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86" r:id="rId2"/>
    <p:sldId id="460" r:id="rId3"/>
    <p:sldId id="420" r:id="rId4"/>
    <p:sldId id="270" r:id="rId5"/>
    <p:sldId id="405" r:id="rId6"/>
    <p:sldId id="409" r:id="rId7"/>
    <p:sldId id="482" r:id="rId8"/>
    <p:sldId id="411" r:id="rId9"/>
    <p:sldId id="412" r:id="rId10"/>
    <p:sldId id="413" r:id="rId11"/>
    <p:sldId id="410" r:id="rId12"/>
    <p:sldId id="414" r:id="rId13"/>
    <p:sldId id="469" r:id="rId14"/>
    <p:sldId id="466" r:id="rId15"/>
    <p:sldId id="417" r:id="rId16"/>
    <p:sldId id="461" r:id="rId17"/>
    <p:sldId id="418" r:id="rId18"/>
    <p:sldId id="463" r:id="rId19"/>
    <p:sldId id="464" r:id="rId20"/>
    <p:sldId id="473" r:id="rId21"/>
    <p:sldId id="474" r:id="rId22"/>
    <p:sldId id="475" r:id="rId23"/>
    <p:sldId id="485" r:id="rId24"/>
    <p:sldId id="486" r:id="rId25"/>
    <p:sldId id="484" r:id="rId26"/>
    <p:sldId id="462" r:id="rId27"/>
    <p:sldId id="476" r:id="rId28"/>
    <p:sldId id="477" r:id="rId29"/>
    <p:sldId id="478" r:id="rId30"/>
    <p:sldId id="479" r:id="rId31"/>
    <p:sldId id="480" r:id="rId32"/>
    <p:sldId id="481" r:id="rId33"/>
    <p:sldId id="426" r:id="rId34"/>
    <p:sldId id="427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454" r:id="rId54"/>
    <p:sldId id="505" r:id="rId55"/>
    <p:sldId id="458" r:id="rId56"/>
    <p:sldId id="457" r:id="rId57"/>
    <p:sldId id="510" r:id="rId58"/>
    <p:sldId id="508" r:id="rId59"/>
    <p:sldId id="277" r:id="rId60"/>
    <p:sldId id="278" r:id="rId61"/>
    <p:sldId id="431" r:id="rId62"/>
    <p:sldId id="509" r:id="rId63"/>
    <p:sldId id="51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 varScale="1">
        <p:scale>
          <a:sx n="139" d="100"/>
          <a:sy n="139" d="100"/>
        </p:scale>
        <p:origin x="-2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64.2</c:v>
                </c:pt>
                <c:pt idx="1">
                  <c:v>17.3</c:v>
                </c:pt>
                <c:pt idx="2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Label Propagation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55.0</c:v>
                </c:pt>
                <c:pt idx="1">
                  <c:v>12.3</c:v>
                </c:pt>
                <c:pt idx="2">
                  <c:v>20.1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GLOFIN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71.7</c:v>
                </c:pt>
                <c:pt idx="1">
                  <c:v>62.0</c:v>
                </c:pt>
                <c:pt idx="2">
                  <c:v>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048984"/>
        <c:axId val="1566051960"/>
      </c:barChart>
      <c:catAx>
        <c:axId val="1566048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66051960"/>
        <c:crosses val="autoZero"/>
        <c:auto val="1"/>
        <c:lblAlgn val="ctr"/>
        <c:lblOffset val="100"/>
        <c:noMultiLvlLbl val="0"/>
      </c:catAx>
      <c:valAx>
        <c:axId val="156605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6048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7T15:25:18.92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  <inkml:brushProperty name="ignorePressure" value="1"/>
    </inkml:brush>
  </inkml:definitions>
  <inkml:trace contextRef="#ctx0" brushRef="#br0">0 158 31,'0'0'17,"0"0"-1,42 13-1,-42-13-1,60 48-1,-60-48 0,73 66-5,-73-66-8,72 60-5,-72-60-5,51 54-1,-51-54-1,0 0-7,49 15-3,-49-15-8</inkml:trace>
  <inkml:trace contextRef="#ctx0" brushRef="#br0" timeOffset="204">42 411 19,'0'0'18,"0"0"3,0 0-9,0 0-6,14-60-5,-14 60-1,53-71 2,-53 71-9,68-71-10,-68 71-6,59-75-2</inkml:trace>
  <inkml:trace contextRef="#ctx0" brushRef="#br0" timeOffset="563">65 90 39,'0'0'9,"0"0"1,0 0 1,0 0-3,0 0-4,0 0 0,0 0 3,8-44 0,-8 44-3,0 0-3,-19-46 2,19 46 3,0 0-1,0 0-2,11 43-3,-11-43-1,17 57 3,-3-13 1,-2 7-1,-12-51-3,15 64 2,-12-17 1,-3-47 2,2 46-2,-2-46-2,0 0-1,0 0 4,0 0-2,0 0-1,-21-86-2,21 86-1,17-65 1,-17 65 3,24-48 1,-24 48-5,44-33 1,-44 33 3,0 0 3,53 25 0,-53-25 0,0 0-1,-9 63-3,9-63 6,-32 51-2,32-51-2,-45 39-4,45-39 2,0 0 1,-46 16-3,46-16 3,-25-44-5,25 44 3,0 0 2,16-45 1,-16 45-3,0 0-1,59-51 4,-59 51 1,57 12 1,-57-12-3,0 0-2,53 29 3,-53-29-3,14 50-18,-14-50-14,0 0-3,0 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7T15:47:19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3D71D-5009-4C9B-B23F-E54F0450D072}" type="slidenum">
              <a:rPr lang="en-US"/>
              <a:pPr/>
              <a:t>7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6B0A5-180C-46EB-B248-21A8B39A157F}" type="slidenum">
              <a:rPr lang="en-US"/>
              <a:pPr/>
              <a:t>29</a:t>
            </a:fld>
            <a:endParaRPr lang="en-US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59A8F-614F-4B05-BBD7-720F4B9B3FF4}" type="slidenum">
              <a:rPr lang="en-US"/>
              <a:pPr/>
              <a:t>30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E0E8-DAE2-4DA5-92C6-83D91055B163}" type="slidenum">
              <a:rPr lang="en-US"/>
              <a:pPr/>
              <a:t>31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FB74F-58A3-4D2D-97C9-E5615AA69B20}" type="slidenum">
              <a:rPr lang="en-US"/>
              <a:pPr/>
              <a:t>32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ustomXml" Target="../ink/ink1.xml"/><Relationship Id="rId5" Type="http://schemas.openxmlformats.org/officeDocument/2006/relationships/image" Target="../media/image46.emf"/><Relationship Id="rId6" Type="http://schemas.openxmlformats.org/officeDocument/2006/relationships/customXml" Target="../ink/ink2.xml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  <p:extLst>
      <p:ext uri="{BB962C8B-B14F-4D97-AF65-F5344CB8AC3E}">
        <p14:creationId xmlns:p14="http://schemas.microsoft.com/office/powerpoint/2010/main" val="17064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</a:t>
            </a:r>
            <a:r>
              <a:rPr lang="en-US" b="1" u="sng" dirty="0" smtClean="0"/>
              <a:t>SL</a:t>
            </a:r>
            <a:endParaRPr lang="en-US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78648" y="3299761"/>
            <a:ext cx="4359109" cy="596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</a:t>
            </a:r>
            <a:r>
              <a:rPr lang="en-US" b="1" u="sng" dirty="0" smtClean="0"/>
              <a:t>SL</a:t>
            </a:r>
            <a:endParaRPr lang="en-US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2606131" y="1830471"/>
            <a:ext cx="4359108" cy="3535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18170" y="1181100"/>
            <a:ext cx="595599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supervised learning with few labels </a:t>
            </a:r>
            <a:r>
              <a:rPr lang="en-US" sz="2800" dirty="0" smtClean="0"/>
              <a:t>is also unconstrained and may not give you what you want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678648" y="3299761"/>
            <a:ext cx="4359109" cy="596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236"/>
            <a:ext cx="4168508" cy="26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 rot="20696422">
            <a:off x="6864318" y="2512992"/>
            <a:ext cx="1207439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946041">
            <a:off x="1849108" y="1599576"/>
            <a:ext cx="5008550" cy="371626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043" y="1328573"/>
            <a:ext cx="26917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clustering isn’t consistent with the </a:t>
            </a:r>
            <a:r>
              <a:rPr lang="en-US" b="1" dirty="0" smtClean="0"/>
              <a:t>labels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 rot="1675609">
            <a:off x="6615313" y="1926053"/>
            <a:ext cx="407074" cy="14978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3973273">
            <a:off x="5124516" y="1483363"/>
            <a:ext cx="340073" cy="19374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</a:t>
            </a:r>
            <a:r>
              <a:rPr lang="en-US" b="1" u="sng" dirty="0" smtClean="0"/>
              <a:t>Between </a:t>
            </a:r>
            <a:r>
              <a:rPr lang="en-US" b="1" dirty="0" smtClean="0"/>
              <a:t>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7" name="Plus 36"/>
          <p:cNvSpPr/>
          <p:nvPr/>
        </p:nvSpPr>
        <p:spPr>
          <a:xfrm>
            <a:off x="2685524" y="34191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3170570" y="3577893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03216" y="2625445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3988262" y="2784186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2657678" y="3412810"/>
            <a:ext cx="332646" cy="317483"/>
          </a:xfrm>
          <a:prstGeom prst="mathPlus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6987973" y="4035092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7030940" y="2930244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249598" y="3400126"/>
            <a:ext cx="332646" cy="3174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462" y="5873764"/>
            <a:ext cx="298508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|Predicted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|/|U| ~=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in Action: The NELL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idea and an example (NELL)</a:t>
            </a:r>
          </a:p>
          <a:p>
            <a:r>
              <a:rPr lang="en-US" dirty="0" smtClean="0"/>
              <a:t>Some types of SSL</a:t>
            </a:r>
          </a:p>
          <a:p>
            <a:pPr lvl="1"/>
            <a:r>
              <a:rPr lang="en-US" dirty="0" smtClean="0"/>
              <a:t>Margin-based: </a:t>
            </a:r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</a:p>
          <a:p>
            <a:pPr lvl="2"/>
            <a:r>
              <a:rPr lang="en-US" dirty="0"/>
              <a:t>Logistic regression with entropic </a:t>
            </a:r>
            <a:r>
              <a:rPr lang="en-US" dirty="0" smtClean="0"/>
              <a:t>regularization</a:t>
            </a:r>
          </a:p>
          <a:p>
            <a:pPr lvl="1"/>
            <a:r>
              <a:rPr lang="en-US" dirty="0" smtClean="0"/>
              <a:t>Generative: seeded k-means</a:t>
            </a:r>
          </a:p>
          <a:p>
            <a:pPr lvl="1"/>
            <a:r>
              <a:rPr lang="en-US" dirty="0" smtClean="0"/>
              <a:t>Nearest-neighbor like: graph-based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Inductive</a:t>
            </a:r>
            <a:r>
              <a:rPr lang="en-US" dirty="0" smtClean="0"/>
              <a:t> SSL:</a:t>
            </a:r>
          </a:p>
          <a:p>
            <a:pPr lvl="1"/>
            <a:r>
              <a:rPr lang="en-US" dirty="0" smtClean="0"/>
              <a:t>Input: training set</a:t>
            </a:r>
          </a:p>
          <a:p>
            <a:pPr lvl="2"/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n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x</a:t>
            </a:r>
            <a:r>
              <a:rPr lang="en-US" baseline="-25000" dirty="0" smtClean="0"/>
              <a:t>n+1 </a:t>
            </a:r>
            <a:r>
              <a:rPr lang="en-US" dirty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n+2 </a:t>
            </a:r>
            <a:r>
              <a:rPr lang="en-US" dirty="0"/>
              <a:t>,</a:t>
            </a:r>
            <a:r>
              <a:rPr lang="en-US" dirty="0" smtClean="0"/>
              <a:t>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n+m</a:t>
            </a:r>
            <a:endParaRPr lang="en-US" baseline="-25000" dirty="0"/>
          </a:p>
          <a:p>
            <a:pPr lvl="2"/>
            <a:endParaRPr lang="en-US" baseline="-25000" dirty="0" smtClean="0"/>
          </a:p>
          <a:p>
            <a:pPr lvl="1"/>
            <a:r>
              <a:rPr lang="en-US" dirty="0" smtClean="0"/>
              <a:t>Output: classifier</a:t>
            </a:r>
          </a:p>
          <a:p>
            <a:pPr lvl="2"/>
            <a:r>
              <a:rPr lang="en-US" dirty="0" smtClean="0"/>
              <a:t>f(x) = 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Classifier can be run on any test example </a:t>
            </a:r>
            <a:r>
              <a:rPr lang="en-US" i="1" dirty="0" smtClean="0"/>
              <a:t>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Transductive</a:t>
            </a:r>
            <a:r>
              <a:rPr lang="en-US" dirty="0" smtClean="0"/>
              <a:t> SSL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 training set</a:t>
            </a:r>
          </a:p>
          <a:p>
            <a:pPr lvl="2"/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x</a:t>
            </a:r>
            <a:r>
              <a:rPr lang="en-US" baseline="-25000" dirty="0"/>
              <a:t>n+2 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n+m</a:t>
            </a:r>
            <a:endParaRPr lang="en-US" baseline="-25000" dirty="0"/>
          </a:p>
          <a:p>
            <a:pPr lvl="2"/>
            <a:endParaRPr lang="en-US" baseline="-25000" dirty="0"/>
          </a:p>
          <a:p>
            <a:pPr lvl="1"/>
            <a:r>
              <a:rPr lang="en-US" dirty="0"/>
              <a:t>Output: classifier</a:t>
            </a:r>
          </a:p>
          <a:p>
            <a:pPr lvl="2"/>
            <a:r>
              <a:rPr lang="en-US" dirty="0"/>
              <a:t>f(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Classifier is only defined for x</a:t>
            </a:r>
            <a:r>
              <a:rPr lang="en-US" baseline="-25000" dirty="0" smtClean="0"/>
              <a:t>i</a:t>
            </a:r>
            <a:r>
              <a:rPr lang="en-US" dirty="0" smtClean="0"/>
              <a:t>’s </a:t>
            </a:r>
            <a:r>
              <a:rPr lang="en-US" i="1" dirty="0" smtClean="0"/>
              <a:t>seen at training time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4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79"/>
            <a:ext cx="9144000" cy="55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idea and an example (NELL)</a:t>
            </a:r>
          </a:p>
          <a:p>
            <a:r>
              <a:rPr lang="en-US" dirty="0" smtClean="0"/>
              <a:t>Some types of SSL</a:t>
            </a:r>
          </a:p>
          <a:p>
            <a:pPr lvl="1"/>
            <a:r>
              <a:rPr lang="en-US" dirty="0" smtClean="0"/>
              <a:t>Margin-based: </a:t>
            </a:r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</a:p>
          <a:p>
            <a:pPr lvl="2"/>
            <a:r>
              <a:rPr lang="en-US" dirty="0" smtClean="0"/>
              <a:t>Logistic regression with entropic regularization</a:t>
            </a:r>
          </a:p>
          <a:p>
            <a:pPr lvl="1"/>
            <a:r>
              <a:rPr lang="en-US" dirty="0" smtClean="0"/>
              <a:t>Generative: seeded k-means</a:t>
            </a:r>
          </a:p>
          <a:p>
            <a:pPr lvl="1"/>
            <a:r>
              <a:rPr lang="en-US" dirty="0" smtClean="0"/>
              <a:t>Nearest-neighbor like: graph-based SSL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4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79"/>
            <a:ext cx="9144000" cy="5561157"/>
          </a:xfrm>
          <a:prstGeom prst="rect">
            <a:avLst/>
          </a:prstGeom>
        </p:spPr>
      </p:pic>
      <p:pic>
        <p:nvPicPr>
          <p:cNvPr id="4" name="Picture 3" descr="Screen Shot 2016-03-15 at 10.36.2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b="64012"/>
          <a:stretch/>
        </p:blipFill>
        <p:spPr>
          <a:xfrm>
            <a:off x="5071359" y="5505645"/>
            <a:ext cx="3837157" cy="1292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500" y="5810819"/>
            <a:ext cx="24305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Standard SVM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39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4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79"/>
            <a:ext cx="9144000" cy="556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558" y="5829911"/>
            <a:ext cx="29015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Tranductive</a:t>
            </a:r>
            <a:r>
              <a:rPr lang="en-US" sz="2800" dirty="0" smtClean="0"/>
              <a:t> SVM</a:t>
            </a:r>
            <a:endParaRPr lang="en-US" sz="2800" dirty="0"/>
          </a:p>
        </p:txBody>
      </p:sp>
      <p:pic>
        <p:nvPicPr>
          <p:cNvPr id="8" name="Picture 7" descr="Screen Shot 2016-03-15 at 10.37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t="3631" r="3702" b="38014"/>
          <a:stretch/>
        </p:blipFill>
        <p:spPr>
          <a:xfrm>
            <a:off x="4188145" y="4684846"/>
            <a:ext cx="4955855" cy="21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4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79"/>
            <a:ext cx="9144000" cy="5561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433" y="5702559"/>
            <a:ext cx="819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 convex problem – need to do some sort of search to guess the labels for the unlabeled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0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SSL using </a:t>
            </a:r>
            <a:r>
              <a:rPr lang="en-US" dirty="0"/>
              <a:t>r</a:t>
            </a:r>
            <a:r>
              <a:rPr lang="en-US" dirty="0" smtClean="0"/>
              <a:t>egularized SGD for 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875316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</a:t>
            </a:r>
            <a:r>
              <a:rPr lang="en-US" sz="2400" dirty="0" err="1" smtClean="0">
                <a:latin typeface="Calibri"/>
                <a:cs typeface="Calibri"/>
              </a:rPr>
              <a:t>(y|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=</a:t>
            </a:r>
            <a:r>
              <a:rPr lang="en-US" sz="2400" dirty="0" err="1" smtClean="0">
                <a:latin typeface="Calibri"/>
                <a:cs typeface="Calibri"/>
              </a:rPr>
              <a:t>logistic</a:t>
            </a:r>
            <a:r>
              <a:rPr lang="en-US" sz="2400" b="1" i="1" dirty="0" err="1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. </a:t>
            </a:r>
            <a:r>
              <a:rPr lang="en-US" sz="2400" b="1" dirty="0" err="1" smtClean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Define loss function</a:t>
            </a:r>
            <a:endParaRPr lang="en-US" sz="2400" i="1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Differentiate the function and use gradient descent to learn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872592"/>
              </p:ext>
            </p:extLst>
          </p:nvPr>
        </p:nvGraphicFramePr>
        <p:xfrm>
          <a:off x="1979613" y="2776538"/>
          <a:ext cx="48148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2349500" imgH="381000" progId="Equation.3">
                  <p:embed/>
                </p:oleObj>
              </mc:Choice>
              <mc:Fallback>
                <p:oleObj name="Equation" r:id="rId3" imgW="2349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76538"/>
                        <a:ext cx="48148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6018" y="2607365"/>
            <a:ext cx="1000815" cy="8242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2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SSL using </a:t>
            </a:r>
            <a:r>
              <a:rPr lang="en-US" dirty="0"/>
              <a:t>r</a:t>
            </a:r>
            <a:r>
              <a:rPr lang="en-US" dirty="0" smtClean="0"/>
              <a:t>egularized SGD for 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875316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</a:t>
            </a:r>
            <a:r>
              <a:rPr lang="en-US" sz="2400" dirty="0" err="1" smtClean="0">
                <a:latin typeface="Calibri"/>
                <a:cs typeface="Calibri"/>
              </a:rPr>
              <a:t>(y|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=</a:t>
            </a:r>
            <a:r>
              <a:rPr lang="en-US" sz="2400" dirty="0" err="1" smtClean="0">
                <a:latin typeface="Calibri"/>
                <a:cs typeface="Calibri"/>
              </a:rPr>
              <a:t>logistic</a:t>
            </a:r>
            <a:r>
              <a:rPr lang="en-US" sz="2400" b="1" i="1" dirty="0" err="1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. </a:t>
            </a:r>
            <a:r>
              <a:rPr lang="en-US" sz="2400" b="1" dirty="0" err="1" smtClean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Define loss function</a:t>
            </a:r>
            <a:endParaRPr lang="en-US" sz="2400" i="1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Differentiate the function and use gradient descent to learn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04069"/>
              </p:ext>
            </p:extLst>
          </p:nvPr>
        </p:nvGraphicFramePr>
        <p:xfrm>
          <a:off x="2198688" y="2459038"/>
          <a:ext cx="46624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3" imgW="2349500" imgH="787400" progId="Equation.3">
                  <p:embed/>
                </p:oleObj>
              </mc:Choice>
              <mc:Fallback>
                <p:oleObj name="Equation" r:id="rId3" imgW="2349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459038"/>
                        <a:ext cx="4662487" cy="1555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6341" y="3190495"/>
            <a:ext cx="3700492" cy="8242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131857" y="1524000"/>
            <a:ext cx="1429736" cy="1545962"/>
          </a:xfrm>
          <a:prstGeom prst="wedgeRoundRectCallout">
            <a:avLst>
              <a:gd name="adj1" fmla="val -65539"/>
              <a:gd name="adj2" fmla="val 6685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Entropy</a:t>
            </a:r>
            <a:r>
              <a:rPr lang="en-US" dirty="0" smtClean="0"/>
              <a:t> of predictions on the unlabeled examples</a:t>
            </a:r>
            <a:endParaRPr lang="en-US" dirty="0"/>
          </a:p>
        </p:txBody>
      </p:sp>
      <p:pic>
        <p:nvPicPr>
          <p:cNvPr id="8" name="Picture 7" descr="Screen Shot 2016-03-15 at 11.15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3" y="4066514"/>
            <a:ext cx="7399121" cy="27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17 at 4.24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t="38750" r="22833"/>
          <a:stretch/>
        </p:blipFill>
        <p:spPr>
          <a:xfrm>
            <a:off x="1572708" y="1497132"/>
            <a:ext cx="6072171" cy="4232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433" y="5702559"/>
            <a:ext cx="819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Again, a convex problem – need to do some sort of search to guess the labels for the unlabeled examples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with entropic regularization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31856" y="1523999"/>
            <a:ext cx="1554943" cy="1739411"/>
          </a:xfrm>
          <a:prstGeom prst="wedgeRoundRectCallout">
            <a:avLst>
              <a:gd name="adj1" fmla="val -53205"/>
              <a:gd name="adj2" fmla="val 8728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 entropy </a:t>
            </a:r>
            <a:r>
              <a:rPr lang="en-US" dirty="0" smtClean="0"/>
              <a:t>example: very confident in one class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0141" y="1121283"/>
            <a:ext cx="1554943" cy="2268291"/>
          </a:xfrm>
          <a:prstGeom prst="wedgeRoundRectCallout">
            <a:avLst>
              <a:gd name="adj1" fmla="val 211821"/>
              <a:gd name="adj2" fmla="val 9593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entropy </a:t>
            </a:r>
            <a:r>
              <a:rPr lang="en-US" dirty="0" smtClean="0"/>
              <a:t>example: high probability of being in either class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95880" y="1497132"/>
            <a:ext cx="3372493" cy="3784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Semi-Supervised</a:t>
            </a:r>
            <a:br>
              <a:rPr lang="en-US" dirty="0" smtClean="0"/>
            </a:br>
            <a:r>
              <a:rPr lang="en-US" dirty="0" smtClean="0"/>
              <a:t>K-Means and MIXTURE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pic>
        <p:nvPicPr>
          <p:cNvPr id="7" name="Picture 6" descr="Screen Shot 2016-03-15 at 10.4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610"/>
            <a:ext cx="9144000" cy="48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K-means Clustering: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43FC620-C6B9-49BD-AA1C-2FA7D4C50EAA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5240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886200" y="2472018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6600" y="3581400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5181600"/>
            <a:ext cx="7620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K-means Clustering: Step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43FC620-C6B9-49BD-AA1C-2FA7D4C50EAA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847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1552575"/>
            <a:ext cx="63912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85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to Semi-Supervised Learning </a:t>
            </a:r>
            <a:br>
              <a:rPr lang="en-US" dirty="0" smtClean="0"/>
            </a:br>
            <a:r>
              <a:rPr lang="en-US" dirty="0" smtClean="0"/>
              <a:t>(SSL)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4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K-means Clustering: Step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43FC620-C6B9-49BD-AA1C-2FA7D4C50EAA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849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075" y="1581150"/>
            <a:ext cx="6419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33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K-means Clustering: Step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43FC620-C6B9-49BD-AA1C-2FA7D4C50EAA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85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524000"/>
            <a:ext cx="6438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7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2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K-means Clustering: Step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43FC620-C6B9-49BD-AA1C-2FA7D4C50EAA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854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15240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12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100013"/>
              <a:ext cx="125413" cy="149225"/>
            </p14:xfrm>
          </p:contentPart>
        </mc:Choice>
        <mc:Fallback xmlns="">
          <p:pic>
            <p:nvPicPr>
              <p:cNvPr id="11212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130" y="90664"/>
                <a:ext cx="144153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12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554038"/>
              <a:ext cx="9525" cy="1587"/>
            </p14:xfrm>
          </p:contentPart>
        </mc:Choice>
        <mc:Fallback xmlns="">
          <p:pic>
            <p:nvPicPr>
              <p:cNvPr id="11212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0188" y="512776"/>
                <a:ext cx="28575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7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0.21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5850" cy="685800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016800">
            <a:off x="3472276" y="4824345"/>
            <a:ext cx="1243243" cy="243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0.21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585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46" y="810700"/>
            <a:ext cx="32114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Seeded </a:t>
            </a:r>
            <a:r>
              <a:rPr lang="en-US" sz="3600" dirty="0" err="1" smtClean="0"/>
              <a:t>k</a:t>
            </a:r>
            <a:r>
              <a:rPr lang="en-US" sz="3600" dirty="0" smtClean="0"/>
              <a:t>-means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44057" y="2184835"/>
            <a:ext cx="3382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i="1" dirty="0" smtClean="0"/>
              <a:t> is </a:t>
            </a:r>
            <a:r>
              <a:rPr lang="en-US" sz="2400" dirty="0" smtClean="0"/>
              <a:t>the number of classes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25017" y="2625827"/>
            <a:ext cx="37515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the labeled “seed”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30592" y="3710962"/>
            <a:ext cx="3072213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except keep the seeds in the class they are </a:t>
            </a:r>
            <a:r>
              <a:rPr lang="en-US" sz="2400" i="1" dirty="0" smtClean="0"/>
              <a:t>known </a:t>
            </a:r>
            <a:r>
              <a:rPr lang="en-US" sz="2400" dirty="0" smtClean="0"/>
              <a:t>to belong to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15 at 11.2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790"/>
            <a:ext cx="7363074" cy="52856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Basu</a:t>
            </a:r>
            <a:r>
              <a:rPr lang="en-US" dirty="0" smtClean="0"/>
              <a:t> and Mooney ICML 2002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1325" y="1741047"/>
            <a:ext cx="2565114" cy="6055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7939" y="2094303"/>
            <a:ext cx="2220295" cy="438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324477" y="3170892"/>
            <a:ext cx="2362323" cy="925194"/>
          </a:xfrm>
          <a:prstGeom prst="wedgeRectCallout">
            <a:avLst>
              <a:gd name="adj1" fmla="val -42550"/>
              <a:gd name="adj2" fmla="val 152343"/>
            </a:avLst>
          </a:prstGeom>
          <a:ln>
            <a:solidFill>
              <a:srgbClr val="D941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Unsupervised k-means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6708" y="1086005"/>
            <a:ext cx="2362323" cy="925194"/>
          </a:xfrm>
          <a:prstGeom prst="wedgeRectCallout">
            <a:avLst>
              <a:gd name="adj1" fmla="val 83479"/>
              <a:gd name="adj2" fmla="val 106888"/>
            </a:avLst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Seeded k-means (constrained k-means)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564640" y="1238405"/>
            <a:ext cx="2362323" cy="925194"/>
          </a:xfrm>
          <a:prstGeom prst="wedgeRectCallout">
            <a:avLst>
              <a:gd name="adj1" fmla="val -58215"/>
              <a:gd name="adj2" fmla="val 11234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use labeled data to initialize the clusters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167931" y="3633489"/>
            <a:ext cx="2362323" cy="925194"/>
          </a:xfrm>
          <a:prstGeom prst="wedgeRectCallout">
            <a:avLst>
              <a:gd name="adj1" fmla="val 34349"/>
              <a:gd name="adj2" fmla="val -204022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old baseline I’m not going to even talk about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7500" y="649317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Newsgroups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idea and an example (NELL)</a:t>
            </a:r>
          </a:p>
          <a:p>
            <a:r>
              <a:rPr lang="en-US" dirty="0" smtClean="0"/>
              <a:t>Some types of SSL</a:t>
            </a:r>
          </a:p>
          <a:p>
            <a:pPr lvl="1"/>
            <a:r>
              <a:rPr lang="en-US" dirty="0" smtClean="0"/>
              <a:t>Margin-based: </a:t>
            </a:r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</a:p>
          <a:p>
            <a:pPr lvl="2"/>
            <a:r>
              <a:rPr lang="en-US" dirty="0"/>
              <a:t>Logistic regression with entropic </a:t>
            </a:r>
            <a:r>
              <a:rPr lang="en-US" dirty="0" smtClean="0"/>
              <a:t>regularization</a:t>
            </a:r>
          </a:p>
          <a:p>
            <a:pPr lvl="1"/>
            <a:r>
              <a:rPr lang="en-US" dirty="0" smtClean="0"/>
              <a:t>Generative: seeded k-means</a:t>
            </a:r>
          </a:p>
          <a:p>
            <a:pPr lvl="2"/>
            <a:r>
              <a:rPr lang="en-US" dirty="0" smtClean="0"/>
              <a:t>Some recent extensions….</a:t>
            </a:r>
          </a:p>
          <a:p>
            <a:pPr lvl="1"/>
            <a:r>
              <a:rPr lang="en-US" dirty="0" smtClean="0"/>
              <a:t>Nearest-neighbor like: graph-based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00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Seeded k-means for a </a:t>
            </a:r>
            <a:r>
              <a:rPr lang="en-US" u="sng" dirty="0" smtClean="0"/>
              <a:t>hierarchical</a:t>
            </a:r>
            <a:r>
              <a:rPr lang="en-US" dirty="0" smtClean="0"/>
              <a:t> classification 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6"/>
          <a:stretch/>
        </p:blipFill>
        <p:spPr bwMode="auto">
          <a:xfrm>
            <a:off x="-7784" y="1677798"/>
            <a:ext cx="9227984" cy="164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971" y="3612172"/>
            <a:ext cx="747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Simple extension: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 Math"/>
                <a:cs typeface="Cambria Math"/>
              </a:rPr>
              <a:t>Don’t assign to one of K classes: instead make a decision about </a:t>
            </a:r>
            <a:r>
              <a:rPr lang="en-US" sz="2400" i="1" dirty="0" smtClean="0">
                <a:latin typeface="Cambria Math"/>
                <a:cs typeface="Cambria Math"/>
              </a:rPr>
              <a:t>every </a:t>
            </a:r>
            <a:r>
              <a:rPr lang="en-US" sz="2400" dirty="0" smtClean="0">
                <a:latin typeface="Cambria Math"/>
                <a:cs typeface="Cambria Math"/>
              </a:rPr>
              <a:t>class in the ontology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example </a:t>
            </a:r>
            <a:r>
              <a:rPr lang="en-US" sz="2400" dirty="0" smtClean="0">
                <a:latin typeface="Cambria Math"/>
                <a:cs typeface="Cambria Math"/>
                <a:sym typeface="Wingdings"/>
              </a:rPr>
              <a:t> {1,..K}     </a:t>
            </a:r>
            <a:r>
              <a:rPr lang="en-US" sz="2400" dirty="0" smtClean="0">
                <a:latin typeface="Cambria Math"/>
                <a:cs typeface="Cambria Math"/>
              </a:rPr>
              <a:t>example </a:t>
            </a:r>
            <a:r>
              <a:rPr lang="en-US" sz="2400" dirty="0">
                <a:latin typeface="Cambria Math"/>
                <a:cs typeface="Cambria Math"/>
                <a:sym typeface="Wingdings"/>
              </a:rPr>
              <a:t> </a:t>
            </a:r>
            <a:r>
              <a:rPr lang="en-US" sz="2400" dirty="0" smtClean="0">
                <a:latin typeface="Cambria Math"/>
                <a:cs typeface="Cambria Math"/>
                <a:sym typeface="Wingdings"/>
              </a:rPr>
              <a:t>00010001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 Math"/>
                <a:cs typeface="Cambria Math"/>
                <a:sym typeface="Wingdings"/>
              </a:rPr>
              <a:t>Pick “closest” bit vector </a:t>
            </a:r>
            <a:r>
              <a:rPr lang="en-US" sz="2400" u="sng" dirty="0" smtClean="0">
                <a:latin typeface="Cambria Math"/>
                <a:cs typeface="Cambria Math"/>
                <a:sym typeface="Wingdings"/>
              </a:rPr>
              <a:t>consistent with constraints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  <a:sym typeface="Wingdings"/>
              </a:rPr>
              <a:t>this is an (ontology-sized) optimization problem that you solve independently for each example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88198" y="4882211"/>
            <a:ext cx="2531473" cy="168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7388368" y="3322288"/>
            <a:ext cx="1269941" cy="1295272"/>
          </a:xfrm>
          <a:prstGeom prst="wedgeRectCallout">
            <a:avLst>
              <a:gd name="adj1" fmla="val -101628"/>
              <a:gd name="adj2" fmla="val 709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Bit vector with one bit for each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4 at 10.21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585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46" y="810700"/>
            <a:ext cx="32114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Seeded </a:t>
            </a:r>
            <a:r>
              <a:rPr lang="en-US" sz="3600" dirty="0" err="1" smtClean="0"/>
              <a:t>k</a:t>
            </a:r>
            <a:r>
              <a:rPr lang="en-US" sz="3600" dirty="0" smtClean="0"/>
              <a:t>-means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44057" y="2184835"/>
            <a:ext cx="3382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i="1" dirty="0" smtClean="0"/>
              <a:t> is </a:t>
            </a:r>
            <a:r>
              <a:rPr lang="en-US" sz="2400" dirty="0" smtClean="0"/>
              <a:t>the number of classes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25017" y="2625827"/>
            <a:ext cx="37515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the labeled “seed”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30592" y="3710962"/>
            <a:ext cx="3072213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except keep the seeds in the class</a:t>
            </a:r>
            <a:r>
              <a:rPr lang="en-US" sz="2400" u="sng" dirty="0" smtClean="0"/>
              <a:t>es</a:t>
            </a:r>
            <a:r>
              <a:rPr lang="en-US" sz="2400" dirty="0" smtClean="0"/>
              <a:t> they are </a:t>
            </a:r>
            <a:r>
              <a:rPr lang="en-US" sz="2400" i="1" dirty="0" smtClean="0"/>
              <a:t>known </a:t>
            </a:r>
            <a:r>
              <a:rPr lang="en-US" sz="2400" dirty="0" smtClean="0"/>
              <a:t>to belong to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68258" y="3363840"/>
            <a:ext cx="65710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best consistent set of categories from the ontology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8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 anchor="t">
            <a:noAutofit/>
          </a:bodyPr>
          <a:lstStyle/>
          <a:p>
            <a:r>
              <a:rPr lang="en-US" dirty="0" smtClean="0"/>
              <a:t>Automatic Gloss Finding </a:t>
            </a:r>
            <a:br>
              <a:rPr lang="en-US" dirty="0" smtClean="0"/>
            </a:br>
            <a:r>
              <a:rPr lang="en-US" dirty="0" smtClean="0"/>
              <a:t>for a Knowledge 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Glosses: </a:t>
            </a:r>
            <a:r>
              <a:rPr lang="en-US" dirty="0" smtClean="0"/>
              <a:t>Natural language definitions of named entities.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i="1" dirty="0" smtClean="0"/>
              <a:t>E.g. “</a:t>
            </a:r>
            <a:r>
              <a:rPr lang="en-US" b="1" i="1" dirty="0" smtClean="0"/>
              <a:t>Microsoft</a:t>
            </a:r>
            <a:r>
              <a:rPr lang="en-US" i="1" dirty="0" smtClean="0"/>
              <a:t>”  is </a:t>
            </a:r>
            <a:r>
              <a:rPr lang="en-US" i="1" dirty="0"/>
              <a:t>an American multinational corporation headquartered in </a:t>
            </a:r>
            <a:r>
              <a:rPr lang="en-US" i="1" dirty="0" smtClean="0"/>
              <a:t>Redmond that </a:t>
            </a:r>
            <a:r>
              <a:rPr lang="en-US" i="1" dirty="0"/>
              <a:t>develops, manufactures, licenses, supports and sells computer software, consumer electronics and personal computers and </a:t>
            </a:r>
            <a:r>
              <a:rPr lang="en-US" i="1" dirty="0" smtClean="0"/>
              <a:t>services ...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tx2"/>
                </a:solidFill>
              </a:rPr>
              <a:t>Input: </a:t>
            </a:r>
            <a:r>
              <a:rPr lang="en-US" dirty="0" smtClean="0"/>
              <a:t>Knowledge Base i.e. a set of concepts (e.g. company) and entities belonging to those concepts (e.g. Microsoft), and a set of potential glosses.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tx2"/>
                </a:solidFill>
              </a:rPr>
              <a:t>Output: </a:t>
            </a:r>
            <a:r>
              <a:rPr lang="en-US" dirty="0" smtClean="0"/>
              <a:t>Candidate glosses matched to relevant entities in the KB.</a:t>
            </a:r>
            <a:br>
              <a:rPr lang="en-US" dirty="0" smtClean="0"/>
            </a:br>
            <a:r>
              <a:rPr lang="en-US" i="1" dirty="0" smtClean="0"/>
              <a:t>“Microsoft  </a:t>
            </a:r>
            <a:r>
              <a:rPr lang="en-US" i="1" dirty="0"/>
              <a:t>is an American multinational corporation headquartered in </a:t>
            </a:r>
            <a:r>
              <a:rPr lang="en-US" i="1" dirty="0" smtClean="0"/>
              <a:t>Redmond …”     </a:t>
            </a:r>
            <a:r>
              <a:rPr lang="en-US" dirty="0" smtClean="0"/>
              <a:t>is mapped to </a:t>
            </a:r>
            <a:r>
              <a:rPr lang="en-US" b="1" dirty="0" smtClean="0"/>
              <a:t>entity “Microsoft” of type “Company”</a:t>
            </a:r>
            <a:r>
              <a:rPr lang="en-US" dirty="0" smtClean="0"/>
              <a:t>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i="1" dirty="0" smtClean="0">
                <a:solidFill>
                  <a:schemeClr val="tx2"/>
                </a:solidFill>
              </a:rPr>
              <a:t>[</a:t>
            </a:r>
            <a:r>
              <a:rPr lang="en-US" b="1" i="1" dirty="0">
                <a:solidFill>
                  <a:schemeClr val="tx2"/>
                </a:solidFill>
              </a:rPr>
              <a:t>Automatic Gloss Finding for a Knowledge Base using Ontological Constraints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Bhavana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Dalvi</a:t>
            </a:r>
            <a:r>
              <a:rPr lang="en-US" i="1" dirty="0">
                <a:solidFill>
                  <a:schemeClr val="tx2"/>
                </a:solidFill>
              </a:rPr>
              <a:t> Mishra, </a:t>
            </a:r>
            <a:r>
              <a:rPr lang="en-US" i="1" dirty="0" err="1">
                <a:solidFill>
                  <a:schemeClr val="tx2"/>
                </a:solidFill>
              </a:rPr>
              <a:t>Einat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Minkov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Partha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Pratim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Talukdar</a:t>
            </a:r>
            <a:r>
              <a:rPr lang="en-US" i="1" dirty="0">
                <a:solidFill>
                  <a:schemeClr val="tx2"/>
                </a:solidFill>
              </a:rPr>
              <a:t>, and William W. Cohen, </a:t>
            </a:r>
            <a:r>
              <a:rPr lang="en-US" i="1" dirty="0" smtClean="0">
                <a:solidFill>
                  <a:schemeClr val="tx2"/>
                </a:solidFill>
              </a:rPr>
              <a:t>2014, Under submission]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Given:</a:t>
            </a:r>
          </a:p>
          <a:p>
            <a:pPr lvl="1"/>
            <a:r>
              <a:rPr lang="en-US" sz="2800" dirty="0" smtClean="0"/>
              <a:t>A pool of labeled examples L</a:t>
            </a:r>
          </a:p>
          <a:p>
            <a:pPr lvl="1"/>
            <a:r>
              <a:rPr lang="en-US" sz="2800" dirty="0" smtClean="0"/>
              <a:t>A (usually </a:t>
            </a:r>
            <a:r>
              <a:rPr lang="en-US" sz="3600" dirty="0" smtClean="0"/>
              <a:t>larger</a:t>
            </a:r>
            <a:r>
              <a:rPr lang="en-US" sz="2800" dirty="0" smtClean="0"/>
              <a:t>) pool of unlabeled examples U</a:t>
            </a:r>
          </a:p>
          <a:p>
            <a:r>
              <a:rPr lang="en-US" sz="2800" dirty="0" smtClean="0"/>
              <a:t>Option 1 for using L and U :</a:t>
            </a:r>
          </a:p>
          <a:p>
            <a:pPr lvl="1"/>
            <a:r>
              <a:rPr lang="en-US" sz="2800" dirty="0" smtClean="0"/>
              <a:t>Ignore U and use supervised learning on L</a:t>
            </a:r>
          </a:p>
          <a:p>
            <a:r>
              <a:rPr lang="en-US" sz="2800" dirty="0" smtClean="0"/>
              <a:t>Option 2:</a:t>
            </a:r>
          </a:p>
          <a:p>
            <a:pPr lvl="1"/>
            <a:r>
              <a:rPr lang="en-US" sz="2800" dirty="0" smtClean="0"/>
              <a:t>Ignore labels in L+U and use k-means, </a:t>
            </a:r>
            <a:r>
              <a:rPr lang="en-US" sz="2800" dirty="0" err="1" smtClean="0"/>
              <a:t>etc</a:t>
            </a:r>
            <a:r>
              <a:rPr lang="en-US" sz="2800" dirty="0" smtClean="0"/>
              <a:t> find clusters; then label each cluster using L</a:t>
            </a:r>
          </a:p>
          <a:p>
            <a:r>
              <a:rPr lang="en-US" sz="2800" dirty="0" smtClean="0"/>
              <a:t>Question:</a:t>
            </a:r>
          </a:p>
          <a:p>
            <a:pPr lvl="1"/>
            <a:r>
              <a:rPr lang="en-US" sz="2800" dirty="0" smtClean="0"/>
              <a:t>Can you use both L and U to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63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Example: Gloss finding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828800"/>
            <a:ext cx="922798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505200"/>
            <a:ext cx="92202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Example: Gloss finding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828800"/>
            <a:ext cx="922798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038600"/>
            <a:ext cx="9220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Example: Gloss finding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828800"/>
            <a:ext cx="922798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76800"/>
            <a:ext cx="922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828800"/>
            <a:ext cx="922798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Example: Gloss finding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3667" y="5029200"/>
            <a:ext cx="457200" cy="11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9497" y="5045021"/>
            <a:ext cx="571500" cy="144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600200"/>
            <a:ext cx="922798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143000"/>
          </a:xfrm>
        </p:spPr>
        <p:txBody>
          <a:bodyPr anchor="t">
            <a:noAutofit/>
          </a:bodyPr>
          <a:lstStyle/>
          <a:p>
            <a:r>
              <a:rPr lang="en-US" dirty="0" smtClean="0"/>
              <a:t>Training a clustering model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90600" y="5648325"/>
            <a:ext cx="1828800" cy="6879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6248400"/>
            <a:ext cx="263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Labeled: Unambiguous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5530155" y="5562602"/>
            <a:ext cx="1480245" cy="870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791200"/>
            <a:ext cx="25896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Unlabeled: Ambiguous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611354" y="5543550"/>
            <a:ext cx="680709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29200" y="5562601"/>
            <a:ext cx="381000" cy="316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29553" y="5324475"/>
            <a:ext cx="762000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2800" y="5381625"/>
            <a:ext cx="1143000" cy="339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3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059253" cy="52662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81262"/>
            <a:ext cx="1495425" cy="1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2371"/>
            <a:ext cx="6059253" cy="5214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81262"/>
            <a:ext cx="1495425" cy="1720171"/>
          </a:xfrm>
          <a:prstGeom prst="rect">
            <a:avLst/>
          </a:prstGeom>
        </p:spPr>
      </p:pic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3532094" y="1905000"/>
            <a:ext cx="304800" cy="457200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4114800" y="1905000"/>
            <a:ext cx="304800" cy="457200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660702" cy="49698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81262"/>
            <a:ext cx="1495425" cy="1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6858000" cy="51571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81262"/>
            <a:ext cx="1495425" cy="1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6172"/>
            <a:ext cx="6824215" cy="55404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81262"/>
            <a:ext cx="1495425" cy="1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SSL is Somewhere Between Clustering and Supervised Learning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GLOFIN: Clustering glosses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1021"/>
            <a:ext cx="7315200" cy="57107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70829"/>
            <a:ext cx="1495425" cy="1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GLOFIN on NELL Dataset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33961"/>
              </p:ext>
            </p:extLst>
          </p:nvPr>
        </p:nvGraphicFramePr>
        <p:xfrm>
          <a:off x="381000" y="2057400"/>
          <a:ext cx="8763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4434" y="6139934"/>
            <a:ext cx="761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275 categories, 247K candidate glosses, #train=20K, #test=227K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94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idea and an example (NELL)</a:t>
            </a:r>
          </a:p>
          <a:p>
            <a:r>
              <a:rPr lang="en-US" dirty="0" smtClean="0"/>
              <a:t>Some types of SSL</a:t>
            </a:r>
          </a:p>
          <a:p>
            <a:pPr lvl="1"/>
            <a:r>
              <a:rPr lang="en-US" dirty="0" smtClean="0"/>
              <a:t>Margin-based: </a:t>
            </a:r>
            <a:r>
              <a:rPr lang="en-US" dirty="0" err="1" smtClean="0"/>
              <a:t>transductive</a:t>
            </a:r>
            <a:r>
              <a:rPr lang="en-US" dirty="0" smtClean="0"/>
              <a:t> SVM</a:t>
            </a:r>
          </a:p>
          <a:p>
            <a:pPr lvl="2"/>
            <a:r>
              <a:rPr lang="en-US" dirty="0" smtClean="0"/>
              <a:t>Logistic regression with entropic regularization</a:t>
            </a:r>
          </a:p>
          <a:p>
            <a:pPr lvl="1"/>
            <a:r>
              <a:rPr lang="en-US" dirty="0" smtClean="0"/>
              <a:t>Generative: seeded k-means</a:t>
            </a:r>
          </a:p>
          <a:p>
            <a:pPr lvl="1"/>
            <a:r>
              <a:rPr lang="en-US" dirty="0" smtClean="0"/>
              <a:t>Nearest-neighbor like: graph-based SSL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7 at 3.53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3"/>
          <a:stretch/>
        </p:blipFill>
        <p:spPr>
          <a:xfrm>
            <a:off x="5239561" y="1676011"/>
            <a:ext cx="3812807" cy="4742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876" y="996434"/>
            <a:ext cx="366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fields – </a:t>
            </a:r>
            <a:r>
              <a:rPr lang="en-US" dirty="0" err="1"/>
              <a:t>G</a:t>
            </a:r>
            <a:r>
              <a:rPr lang="en-US" dirty="0" err="1" smtClean="0"/>
              <a:t>haramani</a:t>
            </a:r>
            <a:r>
              <a:rPr lang="en-US" dirty="0" smtClean="0"/>
              <a:t>, Lafferty and Zhu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27037" y="1956330"/>
            <a:ext cx="641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3590150">
            <a:off x="7931974" y="4792104"/>
            <a:ext cx="228747" cy="9865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6029" y="5707851"/>
            <a:ext cx="160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label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7493" y="702475"/>
            <a:ext cx="4276882" cy="377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Idea: construct a graph connecting the most similar examples (k-NN graph)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Intuition: </a:t>
            </a:r>
            <a:r>
              <a:rPr lang="en-US" sz="2400" b="1" dirty="0" smtClean="0">
                <a:latin typeface="Cambria Math"/>
                <a:cs typeface="Cambria Math"/>
              </a:rPr>
              <a:t>nearby points should have similar labels</a:t>
            </a:r>
            <a:r>
              <a:rPr lang="en-US" sz="2400" dirty="0" smtClean="0">
                <a:latin typeface="Cambria Math"/>
                <a:cs typeface="Cambria Math"/>
              </a:rPr>
              <a:t> – labels should “propagate” through the graph</a:t>
            </a:r>
            <a:endParaRPr lang="en-US" sz="2400" b="1" dirty="0" smtClean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Formalization: try and minimize “energy” defined as: 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11" name="Picture 10" descr="Screen Shot 2014-11-17 at 3.57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3583"/>
          <a:stretch/>
        </p:blipFill>
        <p:spPr>
          <a:xfrm>
            <a:off x="317493" y="4721868"/>
            <a:ext cx="6467522" cy="198177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36215" y="2983010"/>
            <a:ext cx="1303451" cy="1320212"/>
          </a:xfrm>
          <a:prstGeom prst="wedgeRectCallout">
            <a:avLst>
              <a:gd name="adj1" fmla="val -65491"/>
              <a:gd name="adj2" fmla="val 926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 Math"/>
                <a:cs typeface="Cambria Math"/>
              </a:rPr>
              <a:t>In this example </a:t>
            </a:r>
            <a:r>
              <a:rPr lang="en-US" i="1" dirty="0" smtClean="0">
                <a:latin typeface="Cambria Math"/>
                <a:cs typeface="Cambria Math"/>
              </a:rPr>
              <a:t>y </a:t>
            </a:r>
            <a:r>
              <a:rPr lang="en-US" dirty="0" smtClean="0">
                <a:latin typeface="Cambria Math"/>
                <a:cs typeface="Cambria Math"/>
              </a:rPr>
              <a:t>is a length-10 vector</a:t>
            </a:r>
            <a:endParaRPr lang="en-US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9809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7 at 3.53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3"/>
          <a:stretch/>
        </p:blipFill>
        <p:spPr>
          <a:xfrm>
            <a:off x="5239561" y="1676011"/>
            <a:ext cx="3812807" cy="4742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876" y="996434"/>
            <a:ext cx="366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fields – </a:t>
            </a:r>
            <a:r>
              <a:rPr lang="en-US" dirty="0" err="1"/>
              <a:t>G</a:t>
            </a:r>
            <a:r>
              <a:rPr lang="en-US" dirty="0" err="1" smtClean="0"/>
              <a:t>haramani</a:t>
            </a:r>
            <a:r>
              <a:rPr lang="en-US" dirty="0" smtClean="0"/>
              <a:t>, Lafferty and Zhu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27037" y="1956330"/>
            <a:ext cx="641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3590150">
            <a:off x="7931974" y="4792104"/>
            <a:ext cx="228747" cy="9865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31291" y="5733544"/>
            <a:ext cx="160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label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7493" y="702475"/>
            <a:ext cx="4276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Result 1: at the minimal energy state, each node’s value is a </a:t>
            </a:r>
            <a:r>
              <a:rPr lang="en-US" sz="2400" b="1" dirty="0" smtClean="0">
                <a:latin typeface="Cambria Math"/>
                <a:cs typeface="Cambria Math"/>
              </a:rPr>
              <a:t>weighted average of its neighbor’s weights</a:t>
            </a:r>
            <a:r>
              <a:rPr lang="en-US" sz="2400" dirty="0" smtClean="0">
                <a:latin typeface="Cambria Math"/>
                <a:cs typeface="Cambria Math"/>
              </a:rPr>
              <a:t>: 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11" name="Picture 10" descr="Screen Shot 2014-11-17 at 3.57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3583"/>
          <a:stretch/>
        </p:blipFill>
        <p:spPr>
          <a:xfrm>
            <a:off x="317493" y="4721868"/>
            <a:ext cx="6467522" cy="1981772"/>
          </a:xfrm>
          <a:prstGeom prst="rect">
            <a:avLst/>
          </a:prstGeom>
        </p:spPr>
      </p:pic>
      <p:pic>
        <p:nvPicPr>
          <p:cNvPr id="16" name="Picture 15" descr="Screen Shot 2014-11-17 at 4.18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1" y="2522519"/>
            <a:ext cx="4443774" cy="8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“Harmonic field” LP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 2: you can reach the minimal energy state with a simple iterative algorithm:</a:t>
            </a:r>
          </a:p>
          <a:p>
            <a:pPr lvl="1"/>
            <a:r>
              <a:rPr lang="en-US" dirty="0" smtClean="0"/>
              <a:t>Step 1: For each seed example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Let V</a:t>
            </a:r>
            <a:r>
              <a:rPr lang="en-US" baseline="30000" dirty="0" smtClean="0"/>
              <a:t>0</a:t>
            </a:r>
            <a:r>
              <a:rPr lang="en-US" dirty="0" smtClean="0"/>
              <a:t>(i,c) = [|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dirty="0" smtClean="0"/>
              <a:t> |]</a:t>
            </a:r>
          </a:p>
          <a:p>
            <a:pPr lvl="1"/>
            <a:r>
              <a:rPr lang="en-US" dirty="0" smtClean="0"/>
              <a:t>Step 2: for </a:t>
            </a:r>
            <a:r>
              <a:rPr lang="en-US" dirty="0" err="1" smtClean="0"/>
              <a:t>t</a:t>
            </a:r>
            <a:r>
              <a:rPr lang="en-US" dirty="0" smtClean="0"/>
              <a:t>=1,…,T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--- T is about 5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/>
              <a:t>Let V</a:t>
            </a:r>
            <a:r>
              <a:rPr lang="en-US" baseline="30000" dirty="0" smtClean="0"/>
              <a:t>t+1</a:t>
            </a:r>
            <a:r>
              <a:rPr lang="en-US" dirty="0" smtClean="0"/>
              <a:t>(i,c) =weighted average of V</a:t>
            </a:r>
            <a:r>
              <a:rPr lang="en-US" baseline="30000" dirty="0" smtClean="0"/>
              <a:t>t+1</a:t>
            </a:r>
            <a:r>
              <a:rPr lang="en-US" dirty="0" smtClean="0"/>
              <a:t>(j,c) for  all </a:t>
            </a:r>
            <a:r>
              <a:rPr lang="en-US" dirty="0" err="1" smtClean="0"/>
              <a:t>j</a:t>
            </a:r>
            <a:r>
              <a:rPr lang="en-US" dirty="0" smtClean="0"/>
              <a:t> that are linked to </a:t>
            </a:r>
            <a:r>
              <a:rPr lang="en-US" dirty="0" err="1" smtClean="0"/>
              <a:t>i</a:t>
            </a:r>
            <a:r>
              <a:rPr lang="en-US" dirty="0" smtClean="0"/>
              <a:t>, and renormalize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seeds, reset  V</a:t>
            </a:r>
            <a:r>
              <a:rPr lang="en-US" baseline="30000" dirty="0" smtClean="0"/>
              <a:t>t+1</a:t>
            </a:r>
            <a:r>
              <a:rPr lang="en-US" dirty="0" smtClean="0"/>
              <a:t>(i,c) = [|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dirty="0" smtClean="0"/>
              <a:t> |]</a:t>
            </a:r>
          </a:p>
          <a:p>
            <a:pPr lvl="2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27598"/>
              </p:ext>
            </p:extLst>
          </p:nvPr>
        </p:nvGraphicFramePr>
        <p:xfrm>
          <a:off x="2136775" y="4576954"/>
          <a:ext cx="3887508" cy="9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663700" imgH="419100" progId="Equation.3">
                  <p:embed/>
                </p:oleObj>
              </mc:Choice>
              <mc:Fallback>
                <p:oleObj name="Equation" r:id="rId3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576954"/>
                        <a:ext cx="3887508" cy="9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33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1-17 at 3.53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/>
          <a:stretch/>
        </p:blipFill>
        <p:spPr>
          <a:xfrm>
            <a:off x="0" y="1070048"/>
            <a:ext cx="3616419" cy="4553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0593" y="2033243"/>
            <a:ext cx="51466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family of techniques is called “Label propagation”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5876" y="996434"/>
            <a:ext cx="366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fields – </a:t>
            </a:r>
            <a:r>
              <a:rPr lang="en-US" dirty="0" err="1"/>
              <a:t>G</a:t>
            </a:r>
            <a:r>
              <a:rPr lang="en-US" dirty="0" err="1" smtClean="0"/>
              <a:t>haramani</a:t>
            </a:r>
            <a:r>
              <a:rPr lang="en-US" dirty="0" smtClean="0"/>
              <a:t>, Lafferty and Zhu</a:t>
            </a:r>
            <a:endParaRPr lang="en-US" dirty="0"/>
          </a:p>
        </p:txBody>
      </p:sp>
      <p:pic>
        <p:nvPicPr>
          <p:cNvPr id="2" name="Picture 1" descr="Screen Shot 2016-03-15 at 12.1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0" y="2974655"/>
            <a:ext cx="5608230" cy="34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0593" y="2033243"/>
            <a:ext cx="51466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family of techniques is called “Label propagation”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5876" y="996434"/>
            <a:ext cx="366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fields – </a:t>
            </a:r>
            <a:r>
              <a:rPr lang="en-US" dirty="0" err="1"/>
              <a:t>G</a:t>
            </a:r>
            <a:r>
              <a:rPr lang="en-US" dirty="0" err="1" smtClean="0"/>
              <a:t>haramani</a:t>
            </a:r>
            <a:r>
              <a:rPr lang="en-US" dirty="0" smtClean="0"/>
              <a:t>, Lafferty and Zhu</a:t>
            </a:r>
            <a:endParaRPr lang="en-US" dirty="0"/>
          </a:p>
        </p:txBody>
      </p:sp>
      <p:pic>
        <p:nvPicPr>
          <p:cNvPr id="2" name="Picture 1" descr="Screen Shot 2016-03-15 at 12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0" y="2974655"/>
            <a:ext cx="5608230" cy="344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283" y="2299934"/>
            <a:ext cx="31165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/>
                <a:cs typeface="Cambria Math"/>
              </a:rPr>
              <a:t>This experiment points out some of the issues with LP: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mbria Math"/>
                <a:cs typeface="Cambria Math"/>
              </a:rPr>
              <a:t>What distance metric do you use?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mbria Math"/>
                <a:cs typeface="Cambria Math"/>
              </a:rPr>
              <a:t>What energy function do you minimize?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mbria Math"/>
                <a:cs typeface="Cambria Math"/>
              </a:rPr>
              <a:t>What is the right value for K in your K-NN graph? Is a K-NN graph right?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mbria Math"/>
                <a:cs typeface="Cambria Math"/>
              </a:rPr>
              <a:t>If you have lots of data, how expensive is it to build the graph?</a:t>
            </a:r>
            <a:endParaRPr lang="en-US"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7203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89444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ＭＳ Ｐゴシック" charset="0"/>
              </a:rPr>
              <a:t>NELL:  Uses Co-EM  ~= HF</a:t>
            </a:r>
            <a:endParaRPr lang="en-US" dirty="0">
              <a:cs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438400"/>
            <a:ext cx="122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Paris</a:t>
            </a:r>
          </a:p>
          <a:p>
            <a:pPr algn="ctr"/>
            <a:r>
              <a:rPr lang="en-US"/>
              <a:t>Pittsburgh</a:t>
            </a:r>
          </a:p>
          <a:p>
            <a:pPr algn="ctr"/>
            <a:r>
              <a:rPr lang="en-US"/>
              <a:t>Seattle</a:t>
            </a:r>
          </a:p>
          <a:p>
            <a:pPr algn="ctr"/>
            <a:r>
              <a:rPr lang="en-US"/>
              <a:t>Cupertino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85583" y="4724291"/>
            <a:ext cx="1548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mayor of  </a:t>
            </a:r>
            <a:r>
              <a:rPr lang="en-US" u="sng" dirty="0"/>
              <a:t>arg1</a:t>
            </a:r>
          </a:p>
          <a:p>
            <a:pPr algn="ctr"/>
            <a:r>
              <a:rPr lang="en-US" dirty="0"/>
              <a:t>live in  </a:t>
            </a:r>
            <a:r>
              <a:rPr lang="en-US" u="sng" dirty="0"/>
              <a:t>arg1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044575" y="3776663"/>
            <a:ext cx="804863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V="1">
            <a:off x="30813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4727575" y="3776663"/>
            <a:ext cx="684213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San Francisco</a:t>
            </a:r>
          </a:p>
          <a:p>
            <a:pPr algn="ctr"/>
            <a:r>
              <a:rPr lang="en-US"/>
              <a:t>Austin</a:t>
            </a:r>
          </a:p>
          <a:p>
            <a:pPr algn="ctr"/>
            <a:r>
              <a:rPr lang="en-US"/>
              <a:t>denial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5038954" y="4800491"/>
            <a:ext cx="189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u="sng" dirty="0"/>
              <a:t>arg1</a:t>
            </a:r>
            <a:r>
              <a:rPr lang="en-US" dirty="0"/>
              <a:t> is home of</a:t>
            </a:r>
          </a:p>
          <a:p>
            <a:pPr algn="ctr"/>
            <a:r>
              <a:rPr lang="en-US" dirty="0"/>
              <a:t>traits such as </a:t>
            </a:r>
            <a:r>
              <a:rPr lang="en-US" i="1" dirty="0"/>
              <a:t>arg1</a:t>
            </a:r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6858000" y="2743200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anxiety</a:t>
            </a:r>
          </a:p>
          <a:p>
            <a:pPr algn="ctr"/>
            <a:r>
              <a:rPr lang="en-US"/>
              <a:t>selfishness</a:t>
            </a:r>
          </a:p>
          <a:p>
            <a:pPr algn="ctr"/>
            <a:r>
              <a:rPr lang="en-US"/>
              <a:t>Berlin</a:t>
            </a:r>
          </a:p>
        </p:txBody>
      </p:sp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0" y="182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u="sng"/>
              <a:t>Extract cities: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790722" y="1763068"/>
            <a:ext cx="2347882" cy="752019"/>
          </a:xfrm>
          <a:prstGeom prst="wedgeRectCallout">
            <a:avLst>
              <a:gd name="adj1" fmla="val -109217"/>
              <a:gd name="adj2" fmla="val 869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2943122" y="5683921"/>
            <a:ext cx="2347882" cy="752019"/>
          </a:xfrm>
          <a:prstGeom prst="wedgeRectCallout">
            <a:avLst>
              <a:gd name="adj1" fmla="val -78612"/>
              <a:gd name="adj2" fmla="val -9527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6656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ＭＳ Ｐゴシック" charset="0"/>
              </a:rPr>
              <a:t>Semi-Supervised Bootstrapped </a:t>
            </a:r>
            <a:r>
              <a:rPr lang="en-US" dirty="0" smtClean="0">
                <a:cs typeface="ＭＳ Ｐゴシック" charset="0"/>
              </a:rPr>
              <a:t/>
            </a:r>
            <a:br>
              <a:rPr lang="en-US" dirty="0" smtClean="0">
                <a:cs typeface="ＭＳ Ｐゴシック" charset="0"/>
              </a:rPr>
            </a:br>
            <a:r>
              <a:rPr lang="en-US" dirty="0" smtClean="0">
                <a:cs typeface="ＭＳ Ｐゴシック" charset="0"/>
              </a:rPr>
              <a:t>Learning via </a:t>
            </a:r>
            <a:r>
              <a:rPr lang="en-US" dirty="0">
                <a:cs typeface="ＭＳ Ｐゴシック" charset="0"/>
              </a:rPr>
              <a:t>Label Propagation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28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4" grpId="0"/>
      <p:bldP spid="15" grpId="0" animBg="1"/>
      <p:bldP spid="22" grpId="0"/>
      <p:bldP spid="23" grpId="0"/>
      <p:bldP spid="13" grpId="0"/>
      <p:bldP spid="16" grpId="0"/>
      <p:bldP spid="19" grpId="0" animBg="1"/>
      <p:bldP spid="21" grpId="0"/>
      <p:bldP spid="24" grpId="0" animBg="1"/>
      <p:bldP spid="25" grpId="0" animBg="1"/>
      <p:bldP spid="26" grpId="0"/>
      <p:bldP spid="27" grpId="0" animBg="1"/>
      <p:bldP spid="32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 rot="946041">
            <a:off x="4958588" y="2318755"/>
            <a:ext cx="3449325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946041">
            <a:off x="1831951" y="1723476"/>
            <a:ext cx="2447093" cy="323529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</a:t>
            </a:r>
            <a:r>
              <a:rPr lang="en-US" b="1" u="sng" dirty="0" smtClean="0"/>
              <a:t>Clustering </a:t>
            </a:r>
            <a:r>
              <a:rPr lang="en-US" b="1" dirty="0" smtClean="0"/>
              <a:t>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ＭＳ Ｐゴシック" charset="0"/>
              </a:rPr>
              <a:t>Semi-Supervised Bootstrapped </a:t>
            </a:r>
            <a:r>
              <a:rPr lang="en-US" dirty="0" smtClean="0">
                <a:cs typeface="ＭＳ Ｐゴシック" charset="0"/>
              </a:rPr>
              <a:t>Learning via </a:t>
            </a:r>
            <a:r>
              <a:rPr lang="en-US" dirty="0">
                <a:cs typeface="ＭＳ Ｐゴシック" charset="0"/>
              </a:rPr>
              <a:t>Label Propagation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90800"/>
            <a:ext cx="2743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/>
              <a:t>Information from other categories tells you </a:t>
            </a:r>
            <a:r>
              <a:rPr lang="ja-JP" altLang="en-US" sz="2400"/>
              <a:t>“</a:t>
            </a:r>
            <a:r>
              <a:rPr lang="en-US" sz="2400"/>
              <a:t>how far</a:t>
            </a:r>
            <a:r>
              <a:rPr lang="ja-JP" altLang="en-US" sz="2400"/>
              <a:t>”</a:t>
            </a:r>
            <a:r>
              <a:rPr lang="en-US" sz="2400"/>
              <a:t> (when to </a:t>
            </a:r>
            <a:r>
              <a:rPr lang="en-US" sz="2400" i="1"/>
              <a:t>stop</a:t>
            </a:r>
            <a:r>
              <a:rPr lang="en-US" sz="2400"/>
              <a:t> propagating)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</p:spTree>
    <p:extLst>
      <p:ext uri="{BB962C8B-B14F-4D97-AF65-F5344CB8AC3E}">
        <p14:creationId xmlns:p14="http://schemas.microsoft.com/office/powerpoint/2010/main" val="6164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2" grpId="0" animBg="1"/>
      <p:bldP spid="43" grpId="0"/>
      <p:bldP spid="45" grpId="0" animBg="1"/>
      <p:bldP spid="46" grpId="0"/>
      <p:bldP spid="49" grpId="0"/>
      <p:bldP spid="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95304"/>
            <a:ext cx="8648700" cy="804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Difference: graph construction is not instance-to-instance but instance-to-feature</a:t>
            </a:r>
            <a:endParaRPr lang="en-US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2373312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/>
              <a:t>Paris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38200" y="2971800"/>
            <a:ext cx="0" cy="266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37868" y="2452192"/>
            <a:ext cx="14913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dirty="0">
                <a:ea typeface="+mn-ea"/>
              </a:rPr>
              <a:t>San </a:t>
            </a:r>
            <a:r>
              <a:rPr lang="en-US" dirty="0" smtClean="0">
                <a:ea typeface="+mn-ea"/>
              </a:rPr>
              <a:t>Francisco</a:t>
            </a:r>
          </a:p>
          <a:p>
            <a:pPr algn="ctr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Austin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041816" y="3353078"/>
            <a:ext cx="853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anxiety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590800" y="2971800"/>
            <a:ext cx="762000" cy="369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066800" y="3657600"/>
            <a:ext cx="8382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17427" y="5181878"/>
            <a:ext cx="728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denial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4832636" y="1970088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326368" y="5486678"/>
            <a:ext cx="1150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selfishness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2508250" y="3200400"/>
            <a:ext cx="1301750" cy="293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1169988" y="2579688"/>
            <a:ext cx="2411412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168524" y="3657599"/>
            <a:ext cx="1489075" cy="156527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4419600" y="3810000"/>
            <a:ext cx="2857500" cy="1412874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4533900" y="5375274"/>
            <a:ext cx="2705100" cy="263526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7467600" y="3810000"/>
            <a:ext cx="304800" cy="1635126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7847013" y="3789363"/>
            <a:ext cx="76200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4648200" y="3200400"/>
            <a:ext cx="76200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/>
      <p:bldP spid="14" grpId="0"/>
      <p:bldP spid="17" grpId="0"/>
      <p:bldP spid="18" grpId="0" animBg="1"/>
      <p:bldP spid="19" grpId="0" animBg="1"/>
      <p:bldP spid="20" grpId="0"/>
      <p:bldP spid="22" grpId="0"/>
      <p:bldP spid="2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general issues with 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much unlabeled data do you want?</a:t>
            </a:r>
          </a:p>
          <a:p>
            <a:pPr lvl="1"/>
            <a:r>
              <a:rPr lang="en-US" dirty="0" smtClean="0"/>
              <a:t>Suppose you’re optimizing </a:t>
            </a:r>
            <a:r>
              <a:rPr lang="en-US" i="1" dirty="0" smtClean="0"/>
              <a:t>J = J</a:t>
            </a:r>
            <a:r>
              <a:rPr lang="en-US" i="1" baseline="-25000" dirty="0" smtClean="0"/>
              <a:t>L</a:t>
            </a:r>
            <a:r>
              <a:rPr lang="en-US" i="1" dirty="0" smtClean="0"/>
              <a:t>(L) + J</a:t>
            </a:r>
            <a:r>
              <a:rPr lang="en-US" i="1" baseline="-25000" dirty="0" smtClean="0"/>
              <a:t>U</a:t>
            </a:r>
            <a:r>
              <a:rPr lang="en-US" i="1" dirty="0" smtClean="0"/>
              <a:t>(U)</a:t>
            </a:r>
          </a:p>
          <a:p>
            <a:pPr lvl="1"/>
            <a:r>
              <a:rPr lang="en-US" dirty="0" smtClean="0"/>
              <a:t>If |U| &gt;&gt; |L| does </a:t>
            </a:r>
            <a:r>
              <a:rPr lang="en-US" i="1" dirty="0" smtClean="0"/>
              <a:t>J</a:t>
            </a:r>
            <a:r>
              <a:rPr lang="en-US" i="1" baseline="-25000" dirty="0" smtClean="0"/>
              <a:t>U</a:t>
            </a:r>
            <a:r>
              <a:rPr lang="en-US" dirty="0" smtClean="0"/>
              <a:t> dominate </a:t>
            </a:r>
            <a:r>
              <a:rPr lang="en-US" i="1" dirty="0" smtClean="0"/>
              <a:t>J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If so you’re basically just clustering</a:t>
            </a:r>
          </a:p>
          <a:p>
            <a:pPr lvl="1"/>
            <a:r>
              <a:rPr lang="en-US" dirty="0" smtClean="0"/>
              <a:t>Often we need to </a:t>
            </a:r>
            <a:r>
              <a:rPr lang="en-US" dirty="0" smtClean="0">
                <a:solidFill>
                  <a:srgbClr val="0000FF"/>
                </a:solidFill>
              </a:rPr>
              <a:t>balance</a:t>
            </a:r>
            <a:r>
              <a:rPr lang="en-US" dirty="0" smtClean="0"/>
              <a:t> </a:t>
            </a:r>
            <a:r>
              <a:rPr lang="en-US" i="1" dirty="0" smtClean="0"/>
              <a:t>J</a:t>
            </a:r>
            <a:r>
              <a:rPr lang="en-US" i="1" baseline="-25000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i="1" baseline="-25000" dirty="0" smtClean="0"/>
              <a:t>U</a:t>
            </a:r>
          </a:p>
          <a:p>
            <a:r>
              <a:rPr lang="en-US" dirty="0" smtClean="0"/>
              <a:t>Besides L, what other information about the task is useful (or necessary)?</a:t>
            </a:r>
          </a:p>
          <a:p>
            <a:pPr lvl="1"/>
            <a:r>
              <a:rPr lang="en-US" dirty="0" smtClean="0"/>
              <a:t>Common choice: </a:t>
            </a:r>
            <a:r>
              <a:rPr lang="en-US" dirty="0" smtClean="0">
                <a:solidFill>
                  <a:srgbClr val="0000FF"/>
                </a:solidFill>
              </a:rPr>
              <a:t>relative frequency </a:t>
            </a:r>
            <a:r>
              <a:rPr lang="en-US" dirty="0" smtClean="0"/>
              <a:t>of classes</a:t>
            </a:r>
          </a:p>
          <a:p>
            <a:pPr lvl="1"/>
            <a:r>
              <a:rPr lang="en-US" dirty="0" smtClean="0"/>
              <a:t>Various ways of incorporating this into the optimization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and not-so-key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general idea : what is SSL and when do you want to use it?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NELL as an example of SSL</a:t>
            </a:r>
          </a:p>
          <a:p>
            <a:r>
              <a:rPr lang="en-US" dirty="0" smtClean="0"/>
              <a:t>Different SSL methods:</a:t>
            </a:r>
          </a:p>
          <a:p>
            <a:pPr lvl="1"/>
            <a:r>
              <a:rPr lang="en-US" dirty="0" smtClean="0"/>
              <a:t> margin-based approach: start with a supervised learner </a:t>
            </a:r>
          </a:p>
          <a:p>
            <a:pPr lvl="2"/>
            <a:r>
              <a:rPr lang="en-US" dirty="0" err="1" smtClean="0"/>
              <a:t>transductive</a:t>
            </a:r>
            <a:r>
              <a:rPr lang="en-US" dirty="0" smtClean="0"/>
              <a:t> SVM:  what’s optimized and why</a:t>
            </a:r>
          </a:p>
          <a:p>
            <a:pPr lvl="2"/>
            <a:r>
              <a:rPr lang="en-US" dirty="0" smtClean="0"/>
              <a:t>logistic </a:t>
            </a:r>
            <a:r>
              <a:rPr lang="en-US" dirty="0" err="1" smtClean="0"/>
              <a:t>reg</a:t>
            </a:r>
            <a:r>
              <a:rPr lang="en-US" dirty="0" smtClean="0"/>
              <a:t> with entropic regularization</a:t>
            </a:r>
          </a:p>
          <a:p>
            <a:pPr lvl="1"/>
            <a:r>
              <a:rPr lang="en-US" dirty="0" smtClean="0"/>
              <a:t>k-means versus seeded k-means: start with clustering</a:t>
            </a:r>
          </a:p>
          <a:p>
            <a:pPr lvl="2"/>
            <a:r>
              <a:rPr lang="en-US" dirty="0" smtClean="0"/>
              <a:t>The core algorithm and what 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Extension to hierarchical case  and GLOFIN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earest-neighbor like: graph-based SSL and LP</a:t>
            </a:r>
          </a:p>
          <a:p>
            <a:pPr lvl="2"/>
            <a:r>
              <a:rPr lang="en-US" dirty="0" smtClean="0"/>
              <a:t>The HF algorithm and the energy function being minimized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1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a natural grouping among these objects?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29000"/>
            <a:ext cx="8229600" cy="299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080582" y="6536809"/>
            <a:ext cx="207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slides: </a:t>
            </a:r>
            <a:r>
              <a:rPr lang="en-US" dirty="0" err="1" smtClean="0"/>
              <a:t>Bhavana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 rot="20696422">
            <a:off x="6864318" y="2512992"/>
            <a:ext cx="1207439" cy="25827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946041">
            <a:off x="1849108" y="1599576"/>
            <a:ext cx="5008550" cy="371626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</a:t>
            </a:r>
            <a:r>
              <a:rPr lang="en-US" b="1" u="sng" dirty="0" smtClean="0"/>
              <a:t>Clustering </a:t>
            </a:r>
            <a:r>
              <a:rPr lang="en-US" b="1" dirty="0" smtClean="0"/>
              <a:t>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610633" y="1347514"/>
            <a:ext cx="636352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clustering is unconstrained and may not give you what you want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9626" y="6094740"/>
            <a:ext cx="669845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maybe this clustering is as good as the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SSL is Between Clustering and SL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33054" y="3596398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4912" y="5775952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3061137" y="37493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546183" y="3908058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213537" y="4225541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33124" y="438428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33124" y="326675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018170" y="3425493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85524" y="374297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005111" y="390171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50816" y="247304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3835862" y="26317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503216" y="2949269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52878" y="2784186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837924" y="2942927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505278" y="3260410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2309911" y="2460362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794957" y="1984138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7211186" y="3889033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59"/>
          <p:cNvSpPr/>
          <p:nvPr/>
        </p:nvSpPr>
        <p:spPr>
          <a:xfrm>
            <a:off x="7696232" y="4047774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6220554" y="3742976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792398" y="357155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168219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6835573" y="3882692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459752" y="4200175"/>
            <a:ext cx="332646" cy="317483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6878540" y="2777844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7363586" y="29365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7030940" y="3254068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68"/>
          <p:cNvSpPr/>
          <p:nvPr/>
        </p:nvSpPr>
        <p:spPr>
          <a:xfrm>
            <a:off x="5612152" y="3088985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6097198" y="3247726"/>
            <a:ext cx="332646" cy="317483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/>
          <p:cNvSpPr/>
          <p:nvPr/>
        </p:nvSpPr>
        <p:spPr>
          <a:xfrm>
            <a:off x="5764552" y="356520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/>
          <p:cNvSpPr/>
          <p:nvPr/>
        </p:nvSpPr>
        <p:spPr>
          <a:xfrm>
            <a:off x="5569185" y="2765161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6097198" y="2606419"/>
            <a:ext cx="332646" cy="317483"/>
          </a:xfrm>
          <a:prstGeom prst="mathPlus">
            <a:avLst/>
          </a:prstGeom>
          <a:solidFill>
            <a:srgbClr val="5959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1719</Words>
  <Application>Microsoft Macintosh PowerPoint</Application>
  <PresentationFormat>On-screen Show (4:3)</PresentationFormat>
  <Paragraphs>306</Paragraphs>
  <Slides>63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Microsoft Equation</vt:lpstr>
      <vt:lpstr>Equation</vt:lpstr>
      <vt:lpstr>Semi-Supervised Learning</vt:lpstr>
      <vt:lpstr>Outline</vt:lpstr>
      <vt:lpstr>Intro to Semi-Supervised Learning  (SSL)</vt:lpstr>
      <vt:lpstr>Semi-supervised learning</vt:lpstr>
      <vt:lpstr>SSL is Somewhere Between Clustering and Supervised Learning</vt:lpstr>
      <vt:lpstr>SSL is Between Clustering and SL</vt:lpstr>
      <vt:lpstr>What is a natural grouping among these objects?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is Between Clustering and SL</vt:lpstr>
      <vt:lpstr>SSL in Action: The NELL System</vt:lpstr>
      <vt:lpstr>Outline</vt:lpstr>
      <vt:lpstr>Transductive SVM</vt:lpstr>
      <vt:lpstr>Two Kinds of Learning</vt:lpstr>
      <vt:lpstr>PowerPoint Presentation</vt:lpstr>
      <vt:lpstr>PowerPoint Presentation</vt:lpstr>
      <vt:lpstr>PowerPoint Presentation</vt:lpstr>
      <vt:lpstr>PowerPoint Presentation</vt:lpstr>
      <vt:lpstr>SSL using regularized SGD for logistic regression</vt:lpstr>
      <vt:lpstr>SSL using regularized SGD for logistic regression</vt:lpstr>
      <vt:lpstr>Logistic regression with entropic regularization</vt:lpstr>
      <vt:lpstr>Semi-Supervised K-Means and MIXTURE MODELS</vt:lpstr>
      <vt:lpstr>k-means</vt:lpstr>
      <vt:lpstr>K-means Clustering: Step 1</vt:lpstr>
      <vt:lpstr>K-means Clustering: Step 2</vt:lpstr>
      <vt:lpstr>K-means Clustering: Step 3</vt:lpstr>
      <vt:lpstr>K-means Clustering: Step 4</vt:lpstr>
      <vt:lpstr>K-means Clustering: Step 5</vt:lpstr>
      <vt:lpstr>PowerPoint Presentation</vt:lpstr>
      <vt:lpstr>PowerPoint Presentation</vt:lpstr>
      <vt:lpstr>Basu and Mooney ICML 2002</vt:lpstr>
      <vt:lpstr>Outline</vt:lpstr>
      <vt:lpstr>Seeded k-means for a hierarchical classification tasks</vt:lpstr>
      <vt:lpstr>PowerPoint Presentation</vt:lpstr>
      <vt:lpstr>Automatic Gloss Finding  for a Knowledge Base</vt:lpstr>
      <vt:lpstr>Example: Gloss finding</vt:lpstr>
      <vt:lpstr>Example: Gloss finding</vt:lpstr>
      <vt:lpstr>Example: Gloss finding</vt:lpstr>
      <vt:lpstr>Example: Gloss finding</vt:lpstr>
      <vt:lpstr>Training a clustering model</vt:lpstr>
      <vt:lpstr>GLOFIN: Clustering glosses</vt:lpstr>
      <vt:lpstr>GLOFIN: Clustering glosses</vt:lpstr>
      <vt:lpstr>GLOFIN: Clustering glosses</vt:lpstr>
      <vt:lpstr>GLOFIN: Clustering glosses</vt:lpstr>
      <vt:lpstr>GLOFIN: Clustering glosses</vt:lpstr>
      <vt:lpstr>GLOFIN: Clustering glosses</vt:lpstr>
      <vt:lpstr>GLOFIN on NELL Dataset</vt:lpstr>
      <vt:lpstr>Outline</vt:lpstr>
      <vt:lpstr>PowerPoint Presentation</vt:lpstr>
      <vt:lpstr>PowerPoint Presentation</vt:lpstr>
      <vt:lpstr>“Harmonic field” LP algorithm</vt:lpstr>
      <vt:lpstr>PowerPoint Presentation</vt:lpstr>
      <vt:lpstr>PowerPoint Presentation</vt:lpstr>
      <vt:lpstr>NELL:  Uses Co-EM  ~= HF</vt:lpstr>
      <vt:lpstr>Semi-Supervised Bootstrapped  Learning via Label Propagation</vt:lpstr>
      <vt:lpstr>Semi-Supervised Bootstrapped Learning via Label Propagation</vt:lpstr>
      <vt:lpstr>Difference: graph construction is not instance-to-instance but instance-to-feature</vt:lpstr>
      <vt:lpstr>Some other general issues with SSL</vt:lpstr>
      <vt:lpstr>Key and not-so-key points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443</cp:revision>
  <dcterms:created xsi:type="dcterms:W3CDTF">2013-10-24T13:48:58Z</dcterms:created>
  <dcterms:modified xsi:type="dcterms:W3CDTF">2016-03-21T13:53:02Z</dcterms:modified>
</cp:coreProperties>
</file>