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1.xml" ContentType="application/vnd.openxmlformats-officedocument.presentationml.notesSlide+xml"/>
  <Override PartName="/ppt/embeddings/oleObject4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14.bin" ContentType="application/vnd.openxmlformats-officedocument.oleObject"/>
  <Override PartName="/ppt/notesSlides/notesSlide37.xml" ContentType="application/vnd.openxmlformats-officedocument.presentationml.notesSlide+xml"/>
  <Override PartName="/ppt/embeddings/oleObject15.bin" ContentType="application/vnd.openxmlformats-officedocument.oleObject"/>
  <Override PartName="/ppt/notesSlides/notesSlide38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39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40.xml" ContentType="application/vnd.openxmlformats-officedocument.presentationml.notesSlide+xml"/>
  <Override PartName="/ppt/embeddings/oleObject20.bin" ContentType="application/vnd.openxmlformats-officedocument.oleObject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embeddings/oleObject28.bin" ContentType="application/vnd.openxmlformats-officedocument.oleObject"/>
  <Override PartName="/ppt/notesSlides/notesSlide54.xml" ContentType="application/vnd.openxmlformats-officedocument.presentationml.notesSlide+xml"/>
  <Override PartName="/ppt/embeddings/oleObject29.bin" ContentType="application/vnd.openxmlformats-officedocument.oleObject"/>
  <Override PartName="/ppt/notesSlides/notesSlide55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56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57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embeddings/oleObject36.bin" ContentType="application/vnd.openxmlformats-officedocument.oleObject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120"/>
  </p:notesMasterIdLst>
  <p:sldIdLst>
    <p:sldId id="256" r:id="rId3"/>
    <p:sldId id="432" r:id="rId4"/>
    <p:sldId id="496" r:id="rId5"/>
    <p:sldId id="583" r:id="rId6"/>
    <p:sldId id="584" r:id="rId7"/>
    <p:sldId id="586" r:id="rId8"/>
    <p:sldId id="585" r:id="rId9"/>
    <p:sldId id="587" r:id="rId10"/>
    <p:sldId id="588" r:id="rId11"/>
    <p:sldId id="590" r:id="rId12"/>
    <p:sldId id="589" r:id="rId13"/>
    <p:sldId id="591" r:id="rId14"/>
    <p:sldId id="436" r:id="rId15"/>
    <p:sldId id="553" r:id="rId16"/>
    <p:sldId id="437" r:id="rId17"/>
    <p:sldId id="261" r:id="rId18"/>
    <p:sldId id="260" r:id="rId19"/>
    <p:sldId id="438" r:id="rId20"/>
    <p:sldId id="440" r:id="rId21"/>
    <p:sldId id="441" r:id="rId22"/>
    <p:sldId id="445" r:id="rId23"/>
    <p:sldId id="444" r:id="rId24"/>
    <p:sldId id="446" r:id="rId25"/>
    <p:sldId id="447" r:id="rId26"/>
    <p:sldId id="448" r:id="rId27"/>
    <p:sldId id="449" r:id="rId28"/>
    <p:sldId id="450" r:id="rId29"/>
    <p:sldId id="451" r:id="rId30"/>
    <p:sldId id="452" r:id="rId31"/>
    <p:sldId id="454" r:id="rId32"/>
    <p:sldId id="455" r:id="rId33"/>
    <p:sldId id="456" r:id="rId34"/>
    <p:sldId id="592" r:id="rId35"/>
    <p:sldId id="457" r:id="rId36"/>
    <p:sldId id="375" r:id="rId37"/>
    <p:sldId id="283" r:id="rId38"/>
    <p:sldId id="284" r:id="rId39"/>
    <p:sldId id="286" r:id="rId40"/>
    <p:sldId id="289" r:id="rId41"/>
    <p:sldId id="288" r:id="rId42"/>
    <p:sldId id="458" r:id="rId43"/>
    <p:sldId id="459" r:id="rId44"/>
    <p:sldId id="554" r:id="rId45"/>
    <p:sldId id="376" r:id="rId46"/>
    <p:sldId id="462" r:id="rId47"/>
    <p:sldId id="295" r:id="rId48"/>
    <p:sldId id="564" r:id="rId49"/>
    <p:sldId id="297" r:id="rId50"/>
    <p:sldId id="298" r:id="rId51"/>
    <p:sldId id="565" r:id="rId52"/>
    <p:sldId id="567" r:id="rId53"/>
    <p:sldId id="568" r:id="rId54"/>
    <p:sldId id="569" r:id="rId55"/>
    <p:sldId id="601" r:id="rId56"/>
    <p:sldId id="593" r:id="rId57"/>
    <p:sldId id="594" r:id="rId58"/>
    <p:sldId id="595" r:id="rId59"/>
    <p:sldId id="596" r:id="rId60"/>
    <p:sldId id="597" r:id="rId61"/>
    <p:sldId id="598" r:id="rId62"/>
    <p:sldId id="599" r:id="rId63"/>
    <p:sldId id="600" r:id="rId64"/>
    <p:sldId id="602" r:id="rId65"/>
    <p:sldId id="603" r:id="rId66"/>
    <p:sldId id="555" r:id="rId67"/>
    <p:sldId id="300" r:id="rId68"/>
    <p:sldId id="566" r:id="rId69"/>
    <p:sldId id="303" r:id="rId70"/>
    <p:sldId id="377" r:id="rId71"/>
    <p:sldId id="308" r:id="rId72"/>
    <p:sldId id="309" r:id="rId73"/>
    <p:sldId id="310" r:id="rId74"/>
    <p:sldId id="311" r:id="rId75"/>
    <p:sldId id="604" r:id="rId76"/>
    <p:sldId id="556" r:id="rId77"/>
    <p:sldId id="378" r:id="rId78"/>
    <p:sldId id="312" r:id="rId79"/>
    <p:sldId id="313" r:id="rId80"/>
    <p:sldId id="346" r:id="rId81"/>
    <p:sldId id="345" r:id="rId82"/>
    <p:sldId id="347" r:id="rId83"/>
    <p:sldId id="348" r:id="rId84"/>
    <p:sldId id="349" r:id="rId85"/>
    <p:sldId id="352" r:id="rId86"/>
    <p:sldId id="461" r:id="rId87"/>
    <p:sldId id="463" r:id="rId88"/>
    <p:sldId id="464" r:id="rId89"/>
    <p:sldId id="460" r:id="rId90"/>
    <p:sldId id="558" r:id="rId91"/>
    <p:sldId id="500" r:id="rId92"/>
    <p:sldId id="501" r:id="rId93"/>
    <p:sldId id="502" r:id="rId94"/>
    <p:sldId id="503" r:id="rId95"/>
    <p:sldId id="504" r:id="rId96"/>
    <p:sldId id="505" r:id="rId97"/>
    <p:sldId id="506" r:id="rId98"/>
    <p:sldId id="507" r:id="rId99"/>
    <p:sldId id="508" r:id="rId100"/>
    <p:sldId id="512" r:id="rId101"/>
    <p:sldId id="509" r:id="rId102"/>
    <p:sldId id="510" r:id="rId103"/>
    <p:sldId id="511" r:id="rId104"/>
    <p:sldId id="513" r:id="rId105"/>
    <p:sldId id="514" r:id="rId106"/>
    <p:sldId id="515" r:id="rId107"/>
    <p:sldId id="570" r:id="rId108"/>
    <p:sldId id="571" r:id="rId109"/>
    <p:sldId id="572" r:id="rId110"/>
    <p:sldId id="573" r:id="rId111"/>
    <p:sldId id="574" r:id="rId112"/>
    <p:sldId id="575" r:id="rId113"/>
    <p:sldId id="576" r:id="rId114"/>
    <p:sldId id="577" r:id="rId115"/>
    <p:sldId id="578" r:id="rId116"/>
    <p:sldId id="579" r:id="rId117"/>
    <p:sldId id="580" r:id="rId118"/>
    <p:sldId id="581" r:id="rId119"/>
  </p:sldIdLst>
  <p:sldSz cx="9144000" cy="6858000" type="screen4x3"/>
  <p:notesSz cx="6858000" cy="9144000"/>
  <p:defaultTextStyle>
    <a:defPPr>
      <a:defRPr lang="en-US"/>
    </a:defPPr>
    <a:lvl1pPr marL="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0" autoAdjust="0"/>
    <p:restoredTop sz="96110" autoAdjust="0"/>
  </p:normalViewPr>
  <p:slideViewPr>
    <p:cSldViewPr snapToGrid="0" snapToObjects="1">
      <p:cViewPr varScale="1">
        <p:scale>
          <a:sx n="88" d="100"/>
          <a:sy n="88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20" Type="http://schemas.openxmlformats.org/officeDocument/2006/relationships/notesMaster" Target="notesMasters/notesMaster1.xml"/><Relationship Id="rId121" Type="http://schemas.openxmlformats.org/officeDocument/2006/relationships/printerSettings" Target="printerSettings/printerSettings1.bin"/><Relationship Id="rId122" Type="http://schemas.openxmlformats.org/officeDocument/2006/relationships/presProps" Target="presProps.xml"/><Relationship Id="rId123" Type="http://schemas.openxmlformats.org/officeDocument/2006/relationships/viewProps" Target="viewProps.xml"/><Relationship Id="rId124" Type="http://schemas.openxmlformats.org/officeDocument/2006/relationships/theme" Target="theme/theme1.xml"/><Relationship Id="rId125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00" Type="http://schemas.openxmlformats.org/officeDocument/2006/relationships/slide" Target="slides/slide98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slide" Target="slides/slide115.xml"/><Relationship Id="rId118" Type="http://schemas.openxmlformats.org/officeDocument/2006/relationships/slide" Target="slides/slide116.xml"/><Relationship Id="rId119" Type="http://schemas.openxmlformats.org/officeDocument/2006/relationships/slide" Target="slides/slide1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5" Type="http://schemas.openxmlformats.org/officeDocument/2006/relationships/image" Target="../media/image48.wmf"/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C776A-02B6-4BB1-8120-FA0A8973432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16754-646E-46F0-8FE7-93864CD1719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810E9-FF8D-4317-AF3D-566684D1D3D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95922-4766-41AF-8AFF-08326DB949C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16754-646E-46F0-8FE7-93864CD1719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16754-646E-46F0-8FE7-93864CD1719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16754-646E-46F0-8FE7-93864CD1719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16754-646E-46F0-8FE7-93864CD17196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97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9B8B1-BD39-4413-9197-D26E5FFC514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A7D89-32D0-440B-93C2-0C6D49F63E9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8/52 * 7/52 * 6/52 ~= 2.4/10,000 w/o replacement, (8/3)^3 ~= 3.6/10,000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1C234-173D-4230-A8DE-D3D342E3B02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457D18-BC3A-47F9-8393-2AED66F4ACB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8EEAD-D7BC-4A80-9E72-808B0883221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48194-1610-49B3-9024-340E331B384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48194-1610-49B3-9024-340E331B384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48194-1610-49B3-9024-340E331B3841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97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445FC-FBAC-4A62-82A8-51C92D8274A5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445FC-FBAC-4A62-82A8-51C92D8274A5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E1CDE-E9E6-48F8-8716-BC0161E0CBA8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62376-0F2B-44F7-83FC-F8352967BE0E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3EB2F-FAE7-4DBC-9B5A-FA461929EC7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3332B-A939-4925-9BCC-C42A734393BE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03D33D-D0F4-4210-A418-8CF27AA7DE3B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62376-0F2B-44F7-83FC-F8352967BE0E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3DA0D-2808-433A-855C-A605CDA0E8BA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1505-315B-4979-A57D-2C639073590B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3DA0D-2808-433A-855C-A605CDA0E8BA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1505-315B-4979-A57D-2C639073590B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1505-315B-4979-A57D-2C639073590B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1505-315B-4979-A57D-2C639073590B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1505-315B-4979-A57D-2C639073590B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16754-646E-46F0-8FE7-93864CD1719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1505-315B-4979-A57D-2C639073590B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140EF-EED5-4FA9-BA58-871FB8AE94B1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70F71-C942-4637-BF5E-5488246789F6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53E97-C816-4C9F-A190-AE002F76F9D7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972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23F17-8549-4AE3-87B9-A2860B272252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perl try.pl 0.01</a:t>
            </a:r>
          </a:p>
          <a:p>
            <a:r>
              <a:rPr lang="en-US" smtClean="0"/>
              <a:t>q = 0.863259668508287</a:t>
            </a:r>
          </a:p>
          <a:p>
            <a:r>
              <a:rPr lang="en-US" smtClean="0"/>
              <a:t>perl try.pl 0.0001</a:t>
            </a:r>
          </a:p>
          <a:p>
            <a:r>
              <a:rPr lang="en-US" smtClean="0"/>
              <a:t>q = 0.0588290662650602</a:t>
            </a:r>
          </a:p>
          <a:p>
            <a:r>
              <a:rPr lang="en-US" smtClean="0"/>
              <a:t>perl try.pl 0.001</a:t>
            </a:r>
          </a:p>
          <a:p>
            <a:r>
              <a:rPr lang="en-US" smtClean="0"/>
              <a:t>q = 0.384852216748769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FCAD9-6A1D-49F3-82F2-80D74999ED8E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5BE50-650D-4BFE-B50F-6C81E83319EB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D66EF-D733-47EF-9BCA-16D813017B17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perl try.pl 0.01</a:t>
            </a:r>
          </a:p>
          <a:p>
            <a:r>
              <a:rPr lang="en-US" smtClean="0"/>
              <a:t>q = 0.863259668508287</a:t>
            </a:r>
          </a:p>
          <a:p>
            <a:r>
              <a:rPr lang="en-US" smtClean="0"/>
              <a:t>perl try.pl 0.0001</a:t>
            </a:r>
          </a:p>
          <a:p>
            <a:r>
              <a:rPr lang="en-US" smtClean="0"/>
              <a:t>q = 0.0588290662650602</a:t>
            </a:r>
          </a:p>
          <a:p>
            <a:r>
              <a:rPr lang="en-US" smtClean="0"/>
              <a:t>perl try.pl 0.001</a:t>
            </a:r>
          </a:p>
          <a:p>
            <a:r>
              <a:rPr lang="en-US" smtClean="0"/>
              <a:t>q = 0.384852216748769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97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16754-646E-46F0-8FE7-93864CD1719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3DA0D-2808-433A-855C-A605CDA0E8BA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1505-315B-4979-A57D-2C639073590B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3DA0D-2808-433A-855C-A605CDA0E8BA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1505-315B-4979-A57D-2C639073590B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1505-315B-4979-A57D-2C639073590B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1505-315B-4979-A57D-2C639073590B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1505-315B-4979-A57D-2C639073590B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1505-315B-4979-A57D-2C639073590B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27948-85EE-9641-B00E-29BC2A449FA5}" type="slidenum">
              <a:rPr lang="en-US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r>
              <a:rPr lang="en-US">
                <a:latin typeface="Gill Sans" charset="0"/>
              </a:rPr>
              <a:t>Example: heights of individuals 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D3D2A-788D-E54A-A905-FFF384042D38}" type="slidenum">
              <a:rPr lang="en-US">
                <a:solidFill>
                  <a:prstClr val="black"/>
                </a:solidFill>
              </a:rPr>
              <a:pPr/>
              <a:t>91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16754-646E-46F0-8FE7-93864CD1719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EF7A1-8829-F142-A74D-14FF7169D79F}" type="slidenum">
              <a:rPr lang="en-US">
                <a:solidFill>
                  <a:prstClr val="black"/>
                </a:solidFill>
              </a:rPr>
              <a:pPr/>
              <a:t>92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6CE35-357D-3845-9271-E61D5D853C09}" type="slidenum">
              <a:rPr lang="en-US">
                <a:solidFill>
                  <a:prstClr val="black"/>
                </a:solidFill>
              </a:rPr>
              <a:pPr/>
              <a:t>93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24422-8592-0444-BC86-28FBA84937E9}" type="slidenum">
              <a:rPr lang="en-US">
                <a:solidFill>
                  <a:prstClr val="black"/>
                </a:solidFill>
              </a:rPr>
              <a:pPr/>
              <a:t>94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F5BD44-B9E0-364D-9FFB-2EE1B97FD127}" type="slidenum">
              <a:rPr lang="en-US">
                <a:solidFill>
                  <a:prstClr val="black"/>
                </a:solidFill>
              </a:rPr>
              <a:pPr/>
              <a:t>95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r>
              <a:rPr lang="en-US">
                <a:latin typeface="Gill Sans" charset="0"/>
              </a:rPr>
              <a:t>Tossing a coin </a:t>
            </a:r>
            <a:r>
              <a:rPr lang="en-US" i="1">
                <a:latin typeface="Gill Sans" charset="0"/>
              </a:rPr>
              <a:t>n</a:t>
            </a:r>
            <a:r>
              <a:rPr lang="en-US">
                <a:latin typeface="Gill Sans" charset="0"/>
              </a:rPr>
              <a:t> times, and counting the number of heads</a:t>
            </a:r>
          </a:p>
          <a:p>
            <a:pPr eaLnBrk="1" hangingPunct="1"/>
            <a:endParaRPr lang="en-US"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EDAD3-5D5E-E147-B0C3-C9972C56F3B0}" type="slidenum">
              <a:rPr lang="en-US">
                <a:solidFill>
                  <a:prstClr val="black"/>
                </a:solidFill>
              </a:rPr>
              <a:pPr/>
              <a:t>96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r>
              <a:rPr lang="en-US">
                <a:latin typeface="Gill Sans" charset="0"/>
              </a:rPr>
              <a:t>Max likelihood between [0,a]</a:t>
            </a:r>
          </a:p>
          <a:p>
            <a:pPr eaLnBrk="1" hangingPunct="1"/>
            <a:r>
              <a:rPr lang="en-US">
                <a:latin typeface="Gill Sans" charset="0"/>
              </a:rPr>
              <a:t>Web hits within an hour</a:t>
            </a:r>
          </a:p>
          <a:p>
            <a:pPr eaLnBrk="1" hangingPunct="1"/>
            <a:r>
              <a:rPr lang="en-US">
                <a:latin typeface="Gill Sans" charset="0"/>
              </a:rPr>
              <a:t>P-value for drug efficacy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E99060-B263-FB46-BEEF-467D4B3D4604}" type="slidenum">
              <a:rPr lang="en-US">
                <a:solidFill>
                  <a:prstClr val="black"/>
                </a:solidFill>
              </a:rPr>
              <a:pPr/>
              <a:t>97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7F2FE-1F28-4543-8ECD-28D24057F529}" type="slidenum">
              <a:rPr lang="en-US">
                <a:solidFill>
                  <a:prstClr val="black"/>
                </a:solidFill>
              </a:rPr>
              <a:pPr/>
              <a:t>98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0E93C-CF19-324F-96BF-4DFCF6AF599F}" type="slidenum">
              <a:rPr lang="en-US">
                <a:solidFill>
                  <a:prstClr val="black"/>
                </a:solidFill>
              </a:rPr>
              <a:pPr/>
              <a:t>99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F7E35-13EF-8742-A87E-23095D00606C}" type="slidenum">
              <a:rPr lang="en-US">
                <a:solidFill>
                  <a:prstClr val="black"/>
                </a:solidFill>
              </a:rPr>
              <a:pPr/>
              <a:t>100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D9650-593F-FE40-829A-1C9B0FE7CD8C}" type="slidenum">
              <a:rPr lang="en-US">
                <a:solidFill>
                  <a:prstClr val="black"/>
                </a:solidFill>
              </a:rPr>
              <a:pPr/>
              <a:t>101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667A5-D9FE-449E-9D97-CBCB29571D7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AB76A-AB0D-7E4C-9312-54D1C66A2754}" type="slidenum">
              <a:rPr lang="en-US">
                <a:solidFill>
                  <a:prstClr val="black"/>
                </a:solidFill>
              </a:rPr>
              <a:pPr/>
              <a:t>102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A19B2-BA0F-0F4A-8FD0-55278AEF294E}" type="slidenum">
              <a:rPr lang="en-US"/>
              <a:pPr/>
              <a:t>103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7CBB8-B41B-9644-AF7E-1E960C1D6141}" type="slidenum">
              <a:rPr lang="en-US"/>
              <a:pPr/>
              <a:t>104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Derive variance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C3761-0F44-5C42-9F79-72491CE6B042}" type="slidenum">
              <a:rPr lang="en-US"/>
              <a:pPr/>
              <a:t>105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9721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20646-EF7A-4337-B94E-16410206BF6A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611C5-CFEA-4350-B05E-84C90BD3DFB5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1E14AD-B355-46A6-9295-DCC2E819872A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How big is the table?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D3E18E-93B9-41D8-A5A8-3860213FE267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5A73B-2142-483C-8160-97BC32726C0E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16754-646E-46F0-8FE7-93864CD1719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644D3-566D-4617-86DD-03BA632F3EFF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D2490-DEEB-4E4C-A82A-D197B52EE3F7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D2490-DEEB-4E4C-A82A-D197B52EE3F7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7FB08-FEB1-4D55-A775-6B5DDA4BD86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2100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371600"/>
            <a:ext cx="421163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80" y="204269"/>
            <a:ext cx="8306842" cy="4208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8580" y="847207"/>
            <a:ext cx="4099842" cy="5510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847207"/>
            <a:ext cx="4099843" cy="5510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18580" y="204269"/>
            <a:ext cx="8306842" cy="4208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8580" y="847205"/>
            <a:ext cx="4099842" cy="27012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5578" y="847205"/>
            <a:ext cx="4099843" cy="27012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18580" y="3655592"/>
            <a:ext cx="4099842" cy="2702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578" y="3655592"/>
            <a:ext cx="4099843" cy="2702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8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94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574088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87244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3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 baseline="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6445251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445251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1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8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73731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177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8580" y="204268"/>
            <a:ext cx="8306842" cy="420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8580" y="847206"/>
            <a:ext cx="8306842" cy="55107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3" tIns="35713" rIns="35713" bIns="3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ransition xmlns:p14="http://schemas.microsoft.com/office/powerpoint/2010/main"/>
  <p:txStyles>
    <p:titleStyle>
      <a:lvl1pPr algn="ctr" rtl="0" eaLnBrk="0" fontAlgn="base" hangingPunct="0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2pPr>
      <a:lvl3pPr algn="ctr" rtl="0" eaLnBrk="0" fontAlgn="base" hangingPunct="0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3pPr>
      <a:lvl4pPr algn="ctr" rtl="0" eaLnBrk="0" fontAlgn="base" hangingPunct="0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4pPr>
      <a:lvl5pPr algn="ctr" rtl="0" eaLnBrk="0" fontAlgn="base" hangingPunct="0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5pPr>
      <a:lvl6pPr marL="321440" algn="ctr" rtl="0" fontAlgn="base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6pPr>
      <a:lvl7pPr marL="642882" algn="ctr" rtl="0" fontAlgn="base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7pPr>
      <a:lvl8pPr marL="964323" algn="ctr" rtl="0" fontAlgn="base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8pPr>
      <a:lvl9pPr marL="1285763" algn="ctr" rtl="0" fontAlgn="base">
        <a:spcBef>
          <a:spcPts val="141"/>
        </a:spcBef>
        <a:spcAft>
          <a:spcPct val="0"/>
        </a:spcAft>
        <a:defRPr sz="3400">
          <a:solidFill>
            <a:srgbClr val="0000FF"/>
          </a:solidFill>
          <a:latin typeface="Times New Roman" pitchFamily="16" charset="0"/>
        </a:defRPr>
      </a:lvl9pPr>
    </p:titleStyle>
    <p:bodyStyle>
      <a:lvl1pPr marL="488858" indent="-301351" algn="l" rtl="0" eaLnBrk="0" fontAlgn="base" hangingPunct="0">
        <a:spcBef>
          <a:spcPts val="984"/>
        </a:spcBef>
        <a:spcAft>
          <a:spcPct val="0"/>
        </a:spcAft>
        <a:buSzPct val="171000"/>
        <a:buFont typeface="Gill Sans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798022" indent="-287957" algn="l" rtl="0" eaLnBrk="0" fontAlgn="base" hangingPunct="0">
        <a:spcBef>
          <a:spcPts val="984"/>
        </a:spcBef>
        <a:spcAft>
          <a:spcPct val="0"/>
        </a:spcAft>
        <a:buClr>
          <a:srgbClr val="000000"/>
        </a:buClr>
        <a:buSzPct val="171000"/>
        <a:buFont typeface="Gill Sans" charset="0"/>
        <a:buChar char="-"/>
        <a:defRPr sz="1700">
          <a:solidFill>
            <a:schemeClr val="tx1"/>
          </a:solidFill>
          <a:latin typeface="+mn-lt"/>
          <a:ea typeface="ＭＳ Ｐゴシック" charset="-128"/>
        </a:defRPr>
      </a:lvl2pPr>
      <a:lvl3pPr marL="1083748" indent="-263402" algn="l" rtl="0" eaLnBrk="0" fontAlgn="base" hangingPunct="0">
        <a:spcBef>
          <a:spcPts val="984"/>
        </a:spcBef>
        <a:spcAft>
          <a:spcPct val="0"/>
        </a:spcAft>
        <a:buSzPct val="125000"/>
        <a:buFont typeface="Gill Sans" charset="0"/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3pPr>
      <a:lvl4pPr marL="1388446" indent="-255591" algn="l" rtl="0" eaLnBrk="0" fontAlgn="base" hangingPunct="0">
        <a:spcBef>
          <a:spcPts val="984"/>
        </a:spcBef>
        <a:spcAft>
          <a:spcPct val="0"/>
        </a:spcAft>
        <a:buClr>
          <a:srgbClr val="000000"/>
        </a:buClr>
        <a:buSzPct val="125000"/>
        <a:buFont typeface="Gill Sans" charset="0"/>
        <a:buChar char="-"/>
        <a:defRPr sz="1700">
          <a:solidFill>
            <a:schemeClr val="tx1"/>
          </a:solidFill>
          <a:latin typeface="+mn-lt"/>
          <a:ea typeface="ＭＳ Ｐゴシック" charset="-128"/>
        </a:defRPr>
      </a:lvl4pPr>
      <a:lvl5pPr marL="1696493" indent="-241080" algn="l" rtl="0" eaLnBrk="0" fontAlgn="base" hangingPunct="0">
        <a:spcBef>
          <a:spcPts val="984"/>
        </a:spcBef>
        <a:spcAft>
          <a:spcPct val="0"/>
        </a:spcAft>
        <a:buSzPct val="100000"/>
        <a:buFont typeface="Gill Sans" charset="0"/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5pPr>
      <a:lvl6pPr marL="2017935" indent="-241080" algn="l" rtl="0" fontAlgn="base">
        <a:spcBef>
          <a:spcPts val="984"/>
        </a:spcBef>
        <a:spcAft>
          <a:spcPct val="0"/>
        </a:spcAft>
        <a:buSzPct val="100000"/>
        <a:buFont typeface="Gill Sans" pitchFamily="16" charset="0"/>
        <a:buChar char="•"/>
        <a:defRPr sz="1700">
          <a:solidFill>
            <a:schemeClr val="tx1"/>
          </a:solidFill>
          <a:latin typeface="+mn-lt"/>
        </a:defRPr>
      </a:lvl6pPr>
      <a:lvl7pPr marL="2339375" indent="-241080" algn="l" rtl="0" fontAlgn="base">
        <a:spcBef>
          <a:spcPts val="984"/>
        </a:spcBef>
        <a:spcAft>
          <a:spcPct val="0"/>
        </a:spcAft>
        <a:buSzPct val="100000"/>
        <a:buFont typeface="Gill Sans" pitchFamily="16" charset="0"/>
        <a:buChar char="•"/>
        <a:defRPr sz="1700">
          <a:solidFill>
            <a:schemeClr val="tx1"/>
          </a:solidFill>
          <a:latin typeface="+mn-lt"/>
        </a:defRPr>
      </a:lvl7pPr>
      <a:lvl8pPr marL="2660816" indent="-241080" algn="l" rtl="0" fontAlgn="base">
        <a:spcBef>
          <a:spcPts val="984"/>
        </a:spcBef>
        <a:spcAft>
          <a:spcPct val="0"/>
        </a:spcAft>
        <a:buSzPct val="100000"/>
        <a:buFont typeface="Gill Sans" pitchFamily="16" charset="0"/>
        <a:buChar char="•"/>
        <a:defRPr sz="1700">
          <a:solidFill>
            <a:schemeClr val="tx1"/>
          </a:solidFill>
          <a:latin typeface="+mn-lt"/>
        </a:defRPr>
      </a:lvl8pPr>
      <a:lvl9pPr marL="2982258" indent="-241080" algn="l" rtl="0" fontAlgn="base">
        <a:spcBef>
          <a:spcPts val="984"/>
        </a:spcBef>
        <a:spcAft>
          <a:spcPct val="0"/>
        </a:spcAft>
        <a:buSzPct val="100000"/>
        <a:buFont typeface="Gill Sans" pitchFamily="16" charset="0"/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oleObject" Target="../embeddings/oleObject36.bin"/><Relationship Id="rId8" Type="http://schemas.openxmlformats.org/officeDocument/2006/relationships/image" Target="../media/image94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4" Type="http://schemas.openxmlformats.org/officeDocument/2006/relationships/image" Target="../media/image96.jpeg"/><Relationship Id="rId5" Type="http://schemas.openxmlformats.org/officeDocument/2006/relationships/image" Target="../media/image97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4" Type="http://schemas.openxmlformats.org/officeDocument/2006/relationships/oleObject" Target="../embeddings/Microsoft_Excel_97_-_2004_Worksheet11.xls"/><Relationship Id="rId5" Type="http://schemas.openxmlformats.org/officeDocument/2006/relationships/image" Target="../media/image98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4" Type="http://schemas.openxmlformats.org/officeDocument/2006/relationships/oleObject" Target="../embeddings/Microsoft_Excel_97_-_2004_Worksheet12.xls"/><Relationship Id="rId5" Type="http://schemas.openxmlformats.org/officeDocument/2006/relationships/image" Target="../media/image99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1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9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0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w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hyperlink" Target="http://etext.library.adelaide.edu.au/h/hume/david/h92e/" TargetMode="External"/><Relationship Id="rId12" Type="http://schemas.openxmlformats.org/officeDocument/2006/relationships/hyperlink" Target="http://etext.library.adelaide.edu.au/h/hume/david/h92e/chapter7.html" TargetMode="External"/><Relationship Id="rId13" Type="http://schemas.openxmlformats.org/officeDocument/2006/relationships/hyperlink" Target="http://etext.library.adelaide.edu.au/h/hume/david/h92e/chapter8.html" TargetMode="External"/><Relationship Id="rId14" Type="http://schemas.openxmlformats.org/officeDocument/2006/relationships/hyperlink" Target="http://etext.library.adelaide.edu.au/h/hume/david/h92e/chapter9.html" TargetMode="External"/><Relationship Id="rId15" Type="http://schemas.openxmlformats.org/officeDocument/2006/relationships/hyperlink" Target="http://etext.library.adelaide.edu.au/h/hume/david/h92e/chapter10.html" TargetMode="External"/><Relationship Id="rId16" Type="http://schemas.openxmlformats.org/officeDocument/2006/relationships/hyperlink" Target="http://etext.library.adelaide.edu.au/h/hume/david/h92e/chapter11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hyperlink" Target="http://etext.library.adelaide.edu.au/h/hume/david/h92e/chapter1.html" TargetMode="External"/><Relationship Id="rId6" Type="http://schemas.openxmlformats.org/officeDocument/2006/relationships/hyperlink" Target="http://etext.library.adelaide.edu.au/h/hume/david/h92e/chapter2.html" TargetMode="External"/><Relationship Id="rId7" Type="http://schemas.openxmlformats.org/officeDocument/2006/relationships/hyperlink" Target="http://etext.library.adelaide.edu.au/h/hume/david/h92e/chapter3.html" TargetMode="External"/><Relationship Id="rId8" Type="http://schemas.openxmlformats.org/officeDocument/2006/relationships/hyperlink" Target="http://etext.library.adelaide.edu.au/h/hume/david/h92e/chapter4.html" TargetMode="External"/><Relationship Id="rId9" Type="http://schemas.openxmlformats.org/officeDocument/2006/relationships/hyperlink" Target="http://etext.library.adelaide.edu.au/h/hume/david/h92e/chapter5.html" TargetMode="External"/><Relationship Id="rId10" Type="http://schemas.openxmlformats.org/officeDocument/2006/relationships/hyperlink" Target="http://etext.library.adelaide.edu.au/h/hume/david/h92e/chapter6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4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25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33.e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3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31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32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21.png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3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21.png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3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21.png"/><Relationship Id="rId5" Type="http://schemas.openxmlformats.org/officeDocument/2006/relationships/oleObject" Target="../embeddings/Microsoft_Excel_97_-_2004_Worksheet3.xls"/><Relationship Id="rId6" Type="http://schemas.openxmlformats.org/officeDocument/2006/relationships/image" Target="../media/image3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21.png"/><Relationship Id="rId5" Type="http://schemas.openxmlformats.org/officeDocument/2006/relationships/oleObject" Target="../embeddings/Microsoft_Excel_97_-_2004_Worksheet4.xls"/><Relationship Id="rId6" Type="http://schemas.openxmlformats.org/officeDocument/2006/relationships/image" Target="../media/image35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36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21.png"/><Relationship Id="rId5" Type="http://schemas.openxmlformats.org/officeDocument/2006/relationships/oleObject" Target="../embeddings/Microsoft_Excel_97_-_2004_Worksheet5.xls"/><Relationship Id="rId6" Type="http://schemas.openxmlformats.org/officeDocument/2006/relationships/image" Target="../media/image35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36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21.pn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37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image" Target="../media/image21.png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37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image" Target="../media/image21.png"/><Relationship Id="rId5" Type="http://schemas.openxmlformats.org/officeDocument/2006/relationships/oleObject" Target="../embeddings/oleObject20.bin"/><Relationship Id="rId6" Type="http://schemas.openxmlformats.org/officeDocument/2006/relationships/image" Target="../media/image38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image" Target="../media/image21.png"/><Relationship Id="rId5" Type="http://schemas.openxmlformats.org/officeDocument/2006/relationships/oleObject" Target="../embeddings/oleObject21.bin"/><Relationship Id="rId6" Type="http://schemas.openxmlformats.org/officeDocument/2006/relationships/image" Target="../media/image42.w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43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7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47.w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48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8.xml"/><Relationship Id="rId4" Type="http://schemas.openxmlformats.org/officeDocument/2006/relationships/image" Target="../media/image21.png"/><Relationship Id="rId5" Type="http://schemas.openxmlformats.org/officeDocument/2006/relationships/oleObject" Target="../embeddings/oleObject23.bin"/><Relationship Id="rId6" Type="http://schemas.openxmlformats.org/officeDocument/2006/relationships/image" Target="../media/image44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45.w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46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image" Target="../media/image21.png"/><Relationship Id="rId5" Type="http://schemas.openxmlformats.org/officeDocument/2006/relationships/oleObject" Target="../embeddings/Microsoft_Excel_97_-_2004_Worksheet6.xls"/><Relationship Id="rId6" Type="http://schemas.openxmlformats.org/officeDocument/2006/relationships/image" Target="../media/image3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image" Target="../media/image21.png"/><Relationship Id="rId5" Type="http://schemas.openxmlformats.org/officeDocument/2006/relationships/oleObject" Target="../embeddings/Microsoft_Excel_97_-_2004_Worksheet7.xls"/><Relationship Id="rId6" Type="http://schemas.openxmlformats.org/officeDocument/2006/relationships/image" Target="../media/image3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image" Target="../media/image21.png"/><Relationship Id="rId5" Type="http://schemas.openxmlformats.org/officeDocument/2006/relationships/oleObject" Target="../embeddings/Microsoft_Excel_97_-_2004_Worksheet8.xls"/><Relationship Id="rId6" Type="http://schemas.openxmlformats.org/officeDocument/2006/relationships/image" Target="../media/image3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image" Target="../media/image21.png"/><Relationship Id="rId5" Type="http://schemas.openxmlformats.org/officeDocument/2006/relationships/oleObject" Target="../embeddings/Microsoft_Excel_97_-_2004_Worksheet9.xls"/><Relationship Id="rId6" Type="http://schemas.openxmlformats.org/officeDocument/2006/relationships/image" Target="../media/image35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6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image" Target="../media/image21.png"/><Relationship Id="rId5" Type="http://schemas.openxmlformats.org/officeDocument/2006/relationships/oleObject" Target="../embeddings/Microsoft_Excel_97_-_2004_Worksheet10.xls"/><Relationship Id="rId6" Type="http://schemas.openxmlformats.org/officeDocument/2006/relationships/image" Target="../media/image35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36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7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7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8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9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Overview and Review of Probability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William W. Cohen</a:t>
            </a:r>
          </a:p>
          <a:p>
            <a:pPr eaLnBrk="1" hangingPunct="1"/>
            <a:r>
              <a:rPr lang="en-US" dirty="0" smtClean="0"/>
              <a:t>Machine Learning 10-601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course is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53146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Normal computer science:</a:t>
            </a:r>
          </a:p>
          <a:p>
            <a:pPr marL="971526" lvl="1" indent="-514350">
              <a:buFont typeface="+mj-lt"/>
              <a:buAutoNum type="arabicPeriod"/>
            </a:pPr>
            <a:r>
              <a:rPr lang="en-US" dirty="0" smtClean="0"/>
              <a:t>Human figures out how to do something</a:t>
            </a:r>
          </a:p>
          <a:p>
            <a:pPr marL="971526" lvl="1" indent="-514350">
              <a:buFont typeface="+mj-lt"/>
              <a:buAutoNum type="arabicPeriod"/>
            </a:pPr>
            <a:r>
              <a:rPr lang="en-US" dirty="0" smtClean="0"/>
              <a:t>Human programs the computer to do it</a:t>
            </a:r>
          </a:p>
          <a:p>
            <a:pPr marL="971526" lvl="1" indent="-514350">
              <a:buFont typeface="+mj-lt"/>
              <a:buAutoNum type="arabicPeriod"/>
            </a:pPr>
            <a:endParaRPr lang="en-US" dirty="0"/>
          </a:p>
          <a:p>
            <a:pPr marL="571496" indent="-514350"/>
            <a:r>
              <a:rPr lang="en-US" dirty="0" smtClean="0"/>
              <a:t>Machine learning</a:t>
            </a:r>
          </a:p>
          <a:p>
            <a:pPr marL="971526" lvl="1" indent="-514350">
              <a:buFont typeface="+mj-lt"/>
              <a:buAutoNum type="arabicPeriod"/>
            </a:pPr>
            <a:r>
              <a:rPr lang="en-US" dirty="0" smtClean="0"/>
              <a:t>Somebody (maybe humans) does something … usually many times</a:t>
            </a:r>
          </a:p>
          <a:p>
            <a:pPr marL="971526" lvl="1" indent="-514350">
              <a:buFont typeface="+mj-lt"/>
              <a:buAutoNum type="arabicPeriod"/>
            </a:pPr>
            <a:r>
              <a:rPr lang="en-US" dirty="0" smtClean="0"/>
              <a:t>A computer learns how to do it from data</a:t>
            </a:r>
          </a:p>
          <a:p>
            <a:pPr marL="971526" lvl="1" indent="-514350">
              <a:buFont typeface="+mj-lt"/>
              <a:buAutoNum type="arabicPeriod"/>
            </a:pPr>
            <a:endParaRPr lang="en-US" dirty="0"/>
          </a:p>
          <a:p>
            <a:pPr lvl="1"/>
            <a:r>
              <a:rPr lang="en-US" dirty="0" smtClean="0"/>
              <a:t>Classification learning – one kind of ML:</a:t>
            </a:r>
          </a:p>
          <a:p>
            <a:pPr lvl="2"/>
            <a:r>
              <a:rPr lang="en-US" dirty="0" smtClean="0"/>
              <a:t>Task: label an object with one of a fixed set of labels</a:t>
            </a:r>
          </a:p>
          <a:p>
            <a:pPr lvl="2"/>
            <a:r>
              <a:rPr lang="en-US" dirty="0" smtClean="0"/>
              <a:t>Examples: learning to label feature vectors with a </a:t>
            </a:r>
            <a:r>
              <a:rPr lang="en-US" b="1" dirty="0" smtClean="0"/>
              <a:t>decision tree </a:t>
            </a:r>
            <a:r>
              <a:rPr lang="en-US" dirty="0" smtClean="0"/>
              <a:t>using </a:t>
            </a:r>
            <a:r>
              <a:rPr lang="en-US" b="1" dirty="0" smtClean="0"/>
              <a:t>TDIDT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031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Multivariate Gaussians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647" y="1447727"/>
            <a:ext cx="8228707" cy="4526235"/>
          </a:xfrm>
        </p:spPr>
        <p:txBody>
          <a:bodyPr/>
          <a:lstStyle/>
          <a:p>
            <a:pPr eaLnBrk="1" hangingPunct="1"/>
            <a:r>
              <a:rPr lang="en-US"/>
              <a:t>Distribution for vector x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PDF:</a:t>
            </a:r>
          </a:p>
        </p:txBody>
      </p:sp>
      <p:pic>
        <p:nvPicPr>
          <p:cNvPr id="72708" name="Picture 4" descr="image-5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0098" y="2057177"/>
            <a:ext cx="4482703" cy="3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5" name="Picture 5" descr="image-7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826" y="3962549"/>
            <a:ext cx="4229323" cy="39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 descr="image-7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0098" y="2819549"/>
            <a:ext cx="4990579" cy="76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7" name="Picture 7" descr="image-10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454" y="4724921"/>
            <a:ext cx="8155037" cy="149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Multivariate Gaussians</a:t>
            </a:r>
          </a:p>
        </p:txBody>
      </p:sp>
      <p:pic>
        <p:nvPicPr>
          <p:cNvPr id="19460" name="Picture 3" descr="image-7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826" y="2666629"/>
            <a:ext cx="4229323" cy="39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image-7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372" y="1600647"/>
            <a:ext cx="4990579" cy="76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image-10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454" y="3504902"/>
            <a:ext cx="8155037" cy="149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438923" y="5486180"/>
          <a:ext cx="4871145" cy="895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12" name="Equation" r:id="rId7" imgW="2349360" imgH="431640" progId="Equation.3">
                  <p:embed/>
                </p:oleObj>
              </mc:Choice>
              <mc:Fallback>
                <p:oleObj name="Equation" r:id="rId7" imgW="234936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923" y="5486180"/>
                        <a:ext cx="4871145" cy="89520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647" y="228823"/>
            <a:ext cx="8228707" cy="808137"/>
          </a:xfrm>
        </p:spPr>
        <p:txBody>
          <a:bodyPr/>
          <a:lstStyle/>
          <a:p>
            <a:pPr eaLnBrk="1" hangingPunct="1"/>
            <a:r>
              <a:rPr lang="en-US"/>
              <a:t>Covariance examples</a:t>
            </a:r>
          </a:p>
        </p:txBody>
      </p:sp>
      <p:pic>
        <p:nvPicPr>
          <p:cNvPr id="73731" name="Picture 3" descr="unco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l="8571"/>
          <a:stretch>
            <a:fillRect/>
          </a:stretch>
        </p:blipFill>
        <p:spPr>
          <a:xfrm>
            <a:off x="152922" y="1523630"/>
            <a:ext cx="3197944" cy="2400969"/>
          </a:xfrm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838275" y="1218902"/>
            <a:ext cx="1905372" cy="37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  <a:spAutoFit/>
          </a:bodyPr>
          <a:lstStyle/>
          <a:p>
            <a:pPr defTabSz="914051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Arial" charset="0"/>
                <a:cs typeface="Arial" charset="0"/>
                <a:sym typeface="Gill Sans" charset="0"/>
              </a:rPr>
              <a:t>Anti-correlated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09452" y="3886647"/>
            <a:ext cx="1905372" cy="37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  <a:spAutoFit/>
          </a:bodyPr>
          <a:lstStyle/>
          <a:p>
            <a:pPr defTabSz="914051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Arial" charset="0"/>
                <a:cs typeface="Arial" charset="0"/>
                <a:sym typeface="Gill Sans" charset="0"/>
              </a:rPr>
              <a:t>Covariance: -9.2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6782099" y="1218902"/>
            <a:ext cx="1904256" cy="37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  <a:spAutoFit/>
          </a:bodyPr>
          <a:lstStyle/>
          <a:p>
            <a:pPr defTabSz="914051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Arial" charset="0"/>
                <a:cs typeface="Arial" charset="0"/>
                <a:sym typeface="Gill Sans" charset="0"/>
              </a:rPr>
              <a:t>Correlated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6248549" y="3886647"/>
            <a:ext cx="2210098" cy="37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  <a:spAutoFit/>
          </a:bodyPr>
          <a:lstStyle/>
          <a:p>
            <a:pPr defTabSz="914051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Arial" charset="0"/>
                <a:cs typeface="Arial" charset="0"/>
                <a:sym typeface="Gill Sans" charset="0"/>
              </a:rPr>
              <a:t>Covariance: 18.33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3353098" y="3429000"/>
            <a:ext cx="2590726" cy="37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  <a:spAutoFit/>
          </a:bodyPr>
          <a:lstStyle/>
          <a:p>
            <a:pPr defTabSz="914051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Arial" charset="0"/>
                <a:cs typeface="Arial" charset="0"/>
                <a:sym typeface="Gill Sans" charset="0"/>
              </a:rPr>
              <a:t>Independent (almost)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733726" y="6172647"/>
            <a:ext cx="1905372" cy="37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  <a:spAutoFit/>
          </a:bodyPr>
          <a:lstStyle/>
          <a:p>
            <a:pPr defTabSz="914051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Arial" charset="0"/>
                <a:cs typeface="Arial" charset="0"/>
                <a:sym typeface="Gill Sans" charset="0"/>
              </a:rPr>
              <a:t>Covariance: 0.6</a:t>
            </a:r>
          </a:p>
        </p:txBody>
      </p:sp>
      <p:pic>
        <p:nvPicPr>
          <p:cNvPr id="73738" name="Picture 10" descr="co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790902" y="1523630"/>
            <a:ext cx="3199061" cy="2400969"/>
          </a:xfrm>
        </p:spPr>
      </p:pic>
      <p:pic>
        <p:nvPicPr>
          <p:cNvPr id="73739" name="Picture 11" descr="in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3048373" y="3809630"/>
            <a:ext cx="3197944" cy="240096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How much do grad students sleep?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Lets try to estimate the distribution of the time students spend sleeping (outside class).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Possible statistics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52922" y="1447726"/>
            <a:ext cx="3733725" cy="362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pPr algn="l">
              <a:lnSpc>
                <a:spcPct val="120000"/>
              </a:lnSpc>
              <a:buFontTx/>
              <a:buChar char="•"/>
            </a:pPr>
            <a:r>
              <a:rPr lang="en-US" sz="2400" b="1" dirty="0"/>
              <a:t> X </a:t>
            </a:r>
          </a:p>
          <a:p>
            <a:pPr algn="l">
              <a:lnSpc>
                <a:spcPct val="120000"/>
              </a:lnSpc>
            </a:pPr>
            <a:r>
              <a:rPr lang="en-US" sz="2400" b="1" dirty="0"/>
              <a:t>  </a:t>
            </a:r>
            <a:r>
              <a:rPr lang="en-US" sz="2400" dirty="0"/>
              <a:t>Sleep time</a:t>
            </a:r>
            <a:r>
              <a:rPr lang="en-US" sz="2400" b="1" dirty="0"/>
              <a:t> 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US" sz="2400" b="1" dirty="0"/>
              <a:t>Mean of X:</a:t>
            </a:r>
            <a:r>
              <a:rPr lang="en-US" sz="2400" dirty="0"/>
              <a:t> </a:t>
            </a:r>
          </a:p>
          <a:p>
            <a:pPr algn="l">
              <a:lnSpc>
                <a:spcPct val="120000"/>
              </a:lnSpc>
            </a:pPr>
            <a:r>
              <a:rPr lang="en-US" sz="2400" i="1" dirty="0"/>
              <a:t>  E{X}</a:t>
            </a:r>
          </a:p>
          <a:p>
            <a:pPr algn="l">
              <a:lnSpc>
                <a:spcPct val="120000"/>
              </a:lnSpc>
            </a:pPr>
            <a:r>
              <a:rPr lang="en-US" sz="2400" i="1" dirty="0"/>
              <a:t>  7.03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US" sz="2400" dirty="0"/>
              <a:t> </a:t>
            </a:r>
            <a:r>
              <a:rPr lang="en-US" sz="2400" b="1" dirty="0"/>
              <a:t>Variance of X: </a:t>
            </a:r>
          </a:p>
          <a:p>
            <a:pPr algn="l">
              <a:lnSpc>
                <a:spcPct val="120000"/>
              </a:lnSpc>
            </a:pPr>
            <a:r>
              <a:rPr lang="en-US" sz="2400" i="1" dirty="0"/>
              <a:t>  </a:t>
            </a:r>
            <a:r>
              <a:rPr lang="en-US" sz="2400" i="1" dirty="0" err="1"/>
              <a:t>Var{X</a:t>
            </a:r>
            <a:r>
              <a:rPr lang="en-US" sz="2400" i="1" dirty="0"/>
              <a:t>}</a:t>
            </a:r>
            <a:r>
              <a:rPr lang="en-US" sz="2400" dirty="0"/>
              <a:t> = </a:t>
            </a:r>
            <a:r>
              <a:rPr lang="en-US" sz="2400" i="1" dirty="0"/>
              <a:t>E{(X-E{X})^2}</a:t>
            </a:r>
            <a:r>
              <a:rPr lang="en-US" sz="2400" dirty="0"/>
              <a:t> </a:t>
            </a:r>
          </a:p>
          <a:p>
            <a:pPr algn="l">
              <a:lnSpc>
                <a:spcPct val="120000"/>
              </a:lnSpc>
            </a:pPr>
            <a:r>
              <a:rPr lang="en-US" sz="2400" dirty="0"/>
              <a:t>  3.05</a:t>
            </a:r>
            <a:endParaRPr lang="en-US" sz="2400" i="1" dirty="0"/>
          </a:p>
        </p:txBody>
      </p:sp>
      <p:graphicFrame>
        <p:nvGraphicFramePr>
          <p:cNvPr id="14338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3394398" y="1447726"/>
          <a:ext cx="5749602" cy="3932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28" name="Worksheet" r:id="rId4" imgW="8686800" imgH="5943600" progId="Excel.Sheet.8">
                  <p:embed/>
                </p:oleObj>
              </mc:Choice>
              <mc:Fallback>
                <p:oleObj name="Worksheet" r:id="rId4" imgW="8686800" imgH="59436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398" y="1447726"/>
                        <a:ext cx="5749602" cy="3932411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Covariance: Sleep vs. GPA</a:t>
            </a:r>
          </a:p>
        </p:txBody>
      </p:sp>
      <p:graphicFrame>
        <p:nvGraphicFramePr>
          <p:cNvPr id="1536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657824" y="2514824"/>
          <a:ext cx="5319861" cy="4073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76" name="Worksheet" r:id="rId4" imgW="9728200" imgH="7442200" progId="Excel.Sheet.8">
                  <p:embed/>
                </p:oleObj>
              </mc:Choice>
              <mc:Fallback>
                <p:oleObj name="Worksheet" r:id="rId4" imgW="9728200" imgH="74422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824" y="2514824"/>
                        <a:ext cx="5319861" cy="407305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52921" y="1447726"/>
            <a:ext cx="3504902" cy="155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pPr algn="l">
              <a:lnSpc>
                <a:spcPct val="120000"/>
              </a:lnSpc>
              <a:buFontTx/>
              <a:buChar char="•"/>
            </a:pPr>
            <a:r>
              <a:rPr lang="en-US" sz="2000" b="1" dirty="0"/>
              <a:t>Co-Variance of X1, X2: </a:t>
            </a:r>
          </a:p>
          <a:p>
            <a:pPr algn="l">
              <a:lnSpc>
                <a:spcPct val="120000"/>
              </a:lnSpc>
            </a:pPr>
            <a:r>
              <a:rPr lang="en-US" sz="2000" i="1" dirty="0"/>
              <a:t>  Covariance{X1,X2}</a:t>
            </a:r>
            <a:r>
              <a:rPr lang="en-US" sz="2000" dirty="0"/>
              <a:t> = </a:t>
            </a:r>
            <a:r>
              <a:rPr lang="en-US" sz="2000" i="1" dirty="0"/>
              <a:t>E{(X1-E{X1})(X2-E{X2})}</a:t>
            </a:r>
            <a:r>
              <a:rPr lang="en-US" sz="2000" dirty="0"/>
              <a:t> </a:t>
            </a:r>
          </a:p>
          <a:p>
            <a:pPr algn="l">
              <a:lnSpc>
                <a:spcPct val="120000"/>
              </a:lnSpc>
            </a:pPr>
            <a:r>
              <a:rPr lang="en-US" sz="2000" dirty="0"/>
              <a:t>  = 0.88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Concepts in Probability: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JOINT DISTRIBUTION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3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Probability - what you need to really, really know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Probabilities are cool</a:t>
            </a:r>
          </a:p>
          <a:p>
            <a:r>
              <a:rPr lang="en-US" dirty="0" smtClean="0"/>
              <a:t>Random variables and events</a:t>
            </a:r>
          </a:p>
          <a:p>
            <a:r>
              <a:rPr lang="en-US" dirty="0" smtClean="0"/>
              <a:t>The Axioms of Probability</a:t>
            </a:r>
          </a:p>
          <a:p>
            <a:r>
              <a:rPr lang="en-US" dirty="0" smtClean="0"/>
              <a:t>Independence, binomials, </a:t>
            </a:r>
            <a:r>
              <a:rPr lang="en-US" dirty="0" err="1" smtClean="0"/>
              <a:t>multinomials</a:t>
            </a:r>
            <a:endParaRPr lang="en-US" dirty="0" smtClean="0"/>
          </a:p>
          <a:p>
            <a:r>
              <a:rPr lang="en-US" dirty="0" smtClean="0"/>
              <a:t>Conditional probabilities</a:t>
            </a:r>
          </a:p>
          <a:p>
            <a:r>
              <a:rPr lang="en-US" dirty="0" smtClean="0"/>
              <a:t>Bayes Rule</a:t>
            </a:r>
          </a:p>
          <a:p>
            <a:r>
              <a:rPr lang="en-US" dirty="0" smtClean="0"/>
              <a:t>MLE’s, smoothing, and MAPs</a:t>
            </a:r>
          </a:p>
          <a:p>
            <a:r>
              <a:rPr lang="en-US" dirty="0" smtClean="0"/>
              <a:t>The joint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672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 l="44608" t="28348" r="12259" b="62875"/>
          <a:stretch>
            <a:fillRect/>
          </a:stretch>
        </p:blipFill>
        <p:spPr bwMode="auto">
          <a:xfrm>
            <a:off x="1752600" y="1219200"/>
            <a:ext cx="6477000" cy="10350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Some practical problems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/>
          <a:srcRect l="18323" t="29282" r="55392" b="28540"/>
          <a:stretch>
            <a:fillRect/>
          </a:stretch>
        </p:blipFill>
        <p:spPr bwMode="auto">
          <a:xfrm>
            <a:off x="0" y="990600"/>
            <a:ext cx="1752600" cy="2209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905000" y="2057400"/>
            <a:ext cx="6781800" cy="13542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1600" dirty="0"/>
              <a:t>I have 1 standard d6 die, 2 loaded d6 die.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dirty="0"/>
              <a:t> Loaded high: P(X=6)=0.50   Loaded low: P(X=1)=0.50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dirty="0"/>
              <a:t> Experiment: pick one d6 uniformly at random (A) and roll it.  What is more likely – rolling a seven or rolling doubles?</a:t>
            </a: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533400" y="2819400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1066800" y="2819400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1435" tIns="45718" rIns="91435" bIns="45718" anchor="ctr">
            <a:spAutoFit/>
          </a:bodyPr>
          <a:lstStyle/>
          <a:p>
            <a:endParaRPr lang="en-US"/>
          </a:p>
        </p:txBody>
      </p:sp>
      <p:cxnSp>
        <p:nvCxnSpPr>
          <p:cNvPr id="73736" name="AutoShape 8"/>
          <p:cNvCxnSpPr>
            <a:cxnSpLocks noChangeShapeType="1"/>
          </p:cNvCxnSpPr>
          <p:nvPr/>
        </p:nvCxnSpPr>
        <p:spPr bwMode="auto">
          <a:xfrm rot="16200000" flipH="1">
            <a:off x="856456" y="2648744"/>
            <a:ext cx="1588" cy="800100"/>
          </a:xfrm>
          <a:prstGeom prst="curvedConnector3">
            <a:avLst>
              <a:gd name="adj1" fmla="val 13200005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533400" y="3505200"/>
            <a:ext cx="8229600" cy="92332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/>
            <a:r>
              <a:rPr lang="en-US" dirty="0"/>
              <a:t>Three combinations: HL, HF, FL</a:t>
            </a:r>
          </a:p>
          <a:p>
            <a:pPr algn="l"/>
            <a:r>
              <a:rPr lang="en-US" dirty="0"/>
              <a:t>P(D) = P(D ^ A=HL) + P(D ^ A=HF) + P(D ^ A=FL)</a:t>
            </a:r>
          </a:p>
          <a:p>
            <a:pPr algn="l"/>
            <a:r>
              <a:rPr lang="en-US" dirty="0"/>
              <a:t>        = P(D | A=HL)*P(A=HL) + P(D|A=HF)*P(A=HF) + P(A|A=FL)*P(A=FL)</a:t>
            </a:r>
          </a:p>
        </p:txBody>
      </p:sp>
    </p:spTree>
    <p:extLst>
      <p:ext uri="{BB962C8B-B14F-4D97-AF65-F5344CB8AC3E}">
        <p14:creationId xmlns:p14="http://schemas.microsoft.com/office/powerpoint/2010/main" val="7377377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 l="44608" t="28348" r="12259" b="62875"/>
          <a:stretch>
            <a:fillRect/>
          </a:stretch>
        </p:blipFill>
        <p:spPr bwMode="auto">
          <a:xfrm>
            <a:off x="1752600" y="1219200"/>
            <a:ext cx="6477000" cy="10350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Some practical problems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/>
          <a:srcRect l="18323" t="29282" r="55392" b="28540"/>
          <a:stretch>
            <a:fillRect/>
          </a:stretch>
        </p:blipFill>
        <p:spPr bwMode="auto">
          <a:xfrm>
            <a:off x="0" y="990600"/>
            <a:ext cx="1752600" cy="2209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905000" y="2057400"/>
            <a:ext cx="6781800" cy="13542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1600" dirty="0"/>
              <a:t>I have 1 standard d6 die, 2 loaded d6 die.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dirty="0"/>
              <a:t> Loaded high: P(X=6)=0.50   Loaded low: P(X=1)=0.50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dirty="0"/>
              <a:t> Experiment: pick one d6 uniformly at random (A) and roll it.  </a:t>
            </a:r>
            <a:r>
              <a:rPr lang="en-US" sz="1600" dirty="0" smtClean="0"/>
              <a:t>Repeat a second time. What </a:t>
            </a:r>
            <a:r>
              <a:rPr lang="en-US" sz="1600" dirty="0"/>
              <a:t>is more likely – rolling a seven or rolling doubles?</a:t>
            </a: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533400" y="2819400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1066800" y="2819400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1435" tIns="45718" rIns="91435" bIns="45718" anchor="ctr">
            <a:spAutoFit/>
          </a:bodyPr>
          <a:lstStyle/>
          <a:p>
            <a:endParaRPr lang="en-US"/>
          </a:p>
        </p:txBody>
      </p:sp>
      <p:cxnSp>
        <p:nvCxnSpPr>
          <p:cNvPr id="74760" name="AutoShape 8"/>
          <p:cNvCxnSpPr>
            <a:cxnSpLocks noChangeShapeType="1"/>
          </p:cNvCxnSpPr>
          <p:nvPr/>
        </p:nvCxnSpPr>
        <p:spPr bwMode="auto">
          <a:xfrm rot="16200000" flipH="1">
            <a:off x="856456" y="2648744"/>
            <a:ext cx="1588" cy="800100"/>
          </a:xfrm>
          <a:prstGeom prst="curvedConnector3">
            <a:avLst>
              <a:gd name="adj1" fmla="val 13200005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graphicFrame>
        <p:nvGraphicFramePr>
          <p:cNvPr id="538633" name="Group 9"/>
          <p:cNvGraphicFramePr>
            <a:graphicFrameLocks noGrp="1"/>
          </p:cNvGraphicFramePr>
          <p:nvPr>
            <p:ph idx="1"/>
          </p:nvPr>
        </p:nvGraphicFramePr>
        <p:xfrm>
          <a:off x="5029200" y="3810000"/>
          <a:ext cx="2819400" cy="2667000"/>
        </p:xfrm>
        <a:graphic>
          <a:graphicData uri="http://schemas.openxmlformats.org/drawingml/2006/table">
            <a:tbl>
              <a:tblPr/>
              <a:tblGrid>
                <a:gridCol w="403225"/>
                <a:gridCol w="401638"/>
                <a:gridCol w="403225"/>
                <a:gridCol w="403225"/>
                <a:gridCol w="403225"/>
                <a:gridCol w="401637"/>
                <a:gridCol w="4032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6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6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6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6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6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6C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6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6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6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6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6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6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4827" name="Text Box 75"/>
          <p:cNvSpPr txBox="1">
            <a:spLocks noChangeArrowheads="1"/>
          </p:cNvSpPr>
          <p:nvPr/>
        </p:nvSpPr>
        <p:spPr bwMode="auto">
          <a:xfrm>
            <a:off x="685800" y="3657601"/>
            <a:ext cx="3773488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r>
              <a:rPr lang="en-US"/>
              <a:t>Three combinations: HL, HF, FL </a:t>
            </a:r>
          </a:p>
        </p:txBody>
      </p:sp>
      <p:sp>
        <p:nvSpPr>
          <p:cNvPr id="74828" name="Text Box 76"/>
          <p:cNvSpPr txBox="1">
            <a:spLocks noChangeArrowheads="1"/>
          </p:cNvSpPr>
          <p:nvPr/>
        </p:nvSpPr>
        <p:spPr bwMode="auto">
          <a:xfrm>
            <a:off x="6096001" y="3429001"/>
            <a:ext cx="781521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/>
              <a:t>Roll 1</a:t>
            </a:r>
          </a:p>
        </p:txBody>
      </p:sp>
      <p:sp>
        <p:nvSpPr>
          <p:cNvPr id="74829" name="Text Box 77"/>
          <p:cNvSpPr txBox="1">
            <a:spLocks noChangeArrowheads="1"/>
          </p:cNvSpPr>
          <p:nvPr/>
        </p:nvSpPr>
        <p:spPr bwMode="auto">
          <a:xfrm rot="-5400000">
            <a:off x="4379678" y="5173364"/>
            <a:ext cx="781521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/>
              <a:t>Roll 2</a:t>
            </a:r>
          </a:p>
        </p:txBody>
      </p:sp>
    </p:spTree>
    <p:extLst>
      <p:ext uri="{BB962C8B-B14F-4D97-AF65-F5344CB8AC3E}">
        <p14:creationId xmlns:p14="http://schemas.microsoft.com/office/powerpoint/2010/main" val="368448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/>
          <a:lstStyle/>
          <a:p>
            <a:r>
              <a:rPr lang="en-US" dirty="0" smtClean="0"/>
              <a:t>What the course is about…</a:t>
            </a:r>
            <a:endParaRPr lang="en-US" dirty="0"/>
          </a:p>
        </p:txBody>
      </p:sp>
      <p:pic>
        <p:nvPicPr>
          <p:cNvPr id="5" name="Picture 4" descr="Screen Shot 2016-01-11 at 1.32.5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24"/>
          <a:stretch/>
        </p:blipFill>
        <p:spPr>
          <a:xfrm>
            <a:off x="980067" y="1331485"/>
            <a:ext cx="4314284" cy="3509657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5468990" y="1975507"/>
            <a:ext cx="266280" cy="193887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11388" y="1825385"/>
            <a:ext cx="3018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Supervised classification</a:t>
            </a:r>
          </a:p>
          <a:p>
            <a:r>
              <a:rPr lang="en-US" dirty="0" smtClean="0"/>
              <a:t>learning … and regression</a:t>
            </a:r>
          </a:p>
          <a:p>
            <a:r>
              <a:rPr lang="en-US" dirty="0" smtClean="0"/>
              <a:t>(predicting numeric values)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11388" y="2748715"/>
            <a:ext cx="3106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learning algorithms, and different approaches and ways of analyzing performance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5488250" y="3980919"/>
            <a:ext cx="266280" cy="40013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11388" y="4000947"/>
            <a:ext cx="292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Why</a:t>
            </a:r>
            <a:r>
              <a:rPr lang="en-US" dirty="0" smtClean="0"/>
              <a:t> do these techniques generalize?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5444472" y="1478271"/>
            <a:ext cx="266280" cy="30694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11388" y="1335564"/>
            <a:ext cx="292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Crucial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7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 brute-force solution</a:t>
            </a:r>
          </a:p>
        </p:txBody>
      </p:sp>
      <p:graphicFrame>
        <p:nvGraphicFramePr>
          <p:cNvPr id="542876" name="Group 156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7086600" cy="5410204"/>
        </p:xfrm>
        <a:graphic>
          <a:graphicData uri="http://schemas.openxmlformats.org/drawingml/2006/table">
            <a:tbl>
              <a:tblPr/>
              <a:tblGrid>
                <a:gridCol w="1808163"/>
                <a:gridCol w="1163637"/>
                <a:gridCol w="1600200"/>
                <a:gridCol w="2514600"/>
              </a:tblGrid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6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Roll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6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Roll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6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6C7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1/3 * 1/6 * 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1/3 * 1/6 * 1/10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856" name="Text Box 124"/>
          <p:cNvSpPr txBox="1">
            <a:spLocks noChangeArrowheads="1"/>
          </p:cNvSpPr>
          <p:nvPr/>
        </p:nvSpPr>
        <p:spPr bwMode="auto">
          <a:xfrm>
            <a:off x="7315201" y="1127126"/>
            <a:ext cx="1218004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/>
              <a:t>Comment</a:t>
            </a:r>
          </a:p>
        </p:txBody>
      </p:sp>
      <p:sp>
        <p:nvSpPr>
          <p:cNvPr id="75857" name="Line 127"/>
          <p:cNvSpPr>
            <a:spLocks noChangeShapeType="1"/>
          </p:cNvSpPr>
          <p:nvPr/>
        </p:nvSpPr>
        <p:spPr bwMode="auto">
          <a:xfrm flipH="1">
            <a:off x="7391401" y="1508125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75858" name="Text Box 128"/>
          <p:cNvSpPr txBox="1">
            <a:spLocks noChangeArrowheads="1"/>
          </p:cNvSpPr>
          <p:nvPr/>
        </p:nvSpPr>
        <p:spPr bwMode="auto">
          <a:xfrm>
            <a:off x="7315201" y="1600201"/>
            <a:ext cx="1006803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dirty="0"/>
              <a:t>doubles</a:t>
            </a:r>
          </a:p>
        </p:txBody>
      </p:sp>
      <p:sp>
        <p:nvSpPr>
          <p:cNvPr id="75859" name="Text Box 129"/>
          <p:cNvSpPr txBox="1">
            <a:spLocks noChangeArrowheads="1"/>
          </p:cNvSpPr>
          <p:nvPr/>
        </p:nvSpPr>
        <p:spPr bwMode="auto">
          <a:xfrm>
            <a:off x="7315200" y="2743201"/>
            <a:ext cx="779778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dirty="0"/>
              <a:t>seven</a:t>
            </a:r>
          </a:p>
        </p:txBody>
      </p:sp>
      <p:sp>
        <p:nvSpPr>
          <p:cNvPr id="75860" name="Text Box 130"/>
          <p:cNvSpPr txBox="1">
            <a:spLocks noChangeArrowheads="1"/>
          </p:cNvSpPr>
          <p:nvPr/>
        </p:nvSpPr>
        <p:spPr bwMode="auto">
          <a:xfrm>
            <a:off x="7315201" y="4267201"/>
            <a:ext cx="1006803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dirty="0"/>
              <a:t>doubles</a:t>
            </a:r>
          </a:p>
        </p:txBody>
      </p:sp>
      <p:sp>
        <p:nvSpPr>
          <p:cNvPr id="75861" name="Text Box 131"/>
          <p:cNvSpPr txBox="1">
            <a:spLocks noChangeArrowheads="1"/>
          </p:cNvSpPr>
          <p:nvPr/>
        </p:nvSpPr>
        <p:spPr bwMode="auto">
          <a:xfrm>
            <a:off x="7315201" y="5867401"/>
            <a:ext cx="1006803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dirty="0"/>
              <a:t>doubles</a:t>
            </a:r>
          </a:p>
        </p:txBody>
      </p:sp>
      <p:sp>
        <p:nvSpPr>
          <p:cNvPr id="542877" name="Text Box 157"/>
          <p:cNvSpPr txBox="1">
            <a:spLocks noChangeArrowheads="1"/>
          </p:cNvSpPr>
          <p:nvPr/>
        </p:nvSpPr>
        <p:spPr bwMode="auto">
          <a:xfrm>
            <a:off x="1905000" y="2133601"/>
            <a:ext cx="6096000" cy="3468256"/>
          </a:xfrm>
          <a:prstGeom prst="rect">
            <a:avLst/>
          </a:prstGeom>
          <a:solidFill>
            <a:srgbClr val="99CCFF"/>
          </a:solidFill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 </a:t>
            </a:r>
            <a:r>
              <a:rPr lang="en-US" i="1"/>
              <a:t>joint probability table</a:t>
            </a:r>
            <a:r>
              <a:rPr lang="en-US"/>
              <a:t> shows P(X1=x1 and … and Xk=xk) for every possible combination of values x1,x2,…., xk</a:t>
            </a:r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r>
              <a:rPr lang="en-US"/>
              <a:t>With this you can compute any P(A) where A is any boolean combination of the primitive events (Xi=Xk), e.g.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P(doubles)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P(seven or eleven)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P(total is higher than 5)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95983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77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715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The Joint Distribution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36526" y="1377951"/>
            <a:ext cx="4435475" cy="6549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marL="457177" indent="-457177"/>
            <a:r>
              <a:rPr lang="en-US" dirty="0"/>
              <a:t>Recipe for making a joint distribution of M variables: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943600" y="609600"/>
            <a:ext cx="3048000" cy="6549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/>
            <a:r>
              <a:rPr lang="en-US" i="1" dirty="0">
                <a:solidFill>
                  <a:schemeClr val="hlink"/>
                </a:solidFill>
              </a:rPr>
              <a:t>Example: Boolean variables A, </a:t>
            </a:r>
            <a:r>
              <a:rPr lang="en-US" i="1" dirty="0" smtClean="0">
                <a:solidFill>
                  <a:schemeClr val="hlink"/>
                </a:solidFill>
              </a:rPr>
              <a:t>B, C</a:t>
            </a:r>
            <a:endParaRPr lang="en-US" i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9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715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The Joint Distribution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36526" y="1377950"/>
            <a:ext cx="4435475" cy="234294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marL="457177" indent="-457177"/>
            <a:r>
              <a:rPr lang="en-US" dirty="0"/>
              <a:t>Recipe for making a joint distribution of M variables:</a:t>
            </a:r>
          </a:p>
          <a:p>
            <a:pPr marL="457177" indent="-457177"/>
            <a:endParaRPr lang="en-US" dirty="0"/>
          </a:p>
          <a:p>
            <a:pPr marL="457177" indent="-457177">
              <a:buFontTx/>
              <a:buAutoNum type="arabicPeriod"/>
            </a:pPr>
            <a:r>
              <a:rPr lang="en-US" dirty="0"/>
              <a:t>Make a truth table listing all combinations of values of your variables (if there are M Boolean variables then the table will have 2</a:t>
            </a:r>
            <a:r>
              <a:rPr lang="en-US" baseline="30000" dirty="0"/>
              <a:t>M </a:t>
            </a:r>
            <a:r>
              <a:rPr lang="en-US" dirty="0"/>
              <a:t>rows).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943600" y="609600"/>
            <a:ext cx="3048000" cy="6549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/>
            <a:r>
              <a:rPr lang="en-US" i="1">
                <a:solidFill>
                  <a:schemeClr val="hlink"/>
                </a:solidFill>
              </a:rPr>
              <a:t>Example: Boolean variables A, B, C</a:t>
            </a:r>
          </a:p>
        </p:txBody>
      </p:sp>
      <p:graphicFrame>
        <p:nvGraphicFramePr>
          <p:cNvPr id="228424" name="Group 72"/>
          <p:cNvGraphicFramePr>
            <a:graphicFrameLocks noGrp="1"/>
          </p:cNvGraphicFramePr>
          <p:nvPr/>
        </p:nvGraphicFramePr>
        <p:xfrm>
          <a:off x="5029200" y="1295400"/>
          <a:ext cx="2400300" cy="2708039"/>
        </p:xfrm>
        <a:graphic>
          <a:graphicData uri="http://schemas.openxmlformats.org/drawingml/2006/table">
            <a:tbl>
              <a:tblPr/>
              <a:tblGrid>
                <a:gridCol w="800100"/>
                <a:gridCol w="800100"/>
                <a:gridCol w="800100"/>
              </a:tblGrid>
              <a:tr h="337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29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715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The Joint Distribution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36526" y="1377951"/>
            <a:ext cx="4435475" cy="290560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marL="457177" indent="-457177"/>
            <a:r>
              <a:rPr lang="en-US" dirty="0"/>
              <a:t>Recipe for making a joint distribution of M variables:</a:t>
            </a:r>
          </a:p>
          <a:p>
            <a:pPr marL="457177" indent="-457177"/>
            <a:endParaRPr lang="en-US" dirty="0"/>
          </a:p>
          <a:p>
            <a:pPr marL="457177" indent="-457177">
              <a:buFontTx/>
              <a:buAutoNum type="arabicPeriod"/>
            </a:pPr>
            <a:r>
              <a:rPr lang="en-US" dirty="0"/>
              <a:t>Make a truth table listing all combinations of values of your variables (if there are M Boolean variables then the table will have 2</a:t>
            </a:r>
            <a:r>
              <a:rPr lang="en-US" baseline="30000" dirty="0"/>
              <a:t>M </a:t>
            </a:r>
            <a:r>
              <a:rPr lang="en-US" dirty="0"/>
              <a:t>rows).</a:t>
            </a:r>
          </a:p>
          <a:p>
            <a:pPr marL="457177" indent="-457177">
              <a:buFontTx/>
              <a:buAutoNum type="arabicPeriod"/>
            </a:pPr>
            <a:r>
              <a:rPr lang="en-US" dirty="0"/>
              <a:t>For each combination of values, say how probable it is.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943600" y="609600"/>
            <a:ext cx="3048000" cy="6549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/>
            <a:r>
              <a:rPr lang="en-US" i="1">
                <a:solidFill>
                  <a:schemeClr val="hlink"/>
                </a:solidFill>
              </a:rPr>
              <a:t>Example: Boolean variables A, B, C</a:t>
            </a:r>
          </a:p>
        </p:txBody>
      </p:sp>
      <p:graphicFrame>
        <p:nvGraphicFramePr>
          <p:cNvPr id="229381" name="Group 5"/>
          <p:cNvGraphicFramePr>
            <a:graphicFrameLocks noGrp="1"/>
          </p:cNvGraphicFramePr>
          <p:nvPr/>
        </p:nvGraphicFramePr>
        <p:xfrm>
          <a:off x="5029200" y="1295400"/>
          <a:ext cx="3200400" cy="2708039"/>
        </p:xfrm>
        <a:graphic>
          <a:graphicData uri="http://schemas.openxmlformats.org/drawingml/2006/table">
            <a:tbl>
              <a:tblPr/>
              <a:tblGrid>
                <a:gridCol w="800100"/>
                <a:gridCol w="800100"/>
                <a:gridCol w="800100"/>
                <a:gridCol w="800100"/>
              </a:tblGrid>
              <a:tr h="337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Prob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46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7150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Joint Distribution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36526" y="1377951"/>
            <a:ext cx="4435475" cy="403091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marL="457177" indent="-457177"/>
            <a:r>
              <a:rPr lang="en-US" dirty="0"/>
              <a:t>Recipe for making a joint distribution of M variables:</a:t>
            </a:r>
          </a:p>
          <a:p>
            <a:pPr marL="457177" indent="-457177"/>
            <a:endParaRPr lang="en-US" dirty="0"/>
          </a:p>
          <a:p>
            <a:pPr marL="457177" indent="-457177">
              <a:buFontTx/>
              <a:buAutoNum type="arabicPeriod"/>
            </a:pPr>
            <a:r>
              <a:rPr lang="en-US" dirty="0"/>
              <a:t>Make a truth table listing all combinations of values of your variables (if there are M Boolean variables then the table will have 2</a:t>
            </a:r>
            <a:r>
              <a:rPr lang="en-US" baseline="30000" dirty="0"/>
              <a:t>M </a:t>
            </a:r>
            <a:r>
              <a:rPr lang="en-US" dirty="0"/>
              <a:t>rows).</a:t>
            </a:r>
          </a:p>
          <a:p>
            <a:pPr marL="457177" indent="-457177">
              <a:buFontTx/>
              <a:buAutoNum type="arabicPeriod"/>
            </a:pPr>
            <a:r>
              <a:rPr lang="en-US" dirty="0"/>
              <a:t>For each combination of values, say how probable it is.</a:t>
            </a:r>
          </a:p>
          <a:p>
            <a:pPr marL="457177" indent="-457177">
              <a:buFontTx/>
              <a:buAutoNum type="arabicPeriod"/>
            </a:pPr>
            <a:r>
              <a:rPr lang="en-US" dirty="0"/>
              <a:t>If you subscribe to the axioms of probability, those numbers must sum to 1.</a:t>
            </a:r>
          </a:p>
          <a:p>
            <a:pPr marL="457177" indent="-457177">
              <a:buFontTx/>
              <a:buAutoNum type="arabicPeriod"/>
            </a:pPr>
            <a:endParaRPr lang="en-US" dirty="0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943600" y="609600"/>
            <a:ext cx="3048000" cy="6549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/>
            <a:r>
              <a:rPr lang="en-US" i="1">
                <a:solidFill>
                  <a:schemeClr val="hlink"/>
                </a:solidFill>
              </a:rPr>
              <a:t>Example: Boolean variables A, B, C</a:t>
            </a:r>
          </a:p>
        </p:txBody>
      </p:sp>
      <p:graphicFrame>
        <p:nvGraphicFramePr>
          <p:cNvPr id="230405" name="Group 5"/>
          <p:cNvGraphicFramePr>
            <a:graphicFrameLocks noGrp="1"/>
          </p:cNvGraphicFramePr>
          <p:nvPr/>
        </p:nvGraphicFramePr>
        <p:xfrm>
          <a:off x="5029200" y="1295400"/>
          <a:ext cx="3200400" cy="2708039"/>
        </p:xfrm>
        <a:graphic>
          <a:graphicData uri="http://schemas.openxmlformats.org/drawingml/2006/table">
            <a:tbl>
              <a:tblPr/>
              <a:tblGrid>
                <a:gridCol w="800100"/>
                <a:gridCol w="800100"/>
                <a:gridCol w="800100"/>
                <a:gridCol w="800100"/>
              </a:tblGrid>
              <a:tr h="337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Prob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29" name="Rectangle 57"/>
          <p:cNvSpPr>
            <a:spLocks noChangeArrowheads="1"/>
          </p:cNvSpPr>
          <p:nvPr/>
        </p:nvSpPr>
        <p:spPr bwMode="auto">
          <a:xfrm>
            <a:off x="4876800" y="5032870"/>
            <a:ext cx="184663" cy="37365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79930" name="Oval 58"/>
          <p:cNvSpPr>
            <a:spLocks noChangeArrowheads="1"/>
          </p:cNvSpPr>
          <p:nvPr/>
        </p:nvSpPr>
        <p:spPr bwMode="auto">
          <a:xfrm>
            <a:off x="5410200" y="4537883"/>
            <a:ext cx="259671" cy="525435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79931" name="Oval 59"/>
          <p:cNvSpPr>
            <a:spLocks noChangeArrowheads="1"/>
          </p:cNvSpPr>
          <p:nvPr/>
        </p:nvSpPr>
        <p:spPr bwMode="auto">
          <a:xfrm>
            <a:off x="5867400" y="4761409"/>
            <a:ext cx="1905000" cy="131663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 anchor="ctr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9932" name="Oval 60"/>
          <p:cNvSpPr>
            <a:spLocks noChangeArrowheads="1"/>
          </p:cNvSpPr>
          <p:nvPr/>
        </p:nvSpPr>
        <p:spPr bwMode="auto">
          <a:xfrm>
            <a:off x="6477001" y="4690283"/>
            <a:ext cx="259671" cy="525435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79933" name="Text Box 61"/>
          <p:cNvSpPr txBox="1">
            <a:spLocks noChangeArrowheads="1"/>
          </p:cNvSpPr>
          <p:nvPr/>
        </p:nvSpPr>
        <p:spPr bwMode="auto">
          <a:xfrm>
            <a:off x="5241925" y="4349751"/>
            <a:ext cx="364192" cy="36932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79934" name="Text Box 62"/>
          <p:cNvSpPr txBox="1">
            <a:spLocks noChangeArrowheads="1"/>
          </p:cNvSpPr>
          <p:nvPr/>
        </p:nvSpPr>
        <p:spPr bwMode="auto">
          <a:xfrm>
            <a:off x="5929314" y="5797550"/>
            <a:ext cx="327868" cy="37365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79935" name="Text Box 63"/>
          <p:cNvSpPr txBox="1">
            <a:spLocks noChangeArrowheads="1"/>
          </p:cNvSpPr>
          <p:nvPr/>
        </p:nvSpPr>
        <p:spPr bwMode="auto">
          <a:xfrm>
            <a:off x="8137525" y="5187951"/>
            <a:ext cx="350877" cy="37365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79936" name="Text Box 64"/>
          <p:cNvSpPr txBox="1">
            <a:spLocks noChangeArrowheads="1"/>
          </p:cNvSpPr>
          <p:nvPr/>
        </p:nvSpPr>
        <p:spPr bwMode="auto">
          <a:xfrm>
            <a:off x="7086600" y="5181600"/>
            <a:ext cx="588305" cy="34119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sz="1600" i="1" dirty="0"/>
              <a:t>0.05</a:t>
            </a:r>
          </a:p>
        </p:txBody>
      </p:sp>
      <p:sp>
        <p:nvSpPr>
          <p:cNvPr id="79937" name="Text Box 65"/>
          <p:cNvSpPr txBox="1">
            <a:spLocks noChangeArrowheads="1"/>
          </p:cNvSpPr>
          <p:nvPr/>
        </p:nvSpPr>
        <p:spPr bwMode="auto">
          <a:xfrm>
            <a:off x="5943600" y="5029200"/>
            <a:ext cx="588305" cy="34119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sz="1600" i="1" dirty="0"/>
              <a:t>0.25</a:t>
            </a:r>
          </a:p>
        </p:txBody>
      </p:sp>
      <p:sp>
        <p:nvSpPr>
          <p:cNvPr id="79938" name="Text Box 66"/>
          <p:cNvSpPr txBox="1">
            <a:spLocks noChangeArrowheads="1"/>
          </p:cNvSpPr>
          <p:nvPr/>
        </p:nvSpPr>
        <p:spPr bwMode="auto">
          <a:xfrm>
            <a:off x="6553199" y="4495800"/>
            <a:ext cx="588305" cy="34119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sz="1600" i="1" dirty="0"/>
              <a:t>0.10</a:t>
            </a:r>
          </a:p>
        </p:txBody>
      </p:sp>
      <p:sp>
        <p:nvSpPr>
          <p:cNvPr id="79939" name="Text Box 67"/>
          <p:cNvSpPr txBox="1">
            <a:spLocks noChangeArrowheads="1"/>
          </p:cNvSpPr>
          <p:nvPr/>
        </p:nvSpPr>
        <p:spPr bwMode="auto">
          <a:xfrm>
            <a:off x="7543800" y="4495800"/>
            <a:ext cx="588305" cy="34119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sz="1600" i="1" dirty="0"/>
              <a:t>0.05</a:t>
            </a:r>
          </a:p>
        </p:txBody>
      </p:sp>
      <p:sp>
        <p:nvSpPr>
          <p:cNvPr id="79940" name="Text Box 68"/>
          <p:cNvSpPr txBox="1">
            <a:spLocks noChangeArrowheads="1"/>
          </p:cNvSpPr>
          <p:nvPr/>
        </p:nvSpPr>
        <p:spPr bwMode="auto">
          <a:xfrm>
            <a:off x="5715000" y="4419600"/>
            <a:ext cx="588305" cy="34119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sz="1600" i="1" dirty="0"/>
              <a:t>0.05</a:t>
            </a:r>
          </a:p>
        </p:txBody>
      </p:sp>
      <p:sp>
        <p:nvSpPr>
          <p:cNvPr id="79941" name="Text Box 69"/>
          <p:cNvSpPr txBox="1">
            <a:spLocks noChangeArrowheads="1"/>
          </p:cNvSpPr>
          <p:nvPr/>
        </p:nvSpPr>
        <p:spPr bwMode="auto">
          <a:xfrm>
            <a:off x="6477000" y="4876800"/>
            <a:ext cx="588305" cy="34119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sz="1600" i="1" dirty="0"/>
              <a:t>0.10</a:t>
            </a:r>
          </a:p>
        </p:txBody>
      </p:sp>
      <p:sp>
        <p:nvSpPr>
          <p:cNvPr id="79942" name="Text Box 70"/>
          <p:cNvSpPr txBox="1">
            <a:spLocks noChangeArrowheads="1"/>
          </p:cNvSpPr>
          <p:nvPr/>
        </p:nvSpPr>
        <p:spPr bwMode="auto">
          <a:xfrm>
            <a:off x="6477000" y="5715000"/>
            <a:ext cx="588305" cy="34119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sz="1600" i="1" dirty="0"/>
              <a:t>0.10</a:t>
            </a:r>
          </a:p>
        </p:txBody>
      </p:sp>
      <p:sp>
        <p:nvSpPr>
          <p:cNvPr id="79943" name="Text Box 71"/>
          <p:cNvSpPr txBox="1">
            <a:spLocks noChangeArrowheads="1"/>
          </p:cNvSpPr>
          <p:nvPr/>
        </p:nvSpPr>
        <p:spPr bwMode="auto">
          <a:xfrm>
            <a:off x="5029200" y="5943600"/>
            <a:ext cx="588305" cy="34119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sz="1600" i="1" dirty="0"/>
              <a:t>0.30</a:t>
            </a:r>
          </a:p>
        </p:txBody>
      </p:sp>
    </p:spTree>
    <p:extLst>
      <p:ext uri="{BB962C8B-B14F-4D97-AF65-F5344CB8AC3E}">
        <p14:creationId xmlns:p14="http://schemas.microsoft.com/office/powerpoint/2010/main" val="275163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7150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Estimating The Joint Distribution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36526" y="1377950"/>
            <a:ext cx="4435475" cy="43122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marL="457177" indent="-457177"/>
            <a:r>
              <a:rPr lang="en-US" dirty="0"/>
              <a:t>Recipe for making a joint distribution of M variables:</a:t>
            </a:r>
          </a:p>
          <a:p>
            <a:pPr marL="457177" indent="-457177"/>
            <a:endParaRPr lang="en-US" dirty="0"/>
          </a:p>
          <a:p>
            <a:pPr marL="457177" indent="-457177">
              <a:buFontTx/>
              <a:buAutoNum type="arabicPeriod"/>
            </a:pPr>
            <a:r>
              <a:rPr lang="en-US" dirty="0"/>
              <a:t>Make a truth table listing all combinations of values of your variables (if there are M Boolean variables then the table will have 2</a:t>
            </a:r>
            <a:r>
              <a:rPr lang="en-US" baseline="30000" dirty="0"/>
              <a:t>M </a:t>
            </a:r>
            <a:r>
              <a:rPr lang="en-US" dirty="0"/>
              <a:t>rows).</a:t>
            </a:r>
          </a:p>
          <a:p>
            <a:pPr marL="457177" indent="-457177">
              <a:buFontTx/>
              <a:buAutoNum type="arabicPeriod"/>
            </a:pPr>
            <a:r>
              <a:rPr lang="en-US" dirty="0"/>
              <a:t>For each combination of values, </a:t>
            </a:r>
            <a:r>
              <a:rPr lang="en-US" b="1" dirty="0" smtClean="0"/>
              <a:t>estimate </a:t>
            </a:r>
            <a:r>
              <a:rPr lang="en-US" b="1" dirty="0"/>
              <a:t>how probable it </a:t>
            </a:r>
            <a:r>
              <a:rPr lang="en-US" b="1" dirty="0" smtClean="0"/>
              <a:t>is from data.</a:t>
            </a:r>
            <a:endParaRPr lang="en-US" b="1" dirty="0"/>
          </a:p>
          <a:p>
            <a:pPr marL="457177" indent="-457177">
              <a:buFontTx/>
              <a:buAutoNum type="arabicPeriod"/>
            </a:pPr>
            <a:r>
              <a:rPr lang="en-US" dirty="0"/>
              <a:t>If you subscribe to the axioms of probability, those numbers must sum to 1.</a:t>
            </a:r>
          </a:p>
          <a:p>
            <a:pPr marL="457177" indent="-457177">
              <a:buFontTx/>
              <a:buAutoNum type="arabicPeriod"/>
            </a:pPr>
            <a:endParaRPr lang="en-US" dirty="0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943600" y="609600"/>
            <a:ext cx="3048000" cy="6549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/>
            <a:r>
              <a:rPr lang="en-US" i="1">
                <a:solidFill>
                  <a:schemeClr val="hlink"/>
                </a:solidFill>
              </a:rPr>
              <a:t>Example: Boolean variables A, B, C</a:t>
            </a:r>
          </a:p>
        </p:txBody>
      </p:sp>
      <p:graphicFrame>
        <p:nvGraphicFramePr>
          <p:cNvPr id="230405" name="Group 5"/>
          <p:cNvGraphicFramePr>
            <a:graphicFrameLocks noGrp="1"/>
          </p:cNvGraphicFramePr>
          <p:nvPr/>
        </p:nvGraphicFramePr>
        <p:xfrm>
          <a:off x="5029200" y="1295400"/>
          <a:ext cx="3200400" cy="2708039"/>
        </p:xfrm>
        <a:graphic>
          <a:graphicData uri="http://schemas.openxmlformats.org/drawingml/2006/table">
            <a:tbl>
              <a:tblPr/>
              <a:tblGrid>
                <a:gridCol w="800100"/>
                <a:gridCol w="800100"/>
                <a:gridCol w="800100"/>
                <a:gridCol w="800100"/>
              </a:tblGrid>
              <a:tr h="337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Prob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29" name="Rectangle 57"/>
          <p:cNvSpPr>
            <a:spLocks noChangeArrowheads="1"/>
          </p:cNvSpPr>
          <p:nvPr/>
        </p:nvSpPr>
        <p:spPr bwMode="auto">
          <a:xfrm>
            <a:off x="4876800" y="5032870"/>
            <a:ext cx="184663" cy="37365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79930" name="Oval 58"/>
          <p:cNvSpPr>
            <a:spLocks noChangeArrowheads="1"/>
          </p:cNvSpPr>
          <p:nvPr/>
        </p:nvSpPr>
        <p:spPr bwMode="auto">
          <a:xfrm>
            <a:off x="5410200" y="4537883"/>
            <a:ext cx="259671" cy="525435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79931" name="Oval 59"/>
          <p:cNvSpPr>
            <a:spLocks noChangeArrowheads="1"/>
          </p:cNvSpPr>
          <p:nvPr/>
        </p:nvSpPr>
        <p:spPr bwMode="auto">
          <a:xfrm>
            <a:off x="5867400" y="4761409"/>
            <a:ext cx="1905000" cy="131663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 anchor="ctr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9932" name="Oval 60"/>
          <p:cNvSpPr>
            <a:spLocks noChangeArrowheads="1"/>
          </p:cNvSpPr>
          <p:nvPr/>
        </p:nvSpPr>
        <p:spPr bwMode="auto">
          <a:xfrm>
            <a:off x="6477001" y="4690283"/>
            <a:ext cx="259671" cy="525435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79933" name="Text Box 61"/>
          <p:cNvSpPr txBox="1">
            <a:spLocks noChangeArrowheads="1"/>
          </p:cNvSpPr>
          <p:nvPr/>
        </p:nvSpPr>
        <p:spPr bwMode="auto">
          <a:xfrm>
            <a:off x="5241925" y="4349751"/>
            <a:ext cx="364192" cy="36932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79934" name="Text Box 62"/>
          <p:cNvSpPr txBox="1">
            <a:spLocks noChangeArrowheads="1"/>
          </p:cNvSpPr>
          <p:nvPr/>
        </p:nvSpPr>
        <p:spPr bwMode="auto">
          <a:xfrm>
            <a:off x="5929314" y="5797550"/>
            <a:ext cx="327868" cy="37365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79935" name="Text Box 63"/>
          <p:cNvSpPr txBox="1">
            <a:spLocks noChangeArrowheads="1"/>
          </p:cNvSpPr>
          <p:nvPr/>
        </p:nvSpPr>
        <p:spPr bwMode="auto">
          <a:xfrm>
            <a:off x="8137525" y="5187951"/>
            <a:ext cx="350877" cy="37365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79936" name="Text Box 64"/>
          <p:cNvSpPr txBox="1">
            <a:spLocks noChangeArrowheads="1"/>
          </p:cNvSpPr>
          <p:nvPr/>
        </p:nvSpPr>
        <p:spPr bwMode="auto">
          <a:xfrm>
            <a:off x="7086600" y="5181600"/>
            <a:ext cx="588305" cy="34119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sz="1600" i="1" dirty="0"/>
              <a:t>0.05</a:t>
            </a:r>
          </a:p>
        </p:txBody>
      </p:sp>
      <p:sp>
        <p:nvSpPr>
          <p:cNvPr id="79937" name="Text Box 65"/>
          <p:cNvSpPr txBox="1">
            <a:spLocks noChangeArrowheads="1"/>
          </p:cNvSpPr>
          <p:nvPr/>
        </p:nvSpPr>
        <p:spPr bwMode="auto">
          <a:xfrm>
            <a:off x="5943600" y="5029200"/>
            <a:ext cx="588305" cy="34119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sz="1600" i="1" dirty="0"/>
              <a:t>0.25</a:t>
            </a:r>
          </a:p>
        </p:txBody>
      </p:sp>
      <p:sp>
        <p:nvSpPr>
          <p:cNvPr id="79938" name="Text Box 66"/>
          <p:cNvSpPr txBox="1">
            <a:spLocks noChangeArrowheads="1"/>
          </p:cNvSpPr>
          <p:nvPr/>
        </p:nvSpPr>
        <p:spPr bwMode="auto">
          <a:xfrm>
            <a:off x="6553199" y="4495800"/>
            <a:ext cx="588305" cy="34119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sz="1600" i="1" dirty="0"/>
              <a:t>0.10</a:t>
            </a:r>
          </a:p>
        </p:txBody>
      </p:sp>
      <p:sp>
        <p:nvSpPr>
          <p:cNvPr id="79939" name="Text Box 67"/>
          <p:cNvSpPr txBox="1">
            <a:spLocks noChangeArrowheads="1"/>
          </p:cNvSpPr>
          <p:nvPr/>
        </p:nvSpPr>
        <p:spPr bwMode="auto">
          <a:xfrm>
            <a:off x="7543800" y="4495800"/>
            <a:ext cx="588305" cy="34119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sz="1600" i="1" dirty="0"/>
              <a:t>0.05</a:t>
            </a:r>
          </a:p>
        </p:txBody>
      </p:sp>
      <p:sp>
        <p:nvSpPr>
          <p:cNvPr id="79940" name="Text Box 68"/>
          <p:cNvSpPr txBox="1">
            <a:spLocks noChangeArrowheads="1"/>
          </p:cNvSpPr>
          <p:nvPr/>
        </p:nvSpPr>
        <p:spPr bwMode="auto">
          <a:xfrm>
            <a:off x="5715000" y="4419600"/>
            <a:ext cx="588305" cy="34119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sz="1600" i="1" dirty="0"/>
              <a:t>0.05</a:t>
            </a:r>
          </a:p>
        </p:txBody>
      </p:sp>
      <p:sp>
        <p:nvSpPr>
          <p:cNvPr id="79941" name="Text Box 69"/>
          <p:cNvSpPr txBox="1">
            <a:spLocks noChangeArrowheads="1"/>
          </p:cNvSpPr>
          <p:nvPr/>
        </p:nvSpPr>
        <p:spPr bwMode="auto">
          <a:xfrm>
            <a:off x="6477000" y="4876800"/>
            <a:ext cx="588305" cy="34119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sz="1600" i="1" dirty="0"/>
              <a:t>0.10</a:t>
            </a:r>
          </a:p>
        </p:txBody>
      </p:sp>
      <p:sp>
        <p:nvSpPr>
          <p:cNvPr id="79942" name="Text Box 70"/>
          <p:cNvSpPr txBox="1">
            <a:spLocks noChangeArrowheads="1"/>
          </p:cNvSpPr>
          <p:nvPr/>
        </p:nvSpPr>
        <p:spPr bwMode="auto">
          <a:xfrm>
            <a:off x="6477000" y="5715000"/>
            <a:ext cx="588305" cy="34119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sz="1600" i="1" dirty="0"/>
              <a:t>0.10</a:t>
            </a:r>
          </a:p>
        </p:txBody>
      </p:sp>
      <p:sp>
        <p:nvSpPr>
          <p:cNvPr id="79943" name="Text Box 71"/>
          <p:cNvSpPr txBox="1">
            <a:spLocks noChangeArrowheads="1"/>
          </p:cNvSpPr>
          <p:nvPr/>
        </p:nvSpPr>
        <p:spPr bwMode="auto">
          <a:xfrm>
            <a:off x="5029200" y="5943600"/>
            <a:ext cx="588305" cy="34119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sz="1600" i="1" dirty="0"/>
              <a:t>0.30</a:t>
            </a:r>
          </a:p>
        </p:txBody>
      </p:sp>
    </p:spTree>
    <p:extLst>
      <p:ext uri="{BB962C8B-B14F-4D97-AF65-F5344CB8AC3E}">
        <p14:creationId xmlns:p14="http://schemas.microsoft.com/office/powerpoint/2010/main" val="179273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04801" y="6445251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Copyright © Andrew W. Moore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Density Estimation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Our Joint Distribution learner is our first example of something called </a:t>
            </a:r>
            <a:r>
              <a:rPr lang="en-US" u="sng" dirty="0" smtClean="0"/>
              <a:t>Density Estimation</a:t>
            </a:r>
          </a:p>
          <a:p>
            <a:pPr eaLnBrk="1" hangingPunct="1"/>
            <a:r>
              <a:rPr lang="en-US" dirty="0" smtClean="0"/>
              <a:t>A Density Estimator learns a mapping from a set of attributes values to a Probability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3646488" y="4625507"/>
            <a:ext cx="1193164" cy="654986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r>
              <a:rPr lang="en-US"/>
              <a:t>Density</a:t>
            </a:r>
          </a:p>
          <a:p>
            <a:r>
              <a:rPr lang="en-US"/>
              <a:t>Estimator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6019800" y="4724401"/>
            <a:ext cx="1330760" cy="37365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Probability</a:t>
            </a: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914400" y="4572001"/>
            <a:ext cx="1239983" cy="6549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solidFill>
                  <a:srgbClr val="048C0A"/>
                </a:solidFill>
              </a:rPr>
              <a:t>Input</a:t>
            </a:r>
          </a:p>
          <a:p>
            <a:r>
              <a:rPr lang="en-US">
                <a:solidFill>
                  <a:srgbClr val="048C0A"/>
                </a:solidFill>
              </a:rPr>
              <a:t>Attributes</a:t>
            </a:r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2209800" y="4648200"/>
            <a:ext cx="1447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2209800" y="4800600"/>
            <a:ext cx="1447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2209800" y="4953000"/>
            <a:ext cx="1447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2209800" y="5105400"/>
            <a:ext cx="1447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30732" name="Line 11"/>
          <p:cNvSpPr>
            <a:spLocks noChangeShapeType="1"/>
          </p:cNvSpPr>
          <p:nvPr/>
        </p:nvSpPr>
        <p:spPr bwMode="auto">
          <a:xfrm>
            <a:off x="2209800" y="5257800"/>
            <a:ext cx="1447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30733" name="Line 12"/>
          <p:cNvSpPr>
            <a:spLocks noChangeShapeType="1"/>
          </p:cNvSpPr>
          <p:nvPr/>
        </p:nvSpPr>
        <p:spPr bwMode="auto">
          <a:xfrm>
            <a:off x="4876800" y="4953000"/>
            <a:ext cx="1143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5" tIns="45718" rIns="91435" bIns="45718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39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04801" y="6445251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Copyright © Andrew W. Moore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Density Estimation – looking ahead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74088" cy="1143000"/>
          </a:xfrm>
        </p:spPr>
        <p:txBody>
          <a:bodyPr/>
          <a:lstStyle/>
          <a:p>
            <a:pPr eaLnBrk="1" hangingPunct="1"/>
            <a:r>
              <a:rPr lang="en-US" smtClean="0"/>
              <a:t>Compare it against the two other major kinds of models: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66801" y="4552955"/>
            <a:ext cx="6767513" cy="923926"/>
            <a:chOff x="576" y="2868"/>
            <a:chExt cx="4263" cy="582"/>
          </a:xfrm>
        </p:grpSpPr>
        <p:sp>
          <p:nvSpPr>
            <p:cNvPr id="31770" name="Rectangle 4"/>
            <p:cNvSpPr>
              <a:spLocks noChangeArrowheads="1"/>
            </p:cNvSpPr>
            <p:nvPr/>
          </p:nvSpPr>
          <p:spPr bwMode="auto">
            <a:xfrm>
              <a:off x="2321" y="2868"/>
              <a:ext cx="751" cy="582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 dirty="0" smtClean="0"/>
            </a:p>
            <a:p>
              <a:r>
                <a:rPr lang="en-US" dirty="0" err="1" smtClean="0"/>
                <a:t>Regressor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31771" name="Text Box 5"/>
            <p:cNvSpPr txBox="1">
              <a:spLocks noChangeArrowheads="1"/>
            </p:cNvSpPr>
            <p:nvPr/>
          </p:nvSpPr>
          <p:spPr bwMode="auto">
            <a:xfrm>
              <a:off x="3518" y="2976"/>
              <a:ext cx="1321" cy="40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folHlink"/>
                  </a:solidFill>
                </a:rPr>
                <a:t>Prediction of</a:t>
              </a:r>
            </a:p>
            <a:p>
              <a:r>
                <a:rPr lang="en-US" dirty="0">
                  <a:solidFill>
                    <a:schemeClr val="folHlink"/>
                  </a:solidFill>
                </a:rPr>
                <a:t>real-valued output</a:t>
              </a:r>
            </a:p>
          </p:txBody>
        </p:sp>
        <p:sp>
          <p:nvSpPr>
            <p:cNvPr id="31772" name="Text Box 6"/>
            <p:cNvSpPr txBox="1">
              <a:spLocks noChangeArrowheads="1"/>
            </p:cNvSpPr>
            <p:nvPr/>
          </p:nvSpPr>
          <p:spPr bwMode="auto">
            <a:xfrm>
              <a:off x="576" y="2880"/>
              <a:ext cx="771" cy="40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48C0A"/>
                  </a:solidFill>
                </a:rPr>
                <a:t>Input</a:t>
              </a:r>
            </a:p>
            <a:p>
              <a:r>
                <a:rPr lang="en-US">
                  <a:solidFill>
                    <a:srgbClr val="048C0A"/>
                  </a:solidFill>
                </a:rPr>
                <a:t>Attributes</a:t>
              </a:r>
            </a:p>
          </p:txBody>
        </p:sp>
        <p:sp>
          <p:nvSpPr>
            <p:cNvPr id="31773" name="Line 7"/>
            <p:cNvSpPr>
              <a:spLocks noChangeShapeType="1"/>
            </p:cNvSpPr>
            <p:nvPr/>
          </p:nvSpPr>
          <p:spPr bwMode="auto">
            <a:xfrm>
              <a:off x="1392" y="2928"/>
              <a:ext cx="91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74" name="Line 8"/>
            <p:cNvSpPr>
              <a:spLocks noChangeShapeType="1"/>
            </p:cNvSpPr>
            <p:nvPr/>
          </p:nvSpPr>
          <p:spPr bwMode="auto">
            <a:xfrm>
              <a:off x="1392" y="3024"/>
              <a:ext cx="91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75" name="Line 9"/>
            <p:cNvSpPr>
              <a:spLocks noChangeShapeType="1"/>
            </p:cNvSpPr>
            <p:nvPr/>
          </p:nvSpPr>
          <p:spPr bwMode="auto">
            <a:xfrm>
              <a:off x="1392" y="3120"/>
              <a:ext cx="91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76" name="Line 10"/>
            <p:cNvSpPr>
              <a:spLocks noChangeShapeType="1"/>
            </p:cNvSpPr>
            <p:nvPr/>
          </p:nvSpPr>
          <p:spPr bwMode="auto">
            <a:xfrm>
              <a:off x="1392" y="3216"/>
              <a:ext cx="91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77" name="Line 11"/>
            <p:cNvSpPr>
              <a:spLocks noChangeShapeType="1"/>
            </p:cNvSpPr>
            <p:nvPr/>
          </p:nvSpPr>
          <p:spPr bwMode="auto">
            <a:xfrm>
              <a:off x="1392" y="3312"/>
              <a:ext cx="91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78" name="Line 12"/>
            <p:cNvSpPr>
              <a:spLocks noChangeShapeType="1"/>
            </p:cNvSpPr>
            <p:nvPr/>
          </p:nvSpPr>
          <p:spPr bwMode="auto">
            <a:xfrm>
              <a:off x="3072" y="3120"/>
              <a:ext cx="446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066801" y="3505198"/>
            <a:ext cx="6418263" cy="703262"/>
            <a:chOff x="576" y="2880"/>
            <a:chExt cx="4043" cy="443"/>
          </a:xfrm>
        </p:grpSpPr>
        <p:sp>
          <p:nvSpPr>
            <p:cNvPr id="31761" name="Rectangle 15"/>
            <p:cNvSpPr>
              <a:spLocks noChangeArrowheads="1"/>
            </p:cNvSpPr>
            <p:nvPr/>
          </p:nvSpPr>
          <p:spPr bwMode="auto">
            <a:xfrm>
              <a:off x="2297" y="2916"/>
              <a:ext cx="742" cy="407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/>
                <a:t>Density</a:t>
              </a:r>
            </a:p>
            <a:p>
              <a:r>
                <a:rPr lang="en-US"/>
                <a:t>Estimator</a:t>
              </a:r>
            </a:p>
          </p:txBody>
        </p:sp>
        <p:sp>
          <p:nvSpPr>
            <p:cNvPr id="31762" name="Text Box 16"/>
            <p:cNvSpPr txBox="1">
              <a:spLocks noChangeArrowheads="1"/>
            </p:cNvSpPr>
            <p:nvPr/>
          </p:nvSpPr>
          <p:spPr bwMode="auto">
            <a:xfrm>
              <a:off x="3792" y="2976"/>
              <a:ext cx="827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folHlink"/>
                  </a:solidFill>
                </a:rPr>
                <a:t>Probability</a:t>
              </a:r>
            </a:p>
          </p:txBody>
        </p:sp>
        <p:sp>
          <p:nvSpPr>
            <p:cNvPr id="31763" name="Text Box 17"/>
            <p:cNvSpPr txBox="1">
              <a:spLocks noChangeArrowheads="1"/>
            </p:cNvSpPr>
            <p:nvPr/>
          </p:nvSpPr>
          <p:spPr bwMode="auto">
            <a:xfrm>
              <a:off x="576" y="2880"/>
              <a:ext cx="771" cy="40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48C0A"/>
                  </a:solidFill>
                </a:rPr>
                <a:t>Input</a:t>
              </a:r>
            </a:p>
            <a:p>
              <a:r>
                <a:rPr lang="en-US">
                  <a:solidFill>
                    <a:srgbClr val="048C0A"/>
                  </a:solidFill>
                </a:rPr>
                <a:t>Attributes</a:t>
              </a:r>
            </a:p>
          </p:txBody>
        </p:sp>
        <p:sp>
          <p:nvSpPr>
            <p:cNvPr id="31764" name="Line 18"/>
            <p:cNvSpPr>
              <a:spLocks noChangeShapeType="1"/>
            </p:cNvSpPr>
            <p:nvPr/>
          </p:nvSpPr>
          <p:spPr bwMode="auto">
            <a:xfrm>
              <a:off x="1392" y="2928"/>
              <a:ext cx="91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65" name="Line 19"/>
            <p:cNvSpPr>
              <a:spLocks noChangeShapeType="1"/>
            </p:cNvSpPr>
            <p:nvPr/>
          </p:nvSpPr>
          <p:spPr bwMode="auto">
            <a:xfrm>
              <a:off x="1392" y="3024"/>
              <a:ext cx="91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66" name="Line 20"/>
            <p:cNvSpPr>
              <a:spLocks noChangeShapeType="1"/>
            </p:cNvSpPr>
            <p:nvPr/>
          </p:nvSpPr>
          <p:spPr bwMode="auto">
            <a:xfrm>
              <a:off x="1392" y="3120"/>
              <a:ext cx="91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67" name="Line 21"/>
            <p:cNvSpPr>
              <a:spLocks noChangeShapeType="1"/>
            </p:cNvSpPr>
            <p:nvPr/>
          </p:nvSpPr>
          <p:spPr bwMode="auto">
            <a:xfrm>
              <a:off x="1392" y="3216"/>
              <a:ext cx="91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68" name="Line 22"/>
            <p:cNvSpPr>
              <a:spLocks noChangeShapeType="1"/>
            </p:cNvSpPr>
            <p:nvPr/>
          </p:nvSpPr>
          <p:spPr bwMode="auto">
            <a:xfrm>
              <a:off x="1392" y="3312"/>
              <a:ext cx="91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69" name="Line 23"/>
            <p:cNvSpPr>
              <a:spLocks noChangeShapeType="1"/>
            </p:cNvSpPr>
            <p:nvPr/>
          </p:nvSpPr>
          <p:spPr bwMode="auto">
            <a:xfrm>
              <a:off x="3072" y="3120"/>
              <a:ext cx="7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066800" y="2368551"/>
            <a:ext cx="7539040" cy="923925"/>
            <a:chOff x="576" y="2836"/>
            <a:chExt cx="4749" cy="582"/>
          </a:xfrm>
        </p:grpSpPr>
        <p:sp>
          <p:nvSpPr>
            <p:cNvPr id="31752" name="Rectangle 25"/>
            <p:cNvSpPr>
              <a:spLocks noChangeArrowheads="1"/>
            </p:cNvSpPr>
            <p:nvPr/>
          </p:nvSpPr>
          <p:spPr bwMode="auto">
            <a:xfrm>
              <a:off x="2304" y="2836"/>
              <a:ext cx="768" cy="582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 dirty="0" smtClean="0"/>
            </a:p>
            <a:p>
              <a:r>
                <a:rPr lang="en-US" dirty="0" smtClean="0"/>
                <a:t>Classifier</a:t>
              </a:r>
            </a:p>
            <a:p>
              <a:endParaRPr lang="en-US" dirty="0"/>
            </a:p>
          </p:txBody>
        </p:sp>
        <p:sp>
          <p:nvSpPr>
            <p:cNvPr id="31753" name="Text Box 26"/>
            <p:cNvSpPr txBox="1">
              <a:spLocks noChangeArrowheads="1"/>
            </p:cNvSpPr>
            <p:nvPr/>
          </p:nvSpPr>
          <p:spPr bwMode="auto">
            <a:xfrm>
              <a:off x="3529" y="2976"/>
              <a:ext cx="1796" cy="40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folHlink"/>
                  </a:solidFill>
                </a:rPr>
                <a:t>Prediction of</a:t>
              </a:r>
            </a:p>
            <a:p>
              <a:r>
                <a:rPr lang="en-US" u="sng" dirty="0">
                  <a:solidFill>
                    <a:schemeClr val="folHlink"/>
                  </a:solidFill>
                </a:rPr>
                <a:t>categorical</a:t>
              </a:r>
              <a:r>
                <a:rPr lang="en-US" dirty="0">
                  <a:solidFill>
                    <a:schemeClr val="folHlink"/>
                  </a:solidFill>
                </a:rPr>
                <a:t> </a:t>
              </a:r>
              <a:r>
                <a:rPr lang="en-US" dirty="0" smtClean="0">
                  <a:solidFill>
                    <a:schemeClr val="folHlink"/>
                  </a:solidFill>
                </a:rPr>
                <a:t>output or class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  <p:sp>
          <p:nvSpPr>
            <p:cNvPr id="31754" name="Text Box 27"/>
            <p:cNvSpPr txBox="1">
              <a:spLocks noChangeArrowheads="1"/>
            </p:cNvSpPr>
            <p:nvPr/>
          </p:nvSpPr>
          <p:spPr bwMode="auto">
            <a:xfrm>
              <a:off x="576" y="2880"/>
              <a:ext cx="771" cy="40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48C0A"/>
                  </a:solidFill>
                </a:rPr>
                <a:t>Input</a:t>
              </a:r>
            </a:p>
            <a:p>
              <a:r>
                <a:rPr lang="en-US">
                  <a:solidFill>
                    <a:srgbClr val="048C0A"/>
                  </a:solidFill>
                </a:rPr>
                <a:t>Attributes</a:t>
              </a:r>
            </a:p>
          </p:txBody>
        </p:sp>
        <p:sp>
          <p:nvSpPr>
            <p:cNvPr id="31755" name="Line 28"/>
            <p:cNvSpPr>
              <a:spLocks noChangeShapeType="1"/>
            </p:cNvSpPr>
            <p:nvPr/>
          </p:nvSpPr>
          <p:spPr bwMode="auto">
            <a:xfrm>
              <a:off x="1392" y="2928"/>
              <a:ext cx="91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56" name="Line 29"/>
            <p:cNvSpPr>
              <a:spLocks noChangeShapeType="1"/>
            </p:cNvSpPr>
            <p:nvPr/>
          </p:nvSpPr>
          <p:spPr bwMode="auto">
            <a:xfrm>
              <a:off x="1392" y="3024"/>
              <a:ext cx="91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57" name="Line 30"/>
            <p:cNvSpPr>
              <a:spLocks noChangeShapeType="1"/>
            </p:cNvSpPr>
            <p:nvPr/>
          </p:nvSpPr>
          <p:spPr bwMode="auto">
            <a:xfrm>
              <a:off x="1392" y="3120"/>
              <a:ext cx="91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58" name="Line 31"/>
            <p:cNvSpPr>
              <a:spLocks noChangeShapeType="1"/>
            </p:cNvSpPr>
            <p:nvPr/>
          </p:nvSpPr>
          <p:spPr bwMode="auto">
            <a:xfrm>
              <a:off x="1392" y="3216"/>
              <a:ext cx="91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59" name="Line 32"/>
            <p:cNvSpPr>
              <a:spLocks noChangeShapeType="1"/>
            </p:cNvSpPr>
            <p:nvPr/>
          </p:nvSpPr>
          <p:spPr bwMode="auto">
            <a:xfrm>
              <a:off x="1392" y="3312"/>
              <a:ext cx="91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60" name="Line 33"/>
            <p:cNvSpPr>
              <a:spLocks noChangeShapeType="1"/>
            </p:cNvSpPr>
            <p:nvPr/>
          </p:nvSpPr>
          <p:spPr bwMode="auto">
            <a:xfrm>
              <a:off x="3072" y="3120"/>
              <a:ext cx="457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962553" y="3212068"/>
            <a:ext cx="3095120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One of a few discrete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00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/>
          <a:lstStyle/>
          <a:p>
            <a:r>
              <a:rPr lang="en-US" dirty="0" smtClean="0"/>
              <a:t>What the course is about…</a:t>
            </a:r>
            <a:endParaRPr lang="en-US" dirty="0"/>
          </a:p>
        </p:txBody>
      </p:sp>
      <p:pic>
        <p:nvPicPr>
          <p:cNvPr id="6" name="Picture 5" descr="Screen Shot 2016-01-11 at 1.32.5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3"/>
          <a:stretch/>
        </p:blipFill>
        <p:spPr>
          <a:xfrm>
            <a:off x="945128" y="1932359"/>
            <a:ext cx="4314284" cy="3136671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5407613" y="2025570"/>
            <a:ext cx="266280" cy="40013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58889" y="1841355"/>
            <a:ext cx="2897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models for learning:</a:t>
            </a:r>
          </a:p>
          <a:p>
            <a:r>
              <a:rPr lang="en-US" dirty="0" smtClean="0"/>
              <a:t>learning + unlabeled data;</a:t>
            </a:r>
          </a:p>
          <a:p>
            <a:r>
              <a:rPr lang="en-US" dirty="0" smtClean="0"/>
              <a:t>learning with q/a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5407613" y="2970861"/>
            <a:ext cx="266280" cy="85920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58889" y="3035907"/>
            <a:ext cx="2839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Richer tools for describing probability distributions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5407613" y="3834638"/>
            <a:ext cx="266280" cy="123439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26088" y="4071964"/>
            <a:ext cx="243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learning models</a:t>
            </a:r>
          </a:p>
          <a:p>
            <a:r>
              <a:rPr lang="en-US" dirty="0" smtClean="0"/>
              <a:t>and advanced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2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review of probability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Why I’m </a:t>
            </a:r>
            <a:r>
              <a:rPr lang="en-US" sz="2800" dirty="0">
                <a:solidFill>
                  <a:schemeClr val="tx1"/>
                </a:solidFill>
              </a:rPr>
              <a:t>starting with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67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Probability is Important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67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machine learning good for?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Tasks involving </a:t>
            </a:r>
            <a:r>
              <a:rPr lang="en-US" b="1" dirty="0" smtClean="0"/>
              <a:t>uncertainty</a:t>
            </a:r>
            <a:r>
              <a:rPr lang="en-US" dirty="0" smtClean="0"/>
              <a:t> and/or </a:t>
            </a:r>
            <a:r>
              <a:rPr lang="en-US" b="1" dirty="0" smtClean="0"/>
              <a:t>complexity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If there is uncertainty how should you</a:t>
            </a:r>
          </a:p>
          <a:p>
            <a:r>
              <a:rPr lang="en-US" dirty="0" smtClean="0"/>
              <a:t>… represent it, formally?</a:t>
            </a:r>
          </a:p>
          <a:p>
            <a:r>
              <a:rPr lang="en-US" dirty="0" smtClean="0"/>
              <a:t>… reason about it, precisely? </a:t>
            </a:r>
          </a:p>
          <a:p>
            <a:r>
              <a:rPr lang="en-US" dirty="0" smtClean="0"/>
              <a:t>… generalize from data, justifiably? </a:t>
            </a:r>
          </a:p>
        </p:txBody>
      </p:sp>
    </p:spTree>
    <p:extLst>
      <p:ext uri="{BB962C8B-B14F-4D97-AF65-F5344CB8AC3E}">
        <p14:creationId xmlns:p14="http://schemas.microsoft.com/office/powerpoint/2010/main" val="212538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paradox of </a:t>
            </a:r>
            <a:r>
              <a:rPr lang="en-US" dirty="0"/>
              <a:t>i</a:t>
            </a:r>
            <a:r>
              <a:rPr lang="en-US" dirty="0" smtClean="0"/>
              <a:t>nduction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569" indent="-609569"/>
            <a:r>
              <a:rPr lang="en-US" sz="2400" dirty="0" smtClean="0"/>
              <a:t>A black crow seems to support the hypothesis “all crows are black”.</a:t>
            </a:r>
          </a:p>
          <a:p>
            <a:pPr marL="609569" indent="-609569"/>
            <a:r>
              <a:rPr lang="en-US" sz="2400" dirty="0" smtClean="0"/>
              <a:t>A pink highlighter supports the hypothesis “all non-black things are non-crows”</a:t>
            </a:r>
          </a:p>
          <a:p>
            <a:pPr marL="609569" indent="-609569"/>
            <a:r>
              <a:rPr lang="en-US" sz="2400" dirty="0" smtClean="0"/>
              <a:t>Thus, a pink highlighter supports the hypothesis “all crows are black”.</a:t>
            </a:r>
          </a:p>
          <a:p>
            <a:pPr marL="609569" indent="-609569"/>
            <a:endParaRPr lang="en-US" sz="2400" dirty="0" smtClean="0"/>
          </a:p>
        </p:txBody>
      </p:sp>
      <p:graphicFrame>
        <p:nvGraphicFramePr>
          <p:cNvPr id="1026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419601" y="1676400"/>
          <a:ext cx="4419600" cy="243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0" name="Equation" r:id="rId4" imgW="2031840" imgH="1117440" progId="Equation.3">
                  <p:embed/>
                </p:oleObj>
              </mc:Choice>
              <mc:Fallback>
                <p:oleObj name="Equation" r:id="rId4" imgW="2031840" imgH="1117440" progId="Equation.3">
                  <p:embed/>
                  <p:pic>
                    <p:nvPicPr>
                      <p:cNvPr id="0" name="Picture 18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1676400"/>
                        <a:ext cx="4419600" cy="2430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978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5625" y="2168525"/>
            <a:ext cx="781050" cy="8016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45978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1439" y="4276725"/>
            <a:ext cx="993775" cy="7429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Hume’s Problem of Induction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4267200" cy="5257800"/>
          </a:xfrm>
        </p:spPr>
        <p:txBody>
          <a:bodyPr/>
          <a:lstStyle/>
          <a:p>
            <a:pPr marL="609569" indent="-609569"/>
            <a:r>
              <a:rPr lang="en-US" sz="2800" dirty="0" smtClean="0"/>
              <a:t>David Hume (1711-1776): pointed out</a:t>
            </a:r>
          </a:p>
          <a:p>
            <a:pPr marL="990549" lvl="1" indent="-533372">
              <a:buFontTx/>
              <a:buAutoNum type="arabicPeriod"/>
            </a:pPr>
            <a:r>
              <a:rPr lang="en-US" sz="2400" dirty="0" smtClean="0"/>
              <a:t>Empirically, induction seems to work</a:t>
            </a:r>
          </a:p>
          <a:p>
            <a:pPr marL="990549" lvl="1" indent="-533372">
              <a:buFontTx/>
              <a:buAutoNum type="arabicPeriod"/>
            </a:pPr>
            <a:r>
              <a:rPr lang="en-US" sz="2400" dirty="0" smtClean="0"/>
              <a:t>Statement (1) is an application of induction.</a:t>
            </a:r>
          </a:p>
          <a:p>
            <a:pPr marL="609569" indent="-609569"/>
            <a:r>
              <a:rPr lang="en-US" sz="2800" dirty="0" smtClean="0"/>
              <a:t>This stumped people for about 200 years </a:t>
            </a:r>
            <a:r>
              <a:rPr lang="en-US" sz="2000" dirty="0" smtClean="0"/>
              <a:t>(Karl Popper, 1902-1994)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19200"/>
            <a:ext cx="3676650" cy="5486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0"/>
            <a:ext cx="1428750" cy="17335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454665" name="Text Box 9"/>
          <p:cNvSpPr txBox="1">
            <a:spLocks noChangeArrowheads="1"/>
          </p:cNvSpPr>
          <p:nvPr/>
        </p:nvSpPr>
        <p:spPr bwMode="auto">
          <a:xfrm>
            <a:off x="4114800" y="2133600"/>
            <a:ext cx="5029200" cy="4632032"/>
          </a:xfrm>
          <a:prstGeom prst="rect">
            <a:avLst/>
          </a:prstGeom>
          <a:solidFill>
            <a:srgbClr val="CCFFFF"/>
          </a:solidFill>
          <a:ln w="317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marL="457177" indent="-457177">
              <a:spcBef>
                <a:spcPct val="50000"/>
              </a:spcBef>
              <a:buFontTx/>
              <a:buAutoNum type="arabicPeriod"/>
            </a:pPr>
            <a:r>
              <a:rPr lang="en-US" sz="1400" u="sng" dirty="0">
                <a:solidFill>
                  <a:srgbClr val="000000"/>
                </a:solidFill>
                <a:hlinkClick r:id="rId5"/>
              </a:rPr>
              <a:t>Of the Different Species of Philosophy.</a:t>
            </a:r>
            <a:r>
              <a:rPr lang="en-US" sz="1400" u="sng" dirty="0">
                <a:solidFill>
                  <a:srgbClr val="000000"/>
                </a:solidFill>
              </a:rPr>
              <a:t> </a:t>
            </a:r>
          </a:p>
          <a:p>
            <a:pPr marL="457177" indent="-457177">
              <a:spcBef>
                <a:spcPct val="50000"/>
              </a:spcBef>
              <a:buFontTx/>
              <a:buAutoNum type="arabicPeriod" startAt="2"/>
            </a:pPr>
            <a:r>
              <a:rPr lang="en-US" sz="1400" u="sng" dirty="0">
                <a:solidFill>
                  <a:srgbClr val="000000"/>
                </a:solidFill>
                <a:hlinkClick r:id="rId6"/>
              </a:rPr>
              <a:t>Of the Origin of Ideas</a:t>
            </a:r>
            <a:r>
              <a:rPr lang="en-US" sz="1400" u="sng" dirty="0">
                <a:solidFill>
                  <a:srgbClr val="000000"/>
                </a:solidFill>
              </a:rPr>
              <a:t> </a:t>
            </a:r>
          </a:p>
          <a:p>
            <a:pPr marL="457177" indent="-457177">
              <a:spcBef>
                <a:spcPct val="50000"/>
              </a:spcBef>
              <a:buFontTx/>
              <a:buAutoNum type="arabicPeriod" startAt="3"/>
            </a:pPr>
            <a:r>
              <a:rPr lang="en-US" sz="1400" u="sng" dirty="0">
                <a:solidFill>
                  <a:srgbClr val="000000"/>
                </a:solidFill>
                <a:hlinkClick r:id="rId7"/>
              </a:rPr>
              <a:t>Of the Association of Ideas</a:t>
            </a:r>
            <a:r>
              <a:rPr lang="en-US" sz="1400" u="sng" dirty="0">
                <a:solidFill>
                  <a:srgbClr val="000000"/>
                </a:solidFill>
              </a:rPr>
              <a:t> </a:t>
            </a:r>
          </a:p>
          <a:p>
            <a:pPr marL="457177" indent="-457177">
              <a:spcBef>
                <a:spcPct val="50000"/>
              </a:spcBef>
              <a:buFontTx/>
              <a:buAutoNum type="arabicPeriod" startAt="4"/>
            </a:pPr>
            <a:r>
              <a:rPr lang="en-US" sz="1400" u="sng" dirty="0">
                <a:solidFill>
                  <a:srgbClr val="000000"/>
                </a:solidFill>
                <a:hlinkClick r:id="rId8"/>
              </a:rPr>
              <a:t>Sceptical Doubts Concerning the Operations of the Understanding</a:t>
            </a:r>
            <a:r>
              <a:rPr lang="en-US" sz="1400" u="sng" dirty="0">
                <a:solidFill>
                  <a:srgbClr val="000000"/>
                </a:solidFill>
              </a:rPr>
              <a:t> </a:t>
            </a:r>
          </a:p>
          <a:p>
            <a:pPr marL="457177" indent="-457177">
              <a:spcBef>
                <a:spcPct val="50000"/>
              </a:spcBef>
              <a:buFontTx/>
              <a:buAutoNum type="arabicPeriod" startAt="5"/>
            </a:pPr>
            <a:r>
              <a:rPr lang="en-US" sz="1400" u="sng" dirty="0">
                <a:solidFill>
                  <a:srgbClr val="000000"/>
                </a:solidFill>
                <a:hlinkClick r:id="rId9"/>
              </a:rPr>
              <a:t>Sceptical Solution of These Doubts</a:t>
            </a:r>
            <a:r>
              <a:rPr lang="en-US" sz="1400" u="sng" dirty="0">
                <a:solidFill>
                  <a:srgbClr val="000000"/>
                </a:solidFill>
              </a:rPr>
              <a:t> </a:t>
            </a:r>
          </a:p>
          <a:p>
            <a:pPr marL="457177" indent="-457177">
              <a:spcBef>
                <a:spcPct val="50000"/>
              </a:spcBef>
              <a:buFontTx/>
              <a:buAutoNum type="arabicPeriod" startAt="6"/>
            </a:pPr>
            <a:r>
              <a:rPr lang="en-US" sz="1400" u="sng" dirty="0">
                <a:solidFill>
                  <a:srgbClr val="000000"/>
                </a:solidFill>
                <a:hlinkClick r:id="rId10"/>
              </a:rPr>
              <a:t>Of Probability</a:t>
            </a:r>
            <a:r>
              <a:rPr lang="en-US" sz="1400" u="sng" baseline="30000" dirty="0">
                <a:solidFill>
                  <a:srgbClr val="000000"/>
                </a:solidFill>
                <a:hlinkClick r:id="rId11"/>
              </a:rPr>
              <a:t>9</a:t>
            </a:r>
            <a:r>
              <a:rPr lang="en-US" sz="1400" u="sng" dirty="0">
                <a:solidFill>
                  <a:srgbClr val="000000"/>
                </a:solidFill>
              </a:rPr>
              <a:t> </a:t>
            </a:r>
          </a:p>
          <a:p>
            <a:pPr marL="457177" indent="-457177">
              <a:spcBef>
                <a:spcPct val="50000"/>
              </a:spcBef>
              <a:buFontTx/>
              <a:buAutoNum type="arabicPeriod" startAt="7"/>
            </a:pPr>
            <a:r>
              <a:rPr lang="en-US" sz="1400" u="sng" dirty="0">
                <a:solidFill>
                  <a:srgbClr val="000000"/>
                </a:solidFill>
                <a:hlinkClick r:id="rId12"/>
              </a:rPr>
              <a:t>Of the Idea of Necessary Connexion</a:t>
            </a:r>
            <a:r>
              <a:rPr lang="en-US" sz="1400" u="sng" dirty="0">
                <a:solidFill>
                  <a:srgbClr val="000000"/>
                </a:solidFill>
              </a:rPr>
              <a:t> </a:t>
            </a:r>
          </a:p>
          <a:p>
            <a:pPr marL="457177" indent="-457177">
              <a:spcBef>
                <a:spcPct val="50000"/>
              </a:spcBef>
              <a:buFontTx/>
              <a:buAutoNum type="arabicPeriod" startAt="8"/>
            </a:pPr>
            <a:r>
              <a:rPr lang="en-US" sz="1400" u="sng" dirty="0">
                <a:solidFill>
                  <a:srgbClr val="000000"/>
                </a:solidFill>
                <a:hlinkClick r:id="rId13"/>
              </a:rPr>
              <a:t>Of Liberty and Necessity</a:t>
            </a:r>
            <a:r>
              <a:rPr lang="en-US" sz="1400" u="sng" dirty="0">
                <a:solidFill>
                  <a:srgbClr val="000000"/>
                </a:solidFill>
              </a:rPr>
              <a:t> </a:t>
            </a:r>
          </a:p>
          <a:p>
            <a:pPr marL="457177" indent="-457177">
              <a:spcBef>
                <a:spcPct val="50000"/>
              </a:spcBef>
              <a:buFontTx/>
              <a:buAutoNum type="arabicPeriod" startAt="9"/>
            </a:pPr>
            <a:r>
              <a:rPr lang="en-US" sz="1400" u="sng" dirty="0">
                <a:solidFill>
                  <a:srgbClr val="000000"/>
                </a:solidFill>
                <a:hlinkClick r:id="rId14"/>
              </a:rPr>
              <a:t>Of the Reason of Animals</a:t>
            </a:r>
            <a:r>
              <a:rPr lang="en-US" sz="1400" u="sng" dirty="0">
                <a:solidFill>
                  <a:srgbClr val="000000"/>
                </a:solidFill>
              </a:rPr>
              <a:t> </a:t>
            </a:r>
          </a:p>
          <a:p>
            <a:pPr marL="457177" indent="-457177">
              <a:spcBef>
                <a:spcPct val="50000"/>
              </a:spcBef>
              <a:buFontTx/>
              <a:buAutoNum type="arabicPeriod" startAt="10"/>
            </a:pPr>
            <a:r>
              <a:rPr lang="en-US" sz="1400" u="sng" dirty="0">
                <a:solidFill>
                  <a:srgbClr val="000000"/>
                </a:solidFill>
                <a:hlinkClick r:id="rId15"/>
              </a:rPr>
              <a:t>Of Miracles</a:t>
            </a:r>
            <a:r>
              <a:rPr lang="en-US" sz="1400" u="sng" dirty="0">
                <a:solidFill>
                  <a:srgbClr val="000000"/>
                </a:solidFill>
              </a:rPr>
              <a:t> </a:t>
            </a:r>
          </a:p>
          <a:p>
            <a:pPr marL="457177" indent="-457177">
              <a:spcBef>
                <a:spcPct val="50000"/>
              </a:spcBef>
              <a:buFontTx/>
              <a:buAutoNum type="arabicPeriod" startAt="11"/>
            </a:pPr>
            <a:r>
              <a:rPr lang="en-US" sz="1400" u="sng" dirty="0">
                <a:solidFill>
                  <a:srgbClr val="000000"/>
                </a:solidFill>
                <a:hlinkClick r:id="rId16"/>
              </a:rPr>
              <a:t>Of A Particular Providence and of A Future </a:t>
            </a:r>
            <a:r>
              <a:rPr lang="en-US" sz="1400" u="sng" dirty="0" smtClean="0">
                <a:solidFill>
                  <a:srgbClr val="000000"/>
                </a:solidFill>
                <a:hlinkClick r:id="rId16"/>
              </a:rPr>
              <a:t>State</a:t>
            </a:r>
            <a:endParaRPr lang="en-US" sz="1400" u="sng" dirty="0" smtClean="0">
              <a:solidFill>
                <a:srgbClr val="000000"/>
              </a:solidFill>
            </a:endParaRPr>
          </a:p>
          <a:p>
            <a:pPr marL="457177" indent="-457177">
              <a:spcBef>
                <a:spcPct val="50000"/>
              </a:spcBef>
              <a:buFontTx/>
              <a:buAutoNum type="arabicPeriod" startAt="11"/>
            </a:pPr>
            <a:r>
              <a:rPr lang="en-US" sz="1400" dirty="0" smtClean="0">
                <a:solidFill>
                  <a:srgbClr val="000000"/>
                </a:solidFill>
              </a:rPr>
              <a:t>…. </a:t>
            </a:r>
            <a:endParaRPr lang="en-US" sz="1400" dirty="0">
              <a:solidFill>
                <a:srgbClr val="000000"/>
              </a:solidFill>
            </a:endParaRPr>
          </a:p>
          <a:p>
            <a:pPr marL="457177" indent="-457177">
              <a:spcBef>
                <a:spcPct val="50000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0" y="723900"/>
            <a:ext cx="8864600" cy="56324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there is </a:t>
            </a:r>
            <a:r>
              <a:rPr lang="en-US" strike="sngStrike" dirty="0" smtClean="0"/>
              <a:t>uncertainty</a:t>
            </a:r>
            <a:r>
              <a:rPr lang="en-US" dirty="0" smtClean="0"/>
              <a:t> how should you</a:t>
            </a:r>
          </a:p>
          <a:p>
            <a:r>
              <a:rPr lang="en-US" dirty="0" smtClean="0"/>
              <a:t>… represent it, formally?</a:t>
            </a:r>
          </a:p>
          <a:p>
            <a:r>
              <a:rPr lang="en-US" dirty="0" smtClean="0"/>
              <a:t>… reason about it, precisely? </a:t>
            </a:r>
          </a:p>
          <a:p>
            <a:endParaRPr lang="en-US" dirty="0"/>
          </a:p>
          <a:p>
            <a:r>
              <a:rPr lang="en-US" dirty="0" smtClean="0"/>
              <a:t>Success stories:</a:t>
            </a:r>
          </a:p>
          <a:p>
            <a:pPr lvl="1"/>
            <a:r>
              <a:rPr lang="en-US" dirty="0" smtClean="0"/>
              <a:t>geometry (Euclid, 300 BCE): five axioms, proofs, and theorems</a:t>
            </a:r>
          </a:p>
          <a:p>
            <a:pPr lvl="1"/>
            <a:r>
              <a:rPr lang="en-US" dirty="0" smtClean="0"/>
              <a:t>logic and Boolean algebra (1854)</a:t>
            </a:r>
          </a:p>
          <a:p>
            <a:pPr lvl="1"/>
            <a:r>
              <a:rPr lang="en-US" dirty="0" smtClean="0"/>
              <a:t>probability and games of chance (1800’s, Laplace)</a:t>
            </a:r>
          </a:p>
          <a:p>
            <a:pPr lvl="1"/>
            <a:r>
              <a:rPr lang="en-US" dirty="0" smtClean="0"/>
              <a:t>axiomatic treatment of probability (1900’s, </a:t>
            </a:r>
            <a:r>
              <a:rPr lang="en-US" dirty="0" err="1" smtClean="0"/>
              <a:t>Kolmorogov</a:t>
            </a:r>
            <a:r>
              <a:rPr lang="en-US" dirty="0" smtClean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9701" y="150376"/>
            <a:ext cx="1773120" cy="58477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3200" i="1" dirty="0" smtClean="0"/>
              <a:t>anything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2640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3518" b="28519"/>
          <a:stretch/>
        </p:blipFill>
        <p:spPr>
          <a:xfrm>
            <a:off x="4572000" y="1704269"/>
            <a:ext cx="4445000" cy="2131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00756"/>
            <a:ext cx="3810000" cy="28575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4724400" y="4191000"/>
            <a:ext cx="3911600" cy="2438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has 1 propeller (aft)</a:t>
            </a:r>
          </a:p>
          <a:p>
            <a:pPr algn="ctr"/>
            <a:r>
              <a:rPr lang="en-US" dirty="0" smtClean="0"/>
              <a:t>ship number = 571</a:t>
            </a:r>
          </a:p>
          <a:p>
            <a:pPr algn="ctr"/>
            <a:r>
              <a:rPr lang="en-US" dirty="0" smtClean="0"/>
              <a:t>….</a:t>
            </a:r>
            <a:endParaRPr lang="en-US" dirty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14” long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built in 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563405" y="4561770"/>
            <a:ext cx="3797919" cy="206763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has 1 propeller (aft)</a:t>
            </a:r>
          </a:p>
          <a:p>
            <a:pPr algn="ctr"/>
            <a:r>
              <a:rPr lang="en-US" dirty="0" smtClean="0"/>
              <a:t>ship number = 571</a:t>
            </a:r>
          </a:p>
          <a:p>
            <a:pPr algn="ctr"/>
            <a:r>
              <a:rPr lang="en-US" dirty="0" smtClean="0"/>
              <a:t>….</a:t>
            </a:r>
          </a:p>
          <a:p>
            <a:pPr algn="ctr"/>
            <a:r>
              <a:rPr lang="en-US" dirty="0" smtClean="0"/>
              <a:t>320’ long</a:t>
            </a:r>
          </a:p>
          <a:p>
            <a:pPr algn="ctr"/>
            <a:r>
              <a:rPr lang="en-US" dirty="0" smtClean="0"/>
              <a:t>built in 1955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7439" y="4266367"/>
            <a:ext cx="2373029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True about the world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4635" y="3821668"/>
            <a:ext cx="2404166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True about the model</a:t>
            </a:r>
            <a:endParaRPr lang="en-US" dirty="0"/>
          </a:p>
        </p:txBody>
      </p:sp>
      <p:sp>
        <p:nvSpPr>
          <p:cNvPr id="11" name="Up-Down Arrow 10"/>
          <p:cNvSpPr/>
          <p:nvPr/>
        </p:nvSpPr>
        <p:spPr>
          <a:xfrm>
            <a:off x="6166560" y="3274747"/>
            <a:ext cx="367437" cy="99162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 rot="20280481">
            <a:off x="2732450" y="3404205"/>
            <a:ext cx="367437" cy="117724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 rot="16200000">
            <a:off x="4306625" y="4956990"/>
            <a:ext cx="367437" cy="71647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8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601</a:t>
            </a:r>
            <a:br>
              <a:rPr lang="en-US" dirty="0" smtClean="0"/>
            </a:br>
            <a:r>
              <a:rPr lang="en-US" dirty="0" smtClean="0"/>
              <a:t>Spring 2016</a:t>
            </a:r>
            <a:br>
              <a:rPr lang="en-US" dirty="0" smtClean="0"/>
            </a:br>
            <a:r>
              <a:rPr lang="en-US" dirty="0" smtClean="0"/>
              <a:t>Section B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3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Model of Geometry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4648884" y="4625668"/>
            <a:ext cx="4153640" cy="206763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dirty="0" smtClean="0"/>
              <a:t>sum of degrees of angles in a triangle = 180</a:t>
            </a:r>
          </a:p>
          <a:p>
            <a:pPr algn="ctr"/>
            <a:r>
              <a:rPr lang="en-US" sz="1400" dirty="0" smtClean="0"/>
              <a:t>….</a:t>
            </a:r>
            <a:endParaRPr lang="en-US" sz="1400" dirty="0"/>
          </a:p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l="15203" r="13542"/>
          <a:stretch/>
        </p:blipFill>
        <p:spPr bwMode="auto">
          <a:xfrm>
            <a:off x="782801" y="1507306"/>
            <a:ext cx="2859623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83351" y="1948150"/>
            <a:ext cx="1017434" cy="373659"/>
          </a:xfrm>
          <a:prstGeom prst="rect">
            <a:avLst/>
          </a:prstGeom>
          <a:solidFill>
            <a:schemeClr val="bg1"/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 smtClean="0"/>
              <a:t>“Lines”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41028" y="2487697"/>
            <a:ext cx="1329590" cy="369328"/>
          </a:xfrm>
          <a:prstGeom prst="rect">
            <a:avLst/>
          </a:prstGeom>
          <a:solidFill>
            <a:schemeClr val="bg1"/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 smtClean="0"/>
              <a:t>“Triangles”</a:t>
            </a:r>
          </a:p>
        </p:txBody>
      </p:sp>
      <p:sp>
        <p:nvSpPr>
          <p:cNvPr id="12" name="Cloud 11"/>
          <p:cNvSpPr/>
          <p:nvPr/>
        </p:nvSpPr>
        <p:spPr>
          <a:xfrm>
            <a:off x="312156" y="4522478"/>
            <a:ext cx="4153640" cy="206763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dirty="0" smtClean="0"/>
              <a:t>sum of degrees of angles in a triangle = 180</a:t>
            </a:r>
          </a:p>
          <a:p>
            <a:pPr algn="ctr"/>
            <a:r>
              <a:rPr lang="en-US" sz="1400" dirty="0" smtClean="0"/>
              <a:t>….</a:t>
            </a:r>
            <a:endParaRPr lang="en-US" sz="1400" dirty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7439" y="4170328"/>
            <a:ext cx="2373029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True about the world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04635" y="4081701"/>
            <a:ext cx="2404166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True about the model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49495" y="1507306"/>
            <a:ext cx="4193579" cy="20616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dirty="0" smtClean="0"/>
              <a:t>Axioms:</a:t>
            </a:r>
          </a:p>
          <a:p>
            <a:pPr marL="285736" indent="-285736">
              <a:buFont typeface="Arial"/>
              <a:buChar char="•"/>
            </a:pPr>
            <a:r>
              <a:rPr lang="en-US" dirty="0" smtClean="0"/>
              <a:t>two points </a:t>
            </a:r>
            <a:r>
              <a:rPr lang="en-US" dirty="0" smtClean="0">
                <a:sym typeface="Wingdings"/>
              </a:rPr>
              <a:t> one line</a:t>
            </a:r>
          </a:p>
          <a:p>
            <a:pPr marL="285736" indent="-285736">
              <a:buFont typeface="Arial"/>
              <a:buChar char="•"/>
            </a:pPr>
            <a:r>
              <a:rPr lang="en-US" dirty="0" smtClean="0">
                <a:sym typeface="Wingdings"/>
              </a:rPr>
              <a:t>one line segment  one line</a:t>
            </a:r>
          </a:p>
          <a:p>
            <a:pPr marL="285736" indent="-285736">
              <a:buFont typeface="Arial"/>
              <a:buChar char="•"/>
            </a:pPr>
            <a:r>
              <a:rPr lang="en-US" dirty="0" smtClean="0">
                <a:sym typeface="Wingdings"/>
              </a:rPr>
              <a:t>one line segment, endpoint  one circle</a:t>
            </a:r>
          </a:p>
          <a:p>
            <a:pPr marL="285736" indent="-285736">
              <a:buFont typeface="Arial"/>
              <a:buChar char="•"/>
            </a:pPr>
            <a:r>
              <a:rPr lang="en-US" dirty="0" smtClean="0">
                <a:sym typeface="Wingdings"/>
              </a:rPr>
              <a:t>all right angles are congruent</a:t>
            </a:r>
          </a:p>
          <a:p>
            <a:pPr marL="285736" indent="-285736">
              <a:buFont typeface="Arial"/>
              <a:buChar char="•"/>
            </a:pPr>
            <a:r>
              <a:rPr lang="en-US" dirty="0" smtClean="0">
                <a:sym typeface="Wingdings"/>
              </a:rPr>
              <a:t>parallel lines don’t meet</a:t>
            </a:r>
            <a:endParaRPr lang="en-US" dirty="0"/>
          </a:p>
        </p:txBody>
      </p:sp>
      <p:sp>
        <p:nvSpPr>
          <p:cNvPr id="4" name="Up-Down Arrow 3"/>
          <p:cNvSpPr/>
          <p:nvPr/>
        </p:nvSpPr>
        <p:spPr>
          <a:xfrm>
            <a:off x="6262413" y="3674107"/>
            <a:ext cx="367437" cy="95156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2738755" y="3605921"/>
            <a:ext cx="367437" cy="95156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 rot="16200000">
            <a:off x="4522295" y="4589552"/>
            <a:ext cx="367437" cy="71647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6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Model of Uncertainty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4648884" y="4625668"/>
            <a:ext cx="4153640" cy="206763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dirty="0" smtClean="0"/>
              <a:t>?</a:t>
            </a:r>
          </a:p>
          <a:p>
            <a:pPr algn="ctr"/>
            <a:r>
              <a:rPr lang="en-US" sz="1400" dirty="0" smtClean="0"/>
              <a:t>….</a:t>
            </a:r>
            <a:endParaRPr lang="en-US" sz="1400" dirty="0"/>
          </a:p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l="15203" r="13542"/>
          <a:stretch/>
        </p:blipFill>
        <p:spPr bwMode="auto">
          <a:xfrm>
            <a:off x="782801" y="1507306"/>
            <a:ext cx="2859623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83351" y="1948150"/>
            <a:ext cx="1017434" cy="373659"/>
          </a:xfrm>
          <a:prstGeom prst="rect">
            <a:avLst/>
          </a:prstGeom>
          <a:solidFill>
            <a:schemeClr val="bg1"/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 smtClean="0"/>
              <a:t>“?”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41028" y="2487697"/>
            <a:ext cx="1329590" cy="373659"/>
          </a:xfrm>
          <a:prstGeom prst="rect">
            <a:avLst/>
          </a:prstGeom>
          <a:solidFill>
            <a:schemeClr val="bg1"/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 smtClean="0"/>
              <a:t>“?”</a:t>
            </a:r>
          </a:p>
        </p:txBody>
      </p:sp>
      <p:sp>
        <p:nvSpPr>
          <p:cNvPr id="12" name="Cloud 11"/>
          <p:cNvSpPr/>
          <p:nvPr/>
        </p:nvSpPr>
        <p:spPr>
          <a:xfrm>
            <a:off x="312156" y="4522478"/>
            <a:ext cx="4153640" cy="206763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dirty="0" smtClean="0"/>
              <a:t>?</a:t>
            </a:r>
          </a:p>
          <a:p>
            <a:pPr algn="ctr"/>
            <a:r>
              <a:rPr lang="en-US" sz="1400" dirty="0" smtClean="0"/>
              <a:t>….</a:t>
            </a:r>
            <a:endParaRPr lang="en-US" sz="1400" dirty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7439" y="4170328"/>
            <a:ext cx="2373029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True about the world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04635" y="4081701"/>
            <a:ext cx="2404166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True about the model</a:t>
            </a:r>
            <a:endParaRPr lang="en-US" dirty="0"/>
          </a:p>
        </p:txBody>
      </p:sp>
      <p:sp>
        <p:nvSpPr>
          <p:cNvPr id="4" name="Up-Down Arrow 3"/>
          <p:cNvSpPr/>
          <p:nvPr/>
        </p:nvSpPr>
        <p:spPr>
          <a:xfrm>
            <a:off x="6262413" y="3674107"/>
            <a:ext cx="367437" cy="95156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2738755" y="3605921"/>
            <a:ext cx="367437" cy="95156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 rot="16200000">
            <a:off x="4522295" y="4589552"/>
            <a:ext cx="367437" cy="71647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34152" y="1507306"/>
            <a:ext cx="4193579" cy="20616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?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2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Experiments, Outcomes, Random Variables and Events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A is a Boolean-valued random variable if</a:t>
            </a:r>
          </a:p>
          <a:p>
            <a:pPr lvl="1" eaLnBrk="1" hangingPunct="1"/>
            <a:r>
              <a:rPr lang="en-US" sz="1800" dirty="0" smtClean="0"/>
              <a:t>A denotes an event, </a:t>
            </a:r>
          </a:p>
          <a:p>
            <a:pPr lvl="1" eaLnBrk="1" hangingPunct="1"/>
            <a:r>
              <a:rPr lang="en-US" sz="1800" dirty="0" smtClean="0"/>
              <a:t>there is uncertainty as to whether A occurs.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Define P(A) as “the fraction of experiments in which A is true”</a:t>
            </a:r>
          </a:p>
          <a:p>
            <a:pPr lvl="1" eaLnBrk="1" hangingPunct="1"/>
            <a:r>
              <a:rPr lang="en-US" sz="1800" dirty="0" smtClean="0"/>
              <a:t>We’re assuming all possible outcomes are </a:t>
            </a:r>
            <a:r>
              <a:rPr lang="en-US" sz="1800" dirty="0" err="1" smtClean="0"/>
              <a:t>equiprobable</a:t>
            </a:r>
            <a:endParaRPr lang="en-US" sz="1800" dirty="0" smtClean="0"/>
          </a:p>
          <a:p>
            <a:pPr eaLnBrk="1" hangingPunct="1"/>
            <a:r>
              <a:rPr lang="en-US" sz="2000" dirty="0" smtClean="0"/>
              <a:t>Examples</a:t>
            </a:r>
          </a:p>
          <a:p>
            <a:pPr lvl="1" eaLnBrk="1" hangingPunct="1"/>
            <a:r>
              <a:rPr lang="en-US" sz="1800" dirty="0" smtClean="0"/>
              <a:t>You roll two 6-sided die (the experiment) and get doubles (A=doubles, the outcome)</a:t>
            </a:r>
          </a:p>
          <a:p>
            <a:pPr lvl="1" eaLnBrk="1" hangingPunct="1"/>
            <a:r>
              <a:rPr lang="en-US" sz="1800" dirty="0" smtClean="0"/>
              <a:t>I pick two students in the class (the experiment) and they have the same birthday (A=same birthday, the outcome)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025901" y="1676400"/>
            <a:ext cx="4211797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dirty="0"/>
              <a:t>a possible outcome of an “experiment”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>
            <a:off x="1063411" y="2286000"/>
            <a:ext cx="4343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635501" y="2286001"/>
            <a:ext cx="3797179" cy="373659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dirty="0"/>
              <a:t>the experiment is not deterministic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2197101" y="1933674"/>
            <a:ext cx="8763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square" lIns="91435" tIns="45718" rIns="91435" bIns="45718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0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Model of Uncertainty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4648884" y="4625668"/>
            <a:ext cx="4153640" cy="206763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dirty="0" smtClean="0"/>
              <a:t>….</a:t>
            </a:r>
            <a:endParaRPr lang="en-US" sz="1400" dirty="0"/>
          </a:p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l="15203" r="13542"/>
          <a:stretch/>
        </p:blipFill>
        <p:spPr bwMode="auto">
          <a:xfrm>
            <a:off x="782801" y="1507306"/>
            <a:ext cx="2859623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83350" y="1948150"/>
            <a:ext cx="1712370" cy="373659"/>
          </a:xfrm>
          <a:prstGeom prst="rect">
            <a:avLst/>
          </a:prstGeom>
          <a:solidFill>
            <a:srgbClr val="FFFF00"/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 smtClean="0"/>
              <a:t>“Experiments”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41028" y="2487697"/>
            <a:ext cx="1445787" cy="369328"/>
          </a:xfrm>
          <a:prstGeom prst="rect">
            <a:avLst/>
          </a:prstGeom>
          <a:solidFill>
            <a:srgbClr val="FFFF00"/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 smtClean="0"/>
              <a:t>“Outcomes”</a:t>
            </a:r>
          </a:p>
        </p:txBody>
      </p:sp>
      <p:sp>
        <p:nvSpPr>
          <p:cNvPr id="12" name="Cloud 11"/>
          <p:cNvSpPr/>
          <p:nvPr/>
        </p:nvSpPr>
        <p:spPr>
          <a:xfrm>
            <a:off x="312156" y="4522478"/>
            <a:ext cx="4153640" cy="206763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dirty="0" smtClean="0"/>
              <a:t>….</a:t>
            </a:r>
            <a:endParaRPr lang="en-US" sz="1400" dirty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7439" y="4170328"/>
            <a:ext cx="2373029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True about the world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04635" y="4081701"/>
            <a:ext cx="2404166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True about the model</a:t>
            </a:r>
            <a:endParaRPr lang="en-US" dirty="0"/>
          </a:p>
        </p:txBody>
      </p:sp>
      <p:sp>
        <p:nvSpPr>
          <p:cNvPr id="4" name="Up-Down Arrow 3"/>
          <p:cNvSpPr/>
          <p:nvPr/>
        </p:nvSpPr>
        <p:spPr>
          <a:xfrm>
            <a:off x="6262413" y="3674107"/>
            <a:ext cx="367437" cy="95156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2738755" y="3605921"/>
            <a:ext cx="367437" cy="95156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 rot="16200000">
            <a:off x="4522295" y="4589552"/>
            <a:ext cx="367437" cy="71647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34151" y="1507305"/>
            <a:ext cx="4568372" cy="1754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marL="285736" indent="-285736">
              <a:buFont typeface="Arial"/>
              <a:buChar char="•"/>
            </a:pPr>
            <a:r>
              <a:rPr lang="en-US" dirty="0" err="1" smtClean="0"/>
              <a:t>Pr</a:t>
            </a:r>
            <a:r>
              <a:rPr lang="en-US" dirty="0" smtClean="0"/>
              <a:t>(A) &gt;= 0</a:t>
            </a:r>
          </a:p>
          <a:p>
            <a:pPr marL="285736" indent="-285736">
              <a:buFont typeface="Arial"/>
              <a:buChar char="•"/>
            </a:pPr>
            <a:r>
              <a:rPr lang="en-US" dirty="0" err="1" smtClean="0"/>
              <a:t>Pr</a:t>
            </a:r>
            <a:r>
              <a:rPr lang="en-US" dirty="0" smtClean="0"/>
              <a:t>(True) = 1</a:t>
            </a:r>
          </a:p>
          <a:p>
            <a:pPr marL="285736" indent="-285736">
              <a:buFont typeface="Arial"/>
              <a:buChar char="•"/>
            </a:pPr>
            <a:r>
              <a:rPr lang="en-US" dirty="0" smtClean="0"/>
              <a:t>If A1, A2, …. are disjoint then </a:t>
            </a:r>
          </a:p>
          <a:p>
            <a:endParaRPr lang="en-US" dirty="0"/>
          </a:p>
          <a:p>
            <a:r>
              <a:rPr lang="en-US" sz="1600" dirty="0" smtClean="0"/>
              <a:t>    </a:t>
            </a:r>
            <a:r>
              <a:rPr lang="en-US" sz="1600" dirty="0" err="1" smtClean="0"/>
              <a:t>Pr</a:t>
            </a:r>
            <a:r>
              <a:rPr lang="en-US" sz="1600" dirty="0" smtClean="0"/>
              <a:t>(A1 or A2 or … ) = </a:t>
            </a:r>
            <a:r>
              <a:rPr lang="en-US" sz="1600" dirty="0" err="1" smtClean="0"/>
              <a:t>Pr</a:t>
            </a:r>
            <a:r>
              <a:rPr lang="en-US" sz="1600" dirty="0" smtClean="0"/>
              <a:t>(A1) + </a:t>
            </a:r>
            <a:r>
              <a:rPr lang="en-US" sz="1600" dirty="0" err="1" smtClean="0"/>
              <a:t>Pr</a:t>
            </a:r>
            <a:r>
              <a:rPr lang="en-US" sz="1600" dirty="0" smtClean="0"/>
              <a:t>(A2) + …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15414" y="1165169"/>
            <a:ext cx="2459227" cy="373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Axioms of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8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Some more examples of uncertainty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A is a Boolean-valued </a:t>
            </a:r>
            <a:r>
              <a:rPr lang="en-US" sz="2000" u="sng" dirty="0" smtClean="0"/>
              <a:t>random variable</a:t>
            </a:r>
            <a:r>
              <a:rPr lang="en-US" sz="2000" dirty="0" smtClean="0"/>
              <a:t> if</a:t>
            </a:r>
          </a:p>
          <a:p>
            <a:pPr lvl="1" eaLnBrk="1" hangingPunct="1"/>
            <a:r>
              <a:rPr lang="en-US" sz="1800" dirty="0" smtClean="0"/>
              <a:t>A denotes an </a:t>
            </a:r>
            <a:r>
              <a:rPr lang="en-US" sz="1800" u="sng" dirty="0" smtClean="0"/>
              <a:t>event</a:t>
            </a:r>
            <a:r>
              <a:rPr lang="en-US" sz="1800" dirty="0" smtClean="0"/>
              <a:t>, </a:t>
            </a:r>
          </a:p>
          <a:p>
            <a:pPr lvl="1" eaLnBrk="1" hangingPunct="1"/>
            <a:r>
              <a:rPr lang="en-US" sz="1800" u="sng" dirty="0" smtClean="0"/>
              <a:t>there is uncertainty as to whether A occurs.</a:t>
            </a:r>
          </a:p>
          <a:p>
            <a:pPr eaLnBrk="1" hangingPunct="1"/>
            <a:r>
              <a:rPr lang="en-US" sz="2000" dirty="0" smtClean="0"/>
              <a:t>More examples</a:t>
            </a:r>
          </a:p>
          <a:p>
            <a:pPr lvl="1" eaLnBrk="1" hangingPunct="1"/>
            <a:r>
              <a:rPr lang="en-US" sz="1800" dirty="0" smtClean="0"/>
              <a:t>A = You wake up tomorrow with a headache</a:t>
            </a:r>
          </a:p>
          <a:p>
            <a:pPr lvl="1" eaLnBrk="1" hangingPunct="1"/>
            <a:r>
              <a:rPr lang="en-US" sz="1800" dirty="0" smtClean="0"/>
              <a:t>A = The US president in 2023 will be male</a:t>
            </a:r>
          </a:p>
          <a:p>
            <a:pPr lvl="1" eaLnBrk="1" hangingPunct="1"/>
            <a:r>
              <a:rPr lang="en-US" sz="1800" dirty="0" smtClean="0"/>
              <a:t>A = there is intelligent life elsewhere in our galaxy</a:t>
            </a:r>
          </a:p>
          <a:p>
            <a:pPr lvl="1" eaLnBrk="1" hangingPunct="1"/>
            <a:r>
              <a:rPr lang="en-US" sz="1800" dirty="0" smtClean="0"/>
              <a:t>A = the 1,000,000,000,000,000,000,000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digit of </a:t>
            </a:r>
            <a:r>
              <a:rPr lang="el-GR" sz="1800" i="1" dirty="0" smtClean="0">
                <a:cs typeface="Tahoma" pitchFamily="34" charset="0"/>
              </a:rPr>
              <a:t>π</a:t>
            </a:r>
            <a:r>
              <a:rPr lang="en-US" sz="1800" dirty="0" smtClean="0">
                <a:cs typeface="Tahoma" pitchFamily="34" charset="0"/>
              </a:rPr>
              <a:t> is 7</a:t>
            </a:r>
          </a:p>
          <a:p>
            <a:pPr lvl="1" eaLnBrk="1" hangingPunct="1"/>
            <a:r>
              <a:rPr lang="en-US" sz="1800" dirty="0" smtClean="0"/>
              <a:t>A = I woke up today with a headache</a:t>
            </a:r>
          </a:p>
          <a:p>
            <a:pPr eaLnBrk="1" hangingPunct="1"/>
            <a:r>
              <a:rPr lang="en-US" sz="2000" dirty="0" smtClean="0"/>
              <a:t>Define P(A) as “the fraction of possible worlds in which A is true”</a:t>
            </a:r>
          </a:p>
          <a:p>
            <a:pPr lvl="1" eaLnBrk="1" hangingPunct="1"/>
            <a:r>
              <a:rPr lang="en-US" sz="1800" dirty="0" smtClean="0"/>
              <a:t>… seems a little awkward …</a:t>
            </a:r>
          </a:p>
          <a:p>
            <a:pPr lvl="1" eaLnBrk="1" hangingPunct="1"/>
            <a:r>
              <a:rPr lang="en-US" sz="1800" dirty="0" smtClean="0"/>
              <a:t>what if we just define P(A) as an arbitrary measure of belief?</a:t>
            </a:r>
          </a:p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4035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Model of Uncertainty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4648884" y="4625668"/>
            <a:ext cx="4153640" cy="206763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dirty="0" smtClean="0"/>
              <a:t>….</a:t>
            </a:r>
            <a:endParaRPr lang="en-US" sz="1400" dirty="0"/>
          </a:p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l="15203" r="13542"/>
          <a:stretch/>
        </p:blipFill>
        <p:spPr bwMode="auto">
          <a:xfrm>
            <a:off x="782801" y="1507306"/>
            <a:ext cx="2859623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83350" y="1948150"/>
            <a:ext cx="1712370" cy="373659"/>
          </a:xfrm>
          <a:prstGeom prst="rect">
            <a:avLst/>
          </a:prstGeom>
          <a:solidFill>
            <a:schemeClr val="bg1"/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 smtClean="0"/>
              <a:t>“Beliefs”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5297" y="2487697"/>
            <a:ext cx="1813224" cy="373659"/>
          </a:xfrm>
          <a:prstGeom prst="rect">
            <a:avLst/>
          </a:prstGeom>
          <a:solidFill>
            <a:schemeClr val="bg1"/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 smtClean="0"/>
              <a:t>“Observations”</a:t>
            </a:r>
          </a:p>
        </p:txBody>
      </p:sp>
      <p:sp>
        <p:nvSpPr>
          <p:cNvPr id="12" name="Cloud 11"/>
          <p:cNvSpPr/>
          <p:nvPr/>
        </p:nvSpPr>
        <p:spPr>
          <a:xfrm>
            <a:off x="312156" y="4522478"/>
            <a:ext cx="4153640" cy="206763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dirty="0" smtClean="0"/>
              <a:t>….</a:t>
            </a:r>
            <a:endParaRPr lang="en-US" sz="1400" dirty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7439" y="4170328"/>
            <a:ext cx="2373029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True about the world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04635" y="4081701"/>
            <a:ext cx="2404166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True about the model</a:t>
            </a:r>
            <a:endParaRPr lang="en-US" dirty="0"/>
          </a:p>
        </p:txBody>
      </p:sp>
      <p:sp>
        <p:nvSpPr>
          <p:cNvPr id="4" name="Up-Down Arrow 3"/>
          <p:cNvSpPr/>
          <p:nvPr/>
        </p:nvSpPr>
        <p:spPr>
          <a:xfrm>
            <a:off x="6262413" y="3674107"/>
            <a:ext cx="367437" cy="95156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2738755" y="3605921"/>
            <a:ext cx="367437" cy="95156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 rot="16200000">
            <a:off x="4522295" y="4589552"/>
            <a:ext cx="367437" cy="71647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34151" y="1507305"/>
            <a:ext cx="4568372" cy="1754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marL="285736" indent="-285736">
              <a:buFont typeface="Arial"/>
              <a:buChar char="•"/>
            </a:pPr>
            <a:r>
              <a:rPr lang="en-US" dirty="0" err="1" smtClean="0"/>
              <a:t>Pr</a:t>
            </a:r>
            <a:r>
              <a:rPr lang="en-US" dirty="0" smtClean="0"/>
              <a:t>(A) &gt;= 0</a:t>
            </a:r>
          </a:p>
          <a:p>
            <a:pPr marL="285736" indent="-285736">
              <a:buFont typeface="Arial"/>
              <a:buChar char="•"/>
            </a:pPr>
            <a:r>
              <a:rPr lang="en-US" dirty="0" err="1" smtClean="0"/>
              <a:t>Pr</a:t>
            </a:r>
            <a:r>
              <a:rPr lang="en-US" dirty="0" smtClean="0"/>
              <a:t>(True) = 1</a:t>
            </a:r>
          </a:p>
          <a:p>
            <a:pPr marL="285736" indent="-285736">
              <a:buFont typeface="Arial"/>
              <a:buChar char="•"/>
            </a:pPr>
            <a:r>
              <a:rPr lang="en-US" dirty="0" smtClean="0"/>
              <a:t>If A1, A2, …. are disjoint then </a:t>
            </a:r>
          </a:p>
          <a:p>
            <a:endParaRPr lang="en-US" dirty="0"/>
          </a:p>
          <a:p>
            <a:r>
              <a:rPr lang="en-US" sz="1600" dirty="0" smtClean="0"/>
              <a:t>    </a:t>
            </a:r>
            <a:r>
              <a:rPr lang="en-US" sz="1600" dirty="0" err="1" smtClean="0"/>
              <a:t>Pr</a:t>
            </a:r>
            <a:r>
              <a:rPr lang="en-US" sz="1600" dirty="0" smtClean="0"/>
              <a:t>(A1 or A2 or … ) = </a:t>
            </a:r>
            <a:r>
              <a:rPr lang="en-US" sz="1600" dirty="0" err="1" smtClean="0"/>
              <a:t>Pr</a:t>
            </a:r>
            <a:r>
              <a:rPr lang="en-US" sz="1600" dirty="0" smtClean="0"/>
              <a:t>(A1) + </a:t>
            </a:r>
            <a:r>
              <a:rPr lang="en-US" sz="1600" dirty="0" err="1" smtClean="0"/>
              <a:t>Pr</a:t>
            </a:r>
            <a:r>
              <a:rPr lang="en-US" sz="1600" dirty="0" smtClean="0"/>
              <a:t>(A2) + …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15414" y="1165169"/>
            <a:ext cx="2459227" cy="373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Axioms of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7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/>
            <a:r>
              <a:rPr lang="en-US" sz="3600" dirty="0" smtClean="0"/>
              <a:t>These Axioms are Not to be Trifled With</a:t>
            </a:r>
            <a:br>
              <a:rPr lang="en-US" sz="3600" dirty="0" smtClean="0"/>
            </a:br>
            <a:r>
              <a:rPr lang="en-US" sz="3600" dirty="0" smtClean="0"/>
              <a:t>- </a:t>
            </a:r>
            <a:r>
              <a:rPr lang="en-US" sz="2200" dirty="0" smtClean="0"/>
              <a:t>Andrew Moore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1"/>
            <a:ext cx="8574088" cy="5105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There have been many many other approaches to understanding “uncertainty”:</a:t>
            </a:r>
          </a:p>
          <a:p>
            <a:pPr lvl="2" eaLnBrk="1" hangingPunct="1"/>
            <a:r>
              <a:rPr lang="en-US" sz="2000" dirty="0" smtClean="0"/>
              <a:t>Fuzzy Logic, three-valued logic, </a:t>
            </a:r>
            <a:r>
              <a:rPr lang="en-US" sz="2000" dirty="0" err="1" smtClean="0"/>
              <a:t>Dempster</a:t>
            </a:r>
            <a:r>
              <a:rPr lang="en-US" sz="2000" dirty="0" smtClean="0"/>
              <a:t>-Shafer, non-monotonic reasoning, …</a:t>
            </a:r>
          </a:p>
          <a:p>
            <a:pPr eaLnBrk="1" hangingPunct="1"/>
            <a:r>
              <a:rPr lang="en-US" sz="2400" dirty="0" smtClean="0"/>
              <a:t>40 years ago people in AI argued about these; now they mostly don’t</a:t>
            </a:r>
          </a:p>
          <a:p>
            <a:pPr lvl="1" eaLnBrk="1" hangingPunct="1"/>
            <a:r>
              <a:rPr lang="en-US" sz="2000" i="1" dirty="0" smtClean="0"/>
              <a:t>Any scheme </a:t>
            </a:r>
            <a:r>
              <a:rPr lang="en-US" sz="2000" dirty="0" smtClean="0"/>
              <a:t>for combining uncertain information, uncertain “beliefs”, </a:t>
            </a:r>
            <a:r>
              <a:rPr lang="en-US" sz="2000" dirty="0" err="1" smtClean="0"/>
              <a:t>etc</a:t>
            </a:r>
            <a:r>
              <a:rPr lang="en-US" sz="2000" dirty="0" smtClean="0"/>
              <a:t>,… really should obey these axioms to be internally consistent (from Jayne, 1958; Cox 1930’s)</a:t>
            </a:r>
          </a:p>
          <a:p>
            <a:pPr lvl="1" eaLnBrk="1" hangingPunct="1"/>
            <a:r>
              <a:rPr lang="en-US" sz="2000" dirty="0" smtClean="0"/>
              <a:t>If you gamble based on “uncertain beliefs”, then [you can be exploited by an opponent] </a:t>
            </a:r>
            <a:r>
              <a:rPr lang="en-US" sz="2000" dirty="0" smtClean="0">
                <a:sym typeface="Wingdings" pitchFamily="2" charset="2"/>
              </a:rPr>
              <a:t></a:t>
            </a:r>
            <a:r>
              <a:rPr lang="en-US" sz="2000" dirty="0" smtClean="0"/>
              <a:t> [your uncertainty formalism violates the axioms] - di </a:t>
            </a:r>
            <a:r>
              <a:rPr lang="en-US" sz="2000" dirty="0" err="1" smtClean="0"/>
              <a:t>Finetti</a:t>
            </a:r>
            <a:r>
              <a:rPr lang="en-US" sz="2000" dirty="0" smtClean="0"/>
              <a:t> 1931 (the “Dutch book argument”)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466" y="5335442"/>
            <a:ext cx="1034660" cy="137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6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oses_with_table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0" y="0"/>
            <a:ext cx="6731000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 rot="1724014">
            <a:off x="4872471" y="643975"/>
            <a:ext cx="725942" cy="514322"/>
          </a:xfrm>
          <a:prstGeom prst="rect">
            <a:avLst/>
          </a:prstGeom>
          <a:solidFill>
            <a:srgbClr val="FF0000"/>
          </a:solidFill>
          <a:ln w="317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99"/>
                </a:solidFill>
                <a:latin typeface="Arial" charset="0"/>
              </a:rPr>
              <a:t>The Axioms Of Probability</a:t>
            </a: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6248400" y="381001"/>
            <a:ext cx="2895600" cy="373659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(This is Andrew’s joke)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81925" y="2937542"/>
            <a:ext cx="2140722" cy="584771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I guess this is </a:t>
            </a:r>
            <a:r>
              <a:rPr lang="en-US" sz="1600" dirty="0" err="1" smtClean="0"/>
              <a:t>Andrey</a:t>
            </a:r>
            <a:r>
              <a:rPr lang="en-US" sz="1600" dirty="0" smtClean="0"/>
              <a:t> </a:t>
            </a:r>
            <a:r>
              <a:rPr lang="en-US" sz="1600" dirty="0" err="1" smtClean="0"/>
              <a:t>Kolmorogov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1590" t="9536" r="32792" b="46377"/>
          <a:stretch/>
        </p:blipFill>
        <p:spPr>
          <a:xfrm>
            <a:off x="7546361" y="1151530"/>
            <a:ext cx="1274573" cy="17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2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0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Reasoning with Axioms of Probability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90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Andrew’s Axioms of Probability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710" y="1850833"/>
            <a:ext cx="8574088" cy="2819400"/>
          </a:xfrm>
        </p:spPr>
        <p:txBody>
          <a:bodyPr>
            <a:normAutofit lnSpcReduction="10000"/>
          </a:bodyPr>
          <a:lstStyle/>
          <a:p>
            <a:pPr marL="514324" indent="-514324">
              <a:buFont typeface="+mj-lt"/>
              <a:buAutoNum type="arabicPeriod"/>
            </a:pPr>
            <a:r>
              <a:rPr lang="en-US" sz="2600" dirty="0" smtClean="0"/>
              <a:t>0 &lt;= P(A) &lt;= 1</a:t>
            </a:r>
          </a:p>
          <a:p>
            <a:pPr marL="514324" indent="-514324">
              <a:buFont typeface="+mj-lt"/>
              <a:buAutoNum type="arabicPeriod"/>
            </a:pPr>
            <a:r>
              <a:rPr lang="en-US" sz="2600" dirty="0" smtClean="0"/>
              <a:t>P(True) = 1</a:t>
            </a:r>
          </a:p>
          <a:p>
            <a:pPr marL="514324" indent="-514324">
              <a:buFont typeface="+mj-lt"/>
              <a:buAutoNum type="arabicPeriod"/>
            </a:pPr>
            <a:r>
              <a:rPr lang="en-US" sz="2600" dirty="0" smtClean="0"/>
              <a:t>P(False) = 0</a:t>
            </a:r>
          </a:p>
          <a:p>
            <a:pPr marL="514324" indent="-514324">
              <a:buFont typeface="+mj-lt"/>
              <a:buAutoNum type="arabicPeriod"/>
            </a:pPr>
            <a:r>
              <a:rPr lang="en-US" sz="2600" dirty="0" smtClean="0"/>
              <a:t>P(A or B) = P(A) + P(B) - P(A and B)</a:t>
            </a:r>
          </a:p>
          <a:p>
            <a:pPr marL="514324" indent="-514324">
              <a:buFont typeface="+mj-lt"/>
              <a:buAutoNum type="arabicPeriod"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Are these the same as before?</a:t>
            </a:r>
          </a:p>
          <a:p>
            <a:pPr lvl="3" eaLnBrk="1" hangingPunct="1">
              <a:buFontTx/>
              <a:buNone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466" y="5335442"/>
            <a:ext cx="1034660" cy="13795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5628" y="1096962"/>
            <a:ext cx="4568372" cy="1754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marL="285736" indent="-285736">
              <a:buFont typeface="Arial"/>
              <a:buChar char="•"/>
            </a:pPr>
            <a:r>
              <a:rPr lang="en-US" dirty="0" err="1" smtClean="0"/>
              <a:t>Pr</a:t>
            </a:r>
            <a:r>
              <a:rPr lang="en-US" dirty="0" smtClean="0"/>
              <a:t>(A) &gt;= 0</a:t>
            </a:r>
          </a:p>
          <a:p>
            <a:pPr marL="285736" indent="-285736">
              <a:buFont typeface="Arial"/>
              <a:buChar char="•"/>
            </a:pPr>
            <a:r>
              <a:rPr lang="en-US" dirty="0" err="1" smtClean="0"/>
              <a:t>Pr</a:t>
            </a:r>
            <a:r>
              <a:rPr lang="en-US" dirty="0" smtClean="0"/>
              <a:t>(True) = 1</a:t>
            </a:r>
          </a:p>
          <a:p>
            <a:pPr marL="285736" indent="-285736">
              <a:buFont typeface="Arial"/>
              <a:buChar char="•"/>
            </a:pPr>
            <a:r>
              <a:rPr lang="en-US" dirty="0" smtClean="0"/>
              <a:t>If A1, A2, …. are disjoint then </a:t>
            </a:r>
          </a:p>
          <a:p>
            <a:endParaRPr lang="en-US" dirty="0"/>
          </a:p>
          <a:p>
            <a:r>
              <a:rPr lang="en-US" sz="1600" dirty="0" smtClean="0"/>
              <a:t>    </a:t>
            </a:r>
            <a:r>
              <a:rPr lang="en-US" sz="1600" dirty="0" err="1" smtClean="0"/>
              <a:t>Pr</a:t>
            </a:r>
            <a:r>
              <a:rPr lang="en-US" sz="1600" dirty="0" smtClean="0"/>
              <a:t>(A1 or A2 or … ) = </a:t>
            </a:r>
            <a:r>
              <a:rPr lang="en-US" sz="1600" dirty="0" err="1" smtClean="0"/>
              <a:t>Pr</a:t>
            </a:r>
            <a:r>
              <a:rPr lang="en-US" sz="1600" dirty="0" smtClean="0"/>
              <a:t>(A1) + </a:t>
            </a:r>
            <a:r>
              <a:rPr lang="en-US" sz="1600" dirty="0" err="1" smtClean="0"/>
              <a:t>Pr</a:t>
            </a:r>
            <a:r>
              <a:rPr lang="en-US" sz="1600" dirty="0" smtClean="0"/>
              <a:t>(A2) + …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6711" y="1520282"/>
            <a:ext cx="1687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A1,A2,A3,A4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047050" y="1085218"/>
            <a:ext cx="114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K1,K2,K3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8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10-601B (I’m William Cohen)</a:t>
            </a:r>
          </a:p>
          <a:p>
            <a:r>
              <a:rPr lang="en-US" dirty="0" smtClean="0"/>
              <a:t>Main information page: the class wiki</a:t>
            </a:r>
          </a:p>
          <a:p>
            <a:pPr lvl="1"/>
            <a:r>
              <a:rPr lang="en-US" dirty="0" smtClean="0"/>
              <a:t>My home page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teaching </a:t>
            </a:r>
          </a:p>
          <a:p>
            <a:r>
              <a:rPr lang="en-US" dirty="0" smtClean="0">
                <a:sym typeface="Wingdings"/>
              </a:rPr>
              <a:t>Those pages</a:t>
            </a:r>
          </a:p>
          <a:p>
            <a:pPr lvl="1"/>
            <a:r>
              <a:rPr lang="en-US" dirty="0" smtClean="0">
                <a:sym typeface="Wingdings"/>
              </a:rPr>
              <a:t>have all the lecture slides and </a:t>
            </a:r>
            <a:r>
              <a:rPr lang="en-US" dirty="0" err="1" smtClean="0">
                <a:sym typeface="Wingdings"/>
              </a:rPr>
              <a:t>homeworks</a:t>
            </a:r>
            <a:endParaRPr lang="en-US" dirty="0" smtClean="0"/>
          </a:p>
          <a:p>
            <a:pPr lvl="1"/>
            <a:r>
              <a:rPr lang="en-US" dirty="0" smtClean="0">
                <a:sym typeface="Wingdings"/>
              </a:rPr>
              <a:t>link to everything else we’ll be using</a:t>
            </a:r>
          </a:p>
          <a:p>
            <a:pPr lvl="2"/>
            <a:r>
              <a:rPr lang="en-US" dirty="0" err="1" smtClean="0">
                <a:sym typeface="Wingdings"/>
              </a:rPr>
              <a:t>eg</a:t>
            </a:r>
            <a:r>
              <a:rPr lang="en-US" dirty="0" smtClean="0">
                <a:sym typeface="Wingdings"/>
              </a:rPr>
              <a:t>, Piazza, </a:t>
            </a:r>
            <a:r>
              <a:rPr lang="en-US" dirty="0" err="1" smtClean="0">
                <a:sym typeface="Wingdings"/>
              </a:rPr>
              <a:t>Autolab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MediaTech</a:t>
            </a:r>
            <a:endParaRPr lang="en-US" dirty="0" smtClean="0">
              <a:sym typeface="Wingdings"/>
            </a:endParaRP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1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Andrew’s Axioms of Probability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711" y="1850833"/>
            <a:ext cx="5570521" cy="1344044"/>
          </a:xfrm>
        </p:spPr>
        <p:txBody>
          <a:bodyPr>
            <a:normAutofit fontScale="77500" lnSpcReduction="20000"/>
          </a:bodyPr>
          <a:lstStyle/>
          <a:p>
            <a:pPr marL="514324" indent="-514324">
              <a:buFont typeface="+mj-lt"/>
              <a:buAutoNum type="arabicPeriod"/>
            </a:pPr>
            <a:r>
              <a:rPr lang="en-US" sz="2600" dirty="0" smtClean="0"/>
              <a:t>0 &lt;= P(A) &lt;= 1</a:t>
            </a:r>
          </a:p>
          <a:p>
            <a:pPr marL="514324" indent="-514324">
              <a:buFont typeface="+mj-lt"/>
              <a:buAutoNum type="arabicPeriod"/>
            </a:pPr>
            <a:r>
              <a:rPr lang="en-US" sz="2600" dirty="0" smtClean="0"/>
              <a:t>P(True) = 1  </a:t>
            </a:r>
            <a:r>
              <a:rPr lang="en-US" sz="26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600" dirty="0" smtClean="0">
              <a:solidFill>
                <a:srgbClr val="008000"/>
              </a:solidFill>
            </a:endParaRPr>
          </a:p>
          <a:p>
            <a:pPr marL="514324" indent="-514324">
              <a:buFont typeface="+mj-lt"/>
              <a:buAutoNum type="arabicPeriod"/>
            </a:pPr>
            <a:r>
              <a:rPr lang="en-US" sz="2600" dirty="0" smtClean="0"/>
              <a:t>P(False) = 0</a:t>
            </a:r>
          </a:p>
          <a:p>
            <a:pPr marL="514324" indent="-514324">
              <a:buFont typeface="+mj-lt"/>
              <a:buAutoNum type="arabicPeriod"/>
            </a:pPr>
            <a:r>
              <a:rPr lang="en-US" sz="2600" dirty="0" smtClean="0"/>
              <a:t>P(A or B) = P(A) + P(B) - P(A and B)</a:t>
            </a:r>
          </a:p>
          <a:p>
            <a:pPr marL="514324" indent="-514324">
              <a:buFont typeface="+mj-lt"/>
              <a:buAutoNum type="arabicPeriod"/>
            </a:pPr>
            <a:endParaRPr lang="en-US" sz="2600" dirty="0"/>
          </a:p>
          <a:p>
            <a:pPr lvl="3" eaLnBrk="1" hangingPunct="1">
              <a:buFontTx/>
              <a:buNone/>
            </a:pP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901130" y="1520282"/>
            <a:ext cx="4242870" cy="1754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marL="342882" indent="-342882">
              <a:buFont typeface="+mj-lt"/>
              <a:buAutoNum type="arabicPeriod"/>
            </a:pPr>
            <a:r>
              <a:rPr lang="en-US" dirty="0" err="1" smtClean="0"/>
              <a:t>Pr</a:t>
            </a:r>
            <a:r>
              <a:rPr lang="en-US" dirty="0" smtClean="0"/>
              <a:t>(A) &gt;= 0</a:t>
            </a:r>
          </a:p>
          <a:p>
            <a:pPr marL="342882" indent="-342882">
              <a:buFont typeface="+mj-lt"/>
              <a:buAutoNum type="arabicPeriod"/>
            </a:pPr>
            <a:r>
              <a:rPr lang="en-US" dirty="0" err="1" smtClean="0"/>
              <a:t>Pr</a:t>
            </a:r>
            <a:r>
              <a:rPr lang="en-US" dirty="0" smtClean="0"/>
              <a:t>(True) = 1</a:t>
            </a:r>
          </a:p>
          <a:p>
            <a:pPr marL="342882" indent="-342882">
              <a:buFont typeface="+mj-lt"/>
              <a:buAutoNum type="arabicPeriod"/>
            </a:pPr>
            <a:r>
              <a:rPr lang="en-US" dirty="0" smtClean="0"/>
              <a:t>If A1, A2, …. are disjoint then </a:t>
            </a:r>
          </a:p>
          <a:p>
            <a:endParaRPr lang="en-US" dirty="0"/>
          </a:p>
          <a:p>
            <a:r>
              <a:rPr lang="en-US" sz="1600" dirty="0" smtClean="0"/>
              <a:t>    </a:t>
            </a:r>
            <a:r>
              <a:rPr lang="en-US" sz="1600" dirty="0" err="1" smtClean="0"/>
              <a:t>Pr</a:t>
            </a:r>
            <a:r>
              <a:rPr lang="en-US" sz="1600" dirty="0" smtClean="0"/>
              <a:t>(A1 or A2 or … ) = </a:t>
            </a:r>
            <a:r>
              <a:rPr lang="en-US" sz="1600" dirty="0" err="1" smtClean="0"/>
              <a:t>Pr</a:t>
            </a:r>
            <a:r>
              <a:rPr lang="en-US" sz="1600" dirty="0" smtClean="0"/>
              <a:t>(A1) + </a:t>
            </a:r>
            <a:r>
              <a:rPr lang="en-US" sz="1600" dirty="0" err="1" smtClean="0"/>
              <a:t>Pr</a:t>
            </a:r>
            <a:r>
              <a:rPr lang="en-US" sz="1600" dirty="0" smtClean="0"/>
              <a:t>(A2) + …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84361" y="3427513"/>
            <a:ext cx="6503409" cy="23429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u="sng" dirty="0" smtClean="0"/>
              <a:t>Monotonicity</a:t>
            </a:r>
            <a:r>
              <a:rPr lang="en-US" dirty="0" smtClean="0"/>
              <a:t>: if A is a subset of B, then P(A) &lt;= P(B)</a:t>
            </a:r>
          </a:p>
          <a:p>
            <a:endParaRPr lang="en-US" dirty="0"/>
          </a:p>
          <a:p>
            <a:r>
              <a:rPr lang="en-US" dirty="0" smtClean="0"/>
              <a:t>Proof: </a:t>
            </a:r>
          </a:p>
          <a:p>
            <a:pPr marL="285736" indent="-285736">
              <a:buFont typeface="Arial"/>
              <a:buChar char="•"/>
            </a:pPr>
            <a:r>
              <a:rPr lang="en-US" dirty="0" smtClean="0"/>
              <a:t>A subset of B </a:t>
            </a:r>
            <a:r>
              <a:rPr lang="en-US" dirty="0" smtClean="0">
                <a:sym typeface="Wingdings"/>
              </a:rPr>
              <a:t> B = A + C for  C=B-A</a:t>
            </a:r>
          </a:p>
          <a:p>
            <a:pPr marL="285736" indent="-285736">
              <a:buFont typeface="Arial"/>
              <a:buChar char="•"/>
            </a:pPr>
            <a:r>
              <a:rPr lang="en-US" dirty="0" smtClean="0">
                <a:sym typeface="Wingdings"/>
              </a:rPr>
              <a:t>A and C are disjoint  P(B) = P(A or C)=P(A) + P(C)</a:t>
            </a:r>
          </a:p>
          <a:p>
            <a:pPr marL="285736" indent="-285736">
              <a:buFont typeface="Arial"/>
              <a:buChar char="•"/>
            </a:pPr>
            <a:r>
              <a:rPr lang="en-US" dirty="0" smtClean="0">
                <a:sym typeface="Wingdings"/>
              </a:rPr>
              <a:t>P(C) &gt;= 0 </a:t>
            </a:r>
          </a:p>
          <a:p>
            <a:pPr marL="285736" indent="-285736">
              <a:buFont typeface="Arial"/>
              <a:buChar char="•"/>
            </a:pPr>
            <a:endParaRPr lang="en-US" dirty="0">
              <a:sym typeface="Wingdings"/>
            </a:endParaRPr>
          </a:p>
          <a:p>
            <a:pPr marL="285736" indent="-285736">
              <a:buFont typeface="Arial"/>
              <a:buChar char="•"/>
            </a:pPr>
            <a:r>
              <a:rPr lang="en-US" dirty="0" smtClean="0">
                <a:sym typeface="Wingdings"/>
              </a:rPr>
              <a:t>So P(B) &gt;= P(A)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508138" y="4559724"/>
            <a:ext cx="472103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K3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08138" y="4812509"/>
            <a:ext cx="472103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K1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64718" y="5664569"/>
            <a:ext cx="3507994" cy="373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dirty="0" smtClean="0"/>
              <a:t>Monotonicity and K2 </a:t>
            </a:r>
            <a:r>
              <a:rPr lang="en-US" dirty="0" smtClean="0">
                <a:sym typeface="Wingdings"/>
              </a:rPr>
              <a:t> A1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08427" y="1786008"/>
            <a:ext cx="389840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711" y="1520282"/>
            <a:ext cx="112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1,…,A4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06483" y="1150950"/>
            <a:ext cx="1096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K1,…,K3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7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Andrew’s Axioms of Probability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711" y="1850833"/>
            <a:ext cx="5570521" cy="1344044"/>
          </a:xfrm>
        </p:spPr>
        <p:txBody>
          <a:bodyPr>
            <a:normAutofit fontScale="77500" lnSpcReduction="20000"/>
          </a:bodyPr>
          <a:lstStyle/>
          <a:p>
            <a:pPr marL="514324" indent="-514324">
              <a:buFont typeface="+mj-lt"/>
              <a:buAutoNum type="arabicPeriod"/>
            </a:pPr>
            <a:r>
              <a:rPr lang="en-US" sz="2600" dirty="0" smtClean="0"/>
              <a:t>0 &lt;= P(A) &lt;= 1</a:t>
            </a:r>
          </a:p>
          <a:p>
            <a:pPr marL="514324" indent="-514324">
              <a:buFont typeface="+mj-lt"/>
              <a:buAutoNum type="arabicPeriod"/>
            </a:pPr>
            <a:r>
              <a:rPr lang="en-US" sz="2600" dirty="0" smtClean="0"/>
              <a:t>P(True) = 1  </a:t>
            </a:r>
            <a:r>
              <a:rPr lang="en-US" sz="26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600" dirty="0" smtClean="0">
              <a:solidFill>
                <a:srgbClr val="008000"/>
              </a:solidFill>
            </a:endParaRPr>
          </a:p>
          <a:p>
            <a:pPr marL="514324" indent="-514324">
              <a:buFont typeface="+mj-lt"/>
              <a:buAutoNum type="arabicPeriod"/>
            </a:pPr>
            <a:r>
              <a:rPr lang="en-US" sz="2600" dirty="0" smtClean="0"/>
              <a:t>P(False) = 0</a:t>
            </a:r>
          </a:p>
          <a:p>
            <a:pPr marL="514324" indent="-514324">
              <a:buFont typeface="+mj-lt"/>
              <a:buAutoNum type="arabicPeriod"/>
            </a:pPr>
            <a:r>
              <a:rPr lang="en-US" sz="2600" dirty="0" smtClean="0"/>
              <a:t>P(A or B) = P(A) + P(B) - P(A and B)</a:t>
            </a:r>
          </a:p>
          <a:p>
            <a:pPr marL="514324" indent="-514324">
              <a:buFont typeface="+mj-lt"/>
              <a:buAutoNum type="arabicPeriod"/>
            </a:pPr>
            <a:endParaRPr lang="en-US" sz="2600" dirty="0"/>
          </a:p>
          <a:p>
            <a:pPr lvl="3" eaLnBrk="1" hangingPunct="1">
              <a:buFontTx/>
              <a:buNone/>
            </a:pP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901130" y="1520282"/>
            <a:ext cx="4242870" cy="1754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marL="342882" indent="-342882">
              <a:buFont typeface="+mj-lt"/>
              <a:buAutoNum type="arabicPeriod"/>
            </a:pPr>
            <a:r>
              <a:rPr lang="en-US" dirty="0" err="1" smtClean="0"/>
              <a:t>Pr</a:t>
            </a:r>
            <a:r>
              <a:rPr lang="en-US" dirty="0" smtClean="0"/>
              <a:t>(A) &gt;= 0</a:t>
            </a:r>
          </a:p>
          <a:p>
            <a:pPr marL="342882" indent="-342882">
              <a:buFont typeface="+mj-lt"/>
              <a:buAutoNum type="arabicPeriod"/>
            </a:pPr>
            <a:r>
              <a:rPr lang="en-US" dirty="0" err="1" smtClean="0"/>
              <a:t>Pr</a:t>
            </a:r>
            <a:r>
              <a:rPr lang="en-US" dirty="0" smtClean="0"/>
              <a:t>(True) = 1</a:t>
            </a:r>
          </a:p>
          <a:p>
            <a:pPr marL="342882" indent="-342882">
              <a:buFont typeface="+mj-lt"/>
              <a:buAutoNum type="arabicPeriod"/>
            </a:pPr>
            <a:r>
              <a:rPr lang="en-US" dirty="0" smtClean="0"/>
              <a:t>If A1, A2, …. are disjoint then </a:t>
            </a:r>
          </a:p>
          <a:p>
            <a:endParaRPr lang="en-US" dirty="0"/>
          </a:p>
          <a:p>
            <a:r>
              <a:rPr lang="en-US" sz="1600" dirty="0" smtClean="0"/>
              <a:t>    </a:t>
            </a:r>
            <a:r>
              <a:rPr lang="en-US" sz="1600" dirty="0" err="1" smtClean="0"/>
              <a:t>Pr</a:t>
            </a:r>
            <a:r>
              <a:rPr lang="en-US" sz="1600" dirty="0" smtClean="0"/>
              <a:t>(A1 or A2 or … ) = </a:t>
            </a:r>
            <a:r>
              <a:rPr lang="en-US" sz="1600" dirty="0" err="1" smtClean="0"/>
              <a:t>Pr</a:t>
            </a:r>
            <a:r>
              <a:rPr lang="en-US" sz="1600" dirty="0" smtClean="0"/>
              <a:t>(A1) + </a:t>
            </a:r>
            <a:r>
              <a:rPr lang="en-US" sz="1600" dirty="0" err="1" smtClean="0"/>
              <a:t>Pr</a:t>
            </a:r>
            <a:r>
              <a:rPr lang="en-US" sz="1600" dirty="0" smtClean="0"/>
              <a:t>(A2) + …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84361" y="3427515"/>
            <a:ext cx="6503409" cy="29056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u="sng" dirty="0" smtClean="0"/>
              <a:t>Theorem: </a:t>
            </a:r>
            <a:r>
              <a:rPr lang="en-US" dirty="0" smtClean="0"/>
              <a:t> P(~A) = 1 - P(A)</a:t>
            </a:r>
          </a:p>
          <a:p>
            <a:endParaRPr lang="en-US" dirty="0"/>
          </a:p>
          <a:p>
            <a:r>
              <a:rPr lang="en-US" dirty="0" smtClean="0"/>
              <a:t>Proof: </a:t>
            </a:r>
          </a:p>
          <a:p>
            <a:pPr marL="285736" indent="-285736">
              <a:buFont typeface="Arial"/>
              <a:buChar char="•"/>
            </a:pPr>
            <a:r>
              <a:rPr lang="en-US" dirty="0" smtClean="0"/>
              <a:t>P(A or ~A) = P(True) = 1</a:t>
            </a:r>
            <a:endParaRPr lang="en-US" dirty="0" smtClean="0">
              <a:sym typeface="Wingdings"/>
            </a:endParaRPr>
          </a:p>
          <a:p>
            <a:pPr marL="285736" indent="-285736">
              <a:buFont typeface="Arial"/>
              <a:buChar char="•"/>
            </a:pPr>
            <a:r>
              <a:rPr lang="en-US" dirty="0"/>
              <a:t>A and ~A are </a:t>
            </a:r>
            <a:r>
              <a:rPr lang="en-US" dirty="0" smtClean="0"/>
              <a:t>disjoint </a:t>
            </a:r>
            <a:r>
              <a:rPr lang="en-US" dirty="0" smtClean="0">
                <a:sym typeface="Wingdings"/>
              </a:rPr>
              <a:t> P(A) + P(~A )=P(A or ~A)</a:t>
            </a:r>
          </a:p>
          <a:p>
            <a:pPr marL="742912" lvl="1" indent="-285736">
              <a:buFont typeface="Wingdings" charset="0"/>
              <a:buChar char="è"/>
            </a:pPr>
            <a:r>
              <a:rPr lang="en-US" dirty="0" smtClean="0">
                <a:sym typeface="Wingdings"/>
              </a:rPr>
              <a:t>P(A)  + P(~A) = 1</a:t>
            </a:r>
          </a:p>
          <a:p>
            <a:pPr lvl="1"/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….then solve for P(~A)</a:t>
            </a:r>
            <a:endParaRPr lang="en-US" dirty="0">
              <a:sym typeface="Wingdings"/>
            </a:endParaRPr>
          </a:p>
          <a:p>
            <a:pPr marL="285736" indent="-285736">
              <a:buFont typeface="Wingdings" charset="0"/>
              <a:buChar char="è"/>
            </a:pPr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08138" y="4559724"/>
            <a:ext cx="472103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K3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08138" y="4276329"/>
            <a:ext cx="472103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K2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78554" y="5408018"/>
            <a:ext cx="3507994" cy="373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dirty="0" smtClean="0"/>
              <a:t>K2 + K3 + A2 </a:t>
            </a:r>
            <a:r>
              <a:rPr lang="en-US" dirty="0" smtClean="0">
                <a:sym typeface="Wingdings"/>
              </a:rPr>
              <a:t> A3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08427" y="1786008"/>
            <a:ext cx="389840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8577" y="2465562"/>
            <a:ext cx="389840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7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Andrew’s Axioms of Probability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711" y="1850833"/>
            <a:ext cx="5570521" cy="1344044"/>
          </a:xfrm>
        </p:spPr>
        <p:txBody>
          <a:bodyPr>
            <a:normAutofit fontScale="77500" lnSpcReduction="20000"/>
          </a:bodyPr>
          <a:lstStyle/>
          <a:p>
            <a:pPr marL="514324" indent="-514324">
              <a:buFont typeface="+mj-lt"/>
              <a:buAutoNum type="arabicPeriod"/>
            </a:pPr>
            <a:r>
              <a:rPr lang="en-US" sz="2600" dirty="0" smtClean="0"/>
              <a:t>0 &lt;= P(A) &lt;= 1</a:t>
            </a:r>
          </a:p>
          <a:p>
            <a:pPr marL="514324" indent="-514324">
              <a:buFont typeface="+mj-lt"/>
              <a:buAutoNum type="arabicPeriod"/>
            </a:pPr>
            <a:r>
              <a:rPr lang="en-US" sz="2600" dirty="0" smtClean="0"/>
              <a:t>P(True) = 1  </a:t>
            </a:r>
            <a:r>
              <a:rPr lang="en-US" sz="26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600" dirty="0" smtClean="0">
              <a:solidFill>
                <a:srgbClr val="008000"/>
              </a:solidFill>
            </a:endParaRPr>
          </a:p>
          <a:p>
            <a:pPr marL="514324" indent="-514324">
              <a:buFont typeface="+mj-lt"/>
              <a:buAutoNum type="arabicPeriod"/>
            </a:pPr>
            <a:r>
              <a:rPr lang="en-US" sz="2600" dirty="0" smtClean="0"/>
              <a:t>P(False) = 0</a:t>
            </a:r>
          </a:p>
          <a:p>
            <a:pPr marL="514324" indent="-514324">
              <a:buFont typeface="+mj-lt"/>
              <a:buAutoNum type="arabicPeriod"/>
            </a:pPr>
            <a:r>
              <a:rPr lang="en-US" sz="2600" dirty="0" smtClean="0"/>
              <a:t>P(A or B) = P(A) + P(B) - P(A and B)</a:t>
            </a:r>
          </a:p>
          <a:p>
            <a:pPr marL="514324" indent="-514324">
              <a:buFont typeface="+mj-lt"/>
              <a:buAutoNum type="arabicPeriod"/>
            </a:pPr>
            <a:endParaRPr lang="en-US" sz="2600" dirty="0"/>
          </a:p>
          <a:p>
            <a:pPr lvl="3" eaLnBrk="1" hangingPunct="1">
              <a:buFontTx/>
              <a:buNone/>
            </a:pP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901130" y="1520282"/>
            <a:ext cx="4242870" cy="1754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marL="342882" indent="-342882">
              <a:buFont typeface="+mj-lt"/>
              <a:buAutoNum type="arabicPeriod"/>
            </a:pPr>
            <a:r>
              <a:rPr lang="en-US" dirty="0" err="1" smtClean="0"/>
              <a:t>Pr</a:t>
            </a:r>
            <a:r>
              <a:rPr lang="en-US" dirty="0" smtClean="0"/>
              <a:t>(A) &gt;= 0</a:t>
            </a:r>
          </a:p>
          <a:p>
            <a:pPr marL="342882" indent="-342882">
              <a:buFont typeface="+mj-lt"/>
              <a:buAutoNum type="arabicPeriod"/>
            </a:pPr>
            <a:r>
              <a:rPr lang="en-US" dirty="0" err="1" smtClean="0"/>
              <a:t>Pr</a:t>
            </a:r>
            <a:r>
              <a:rPr lang="en-US" dirty="0" smtClean="0"/>
              <a:t>(True) = 1</a:t>
            </a:r>
          </a:p>
          <a:p>
            <a:pPr marL="342882" indent="-342882">
              <a:buFont typeface="+mj-lt"/>
              <a:buAutoNum type="arabicPeriod"/>
            </a:pPr>
            <a:r>
              <a:rPr lang="en-US" dirty="0" smtClean="0"/>
              <a:t>If A1, A2, …. are disjoint then </a:t>
            </a:r>
          </a:p>
          <a:p>
            <a:endParaRPr lang="en-US" dirty="0"/>
          </a:p>
          <a:p>
            <a:r>
              <a:rPr lang="en-US" sz="1600" dirty="0" smtClean="0"/>
              <a:t>    </a:t>
            </a:r>
            <a:r>
              <a:rPr lang="en-US" sz="1600" dirty="0" err="1" smtClean="0"/>
              <a:t>Pr</a:t>
            </a:r>
            <a:r>
              <a:rPr lang="en-US" sz="1600" dirty="0" smtClean="0"/>
              <a:t>(A1 or A2 or … ) = </a:t>
            </a:r>
            <a:r>
              <a:rPr lang="en-US" sz="1600" dirty="0" err="1" smtClean="0"/>
              <a:t>Pr</a:t>
            </a:r>
            <a:r>
              <a:rPr lang="en-US" sz="1600" dirty="0" smtClean="0"/>
              <a:t>(A1) + </a:t>
            </a:r>
            <a:r>
              <a:rPr lang="en-US" sz="1600" dirty="0" err="1" smtClean="0"/>
              <a:t>Pr</a:t>
            </a:r>
            <a:r>
              <a:rPr lang="en-US" sz="1600" dirty="0" smtClean="0"/>
              <a:t>(A2) + …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84361" y="3427515"/>
            <a:ext cx="6503409" cy="31869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u="sng" dirty="0" smtClean="0"/>
              <a:t>Theorem: </a:t>
            </a:r>
            <a:r>
              <a:rPr lang="en-US" dirty="0"/>
              <a:t>P(A or B) = P(A) + P(B) - P(A and B)</a:t>
            </a:r>
          </a:p>
          <a:p>
            <a:endParaRPr lang="en-US" dirty="0"/>
          </a:p>
          <a:p>
            <a:r>
              <a:rPr lang="en-US" dirty="0" smtClean="0"/>
              <a:t>Proof: </a:t>
            </a:r>
          </a:p>
          <a:p>
            <a:pPr marL="285736" indent="-285736">
              <a:buFont typeface="Arial"/>
              <a:buChar char="•"/>
            </a:pPr>
            <a:r>
              <a:rPr lang="en-US" dirty="0" smtClean="0"/>
              <a:t>E1 = A and ~(A and B)</a:t>
            </a:r>
          </a:p>
          <a:p>
            <a:pPr marL="285736" indent="-285736">
              <a:buFont typeface="Arial"/>
              <a:buChar char="•"/>
            </a:pPr>
            <a:r>
              <a:rPr lang="en-US" dirty="0" smtClean="0">
                <a:sym typeface="Wingdings"/>
              </a:rPr>
              <a:t>E2 = (A and B)</a:t>
            </a:r>
          </a:p>
          <a:p>
            <a:pPr marL="285736" indent="-285736">
              <a:buFont typeface="Arial"/>
              <a:buChar char="•"/>
            </a:pPr>
            <a:r>
              <a:rPr lang="en-US" dirty="0" smtClean="0">
                <a:sym typeface="Wingdings"/>
              </a:rPr>
              <a:t>E3 = B and ~(A and B)</a:t>
            </a:r>
          </a:p>
          <a:p>
            <a:pPr marL="285736" indent="-285736">
              <a:buFont typeface="Arial"/>
              <a:buChar char="•"/>
            </a:pPr>
            <a:r>
              <a:rPr lang="en-US" dirty="0" smtClean="0">
                <a:sym typeface="Wingdings"/>
              </a:rPr>
              <a:t>E1 or E2 or E3 = A or B and E1, E2, E3 disjoint </a:t>
            </a:r>
          </a:p>
          <a:p>
            <a:pPr lvl="1"/>
            <a:r>
              <a:rPr lang="en-US" dirty="0" smtClean="0">
                <a:sym typeface="Wingdings"/>
              </a:rPr>
              <a:t>P(A or B) = P(E1) + P(E2) + P(E3)</a:t>
            </a:r>
          </a:p>
          <a:p>
            <a:pPr marL="285736" indent="-285736">
              <a:buFont typeface="Arial"/>
              <a:buChar char="•"/>
            </a:pPr>
            <a:r>
              <a:rPr lang="en-US" dirty="0" smtClean="0">
                <a:sym typeface="Wingdings"/>
              </a:rPr>
              <a:t>further P(A) = P(E1) + P(E2)  and P(B) = P(E3) + P(E2)</a:t>
            </a:r>
          </a:p>
          <a:p>
            <a:pPr marL="285736" indent="-285736">
              <a:buFont typeface="Arial"/>
              <a:buChar char="•"/>
            </a:pPr>
            <a:r>
              <a:rPr lang="en-US" dirty="0" smtClean="0">
                <a:sym typeface="Wingdings"/>
              </a:rPr>
              <a:t>... </a:t>
            </a:r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08138" y="4559724"/>
            <a:ext cx="472103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K3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08138" y="4276329"/>
            <a:ext cx="472103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K2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08427" y="1786008"/>
            <a:ext cx="389840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8699" y="2422829"/>
            <a:ext cx="389840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8687" y="3849825"/>
            <a:ext cx="1710745" cy="373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dirty="0" smtClean="0"/>
              <a:t>P(E1)+P(E2)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09249" y="4091663"/>
            <a:ext cx="1710745" cy="373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dirty="0" smtClean="0"/>
              <a:t>P(E3)+P(E2)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72395" y="3727118"/>
            <a:ext cx="1020440" cy="373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dirty="0" smtClean="0"/>
              <a:t>- P(E2)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921996" y="3727120"/>
            <a:ext cx="127805" cy="122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901130" y="3773258"/>
            <a:ext cx="283566" cy="323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1"/>
          </p:cNvCxnSpPr>
          <p:nvPr/>
        </p:nvCxnSpPr>
        <p:spPr>
          <a:xfrm rot="10800000">
            <a:off x="5836428" y="3727120"/>
            <a:ext cx="435967" cy="1868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342290" y="3546313"/>
            <a:ext cx="878654" cy="7300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184696" y="3911320"/>
            <a:ext cx="878654" cy="7300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11280" y="2529142"/>
            <a:ext cx="389840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0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0" y="1276490"/>
            <a:ext cx="5387593" cy="1700573"/>
          </a:xfrm>
        </p:spPr>
        <p:txBody>
          <a:bodyPr/>
          <a:lstStyle/>
          <a:p>
            <a:r>
              <a:rPr lang="en-US" dirty="0" smtClean="0"/>
              <a:t>T/F: Do you want to be famous for developing a new theory of uncertainty?</a:t>
            </a:r>
          </a:p>
          <a:p>
            <a:endParaRPr lang="en-US" dirty="0"/>
          </a:p>
        </p:txBody>
      </p:sp>
      <p:pic>
        <p:nvPicPr>
          <p:cNvPr id="6" name="Content Placeholder 3" descr="Screen Shot 2016-01-13 at 9.41.57 AM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3" b="22693"/>
          <a:stretch>
            <a:fillRect/>
          </a:stretch>
        </p:blipFill>
        <p:spPr>
          <a:xfrm>
            <a:off x="5893036" y="109594"/>
            <a:ext cx="3161156" cy="1863736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279400" y="3368078"/>
            <a:ext cx="5613636" cy="3166439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2" indent="-285736" algn="l" defTabSz="457177" rtl="0" eaLnBrk="1" latinLnBrk="0" hangingPunct="1">
              <a:spcBef>
                <a:spcPct val="20000"/>
              </a:spcBef>
              <a:buFont typeface="Arial"/>
              <a:buChar char="–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18" indent="-228588" algn="l" defTabSz="457177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5" indent="-228588" algn="l" defTabSz="457177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1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48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5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1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Answer: no.  It would either violate one of the axioms, or just be a syntactic variant of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4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 in Probability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6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Probability - what you need to really, really know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Probabilities are cool</a:t>
            </a:r>
          </a:p>
          <a:p>
            <a:r>
              <a:rPr lang="en-US" dirty="0" smtClean="0"/>
              <a:t>Random variables and events</a:t>
            </a:r>
          </a:p>
          <a:p>
            <a:r>
              <a:rPr lang="en-US" dirty="0" smtClean="0"/>
              <a:t>The axioms of probability</a:t>
            </a:r>
          </a:p>
          <a:p>
            <a:pPr lvl="1"/>
            <a:r>
              <a:rPr lang="en-US" dirty="0" smtClean="0"/>
              <a:t>These define a formal model for uncertainty</a:t>
            </a:r>
          </a:p>
          <a:p>
            <a:r>
              <a:rPr lang="en-US" b="1" dirty="0" smtClean="0"/>
              <a:t>Independence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595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Independent Events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Definition: two events A and B are </a:t>
            </a:r>
            <a:r>
              <a:rPr lang="en-US" i="1" dirty="0" smtClean="0"/>
              <a:t>independent </a:t>
            </a:r>
            <a:r>
              <a:rPr lang="en-US" dirty="0" smtClean="0"/>
              <a:t>if Pr(A and B)=Pr(A)*Pr(B).</a:t>
            </a:r>
          </a:p>
          <a:p>
            <a:pPr eaLnBrk="1" hangingPunct="1"/>
            <a:r>
              <a:rPr lang="en-US" dirty="0" smtClean="0"/>
              <a:t>Intuition: outcome of A has no effect on the outcome of B (and vice versa).</a:t>
            </a:r>
          </a:p>
          <a:p>
            <a:pPr lvl="1" eaLnBrk="1" hangingPunct="1"/>
            <a:r>
              <a:rPr lang="en-US" dirty="0" smtClean="0"/>
              <a:t>We need to assume the different rolls are </a:t>
            </a:r>
            <a:r>
              <a:rPr lang="en-US" i="1" dirty="0" smtClean="0"/>
              <a:t>independent</a:t>
            </a:r>
            <a:r>
              <a:rPr lang="en-US" dirty="0" smtClean="0"/>
              <a:t> to solve the problem.</a:t>
            </a:r>
          </a:p>
          <a:p>
            <a:pPr lvl="1" eaLnBrk="1" hangingPunct="1"/>
            <a:r>
              <a:rPr lang="en-US" dirty="0" smtClean="0"/>
              <a:t>You frequently need to assume the independence of </a:t>
            </a:r>
            <a:r>
              <a:rPr lang="en-US" i="1" dirty="0" smtClean="0"/>
              <a:t>something</a:t>
            </a:r>
            <a:r>
              <a:rPr lang="en-US" dirty="0" smtClean="0"/>
              <a:t> to solve any learning problem.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 l="18323" t="22533" r="4845" b="28540"/>
          <a:stretch>
            <a:fillRect/>
          </a:stretch>
        </p:blipFill>
        <p:spPr bwMode="auto">
          <a:xfrm>
            <a:off x="0" y="838200"/>
            <a:ext cx="8686800" cy="4343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practical problems</a:t>
            </a:r>
          </a:p>
        </p:txBody>
      </p:sp>
      <p:sp>
        <p:nvSpPr>
          <p:cNvPr id="521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19400" y="2133600"/>
            <a:ext cx="6324600" cy="4112382"/>
          </a:xfrm>
          <a:solidFill>
            <a:srgbClr val="CC99FF"/>
          </a:solidFill>
        </p:spPr>
        <p:txBody>
          <a:bodyPr/>
          <a:lstStyle/>
          <a:p>
            <a:pPr eaLnBrk="1" hangingPunct="1"/>
            <a:r>
              <a:rPr lang="en-US" sz="1800" dirty="0" smtClean="0"/>
              <a:t>You’re the DM in a D&amp;D game.</a:t>
            </a:r>
          </a:p>
          <a:p>
            <a:pPr eaLnBrk="1" hangingPunct="1"/>
            <a:r>
              <a:rPr lang="en-US" sz="1800" dirty="0" smtClean="0"/>
              <a:t>Joe brings his own d20 and throws 4 critical hits in a row to start off</a:t>
            </a:r>
          </a:p>
          <a:p>
            <a:pPr lvl="1" eaLnBrk="1" hangingPunct="1"/>
            <a:r>
              <a:rPr lang="en-US" sz="1600" dirty="0" smtClean="0"/>
              <a:t>DM=dungeon master</a:t>
            </a:r>
          </a:p>
          <a:p>
            <a:pPr lvl="1" eaLnBrk="1" hangingPunct="1"/>
            <a:r>
              <a:rPr lang="en-US" sz="1600" dirty="0" smtClean="0"/>
              <a:t>D20 = 20-sided die</a:t>
            </a:r>
          </a:p>
          <a:p>
            <a:pPr lvl="1" eaLnBrk="1" hangingPunct="1"/>
            <a:r>
              <a:rPr lang="en-US" sz="1600" dirty="0" smtClean="0"/>
              <a:t>“Critical hit” = 19 or 20</a:t>
            </a:r>
          </a:p>
          <a:p>
            <a:pPr eaLnBrk="1" hangingPunct="1"/>
            <a:r>
              <a:rPr lang="en-US" sz="1800" dirty="0" smtClean="0"/>
              <a:t>What are the odds of that happening with a fair die?</a:t>
            </a:r>
          </a:p>
          <a:p>
            <a:pPr eaLnBrk="1" hangingPunct="1"/>
            <a:r>
              <a:rPr lang="en-US" sz="1800" dirty="0" err="1" smtClean="0"/>
              <a:t>Ci</a:t>
            </a:r>
            <a:r>
              <a:rPr lang="en-US" sz="1800" dirty="0" smtClean="0"/>
              <a:t>=critical hit on trial </a:t>
            </a:r>
            <a:r>
              <a:rPr lang="en-US" sz="1800" dirty="0" err="1" smtClean="0"/>
              <a:t>i</a:t>
            </a:r>
            <a:r>
              <a:rPr lang="en-US" sz="1800" dirty="0" smtClean="0"/>
              <a:t>, </a:t>
            </a:r>
            <a:r>
              <a:rPr lang="en-US" sz="1800" dirty="0" err="1" smtClean="0"/>
              <a:t>i</a:t>
            </a:r>
            <a:r>
              <a:rPr lang="en-US" sz="1800" dirty="0" smtClean="0"/>
              <a:t>=1,2,3,4 </a:t>
            </a:r>
          </a:p>
          <a:p>
            <a:pPr eaLnBrk="1" hangingPunct="1"/>
            <a:r>
              <a:rPr lang="en-US" sz="1800" dirty="0" smtClean="0"/>
              <a:t>P(C1 and C2 … and C4) = P(C1)*…*P(C4) = (1/10)^4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 smtClean="0"/>
              <a:t>To get there we assumed the rolls were </a:t>
            </a:r>
            <a:r>
              <a:rPr lang="en-US" sz="1800" i="1" dirty="0" smtClean="0"/>
              <a:t>independent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0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err="1" smtClean="0"/>
              <a:t>Multivalued</a:t>
            </a:r>
            <a:r>
              <a:rPr lang="en-US" sz="3600" dirty="0" smtClean="0"/>
              <a:t> Discrete Random Variables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599"/>
            <a:ext cx="8574088" cy="3251201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/>
              <a:t>Suppose A can take on more than 2 values</a:t>
            </a:r>
          </a:p>
          <a:p>
            <a:pPr eaLnBrk="1" hangingPunct="1"/>
            <a:r>
              <a:rPr lang="en-US" sz="2800" dirty="0" smtClean="0"/>
              <a:t>A is a </a:t>
            </a:r>
            <a:r>
              <a:rPr lang="en-US" sz="2800" u="sng" dirty="0" smtClean="0"/>
              <a:t>random variable with </a:t>
            </a:r>
            <a:r>
              <a:rPr lang="en-US" sz="2800" u="sng" dirty="0" err="1" smtClean="0"/>
              <a:t>arity</a:t>
            </a:r>
            <a:r>
              <a:rPr lang="en-US" sz="2800" u="sng" dirty="0" smtClean="0"/>
              <a:t> k</a:t>
            </a:r>
            <a:r>
              <a:rPr lang="en-US" sz="2800" dirty="0" smtClean="0"/>
              <a:t> if it can take on exactly one value out of </a:t>
            </a:r>
            <a:r>
              <a:rPr lang="en-US" sz="2800" i="1" dirty="0" smtClean="0"/>
              <a:t>{v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,v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, .. </a:t>
            </a:r>
            <a:r>
              <a:rPr lang="en-US" sz="2800" i="1" dirty="0" err="1" smtClean="0"/>
              <a:t>v</a:t>
            </a:r>
            <a:r>
              <a:rPr lang="en-US" sz="2800" i="1" baseline="-25000" dirty="0" err="1" smtClean="0"/>
              <a:t>k</a:t>
            </a:r>
            <a:r>
              <a:rPr lang="en-US" sz="2800" i="1" dirty="0" smtClean="0"/>
              <a:t>}</a:t>
            </a:r>
          </a:p>
          <a:p>
            <a:pPr lvl="1"/>
            <a:r>
              <a:rPr lang="en-US" sz="2800" i="1" dirty="0" smtClean="0"/>
              <a:t>Example:   V={1,2,3….,20}: </a:t>
            </a:r>
            <a:r>
              <a:rPr lang="en-US" sz="2800" dirty="0" smtClean="0"/>
              <a:t>good for 20-sided dice games</a:t>
            </a:r>
          </a:p>
          <a:p>
            <a:r>
              <a:rPr lang="en-US" sz="2800" dirty="0" smtClean="0"/>
              <a:t>Notation: let’s write the event </a:t>
            </a:r>
            <a:r>
              <a:rPr lang="en-US" sz="2800" dirty="0" err="1" smtClean="0"/>
              <a:t>AHasValueOf</a:t>
            </a:r>
            <a:r>
              <a:rPr lang="en-US" sz="2800" i="1" dirty="0" err="1" smtClean="0"/>
              <a:t>v</a:t>
            </a:r>
            <a:r>
              <a:rPr lang="en-US" sz="2800" dirty="0" smtClean="0"/>
              <a:t> as “A=</a:t>
            </a:r>
            <a:r>
              <a:rPr lang="en-US" sz="2800" i="1" dirty="0" smtClean="0"/>
              <a:t>v”</a:t>
            </a:r>
          </a:p>
          <a:p>
            <a:pPr eaLnBrk="1" hangingPunct="1"/>
            <a:endParaRPr lang="en-US" sz="2800" i="1" dirty="0" smtClean="0"/>
          </a:p>
          <a:p>
            <a:pPr eaLnBrk="1" hangingPunct="1"/>
            <a:r>
              <a:rPr lang="en-US" sz="2800" dirty="0" smtClean="0"/>
              <a:t>To get the right behavior: define as axioms: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857870"/>
              </p:ext>
            </p:extLst>
          </p:nvPr>
        </p:nvGraphicFramePr>
        <p:xfrm>
          <a:off x="2133600" y="4710509"/>
          <a:ext cx="47244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" name="Equation" r:id="rId4" imgW="1815840" imgH="241200" progId="Equation.3">
                  <p:embed/>
                </p:oleObj>
              </mc:Choice>
              <mc:Fallback>
                <p:oleObj name="Equation" r:id="rId4" imgW="1815840" imgH="241200" progId="Equation.3">
                  <p:embed/>
                  <p:pic>
                    <p:nvPicPr>
                      <p:cNvPr id="0" name="Picture 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10509"/>
                        <a:ext cx="4724400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621012"/>
              </p:ext>
            </p:extLst>
          </p:nvPr>
        </p:nvGraphicFramePr>
        <p:xfrm>
          <a:off x="1876425" y="5353050"/>
          <a:ext cx="524668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3" name="Equation" r:id="rId6" imgW="2019300" imgH="215900" progId="Equation.3">
                  <p:embed/>
                </p:oleObj>
              </mc:Choice>
              <mc:Fallback>
                <p:oleObj name="Equation" r:id="rId6" imgW="2019300" imgH="215900" progId="Equation.3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5353050"/>
                        <a:ext cx="5246688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….or in pictures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33401" y="1295400"/>
          <a:ext cx="267176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" name="Equation" r:id="rId4" imgW="1028520" imgH="444240" progId="Equation.3">
                  <p:embed/>
                </p:oleObj>
              </mc:Choice>
              <mc:Fallback>
                <p:oleObj name="Equation" r:id="rId4" imgW="1028520" imgH="444240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1295400"/>
                        <a:ext cx="2671763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524000" y="3889870"/>
            <a:ext cx="184663" cy="373659"/>
          </a:xfrm>
          <a:prstGeom prst="rect">
            <a:avLst/>
          </a:prstGeom>
          <a:solidFill>
            <a:srgbClr val="CCFF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2514600" y="2590800"/>
            <a:ext cx="381000" cy="2971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H="1">
            <a:off x="3810001" y="2590800"/>
            <a:ext cx="381000" cy="2971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 flipH="1">
            <a:off x="5867401" y="2590800"/>
            <a:ext cx="381000" cy="2971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 flipH="1">
            <a:off x="3886200" y="3733801"/>
            <a:ext cx="22098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1600201" y="4953001"/>
            <a:ext cx="626297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/>
              <a:t>A=1</a:t>
            </a: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2895601" y="2743201"/>
            <a:ext cx="626297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/>
              <a:t>A=2</a:t>
            </a: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4267201" y="3276600"/>
            <a:ext cx="626297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/>
              <a:t>A=3</a:t>
            </a:r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4724401" y="4419600"/>
            <a:ext cx="626297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/>
              <a:t>A=4</a:t>
            </a:r>
          </a:p>
        </p:txBody>
      </p:sp>
      <p:sp>
        <p:nvSpPr>
          <p:cNvPr id="5133" name="Text Box 14"/>
          <p:cNvSpPr txBox="1">
            <a:spLocks noChangeArrowheads="1"/>
          </p:cNvSpPr>
          <p:nvPr/>
        </p:nvSpPr>
        <p:spPr bwMode="auto">
          <a:xfrm>
            <a:off x="6248401" y="3505200"/>
            <a:ext cx="626297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/>
              <a:t>A=5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course is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53146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Normal computer science:</a:t>
            </a:r>
          </a:p>
          <a:p>
            <a:pPr marL="971526" lvl="1" indent="-514350">
              <a:buFont typeface="+mj-lt"/>
              <a:buAutoNum type="arabicPeriod"/>
            </a:pPr>
            <a:r>
              <a:rPr lang="en-US" dirty="0" smtClean="0"/>
              <a:t>Human figures out how to do something</a:t>
            </a:r>
          </a:p>
          <a:p>
            <a:pPr marL="971526" lvl="1" indent="-514350">
              <a:buFont typeface="+mj-lt"/>
              <a:buAutoNum type="arabicPeriod"/>
            </a:pPr>
            <a:r>
              <a:rPr lang="en-US" dirty="0" smtClean="0"/>
              <a:t>Human programs the computer to do it</a:t>
            </a:r>
          </a:p>
          <a:p>
            <a:pPr marL="971526" lvl="1" indent="-514350">
              <a:buFont typeface="+mj-lt"/>
              <a:buAutoNum type="arabicPeriod"/>
            </a:pPr>
            <a:endParaRPr lang="en-US" dirty="0"/>
          </a:p>
          <a:p>
            <a:pPr marL="571496" indent="-514350"/>
            <a:r>
              <a:rPr lang="en-US" dirty="0" smtClean="0"/>
              <a:t>Machine learning</a:t>
            </a:r>
          </a:p>
          <a:p>
            <a:pPr marL="971526" lvl="1" indent="-514350">
              <a:buFont typeface="+mj-lt"/>
              <a:buAutoNum type="arabicPeriod"/>
            </a:pPr>
            <a:r>
              <a:rPr lang="en-US" dirty="0" smtClean="0"/>
              <a:t>Somebody (maybe humans) does something … usually many times</a:t>
            </a:r>
          </a:p>
          <a:p>
            <a:pPr marL="971526" lvl="1" indent="-514350">
              <a:buFont typeface="+mj-lt"/>
              <a:buAutoNum type="arabicPeriod"/>
            </a:pPr>
            <a:r>
              <a:rPr lang="en-US" dirty="0" smtClean="0"/>
              <a:t>A computer learns how to do it from data</a:t>
            </a:r>
          </a:p>
          <a:p>
            <a:pPr marL="971526" lvl="1" indent="-514350">
              <a:buFont typeface="+mj-lt"/>
              <a:buAutoNum type="arabicPeriod"/>
            </a:pPr>
            <a:endParaRPr lang="en-US" dirty="0"/>
          </a:p>
          <a:p>
            <a:pPr lvl="1"/>
            <a:r>
              <a:rPr lang="en-US" dirty="0" smtClean="0"/>
              <a:t>Classification learning – one kind of ML:</a:t>
            </a:r>
          </a:p>
          <a:p>
            <a:pPr lvl="2"/>
            <a:r>
              <a:rPr lang="en-US" dirty="0" smtClean="0"/>
              <a:t>Task: label an object with one of a fixed set of labels</a:t>
            </a:r>
          </a:p>
          <a:p>
            <a:pPr lvl="2"/>
            <a:r>
              <a:rPr lang="en-US" dirty="0" smtClean="0"/>
              <a:t>Examples: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2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More about </a:t>
            </a:r>
            <a:r>
              <a:rPr lang="en-US" sz="3200" dirty="0" err="1" smtClean="0"/>
              <a:t>Multivalued</a:t>
            </a:r>
            <a:r>
              <a:rPr lang="en-US" sz="3200" dirty="0" smtClean="0"/>
              <a:t> Random Variables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9400" y="1640001"/>
            <a:ext cx="7962310" cy="3970314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lvl="1"/>
            <a:r>
              <a:rPr lang="en-US" sz="2800" dirty="0" smtClean="0"/>
              <a:t>Another example</a:t>
            </a:r>
            <a:r>
              <a:rPr lang="en-US" sz="2800" i="1" dirty="0" smtClean="0"/>
              <a:t>: </a:t>
            </a:r>
            <a:r>
              <a:rPr lang="en-US" sz="2800" dirty="0" smtClean="0"/>
              <a:t>modeling English text  </a:t>
            </a:r>
          </a:p>
          <a:p>
            <a:pPr lvl="1"/>
            <a:r>
              <a:rPr lang="en-US" sz="2800" i="1" dirty="0" smtClean="0"/>
              <a:t> </a:t>
            </a:r>
          </a:p>
          <a:p>
            <a:pPr lvl="1"/>
            <a:r>
              <a:rPr lang="en-US" sz="2800" i="1" dirty="0"/>
              <a:t>	</a:t>
            </a:r>
            <a:r>
              <a:rPr lang="en-US" sz="2800" i="1" dirty="0" smtClean="0"/>
              <a:t>V</a:t>
            </a:r>
            <a:r>
              <a:rPr lang="en-US" sz="2800" i="1" dirty="0"/>
              <a:t>={</a:t>
            </a:r>
            <a:r>
              <a:rPr lang="en-US" sz="2800" i="1" dirty="0" err="1"/>
              <a:t>aaliyah</a:t>
            </a:r>
            <a:r>
              <a:rPr lang="en-US" sz="2800" i="1" dirty="0"/>
              <a:t>, aardvark</a:t>
            </a:r>
            <a:r>
              <a:rPr lang="en-US" sz="2800" i="1" dirty="0" smtClean="0"/>
              <a:t>, …, </a:t>
            </a:r>
            <a:r>
              <a:rPr lang="en-US" sz="2800" i="1" dirty="0" err="1"/>
              <a:t>zymurge</a:t>
            </a:r>
            <a:r>
              <a:rPr lang="en-US" sz="2800" i="1" dirty="0"/>
              <a:t>, </a:t>
            </a:r>
            <a:r>
              <a:rPr lang="en-US" sz="2800" i="1" dirty="0" err="1"/>
              <a:t>zynga</a:t>
            </a:r>
            <a:r>
              <a:rPr lang="en-US" sz="2800" i="1" dirty="0" smtClean="0"/>
              <a:t>}</a:t>
            </a:r>
            <a:endParaRPr lang="en-US" sz="2800" i="1" dirty="0"/>
          </a:p>
          <a:p>
            <a:pPr lvl="1"/>
            <a:endParaRPr lang="en-US" sz="2800" i="1" dirty="0" smtClean="0"/>
          </a:p>
          <a:p>
            <a:pPr lvl="1"/>
            <a:r>
              <a:rPr lang="en-US" sz="2800" dirty="0" smtClean="0"/>
              <a:t>very useful for modeling text (but hard </a:t>
            </a:r>
            <a:r>
              <a:rPr lang="en-US" sz="2800" dirty="0"/>
              <a:t>to keep track of unless you have a </a:t>
            </a:r>
            <a:r>
              <a:rPr lang="en-US" sz="2800" dirty="0" smtClean="0"/>
              <a:t>computer):</a:t>
            </a:r>
          </a:p>
          <a:p>
            <a:pPr lvl="1"/>
            <a:endParaRPr lang="en-US" sz="2800" i="1" dirty="0"/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A1=</a:t>
            </a:r>
            <a:r>
              <a:rPr lang="en-US" sz="2800" i="1" dirty="0" smtClean="0">
                <a:solidFill>
                  <a:schemeClr val="tx2"/>
                </a:solidFill>
              </a:rPr>
              <a:t>another</a:t>
            </a:r>
            <a:r>
              <a:rPr lang="en-US" sz="2800" dirty="0" smtClean="0">
                <a:solidFill>
                  <a:schemeClr val="tx2"/>
                </a:solidFill>
              </a:rPr>
              <a:t> A2=</a:t>
            </a:r>
            <a:r>
              <a:rPr lang="en-US" sz="2800" i="1" dirty="0" smtClean="0">
                <a:solidFill>
                  <a:schemeClr val="tx2"/>
                </a:solidFill>
              </a:rPr>
              <a:t>example</a:t>
            </a:r>
            <a:r>
              <a:rPr lang="en-US" sz="2800" dirty="0" smtClean="0">
                <a:solidFill>
                  <a:schemeClr val="tx2"/>
                </a:solidFill>
              </a:rPr>
              <a:t> A3=</a:t>
            </a:r>
            <a:r>
              <a:rPr lang="en-US" sz="2800" i="1" dirty="0" smtClean="0">
                <a:solidFill>
                  <a:schemeClr val="tx2"/>
                </a:solidFill>
              </a:rPr>
              <a:t>v</a:t>
            </a:r>
            <a:r>
              <a:rPr lang="en-US" sz="2800" dirty="0" smtClean="0">
                <a:solidFill>
                  <a:schemeClr val="tx2"/>
                </a:solidFill>
              </a:rPr>
              <a:t> A4=“</a:t>
            </a:r>
            <a:r>
              <a:rPr lang="en-US" sz="2800" i="1" dirty="0" smtClean="0">
                <a:solidFill>
                  <a:schemeClr val="tx2"/>
                </a:solidFill>
              </a:rPr>
              <a:t>=</a:t>
            </a:r>
            <a:r>
              <a:rPr lang="en-US" sz="2800" dirty="0" smtClean="0">
                <a:solidFill>
                  <a:schemeClr val="tx2"/>
                </a:solidFill>
              </a:rPr>
              <a:t>“ … A31=</a:t>
            </a:r>
            <a:r>
              <a:rPr lang="en-US" sz="2800" i="1" dirty="0" smtClean="0">
                <a:solidFill>
                  <a:schemeClr val="tx2"/>
                </a:solidFill>
              </a:rPr>
              <a:t>computer</a:t>
            </a:r>
            <a:r>
              <a:rPr lang="en-US" sz="2800" dirty="0" smtClean="0">
                <a:solidFill>
                  <a:schemeClr val="tx2"/>
                </a:solidFill>
              </a:rPr>
              <a:t> A32=“</a:t>
            </a:r>
            <a:r>
              <a:rPr lang="en-US" sz="2800" i="1" dirty="0" smtClean="0">
                <a:solidFill>
                  <a:schemeClr val="tx2"/>
                </a:solidFill>
              </a:rPr>
              <a:t>)</a:t>
            </a:r>
            <a:r>
              <a:rPr lang="en-US" sz="2800" dirty="0" smtClean="0">
                <a:solidFill>
                  <a:schemeClr val="tx2"/>
                </a:solidFill>
              </a:rPr>
              <a:t>” A33=“:”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Continuous Random Variables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293670" cy="3204242"/>
          </a:xfrm>
        </p:spPr>
        <p:txBody>
          <a:bodyPr>
            <a:normAutofit/>
          </a:bodyPr>
          <a:lstStyle/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discrete case: sum over all values of A is 1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The continuous case: infinitely many values for A and the </a:t>
            </a:r>
            <a:r>
              <a:rPr lang="en-US" sz="2400" i="1" dirty="0" smtClean="0"/>
              <a:t>integral</a:t>
            </a:r>
            <a:r>
              <a:rPr lang="en-US" sz="2400" dirty="0" smtClean="0"/>
              <a:t> is 1 </a:t>
            </a:r>
          </a:p>
        </p:txBody>
      </p:sp>
      <p:graphicFrame>
        <p:nvGraphicFramePr>
          <p:cNvPr id="41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153927"/>
              </p:ext>
            </p:extLst>
          </p:nvPr>
        </p:nvGraphicFramePr>
        <p:xfrm>
          <a:off x="4818040" y="1407219"/>
          <a:ext cx="267176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269" name="Equation" r:id="rId4" imgW="1028520" imgH="444240" progId="Equation.3">
                  <p:embed/>
                </p:oleObj>
              </mc:Choice>
              <mc:Fallback>
                <p:oleObj name="Equation" r:id="rId4" imgW="1028520" imgH="444240" progId="Equation.3">
                  <p:embed/>
                  <p:pic>
                    <p:nvPicPr>
                      <p:cNvPr id="0" name="Picture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40" y="1407219"/>
                        <a:ext cx="2671763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808659"/>
              </p:ext>
            </p:extLst>
          </p:nvPr>
        </p:nvGraphicFramePr>
        <p:xfrm>
          <a:off x="5029201" y="3035301"/>
          <a:ext cx="2379663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270" name="Equation" r:id="rId6" imgW="863600" imgH="457200" progId="Equation.3">
                  <p:embed/>
                </p:oleObj>
              </mc:Choice>
              <mc:Fallback>
                <p:oleObj name="Equation" r:id="rId6" imgW="863600" imgH="457200" progId="Equation.3">
                  <p:embed/>
                  <p:pic>
                    <p:nvPicPr>
                      <p:cNvPr id="0" name="Picture 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1" y="3035301"/>
                        <a:ext cx="2379663" cy="1262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9400" y="4499642"/>
            <a:ext cx="4242870" cy="1754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marL="342882" indent="-342882">
              <a:buFont typeface="+mj-lt"/>
              <a:buAutoNum type="arabicPeriod"/>
            </a:pPr>
            <a:r>
              <a:rPr lang="en-US" dirty="0" err="1" smtClean="0"/>
              <a:t>Pr</a:t>
            </a:r>
            <a:r>
              <a:rPr lang="en-US" dirty="0" smtClean="0"/>
              <a:t>(A) &gt;= 0</a:t>
            </a:r>
          </a:p>
          <a:p>
            <a:pPr marL="342882" indent="-342882">
              <a:buFont typeface="+mj-lt"/>
              <a:buAutoNum type="arabicPeriod"/>
            </a:pPr>
            <a:r>
              <a:rPr lang="en-US" dirty="0" err="1" smtClean="0"/>
              <a:t>Pr</a:t>
            </a:r>
            <a:r>
              <a:rPr lang="en-US" dirty="0" smtClean="0"/>
              <a:t>(True) = 1</a:t>
            </a:r>
          </a:p>
          <a:p>
            <a:pPr marL="342882" indent="-342882">
              <a:buFont typeface="+mj-lt"/>
              <a:buAutoNum type="arabicPeriod"/>
            </a:pPr>
            <a:r>
              <a:rPr lang="en-US" dirty="0" smtClean="0"/>
              <a:t>If A1, A2, …. are disjoint then </a:t>
            </a:r>
          </a:p>
          <a:p>
            <a:endParaRPr lang="en-US" dirty="0"/>
          </a:p>
          <a:p>
            <a:r>
              <a:rPr lang="en-US" sz="1600" dirty="0" smtClean="0"/>
              <a:t>    </a:t>
            </a:r>
            <a:r>
              <a:rPr lang="en-US" sz="1600" dirty="0" err="1" smtClean="0"/>
              <a:t>Pr</a:t>
            </a:r>
            <a:r>
              <a:rPr lang="en-US" sz="1600" dirty="0" smtClean="0"/>
              <a:t>(A1 or A2 or … ) = </a:t>
            </a:r>
            <a:r>
              <a:rPr lang="en-US" sz="1600" dirty="0" err="1" smtClean="0"/>
              <a:t>Pr</a:t>
            </a:r>
            <a:r>
              <a:rPr lang="en-US" sz="1600" dirty="0" smtClean="0"/>
              <a:t>(A1) + </a:t>
            </a:r>
            <a:r>
              <a:rPr lang="en-US" sz="1600" dirty="0" err="1" smtClean="0"/>
              <a:t>Pr</a:t>
            </a:r>
            <a:r>
              <a:rPr lang="en-US" sz="1600" dirty="0" smtClean="0"/>
              <a:t>(A2) + …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68088" y="5062721"/>
            <a:ext cx="890499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also….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562111"/>
              </p:ext>
            </p:extLst>
          </p:nvPr>
        </p:nvGraphicFramePr>
        <p:xfrm>
          <a:off x="6438900" y="4967289"/>
          <a:ext cx="2274888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271" name="Equation" r:id="rId8" imgW="825500" imgH="203200" progId="Equation.3">
                  <p:embed/>
                </p:oleObj>
              </mc:Choice>
              <mc:Fallback>
                <p:oleObj name="Equation" r:id="rId8" imgW="825500" imgH="203200" progId="Equation.3">
                  <p:embed/>
                  <p:pic>
                    <p:nvPicPr>
                      <p:cNvPr id="0" name="Picture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4967289"/>
                        <a:ext cx="2274888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06252" y="6457891"/>
            <a:ext cx="4937738" cy="40010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000" i="1" dirty="0" smtClean="0"/>
              <a:t>f(x) </a:t>
            </a:r>
            <a:r>
              <a:rPr lang="en-US" sz="2000" dirty="0" smtClean="0"/>
              <a:t>is a probability density function (</a:t>
            </a:r>
            <a:r>
              <a:rPr lang="en-US" sz="2000" dirty="0" err="1" smtClean="0"/>
              <a:t>pdf</a:t>
            </a:r>
            <a:r>
              <a:rPr lang="en-US" sz="2000" dirty="0" smtClean="0"/>
              <a:t>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8435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Continuous Random Variables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835" y="1837055"/>
            <a:ext cx="2919949" cy="733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684"/>
          <a:stretch/>
        </p:blipFill>
        <p:spPr>
          <a:xfrm>
            <a:off x="1749322" y="2762670"/>
            <a:ext cx="5311866" cy="36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Concepts in Probability: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Conditional Probability and the Chain Rule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6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Probability - what you need to really, really know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Probabilities are cool</a:t>
            </a:r>
          </a:p>
          <a:p>
            <a:r>
              <a:rPr lang="en-US" dirty="0" smtClean="0"/>
              <a:t>Random variables and events</a:t>
            </a:r>
          </a:p>
          <a:p>
            <a:r>
              <a:rPr lang="en-US" dirty="0" smtClean="0"/>
              <a:t>The axioms of probability</a:t>
            </a:r>
          </a:p>
          <a:p>
            <a:r>
              <a:rPr lang="en-US" dirty="0" smtClean="0"/>
              <a:t>Independence, binomials, </a:t>
            </a:r>
            <a:r>
              <a:rPr lang="en-US" dirty="0" err="1" smtClean="0"/>
              <a:t>multinomials</a:t>
            </a:r>
            <a:r>
              <a:rPr lang="en-US" dirty="0" smtClean="0"/>
              <a:t>, continuous distributions, </a:t>
            </a:r>
            <a:r>
              <a:rPr lang="en-US" dirty="0" err="1" smtClean="0"/>
              <a:t>pdf’s</a:t>
            </a:r>
            <a:endParaRPr lang="en-US" dirty="0" smtClean="0"/>
          </a:p>
          <a:p>
            <a:r>
              <a:rPr lang="en-US" b="1" dirty="0" smtClean="0"/>
              <a:t>Conditional probabilities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957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 l="44608" t="22533" r="12259" b="62875"/>
          <a:stretch>
            <a:fillRect/>
          </a:stretch>
        </p:blipFill>
        <p:spPr bwMode="auto">
          <a:xfrm>
            <a:off x="1752600" y="946151"/>
            <a:ext cx="6477000" cy="1720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practical problem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 l="18323" t="29282" r="55392" b="28540"/>
          <a:stretch>
            <a:fillRect/>
          </a:stretch>
        </p:blipFill>
        <p:spPr bwMode="auto">
          <a:xfrm>
            <a:off x="152400" y="1096962"/>
            <a:ext cx="1511300" cy="1905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828800" y="2523232"/>
            <a:ext cx="6781800" cy="220228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/>
              <a:t> I have </a:t>
            </a:r>
            <a:r>
              <a:rPr lang="en-US" dirty="0" smtClean="0"/>
              <a:t>two d20 die, one loaded, one standard</a:t>
            </a:r>
            <a:endParaRPr lang="en-US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 smtClean="0"/>
              <a:t> Loaded die will give a 19/20 (“critical hit”) half the time.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In the game, someone hands me a random die, which is fair (A) with P(A)=0.5.  Then I roll, and either get a critical hit (B) or not (~B).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What is P(B)?</a:t>
            </a:r>
            <a:endParaRPr lang="en-US" dirty="0"/>
          </a:p>
        </p:txBody>
      </p:sp>
      <p:sp>
        <p:nvSpPr>
          <p:cNvPr id="610310" name="Text Box 6"/>
          <p:cNvSpPr txBox="1">
            <a:spLocks noChangeArrowheads="1"/>
          </p:cNvSpPr>
          <p:nvPr/>
        </p:nvSpPr>
        <p:spPr bwMode="auto">
          <a:xfrm>
            <a:off x="522288" y="5176838"/>
            <a:ext cx="3552323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dirty="0"/>
              <a:t>P(B) = P(B and </a:t>
            </a:r>
            <a:r>
              <a:rPr lang="en-US" dirty="0">
                <a:solidFill>
                  <a:schemeClr val="hlink"/>
                </a:solidFill>
              </a:rPr>
              <a:t>A</a:t>
            </a:r>
            <a:r>
              <a:rPr lang="en-US" dirty="0"/>
              <a:t>) + P(B and </a:t>
            </a:r>
            <a:r>
              <a:rPr lang="en-US" dirty="0">
                <a:solidFill>
                  <a:schemeClr val="hlink"/>
                </a:solidFill>
              </a:rPr>
              <a:t>~A</a:t>
            </a:r>
            <a:r>
              <a:rPr lang="en-US" dirty="0"/>
              <a:t>)</a:t>
            </a:r>
          </a:p>
        </p:txBody>
      </p:sp>
      <p:sp>
        <p:nvSpPr>
          <p:cNvPr id="610311" name="Text Box 7"/>
          <p:cNvSpPr txBox="1">
            <a:spLocks noChangeArrowheads="1"/>
          </p:cNvSpPr>
          <p:nvPr/>
        </p:nvSpPr>
        <p:spPr bwMode="auto">
          <a:xfrm>
            <a:off x="4424364" y="5176837"/>
            <a:ext cx="2707746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dirty="0"/>
              <a:t>= 0.1</a:t>
            </a:r>
            <a:r>
              <a:rPr lang="en-US" dirty="0" smtClean="0"/>
              <a:t>*</a:t>
            </a:r>
            <a:r>
              <a:rPr lang="en-US" dirty="0" smtClean="0">
                <a:solidFill>
                  <a:schemeClr val="hlink"/>
                </a:solidFill>
                <a:cs typeface="Tahoma" pitchFamily="34" charset="0"/>
              </a:rPr>
              <a:t>0.5</a:t>
            </a:r>
            <a:r>
              <a:rPr lang="en-US" dirty="0" smtClean="0"/>
              <a:t> </a:t>
            </a:r>
            <a:r>
              <a:rPr lang="en-US" dirty="0"/>
              <a:t>+ 0.5*</a:t>
            </a:r>
            <a:r>
              <a:rPr lang="en-US" dirty="0" smtClean="0">
                <a:solidFill>
                  <a:schemeClr val="hlink"/>
                </a:solidFill>
              </a:rPr>
              <a:t>(0.5)</a:t>
            </a:r>
            <a:r>
              <a:rPr lang="en-US" dirty="0" smtClean="0"/>
              <a:t> = 0.3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7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10" grpId="0"/>
      <p:bldP spid="6103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 l="44608" t="22533" r="12259" b="62875"/>
          <a:stretch>
            <a:fillRect/>
          </a:stretch>
        </p:blipFill>
        <p:spPr bwMode="auto">
          <a:xfrm>
            <a:off x="1752600" y="946151"/>
            <a:ext cx="6477000" cy="1720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practical problem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 l="18323" t="29282" r="55392" b="28540"/>
          <a:stretch>
            <a:fillRect/>
          </a:stretch>
        </p:blipFill>
        <p:spPr bwMode="auto">
          <a:xfrm>
            <a:off x="152400" y="1096962"/>
            <a:ext cx="1511300" cy="1905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828800" y="2523231"/>
            <a:ext cx="6781800" cy="248361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/>
              <a:t> I have lots of standard d20 die, lots of loaded die, all identical.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 smtClean="0"/>
              <a:t> Loaded die will give a 19/20 (“critical hit”) half the time.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In the game, someone hands me a random die, which is fair (A) or loaded (~A), with P(A) depending on how I mix the die.  Then I roll, and either get a critical hit (B) or not (~B)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Can </a:t>
            </a:r>
            <a:r>
              <a:rPr lang="en-US" dirty="0"/>
              <a:t>I mix the dice together so that P(B</a:t>
            </a:r>
            <a:r>
              <a:rPr lang="en-US" dirty="0" smtClean="0"/>
              <a:t>) is anything I want - say, p(B)= 0.137 </a:t>
            </a:r>
            <a:r>
              <a:rPr lang="en-US" dirty="0"/>
              <a:t>?</a:t>
            </a:r>
          </a:p>
        </p:txBody>
      </p:sp>
      <p:sp>
        <p:nvSpPr>
          <p:cNvPr id="610310" name="Text Box 6"/>
          <p:cNvSpPr txBox="1">
            <a:spLocks noChangeArrowheads="1"/>
          </p:cNvSpPr>
          <p:nvPr/>
        </p:nvSpPr>
        <p:spPr bwMode="auto">
          <a:xfrm>
            <a:off x="522288" y="5176838"/>
            <a:ext cx="3552323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dirty="0"/>
              <a:t>P(B) = P(B and </a:t>
            </a:r>
            <a:r>
              <a:rPr lang="en-US" dirty="0">
                <a:solidFill>
                  <a:schemeClr val="hlink"/>
                </a:solidFill>
              </a:rPr>
              <a:t>A</a:t>
            </a:r>
            <a:r>
              <a:rPr lang="en-US" dirty="0"/>
              <a:t>) + P(B and </a:t>
            </a:r>
            <a:r>
              <a:rPr lang="en-US" dirty="0">
                <a:solidFill>
                  <a:schemeClr val="hlink"/>
                </a:solidFill>
              </a:rPr>
              <a:t>~A</a:t>
            </a:r>
            <a:r>
              <a:rPr lang="en-US" dirty="0"/>
              <a:t>)</a:t>
            </a:r>
          </a:p>
        </p:txBody>
      </p:sp>
      <p:sp>
        <p:nvSpPr>
          <p:cNvPr id="610311" name="Text Box 7"/>
          <p:cNvSpPr txBox="1">
            <a:spLocks noChangeArrowheads="1"/>
          </p:cNvSpPr>
          <p:nvPr/>
        </p:nvSpPr>
        <p:spPr bwMode="auto">
          <a:xfrm>
            <a:off x="4424363" y="5176838"/>
            <a:ext cx="2837329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/>
              <a:t>= 0.1*</a:t>
            </a:r>
            <a:r>
              <a:rPr lang="el-GR">
                <a:solidFill>
                  <a:schemeClr val="hlink"/>
                </a:solidFill>
                <a:cs typeface="Tahoma" pitchFamily="34" charset="0"/>
              </a:rPr>
              <a:t>λ</a:t>
            </a:r>
            <a:r>
              <a:rPr lang="en-US"/>
              <a:t> + 0.5*</a:t>
            </a:r>
            <a:r>
              <a:rPr lang="en-US">
                <a:solidFill>
                  <a:schemeClr val="hlink"/>
                </a:solidFill>
              </a:rPr>
              <a:t>(1- </a:t>
            </a:r>
            <a:r>
              <a:rPr lang="el-GR">
                <a:solidFill>
                  <a:schemeClr val="hlink"/>
                </a:solidFill>
              </a:rPr>
              <a:t>λ</a:t>
            </a:r>
            <a:r>
              <a:rPr lang="en-US">
                <a:solidFill>
                  <a:schemeClr val="hlink"/>
                </a:solidFill>
              </a:rPr>
              <a:t>)</a:t>
            </a:r>
            <a:r>
              <a:rPr lang="en-US"/>
              <a:t> = 0.137</a:t>
            </a:r>
          </a:p>
        </p:txBody>
      </p:sp>
      <p:sp>
        <p:nvSpPr>
          <p:cNvPr id="610312" name="Text Box 8"/>
          <p:cNvSpPr txBox="1">
            <a:spLocks noChangeArrowheads="1"/>
          </p:cNvSpPr>
          <p:nvPr/>
        </p:nvSpPr>
        <p:spPr bwMode="auto">
          <a:xfrm>
            <a:off x="4114800" y="5634038"/>
            <a:ext cx="3068677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l-GR">
                <a:solidFill>
                  <a:schemeClr val="hlink"/>
                </a:solidFill>
                <a:cs typeface="Tahoma" pitchFamily="34" charset="0"/>
              </a:rPr>
              <a:t>λ</a:t>
            </a:r>
            <a:r>
              <a:rPr lang="en-US"/>
              <a:t> = (0.5 - 0.137)/0.4 = 0.9075</a:t>
            </a:r>
          </a:p>
        </p:txBody>
      </p:sp>
      <p:sp>
        <p:nvSpPr>
          <p:cNvPr id="610313" name="Text Box 9"/>
          <p:cNvSpPr txBox="1">
            <a:spLocks noChangeArrowheads="1"/>
          </p:cNvSpPr>
          <p:nvPr/>
        </p:nvSpPr>
        <p:spPr bwMode="auto">
          <a:xfrm>
            <a:off x="576975" y="5637209"/>
            <a:ext cx="2503650" cy="46166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sz="2400" dirty="0"/>
              <a:t>“mixture model”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48737" y="6098870"/>
            <a:ext cx="7300737" cy="40010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sz="2000" dirty="0" smtClean="0"/>
              <a:t>Mixtures let us build more complex models from simpler ones.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10" grpId="0"/>
      <p:bldP spid="610311" grpId="0"/>
      <p:bldP spid="610312" grpId="0"/>
      <p:bldP spid="610313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8"/>
          <p:cNvSpPr>
            <a:spLocks noChangeArrowheads="1"/>
          </p:cNvSpPr>
          <p:nvPr/>
        </p:nvSpPr>
        <p:spPr bwMode="auto">
          <a:xfrm>
            <a:off x="304800" y="2590800"/>
            <a:ext cx="5105400" cy="2971800"/>
          </a:xfrm>
          <a:prstGeom prst="rect">
            <a:avLst/>
          </a:prstGeom>
          <a:solidFill>
            <a:srgbClr val="CCFF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Another picture for this problem</a:t>
            </a:r>
          </a:p>
        </p:txBody>
      </p:sp>
      <p:sp>
        <p:nvSpPr>
          <p:cNvPr id="61444" name="Line 7"/>
          <p:cNvSpPr>
            <a:spLocks noChangeShapeType="1"/>
          </p:cNvSpPr>
          <p:nvPr/>
        </p:nvSpPr>
        <p:spPr bwMode="auto">
          <a:xfrm flipH="1">
            <a:off x="3733800" y="2590800"/>
            <a:ext cx="0" cy="2971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45" name="Text Box 9"/>
          <p:cNvSpPr txBox="1">
            <a:spLocks noChangeArrowheads="1"/>
          </p:cNvSpPr>
          <p:nvPr/>
        </p:nvSpPr>
        <p:spPr bwMode="auto">
          <a:xfrm>
            <a:off x="1371600" y="2667000"/>
            <a:ext cx="1385888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(fair die)</a:t>
            </a:r>
          </a:p>
        </p:txBody>
      </p:sp>
      <p:sp>
        <p:nvSpPr>
          <p:cNvPr id="61446" name="Text Box 10"/>
          <p:cNvSpPr txBox="1">
            <a:spLocks noChangeArrowheads="1"/>
          </p:cNvSpPr>
          <p:nvPr/>
        </p:nvSpPr>
        <p:spPr bwMode="auto">
          <a:xfrm>
            <a:off x="3810000" y="2667000"/>
            <a:ext cx="153670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~A (loaded)</a:t>
            </a:r>
          </a:p>
        </p:txBody>
      </p:sp>
      <p:sp>
        <p:nvSpPr>
          <p:cNvPr id="61447" name="Rectangle 13"/>
          <p:cNvSpPr>
            <a:spLocks noChangeArrowheads="1"/>
          </p:cNvSpPr>
          <p:nvPr/>
        </p:nvSpPr>
        <p:spPr bwMode="auto">
          <a:xfrm>
            <a:off x="304800" y="5181600"/>
            <a:ext cx="3429000" cy="381000"/>
          </a:xfrm>
          <a:prstGeom prst="rect">
            <a:avLst/>
          </a:prstGeom>
          <a:solidFill>
            <a:srgbClr val="008000">
              <a:alpha val="43921"/>
            </a:srgbClr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48" name="Rectangle 14"/>
          <p:cNvSpPr>
            <a:spLocks noChangeArrowheads="1"/>
          </p:cNvSpPr>
          <p:nvPr/>
        </p:nvSpPr>
        <p:spPr bwMode="auto">
          <a:xfrm>
            <a:off x="3733800" y="4038600"/>
            <a:ext cx="1676400" cy="1524000"/>
          </a:xfrm>
          <a:prstGeom prst="rect">
            <a:avLst/>
          </a:prstGeom>
          <a:solidFill>
            <a:srgbClr val="008000">
              <a:alpha val="43921"/>
            </a:srgbClr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49" name="Text Box 15"/>
          <p:cNvSpPr txBox="1">
            <a:spLocks noChangeArrowheads="1"/>
          </p:cNvSpPr>
          <p:nvPr/>
        </p:nvSpPr>
        <p:spPr bwMode="auto">
          <a:xfrm>
            <a:off x="1447800" y="5181600"/>
            <a:ext cx="1058863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and B</a:t>
            </a:r>
          </a:p>
        </p:txBody>
      </p:sp>
      <p:sp>
        <p:nvSpPr>
          <p:cNvPr id="61450" name="Text Box 16"/>
          <p:cNvSpPr txBox="1">
            <a:spLocks noChangeArrowheads="1"/>
          </p:cNvSpPr>
          <p:nvPr/>
        </p:nvSpPr>
        <p:spPr bwMode="auto">
          <a:xfrm>
            <a:off x="4038600" y="5105400"/>
            <a:ext cx="1243013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~A and B</a:t>
            </a:r>
          </a:p>
        </p:txBody>
      </p:sp>
      <p:sp>
        <p:nvSpPr>
          <p:cNvPr id="61451" name="Text Box 17"/>
          <p:cNvSpPr txBox="1">
            <a:spLocks noChangeArrowheads="1"/>
          </p:cNvSpPr>
          <p:nvPr/>
        </p:nvSpPr>
        <p:spPr bwMode="auto">
          <a:xfrm>
            <a:off x="228600" y="1219200"/>
            <a:ext cx="8510588" cy="10064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It’s more convenient to say</a:t>
            </a:r>
          </a:p>
          <a:p>
            <a:pPr algn="l">
              <a:buFontTx/>
              <a:buChar char="•"/>
            </a:pPr>
            <a:r>
              <a:rPr lang="en-US"/>
              <a:t> “if you’ve picked a fair die then …” i.e. Pr(critical hit|fair die)=0.1</a:t>
            </a:r>
          </a:p>
          <a:p>
            <a:pPr algn="l">
              <a:buFontTx/>
              <a:buChar char="•"/>
            </a:pPr>
            <a:r>
              <a:rPr lang="en-US"/>
              <a:t> “if you’ve picked the loaded die then….” Pr(critical hit|loaded die)=0.5</a:t>
            </a:r>
          </a:p>
        </p:txBody>
      </p:sp>
      <p:sp>
        <p:nvSpPr>
          <p:cNvPr id="61452" name="Text Box 19"/>
          <p:cNvSpPr txBox="1">
            <a:spLocks noChangeArrowheads="1"/>
          </p:cNvSpPr>
          <p:nvPr/>
        </p:nvSpPr>
        <p:spPr bwMode="auto">
          <a:xfrm>
            <a:off x="6051550" y="2286000"/>
            <a:ext cx="2771775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Conditional probability:</a:t>
            </a:r>
          </a:p>
          <a:p>
            <a:r>
              <a:rPr lang="en-US"/>
              <a:t>Pr(B|A) = P(B^A)/P(A)</a:t>
            </a:r>
          </a:p>
        </p:txBody>
      </p:sp>
      <p:sp>
        <p:nvSpPr>
          <p:cNvPr id="61453" name="Rectangle 20"/>
          <p:cNvSpPr>
            <a:spLocks noChangeArrowheads="1"/>
          </p:cNvSpPr>
          <p:nvPr/>
        </p:nvSpPr>
        <p:spPr bwMode="auto">
          <a:xfrm>
            <a:off x="6477000" y="3429000"/>
            <a:ext cx="533400" cy="1524000"/>
          </a:xfrm>
          <a:prstGeom prst="rect">
            <a:avLst/>
          </a:prstGeom>
          <a:solidFill>
            <a:srgbClr val="CCFF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4" name="Rectangle 21"/>
          <p:cNvSpPr>
            <a:spLocks noChangeArrowheads="1"/>
          </p:cNvSpPr>
          <p:nvPr/>
        </p:nvSpPr>
        <p:spPr bwMode="auto">
          <a:xfrm>
            <a:off x="6477000" y="4724400"/>
            <a:ext cx="533400" cy="228600"/>
          </a:xfrm>
          <a:prstGeom prst="rect">
            <a:avLst/>
          </a:prstGeom>
          <a:solidFill>
            <a:srgbClr val="008000">
              <a:alpha val="43921"/>
            </a:srgbClr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55" name="Rectangle 22"/>
          <p:cNvSpPr>
            <a:spLocks noChangeArrowheads="1"/>
          </p:cNvSpPr>
          <p:nvPr/>
        </p:nvSpPr>
        <p:spPr bwMode="auto">
          <a:xfrm>
            <a:off x="7543800" y="3429000"/>
            <a:ext cx="533400" cy="1524000"/>
          </a:xfrm>
          <a:prstGeom prst="rect">
            <a:avLst/>
          </a:prstGeom>
          <a:solidFill>
            <a:srgbClr val="CCFF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6" name="Rectangle 23"/>
          <p:cNvSpPr>
            <a:spLocks noChangeArrowheads="1"/>
          </p:cNvSpPr>
          <p:nvPr/>
        </p:nvSpPr>
        <p:spPr bwMode="auto">
          <a:xfrm>
            <a:off x="7543800" y="4114800"/>
            <a:ext cx="533400" cy="838200"/>
          </a:xfrm>
          <a:prstGeom prst="rect">
            <a:avLst/>
          </a:prstGeom>
          <a:solidFill>
            <a:srgbClr val="008000">
              <a:alpha val="43921"/>
            </a:srgbClr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57" name="Text Box 24"/>
          <p:cNvSpPr txBox="1">
            <a:spLocks noChangeArrowheads="1"/>
          </p:cNvSpPr>
          <p:nvPr/>
        </p:nvSpPr>
        <p:spPr bwMode="auto">
          <a:xfrm>
            <a:off x="6172200" y="5029200"/>
            <a:ext cx="915988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P(B|A)</a:t>
            </a:r>
          </a:p>
        </p:txBody>
      </p:sp>
      <p:sp>
        <p:nvSpPr>
          <p:cNvPr id="61458" name="Text Box 25"/>
          <p:cNvSpPr txBox="1">
            <a:spLocks noChangeArrowheads="1"/>
          </p:cNvSpPr>
          <p:nvPr/>
        </p:nvSpPr>
        <p:spPr bwMode="auto">
          <a:xfrm>
            <a:off x="7391400" y="5029200"/>
            <a:ext cx="1100138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P(B|~A)</a:t>
            </a:r>
          </a:p>
        </p:txBody>
      </p:sp>
    </p:spTree>
    <p:extLst>
      <p:ext uri="{BB962C8B-B14F-4D97-AF65-F5344CB8AC3E}">
        <p14:creationId xmlns:p14="http://schemas.microsoft.com/office/powerpoint/2010/main" val="292918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Definition of Conditional Probability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670425" y="2659063"/>
            <a:ext cx="4168775" cy="37365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538414" y="1408113"/>
            <a:ext cx="3774459" cy="156965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dirty="0"/>
              <a:t>             </a:t>
            </a:r>
            <a:r>
              <a:rPr lang="en-US" sz="3200" i="1" dirty="0"/>
              <a:t>        </a:t>
            </a:r>
            <a:r>
              <a:rPr lang="en-US" sz="3200" i="1" dirty="0" smtClean="0"/>
              <a:t>    P(A </a:t>
            </a:r>
            <a:r>
              <a:rPr lang="en-US" sz="3200" i="1" dirty="0"/>
              <a:t>^ B) </a:t>
            </a:r>
          </a:p>
          <a:p>
            <a:pPr algn="l"/>
            <a:r>
              <a:rPr lang="en-US" sz="3200" i="1" dirty="0"/>
              <a:t>P(A|B)  =  -----------</a:t>
            </a:r>
          </a:p>
          <a:p>
            <a:pPr algn="l"/>
            <a:r>
              <a:rPr lang="en-US" sz="3200" i="1" dirty="0"/>
              <a:t>                    </a:t>
            </a:r>
            <a:r>
              <a:rPr lang="en-US" sz="3200" i="1" dirty="0" smtClean="0"/>
              <a:t>   P(B</a:t>
            </a:r>
            <a:r>
              <a:rPr lang="en-US" sz="3200" i="1" dirty="0"/>
              <a:t>) 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04801" y="3019425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r>
              <a:rPr lang="en-US" sz="4000" dirty="0">
                <a:solidFill>
                  <a:srgbClr val="0070C0"/>
                </a:solidFill>
              </a:rPr>
              <a:t>Corollary: The Chain Rule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187576" y="4259263"/>
            <a:ext cx="4488072" cy="59006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sz="3200" i="1" dirty="0"/>
              <a:t>P(A ^ B) = P(A|B) P(B)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 l="44608" t="22533" r="12259" b="62875"/>
          <a:stretch>
            <a:fillRect/>
          </a:stretch>
        </p:blipFill>
        <p:spPr bwMode="auto">
          <a:xfrm>
            <a:off x="1752600" y="1219200"/>
            <a:ext cx="6477000" cy="1720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practical problems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 l="18323" t="29282" r="55392" b="28540"/>
          <a:stretch>
            <a:fillRect/>
          </a:stretch>
        </p:blipFill>
        <p:spPr bwMode="auto">
          <a:xfrm>
            <a:off x="152400" y="1295400"/>
            <a:ext cx="1511300" cy="1905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981201" y="2895601"/>
            <a:ext cx="6781800" cy="135830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I have 3 standard d20 dice, 1 loaded die.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Experiment: (1) pick a d20 uniformly at random then (2) roll it.  Let </a:t>
            </a:r>
            <a:r>
              <a:rPr lang="en-US">
                <a:solidFill>
                  <a:schemeClr val="hlink"/>
                </a:solidFill>
              </a:rPr>
              <a:t>A</a:t>
            </a:r>
            <a:r>
              <a:rPr lang="en-US"/>
              <a:t>=d20 picked is fair and </a:t>
            </a:r>
            <a:r>
              <a:rPr lang="en-US">
                <a:solidFill>
                  <a:schemeClr val="folHlink"/>
                </a:solidFill>
              </a:rPr>
              <a:t>B</a:t>
            </a:r>
            <a:r>
              <a:rPr lang="en-US"/>
              <a:t>=roll 19 or 20 with that die.  What is P(</a:t>
            </a:r>
            <a:r>
              <a:rPr lang="en-US">
                <a:solidFill>
                  <a:schemeClr val="folHlink"/>
                </a:solidFill>
              </a:rPr>
              <a:t>B</a:t>
            </a:r>
            <a:r>
              <a:rPr lang="en-US"/>
              <a:t>)?</a:t>
            </a:r>
          </a:p>
        </p:txBody>
      </p: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736601" y="4575023"/>
            <a:ext cx="4036425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/>
              <a:t>P(</a:t>
            </a:r>
            <a:r>
              <a:rPr lang="en-US">
                <a:solidFill>
                  <a:schemeClr val="folHlink"/>
                </a:solidFill>
              </a:rPr>
              <a:t>B</a:t>
            </a:r>
            <a:r>
              <a:rPr lang="en-US"/>
              <a:t>) = P(</a:t>
            </a:r>
            <a:r>
              <a:rPr lang="en-US">
                <a:solidFill>
                  <a:schemeClr val="folHlink"/>
                </a:solidFill>
              </a:rPr>
              <a:t>B</a:t>
            </a:r>
            <a:r>
              <a:rPr lang="en-US"/>
              <a:t>|</a:t>
            </a:r>
            <a:r>
              <a:rPr lang="en-US">
                <a:solidFill>
                  <a:schemeClr val="hlink"/>
                </a:solidFill>
              </a:rPr>
              <a:t>A</a:t>
            </a:r>
            <a:r>
              <a:rPr lang="en-US"/>
              <a:t>) </a:t>
            </a:r>
            <a:r>
              <a:rPr lang="en-US">
                <a:solidFill>
                  <a:schemeClr val="hlink"/>
                </a:solidFill>
              </a:rPr>
              <a:t>P(A)</a:t>
            </a:r>
            <a:r>
              <a:rPr lang="en-US"/>
              <a:t> + P(</a:t>
            </a:r>
            <a:r>
              <a:rPr lang="en-US">
                <a:solidFill>
                  <a:schemeClr val="folHlink"/>
                </a:solidFill>
              </a:rPr>
              <a:t>B</a:t>
            </a:r>
            <a:r>
              <a:rPr lang="en-US"/>
              <a:t>|</a:t>
            </a:r>
            <a:r>
              <a:rPr lang="en-US">
                <a:solidFill>
                  <a:schemeClr val="hlink"/>
                </a:solidFill>
              </a:rPr>
              <a:t>~A</a:t>
            </a:r>
            <a:r>
              <a:rPr lang="en-US"/>
              <a:t>) </a:t>
            </a:r>
            <a:r>
              <a:rPr lang="en-US">
                <a:solidFill>
                  <a:schemeClr val="hlink"/>
                </a:solidFill>
              </a:rPr>
              <a:t>P(~A)</a:t>
            </a:r>
          </a:p>
        </p:txBody>
      </p:sp>
      <p:sp>
        <p:nvSpPr>
          <p:cNvPr id="564231" name="Text Box 7"/>
          <p:cNvSpPr txBox="1">
            <a:spLocks noChangeArrowheads="1"/>
          </p:cNvSpPr>
          <p:nvPr/>
        </p:nvSpPr>
        <p:spPr bwMode="auto">
          <a:xfrm>
            <a:off x="4929189" y="4603598"/>
            <a:ext cx="2844655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/>
              <a:t> = </a:t>
            </a:r>
            <a:r>
              <a:rPr lang="en-US">
                <a:solidFill>
                  <a:schemeClr val="tx2"/>
                </a:solidFill>
              </a:rPr>
              <a:t>0.1</a:t>
            </a:r>
            <a:r>
              <a:rPr lang="en-US"/>
              <a:t>*</a:t>
            </a:r>
            <a:r>
              <a:rPr lang="en-US">
                <a:solidFill>
                  <a:schemeClr val="hlink"/>
                </a:solidFill>
              </a:rPr>
              <a:t>0.75</a:t>
            </a:r>
            <a:r>
              <a:rPr lang="en-US"/>
              <a:t> + </a:t>
            </a:r>
            <a:r>
              <a:rPr lang="en-US">
                <a:solidFill>
                  <a:schemeClr val="tx2"/>
                </a:solidFill>
              </a:rPr>
              <a:t>0.5</a:t>
            </a:r>
            <a:r>
              <a:rPr lang="en-US"/>
              <a:t>*</a:t>
            </a:r>
            <a:r>
              <a:rPr lang="en-US">
                <a:solidFill>
                  <a:schemeClr val="hlink"/>
                </a:solidFill>
              </a:rPr>
              <a:t>0.25</a:t>
            </a:r>
            <a:r>
              <a:rPr lang="en-US"/>
              <a:t> = 0.2</a:t>
            </a:r>
          </a:p>
        </p:txBody>
      </p:sp>
      <p:sp>
        <p:nvSpPr>
          <p:cNvPr id="564233" name="Text Box 9"/>
          <p:cNvSpPr txBox="1">
            <a:spLocks noChangeArrowheads="1"/>
          </p:cNvSpPr>
          <p:nvPr/>
        </p:nvSpPr>
        <p:spPr bwMode="auto">
          <a:xfrm>
            <a:off x="5648326" y="1292226"/>
            <a:ext cx="2502004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dirty="0"/>
              <a:t>“</a:t>
            </a:r>
            <a:r>
              <a:rPr lang="en-US" u="sng" dirty="0"/>
              <a:t>marginalizing out</a:t>
            </a:r>
            <a:r>
              <a:rPr lang="en-US" dirty="0"/>
              <a:t>” 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30" grpId="0"/>
      <p:bldP spid="564231" grpId="0"/>
      <p:bldP spid="5642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1-11 at 1.06.2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"/>
          <a:stretch/>
        </p:blipFill>
        <p:spPr>
          <a:xfrm>
            <a:off x="646164" y="123702"/>
            <a:ext cx="4216820" cy="6601311"/>
          </a:xfrm>
          <a:prstGeom prst="rect">
            <a:avLst/>
          </a:prstGeom>
        </p:spPr>
      </p:pic>
      <p:pic>
        <p:nvPicPr>
          <p:cNvPr id="5" name="Picture 4" descr="Screen Shot 2016-01-11 at 1.06.2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9" t="30632" r="35192" b="61488"/>
          <a:stretch/>
        </p:blipFill>
        <p:spPr>
          <a:xfrm>
            <a:off x="6147227" y="1178745"/>
            <a:ext cx="675520" cy="54039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822746" y="1317221"/>
            <a:ext cx="756581" cy="1823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79328" y="122374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“5”</a:t>
            </a:r>
            <a:endParaRPr lang="en-US" dirty="0"/>
          </a:p>
        </p:txBody>
      </p:sp>
      <p:pic>
        <p:nvPicPr>
          <p:cNvPr id="9" name="Picture 8" descr="Screen Shot 2016-01-11 at 1.09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54" y="2429587"/>
            <a:ext cx="2324100" cy="1130300"/>
          </a:xfrm>
          <a:prstGeom prst="rect">
            <a:avLst/>
          </a:prstGeom>
        </p:spPr>
      </p:pic>
      <p:pic>
        <p:nvPicPr>
          <p:cNvPr id="10" name="Picture 9" descr="Screen Shot 2016-01-11 at 1.09.1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6" r="7404"/>
          <a:stretch/>
        </p:blipFill>
        <p:spPr>
          <a:xfrm>
            <a:off x="5733533" y="2539219"/>
            <a:ext cx="1014693" cy="11303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6822745" y="3028525"/>
            <a:ext cx="756581" cy="1823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79327" y="2935052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“right”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47227" y="657515"/>
            <a:ext cx="18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classes</a:t>
            </a:r>
            <a:r>
              <a:rPr lang="en-US" dirty="0" smtClean="0"/>
              <a:t>: 0,1,2,…,9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45967" y="1223748"/>
            <a:ext cx="2616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45966" y="2935052"/>
            <a:ext cx="2616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04118" y="1990465"/>
            <a:ext cx="2216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classes</a:t>
            </a:r>
            <a:r>
              <a:rPr lang="en-US" dirty="0" smtClean="0"/>
              <a:t>: left, right, up, down, forward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" r="81604" b="73447"/>
          <a:stretch/>
        </p:blipFill>
        <p:spPr>
          <a:xfrm>
            <a:off x="5762623" y="4888939"/>
            <a:ext cx="477897" cy="4643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39682" y="4150136"/>
            <a:ext cx="314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classes</a:t>
            </a:r>
            <a:r>
              <a:rPr lang="en-US" dirty="0" smtClean="0"/>
              <a:t>: </a:t>
            </a:r>
            <a:r>
              <a:rPr lang="en-US" dirty="0" err="1" smtClean="0"/>
              <a:t>noface</a:t>
            </a:r>
            <a:r>
              <a:rPr lang="en-US" dirty="0" smtClean="0"/>
              <a:t>, left, right, up, down, forward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46538" t="26553" r="33774" b="42015"/>
          <a:stretch/>
        </p:blipFill>
        <p:spPr>
          <a:xfrm>
            <a:off x="6971664" y="5353252"/>
            <a:ext cx="511497" cy="549634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6289385" y="4982412"/>
            <a:ext cx="756581" cy="1823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045967" y="4888939"/>
            <a:ext cx="108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noface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12606" y="4888939"/>
            <a:ext cx="2616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7579328" y="5534901"/>
            <a:ext cx="756581" cy="1823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335910" y="5441428"/>
            <a:ext cx="82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fwd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802549" y="5441428"/>
            <a:ext cx="2616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945" y="4888939"/>
            <a:ext cx="2597964" cy="174863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628089" y="71540"/>
            <a:ext cx="373692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Classification learning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414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/>
      <p:bldP spid="13" grpId="0"/>
      <p:bldP spid="14" grpId="0" animBg="1"/>
      <p:bldP spid="15" grpId="0" animBg="1"/>
      <p:bldP spid="16" grpId="0"/>
      <p:bldP spid="19" grpId="0"/>
      <p:bldP spid="22" grpId="0" animBg="1"/>
      <p:bldP spid="23" grpId="0"/>
      <p:bldP spid="24" grpId="0" animBg="1"/>
      <p:bldP spid="25" grpId="0" animBg="1"/>
      <p:bldP spid="26" grpId="0"/>
      <p:bldP spid="27" grpId="0" animBg="1"/>
      <p:bldP spid="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04800" y="2590800"/>
            <a:ext cx="5105400" cy="2971800"/>
          </a:xfrm>
          <a:prstGeom prst="rect">
            <a:avLst/>
          </a:prstGeom>
          <a:solidFill>
            <a:srgbClr val="CCFF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15" name="Line 4"/>
          <p:cNvSpPr>
            <a:spLocks noChangeShapeType="1"/>
          </p:cNvSpPr>
          <p:nvPr/>
        </p:nvSpPr>
        <p:spPr bwMode="auto">
          <a:xfrm flipH="1">
            <a:off x="3733800" y="2590800"/>
            <a:ext cx="0" cy="2971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1371600" y="2667000"/>
            <a:ext cx="1385888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(fair die)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3810000" y="2667000"/>
            <a:ext cx="153670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~A (loaded)</a:t>
            </a:r>
          </a:p>
        </p:txBody>
      </p: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304800" y="5181600"/>
            <a:ext cx="3429000" cy="381000"/>
          </a:xfrm>
          <a:prstGeom prst="rect">
            <a:avLst/>
          </a:prstGeom>
          <a:solidFill>
            <a:srgbClr val="008000">
              <a:alpha val="43921"/>
            </a:srgbClr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19" name="Rectangle 8"/>
          <p:cNvSpPr>
            <a:spLocks noChangeArrowheads="1"/>
          </p:cNvSpPr>
          <p:nvPr/>
        </p:nvSpPr>
        <p:spPr bwMode="auto">
          <a:xfrm>
            <a:off x="3733800" y="4038600"/>
            <a:ext cx="1676400" cy="1524000"/>
          </a:xfrm>
          <a:prstGeom prst="rect">
            <a:avLst/>
          </a:prstGeom>
          <a:solidFill>
            <a:srgbClr val="008000">
              <a:alpha val="43921"/>
            </a:srgbClr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20" name="Text Box 9"/>
          <p:cNvSpPr txBox="1">
            <a:spLocks noChangeArrowheads="1"/>
          </p:cNvSpPr>
          <p:nvPr/>
        </p:nvSpPr>
        <p:spPr bwMode="auto">
          <a:xfrm>
            <a:off x="1447800" y="5181600"/>
            <a:ext cx="1058863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and B</a:t>
            </a: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4038600" y="5105400"/>
            <a:ext cx="1243013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~A and B</a:t>
            </a:r>
          </a:p>
        </p:txBody>
      </p:sp>
      <p:sp>
        <p:nvSpPr>
          <p:cNvPr id="64522" name="Rectangle 13"/>
          <p:cNvSpPr>
            <a:spLocks noChangeArrowheads="1"/>
          </p:cNvSpPr>
          <p:nvPr/>
        </p:nvSpPr>
        <p:spPr bwMode="auto">
          <a:xfrm>
            <a:off x="6477000" y="3429000"/>
            <a:ext cx="533400" cy="1524000"/>
          </a:xfrm>
          <a:prstGeom prst="rect">
            <a:avLst/>
          </a:prstGeom>
          <a:solidFill>
            <a:srgbClr val="CCFF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23" name="Rectangle 14"/>
          <p:cNvSpPr>
            <a:spLocks noChangeArrowheads="1"/>
          </p:cNvSpPr>
          <p:nvPr/>
        </p:nvSpPr>
        <p:spPr bwMode="auto">
          <a:xfrm>
            <a:off x="6477000" y="4724400"/>
            <a:ext cx="533400" cy="228600"/>
          </a:xfrm>
          <a:prstGeom prst="rect">
            <a:avLst/>
          </a:prstGeom>
          <a:solidFill>
            <a:srgbClr val="008000">
              <a:alpha val="43921"/>
            </a:srgbClr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24" name="Rectangle 15"/>
          <p:cNvSpPr>
            <a:spLocks noChangeArrowheads="1"/>
          </p:cNvSpPr>
          <p:nvPr/>
        </p:nvSpPr>
        <p:spPr bwMode="auto">
          <a:xfrm>
            <a:off x="7543800" y="3429000"/>
            <a:ext cx="533400" cy="1524000"/>
          </a:xfrm>
          <a:prstGeom prst="rect">
            <a:avLst/>
          </a:prstGeom>
          <a:solidFill>
            <a:srgbClr val="CCFF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25" name="Rectangle 16"/>
          <p:cNvSpPr>
            <a:spLocks noChangeArrowheads="1"/>
          </p:cNvSpPr>
          <p:nvPr/>
        </p:nvSpPr>
        <p:spPr bwMode="auto">
          <a:xfrm>
            <a:off x="7543800" y="4114800"/>
            <a:ext cx="533400" cy="838200"/>
          </a:xfrm>
          <a:prstGeom prst="rect">
            <a:avLst/>
          </a:prstGeom>
          <a:solidFill>
            <a:srgbClr val="008000">
              <a:alpha val="43921"/>
            </a:srgbClr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26" name="Text Box 17"/>
          <p:cNvSpPr txBox="1">
            <a:spLocks noChangeArrowheads="1"/>
          </p:cNvSpPr>
          <p:nvPr/>
        </p:nvSpPr>
        <p:spPr bwMode="auto">
          <a:xfrm>
            <a:off x="6172200" y="5029200"/>
            <a:ext cx="915988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P(B|A)</a:t>
            </a:r>
          </a:p>
        </p:txBody>
      </p:sp>
      <p:sp>
        <p:nvSpPr>
          <p:cNvPr id="64527" name="Text Box 18"/>
          <p:cNvSpPr txBox="1">
            <a:spLocks noChangeArrowheads="1"/>
          </p:cNvSpPr>
          <p:nvPr/>
        </p:nvSpPr>
        <p:spPr bwMode="auto">
          <a:xfrm>
            <a:off x="7391400" y="5029200"/>
            <a:ext cx="1100138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P(B|~A)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026150" y="2009775"/>
            <a:ext cx="1165225" cy="444500"/>
            <a:chOff x="3668" y="1030"/>
            <a:chExt cx="1043" cy="456"/>
          </a:xfrm>
        </p:grpSpPr>
        <p:sp>
          <p:nvSpPr>
            <p:cNvPr id="64545" name="Rectangle 20"/>
            <p:cNvSpPr>
              <a:spLocks noChangeArrowheads="1"/>
            </p:cNvSpPr>
            <p:nvPr/>
          </p:nvSpPr>
          <p:spPr bwMode="auto">
            <a:xfrm>
              <a:off x="3668" y="1030"/>
              <a:ext cx="1043" cy="456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100000">
                  <a:srgbClr val="CCFFFF"/>
                </a:gs>
              </a:gsLst>
              <a:lin ang="0" scaled="1"/>
            </a:gra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4546" name="Line 21"/>
            <p:cNvSpPr>
              <a:spLocks noChangeShapeType="1"/>
            </p:cNvSpPr>
            <p:nvPr/>
          </p:nvSpPr>
          <p:spPr bwMode="auto">
            <a:xfrm>
              <a:off x="4414" y="1043"/>
              <a:ext cx="6" cy="44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4529" name="Text Box 23"/>
          <p:cNvSpPr txBox="1">
            <a:spLocks noChangeArrowheads="1"/>
          </p:cNvSpPr>
          <p:nvPr/>
        </p:nvSpPr>
        <p:spPr bwMode="auto">
          <a:xfrm>
            <a:off x="6262688" y="1427163"/>
            <a:ext cx="66992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P(A)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526338" y="1989138"/>
            <a:ext cx="1165225" cy="444500"/>
            <a:chOff x="3668" y="1030"/>
            <a:chExt cx="1043" cy="456"/>
          </a:xfrm>
        </p:grpSpPr>
        <p:sp>
          <p:nvSpPr>
            <p:cNvPr id="64543" name="Rectangle 25"/>
            <p:cNvSpPr>
              <a:spLocks noChangeArrowheads="1"/>
            </p:cNvSpPr>
            <p:nvPr/>
          </p:nvSpPr>
          <p:spPr bwMode="auto">
            <a:xfrm>
              <a:off x="3668" y="1030"/>
              <a:ext cx="1043" cy="456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5E7676"/>
                </a:gs>
              </a:gsLst>
              <a:lin ang="0" scaled="1"/>
            </a:gra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4544" name="Line 26"/>
            <p:cNvSpPr>
              <a:spLocks noChangeShapeType="1"/>
            </p:cNvSpPr>
            <p:nvPr/>
          </p:nvSpPr>
          <p:spPr bwMode="auto">
            <a:xfrm>
              <a:off x="4414" y="1043"/>
              <a:ext cx="6" cy="44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4531" name="Text Box 27"/>
          <p:cNvSpPr txBox="1">
            <a:spLocks noChangeArrowheads="1"/>
          </p:cNvSpPr>
          <p:nvPr/>
        </p:nvSpPr>
        <p:spPr bwMode="auto">
          <a:xfrm>
            <a:off x="7661275" y="1425575"/>
            <a:ext cx="85407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P(~A)</a:t>
            </a:r>
          </a:p>
        </p:txBody>
      </p:sp>
      <p:sp>
        <p:nvSpPr>
          <p:cNvPr id="566300" name="AutoShape 28"/>
          <p:cNvSpPr>
            <a:spLocks noChangeArrowheads="1"/>
          </p:cNvSpPr>
          <p:nvPr/>
        </p:nvSpPr>
        <p:spPr bwMode="auto">
          <a:xfrm>
            <a:off x="7758113" y="2079625"/>
            <a:ext cx="566737" cy="220663"/>
          </a:xfrm>
          <a:prstGeom prst="rightArrow">
            <a:avLst>
              <a:gd name="adj1" fmla="val 50000"/>
              <a:gd name="adj2" fmla="val 64208"/>
            </a:avLst>
          </a:prstGeom>
          <a:solidFill>
            <a:srgbClr val="59618B"/>
          </a:solidFill>
          <a:ln w="381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6301" name="AutoShape 29"/>
          <p:cNvSpPr>
            <a:spLocks noChangeArrowheads="1"/>
          </p:cNvSpPr>
          <p:nvPr/>
        </p:nvSpPr>
        <p:spPr bwMode="auto">
          <a:xfrm flipH="1">
            <a:off x="6897688" y="2098675"/>
            <a:ext cx="268287" cy="211138"/>
          </a:xfrm>
          <a:prstGeom prst="rightArrow">
            <a:avLst>
              <a:gd name="adj1" fmla="val 50000"/>
              <a:gd name="adj2" fmla="val 31767"/>
            </a:avLst>
          </a:prstGeom>
          <a:solidFill>
            <a:srgbClr val="59618B"/>
          </a:solidFill>
          <a:ln w="381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6302" name="AutoShape 30"/>
          <p:cNvSpPr>
            <a:spLocks noChangeArrowheads="1"/>
          </p:cNvSpPr>
          <p:nvPr/>
        </p:nvSpPr>
        <p:spPr bwMode="auto">
          <a:xfrm rot="5400000">
            <a:off x="6206332" y="4067968"/>
            <a:ext cx="1066800" cy="220663"/>
          </a:xfrm>
          <a:prstGeom prst="rightArrow">
            <a:avLst>
              <a:gd name="adj1" fmla="val 50000"/>
              <a:gd name="adj2" fmla="val 120863"/>
            </a:avLst>
          </a:prstGeom>
          <a:solidFill>
            <a:srgbClr val="59618B"/>
          </a:solidFill>
          <a:ln w="381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6303" name="AutoShape 31"/>
          <p:cNvSpPr>
            <a:spLocks noChangeArrowheads="1"/>
          </p:cNvSpPr>
          <p:nvPr/>
        </p:nvSpPr>
        <p:spPr bwMode="auto">
          <a:xfrm rot="5400000">
            <a:off x="7557294" y="3706019"/>
            <a:ext cx="517525" cy="220663"/>
          </a:xfrm>
          <a:prstGeom prst="rightArrow">
            <a:avLst>
              <a:gd name="adj1" fmla="val 50000"/>
              <a:gd name="adj2" fmla="val 58633"/>
            </a:avLst>
          </a:prstGeom>
          <a:solidFill>
            <a:srgbClr val="59618B"/>
          </a:solidFill>
          <a:ln w="381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36" name="Text Box 32"/>
          <p:cNvSpPr txBox="1">
            <a:spLocks noChangeArrowheads="1"/>
          </p:cNvSpPr>
          <p:nvPr/>
        </p:nvSpPr>
        <p:spPr bwMode="auto">
          <a:xfrm>
            <a:off x="642938" y="1436688"/>
            <a:ext cx="415607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P(B) = P(B|A)P(A) + P(B|~A)P(~A)</a:t>
            </a:r>
          </a:p>
        </p:txBody>
      </p:sp>
      <p:sp>
        <p:nvSpPr>
          <p:cNvPr id="566305" name="AutoShape 33"/>
          <p:cNvSpPr>
            <a:spLocks noChangeArrowheads="1"/>
          </p:cNvSpPr>
          <p:nvPr/>
        </p:nvSpPr>
        <p:spPr bwMode="auto">
          <a:xfrm flipH="1">
            <a:off x="3754438" y="3641725"/>
            <a:ext cx="973137" cy="868363"/>
          </a:xfrm>
          <a:prstGeom prst="rightArrow">
            <a:avLst>
              <a:gd name="adj1" fmla="val 50000"/>
              <a:gd name="adj2" fmla="val 28016"/>
            </a:avLst>
          </a:prstGeom>
          <a:solidFill>
            <a:srgbClr val="59618B"/>
          </a:solidFill>
          <a:ln w="381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6306" name="AutoShape 34"/>
          <p:cNvSpPr>
            <a:spLocks noChangeArrowheads="1"/>
          </p:cNvSpPr>
          <p:nvPr/>
        </p:nvSpPr>
        <p:spPr bwMode="auto">
          <a:xfrm rot="5400000">
            <a:off x="1334294" y="3815556"/>
            <a:ext cx="1724025" cy="868363"/>
          </a:xfrm>
          <a:prstGeom prst="rightArrow">
            <a:avLst>
              <a:gd name="adj1" fmla="val 50000"/>
              <a:gd name="adj2" fmla="val 49634"/>
            </a:avLst>
          </a:prstGeom>
          <a:solidFill>
            <a:srgbClr val="59618B"/>
          </a:solidFill>
          <a:ln w="381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6307" name="Rectangle 35"/>
          <p:cNvSpPr>
            <a:spLocks noChangeArrowheads="1"/>
          </p:cNvSpPr>
          <p:nvPr/>
        </p:nvSpPr>
        <p:spPr bwMode="auto">
          <a:xfrm>
            <a:off x="285750" y="5153025"/>
            <a:ext cx="3448050" cy="428625"/>
          </a:xfrm>
          <a:prstGeom prst="rect">
            <a:avLst/>
          </a:prstGeom>
          <a:noFill/>
          <a:ln w="38100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6308" name="AutoShape 36"/>
          <p:cNvSpPr>
            <a:spLocks noChangeArrowheads="1"/>
          </p:cNvSpPr>
          <p:nvPr/>
        </p:nvSpPr>
        <p:spPr bwMode="auto">
          <a:xfrm>
            <a:off x="1033463" y="3575050"/>
            <a:ext cx="2700337" cy="906463"/>
          </a:xfrm>
          <a:prstGeom prst="rightArrow">
            <a:avLst>
              <a:gd name="adj1" fmla="val 50000"/>
              <a:gd name="adj2" fmla="val 74475"/>
            </a:avLst>
          </a:prstGeom>
          <a:solidFill>
            <a:srgbClr val="59618B"/>
          </a:solidFill>
          <a:ln w="381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6309" name="AutoShape 37"/>
          <p:cNvSpPr>
            <a:spLocks noChangeArrowheads="1"/>
          </p:cNvSpPr>
          <p:nvPr/>
        </p:nvSpPr>
        <p:spPr bwMode="auto">
          <a:xfrm rot="5400000">
            <a:off x="4180681" y="3148807"/>
            <a:ext cx="879475" cy="687388"/>
          </a:xfrm>
          <a:prstGeom prst="rightArrow">
            <a:avLst>
              <a:gd name="adj1" fmla="val 50000"/>
              <a:gd name="adj2" fmla="val 31986"/>
            </a:avLst>
          </a:prstGeom>
          <a:solidFill>
            <a:srgbClr val="59618B"/>
          </a:solidFill>
          <a:ln w="381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6310" name="Rectangle 38"/>
          <p:cNvSpPr>
            <a:spLocks noChangeArrowheads="1"/>
          </p:cNvSpPr>
          <p:nvPr/>
        </p:nvSpPr>
        <p:spPr bwMode="auto">
          <a:xfrm>
            <a:off x="3705225" y="4067175"/>
            <a:ext cx="1695450" cy="1514475"/>
          </a:xfrm>
          <a:prstGeom prst="rect">
            <a:avLst/>
          </a:prstGeom>
          <a:noFill/>
          <a:ln w="38100" algn="ctr">
            <a:solidFill>
              <a:schemeClr val="fol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7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66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66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300" grpId="0" animBg="1"/>
      <p:bldP spid="566301" grpId="0" animBg="1"/>
      <p:bldP spid="566302" grpId="0" animBg="1"/>
      <p:bldP spid="566303" grpId="0" animBg="1"/>
      <p:bldP spid="566305" grpId="0" animBg="1"/>
      <p:bldP spid="566305" grpId="1" animBg="1"/>
      <p:bldP spid="566306" grpId="0" animBg="1"/>
      <p:bldP spid="566306" grpId="1" animBg="1"/>
      <p:bldP spid="566307" grpId="0" animBg="1"/>
      <p:bldP spid="566308" grpId="0" animBg="1"/>
      <p:bldP spid="566309" grpId="0" animBg="1"/>
      <p:bldP spid="5663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widely used shortcut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896048"/>
              </p:ext>
            </p:extLst>
          </p:nvPr>
        </p:nvGraphicFramePr>
        <p:xfrm>
          <a:off x="3829222" y="2231606"/>
          <a:ext cx="452913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Equation" r:id="rId3" imgW="2743200" imgH="203200" progId="Equation.3">
                  <p:embed/>
                </p:oleObj>
              </mc:Choice>
              <mc:Fallback>
                <p:oleObj name="Equation" r:id="rId3" imgW="274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9222" y="2231606"/>
                        <a:ext cx="4529138" cy="33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34130"/>
              </p:ext>
            </p:extLst>
          </p:nvPr>
        </p:nvGraphicFramePr>
        <p:xfrm>
          <a:off x="928687" y="1382587"/>
          <a:ext cx="7758113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Equation" r:id="rId5" imgW="4699000" imgH="723900" progId="Equation.3">
                  <p:embed/>
                </p:oleObj>
              </mc:Choice>
              <mc:Fallback>
                <p:oleObj name="Equation" r:id="rId5" imgW="46990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8687" y="1382587"/>
                        <a:ext cx="7758113" cy="1195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068448"/>
              </p:ext>
            </p:extLst>
          </p:nvPr>
        </p:nvGraphicFramePr>
        <p:xfrm>
          <a:off x="3913360" y="3130937"/>
          <a:ext cx="44450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quation" r:id="rId7" imgW="2692400" imgH="203200" progId="Equation.3">
                  <p:embed/>
                </p:oleObj>
              </mc:Choice>
              <mc:Fallback>
                <p:oleObj name="Equation" r:id="rId7" imgW="269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13360" y="3130937"/>
                        <a:ext cx="4445000" cy="33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666383"/>
              </p:ext>
            </p:extLst>
          </p:nvPr>
        </p:nvGraphicFramePr>
        <p:xfrm>
          <a:off x="3614682" y="4134643"/>
          <a:ext cx="48641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Equation" r:id="rId9" imgW="2946400" imgH="228600" progId="Equation.3">
                  <p:embed/>
                </p:oleObj>
              </mc:Choice>
              <mc:Fallback>
                <p:oleObj name="Equation" r:id="rId9" imgW="2946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14682" y="4134643"/>
                        <a:ext cx="4864100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378563"/>
              </p:ext>
            </p:extLst>
          </p:nvPr>
        </p:nvGraphicFramePr>
        <p:xfrm>
          <a:off x="3614682" y="3753735"/>
          <a:ext cx="32289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quation" r:id="rId11" imgW="1955800" imgH="228600" progId="Equation.3">
                  <p:embed/>
                </p:oleObj>
              </mc:Choice>
              <mc:Fallback>
                <p:oleObj name="Equation" r:id="rId11" imgW="1955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14682" y="3753735"/>
                        <a:ext cx="3228975" cy="37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59671"/>
              </p:ext>
            </p:extLst>
          </p:nvPr>
        </p:nvGraphicFramePr>
        <p:xfrm>
          <a:off x="4325938" y="4521200"/>
          <a:ext cx="38576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Equation" r:id="rId13" imgW="2336800" imgH="215900" progId="Equation.3">
                  <p:embed/>
                </p:oleObj>
              </mc:Choice>
              <mc:Fallback>
                <p:oleObj name="Equation" r:id="rId13" imgW="2336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25938" y="4521200"/>
                        <a:ext cx="385762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3126703" y="3576690"/>
            <a:ext cx="5618421" cy="1454788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 rot="5400000">
            <a:off x="1471548" y="2867732"/>
            <a:ext cx="2113975" cy="1196335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9288" y="5160079"/>
            <a:ext cx="804583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Put another way: the chain rule holds for any </a:t>
            </a:r>
            <a:r>
              <a:rPr lang="en-US" i="1" dirty="0" smtClean="0"/>
              <a:t>events </a:t>
            </a:r>
            <a:r>
              <a:rPr lang="en-US" dirty="0" smtClean="0"/>
              <a:t>A and B.  For multivalued discrete variables, there are many possible “A events” (events I could denote by A) and many possible “B events”.</a:t>
            </a:r>
          </a:p>
          <a:p>
            <a:endParaRPr lang="en-US" dirty="0"/>
          </a:p>
          <a:p>
            <a:r>
              <a:rPr lang="en-US" dirty="0" smtClean="0"/>
              <a:t>Consequence: estimating </a:t>
            </a:r>
            <a:r>
              <a:rPr lang="en-US" dirty="0" err="1" smtClean="0"/>
              <a:t>Pr</a:t>
            </a:r>
            <a:r>
              <a:rPr lang="en-US" dirty="0" smtClean="0"/>
              <a:t>(A|B) might mean estimating many numbers….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Definition of Conditional Probability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670425" y="2659063"/>
            <a:ext cx="4168775" cy="37365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538414" y="1408113"/>
            <a:ext cx="3774459" cy="156965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dirty="0"/>
              <a:t>             </a:t>
            </a:r>
            <a:r>
              <a:rPr lang="en-US" sz="3200" i="1" dirty="0"/>
              <a:t>        </a:t>
            </a:r>
            <a:r>
              <a:rPr lang="en-US" sz="3200" i="1" dirty="0" smtClean="0"/>
              <a:t>    P(A </a:t>
            </a:r>
            <a:r>
              <a:rPr lang="en-US" sz="3200" i="1" dirty="0"/>
              <a:t>^ B) </a:t>
            </a:r>
          </a:p>
          <a:p>
            <a:pPr algn="l"/>
            <a:r>
              <a:rPr lang="en-US" sz="3200" i="1" dirty="0"/>
              <a:t>P(A|B)  =  -----------</a:t>
            </a:r>
          </a:p>
          <a:p>
            <a:pPr algn="l"/>
            <a:r>
              <a:rPr lang="en-US" sz="3200" i="1" dirty="0"/>
              <a:t>                    </a:t>
            </a:r>
            <a:r>
              <a:rPr lang="en-US" sz="3200" i="1" dirty="0" smtClean="0"/>
              <a:t>   P(B</a:t>
            </a:r>
            <a:r>
              <a:rPr lang="en-US" sz="3200" i="1" dirty="0"/>
              <a:t>) 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04801" y="3019425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r>
              <a:rPr lang="en-US" sz="4000" dirty="0">
                <a:solidFill>
                  <a:srgbClr val="0070C0"/>
                </a:solidFill>
              </a:rPr>
              <a:t>Corollary: The Chain Rule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187576" y="4259263"/>
            <a:ext cx="4488072" cy="59006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sz="3200" i="1" dirty="0"/>
              <a:t>P(A ^ B) = P(A|B) P(B) </a:t>
            </a:r>
          </a:p>
        </p:txBody>
      </p:sp>
    </p:spTree>
    <p:extLst>
      <p:ext uri="{BB962C8B-B14F-4D97-AF65-F5344CB8AC3E}">
        <p14:creationId xmlns:p14="http://schemas.microsoft.com/office/powerpoint/2010/main" val="31142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Concepts in Probability: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Smoothing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6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practical problems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362200" y="1143001"/>
            <a:ext cx="5715000" cy="1754322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I bought a loaded d20 on EBay…but it didn’t come with any </a:t>
            </a:r>
            <a:r>
              <a:rPr lang="en-US" dirty="0" smtClean="0"/>
              <a:t>useful specs</a:t>
            </a:r>
            <a:r>
              <a:rPr lang="en-US" dirty="0"/>
              <a:t>.  How can I find out how it behaves?</a:t>
            </a:r>
          </a:p>
          <a:p>
            <a:pPr algn="l">
              <a:spcBef>
                <a:spcPct val="50000"/>
              </a:spcBef>
            </a:pPr>
            <a:endParaRPr lang="en-US" dirty="0"/>
          </a:p>
          <a:p>
            <a:pPr algn="l">
              <a:spcBef>
                <a:spcPct val="50000"/>
              </a:spcBef>
            </a:pPr>
            <a:endParaRPr lang="en-US" dirty="0"/>
          </a:p>
        </p:txBody>
      </p:sp>
      <p:graphicFrame>
        <p:nvGraphicFramePr>
          <p:cNvPr id="1331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232025" y="2085976"/>
          <a:ext cx="4260850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51" name="Chart" r:id="rId5" imgW="4737100" imgH="3352800" progId="Excel.Sheet.8">
                  <p:embed/>
                </p:oleObj>
              </mc:Choice>
              <mc:Fallback>
                <p:oleObj name="Chart" r:id="rId5" imgW="4737100" imgH="33528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2085976"/>
                        <a:ext cx="4260850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2750" y="5613400"/>
            <a:ext cx="8515350" cy="52322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1. Collect some data (20 rolls)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450" y="6019800"/>
            <a:ext cx="8515350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2. Estimate Pr(</a:t>
            </a:r>
            <a:r>
              <a:rPr lang="en-US" sz="2800" dirty="0" err="1" smtClean="0"/>
              <a:t>i</a:t>
            </a:r>
            <a:r>
              <a:rPr lang="en-US" sz="2800" dirty="0" smtClean="0"/>
              <a:t>)=C(rolls of </a:t>
            </a:r>
            <a:r>
              <a:rPr lang="en-US" sz="2800" dirty="0" err="1" smtClean="0"/>
              <a:t>i</a:t>
            </a:r>
            <a:r>
              <a:rPr lang="en-US" sz="2800" dirty="0" smtClean="0"/>
              <a:t>)/C(any roll)</a:t>
            </a:r>
          </a:p>
        </p:txBody>
      </p:sp>
    </p:spTree>
    <p:extLst>
      <p:ext uri="{BB962C8B-B14F-4D97-AF65-F5344CB8AC3E}">
        <p14:creationId xmlns:p14="http://schemas.microsoft.com/office/powerpoint/2010/main" val="315317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One solution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362200" y="1143001"/>
            <a:ext cx="5715000" cy="1498967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I bought a loaded d20 on EBay…but it didn’t come with any specs.  How can I find out how it behaves?</a:t>
            </a:r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433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232025" y="2085976"/>
          <a:ext cx="4260850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75" name="Chart" r:id="rId5" imgW="4737100" imgH="3352800" progId="Excel.Sheet.8">
                  <p:embed/>
                </p:oleObj>
              </mc:Choice>
              <mc:Fallback>
                <p:oleObj name="Chart" r:id="rId5" imgW="4737100" imgH="33528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2085976"/>
                        <a:ext cx="4260850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6762751" y="2162176"/>
            <a:ext cx="1762125" cy="290560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P(1)=0</a:t>
            </a:r>
          </a:p>
          <a:p>
            <a:pPr algn="l">
              <a:spcBef>
                <a:spcPct val="50000"/>
              </a:spcBef>
            </a:pPr>
            <a:r>
              <a:rPr lang="en-US"/>
              <a:t>P(2)=0</a:t>
            </a:r>
          </a:p>
          <a:p>
            <a:pPr algn="l">
              <a:spcBef>
                <a:spcPct val="50000"/>
              </a:spcBef>
            </a:pPr>
            <a:r>
              <a:rPr lang="en-US"/>
              <a:t>P(3)=0</a:t>
            </a:r>
          </a:p>
          <a:p>
            <a:pPr algn="l">
              <a:spcBef>
                <a:spcPct val="50000"/>
              </a:spcBef>
            </a:pPr>
            <a:r>
              <a:rPr lang="en-US"/>
              <a:t>P(4)=0.1</a:t>
            </a:r>
          </a:p>
          <a:p>
            <a:pPr algn="l">
              <a:spcBef>
                <a:spcPct val="50000"/>
              </a:spcBef>
            </a:pPr>
            <a:r>
              <a:rPr lang="en-US"/>
              <a:t>…</a:t>
            </a:r>
          </a:p>
          <a:p>
            <a:pPr algn="l">
              <a:spcBef>
                <a:spcPct val="50000"/>
              </a:spcBef>
            </a:pPr>
            <a:r>
              <a:rPr lang="en-US"/>
              <a:t>P(19)=0.25</a:t>
            </a:r>
          </a:p>
          <a:p>
            <a:pPr algn="l">
              <a:spcBef>
                <a:spcPct val="50000"/>
              </a:spcBef>
            </a:pPr>
            <a:r>
              <a:rPr lang="en-US"/>
              <a:t>P(20)=0.2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412750" y="4302126"/>
            <a:ext cx="1747838" cy="132343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/>
            <a:r>
              <a:rPr lang="en-US" sz="2000" dirty="0"/>
              <a:t>MLE =</a:t>
            </a:r>
            <a:r>
              <a:rPr lang="en-US" sz="2000" u="sng" dirty="0"/>
              <a:t> maximum</a:t>
            </a:r>
          </a:p>
          <a:p>
            <a:pPr algn="l"/>
            <a:r>
              <a:rPr lang="en-US" sz="2000" u="sng" dirty="0"/>
              <a:t>likelihood estimate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750" y="5613400"/>
            <a:ext cx="8515350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But: Do I really think it’s </a:t>
            </a:r>
            <a:r>
              <a:rPr lang="en-US" sz="2800" i="1" dirty="0" smtClean="0"/>
              <a:t>impossible</a:t>
            </a:r>
            <a:r>
              <a:rPr lang="en-US" sz="2800" dirty="0" smtClean="0"/>
              <a:t> to roll a 1,2 or 3?</a:t>
            </a:r>
          </a:p>
        </p:txBody>
      </p:sp>
    </p:spTree>
    <p:extLst>
      <p:ext uri="{BB962C8B-B14F-4D97-AF65-F5344CB8AC3E}">
        <p14:creationId xmlns:p14="http://schemas.microsoft.com/office/powerpoint/2010/main" val="197457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better solution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362200" y="1143001"/>
            <a:ext cx="5715000" cy="1498967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I bought a loaded d20 on EBay…but it didn’t come with any specs.  How can I find out how it behaves?</a:t>
            </a:r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331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232025" y="2085976"/>
          <a:ext cx="4260850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99" name="Chart" r:id="rId5" imgW="4737100" imgH="3352800" progId="Excel.Sheet.8">
                  <p:embed/>
                </p:oleObj>
              </mc:Choice>
              <mc:Fallback>
                <p:oleObj name="Chart" r:id="rId5" imgW="4737100" imgH="33528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2085976"/>
                        <a:ext cx="4260850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5450" y="5681991"/>
            <a:ext cx="8515350" cy="52322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1. Collect some data (20 rolls)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750" y="6088391"/>
            <a:ext cx="8515350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2. Estimate Pr(</a:t>
            </a:r>
            <a:r>
              <a:rPr lang="en-US" sz="2800" dirty="0" err="1" smtClean="0"/>
              <a:t>i</a:t>
            </a:r>
            <a:r>
              <a:rPr lang="en-US" sz="2800" dirty="0" smtClean="0"/>
              <a:t>)=C(rolls of </a:t>
            </a:r>
            <a:r>
              <a:rPr lang="en-US" sz="2800" dirty="0" err="1" smtClean="0"/>
              <a:t>i</a:t>
            </a:r>
            <a:r>
              <a:rPr lang="en-US" sz="2800" dirty="0" smtClean="0"/>
              <a:t>)/C(any roll)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150" y="5237491"/>
            <a:ext cx="8515350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0. </a:t>
            </a:r>
            <a:r>
              <a:rPr lang="en-US" sz="2800" i="1" dirty="0" smtClean="0"/>
              <a:t>Imagine</a:t>
            </a:r>
            <a:r>
              <a:rPr lang="en-US" sz="2800" dirty="0" smtClean="0"/>
              <a:t> some data (20 rolls, each </a:t>
            </a:r>
            <a:r>
              <a:rPr lang="en-US" sz="2800" dirty="0" err="1" smtClean="0"/>
              <a:t>i</a:t>
            </a:r>
            <a:r>
              <a:rPr lang="en-US" sz="2800" dirty="0" smtClean="0"/>
              <a:t> shows up 1x)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545081" y="2590801"/>
            <a:ext cx="3779520" cy="1996440"/>
            <a:chOff x="2545080" y="2590800"/>
            <a:chExt cx="3779520" cy="1996440"/>
          </a:xfrm>
        </p:grpSpPr>
        <p:sp>
          <p:nvSpPr>
            <p:cNvPr id="9" name="Rectangle 8"/>
            <p:cNvSpPr/>
            <p:nvPr/>
          </p:nvSpPr>
          <p:spPr>
            <a:xfrm>
              <a:off x="25450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2034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79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16580" y="357378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9946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2044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1094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391668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9194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786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90060" y="39014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6532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57800" y="42519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52060" y="42519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69180" y="358140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71160" y="39014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4642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836920" y="42443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35040" y="259080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25540" y="29184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532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better solution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362200" y="1143001"/>
            <a:ext cx="5715000" cy="1498967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I bought a loaded d20 on EBay…but it didn’t come with any specs.  How can I find out how it behaves?</a:t>
            </a:r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433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232025" y="2085976"/>
          <a:ext cx="4260850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28" name="Chart" r:id="rId5" imgW="4737100" imgH="3352800" progId="Excel.Sheet.8">
                  <p:embed/>
                </p:oleObj>
              </mc:Choice>
              <mc:Fallback>
                <p:oleObj name="Chart" r:id="rId5" imgW="4737100" imgH="33528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2085976"/>
                        <a:ext cx="4260850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6762750" y="2162175"/>
            <a:ext cx="2381250" cy="290560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P(1</a:t>
            </a:r>
            <a:r>
              <a:rPr lang="en-US" dirty="0" smtClean="0"/>
              <a:t>)=1/40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P(2</a:t>
            </a:r>
            <a:r>
              <a:rPr lang="en-US" dirty="0" smtClean="0"/>
              <a:t>)=1/40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P(3</a:t>
            </a:r>
            <a:r>
              <a:rPr lang="en-US" dirty="0" smtClean="0"/>
              <a:t>)=1/40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P(4</a:t>
            </a:r>
            <a:r>
              <a:rPr lang="en-US" dirty="0" smtClean="0"/>
              <a:t>)=(2+1)/40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…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P(19</a:t>
            </a:r>
            <a:r>
              <a:rPr lang="en-US" dirty="0" smtClean="0"/>
              <a:t>)=(5+1)/40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P(20</a:t>
            </a:r>
            <a:r>
              <a:rPr lang="en-US" dirty="0" smtClean="0"/>
              <a:t>)=(4+1)/40=1/8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15975" y="5270500"/>
          <a:ext cx="4654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29" name="Equation" r:id="rId7" imgW="2133360" imgH="419040" progId="Equation.3">
                  <p:embed/>
                </p:oleObj>
              </mc:Choice>
              <mc:Fallback>
                <p:oleObj name="Equation" r:id="rId7" imgW="2133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5270500"/>
                        <a:ext cx="4654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rot="10800000">
            <a:off x="6762750" y="5024497"/>
            <a:ext cx="23812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54700" y="5448638"/>
            <a:ext cx="3073400" cy="1015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000" dirty="0" smtClean="0"/>
              <a:t>0.25 </a:t>
            </a:r>
            <a:r>
              <a:rPr lang="en-US" sz="2000" i="1" dirty="0" smtClean="0"/>
              <a:t>vs.</a:t>
            </a:r>
            <a:r>
              <a:rPr lang="en-US" sz="2000" dirty="0" smtClean="0"/>
              <a:t> 0.125 – really different! Maybe I should “imagine” less data?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45081" y="2590801"/>
            <a:ext cx="3779520" cy="1996440"/>
            <a:chOff x="2545080" y="2590800"/>
            <a:chExt cx="3779520" cy="1996440"/>
          </a:xfrm>
        </p:grpSpPr>
        <p:sp>
          <p:nvSpPr>
            <p:cNvPr id="13" name="Rectangle 12"/>
            <p:cNvSpPr/>
            <p:nvPr/>
          </p:nvSpPr>
          <p:spPr>
            <a:xfrm>
              <a:off x="25450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2034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879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16580" y="357378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9946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2044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1094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86200" y="391668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9194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786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90060" y="39014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6532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57800" y="42519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52060" y="42519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69180" y="358140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71160" y="39014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4642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36920" y="42443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35040" y="259080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25540" y="29184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633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better solution?</a:t>
            </a:r>
          </a:p>
        </p:txBody>
      </p:sp>
      <p:graphicFrame>
        <p:nvGraphicFramePr>
          <p:cNvPr id="1433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232025" y="2085976"/>
          <a:ext cx="4260850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2" name="Chart" r:id="rId5" imgW="4737100" imgH="3352800" progId="Excel.Sheet.8">
                  <p:embed/>
                </p:oleObj>
              </mc:Choice>
              <mc:Fallback>
                <p:oleObj name="Chart" r:id="rId5" imgW="4737100" imgH="33528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2085976"/>
                        <a:ext cx="4260850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6762750" y="2162175"/>
            <a:ext cx="2381250" cy="290560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P(1</a:t>
            </a:r>
            <a:r>
              <a:rPr lang="en-US" dirty="0" smtClean="0"/>
              <a:t>)=1/40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P(2</a:t>
            </a:r>
            <a:r>
              <a:rPr lang="en-US" dirty="0" smtClean="0"/>
              <a:t>)=1/40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P(3</a:t>
            </a:r>
            <a:r>
              <a:rPr lang="en-US" dirty="0" smtClean="0"/>
              <a:t>)=1/40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P(4</a:t>
            </a:r>
            <a:r>
              <a:rPr lang="en-US" dirty="0" smtClean="0"/>
              <a:t>)=(2+1)/40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…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P(19</a:t>
            </a:r>
            <a:r>
              <a:rPr lang="en-US" dirty="0" smtClean="0"/>
              <a:t>)=(5+1)/40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P(20</a:t>
            </a:r>
            <a:r>
              <a:rPr lang="en-US" dirty="0" smtClean="0"/>
              <a:t>)=(4+1)/40=1/8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15975" y="5270500"/>
          <a:ext cx="4654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3" name="Equation" r:id="rId7" imgW="2133360" imgH="419040" progId="Equation.3">
                  <p:embed/>
                </p:oleObj>
              </mc:Choice>
              <mc:Fallback>
                <p:oleObj name="Equation" r:id="rId7" imgW="2133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5270500"/>
                        <a:ext cx="4654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rot="10800000">
            <a:off x="6762750" y="5024497"/>
            <a:ext cx="23812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54700" y="5448638"/>
            <a:ext cx="3073400" cy="1015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000" dirty="0" smtClean="0"/>
              <a:t>0.25 </a:t>
            </a:r>
            <a:r>
              <a:rPr lang="en-US" sz="2000" i="1" dirty="0" smtClean="0"/>
              <a:t>vs.</a:t>
            </a:r>
            <a:r>
              <a:rPr lang="en-US" sz="2000" dirty="0" smtClean="0"/>
              <a:t> 0.125 – really different! Maybe I should “imagine” less data?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2545081" y="2590801"/>
            <a:ext cx="3779520" cy="1996440"/>
            <a:chOff x="2545080" y="2590800"/>
            <a:chExt cx="3779520" cy="1996440"/>
          </a:xfrm>
        </p:grpSpPr>
        <p:sp>
          <p:nvSpPr>
            <p:cNvPr id="12" name="Rectangle 11"/>
            <p:cNvSpPr/>
            <p:nvPr/>
          </p:nvSpPr>
          <p:spPr>
            <a:xfrm>
              <a:off x="25450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2034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879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16580" y="357378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9946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2044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1094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86200" y="391668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9194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786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90060" y="39014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46532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257800" y="42519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52060" y="42519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69180" y="358140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71160" y="39014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4642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36920" y="42443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35040" y="259080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25540" y="29184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664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11 at 1.2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195"/>
            <a:ext cx="9144000" cy="659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9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better solution?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67037" y="2552700"/>
          <a:ext cx="4654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76" name="Equation" r:id="rId5" imgW="2133360" imgH="419040" progId="Equation.3">
                  <p:embed/>
                </p:oleObj>
              </mc:Choice>
              <mc:Fallback>
                <p:oleObj name="Equation" r:id="rId5" imgW="2133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7" y="2552700"/>
                        <a:ext cx="4654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3652839" y="3848100"/>
            <a:ext cx="619125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graphicFrame>
        <p:nvGraphicFramePr>
          <p:cNvPr id="275460" name="Object 4"/>
          <p:cNvGraphicFramePr>
            <a:graphicFrameLocks noChangeAspect="1"/>
          </p:cNvGraphicFramePr>
          <p:nvPr/>
        </p:nvGraphicFramePr>
        <p:xfrm>
          <a:off x="4584701" y="3657600"/>
          <a:ext cx="27987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77" name="Equation" r:id="rId7" imgW="1282680" imgH="419040" progId="Equation.3">
                  <p:embed/>
                </p:oleObj>
              </mc:Choice>
              <mc:Fallback>
                <p:oleObj name="Equation" r:id="rId7" imgW="1282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1" y="3657600"/>
                        <a:ext cx="27987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57476" y="1143001"/>
            <a:ext cx="6105525" cy="95410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Q: What if I used </a:t>
            </a:r>
            <a:r>
              <a:rPr lang="en-US" sz="2800" i="1" dirty="0" smtClean="0"/>
              <a:t>m </a:t>
            </a:r>
            <a:r>
              <a:rPr lang="en-US" sz="2800" dirty="0" smtClean="0"/>
              <a:t>rolls with a probability of </a:t>
            </a:r>
            <a:r>
              <a:rPr lang="en-US" sz="2800" i="1" dirty="0" smtClean="0"/>
              <a:t>q=1/20 </a:t>
            </a:r>
            <a:r>
              <a:rPr lang="en-US" sz="2800" dirty="0" smtClean="0"/>
              <a:t>of rolling any 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?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657476" y="4849793"/>
            <a:ext cx="6105525" cy="95410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I can use this formula with m&gt;20, or even with </a:t>
            </a:r>
            <a:r>
              <a:rPr lang="en-US" sz="2800" i="1" dirty="0" smtClean="0"/>
              <a:t>m&lt;20 … </a:t>
            </a:r>
            <a:r>
              <a:rPr lang="en-US" sz="2800" dirty="0" smtClean="0"/>
              <a:t>say with </a:t>
            </a:r>
            <a:r>
              <a:rPr lang="en-US" sz="2800" i="1" dirty="0" smtClean="0"/>
              <a:t>m=1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13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better solution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67037" y="2552700"/>
          <a:ext cx="4654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00" name="Equation" r:id="rId5" imgW="2133360" imgH="419040" progId="Equation.3">
                  <p:embed/>
                </p:oleObj>
              </mc:Choice>
              <mc:Fallback>
                <p:oleObj name="Equation" r:id="rId5" imgW="2133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7" y="2552700"/>
                        <a:ext cx="4654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3652839" y="3848100"/>
            <a:ext cx="619125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graphicFrame>
        <p:nvGraphicFramePr>
          <p:cNvPr id="275460" name="Object 4"/>
          <p:cNvGraphicFramePr>
            <a:graphicFrameLocks noChangeAspect="1"/>
          </p:cNvGraphicFramePr>
          <p:nvPr/>
        </p:nvGraphicFramePr>
        <p:xfrm>
          <a:off x="4584701" y="3657600"/>
          <a:ext cx="27987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01" name="Equation" r:id="rId7" imgW="1282680" imgH="419040" progId="Equation.3">
                  <p:embed/>
                </p:oleObj>
              </mc:Choice>
              <mc:Fallback>
                <p:oleObj name="Equation" r:id="rId7" imgW="1282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1" y="3657600"/>
                        <a:ext cx="27987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57476" y="1143001"/>
            <a:ext cx="6105525" cy="95410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Q: What if I used </a:t>
            </a:r>
            <a:r>
              <a:rPr lang="en-US" sz="2800" i="1" dirty="0" smtClean="0"/>
              <a:t>m </a:t>
            </a:r>
            <a:r>
              <a:rPr lang="en-US" sz="2800" dirty="0" smtClean="0"/>
              <a:t>rolls with a probability of </a:t>
            </a:r>
            <a:r>
              <a:rPr lang="en-US" sz="2800" i="1" dirty="0" smtClean="0"/>
              <a:t>q=1/20 </a:t>
            </a:r>
            <a:r>
              <a:rPr lang="en-US" sz="2800" dirty="0" smtClean="0"/>
              <a:t>of rolling any 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?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00076" y="4849794"/>
            <a:ext cx="7731125" cy="138499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If </a:t>
            </a:r>
            <a:r>
              <a:rPr lang="en-US" sz="2800" i="1" dirty="0" smtClean="0"/>
              <a:t>m&gt;&gt;C(ANY) </a:t>
            </a:r>
            <a:r>
              <a:rPr lang="en-US" sz="2800" dirty="0" smtClean="0"/>
              <a:t>then your imagination </a:t>
            </a:r>
            <a:r>
              <a:rPr lang="en-US" sz="2800" i="1" dirty="0" smtClean="0"/>
              <a:t>q </a:t>
            </a:r>
            <a:r>
              <a:rPr lang="en-US" sz="2800" dirty="0" smtClean="0"/>
              <a:t>rules</a:t>
            </a:r>
          </a:p>
          <a:p>
            <a:r>
              <a:rPr lang="en-US" sz="2800" dirty="0" smtClean="0"/>
              <a:t>If </a:t>
            </a:r>
            <a:r>
              <a:rPr lang="en-US" sz="2800" i="1" dirty="0" smtClean="0"/>
              <a:t>m&lt;&lt;C(ANY) </a:t>
            </a:r>
            <a:r>
              <a:rPr lang="en-US" sz="2800" dirty="0" smtClean="0"/>
              <a:t>then your data rules BUT you never ever </a:t>
            </a:r>
            <a:r>
              <a:rPr lang="en-US" sz="2800" dirty="0" err="1" smtClean="0"/>
              <a:t>ever</a:t>
            </a:r>
            <a:r>
              <a:rPr lang="en-US" sz="2800" dirty="0" smtClean="0"/>
              <a:t> end up with Pr(</a:t>
            </a:r>
            <a:r>
              <a:rPr lang="en-US" sz="2800" i="1" dirty="0" err="1" smtClean="0"/>
              <a:t>i</a:t>
            </a:r>
            <a:r>
              <a:rPr lang="en-US" sz="2800" dirty="0" smtClean="0"/>
              <a:t>)=0</a:t>
            </a:r>
          </a:p>
        </p:txBody>
      </p:sp>
    </p:spTree>
    <p:extLst>
      <p:ext uri="{BB962C8B-B14F-4D97-AF65-F5344CB8AC3E}">
        <p14:creationId xmlns:p14="http://schemas.microsoft.com/office/powerpoint/2010/main" val="89300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Terminology – more later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3788" y="1143001"/>
            <a:ext cx="6105525" cy="310853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This is called a </a:t>
            </a:r>
            <a:r>
              <a:rPr lang="en-US" sz="2800" i="1" dirty="0" smtClean="0"/>
              <a:t>uniform </a:t>
            </a:r>
            <a:r>
              <a:rPr lang="en-US" sz="2800" i="1" dirty="0" err="1" smtClean="0"/>
              <a:t>Dirichlet</a:t>
            </a:r>
            <a:r>
              <a:rPr lang="en-US" sz="2800" dirty="0" smtClean="0"/>
              <a:t> prior</a:t>
            </a:r>
          </a:p>
          <a:p>
            <a:endParaRPr lang="en-US" sz="2800" dirty="0" smtClean="0"/>
          </a:p>
          <a:p>
            <a:r>
              <a:rPr lang="en-US" sz="2800" dirty="0" smtClean="0"/>
              <a:t>C(</a:t>
            </a:r>
            <a:r>
              <a:rPr lang="en-US" sz="2800" dirty="0" err="1" smtClean="0"/>
              <a:t>i</a:t>
            </a:r>
            <a:r>
              <a:rPr lang="en-US" sz="2800" dirty="0" smtClean="0"/>
              <a:t>), C(ANY) are </a:t>
            </a:r>
            <a:r>
              <a:rPr lang="en-US" sz="2800" i="1" dirty="0" smtClean="0"/>
              <a:t>sufficient statistics</a:t>
            </a:r>
          </a:p>
          <a:p>
            <a:endParaRPr lang="en-US" sz="2800" i="1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277508" name="Object 4"/>
          <p:cNvGraphicFramePr>
            <a:graphicFrameLocks noChangeAspect="1"/>
          </p:cNvGraphicFramePr>
          <p:nvPr/>
        </p:nvGraphicFramePr>
        <p:xfrm>
          <a:off x="2451100" y="3133725"/>
          <a:ext cx="27987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19" name="Equation" r:id="rId5" imgW="1282680" imgH="419040" progId="Equation.3">
                  <p:embed/>
                </p:oleObj>
              </mc:Choice>
              <mc:Fallback>
                <p:oleObj name="Equation" r:id="rId5" imgW="1282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33725"/>
                        <a:ext cx="27987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083866" y="4905514"/>
            <a:ext cx="2991644" cy="70788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l"/>
            <a:r>
              <a:rPr lang="en-US" sz="2000" dirty="0"/>
              <a:t>MLE =</a:t>
            </a:r>
            <a:r>
              <a:rPr lang="en-US" sz="2000" u="sng" dirty="0"/>
              <a:t> maximum</a:t>
            </a:r>
          </a:p>
          <a:p>
            <a:pPr algn="l"/>
            <a:r>
              <a:rPr lang="en-US" sz="2000" u="sng" dirty="0"/>
              <a:t>likelihood estimate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172075" y="4873646"/>
            <a:ext cx="3297238" cy="70788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l"/>
            <a:r>
              <a:rPr lang="en-US" sz="2000" dirty="0" smtClean="0"/>
              <a:t>MAP=</a:t>
            </a:r>
            <a:r>
              <a:rPr lang="en-US" sz="2000" u="sng" dirty="0" smtClean="0"/>
              <a:t> </a:t>
            </a:r>
            <a:r>
              <a:rPr lang="en-US" sz="2000" u="sng" dirty="0"/>
              <a:t>maximum</a:t>
            </a:r>
          </a:p>
          <a:p>
            <a:pPr algn="l"/>
            <a:r>
              <a:rPr lang="en-US" sz="2000" u="sng" dirty="0" smtClean="0"/>
              <a:t>a posteriori estimate</a:t>
            </a:r>
            <a:endParaRPr lang="en-US" sz="2000" u="sng" dirty="0"/>
          </a:p>
        </p:txBody>
      </p:sp>
      <p:cxnSp>
        <p:nvCxnSpPr>
          <p:cNvPr id="18" name="Straight Connector 17"/>
          <p:cNvCxnSpPr/>
          <p:nvPr/>
        </p:nvCxnSpPr>
        <p:spPr>
          <a:xfrm rot="10800000" flipV="1">
            <a:off x="844550" y="4952881"/>
            <a:ext cx="3429000" cy="6286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74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</a:t>
            </a:r>
            <a:br>
              <a:rPr lang="en-US" dirty="0" smtClean="0"/>
            </a:br>
            <a:r>
              <a:rPr lang="en-US" dirty="0" smtClean="0"/>
              <a:t>Probabilities are Awesome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6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478" y="981064"/>
            <a:ext cx="1428750" cy="17335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661" y="3299257"/>
            <a:ext cx="781050" cy="8016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7400" y="3848487"/>
            <a:ext cx="993775" cy="7429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" name="Cloud Callout 6"/>
          <p:cNvSpPr/>
          <p:nvPr/>
        </p:nvSpPr>
        <p:spPr>
          <a:xfrm>
            <a:off x="2241469" y="215022"/>
            <a:ext cx="1337245" cy="766042"/>
          </a:xfrm>
          <a:prstGeom prst="cloudCallout">
            <a:avLst>
              <a:gd name="adj1" fmla="val -65557"/>
              <a:gd name="adj2" fmla="val 958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whut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9340" y="4985804"/>
            <a:ext cx="112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black</a:t>
            </a:r>
          </a:p>
          <a:p>
            <a:r>
              <a:rPr lang="en-US" dirty="0" smtClean="0"/>
              <a:t>C = crow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899906" y="1081855"/>
            <a:ext cx="5044180" cy="3412359"/>
            <a:chOff x="3899906" y="1081855"/>
            <a:chExt cx="5044180" cy="3412359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3899906" y="1522414"/>
              <a:ext cx="5044180" cy="2971800"/>
            </a:xfrm>
            <a:prstGeom prst="rect">
              <a:avLst/>
            </a:prstGeom>
            <a:solidFill>
              <a:srgbClr val="CC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Line 3"/>
            <p:cNvSpPr>
              <a:spLocks noChangeShapeType="1"/>
            </p:cNvSpPr>
            <p:nvPr/>
          </p:nvSpPr>
          <p:spPr bwMode="auto">
            <a:xfrm flipH="1">
              <a:off x="4609799" y="1522414"/>
              <a:ext cx="0" cy="29718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3899906" y="1639536"/>
              <a:ext cx="709893" cy="2854677"/>
            </a:xfrm>
            <a:prstGeom prst="rect">
              <a:avLst/>
            </a:prstGeom>
            <a:solidFill>
              <a:srgbClr val="008000">
                <a:alpha val="43921"/>
              </a:srgbClr>
            </a:solidFill>
            <a:ln w="38100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4609800" y="3326108"/>
              <a:ext cx="4334286" cy="1168105"/>
            </a:xfrm>
            <a:prstGeom prst="rect">
              <a:avLst/>
            </a:prstGeom>
            <a:solidFill>
              <a:srgbClr val="008000">
                <a:alpha val="43921"/>
              </a:srgbClr>
            </a:solidFill>
            <a:ln w="38100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99906" y="1081855"/>
              <a:ext cx="790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crows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67286" y="1095118"/>
              <a:ext cx="1262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non-crows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99389" y="3743882"/>
              <a:ext cx="77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black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09915" y="2161085"/>
              <a:ext cx="1350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not black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19710" y="5632134"/>
            <a:ext cx="192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collect statistics for P(B|C) 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142370" y="3137965"/>
            <a:ext cx="3003761" cy="463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571175" y="3077491"/>
            <a:ext cx="3382589" cy="898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Screen Shot 2016-01-13 at 10.12.3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10" y="5375530"/>
            <a:ext cx="6486589" cy="148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2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Concepts in Probability: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Bayes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6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practical problems</a:t>
            </a:r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/>
          <a:srcRect l="18323" t="29282" r="55392" b="28540"/>
          <a:stretch>
            <a:fillRect/>
          </a:stretch>
        </p:blipFill>
        <p:spPr bwMode="auto">
          <a:xfrm>
            <a:off x="152400" y="1295400"/>
            <a:ext cx="1511300" cy="1905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1865313" y="1384301"/>
            <a:ext cx="6781800" cy="178029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I have 3 standard d20 dice, 1 loaded die.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Experiment: (1) pick a d20 uniformly at random then (2) roll it.  Let A=d20 picked is fair and B=roll 19 or 20 with that die.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Suppose B happens (e.g., I roll a 20).  What is the chance the die I rolled is fair? i.e. what is P(A|B) 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04800" y="2590800"/>
            <a:ext cx="5105400" cy="2971800"/>
          </a:xfrm>
          <a:prstGeom prst="rect">
            <a:avLst/>
          </a:prstGeom>
          <a:solidFill>
            <a:srgbClr val="CCFF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63" name="Line 3"/>
          <p:cNvSpPr>
            <a:spLocks noChangeShapeType="1"/>
          </p:cNvSpPr>
          <p:nvPr/>
        </p:nvSpPr>
        <p:spPr bwMode="auto">
          <a:xfrm flipH="1">
            <a:off x="3733800" y="2590800"/>
            <a:ext cx="0" cy="2971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371600" y="2667000"/>
            <a:ext cx="1385888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(fair die)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810000" y="2667000"/>
            <a:ext cx="153670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~A (loaded)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304800" y="5181600"/>
            <a:ext cx="3429000" cy="381000"/>
          </a:xfrm>
          <a:prstGeom prst="rect">
            <a:avLst/>
          </a:prstGeom>
          <a:solidFill>
            <a:srgbClr val="008000">
              <a:alpha val="43921"/>
            </a:srgbClr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3733800" y="4038600"/>
            <a:ext cx="1676400" cy="1524000"/>
          </a:xfrm>
          <a:prstGeom prst="rect">
            <a:avLst/>
          </a:prstGeom>
          <a:solidFill>
            <a:srgbClr val="008000">
              <a:alpha val="43921"/>
            </a:srgbClr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1447800" y="5181600"/>
            <a:ext cx="1058863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and B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4038600" y="5105400"/>
            <a:ext cx="1243013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~A and B</a:t>
            </a: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6477000" y="4057650"/>
            <a:ext cx="533400" cy="1524000"/>
          </a:xfrm>
          <a:prstGeom prst="rect">
            <a:avLst/>
          </a:prstGeom>
          <a:solidFill>
            <a:srgbClr val="CCFF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6477000" y="5353050"/>
            <a:ext cx="533400" cy="228600"/>
          </a:xfrm>
          <a:prstGeom prst="rect">
            <a:avLst/>
          </a:prstGeom>
          <a:solidFill>
            <a:srgbClr val="008000">
              <a:alpha val="43921"/>
            </a:srgbClr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7543800" y="4057650"/>
            <a:ext cx="533400" cy="1524000"/>
          </a:xfrm>
          <a:prstGeom prst="rect">
            <a:avLst/>
          </a:prstGeom>
          <a:solidFill>
            <a:srgbClr val="CCFF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7543800" y="4743450"/>
            <a:ext cx="533400" cy="838200"/>
          </a:xfrm>
          <a:prstGeom prst="rect">
            <a:avLst/>
          </a:prstGeom>
          <a:solidFill>
            <a:srgbClr val="008000">
              <a:alpha val="43921"/>
            </a:srgbClr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6172200" y="5657850"/>
            <a:ext cx="915988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P(B|A)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7391400" y="5657850"/>
            <a:ext cx="1100138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P(B|~A)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26150" y="3176588"/>
            <a:ext cx="1165225" cy="444500"/>
            <a:chOff x="3668" y="1030"/>
            <a:chExt cx="1043" cy="456"/>
          </a:xfrm>
        </p:grpSpPr>
        <p:sp>
          <p:nvSpPr>
            <p:cNvPr id="66601" name="Rectangle 17"/>
            <p:cNvSpPr>
              <a:spLocks noChangeArrowheads="1"/>
            </p:cNvSpPr>
            <p:nvPr/>
          </p:nvSpPr>
          <p:spPr bwMode="auto">
            <a:xfrm>
              <a:off x="3668" y="1030"/>
              <a:ext cx="1043" cy="456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100000">
                  <a:srgbClr val="CCFFFF"/>
                </a:gs>
              </a:gsLst>
              <a:lin ang="0" scaled="1"/>
            </a:gra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602" name="Line 18"/>
            <p:cNvSpPr>
              <a:spLocks noChangeShapeType="1"/>
            </p:cNvSpPr>
            <p:nvPr/>
          </p:nvSpPr>
          <p:spPr bwMode="auto">
            <a:xfrm>
              <a:off x="4414" y="1043"/>
              <a:ext cx="6" cy="44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6577" name="Text Box 19"/>
          <p:cNvSpPr txBox="1">
            <a:spLocks noChangeArrowheads="1"/>
          </p:cNvSpPr>
          <p:nvPr/>
        </p:nvSpPr>
        <p:spPr bwMode="auto">
          <a:xfrm>
            <a:off x="6262688" y="2593975"/>
            <a:ext cx="66992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P(A)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7526338" y="3155950"/>
            <a:ext cx="1165225" cy="444500"/>
            <a:chOff x="3668" y="1030"/>
            <a:chExt cx="1043" cy="456"/>
          </a:xfrm>
        </p:grpSpPr>
        <p:sp>
          <p:nvSpPr>
            <p:cNvPr id="66599" name="Rectangle 21"/>
            <p:cNvSpPr>
              <a:spLocks noChangeArrowheads="1"/>
            </p:cNvSpPr>
            <p:nvPr/>
          </p:nvSpPr>
          <p:spPr bwMode="auto">
            <a:xfrm>
              <a:off x="3668" y="1030"/>
              <a:ext cx="1043" cy="456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5E7676"/>
                </a:gs>
              </a:gsLst>
              <a:lin ang="0" scaled="1"/>
            </a:gra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600" name="Line 22"/>
            <p:cNvSpPr>
              <a:spLocks noChangeShapeType="1"/>
            </p:cNvSpPr>
            <p:nvPr/>
          </p:nvSpPr>
          <p:spPr bwMode="auto">
            <a:xfrm>
              <a:off x="4414" y="1043"/>
              <a:ext cx="6" cy="44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6579" name="Text Box 23"/>
          <p:cNvSpPr txBox="1">
            <a:spLocks noChangeArrowheads="1"/>
          </p:cNvSpPr>
          <p:nvPr/>
        </p:nvSpPr>
        <p:spPr bwMode="auto">
          <a:xfrm>
            <a:off x="7661275" y="2592388"/>
            <a:ext cx="85407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P(~A)</a:t>
            </a:r>
          </a:p>
        </p:txBody>
      </p:sp>
      <p:sp>
        <p:nvSpPr>
          <p:cNvPr id="66580" name="AutoShape 24"/>
          <p:cNvSpPr>
            <a:spLocks noChangeArrowheads="1"/>
          </p:cNvSpPr>
          <p:nvPr/>
        </p:nvSpPr>
        <p:spPr bwMode="auto">
          <a:xfrm>
            <a:off x="7758113" y="3246438"/>
            <a:ext cx="566737" cy="220662"/>
          </a:xfrm>
          <a:prstGeom prst="rightArrow">
            <a:avLst>
              <a:gd name="adj1" fmla="val 50000"/>
              <a:gd name="adj2" fmla="val 64209"/>
            </a:avLst>
          </a:prstGeom>
          <a:solidFill>
            <a:srgbClr val="59618B"/>
          </a:solidFill>
          <a:ln w="381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81" name="AutoShape 25"/>
          <p:cNvSpPr>
            <a:spLocks noChangeArrowheads="1"/>
          </p:cNvSpPr>
          <p:nvPr/>
        </p:nvSpPr>
        <p:spPr bwMode="auto">
          <a:xfrm flipH="1">
            <a:off x="6897688" y="3265488"/>
            <a:ext cx="268287" cy="211137"/>
          </a:xfrm>
          <a:prstGeom prst="rightArrow">
            <a:avLst>
              <a:gd name="adj1" fmla="val 50000"/>
              <a:gd name="adj2" fmla="val 31767"/>
            </a:avLst>
          </a:prstGeom>
          <a:solidFill>
            <a:srgbClr val="59618B"/>
          </a:solidFill>
          <a:ln w="381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82" name="AutoShape 26"/>
          <p:cNvSpPr>
            <a:spLocks noChangeArrowheads="1"/>
          </p:cNvSpPr>
          <p:nvPr/>
        </p:nvSpPr>
        <p:spPr bwMode="auto">
          <a:xfrm rot="5400000">
            <a:off x="6206332" y="4696618"/>
            <a:ext cx="1066800" cy="220663"/>
          </a:xfrm>
          <a:prstGeom prst="rightArrow">
            <a:avLst>
              <a:gd name="adj1" fmla="val 50000"/>
              <a:gd name="adj2" fmla="val 120863"/>
            </a:avLst>
          </a:prstGeom>
          <a:solidFill>
            <a:srgbClr val="59618B"/>
          </a:solidFill>
          <a:ln w="381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83" name="AutoShape 27"/>
          <p:cNvSpPr>
            <a:spLocks noChangeArrowheads="1"/>
          </p:cNvSpPr>
          <p:nvPr/>
        </p:nvSpPr>
        <p:spPr bwMode="auto">
          <a:xfrm rot="5400000">
            <a:off x="7557294" y="4334669"/>
            <a:ext cx="517525" cy="220663"/>
          </a:xfrm>
          <a:prstGeom prst="rightArrow">
            <a:avLst>
              <a:gd name="adj1" fmla="val 50000"/>
              <a:gd name="adj2" fmla="val 58633"/>
            </a:avLst>
          </a:prstGeom>
          <a:solidFill>
            <a:srgbClr val="59618B"/>
          </a:solidFill>
          <a:ln w="381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2444" name="Text Box 28"/>
          <p:cNvSpPr txBox="1">
            <a:spLocks noChangeArrowheads="1"/>
          </p:cNvSpPr>
          <p:nvPr/>
        </p:nvSpPr>
        <p:spPr bwMode="auto">
          <a:xfrm>
            <a:off x="728663" y="927100"/>
            <a:ext cx="3249612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P(A and B) = P(B|A) * P(A)</a:t>
            </a:r>
          </a:p>
        </p:txBody>
      </p:sp>
      <p:sp>
        <p:nvSpPr>
          <p:cNvPr id="572445" name="Text Box 29"/>
          <p:cNvSpPr txBox="1">
            <a:spLocks noChangeArrowheads="1"/>
          </p:cNvSpPr>
          <p:nvPr/>
        </p:nvSpPr>
        <p:spPr bwMode="auto">
          <a:xfrm>
            <a:off x="727075" y="463550"/>
            <a:ext cx="3246438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P(A and B) = P(A|B) * P(B)</a:t>
            </a:r>
          </a:p>
        </p:txBody>
      </p:sp>
      <p:sp>
        <p:nvSpPr>
          <p:cNvPr id="572446" name="Text Box 30"/>
          <p:cNvSpPr txBox="1">
            <a:spLocks noChangeArrowheads="1"/>
          </p:cNvSpPr>
          <p:nvPr/>
        </p:nvSpPr>
        <p:spPr bwMode="auto">
          <a:xfrm>
            <a:off x="511175" y="1482725"/>
            <a:ext cx="355282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P(A|B) * P(B) = P(B|A) * P(A)</a:t>
            </a: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5338763" y="366713"/>
            <a:ext cx="2925762" cy="941387"/>
            <a:chOff x="3363" y="231"/>
            <a:chExt cx="1843" cy="593"/>
          </a:xfrm>
        </p:grpSpPr>
        <p:sp>
          <p:nvSpPr>
            <p:cNvPr id="66595" name="Text Box 31"/>
            <p:cNvSpPr txBox="1">
              <a:spLocks noChangeArrowheads="1"/>
            </p:cNvSpPr>
            <p:nvPr/>
          </p:nvSpPr>
          <p:spPr bwMode="auto">
            <a:xfrm>
              <a:off x="4136" y="231"/>
              <a:ext cx="1070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P(B|A) * P(A)</a:t>
              </a:r>
            </a:p>
          </p:txBody>
        </p:sp>
        <p:sp>
          <p:nvSpPr>
            <p:cNvPr id="66596" name="Rectangle 32"/>
            <p:cNvSpPr>
              <a:spLocks noChangeArrowheads="1"/>
            </p:cNvSpPr>
            <p:nvPr/>
          </p:nvSpPr>
          <p:spPr bwMode="auto">
            <a:xfrm>
              <a:off x="4434" y="574"/>
              <a:ext cx="420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P(B)</a:t>
              </a:r>
            </a:p>
          </p:txBody>
        </p:sp>
        <p:sp>
          <p:nvSpPr>
            <p:cNvPr id="66597" name="Rectangle 33"/>
            <p:cNvSpPr>
              <a:spLocks noChangeArrowheads="1"/>
            </p:cNvSpPr>
            <p:nvPr/>
          </p:nvSpPr>
          <p:spPr bwMode="auto">
            <a:xfrm>
              <a:off x="3363" y="421"/>
              <a:ext cx="743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P(A|B) =</a:t>
              </a:r>
            </a:p>
          </p:txBody>
        </p:sp>
        <p:sp>
          <p:nvSpPr>
            <p:cNvPr id="66598" name="Line 34"/>
            <p:cNvSpPr>
              <a:spLocks noChangeShapeType="1"/>
            </p:cNvSpPr>
            <p:nvPr/>
          </p:nvSpPr>
          <p:spPr bwMode="auto">
            <a:xfrm flipH="1">
              <a:off x="4202" y="576"/>
              <a:ext cx="9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6692900" y="1720850"/>
            <a:ext cx="1854200" cy="695325"/>
            <a:chOff x="4216" y="1084"/>
            <a:chExt cx="1168" cy="438"/>
          </a:xfrm>
        </p:grpSpPr>
        <p:pic>
          <p:nvPicPr>
            <p:cNvPr id="66590" name="Picture 36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6" y="1085"/>
              <a:ext cx="744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91" name="Rectangle 37"/>
            <p:cNvSpPr>
              <a:spLocks noChangeArrowheads="1"/>
            </p:cNvSpPr>
            <p:nvPr/>
          </p:nvSpPr>
          <p:spPr bwMode="auto">
            <a:xfrm>
              <a:off x="4224" y="1084"/>
              <a:ext cx="731" cy="433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592" name="AutoShape 38"/>
            <p:cNvSpPr>
              <a:spLocks noChangeArrowheads="1"/>
            </p:cNvSpPr>
            <p:nvPr/>
          </p:nvSpPr>
          <p:spPr bwMode="auto">
            <a:xfrm rot="5400000">
              <a:off x="4235" y="1296"/>
              <a:ext cx="187" cy="139"/>
            </a:xfrm>
            <a:prstGeom prst="rightArrow">
              <a:avLst>
                <a:gd name="adj1" fmla="val 50000"/>
                <a:gd name="adj2" fmla="val 33633"/>
              </a:avLst>
            </a:prstGeom>
            <a:solidFill>
              <a:srgbClr val="59618B"/>
            </a:solidFill>
            <a:ln w="381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93" name="AutoShape 39"/>
            <p:cNvSpPr>
              <a:spLocks noChangeArrowheads="1"/>
            </p:cNvSpPr>
            <p:nvPr/>
          </p:nvSpPr>
          <p:spPr bwMode="auto">
            <a:xfrm rot="2431763">
              <a:off x="4556" y="1234"/>
              <a:ext cx="187" cy="139"/>
            </a:xfrm>
            <a:prstGeom prst="rightArrow">
              <a:avLst>
                <a:gd name="adj1" fmla="val 50000"/>
                <a:gd name="adj2" fmla="val 33633"/>
              </a:avLst>
            </a:prstGeom>
            <a:solidFill>
              <a:srgbClr val="59618B"/>
            </a:solidFill>
            <a:ln w="381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94" name="Text Box 40"/>
            <p:cNvSpPr txBox="1">
              <a:spLocks noChangeArrowheads="1"/>
            </p:cNvSpPr>
            <p:nvPr/>
          </p:nvSpPr>
          <p:spPr bwMode="auto">
            <a:xfrm>
              <a:off x="4964" y="1166"/>
              <a:ext cx="420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P(B)</a:t>
              </a:r>
            </a:p>
          </p:txBody>
        </p:sp>
      </p:grpSp>
      <p:sp>
        <p:nvSpPr>
          <p:cNvPr id="572458" name="Text Box 42"/>
          <p:cNvSpPr txBox="1">
            <a:spLocks noChangeArrowheads="1"/>
          </p:cNvSpPr>
          <p:nvPr/>
        </p:nvSpPr>
        <p:spPr bwMode="auto">
          <a:xfrm>
            <a:off x="0" y="0"/>
            <a:ext cx="1379538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P(A|B) = ?</a:t>
            </a:r>
          </a:p>
        </p:txBody>
      </p:sp>
    </p:spTree>
    <p:extLst>
      <p:ext uri="{BB962C8B-B14F-4D97-AF65-F5344CB8AC3E}">
        <p14:creationId xmlns:p14="http://schemas.microsoft.com/office/powerpoint/2010/main" val="245642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44" grpId="0"/>
      <p:bldP spid="572445" grpId="0"/>
      <p:bldP spid="572446" grpId="0"/>
      <p:bldP spid="57245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84202" y="655639"/>
            <a:ext cx="2847976" cy="914399"/>
            <a:chOff x="3363" y="231"/>
            <a:chExt cx="1794" cy="576"/>
          </a:xfrm>
        </p:grpSpPr>
        <p:sp>
          <p:nvSpPr>
            <p:cNvPr id="68624" name="Text Box 32"/>
            <p:cNvSpPr txBox="1">
              <a:spLocks noChangeArrowheads="1"/>
            </p:cNvSpPr>
            <p:nvPr/>
          </p:nvSpPr>
          <p:spPr bwMode="auto">
            <a:xfrm>
              <a:off x="4136" y="231"/>
              <a:ext cx="1021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P(B|A) * P(A)</a:t>
              </a:r>
            </a:p>
          </p:txBody>
        </p:sp>
        <p:sp>
          <p:nvSpPr>
            <p:cNvPr id="68625" name="Rectangle 33"/>
            <p:cNvSpPr>
              <a:spLocks noChangeArrowheads="1"/>
            </p:cNvSpPr>
            <p:nvPr/>
          </p:nvSpPr>
          <p:spPr bwMode="auto">
            <a:xfrm>
              <a:off x="4434" y="574"/>
              <a:ext cx="391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P(B)</a:t>
              </a:r>
            </a:p>
          </p:txBody>
        </p:sp>
        <p:sp>
          <p:nvSpPr>
            <p:cNvPr id="68626" name="Rectangle 34"/>
            <p:cNvSpPr>
              <a:spLocks noChangeArrowheads="1"/>
            </p:cNvSpPr>
            <p:nvPr/>
          </p:nvSpPr>
          <p:spPr bwMode="auto">
            <a:xfrm>
              <a:off x="3363" y="421"/>
              <a:ext cx="715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P(A|B) =</a:t>
              </a:r>
            </a:p>
          </p:txBody>
        </p:sp>
        <p:sp>
          <p:nvSpPr>
            <p:cNvPr id="68627" name="Line 35"/>
            <p:cNvSpPr>
              <a:spLocks noChangeShapeType="1"/>
            </p:cNvSpPr>
            <p:nvPr/>
          </p:nvSpPr>
          <p:spPr bwMode="auto">
            <a:xfrm flipH="1">
              <a:off x="4202" y="576"/>
              <a:ext cx="9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1338" y="2108200"/>
            <a:ext cx="2811463" cy="914401"/>
            <a:chOff x="3363" y="231"/>
            <a:chExt cx="1771" cy="576"/>
          </a:xfrm>
        </p:grpSpPr>
        <p:sp>
          <p:nvSpPr>
            <p:cNvPr id="68620" name="Text Box 43"/>
            <p:cNvSpPr txBox="1">
              <a:spLocks noChangeArrowheads="1"/>
            </p:cNvSpPr>
            <p:nvPr/>
          </p:nvSpPr>
          <p:spPr bwMode="auto">
            <a:xfrm>
              <a:off x="4137" y="231"/>
              <a:ext cx="997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P(A|B) * P(B)</a:t>
              </a:r>
            </a:p>
          </p:txBody>
        </p:sp>
        <p:sp>
          <p:nvSpPr>
            <p:cNvPr id="68621" name="Rectangle 44"/>
            <p:cNvSpPr>
              <a:spLocks noChangeArrowheads="1"/>
            </p:cNvSpPr>
            <p:nvPr/>
          </p:nvSpPr>
          <p:spPr bwMode="auto">
            <a:xfrm>
              <a:off x="4433" y="574"/>
              <a:ext cx="415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P(A)</a:t>
              </a:r>
            </a:p>
          </p:txBody>
        </p:sp>
        <p:sp>
          <p:nvSpPr>
            <p:cNvPr id="68622" name="Rectangle 45"/>
            <p:cNvSpPr>
              <a:spLocks noChangeArrowheads="1"/>
            </p:cNvSpPr>
            <p:nvPr/>
          </p:nvSpPr>
          <p:spPr bwMode="auto">
            <a:xfrm>
              <a:off x="3363" y="421"/>
              <a:ext cx="715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P(B|A) =</a:t>
              </a:r>
            </a:p>
          </p:txBody>
        </p:sp>
        <p:sp>
          <p:nvSpPr>
            <p:cNvPr id="68623" name="Line 46"/>
            <p:cNvSpPr>
              <a:spLocks noChangeShapeType="1"/>
            </p:cNvSpPr>
            <p:nvPr/>
          </p:nvSpPr>
          <p:spPr bwMode="auto">
            <a:xfrm flipH="1">
              <a:off x="4202" y="576"/>
              <a:ext cx="9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8612" name="Text Box 47"/>
          <p:cNvSpPr txBox="1">
            <a:spLocks noChangeArrowheads="1"/>
          </p:cNvSpPr>
          <p:nvPr/>
        </p:nvSpPr>
        <p:spPr bwMode="auto">
          <a:xfrm>
            <a:off x="5105401" y="2667000"/>
            <a:ext cx="3902075" cy="10772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/>
            <a:r>
              <a:rPr lang="en-US" sz="1600" b="1" dirty="0" err="1"/>
              <a:t>Bayes</a:t>
            </a:r>
            <a:r>
              <a:rPr lang="en-US" sz="1600" b="1" dirty="0"/>
              <a:t>, Thomas (1763) </a:t>
            </a:r>
            <a:r>
              <a:rPr lang="en-US" sz="1600" dirty="0"/>
              <a:t>An essay towards solving a problem in the doctrine of chances. </a:t>
            </a:r>
            <a:r>
              <a:rPr lang="en-US" sz="1600" i="1" dirty="0"/>
              <a:t>Philosophical Transactions of the Royal Society of London, </a:t>
            </a:r>
            <a:r>
              <a:rPr lang="en-US" sz="1600" b="1" dirty="0"/>
              <a:t>53:370-418</a:t>
            </a:r>
          </a:p>
        </p:txBody>
      </p:sp>
      <p:pic>
        <p:nvPicPr>
          <p:cNvPr id="68613" name="Picture 48" descr="thomas-bay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1" y="609601"/>
            <a:ext cx="2011363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Text Box 49"/>
          <p:cNvSpPr txBox="1">
            <a:spLocks noChangeArrowheads="1"/>
          </p:cNvSpPr>
          <p:nvPr/>
        </p:nvSpPr>
        <p:spPr bwMode="auto">
          <a:xfrm>
            <a:off x="609601" y="4191000"/>
            <a:ext cx="7696200" cy="149896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/>
            <a:r>
              <a:rPr lang="en-US" dirty="0"/>
              <a:t>…by no means merely a curious speculation in the doctrine of chances, but necessary to be solved in order to a sure foundation for all our </a:t>
            </a:r>
            <a:r>
              <a:rPr lang="en-US" dirty="0" err="1"/>
              <a:t>reasonings</a:t>
            </a:r>
            <a:r>
              <a:rPr lang="en-US" dirty="0"/>
              <a:t> concerning past facts, and what is likely to be hereafter…. necessary to be considered by any that would give a clear account of the strength of </a:t>
            </a:r>
            <a:r>
              <a:rPr lang="en-US" i="1" dirty="0"/>
              <a:t>analogical </a:t>
            </a:r>
            <a:r>
              <a:rPr lang="en-US" dirty="0"/>
              <a:t>or </a:t>
            </a:r>
            <a:r>
              <a:rPr lang="en-US" i="1" dirty="0"/>
              <a:t>inductive reasoning…</a:t>
            </a:r>
          </a:p>
        </p:txBody>
      </p:sp>
      <p:sp>
        <p:nvSpPr>
          <p:cNvPr id="68615" name="Text Box 50"/>
          <p:cNvSpPr txBox="1">
            <a:spLocks noChangeArrowheads="1"/>
          </p:cNvSpPr>
          <p:nvPr/>
        </p:nvSpPr>
        <p:spPr bwMode="auto">
          <a:xfrm>
            <a:off x="3776664" y="923926"/>
            <a:ext cx="1323548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/>
              <a:t>Bayes’ rule</a:t>
            </a:r>
          </a:p>
        </p:txBody>
      </p:sp>
      <p:sp>
        <p:nvSpPr>
          <p:cNvPr id="589875" name="Oval 51"/>
          <p:cNvSpPr>
            <a:spLocks noChangeArrowheads="1"/>
          </p:cNvSpPr>
          <p:nvPr/>
        </p:nvSpPr>
        <p:spPr bwMode="auto">
          <a:xfrm>
            <a:off x="2760664" y="511983"/>
            <a:ext cx="619127" cy="525435"/>
          </a:xfrm>
          <a:prstGeom prst="ellips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wrap="square"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589876" name="Oval 52"/>
          <p:cNvSpPr>
            <a:spLocks noChangeArrowheads="1"/>
          </p:cNvSpPr>
          <p:nvPr/>
        </p:nvSpPr>
        <p:spPr bwMode="auto">
          <a:xfrm>
            <a:off x="514351" y="918383"/>
            <a:ext cx="962025" cy="525435"/>
          </a:xfrm>
          <a:prstGeom prst="ellips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589877" name="Text Box 53"/>
          <p:cNvSpPr txBox="1">
            <a:spLocks noChangeArrowheads="1"/>
          </p:cNvSpPr>
          <p:nvPr/>
        </p:nvSpPr>
        <p:spPr bwMode="auto">
          <a:xfrm>
            <a:off x="3517901" y="330201"/>
            <a:ext cx="707000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u="sng"/>
              <a:t>prior</a:t>
            </a:r>
          </a:p>
        </p:txBody>
      </p:sp>
      <p:sp>
        <p:nvSpPr>
          <p:cNvPr id="589878" name="Text Box 54"/>
          <p:cNvSpPr txBox="1">
            <a:spLocks noChangeArrowheads="1"/>
          </p:cNvSpPr>
          <p:nvPr/>
        </p:nvSpPr>
        <p:spPr bwMode="auto">
          <a:xfrm>
            <a:off x="460375" y="292101"/>
            <a:ext cx="1123106" cy="37365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l"/>
            <a:r>
              <a:rPr lang="en-US" u="sng"/>
              <a:t>posterior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75" grpId="0" animBg="1"/>
      <p:bldP spid="589876" grpId="0" animBg="1"/>
      <p:bldP spid="589877" grpId="0"/>
      <p:bldP spid="58987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Probability - what you need to really, really know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Probabilities are cool</a:t>
            </a:r>
          </a:p>
          <a:p>
            <a:r>
              <a:rPr lang="en-US" dirty="0" smtClean="0"/>
              <a:t>Random variables and events</a:t>
            </a:r>
          </a:p>
          <a:p>
            <a:r>
              <a:rPr lang="en-US" dirty="0" smtClean="0"/>
              <a:t>The Axioms of Probability</a:t>
            </a:r>
          </a:p>
          <a:p>
            <a:r>
              <a:rPr lang="en-US" dirty="0" smtClean="0"/>
              <a:t>Independence, binomials, </a:t>
            </a:r>
            <a:r>
              <a:rPr lang="en-US" dirty="0" err="1" smtClean="0"/>
              <a:t>multinomials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Conditional probabilities</a:t>
            </a:r>
          </a:p>
          <a:p>
            <a:r>
              <a:rPr lang="en-US" dirty="0" smtClean="0"/>
              <a:t>Bayes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6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1-11 at 1.06.2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9" t="30632" r="35192" b="61488"/>
          <a:stretch/>
        </p:blipFill>
        <p:spPr>
          <a:xfrm>
            <a:off x="778088" y="1825592"/>
            <a:ext cx="675520" cy="54039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453607" y="1964068"/>
            <a:ext cx="756581" cy="1823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10189" y="187059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“5”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8088" y="1304362"/>
            <a:ext cx="168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classes</a:t>
            </a:r>
            <a:r>
              <a:rPr lang="en-US" dirty="0" smtClean="0"/>
              <a:t>: 1,2,…,9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76828" y="1870595"/>
            <a:ext cx="2616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544943" y="71540"/>
            <a:ext cx="373692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Classification learning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709343" y="1673694"/>
            <a:ext cx="320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does f look like?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78088" y="2793690"/>
            <a:ext cx="323973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f(input) = output</a:t>
            </a:r>
          </a:p>
          <a:p>
            <a:endParaRPr lang="en-US" sz="2400" dirty="0"/>
          </a:p>
          <a:p>
            <a:r>
              <a:rPr lang="en-US" sz="2400" dirty="0" smtClean="0"/>
              <a:t>input: usually a </a:t>
            </a:r>
            <a:r>
              <a:rPr lang="en-US" sz="2400" i="1" dirty="0" smtClean="0"/>
              <a:t>vector</a:t>
            </a:r>
            <a:endParaRPr lang="en-US" sz="2400" i="1" dirty="0"/>
          </a:p>
        </p:txBody>
      </p:sp>
      <p:pic>
        <p:nvPicPr>
          <p:cNvPr id="30" name="Picture 29" descr="Screen Shot 2016-01-11 at 1.06.2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9" t="30632" r="35192" b="61488"/>
          <a:stretch/>
        </p:blipFill>
        <p:spPr>
          <a:xfrm>
            <a:off x="1001308" y="4618721"/>
            <a:ext cx="675520" cy="540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828" y="4703589"/>
            <a:ext cx="44996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 &lt;p11,p12,…,p1N,p21,….,p2N,….,</a:t>
            </a:r>
            <a:r>
              <a:rPr lang="en-US" dirty="0" err="1" smtClean="0"/>
              <a:t>pNN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smtClean="0"/>
              <a:t>= &lt;0,0,0,0,…,0,1,1,0,1,1,0,…., …. 0,0,0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7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/>
          <a:srcRect l="18323" t="22533" r="57021" b="28540"/>
          <a:stretch>
            <a:fillRect/>
          </a:stretch>
        </p:blipFill>
        <p:spPr bwMode="auto">
          <a:xfrm>
            <a:off x="1" y="838201"/>
            <a:ext cx="2068513" cy="3222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126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practical problems</a:t>
            </a:r>
          </a:p>
        </p:txBody>
      </p:sp>
      <p:sp>
        <p:nvSpPr>
          <p:cNvPr id="112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90751" y="1344614"/>
            <a:ext cx="6824663" cy="5513387"/>
          </a:xfrm>
          <a:noFill/>
        </p:spPr>
        <p:txBody>
          <a:bodyPr/>
          <a:lstStyle/>
          <a:p>
            <a:pPr eaLnBrk="1" hangingPunct="1"/>
            <a:r>
              <a:rPr lang="en-US" sz="2000" dirty="0" smtClean="0"/>
              <a:t>Joe throws 4 critical hits in a row, is Joe cheating?</a:t>
            </a:r>
          </a:p>
          <a:p>
            <a:pPr eaLnBrk="1" hangingPunct="1"/>
            <a:r>
              <a:rPr lang="en-US" sz="2000" dirty="0" smtClean="0"/>
              <a:t>A = Joe using cheater’s die</a:t>
            </a:r>
          </a:p>
          <a:p>
            <a:pPr eaLnBrk="1" hangingPunct="1"/>
            <a:r>
              <a:rPr lang="en-US" sz="2000" dirty="0" smtClean="0"/>
              <a:t>C = roll 19 or 20; P(C|A)=0.5, P(C|~A)=0.1</a:t>
            </a:r>
          </a:p>
          <a:p>
            <a:pPr eaLnBrk="1" hangingPunct="1"/>
            <a:r>
              <a:rPr lang="en-US" sz="2000" dirty="0" smtClean="0"/>
              <a:t>B = C1 and C2 and C3 and C4</a:t>
            </a:r>
          </a:p>
          <a:p>
            <a:pPr eaLnBrk="1" hangingPunct="1"/>
            <a:r>
              <a:rPr lang="en-US" sz="2000" dirty="0" smtClean="0"/>
              <a:t>Pr(B|A) = 0.0625    P(B|~A)=0.0001</a:t>
            </a:r>
            <a:endParaRPr lang="en-US" sz="1800" dirty="0" smtClean="0"/>
          </a:p>
        </p:txBody>
      </p:sp>
      <p:graphicFrame>
        <p:nvGraphicFramePr>
          <p:cNvPr id="11266" name="Object 23"/>
          <p:cNvGraphicFramePr>
            <a:graphicFrameLocks noChangeAspect="1"/>
          </p:cNvGraphicFramePr>
          <p:nvPr/>
        </p:nvGraphicFramePr>
        <p:xfrm>
          <a:off x="2319338" y="3721100"/>
          <a:ext cx="59880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0" name="Equation" r:id="rId5" imgW="2654280" imgH="419040" progId="Equation.3">
                  <p:embed/>
                </p:oleObj>
              </mc:Choice>
              <mc:Fallback>
                <p:oleObj name="Equation" r:id="rId5" imgW="2654280" imgH="419040" progId="Equation.3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8" y="3721100"/>
                        <a:ext cx="598805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320313"/>
              </p:ext>
            </p:extLst>
          </p:nvPr>
        </p:nvGraphicFramePr>
        <p:xfrm>
          <a:off x="1400176" y="5014668"/>
          <a:ext cx="6773863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1" name="Equation" r:id="rId7" imgW="2755800" imgH="419040" progId="Equation.3">
                  <p:embed/>
                </p:oleObj>
              </mc:Choice>
              <mc:Fallback>
                <p:oleObj name="Equation" r:id="rId7" imgW="2755800" imgH="419040" progId="Equation.3">
                  <p:embed/>
                  <p:pic>
                    <p:nvPicPr>
                      <p:cNvPr id="0" name="Picture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6" y="5014668"/>
                        <a:ext cx="6773863" cy="103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What’s the experiment and outcome here?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Outcome A: Joe is cheating</a:t>
            </a:r>
          </a:p>
          <a:p>
            <a:pPr eaLnBrk="1" hangingPunct="1"/>
            <a:r>
              <a:rPr lang="en-US" smtClean="0"/>
              <a:t>Experiment: </a:t>
            </a:r>
          </a:p>
          <a:p>
            <a:pPr lvl="1" eaLnBrk="1" hangingPunct="1"/>
            <a:r>
              <a:rPr lang="en-US" smtClean="0"/>
              <a:t>Joe picked a die uniformly at random from a bag containing 10,000 fair die and one bad one.</a:t>
            </a:r>
          </a:p>
          <a:p>
            <a:pPr lvl="1" eaLnBrk="1" hangingPunct="1"/>
            <a:r>
              <a:rPr lang="en-US" smtClean="0"/>
              <a:t>Joe is a D&amp;D player picked uniformly at random from set of 1,000,000 people and </a:t>
            </a:r>
            <a:r>
              <a:rPr lang="en-US" i="1" smtClean="0"/>
              <a:t>n</a:t>
            </a:r>
            <a:r>
              <a:rPr lang="en-US" smtClean="0"/>
              <a:t> of them cheat with probability </a:t>
            </a:r>
            <a:r>
              <a:rPr lang="en-US" i="1" smtClean="0"/>
              <a:t>p&gt;0.</a:t>
            </a:r>
          </a:p>
          <a:p>
            <a:pPr lvl="1" eaLnBrk="1" hangingPunct="1"/>
            <a:r>
              <a:rPr lang="en-US" smtClean="0"/>
              <a:t>I have no idea, but I don’t like his looks.  Call it P(A)=0.1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5" grpId="0" build="p" bldLvl="2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Remember: Don’t Mess with The Axioms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1"/>
            <a:ext cx="8574088" cy="5105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A subjective belief can be treated, mathematically, like a probability</a:t>
            </a:r>
          </a:p>
          <a:p>
            <a:pPr lvl="1" eaLnBrk="1" hangingPunct="1"/>
            <a:r>
              <a:rPr lang="en-US" sz="2000" dirty="0" smtClean="0"/>
              <a:t>Use those axioms!</a:t>
            </a:r>
          </a:p>
          <a:p>
            <a:pPr eaLnBrk="1" hangingPunct="1"/>
            <a:r>
              <a:rPr lang="en-US" sz="2400" dirty="0" smtClean="0"/>
              <a:t>There have been many many other approaches to understanding “uncertainty”:</a:t>
            </a:r>
          </a:p>
          <a:p>
            <a:pPr lvl="2" eaLnBrk="1" hangingPunct="1"/>
            <a:r>
              <a:rPr lang="en-US" sz="2000" dirty="0" smtClean="0"/>
              <a:t>Fuzzy Logic, three-valued logic, </a:t>
            </a:r>
            <a:r>
              <a:rPr lang="en-US" sz="2000" dirty="0" err="1" smtClean="0"/>
              <a:t>Dempster</a:t>
            </a:r>
            <a:r>
              <a:rPr lang="en-US" sz="2000" dirty="0" smtClean="0"/>
              <a:t>-Shafer, non-monotonic reasoning, …</a:t>
            </a:r>
          </a:p>
          <a:p>
            <a:pPr eaLnBrk="1" hangingPunct="1"/>
            <a:r>
              <a:rPr lang="en-US" sz="2400" dirty="0" smtClean="0"/>
              <a:t>25 years ago people in AI argued about these; now they mostly don’t</a:t>
            </a:r>
          </a:p>
          <a:p>
            <a:pPr lvl="1" eaLnBrk="1" hangingPunct="1"/>
            <a:r>
              <a:rPr lang="en-US" sz="2000" dirty="0" smtClean="0"/>
              <a:t>Any scheme for combining uncertain information, uncertain “beliefs”, etc,… really should obey these axioms</a:t>
            </a:r>
          </a:p>
          <a:p>
            <a:pPr lvl="1" eaLnBrk="1" hangingPunct="1"/>
            <a:r>
              <a:rPr lang="en-US" sz="2000" dirty="0" smtClean="0"/>
              <a:t>If you gamble based on “uncertain beliefs”, then [you can be exploited by an opponent] </a:t>
            </a:r>
            <a:r>
              <a:rPr lang="en-US" sz="2000" dirty="0" err="1" smtClean="0">
                <a:sym typeface="Wingdings" pitchFamily="2" charset="2"/>
              </a:rPr>
              <a:t></a:t>
            </a:r>
            <a:r>
              <a:rPr lang="en-US" sz="2000" dirty="0" smtClean="0"/>
              <a:t> [your uncertainty formalism violates the axioms] -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Finetti</a:t>
            </a:r>
            <a:r>
              <a:rPr lang="en-US" sz="2000" dirty="0" smtClean="0"/>
              <a:t> 1931 (the “Dutch book argument”)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4"/>
          <a:srcRect l="18323" t="22533" r="57021" b="28540"/>
          <a:stretch>
            <a:fillRect/>
          </a:stretch>
        </p:blipFill>
        <p:spPr bwMode="auto">
          <a:xfrm>
            <a:off x="6926262" y="66675"/>
            <a:ext cx="1322388" cy="20605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22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practical problems</a:t>
            </a:r>
          </a:p>
        </p:txBody>
      </p:sp>
      <p:sp>
        <p:nvSpPr>
          <p:cNvPr id="1229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" y="4765676"/>
            <a:ext cx="5756275" cy="2092325"/>
          </a:xfrm>
          <a:noFill/>
        </p:spPr>
        <p:txBody>
          <a:bodyPr/>
          <a:lstStyle/>
          <a:p>
            <a:pPr eaLnBrk="1" hangingPunct="1"/>
            <a:r>
              <a:rPr lang="en-US" sz="1800" dirty="0" smtClean="0"/>
              <a:t>Joe throws 4 critical hits in a row, is Joe cheating?</a:t>
            </a:r>
          </a:p>
          <a:p>
            <a:pPr eaLnBrk="1" hangingPunct="1"/>
            <a:r>
              <a:rPr lang="en-US" sz="1800" dirty="0" smtClean="0"/>
              <a:t>A = Joe using cheater’s die</a:t>
            </a:r>
          </a:p>
          <a:p>
            <a:pPr eaLnBrk="1" hangingPunct="1"/>
            <a:r>
              <a:rPr lang="en-US" sz="1800" dirty="0" smtClean="0"/>
              <a:t>C = roll 19 or 20; P(C|A)=0.5, P(C|~A)=0.1</a:t>
            </a:r>
          </a:p>
          <a:p>
            <a:pPr eaLnBrk="1" hangingPunct="1"/>
            <a:r>
              <a:rPr lang="en-US" sz="1800" dirty="0" smtClean="0"/>
              <a:t>B = C1 and C2 and C3 and C4</a:t>
            </a:r>
          </a:p>
          <a:p>
            <a:pPr eaLnBrk="1" hangingPunct="1"/>
            <a:r>
              <a:rPr lang="en-US" sz="1800" dirty="0" err="1" smtClean="0"/>
              <a:t>Pr(B|A</a:t>
            </a:r>
            <a:r>
              <a:rPr lang="en-US" sz="1800" dirty="0" smtClean="0"/>
              <a:t>) = 0.0625    P(B|~A)=0.0001</a:t>
            </a:r>
          </a:p>
        </p:txBody>
      </p:sp>
      <p:graphicFrame>
        <p:nvGraphicFramePr>
          <p:cNvPr id="596997" name="Object 5"/>
          <p:cNvGraphicFramePr>
            <a:graphicFrameLocks noChangeAspect="1"/>
          </p:cNvGraphicFramePr>
          <p:nvPr/>
        </p:nvGraphicFramePr>
        <p:xfrm>
          <a:off x="122239" y="2459038"/>
          <a:ext cx="499110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79" name="Equation" r:id="rId5" imgW="2247840" imgH="419040" progId="Equation.3">
                  <p:embed/>
                </p:oleObj>
              </mc:Choice>
              <mc:Fallback>
                <p:oleObj name="Equation" r:id="rId5" imgW="2247840" imgH="419040" progId="Equation.3">
                  <p:embed/>
                  <p:pic>
                    <p:nvPicPr>
                      <p:cNvPr id="0" name="Picture 8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9" y="2459038"/>
                        <a:ext cx="4991100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9"/>
          <p:cNvGraphicFramePr>
            <a:graphicFrameLocks noChangeAspect="1"/>
          </p:cNvGraphicFramePr>
          <p:nvPr/>
        </p:nvGraphicFramePr>
        <p:xfrm>
          <a:off x="1516063" y="1363663"/>
          <a:ext cx="3351212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80" name="Equation" r:id="rId7" imgW="1485720" imgH="419040" progId="Equation.3">
                  <p:embed/>
                </p:oleObj>
              </mc:Choice>
              <mc:Fallback>
                <p:oleObj name="Equation" r:id="rId7" imgW="1485720" imgH="419040" progId="Equation.3">
                  <p:embed/>
                  <p:pic>
                    <p:nvPicPr>
                      <p:cNvPr id="0" name="Picture 8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1363663"/>
                        <a:ext cx="3351212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002" name="Object 10"/>
          <p:cNvGraphicFramePr>
            <a:graphicFrameLocks noChangeAspect="1"/>
          </p:cNvGraphicFramePr>
          <p:nvPr/>
        </p:nvGraphicFramePr>
        <p:xfrm>
          <a:off x="5241926" y="2436813"/>
          <a:ext cx="30067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81" name="Equation" r:id="rId9" imgW="1333440" imgH="419040" progId="Equation.3">
                  <p:embed/>
                </p:oleObj>
              </mc:Choice>
              <mc:Fallback>
                <p:oleObj name="Equation" r:id="rId9" imgW="1333440" imgH="419040" progId="Equation.3">
                  <p:embed/>
                  <p:pic>
                    <p:nvPicPr>
                      <p:cNvPr id="0" name="Picture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6" y="2436813"/>
                        <a:ext cx="300672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003" name="Line 11"/>
          <p:cNvSpPr>
            <a:spLocks noChangeShapeType="1"/>
          </p:cNvSpPr>
          <p:nvPr/>
        </p:nvSpPr>
        <p:spPr bwMode="auto">
          <a:xfrm>
            <a:off x="4513263" y="2282826"/>
            <a:ext cx="260350" cy="1203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endParaRPr lang="en-US"/>
          </a:p>
        </p:txBody>
      </p:sp>
      <p:graphicFrame>
        <p:nvGraphicFramePr>
          <p:cNvPr id="597004" name="Object 12"/>
          <p:cNvGraphicFramePr>
            <a:graphicFrameLocks noChangeAspect="1"/>
          </p:cNvGraphicFramePr>
          <p:nvPr/>
        </p:nvGraphicFramePr>
        <p:xfrm>
          <a:off x="1725614" y="3448050"/>
          <a:ext cx="260508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82" name="Equation" r:id="rId11" imgW="1155600" imgH="419040" progId="Equation.3">
                  <p:embed/>
                </p:oleObj>
              </mc:Choice>
              <mc:Fallback>
                <p:oleObj name="Equation" r:id="rId11" imgW="1155600" imgH="419040" progId="Equation.3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4" y="3448050"/>
                        <a:ext cx="2605087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005" name="Object 13"/>
          <p:cNvGraphicFramePr>
            <a:graphicFrameLocks noChangeAspect="1"/>
          </p:cNvGraphicFramePr>
          <p:nvPr/>
        </p:nvGraphicFramePr>
        <p:xfrm>
          <a:off x="4475164" y="3521075"/>
          <a:ext cx="237648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83" name="Equation" r:id="rId13" imgW="1054080" imgH="419040" progId="Equation.3">
                  <p:embed/>
                </p:oleObj>
              </mc:Choice>
              <mc:Fallback>
                <p:oleObj name="Equation" r:id="rId13" imgW="1054080" imgH="419040" progId="Equation.3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4" y="3521075"/>
                        <a:ext cx="2376487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006" name="Text Box 14"/>
          <p:cNvSpPr txBox="1">
            <a:spLocks noChangeArrowheads="1"/>
          </p:cNvSpPr>
          <p:nvPr/>
        </p:nvSpPr>
        <p:spPr bwMode="auto">
          <a:xfrm>
            <a:off x="5984876" y="4816476"/>
            <a:ext cx="2936875" cy="9363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/>
            <a:r>
              <a:rPr lang="en-US"/>
              <a:t>Moral: with enough evidence the prior P(A) doesn’t really matter.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03" grpId="0" animBg="1"/>
      <p:bldP spid="59700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Stopped here Wed 11/13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04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Concepts in Probability: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SMOOTHING, MLE, and MAP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6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Probability - what you need to really, really know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Probabilities are cool</a:t>
            </a:r>
          </a:p>
          <a:p>
            <a:r>
              <a:rPr lang="en-US" dirty="0" smtClean="0"/>
              <a:t>Random variables and events</a:t>
            </a:r>
          </a:p>
          <a:p>
            <a:r>
              <a:rPr lang="en-US" dirty="0" smtClean="0"/>
              <a:t>The Axioms of Probability</a:t>
            </a:r>
          </a:p>
          <a:p>
            <a:r>
              <a:rPr lang="en-US" dirty="0" smtClean="0"/>
              <a:t>Independence, binomials, </a:t>
            </a:r>
            <a:r>
              <a:rPr lang="en-US" dirty="0" err="1" smtClean="0"/>
              <a:t>multinomials</a:t>
            </a:r>
            <a:endParaRPr lang="en-US" dirty="0" smtClean="0"/>
          </a:p>
          <a:p>
            <a:r>
              <a:rPr lang="en-US" dirty="0" smtClean="0"/>
              <a:t>Conditional probabilities</a:t>
            </a:r>
          </a:p>
          <a:p>
            <a:r>
              <a:rPr lang="en-US" dirty="0" smtClean="0"/>
              <a:t>Bayes Rule</a:t>
            </a:r>
          </a:p>
          <a:p>
            <a:r>
              <a:rPr lang="en-US" dirty="0" smtClean="0"/>
              <a:t>MLE’s, smoothing, and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7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practical problems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362200" y="1143001"/>
            <a:ext cx="5715000" cy="1498967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I bought a loaded d20 on EBay…but it didn’t come with any specs.  How can I find out how it behaves?</a:t>
            </a:r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331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232025" y="2085976"/>
          <a:ext cx="4260850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5" name="Chart" r:id="rId5" imgW="4737100" imgH="3352800" progId="Excel.Sheet.8">
                  <p:embed/>
                </p:oleObj>
              </mc:Choice>
              <mc:Fallback>
                <p:oleObj name="Chart" r:id="rId5" imgW="4737100" imgH="3352800" progId="Excel.Sheet.8">
                  <p:embed/>
                  <p:pic>
                    <p:nvPicPr>
                      <p:cNvPr id="0" name="Picture 18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2085976"/>
                        <a:ext cx="4260850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2750" y="5613400"/>
            <a:ext cx="8515350" cy="52322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1. Collect some data (20 rolls)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450" y="6019800"/>
            <a:ext cx="8515350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2. Estimate Pr(</a:t>
            </a:r>
            <a:r>
              <a:rPr lang="en-US" sz="2800" dirty="0" err="1" smtClean="0"/>
              <a:t>i</a:t>
            </a:r>
            <a:r>
              <a:rPr lang="en-US" sz="2800" dirty="0" smtClean="0"/>
              <a:t>)=C(rolls of </a:t>
            </a:r>
            <a:r>
              <a:rPr lang="en-US" sz="2800" dirty="0" err="1" smtClean="0"/>
              <a:t>i</a:t>
            </a:r>
            <a:r>
              <a:rPr lang="en-US" sz="2800" dirty="0" smtClean="0"/>
              <a:t>)/C(any roll)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One solution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362200" y="1143001"/>
            <a:ext cx="5715000" cy="1498967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I bought a loaded d20 on EBay…but it didn’t come with any specs.  How can I find out how it behaves?</a:t>
            </a:r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433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232025" y="2085976"/>
          <a:ext cx="4260850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9" name="Chart" r:id="rId5" imgW="4737100" imgH="3352800" progId="Excel.Sheet.8">
                  <p:embed/>
                </p:oleObj>
              </mc:Choice>
              <mc:Fallback>
                <p:oleObj name="Chart" r:id="rId5" imgW="4737100" imgH="3352800" progId="Excel.Sheet.8">
                  <p:embed/>
                  <p:pic>
                    <p:nvPicPr>
                      <p:cNvPr id="0" name="Picture 18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2085976"/>
                        <a:ext cx="4260850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6762751" y="2162176"/>
            <a:ext cx="1762125" cy="290560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P(1)=0</a:t>
            </a:r>
          </a:p>
          <a:p>
            <a:pPr algn="l">
              <a:spcBef>
                <a:spcPct val="50000"/>
              </a:spcBef>
            </a:pPr>
            <a:r>
              <a:rPr lang="en-US"/>
              <a:t>P(2)=0</a:t>
            </a:r>
          </a:p>
          <a:p>
            <a:pPr algn="l">
              <a:spcBef>
                <a:spcPct val="50000"/>
              </a:spcBef>
            </a:pPr>
            <a:r>
              <a:rPr lang="en-US"/>
              <a:t>P(3)=0</a:t>
            </a:r>
          </a:p>
          <a:p>
            <a:pPr algn="l">
              <a:spcBef>
                <a:spcPct val="50000"/>
              </a:spcBef>
            </a:pPr>
            <a:r>
              <a:rPr lang="en-US"/>
              <a:t>P(4)=0.1</a:t>
            </a:r>
          </a:p>
          <a:p>
            <a:pPr algn="l">
              <a:spcBef>
                <a:spcPct val="50000"/>
              </a:spcBef>
            </a:pPr>
            <a:r>
              <a:rPr lang="en-US"/>
              <a:t>…</a:t>
            </a:r>
          </a:p>
          <a:p>
            <a:pPr algn="l">
              <a:spcBef>
                <a:spcPct val="50000"/>
              </a:spcBef>
            </a:pPr>
            <a:r>
              <a:rPr lang="en-US"/>
              <a:t>P(19)=0.25</a:t>
            </a:r>
          </a:p>
          <a:p>
            <a:pPr algn="l">
              <a:spcBef>
                <a:spcPct val="50000"/>
              </a:spcBef>
            </a:pPr>
            <a:r>
              <a:rPr lang="en-US"/>
              <a:t>P(20)=0.2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412750" y="4302126"/>
            <a:ext cx="1747838" cy="132343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/>
            <a:r>
              <a:rPr lang="en-US" sz="2000" dirty="0"/>
              <a:t>MLE =</a:t>
            </a:r>
            <a:r>
              <a:rPr lang="en-US" sz="2000" u="sng" dirty="0"/>
              <a:t> maximum</a:t>
            </a:r>
          </a:p>
          <a:p>
            <a:pPr algn="l"/>
            <a:r>
              <a:rPr lang="en-US" sz="2000" u="sng" dirty="0"/>
              <a:t>likelihood estimate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750" y="5613400"/>
            <a:ext cx="8515350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But: Do I really think it’s </a:t>
            </a:r>
            <a:r>
              <a:rPr lang="en-US" sz="2800" i="1" dirty="0" smtClean="0"/>
              <a:t>impossible</a:t>
            </a:r>
            <a:r>
              <a:rPr lang="en-US" sz="2800" dirty="0" smtClean="0"/>
              <a:t> to roll a 1,2 or 3?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better solution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362200" y="1143001"/>
            <a:ext cx="5715000" cy="1498967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I bought a loaded d20 on EBay…but it didn’t come with any specs.  How can I find out how it behaves?</a:t>
            </a:r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331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232025" y="2085976"/>
          <a:ext cx="4260850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635" name="Chart" r:id="rId5" imgW="4737100" imgH="3352800" progId="Excel.Sheet.8">
                  <p:embed/>
                </p:oleObj>
              </mc:Choice>
              <mc:Fallback>
                <p:oleObj name="Chart" r:id="rId5" imgW="4737100" imgH="3352800" progId="Excel.Sheet.8">
                  <p:embed/>
                  <p:pic>
                    <p:nvPicPr>
                      <p:cNvPr id="0" name="Picture 18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2085976"/>
                        <a:ext cx="4260850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5450" y="5681991"/>
            <a:ext cx="8515350" cy="52322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1. Collect some data (20 rolls)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750" y="6088391"/>
            <a:ext cx="8515350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2. Estimate Pr(</a:t>
            </a:r>
            <a:r>
              <a:rPr lang="en-US" sz="2800" dirty="0" err="1" smtClean="0"/>
              <a:t>i</a:t>
            </a:r>
            <a:r>
              <a:rPr lang="en-US" sz="2800" dirty="0" smtClean="0"/>
              <a:t>)=C(rolls of </a:t>
            </a:r>
            <a:r>
              <a:rPr lang="en-US" sz="2800" dirty="0" err="1" smtClean="0"/>
              <a:t>i</a:t>
            </a:r>
            <a:r>
              <a:rPr lang="en-US" sz="2800" dirty="0" smtClean="0"/>
              <a:t>)/C(any roll)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150" y="5237491"/>
            <a:ext cx="8515350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0. </a:t>
            </a:r>
            <a:r>
              <a:rPr lang="en-US" sz="2800" i="1" dirty="0" smtClean="0"/>
              <a:t>Imagine</a:t>
            </a:r>
            <a:r>
              <a:rPr lang="en-US" sz="2800" dirty="0" smtClean="0"/>
              <a:t> some data (20 rolls, each </a:t>
            </a:r>
            <a:r>
              <a:rPr lang="en-US" sz="2800" dirty="0" err="1" smtClean="0"/>
              <a:t>i</a:t>
            </a:r>
            <a:r>
              <a:rPr lang="en-US" sz="2800" dirty="0" smtClean="0"/>
              <a:t> shows up 1x)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545081" y="2590801"/>
            <a:ext cx="3779520" cy="1996440"/>
            <a:chOff x="2545080" y="2590800"/>
            <a:chExt cx="3779520" cy="1996440"/>
          </a:xfrm>
        </p:grpSpPr>
        <p:sp>
          <p:nvSpPr>
            <p:cNvPr id="9" name="Rectangle 8"/>
            <p:cNvSpPr/>
            <p:nvPr/>
          </p:nvSpPr>
          <p:spPr>
            <a:xfrm>
              <a:off x="25450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2034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79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16580" y="357378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9946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2044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1094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391668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9194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786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90060" y="39014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6532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57800" y="42519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52060" y="42519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69180" y="358140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71160" y="39014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4642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836920" y="42443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35040" y="259080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25540" y="29184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11 at 1.25.5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40"/>
          <a:stretch/>
        </p:blipFill>
        <p:spPr>
          <a:xfrm>
            <a:off x="0" y="267196"/>
            <a:ext cx="9144000" cy="2192110"/>
          </a:xfrm>
          <a:prstGeom prst="rect">
            <a:avLst/>
          </a:prstGeom>
        </p:spPr>
      </p:pic>
      <p:pic>
        <p:nvPicPr>
          <p:cNvPr id="3" name="Picture 2" descr="Screen Shot 2016-01-11 at 1.29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9" y="2647402"/>
            <a:ext cx="6054561" cy="32656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9255" y="5728411"/>
            <a:ext cx="2589337" cy="370422"/>
            <a:chOff x="2289255" y="5728411"/>
            <a:chExt cx="2589337" cy="370422"/>
          </a:xfrm>
        </p:grpSpPr>
        <p:sp>
          <p:nvSpPr>
            <p:cNvPr id="4" name="TextBox 3"/>
            <p:cNvSpPr txBox="1"/>
            <p:nvPr/>
          </p:nvSpPr>
          <p:spPr>
            <a:xfrm>
              <a:off x="2289255" y="572841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27077" y="572841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78338" y="572841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28005" y="5729501"/>
              <a:ext cx="250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9577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better solution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362200" y="1143001"/>
            <a:ext cx="5715000" cy="1498967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I bought a loaded d20 on EBay…but it didn’t come with any specs.  How can I find out how it behaves?</a:t>
            </a:r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433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232025" y="2085976"/>
          <a:ext cx="4260850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812" name="Chart" r:id="rId5" imgW="4737100" imgH="3352800" progId="Excel.Sheet.8">
                  <p:embed/>
                </p:oleObj>
              </mc:Choice>
              <mc:Fallback>
                <p:oleObj name="Chart" r:id="rId5" imgW="4737100" imgH="3352800" progId="Excel.Sheet.8">
                  <p:embed/>
                  <p:pic>
                    <p:nvPicPr>
                      <p:cNvPr id="0" name="Picture 35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2085976"/>
                        <a:ext cx="4260850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6762750" y="2162175"/>
            <a:ext cx="2381250" cy="290560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P(1</a:t>
            </a:r>
            <a:r>
              <a:rPr lang="en-US" dirty="0" smtClean="0"/>
              <a:t>)=1/40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P(2</a:t>
            </a:r>
            <a:r>
              <a:rPr lang="en-US" dirty="0" smtClean="0"/>
              <a:t>)=1/40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P(3</a:t>
            </a:r>
            <a:r>
              <a:rPr lang="en-US" dirty="0" smtClean="0"/>
              <a:t>)=1/40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P(4</a:t>
            </a:r>
            <a:r>
              <a:rPr lang="en-US" dirty="0" smtClean="0"/>
              <a:t>)=(2+1)/40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…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P(19</a:t>
            </a:r>
            <a:r>
              <a:rPr lang="en-US" dirty="0" smtClean="0"/>
              <a:t>)=(5+1)/40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P(20</a:t>
            </a:r>
            <a:r>
              <a:rPr lang="en-US" dirty="0" smtClean="0"/>
              <a:t>)=(4+1)/40=1/8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15975" y="5270500"/>
          <a:ext cx="4654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813" name="Equation" r:id="rId7" imgW="2133360" imgH="419040" progId="Equation.3">
                  <p:embed/>
                </p:oleObj>
              </mc:Choice>
              <mc:Fallback>
                <p:oleObj name="Equation" r:id="rId7" imgW="2133360" imgH="419040" progId="Equation.3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5270500"/>
                        <a:ext cx="4654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rot="10800000">
            <a:off x="6762750" y="5024497"/>
            <a:ext cx="23812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54700" y="5448638"/>
            <a:ext cx="3073400" cy="1015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000" dirty="0" smtClean="0"/>
              <a:t>0.25 </a:t>
            </a:r>
            <a:r>
              <a:rPr lang="en-US" sz="2000" i="1" dirty="0" smtClean="0"/>
              <a:t>vs.</a:t>
            </a:r>
            <a:r>
              <a:rPr lang="en-US" sz="2000" dirty="0" smtClean="0"/>
              <a:t> 0.125 – really different! Maybe I should “imagine” less data?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45081" y="2590801"/>
            <a:ext cx="3779520" cy="1996440"/>
            <a:chOff x="2545080" y="2590800"/>
            <a:chExt cx="3779520" cy="1996440"/>
          </a:xfrm>
        </p:grpSpPr>
        <p:sp>
          <p:nvSpPr>
            <p:cNvPr id="13" name="Rectangle 12"/>
            <p:cNvSpPr/>
            <p:nvPr/>
          </p:nvSpPr>
          <p:spPr>
            <a:xfrm>
              <a:off x="25450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2034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879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16580" y="357378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9946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2044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1094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86200" y="391668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9194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786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90060" y="39014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6532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57800" y="42519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52060" y="42519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69180" y="358140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71160" y="39014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4642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36920" y="42443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35040" y="259080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25540" y="29184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better solution?</a:t>
            </a:r>
          </a:p>
        </p:txBody>
      </p:sp>
      <p:graphicFrame>
        <p:nvGraphicFramePr>
          <p:cNvPr id="1433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232025" y="2085976"/>
          <a:ext cx="4260850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60" name="Chart" r:id="rId5" imgW="4737100" imgH="3352800" progId="Excel.Sheet.8">
                  <p:embed/>
                </p:oleObj>
              </mc:Choice>
              <mc:Fallback>
                <p:oleObj name="Chart" r:id="rId5" imgW="4737100" imgH="3352800" progId="Excel.Sheet.8">
                  <p:embed/>
                  <p:pic>
                    <p:nvPicPr>
                      <p:cNvPr id="0" name="Picture 35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2085976"/>
                        <a:ext cx="4260850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6762750" y="2162175"/>
            <a:ext cx="2381250" cy="290560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P(1</a:t>
            </a:r>
            <a:r>
              <a:rPr lang="en-US" dirty="0" smtClean="0"/>
              <a:t>)=1/40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P(2</a:t>
            </a:r>
            <a:r>
              <a:rPr lang="en-US" dirty="0" smtClean="0"/>
              <a:t>)=1/40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P(3</a:t>
            </a:r>
            <a:r>
              <a:rPr lang="en-US" dirty="0" smtClean="0"/>
              <a:t>)=1/40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P(4</a:t>
            </a:r>
            <a:r>
              <a:rPr lang="en-US" dirty="0" smtClean="0"/>
              <a:t>)=(2+1)/40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…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P(19</a:t>
            </a:r>
            <a:r>
              <a:rPr lang="en-US" dirty="0" smtClean="0"/>
              <a:t>)=(5+1)/40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P(20</a:t>
            </a:r>
            <a:r>
              <a:rPr lang="en-US" dirty="0" smtClean="0"/>
              <a:t>)=(4+1)/40=1/8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15975" y="5270500"/>
          <a:ext cx="4654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61" name="Equation" r:id="rId7" imgW="2133360" imgH="419040" progId="Equation.3">
                  <p:embed/>
                </p:oleObj>
              </mc:Choice>
              <mc:Fallback>
                <p:oleObj name="Equation" r:id="rId7" imgW="2133360" imgH="419040" progId="Equation.3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5270500"/>
                        <a:ext cx="4654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rot="10800000">
            <a:off x="6762750" y="5024497"/>
            <a:ext cx="23812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54700" y="5448638"/>
            <a:ext cx="3073400" cy="1015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000" dirty="0" smtClean="0"/>
              <a:t>0.25 </a:t>
            </a:r>
            <a:r>
              <a:rPr lang="en-US" sz="2000" i="1" dirty="0" smtClean="0"/>
              <a:t>vs.</a:t>
            </a:r>
            <a:r>
              <a:rPr lang="en-US" sz="2000" dirty="0" smtClean="0"/>
              <a:t> 0.125 – really different! Maybe I should “imagine” less data?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2545081" y="2590801"/>
            <a:ext cx="3779520" cy="1996440"/>
            <a:chOff x="2545080" y="2590800"/>
            <a:chExt cx="3779520" cy="1996440"/>
          </a:xfrm>
        </p:grpSpPr>
        <p:sp>
          <p:nvSpPr>
            <p:cNvPr id="12" name="Rectangle 11"/>
            <p:cNvSpPr/>
            <p:nvPr/>
          </p:nvSpPr>
          <p:spPr>
            <a:xfrm>
              <a:off x="25450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2034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879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16580" y="357378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9946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2044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1094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86200" y="391668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9194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786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90060" y="39014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46532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257800" y="42519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52060" y="42519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69180" y="358140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71160" y="39014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4642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36920" y="42443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35040" y="259080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25540" y="29184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better solution?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67037" y="2552700"/>
          <a:ext cx="4654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85" name="Equation" r:id="rId5" imgW="2133360" imgH="419040" progId="Equation.3">
                  <p:embed/>
                </p:oleObj>
              </mc:Choice>
              <mc:Fallback>
                <p:oleObj name="Equation" r:id="rId5" imgW="2133360" imgH="419040" progId="Equation.3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7" y="2552700"/>
                        <a:ext cx="4654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3652839" y="3848100"/>
            <a:ext cx="619125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graphicFrame>
        <p:nvGraphicFramePr>
          <p:cNvPr id="275460" name="Object 4"/>
          <p:cNvGraphicFramePr>
            <a:graphicFrameLocks noChangeAspect="1"/>
          </p:cNvGraphicFramePr>
          <p:nvPr/>
        </p:nvGraphicFramePr>
        <p:xfrm>
          <a:off x="4584701" y="3657600"/>
          <a:ext cx="27987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86" name="Equation" r:id="rId7" imgW="1282680" imgH="419040" progId="Equation.3">
                  <p:embed/>
                </p:oleObj>
              </mc:Choice>
              <mc:Fallback>
                <p:oleObj name="Equation" r:id="rId7" imgW="1282680" imgH="419040" progId="Equation.3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1" y="3657600"/>
                        <a:ext cx="27987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57476" y="1143001"/>
            <a:ext cx="6105525" cy="95410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Q: What if I used </a:t>
            </a:r>
            <a:r>
              <a:rPr lang="en-US" sz="2800" i="1" dirty="0" smtClean="0"/>
              <a:t>m </a:t>
            </a:r>
            <a:r>
              <a:rPr lang="en-US" sz="2800" dirty="0" smtClean="0"/>
              <a:t>rolls with a probability of </a:t>
            </a:r>
            <a:r>
              <a:rPr lang="en-US" sz="2800" i="1" dirty="0" smtClean="0"/>
              <a:t>q=1/20 </a:t>
            </a:r>
            <a:r>
              <a:rPr lang="en-US" sz="2800" dirty="0" smtClean="0"/>
              <a:t>of rolling any 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?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657476" y="4849793"/>
            <a:ext cx="6105525" cy="95410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I can use this formula with m&gt;20, or even with </a:t>
            </a:r>
            <a:r>
              <a:rPr lang="en-US" sz="2800" i="1" dirty="0" smtClean="0"/>
              <a:t>m&lt;20 … </a:t>
            </a:r>
            <a:r>
              <a:rPr lang="en-US" sz="2800" dirty="0" smtClean="0"/>
              <a:t>say with </a:t>
            </a:r>
            <a:r>
              <a:rPr lang="en-US" sz="2800" i="1" dirty="0" smtClean="0"/>
              <a:t>m=1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better solution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67037" y="2552700"/>
          <a:ext cx="4654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8" name="Equation" r:id="rId5" imgW="2133360" imgH="419040" progId="Equation.3">
                  <p:embed/>
                </p:oleObj>
              </mc:Choice>
              <mc:Fallback>
                <p:oleObj name="Equation" r:id="rId5" imgW="2133360" imgH="419040" progId="Equation.3">
                  <p:embed/>
                  <p:pic>
                    <p:nvPicPr>
                      <p:cNvPr id="0" name="Picture 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7" y="2552700"/>
                        <a:ext cx="4654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3652839" y="3848100"/>
            <a:ext cx="619125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graphicFrame>
        <p:nvGraphicFramePr>
          <p:cNvPr id="275460" name="Object 4"/>
          <p:cNvGraphicFramePr>
            <a:graphicFrameLocks noChangeAspect="1"/>
          </p:cNvGraphicFramePr>
          <p:nvPr/>
        </p:nvGraphicFramePr>
        <p:xfrm>
          <a:off x="4584701" y="3657600"/>
          <a:ext cx="27987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9" name="Equation" r:id="rId7" imgW="1282680" imgH="419040" progId="Equation.3">
                  <p:embed/>
                </p:oleObj>
              </mc:Choice>
              <mc:Fallback>
                <p:oleObj name="Equation" r:id="rId7" imgW="1282680" imgH="419040" progId="Equation.3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1" y="3657600"/>
                        <a:ext cx="27987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57476" y="1143001"/>
            <a:ext cx="6105525" cy="95410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Q: What if I used </a:t>
            </a:r>
            <a:r>
              <a:rPr lang="en-US" sz="2800" i="1" dirty="0" smtClean="0"/>
              <a:t>m </a:t>
            </a:r>
            <a:r>
              <a:rPr lang="en-US" sz="2800" dirty="0" smtClean="0"/>
              <a:t>rolls with a probability of </a:t>
            </a:r>
            <a:r>
              <a:rPr lang="en-US" sz="2800" i="1" dirty="0" smtClean="0"/>
              <a:t>q=1/20 </a:t>
            </a:r>
            <a:r>
              <a:rPr lang="en-US" sz="2800" dirty="0" smtClean="0"/>
              <a:t>of rolling any 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?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00076" y="4849794"/>
            <a:ext cx="7731125" cy="138499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If </a:t>
            </a:r>
            <a:r>
              <a:rPr lang="en-US" sz="2800" i="1" dirty="0" smtClean="0"/>
              <a:t>m&gt;&gt;C(ANY) </a:t>
            </a:r>
            <a:r>
              <a:rPr lang="en-US" sz="2800" dirty="0" smtClean="0"/>
              <a:t>then your imagination </a:t>
            </a:r>
            <a:r>
              <a:rPr lang="en-US" sz="2800" i="1" dirty="0" smtClean="0"/>
              <a:t>q </a:t>
            </a:r>
            <a:r>
              <a:rPr lang="en-US" sz="2800" dirty="0" smtClean="0"/>
              <a:t>rules</a:t>
            </a:r>
          </a:p>
          <a:p>
            <a:r>
              <a:rPr lang="en-US" sz="2800" dirty="0" smtClean="0"/>
              <a:t>If </a:t>
            </a:r>
            <a:r>
              <a:rPr lang="en-US" sz="2800" i="1" dirty="0" smtClean="0"/>
              <a:t>m&lt;&lt;C(ANY) </a:t>
            </a:r>
            <a:r>
              <a:rPr lang="en-US" sz="2800" dirty="0" smtClean="0"/>
              <a:t>then your data rules BUT you never ever </a:t>
            </a:r>
            <a:r>
              <a:rPr lang="en-US" sz="2800" dirty="0" err="1" smtClean="0"/>
              <a:t>ever</a:t>
            </a:r>
            <a:r>
              <a:rPr lang="en-US" sz="2800" dirty="0" smtClean="0"/>
              <a:t> end up with Pr(</a:t>
            </a:r>
            <a:r>
              <a:rPr lang="en-US" sz="2800" i="1" dirty="0" err="1" smtClean="0"/>
              <a:t>i</a:t>
            </a:r>
            <a:r>
              <a:rPr lang="en-US" sz="2800" dirty="0" smtClean="0"/>
              <a:t>)=0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Terminology – more later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3788" y="1143001"/>
            <a:ext cx="6105525" cy="310853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This is called a </a:t>
            </a:r>
            <a:r>
              <a:rPr lang="en-US" sz="2800" i="1" dirty="0" smtClean="0"/>
              <a:t>uniform </a:t>
            </a:r>
            <a:r>
              <a:rPr lang="en-US" sz="2800" i="1" dirty="0" err="1" smtClean="0"/>
              <a:t>Dirichlet</a:t>
            </a:r>
            <a:r>
              <a:rPr lang="en-US" sz="2800" dirty="0" smtClean="0"/>
              <a:t> prior</a:t>
            </a:r>
          </a:p>
          <a:p>
            <a:endParaRPr lang="en-US" sz="2800" dirty="0" smtClean="0"/>
          </a:p>
          <a:p>
            <a:r>
              <a:rPr lang="en-US" sz="2800" dirty="0" smtClean="0"/>
              <a:t>C(</a:t>
            </a:r>
            <a:r>
              <a:rPr lang="en-US" sz="2800" dirty="0" err="1" smtClean="0"/>
              <a:t>i</a:t>
            </a:r>
            <a:r>
              <a:rPr lang="en-US" sz="2800" dirty="0" smtClean="0"/>
              <a:t>), C(ANY) are </a:t>
            </a:r>
            <a:r>
              <a:rPr lang="en-US" sz="2800" i="1" dirty="0" smtClean="0"/>
              <a:t>sufficient statistics</a:t>
            </a:r>
          </a:p>
          <a:p>
            <a:endParaRPr lang="en-US" sz="2800" i="1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277508" name="Object 4"/>
          <p:cNvGraphicFramePr>
            <a:graphicFrameLocks noChangeAspect="1"/>
          </p:cNvGraphicFramePr>
          <p:nvPr/>
        </p:nvGraphicFramePr>
        <p:xfrm>
          <a:off x="2451100" y="3133725"/>
          <a:ext cx="27987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79" name="Equation" r:id="rId5" imgW="1282680" imgH="419040" progId="Equation.3">
                  <p:embed/>
                </p:oleObj>
              </mc:Choice>
              <mc:Fallback>
                <p:oleObj name="Equation" r:id="rId5" imgW="1282680" imgH="419040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33725"/>
                        <a:ext cx="27987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083866" y="4905514"/>
            <a:ext cx="2991644" cy="70788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l"/>
            <a:r>
              <a:rPr lang="en-US" sz="2000" dirty="0"/>
              <a:t>MLE =</a:t>
            </a:r>
            <a:r>
              <a:rPr lang="en-US" sz="2000" u="sng" dirty="0"/>
              <a:t> maximum</a:t>
            </a:r>
          </a:p>
          <a:p>
            <a:pPr algn="l"/>
            <a:r>
              <a:rPr lang="en-US" sz="2000" u="sng" dirty="0"/>
              <a:t>likelihood estimate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172075" y="4873646"/>
            <a:ext cx="3297238" cy="70788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l"/>
            <a:r>
              <a:rPr lang="en-US" sz="2000" dirty="0" smtClean="0"/>
              <a:t>MAP=</a:t>
            </a:r>
            <a:r>
              <a:rPr lang="en-US" sz="2000" u="sng" dirty="0" smtClean="0"/>
              <a:t> </a:t>
            </a:r>
            <a:r>
              <a:rPr lang="en-US" sz="2000" u="sng" dirty="0"/>
              <a:t>maximum</a:t>
            </a:r>
          </a:p>
          <a:p>
            <a:pPr algn="l"/>
            <a:r>
              <a:rPr lang="en-US" sz="2000" u="sng" dirty="0" smtClean="0"/>
              <a:t>a posteriori estimate</a:t>
            </a:r>
            <a:endParaRPr lang="en-US" sz="2000" u="sng" dirty="0"/>
          </a:p>
        </p:txBody>
      </p:sp>
      <p:cxnSp>
        <p:nvCxnSpPr>
          <p:cNvPr id="18" name="Straight Connector 17"/>
          <p:cNvCxnSpPr/>
          <p:nvPr/>
        </p:nvCxnSpPr>
        <p:spPr>
          <a:xfrm rot="10800000" flipV="1">
            <a:off x="844550" y="4952881"/>
            <a:ext cx="3429000" cy="6286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call this a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case: replace the die with a coin</a:t>
            </a:r>
          </a:p>
          <a:p>
            <a:pPr lvl="1"/>
            <a:r>
              <a:rPr lang="en-US" dirty="0" smtClean="0"/>
              <a:t>Now there’s one parameter: </a:t>
            </a:r>
            <a:r>
              <a:rPr lang="en-US" i="1" dirty="0"/>
              <a:t>q</a:t>
            </a:r>
            <a:r>
              <a:rPr lang="en-US" i="1" dirty="0" smtClean="0"/>
              <a:t>=</a:t>
            </a:r>
            <a:r>
              <a:rPr lang="en-US" dirty="0" smtClean="0"/>
              <a:t>P(H)</a:t>
            </a:r>
          </a:p>
          <a:p>
            <a:pPr lvl="1"/>
            <a:r>
              <a:rPr lang="en-US" dirty="0" smtClean="0"/>
              <a:t>I start with a prior over </a:t>
            </a:r>
            <a:r>
              <a:rPr lang="en-US" i="1" dirty="0" smtClean="0"/>
              <a:t>q, </a:t>
            </a:r>
            <a:r>
              <a:rPr lang="en-US" dirty="0" smtClean="0"/>
              <a:t>P(</a:t>
            </a:r>
            <a:r>
              <a:rPr lang="en-US" i="1" dirty="0" smtClean="0"/>
              <a:t>q)</a:t>
            </a:r>
          </a:p>
          <a:p>
            <a:pPr lvl="1"/>
            <a:r>
              <a:rPr lang="en-US" dirty="0" smtClean="0"/>
              <a:t>I get some data: </a:t>
            </a:r>
            <a:r>
              <a:rPr lang="en-US" i="1" dirty="0" smtClean="0"/>
              <a:t>D={D1=H, D2=T, ….}</a:t>
            </a:r>
          </a:p>
          <a:p>
            <a:pPr lvl="1"/>
            <a:r>
              <a:rPr lang="en-US" dirty="0" smtClean="0"/>
              <a:t>I compute maximum of posterior of </a:t>
            </a:r>
            <a:r>
              <a:rPr lang="en-US" i="1" dirty="0"/>
              <a:t>q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794700"/>
              </p:ext>
            </p:extLst>
          </p:nvPr>
        </p:nvGraphicFramePr>
        <p:xfrm>
          <a:off x="1998157" y="4607673"/>
          <a:ext cx="5600971" cy="1366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15" name="Equation" r:id="rId3" imgW="2654300" imgH="647700" progId="Equation.3">
                  <p:embed/>
                </p:oleObj>
              </mc:Choice>
              <mc:Fallback>
                <p:oleObj name="Equation" r:id="rId3" imgW="2654300" imgH="64770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157" y="4607673"/>
                        <a:ext cx="5600971" cy="13667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05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call this a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399028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Simple case: replace the die with a coin</a:t>
            </a:r>
          </a:p>
          <a:p>
            <a:pPr lvl="1"/>
            <a:r>
              <a:rPr lang="en-US" dirty="0" smtClean="0"/>
              <a:t>Now there’s one parameter: </a:t>
            </a:r>
            <a:r>
              <a:rPr lang="en-US" i="1" dirty="0"/>
              <a:t>q</a:t>
            </a:r>
            <a:r>
              <a:rPr lang="en-US" i="1" dirty="0" smtClean="0"/>
              <a:t>=</a:t>
            </a:r>
            <a:r>
              <a:rPr lang="en-US" dirty="0" smtClean="0"/>
              <a:t>P(H)</a:t>
            </a:r>
          </a:p>
          <a:p>
            <a:pPr lvl="1"/>
            <a:r>
              <a:rPr lang="en-US" dirty="0" smtClean="0"/>
              <a:t>I start with a prior over </a:t>
            </a:r>
            <a:r>
              <a:rPr lang="en-US" i="1" dirty="0" smtClean="0"/>
              <a:t>q, </a:t>
            </a:r>
            <a:r>
              <a:rPr lang="en-US" dirty="0" smtClean="0"/>
              <a:t>P(</a:t>
            </a:r>
            <a:r>
              <a:rPr lang="en-US" i="1" dirty="0" smtClean="0"/>
              <a:t>q)</a:t>
            </a:r>
          </a:p>
          <a:p>
            <a:pPr lvl="1"/>
            <a:r>
              <a:rPr lang="en-US" dirty="0" smtClean="0"/>
              <a:t>I get some data: </a:t>
            </a:r>
            <a:r>
              <a:rPr lang="en-US" i="1" dirty="0" smtClean="0"/>
              <a:t>D={D1=H, D2=T, ….}</a:t>
            </a:r>
          </a:p>
          <a:p>
            <a:pPr lvl="1"/>
            <a:r>
              <a:rPr lang="en-US" dirty="0" smtClean="0"/>
              <a:t>I compute the posterior of </a:t>
            </a:r>
            <a:r>
              <a:rPr lang="en-US" i="1" dirty="0" smtClean="0"/>
              <a:t>q</a:t>
            </a:r>
          </a:p>
          <a:p>
            <a:pPr lvl="1"/>
            <a:endParaRPr lang="en-US" i="1" dirty="0"/>
          </a:p>
          <a:p>
            <a:r>
              <a:rPr lang="en-US" dirty="0" smtClean="0"/>
              <a:t>The math works if the </a:t>
            </a:r>
            <a:r>
              <a:rPr lang="en-US" dirty="0" err="1" smtClean="0"/>
              <a:t>pdf</a:t>
            </a:r>
            <a:r>
              <a:rPr lang="en-US" dirty="0" smtClean="0"/>
              <a:t> </a:t>
            </a:r>
            <a:r>
              <a:rPr lang="en-US" i="1" dirty="0" smtClean="0"/>
              <a:t>f(x) =</a:t>
            </a:r>
          </a:p>
          <a:p>
            <a:endParaRPr lang="en-US" dirty="0" smtClean="0"/>
          </a:p>
          <a:p>
            <a:r>
              <a:rPr lang="en-US" dirty="0" smtClean="0"/>
              <a:t>α,βare imaginary </a:t>
            </a:r>
            <a:r>
              <a:rPr lang="en-US" dirty="0" err="1" smtClean="0"/>
              <a:t>pos</a:t>
            </a:r>
            <a:r>
              <a:rPr lang="en-US" dirty="0" smtClean="0"/>
              <a:t>/</a:t>
            </a:r>
            <a:r>
              <a:rPr lang="en-US" dirty="0" err="1" smtClean="0"/>
              <a:t>neg</a:t>
            </a:r>
            <a:r>
              <a:rPr lang="en-US" dirty="0" smtClean="0"/>
              <a:t> examples</a:t>
            </a:r>
            <a:endParaRPr lang="en-US" dirty="0"/>
          </a:p>
          <a:p>
            <a:r>
              <a:rPr lang="en-US" i="1" dirty="0" smtClean="0"/>
              <a:t> </a:t>
            </a:r>
            <a:endParaRPr lang="en-US" dirty="0" smtClean="0"/>
          </a:p>
          <a:p>
            <a:pPr lvl="1"/>
            <a:endParaRPr lang="en-US" i="1" dirty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790" y="3352905"/>
            <a:ext cx="2120449" cy="8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call this a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2"/>
            <a:ext cx="8648700" cy="12267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math works if the </a:t>
            </a:r>
            <a:r>
              <a:rPr lang="en-US" dirty="0" err="1" smtClean="0"/>
              <a:t>pdf</a:t>
            </a:r>
            <a:r>
              <a:rPr lang="en-US" dirty="0" smtClean="0"/>
              <a:t> </a:t>
            </a:r>
            <a:r>
              <a:rPr lang="en-US" i="1" dirty="0" smtClean="0"/>
              <a:t>f(x) =</a:t>
            </a:r>
          </a:p>
          <a:p>
            <a:endParaRPr lang="en-US" dirty="0" smtClean="0"/>
          </a:p>
          <a:p>
            <a:r>
              <a:rPr lang="en-US" dirty="0" smtClean="0"/>
              <a:t>α,βare imaginary </a:t>
            </a:r>
            <a:r>
              <a:rPr lang="en-US" dirty="0" err="1" smtClean="0"/>
              <a:t>pos</a:t>
            </a:r>
            <a:r>
              <a:rPr lang="en-US" dirty="0" smtClean="0"/>
              <a:t>/</a:t>
            </a:r>
            <a:r>
              <a:rPr lang="en-US" dirty="0" err="1" smtClean="0"/>
              <a:t>neg</a:t>
            </a:r>
            <a:r>
              <a:rPr lang="en-US" dirty="0" smtClean="0"/>
              <a:t> examples</a:t>
            </a:r>
            <a:endParaRPr lang="en-US" dirty="0"/>
          </a:p>
          <a:p>
            <a:endParaRPr lang="en-US" dirty="0" smtClean="0"/>
          </a:p>
          <a:p>
            <a:pPr lvl="1"/>
            <a:endParaRPr lang="en-US" i="1" dirty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704" y="1096963"/>
            <a:ext cx="2120449" cy="818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533" y="2484016"/>
            <a:ext cx="6126620" cy="441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9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call this a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19550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is called a </a:t>
            </a:r>
            <a:r>
              <a:rPr lang="en-US" i="1" dirty="0" smtClean="0"/>
              <a:t>beta </a:t>
            </a:r>
            <a:r>
              <a:rPr lang="en-US" dirty="0" smtClean="0"/>
              <a:t>distribution</a:t>
            </a:r>
          </a:p>
          <a:p>
            <a:r>
              <a:rPr lang="en-US" dirty="0" smtClean="0"/>
              <a:t>The generalization to </a:t>
            </a:r>
            <a:r>
              <a:rPr lang="en-US" dirty="0" err="1" smtClean="0"/>
              <a:t>multinomials</a:t>
            </a:r>
            <a:r>
              <a:rPr lang="en-US" dirty="0" smtClean="0"/>
              <a:t> is called a </a:t>
            </a:r>
            <a:r>
              <a:rPr lang="en-US" i="1" dirty="0" err="1" smtClean="0"/>
              <a:t>Dirichlet</a:t>
            </a:r>
            <a:r>
              <a:rPr lang="en-US" i="1" dirty="0" smtClean="0"/>
              <a:t> </a:t>
            </a:r>
            <a:r>
              <a:rPr lang="en-US" dirty="0" smtClean="0"/>
              <a:t>distribution</a:t>
            </a:r>
          </a:p>
          <a:p>
            <a:r>
              <a:rPr lang="en-US" dirty="0" smtClean="0"/>
              <a:t>Parameters 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087" y="3289023"/>
            <a:ext cx="2029525" cy="972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6942" y="3460680"/>
            <a:ext cx="2371911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/>
              <a:t>f(x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,…,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K</a:t>
            </a:r>
            <a:r>
              <a:rPr lang="en-US" sz="2800" dirty="0" smtClean="0"/>
              <a:t>) =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972" y="2837347"/>
            <a:ext cx="2091815" cy="305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2292" b="49538"/>
          <a:stretch/>
        </p:blipFill>
        <p:spPr>
          <a:xfrm>
            <a:off x="5133163" y="3397322"/>
            <a:ext cx="3794937" cy="34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2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TERMS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11 at 1.25.5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40"/>
          <a:stretch/>
        </p:blipFill>
        <p:spPr>
          <a:xfrm>
            <a:off x="0" y="267196"/>
            <a:ext cx="9144000" cy="2192110"/>
          </a:xfrm>
          <a:prstGeom prst="rect">
            <a:avLst/>
          </a:prstGeom>
        </p:spPr>
      </p:pic>
      <p:pic>
        <p:nvPicPr>
          <p:cNvPr id="4" name="Picture 3" descr="Screen Shot 2016-01-11 at 1.29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8" y="2566816"/>
            <a:ext cx="7190211" cy="410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5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Probability Density Function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580" y="1061803"/>
            <a:ext cx="8306842" cy="5510733"/>
          </a:xfrm>
        </p:spPr>
        <p:txBody>
          <a:bodyPr/>
          <a:lstStyle/>
          <a:p>
            <a:pPr eaLnBrk="1" hangingPunct="1"/>
            <a:r>
              <a:rPr lang="en-US" dirty="0"/>
              <a:t>Discrete distributions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Continuous:</a:t>
            </a:r>
            <a:r>
              <a:rPr lang="en-US" dirty="0" smtClean="0"/>
              <a:t> Probability density function (</a:t>
            </a:r>
            <a:r>
              <a:rPr lang="en-US" dirty="0" err="1" smtClean="0"/>
              <a:t>pdf</a:t>
            </a:r>
            <a:r>
              <a:rPr lang="en-US" dirty="0" smtClean="0"/>
              <a:t>) </a:t>
            </a:r>
            <a:r>
              <a:rPr lang="en-US" dirty="0" err="1" smtClean="0"/>
              <a:t>vs</a:t>
            </a:r>
            <a:r>
              <a:rPr lang="en-US" dirty="0" smtClean="0"/>
              <a:t> Cumulative </a:t>
            </a:r>
            <a:r>
              <a:rPr lang="en-US" dirty="0"/>
              <a:t>Density Function (CDF)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3493" name="Picture 17" descr="image-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0320" y="1415355"/>
            <a:ext cx="2438921" cy="6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066" name="Picture 18" descr="image-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5463" y="4238812"/>
            <a:ext cx="3213572" cy="76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885792" y="1627389"/>
            <a:ext cx="4765675" cy="2119313"/>
            <a:chOff x="816" y="1488"/>
            <a:chExt cx="2111" cy="939"/>
          </a:xfrm>
        </p:grpSpPr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>
              <a:off x="2496" y="1824"/>
              <a:ext cx="192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56656" tIns="378329" rIns="756656" bIns="378329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1344" y="1584"/>
              <a:ext cx="192" cy="38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56656" tIns="378329" rIns="756656" bIns="378329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1056" y="1680"/>
              <a:ext cx="192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56656" tIns="378329" rIns="756656" bIns="378329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1632" y="1776"/>
              <a:ext cx="192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56656" tIns="378329" rIns="756656" bIns="378329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1920" y="1488"/>
              <a:ext cx="192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56656" tIns="378329" rIns="756656" bIns="378329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2208" y="1824"/>
              <a:ext cx="192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56656" tIns="378329" rIns="756656" bIns="378329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5" name="Text Box 11"/>
            <p:cNvSpPr txBox="1">
              <a:spLocks noChangeArrowheads="1"/>
            </p:cNvSpPr>
            <p:nvPr/>
          </p:nvSpPr>
          <p:spPr bwMode="auto">
            <a:xfrm>
              <a:off x="816" y="1916"/>
              <a:ext cx="671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6656" tIns="378329" rIns="756656" bIns="378329">
              <a:prstTxWarp prst="textNoShape">
                <a:avLst/>
              </a:prstTxWarp>
              <a:spAutoFit/>
            </a:bodyPr>
            <a:lstStyle/>
            <a:p>
              <a:pPr defTabSz="1300163">
                <a:spcBef>
                  <a:spcPct val="50000"/>
                </a:spcBef>
              </a:pPr>
              <a:r>
                <a:rPr lang="en-US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104" y="1916"/>
              <a:ext cx="671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6656" tIns="378329" rIns="756656" bIns="378329">
              <a:prstTxWarp prst="textNoShape">
                <a:avLst/>
              </a:prstTxWarp>
              <a:spAutoFit/>
            </a:bodyPr>
            <a:lstStyle/>
            <a:p>
              <a:pPr defTabSz="1300163">
                <a:spcBef>
                  <a:spcPct val="50000"/>
                </a:spcBef>
              </a:pPr>
              <a:r>
                <a:rPr lang="en-US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7" name="Text Box 13"/>
            <p:cNvSpPr txBox="1">
              <a:spLocks noChangeArrowheads="1"/>
            </p:cNvSpPr>
            <p:nvPr/>
          </p:nvSpPr>
          <p:spPr bwMode="auto">
            <a:xfrm>
              <a:off x="1392" y="1916"/>
              <a:ext cx="671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6656" tIns="378329" rIns="756656" bIns="378329">
              <a:prstTxWarp prst="textNoShape">
                <a:avLst/>
              </a:prstTxWarp>
              <a:spAutoFit/>
            </a:bodyPr>
            <a:lstStyle/>
            <a:p>
              <a:pPr defTabSz="1300163">
                <a:spcBef>
                  <a:spcPct val="50000"/>
                </a:spcBef>
              </a:pPr>
              <a:r>
                <a:rPr lang="en-US"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1680" y="1916"/>
              <a:ext cx="671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6656" tIns="378329" rIns="756656" bIns="378329">
              <a:prstTxWarp prst="textNoShape">
                <a:avLst/>
              </a:prstTxWarp>
              <a:spAutoFit/>
            </a:bodyPr>
            <a:lstStyle/>
            <a:p>
              <a:pPr defTabSz="1300163">
                <a:spcBef>
                  <a:spcPct val="50000"/>
                </a:spcBef>
              </a:pPr>
              <a:r>
                <a:rPr lang="en-US"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968" y="1916"/>
              <a:ext cx="671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6656" tIns="378329" rIns="756656" bIns="378329">
              <a:prstTxWarp prst="textNoShape">
                <a:avLst/>
              </a:prstTxWarp>
              <a:spAutoFit/>
            </a:bodyPr>
            <a:lstStyle/>
            <a:p>
              <a:pPr defTabSz="1300163">
                <a:spcBef>
                  <a:spcPct val="50000"/>
                </a:spcBef>
              </a:pPr>
              <a:r>
                <a:rPr lang="en-US">
                  <a:latin typeface="Arial" charset="0"/>
                  <a:ea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2256" y="1916"/>
              <a:ext cx="671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6656" tIns="378329" rIns="756656" bIns="378329">
              <a:prstTxWarp prst="textNoShape">
                <a:avLst/>
              </a:prstTxWarp>
              <a:spAutoFit/>
            </a:bodyPr>
            <a:lstStyle/>
            <a:p>
              <a:pPr defTabSz="1300163">
                <a:spcBef>
                  <a:spcPct val="50000"/>
                </a:spcBef>
              </a:pPr>
              <a:r>
                <a:rPr lang="en-US">
                  <a:latin typeface="Arial" charset="0"/>
                  <a:ea typeface="Arial" charset="0"/>
                  <a:cs typeface="Arial" charset="0"/>
                </a:rPr>
                <a:t>6</a:t>
              </a:r>
            </a:p>
          </p:txBody>
        </p:sp>
      </p:grpSp>
      <p:grpSp>
        <p:nvGrpSpPr>
          <p:cNvPr id="61" name="Group 19"/>
          <p:cNvGrpSpPr>
            <a:grpSpLocks/>
          </p:cNvGrpSpPr>
          <p:nvPr/>
        </p:nvGrpSpPr>
        <p:grpSpPr bwMode="auto">
          <a:xfrm>
            <a:off x="831159" y="3922712"/>
            <a:ext cx="7694613" cy="2935288"/>
            <a:chOff x="528" y="2976"/>
            <a:chExt cx="3408" cy="1300"/>
          </a:xfrm>
        </p:grpSpPr>
        <p:sp>
          <p:nvSpPr>
            <p:cNvPr id="62" name="Line 20"/>
            <p:cNvSpPr>
              <a:spLocks noChangeShapeType="1"/>
            </p:cNvSpPr>
            <p:nvPr/>
          </p:nvSpPr>
          <p:spPr bwMode="auto">
            <a:xfrm>
              <a:off x="864" y="3984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263037" tIns="131519" rIns="263037" bIns="131519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3" name="Freeform 21"/>
            <p:cNvSpPr>
              <a:spLocks/>
            </p:cNvSpPr>
            <p:nvPr/>
          </p:nvSpPr>
          <p:spPr bwMode="auto">
            <a:xfrm>
              <a:off x="917" y="3243"/>
              <a:ext cx="1945" cy="735"/>
            </a:xfrm>
            <a:custGeom>
              <a:avLst/>
              <a:gdLst>
                <a:gd name="T0" fmla="*/ 0 w 1945"/>
                <a:gd name="T1" fmla="*/ 732 h 735"/>
                <a:gd name="T2" fmla="*/ 92 w 1945"/>
                <a:gd name="T3" fmla="*/ 720 h 735"/>
                <a:gd name="T4" fmla="*/ 203 w 1945"/>
                <a:gd name="T5" fmla="*/ 622 h 735"/>
                <a:gd name="T6" fmla="*/ 240 w 1945"/>
                <a:gd name="T7" fmla="*/ 572 h 735"/>
                <a:gd name="T8" fmla="*/ 308 w 1945"/>
                <a:gd name="T9" fmla="*/ 560 h 735"/>
                <a:gd name="T10" fmla="*/ 492 w 1945"/>
                <a:gd name="T11" fmla="*/ 554 h 735"/>
                <a:gd name="T12" fmla="*/ 560 w 1945"/>
                <a:gd name="T13" fmla="*/ 486 h 735"/>
                <a:gd name="T14" fmla="*/ 572 w 1945"/>
                <a:gd name="T15" fmla="*/ 468 h 735"/>
                <a:gd name="T16" fmla="*/ 609 w 1945"/>
                <a:gd name="T17" fmla="*/ 443 h 735"/>
                <a:gd name="T18" fmla="*/ 708 w 1945"/>
                <a:gd name="T19" fmla="*/ 468 h 735"/>
                <a:gd name="T20" fmla="*/ 751 w 1945"/>
                <a:gd name="T21" fmla="*/ 615 h 735"/>
                <a:gd name="T22" fmla="*/ 788 w 1945"/>
                <a:gd name="T23" fmla="*/ 609 h 735"/>
                <a:gd name="T24" fmla="*/ 812 w 1945"/>
                <a:gd name="T25" fmla="*/ 554 h 735"/>
                <a:gd name="T26" fmla="*/ 880 w 1945"/>
                <a:gd name="T27" fmla="*/ 425 h 735"/>
                <a:gd name="T28" fmla="*/ 929 w 1945"/>
                <a:gd name="T29" fmla="*/ 302 h 735"/>
                <a:gd name="T30" fmla="*/ 991 w 1945"/>
                <a:gd name="T31" fmla="*/ 142 h 735"/>
                <a:gd name="T32" fmla="*/ 1089 w 1945"/>
                <a:gd name="T33" fmla="*/ 0 h 735"/>
                <a:gd name="T34" fmla="*/ 1181 w 1945"/>
                <a:gd name="T35" fmla="*/ 25 h 735"/>
                <a:gd name="T36" fmla="*/ 1212 w 1945"/>
                <a:gd name="T37" fmla="*/ 43 h 735"/>
                <a:gd name="T38" fmla="*/ 1231 w 1945"/>
                <a:gd name="T39" fmla="*/ 111 h 735"/>
                <a:gd name="T40" fmla="*/ 1317 w 1945"/>
                <a:gd name="T41" fmla="*/ 283 h 735"/>
                <a:gd name="T42" fmla="*/ 1348 w 1945"/>
                <a:gd name="T43" fmla="*/ 339 h 735"/>
                <a:gd name="T44" fmla="*/ 1428 w 1945"/>
                <a:gd name="T45" fmla="*/ 419 h 735"/>
                <a:gd name="T46" fmla="*/ 1489 w 1945"/>
                <a:gd name="T47" fmla="*/ 480 h 735"/>
                <a:gd name="T48" fmla="*/ 1514 w 1945"/>
                <a:gd name="T49" fmla="*/ 517 h 735"/>
                <a:gd name="T50" fmla="*/ 1538 w 1945"/>
                <a:gd name="T51" fmla="*/ 591 h 735"/>
                <a:gd name="T52" fmla="*/ 1643 w 1945"/>
                <a:gd name="T53" fmla="*/ 634 h 735"/>
                <a:gd name="T54" fmla="*/ 1711 w 1945"/>
                <a:gd name="T55" fmla="*/ 659 h 735"/>
                <a:gd name="T56" fmla="*/ 1772 w 1945"/>
                <a:gd name="T57" fmla="*/ 671 h 735"/>
                <a:gd name="T58" fmla="*/ 1846 w 1945"/>
                <a:gd name="T59" fmla="*/ 695 h 735"/>
                <a:gd name="T60" fmla="*/ 1945 w 1945"/>
                <a:gd name="T61" fmla="*/ 732 h 7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45"/>
                <a:gd name="T94" fmla="*/ 0 h 735"/>
                <a:gd name="T95" fmla="*/ 1945 w 1945"/>
                <a:gd name="T96" fmla="*/ 735 h 73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45" h="735">
                  <a:moveTo>
                    <a:pt x="0" y="732"/>
                  </a:moveTo>
                  <a:cubicBezTo>
                    <a:pt x="30" y="729"/>
                    <a:pt x="65" y="735"/>
                    <a:pt x="92" y="720"/>
                  </a:cubicBezTo>
                  <a:cubicBezTo>
                    <a:pt x="134" y="695"/>
                    <a:pt x="162" y="649"/>
                    <a:pt x="203" y="622"/>
                  </a:cubicBezTo>
                  <a:cubicBezTo>
                    <a:pt x="210" y="609"/>
                    <a:pt x="225" y="577"/>
                    <a:pt x="240" y="572"/>
                  </a:cubicBezTo>
                  <a:cubicBezTo>
                    <a:pt x="261" y="563"/>
                    <a:pt x="285" y="564"/>
                    <a:pt x="308" y="560"/>
                  </a:cubicBezTo>
                  <a:cubicBezTo>
                    <a:pt x="375" y="566"/>
                    <a:pt x="427" y="575"/>
                    <a:pt x="492" y="554"/>
                  </a:cubicBezTo>
                  <a:cubicBezTo>
                    <a:pt x="514" y="532"/>
                    <a:pt x="540" y="510"/>
                    <a:pt x="560" y="486"/>
                  </a:cubicBezTo>
                  <a:cubicBezTo>
                    <a:pt x="564" y="480"/>
                    <a:pt x="566" y="472"/>
                    <a:pt x="572" y="468"/>
                  </a:cubicBezTo>
                  <a:cubicBezTo>
                    <a:pt x="583" y="458"/>
                    <a:pt x="609" y="443"/>
                    <a:pt x="609" y="443"/>
                  </a:cubicBezTo>
                  <a:cubicBezTo>
                    <a:pt x="646" y="446"/>
                    <a:pt x="681" y="441"/>
                    <a:pt x="708" y="468"/>
                  </a:cubicBezTo>
                  <a:cubicBezTo>
                    <a:pt x="719" y="514"/>
                    <a:pt x="713" y="580"/>
                    <a:pt x="751" y="615"/>
                  </a:cubicBezTo>
                  <a:cubicBezTo>
                    <a:pt x="763" y="613"/>
                    <a:pt x="776" y="614"/>
                    <a:pt x="788" y="609"/>
                  </a:cubicBezTo>
                  <a:cubicBezTo>
                    <a:pt x="799" y="603"/>
                    <a:pt x="811" y="556"/>
                    <a:pt x="812" y="554"/>
                  </a:cubicBezTo>
                  <a:cubicBezTo>
                    <a:pt x="826" y="509"/>
                    <a:pt x="853" y="464"/>
                    <a:pt x="880" y="425"/>
                  </a:cubicBezTo>
                  <a:cubicBezTo>
                    <a:pt x="893" y="382"/>
                    <a:pt x="918" y="345"/>
                    <a:pt x="929" y="302"/>
                  </a:cubicBezTo>
                  <a:cubicBezTo>
                    <a:pt x="941" y="251"/>
                    <a:pt x="951" y="178"/>
                    <a:pt x="991" y="142"/>
                  </a:cubicBezTo>
                  <a:cubicBezTo>
                    <a:pt x="1013" y="94"/>
                    <a:pt x="1034" y="18"/>
                    <a:pt x="1089" y="0"/>
                  </a:cubicBezTo>
                  <a:cubicBezTo>
                    <a:pt x="1124" y="5"/>
                    <a:pt x="1147" y="16"/>
                    <a:pt x="1181" y="25"/>
                  </a:cubicBezTo>
                  <a:cubicBezTo>
                    <a:pt x="1189" y="33"/>
                    <a:pt x="1204" y="33"/>
                    <a:pt x="1212" y="43"/>
                  </a:cubicBezTo>
                  <a:cubicBezTo>
                    <a:pt x="1221" y="55"/>
                    <a:pt x="1226" y="95"/>
                    <a:pt x="1231" y="111"/>
                  </a:cubicBezTo>
                  <a:cubicBezTo>
                    <a:pt x="1250" y="172"/>
                    <a:pt x="1281" y="229"/>
                    <a:pt x="1317" y="283"/>
                  </a:cubicBezTo>
                  <a:cubicBezTo>
                    <a:pt x="1331" y="328"/>
                    <a:pt x="1319" y="310"/>
                    <a:pt x="1348" y="339"/>
                  </a:cubicBezTo>
                  <a:cubicBezTo>
                    <a:pt x="1363" y="386"/>
                    <a:pt x="1400" y="382"/>
                    <a:pt x="1428" y="419"/>
                  </a:cubicBezTo>
                  <a:cubicBezTo>
                    <a:pt x="1446" y="444"/>
                    <a:pt x="1463" y="461"/>
                    <a:pt x="1489" y="480"/>
                  </a:cubicBezTo>
                  <a:cubicBezTo>
                    <a:pt x="1506" y="551"/>
                    <a:pt x="1479" y="465"/>
                    <a:pt x="1514" y="517"/>
                  </a:cubicBezTo>
                  <a:cubicBezTo>
                    <a:pt x="1529" y="539"/>
                    <a:pt x="1516" y="569"/>
                    <a:pt x="1538" y="591"/>
                  </a:cubicBezTo>
                  <a:cubicBezTo>
                    <a:pt x="1544" y="597"/>
                    <a:pt x="1628" y="627"/>
                    <a:pt x="1643" y="634"/>
                  </a:cubicBezTo>
                  <a:cubicBezTo>
                    <a:pt x="1666" y="644"/>
                    <a:pt x="1685" y="653"/>
                    <a:pt x="1711" y="659"/>
                  </a:cubicBezTo>
                  <a:cubicBezTo>
                    <a:pt x="1731" y="663"/>
                    <a:pt x="1772" y="671"/>
                    <a:pt x="1772" y="671"/>
                  </a:cubicBezTo>
                  <a:cubicBezTo>
                    <a:pt x="1793" y="690"/>
                    <a:pt x="1819" y="686"/>
                    <a:pt x="1846" y="695"/>
                  </a:cubicBezTo>
                  <a:cubicBezTo>
                    <a:pt x="1870" y="721"/>
                    <a:pt x="1909" y="732"/>
                    <a:pt x="1945" y="732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</p:spPr>
          <p:txBody>
            <a:bodyPr lIns="263037" tIns="131519" rIns="263037" bIns="131519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4" name="Line 22"/>
            <p:cNvSpPr>
              <a:spLocks noChangeShapeType="1"/>
            </p:cNvSpPr>
            <p:nvPr/>
          </p:nvSpPr>
          <p:spPr bwMode="auto">
            <a:xfrm flipV="1">
              <a:off x="864" y="297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263037" tIns="131519" rIns="263037" bIns="131519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5" name="Text Box 23"/>
            <p:cNvSpPr txBox="1">
              <a:spLocks noChangeArrowheads="1"/>
            </p:cNvSpPr>
            <p:nvPr/>
          </p:nvSpPr>
          <p:spPr bwMode="auto">
            <a:xfrm>
              <a:off x="528" y="2976"/>
              <a:ext cx="528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63037" tIns="131519" rIns="263037" bIns="131519">
              <a:prstTxWarp prst="textNoShape">
                <a:avLst/>
              </a:prstTxWarp>
              <a:spAutoFit/>
            </a:bodyPr>
            <a:lstStyle/>
            <a:p>
              <a:pPr algn="l" defTabSz="1300163">
                <a:spcBef>
                  <a:spcPct val="50000"/>
                </a:spcBef>
              </a:pPr>
              <a:r>
                <a:rPr lang="en-US">
                  <a:latin typeface="Arial" charset="0"/>
                  <a:ea typeface="Arial" charset="0"/>
                  <a:cs typeface="Arial" charset="0"/>
                </a:rPr>
                <a:t>f(x)</a:t>
              </a:r>
            </a:p>
          </p:txBody>
        </p:sp>
        <p:sp>
          <p:nvSpPr>
            <p:cNvPr id="66" name="Text Box 24"/>
            <p:cNvSpPr txBox="1">
              <a:spLocks noChangeArrowheads="1"/>
            </p:cNvSpPr>
            <p:nvPr/>
          </p:nvSpPr>
          <p:spPr bwMode="auto">
            <a:xfrm>
              <a:off x="3408" y="3840"/>
              <a:ext cx="528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63037" tIns="131519" rIns="263037" bIns="131519">
              <a:prstTxWarp prst="textNoShape">
                <a:avLst/>
              </a:prstTxWarp>
              <a:spAutoFit/>
            </a:bodyPr>
            <a:lstStyle/>
            <a:p>
              <a:pPr algn="l" defTabSz="1300163">
                <a:spcBef>
                  <a:spcPct val="50000"/>
                </a:spcBef>
              </a:pPr>
              <a:r>
                <a:rPr lang="en-US">
                  <a:latin typeface="Arial" charset="0"/>
                  <a:ea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67" name="Line 25"/>
            <p:cNvSpPr>
              <a:spLocks noChangeShapeType="1"/>
            </p:cNvSpPr>
            <p:nvPr/>
          </p:nvSpPr>
          <p:spPr bwMode="auto">
            <a:xfrm>
              <a:off x="2112" y="38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263037" tIns="131519" rIns="263037" bIns="131519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8" name="Text Box 26"/>
            <p:cNvSpPr txBox="1">
              <a:spLocks noChangeArrowheads="1"/>
            </p:cNvSpPr>
            <p:nvPr/>
          </p:nvSpPr>
          <p:spPr bwMode="auto">
            <a:xfrm>
              <a:off x="1968" y="3984"/>
              <a:ext cx="33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63037" tIns="131519" rIns="263037" bIns="131519">
              <a:prstTxWarp prst="textNoShape">
                <a:avLst/>
              </a:prstTxWarp>
              <a:spAutoFit/>
            </a:bodyPr>
            <a:lstStyle/>
            <a:p>
              <a:pPr algn="l" defTabSz="1300163">
                <a:spcBef>
                  <a:spcPct val="50000"/>
                </a:spcBef>
              </a:pPr>
              <a:r>
                <a:rPr lang="en-US">
                  <a:latin typeface="Arial" charset="0"/>
                  <a:ea typeface="Arial" charset="0"/>
                  <a:cs typeface="Arial" charset="0"/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Cumulative Density Functions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485" y="857251"/>
            <a:ext cx="8306842" cy="2196703"/>
          </a:xfrm>
        </p:spPr>
        <p:txBody>
          <a:bodyPr/>
          <a:lstStyle/>
          <a:p>
            <a:pPr eaLnBrk="1" hangingPunct="1"/>
            <a:r>
              <a:rPr lang="en-US" sz="2000" dirty="0"/>
              <a:t>Total probability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Probability Density Function (PDF)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Properties:</a:t>
            </a:r>
          </a:p>
        </p:txBody>
      </p:sp>
      <p:pic>
        <p:nvPicPr>
          <p:cNvPr id="64516" name="Picture 4" descr="image-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1908" y="803672"/>
            <a:ext cx="3263801" cy="76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image-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1359" y="1928813"/>
            <a:ext cx="2031504" cy="64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 descr="image-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8781" y="2946797"/>
            <a:ext cx="5613425" cy="73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 descr="image-2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5110" y="3964781"/>
            <a:ext cx="2095128" cy="4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8" descr="image-2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266" y="4714875"/>
            <a:ext cx="1905372" cy="44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9" descr="image-2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797" y="5518547"/>
            <a:ext cx="2692301" cy="33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4020594" y="5265167"/>
            <a:ext cx="39625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64284" tIns="32142" rIns="64284" bIns="32142" anchor="ctr">
            <a:prstTxWarp prst="textNoShape">
              <a:avLst/>
            </a:prstTxWarp>
          </a:bodyPr>
          <a:lstStyle/>
          <a:p>
            <a:pPr algn="ctr" defTabSz="642882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7304487" y="4393406"/>
            <a:ext cx="838275" cy="37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  <a:spAutoFit/>
          </a:bodyPr>
          <a:lstStyle/>
          <a:p>
            <a:pPr defTabSz="914051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ea typeface="Arial" charset="0"/>
                <a:cs typeface="Arial" charset="0"/>
                <a:sym typeface="Gill Sans" charset="0"/>
              </a:rPr>
              <a:t>F(x</a:t>
            </a:r>
            <a:r>
              <a:rPr lang="en-US" dirty="0">
                <a:solidFill>
                  <a:srgbClr val="000000"/>
                </a:solidFill>
                <a:ea typeface="Arial" charset="0"/>
                <a:cs typeface="Arial" charset="0"/>
                <a:sym typeface="Gill Sans" charset="0"/>
              </a:rPr>
              <a:t>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079751" y="4755061"/>
            <a:ext cx="3776141" cy="493365"/>
            <a:chOff x="2952" y="3192"/>
            <a:chExt cx="2379" cy="719"/>
          </a:xfrm>
        </p:grpSpPr>
        <p:sp>
          <p:nvSpPr>
            <p:cNvPr id="64525" name="Freeform 13"/>
            <p:cNvSpPr>
              <a:spLocks/>
            </p:cNvSpPr>
            <p:nvPr/>
          </p:nvSpPr>
          <p:spPr bwMode="auto">
            <a:xfrm>
              <a:off x="2952" y="3586"/>
              <a:ext cx="875" cy="325"/>
            </a:xfrm>
            <a:custGeom>
              <a:avLst/>
              <a:gdLst>
                <a:gd name="T0" fmla="*/ 0 w 875"/>
                <a:gd name="T1" fmla="*/ 325 h 325"/>
                <a:gd name="T2" fmla="*/ 137 w 875"/>
                <a:gd name="T3" fmla="*/ 304 h 325"/>
                <a:gd name="T4" fmla="*/ 200 w 875"/>
                <a:gd name="T5" fmla="*/ 276 h 325"/>
                <a:gd name="T6" fmla="*/ 275 w 875"/>
                <a:gd name="T7" fmla="*/ 256 h 325"/>
                <a:gd name="T8" fmla="*/ 317 w 875"/>
                <a:gd name="T9" fmla="*/ 242 h 325"/>
                <a:gd name="T10" fmla="*/ 475 w 875"/>
                <a:gd name="T11" fmla="*/ 249 h 325"/>
                <a:gd name="T12" fmla="*/ 517 w 875"/>
                <a:gd name="T13" fmla="*/ 235 h 325"/>
                <a:gd name="T14" fmla="*/ 696 w 875"/>
                <a:gd name="T15" fmla="*/ 173 h 325"/>
                <a:gd name="T16" fmla="*/ 751 w 875"/>
                <a:gd name="T17" fmla="*/ 138 h 325"/>
                <a:gd name="T18" fmla="*/ 827 w 875"/>
                <a:gd name="T19" fmla="*/ 49 h 325"/>
                <a:gd name="T20" fmla="*/ 875 w 875"/>
                <a:gd name="T21" fmla="*/ 0 h 3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5"/>
                <a:gd name="T34" fmla="*/ 0 h 325"/>
                <a:gd name="T35" fmla="*/ 875 w 875"/>
                <a:gd name="T36" fmla="*/ 325 h 3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5" h="325">
                  <a:moveTo>
                    <a:pt x="0" y="325"/>
                  </a:moveTo>
                  <a:cubicBezTo>
                    <a:pt x="70" y="316"/>
                    <a:pt x="86" y="318"/>
                    <a:pt x="137" y="304"/>
                  </a:cubicBezTo>
                  <a:cubicBezTo>
                    <a:pt x="160" y="297"/>
                    <a:pt x="176" y="282"/>
                    <a:pt x="200" y="276"/>
                  </a:cubicBezTo>
                  <a:cubicBezTo>
                    <a:pt x="269" y="258"/>
                    <a:pt x="196" y="282"/>
                    <a:pt x="275" y="256"/>
                  </a:cubicBezTo>
                  <a:cubicBezTo>
                    <a:pt x="289" y="251"/>
                    <a:pt x="317" y="242"/>
                    <a:pt x="317" y="242"/>
                  </a:cubicBezTo>
                  <a:cubicBezTo>
                    <a:pt x="369" y="244"/>
                    <a:pt x="422" y="250"/>
                    <a:pt x="475" y="249"/>
                  </a:cubicBezTo>
                  <a:cubicBezTo>
                    <a:pt x="489" y="248"/>
                    <a:pt x="517" y="235"/>
                    <a:pt x="517" y="235"/>
                  </a:cubicBezTo>
                  <a:cubicBezTo>
                    <a:pt x="548" y="188"/>
                    <a:pt x="643" y="179"/>
                    <a:pt x="696" y="173"/>
                  </a:cubicBezTo>
                  <a:cubicBezTo>
                    <a:pt x="722" y="164"/>
                    <a:pt x="724" y="147"/>
                    <a:pt x="751" y="138"/>
                  </a:cubicBezTo>
                  <a:cubicBezTo>
                    <a:pt x="773" y="105"/>
                    <a:pt x="788" y="61"/>
                    <a:pt x="827" y="49"/>
                  </a:cubicBezTo>
                  <a:cubicBezTo>
                    <a:pt x="843" y="32"/>
                    <a:pt x="864" y="20"/>
                    <a:pt x="875" y="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642882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auto">
            <a:xfrm>
              <a:off x="3834" y="3192"/>
              <a:ext cx="1497" cy="394"/>
            </a:xfrm>
            <a:custGeom>
              <a:avLst/>
              <a:gdLst>
                <a:gd name="T0" fmla="*/ 0 w 1497"/>
                <a:gd name="T1" fmla="*/ 394 h 394"/>
                <a:gd name="T2" fmla="*/ 62 w 1497"/>
                <a:gd name="T3" fmla="*/ 367 h 394"/>
                <a:gd name="T4" fmla="*/ 166 w 1497"/>
                <a:gd name="T5" fmla="*/ 305 h 394"/>
                <a:gd name="T6" fmla="*/ 173 w 1497"/>
                <a:gd name="T7" fmla="*/ 284 h 394"/>
                <a:gd name="T8" fmla="*/ 221 w 1497"/>
                <a:gd name="T9" fmla="*/ 270 h 394"/>
                <a:gd name="T10" fmla="*/ 373 w 1497"/>
                <a:gd name="T11" fmla="*/ 250 h 394"/>
                <a:gd name="T12" fmla="*/ 435 w 1497"/>
                <a:gd name="T13" fmla="*/ 222 h 394"/>
                <a:gd name="T14" fmla="*/ 690 w 1497"/>
                <a:gd name="T15" fmla="*/ 153 h 394"/>
                <a:gd name="T16" fmla="*/ 766 w 1497"/>
                <a:gd name="T17" fmla="*/ 118 h 394"/>
                <a:gd name="T18" fmla="*/ 869 w 1497"/>
                <a:gd name="T19" fmla="*/ 98 h 394"/>
                <a:gd name="T20" fmla="*/ 1152 w 1497"/>
                <a:gd name="T21" fmla="*/ 29 h 394"/>
                <a:gd name="T22" fmla="*/ 1497 w 1497"/>
                <a:gd name="T23" fmla="*/ 1 h 3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97"/>
                <a:gd name="T37" fmla="*/ 0 h 394"/>
                <a:gd name="T38" fmla="*/ 1497 w 1497"/>
                <a:gd name="T39" fmla="*/ 394 h 3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97" h="394">
                  <a:moveTo>
                    <a:pt x="0" y="394"/>
                  </a:moveTo>
                  <a:cubicBezTo>
                    <a:pt x="20" y="384"/>
                    <a:pt x="42" y="377"/>
                    <a:pt x="62" y="367"/>
                  </a:cubicBezTo>
                  <a:cubicBezTo>
                    <a:pt x="98" y="346"/>
                    <a:pt x="125" y="318"/>
                    <a:pt x="166" y="305"/>
                  </a:cubicBezTo>
                  <a:cubicBezTo>
                    <a:pt x="168" y="298"/>
                    <a:pt x="167" y="288"/>
                    <a:pt x="173" y="284"/>
                  </a:cubicBezTo>
                  <a:cubicBezTo>
                    <a:pt x="185" y="273"/>
                    <a:pt x="204" y="274"/>
                    <a:pt x="221" y="270"/>
                  </a:cubicBezTo>
                  <a:cubicBezTo>
                    <a:pt x="298" y="248"/>
                    <a:pt x="272" y="256"/>
                    <a:pt x="373" y="250"/>
                  </a:cubicBezTo>
                  <a:cubicBezTo>
                    <a:pt x="395" y="242"/>
                    <a:pt x="412" y="229"/>
                    <a:pt x="435" y="222"/>
                  </a:cubicBezTo>
                  <a:cubicBezTo>
                    <a:pt x="504" y="173"/>
                    <a:pt x="608" y="159"/>
                    <a:pt x="690" y="153"/>
                  </a:cubicBezTo>
                  <a:cubicBezTo>
                    <a:pt x="723" y="141"/>
                    <a:pt x="734" y="135"/>
                    <a:pt x="766" y="118"/>
                  </a:cubicBezTo>
                  <a:cubicBezTo>
                    <a:pt x="793" y="102"/>
                    <a:pt x="842" y="101"/>
                    <a:pt x="869" y="98"/>
                  </a:cubicBezTo>
                  <a:cubicBezTo>
                    <a:pt x="962" y="66"/>
                    <a:pt x="1053" y="38"/>
                    <a:pt x="1152" y="29"/>
                  </a:cubicBezTo>
                  <a:cubicBezTo>
                    <a:pt x="1261" y="0"/>
                    <a:pt x="1384" y="1"/>
                    <a:pt x="1497" y="1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642882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Expectations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Mean/Expected Value: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Variance:</a:t>
            </a:r>
          </a:p>
          <a:p>
            <a:pPr lvl="1" eaLnBrk="1" hangingPunct="1">
              <a:buFont typeface="Gill Sans" charset="0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More examples:</a:t>
            </a:r>
            <a:endParaRPr lang="en-US" dirty="0"/>
          </a:p>
        </p:txBody>
      </p:sp>
      <p:pic>
        <p:nvPicPr>
          <p:cNvPr id="65540" name="Picture 4" descr="image-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8328" y="1017985"/>
            <a:ext cx="3072929" cy="69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 descr="image-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5393" y="1982393"/>
            <a:ext cx="4926955" cy="35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image-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8234" y="3161110"/>
            <a:ext cx="2769320" cy="69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 descr="image-3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0345" y="4232672"/>
            <a:ext cx="3277195" cy="69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Multivariate versions….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Joint for (x,y)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Marginal: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Conditionals: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Chain rule: </a:t>
            </a:r>
          </a:p>
        </p:txBody>
      </p:sp>
      <p:pic>
        <p:nvPicPr>
          <p:cNvPr id="66564" name="Picture 4" descr="image-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1721" y="1178719"/>
            <a:ext cx="4585395" cy="71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image-2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9610" y="2250282"/>
            <a:ext cx="2616398" cy="69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 descr="image-3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3482578"/>
            <a:ext cx="2196703" cy="7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7" descr="image-3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2453" y="5089923"/>
            <a:ext cx="4572000" cy="32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Bayes Rule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Standard form: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Replacing the bottom: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67588" name="Picture 4" descr="image-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7594" y="1071563"/>
            <a:ext cx="2743646" cy="7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 descr="image-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9703" y="3000376"/>
            <a:ext cx="3353098" cy="76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Binomial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Distribution: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Mean/Var:</a:t>
            </a:r>
          </a:p>
        </p:txBody>
      </p:sp>
      <p:pic>
        <p:nvPicPr>
          <p:cNvPr id="68612" name="Picture 4" descr="image-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5392" y="1232297"/>
            <a:ext cx="2616398" cy="33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image-4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2453" y="1928814"/>
            <a:ext cx="4000500" cy="74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 descr="image-4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2547" y="3857627"/>
            <a:ext cx="1371824" cy="32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7" descr="image-4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6768" y="4500563"/>
            <a:ext cx="2640955" cy="33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Anything is equally likely in the region [a,b]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Distribution: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Mean/Var</a:t>
            </a:r>
          </a:p>
        </p:txBody>
      </p:sp>
      <p:pic>
        <p:nvPicPr>
          <p:cNvPr id="69636" name="Picture 4" descr="image-4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6860" y="2143127"/>
            <a:ext cx="1511350" cy="32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image-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823" y="3200177"/>
            <a:ext cx="3580805" cy="76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 descr="image-4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375" y="4647902"/>
            <a:ext cx="1764729" cy="64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7" descr="image-5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8902" y="5562082"/>
            <a:ext cx="3022699" cy="68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4952629" y="6019726"/>
            <a:ext cx="35060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64284" tIns="32142" rIns="64284" bIns="32142" anchor="ctr">
            <a:prstTxWarp prst="textNoShape">
              <a:avLst/>
            </a:prstTxWarp>
          </a:bodyPr>
          <a:lstStyle/>
          <a:p>
            <a:pPr algn="ctr" defTabSz="642882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5029647" y="6019726"/>
            <a:ext cx="685354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64284" tIns="32142" rIns="64284" bIns="32142" anchor="ctr">
            <a:prstTxWarp prst="textNoShape">
              <a:avLst/>
            </a:prstTxWarp>
          </a:bodyPr>
          <a:lstStyle/>
          <a:p>
            <a:pPr algn="ctr" defTabSz="642882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V="1">
            <a:off x="5715000" y="5334373"/>
            <a:ext cx="0" cy="68535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64284" tIns="32142" rIns="64284" bIns="32142" anchor="ctr">
            <a:prstTxWarp prst="textNoShape">
              <a:avLst/>
            </a:prstTxWarp>
          </a:bodyPr>
          <a:lstStyle/>
          <a:p>
            <a:pPr algn="ctr" defTabSz="642882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flipV="1">
            <a:off x="7315646" y="5334373"/>
            <a:ext cx="0" cy="68535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64284" tIns="32142" rIns="64284" bIns="32142" anchor="ctr">
            <a:prstTxWarp prst="textNoShape">
              <a:avLst/>
            </a:prstTxWarp>
          </a:bodyPr>
          <a:lstStyle/>
          <a:p>
            <a:pPr algn="ctr" defTabSz="642882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flipH="1" flipV="1">
            <a:off x="7315647" y="6019726"/>
            <a:ext cx="106598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64284" tIns="32142" rIns="64284" bIns="32142" anchor="ctr">
            <a:prstTxWarp prst="textNoShape">
              <a:avLst/>
            </a:prstTxWarp>
          </a:bodyPr>
          <a:lstStyle/>
          <a:p>
            <a:pPr algn="ctr" defTabSz="642882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H="1" flipV="1">
            <a:off x="5715001" y="5334372"/>
            <a:ext cx="1600646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64284" tIns="32142" rIns="64284" bIns="32142" anchor="ctr">
            <a:prstTxWarp prst="textNoShape">
              <a:avLst/>
            </a:prstTxWarp>
          </a:bodyPr>
          <a:lstStyle/>
          <a:p>
            <a:pPr algn="ctr" defTabSz="642882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5486178" y="6019726"/>
            <a:ext cx="457646" cy="37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  <a:spAutoFit/>
          </a:bodyPr>
          <a:lstStyle/>
          <a:p>
            <a:pPr defTabSz="914051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Arial" charset="0"/>
                <a:cs typeface="Arial" charset="0"/>
                <a:sym typeface="Gill Sans" charset="0"/>
              </a:rPr>
              <a:t>a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7162727" y="6019726"/>
            <a:ext cx="457646" cy="37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  <a:spAutoFit/>
          </a:bodyPr>
          <a:lstStyle/>
          <a:p>
            <a:pPr defTabSz="914051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ea typeface="Arial" charset="0"/>
                <a:cs typeface="Arial" charset="0"/>
                <a:sym typeface="Gill Sans" charset="0"/>
              </a:rPr>
              <a:t>b</a:t>
            </a:r>
            <a:endParaRPr lang="en-US" dirty="0">
              <a:solidFill>
                <a:srgbClr val="000000"/>
              </a:solidFill>
              <a:ea typeface="Arial" charset="0"/>
              <a:cs typeface="Arial" charset="0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Gaussian (Normal)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If I look at the height of women in country xx, it will look approximately Gaussian</a:t>
            </a:r>
          </a:p>
          <a:p>
            <a:pPr eaLnBrk="1" hangingPunct="1"/>
            <a:r>
              <a:rPr lang="en-US"/>
              <a:t>Small random noise errors, look Gaussian/Normal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Distribution: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Mean/var</a:t>
            </a:r>
          </a:p>
        </p:txBody>
      </p:sp>
      <p:pic>
        <p:nvPicPr>
          <p:cNvPr id="70660" name="Picture 4" descr="image-5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2357437"/>
            <a:ext cx="2921124" cy="71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 descr="image-5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3735" y="3911203"/>
            <a:ext cx="1218902" cy="33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 descr="image-5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5844" y="4554141"/>
            <a:ext cx="1702222" cy="35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7" descr="gaussi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373" y="3988222"/>
            <a:ext cx="4647902" cy="247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8" descr="image-5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4" y="2464594"/>
            <a:ext cx="1752451" cy="35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Do People Use Gaussians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3642" y="1660922"/>
            <a:ext cx="8306842" cy="4349874"/>
          </a:xfrm>
        </p:spPr>
        <p:txBody>
          <a:bodyPr/>
          <a:lstStyle/>
          <a:p>
            <a:pPr eaLnBrk="1" hangingPunct="1"/>
            <a:r>
              <a:rPr lang="en-US"/>
              <a:t>Central Limit Theorem: (loosely)</a:t>
            </a:r>
          </a:p>
          <a:p>
            <a:pPr lvl="1" eaLnBrk="1" hangingPunct="1"/>
            <a:r>
              <a:rPr lang="en-US"/>
              <a:t>Sum of a large number of IID random variables is approximately Gaussian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 of Gaussians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 sum of two Gaussians is a Gaussian:</a:t>
            </a:r>
          </a:p>
        </p:txBody>
      </p:sp>
      <p:pic>
        <p:nvPicPr>
          <p:cNvPr id="74756" name="Picture 4" descr="image-6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726" y="3657826"/>
            <a:ext cx="3480346" cy="35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image-6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826" y="2666628"/>
            <a:ext cx="1752451" cy="35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6" descr="image-7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079" y="2666629"/>
            <a:ext cx="1905372" cy="39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7" descr="image-7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921" y="4419081"/>
            <a:ext cx="3682380" cy="39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5213" algn="l"/>
          </a:tabLst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16" charset="0"/>
            <a:sym typeface="Gill San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5213" algn="l"/>
          </a:tabLst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16" charset="0"/>
            <a:sym typeface="Gill Sans" pitchFamily="16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7670</TotalTime>
  <Words>7038</Words>
  <Application>Microsoft Macintosh PowerPoint</Application>
  <PresentationFormat>On-screen Show (4:3)</PresentationFormat>
  <Paragraphs>1201</Paragraphs>
  <Slides>117</Slides>
  <Notes>82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117</vt:i4>
      </vt:variant>
    </vt:vector>
  </HeadingPairs>
  <TitlesOfParts>
    <vt:vector size="122" baseType="lpstr">
      <vt:lpstr>Office Theme</vt:lpstr>
      <vt:lpstr>title &amp; bullets</vt:lpstr>
      <vt:lpstr>Equation</vt:lpstr>
      <vt:lpstr>Chart</vt:lpstr>
      <vt:lpstr>Worksheet</vt:lpstr>
      <vt:lpstr>Course Overview and Review of Probability</vt:lpstr>
      <vt:lpstr>OVERVIEW of 601 Spring 2016 Section B</vt:lpstr>
      <vt:lpstr>PowerPoint Presentation</vt:lpstr>
      <vt:lpstr>What the course is about…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the course is about…</vt:lpstr>
      <vt:lpstr>What the course is about…</vt:lpstr>
      <vt:lpstr>What the course is about…</vt:lpstr>
      <vt:lpstr>a review of probability</vt:lpstr>
      <vt:lpstr>Why Probability is Important</vt:lpstr>
      <vt:lpstr>What is machine learning good for?</vt:lpstr>
      <vt:lpstr>A paradox of induction</vt:lpstr>
      <vt:lpstr>Hume’s Problem of Induction</vt:lpstr>
      <vt:lpstr>PowerPoint Presentation</vt:lpstr>
      <vt:lpstr>Models</vt:lpstr>
      <vt:lpstr>Formal Model of Geometry</vt:lpstr>
      <vt:lpstr>Formal Model of Uncertainty</vt:lpstr>
      <vt:lpstr>Experiments, Outcomes, Random Variables and Events</vt:lpstr>
      <vt:lpstr>Formal Model of Uncertainty</vt:lpstr>
      <vt:lpstr>Some more examples of uncertainty</vt:lpstr>
      <vt:lpstr>Formal Model of Uncertainty</vt:lpstr>
      <vt:lpstr>These Axioms are Not to be Trifled With - Andrew Moore</vt:lpstr>
      <vt:lpstr>PowerPoint Presentation</vt:lpstr>
      <vt:lpstr>Examples of Reasoning with Axioms of Probability</vt:lpstr>
      <vt:lpstr>Andrew’s Axioms of Probability</vt:lpstr>
      <vt:lpstr>Andrew’s Axioms of Probability</vt:lpstr>
      <vt:lpstr>Andrew’s Axioms of Probability</vt:lpstr>
      <vt:lpstr>Andrew’s Axioms of Probability</vt:lpstr>
      <vt:lpstr>Conclusion…</vt:lpstr>
      <vt:lpstr>Key Concepts in Probability</vt:lpstr>
      <vt:lpstr>Probability - what you need to really, really know</vt:lpstr>
      <vt:lpstr>Independent Events</vt:lpstr>
      <vt:lpstr>Some practical problems</vt:lpstr>
      <vt:lpstr>Multivalued Discrete Random Variables</vt:lpstr>
      <vt:lpstr>….or in pictures</vt:lpstr>
      <vt:lpstr>More about Multivalued Random Variables</vt:lpstr>
      <vt:lpstr>Continuous Random Variables</vt:lpstr>
      <vt:lpstr>Continuous Random Variables</vt:lpstr>
      <vt:lpstr>Key Concepts in Probability:  Conditional Probability and the Chain Rule</vt:lpstr>
      <vt:lpstr>Probability - what you need to really, really know</vt:lpstr>
      <vt:lpstr>A practical problem</vt:lpstr>
      <vt:lpstr>A practical problem</vt:lpstr>
      <vt:lpstr>Another picture for this problem</vt:lpstr>
      <vt:lpstr>Definition of Conditional Probability</vt:lpstr>
      <vt:lpstr>Some practical problems</vt:lpstr>
      <vt:lpstr>PowerPoint Presentation</vt:lpstr>
      <vt:lpstr>NOTATION</vt:lpstr>
      <vt:lpstr>Very widely used shortcut</vt:lpstr>
      <vt:lpstr>Definition of Conditional Probability</vt:lpstr>
      <vt:lpstr>Key Concepts in Probability:  Smoothing</vt:lpstr>
      <vt:lpstr>Some practical problems</vt:lpstr>
      <vt:lpstr>One solution</vt:lpstr>
      <vt:lpstr>A better solution</vt:lpstr>
      <vt:lpstr>A better solution</vt:lpstr>
      <vt:lpstr>A better solution?</vt:lpstr>
      <vt:lpstr>A better solution?</vt:lpstr>
      <vt:lpstr>A better solution</vt:lpstr>
      <vt:lpstr>Terminology – more later</vt:lpstr>
      <vt:lpstr>Recap: Probabilities are Awesome </vt:lpstr>
      <vt:lpstr>PowerPoint Presentation</vt:lpstr>
      <vt:lpstr>Key Concepts in Probability:  Bayes rule</vt:lpstr>
      <vt:lpstr>Some practical problems</vt:lpstr>
      <vt:lpstr>PowerPoint Presentation</vt:lpstr>
      <vt:lpstr>PowerPoint Presentation</vt:lpstr>
      <vt:lpstr>Probability - what you need to really, really know</vt:lpstr>
      <vt:lpstr>Some practical problems</vt:lpstr>
      <vt:lpstr>What’s the experiment and outcome here?</vt:lpstr>
      <vt:lpstr>Remember: Don’t Mess with The Axioms</vt:lpstr>
      <vt:lpstr>Some practical problems</vt:lpstr>
      <vt:lpstr>Stopped here Wed 11/13</vt:lpstr>
      <vt:lpstr>Key Concepts in Probability:  SMOOTHING, MLE, and MAP</vt:lpstr>
      <vt:lpstr>Probability - what you need to really, really know</vt:lpstr>
      <vt:lpstr>Some practical problems</vt:lpstr>
      <vt:lpstr>One solution</vt:lpstr>
      <vt:lpstr>A better solution</vt:lpstr>
      <vt:lpstr>A better solution</vt:lpstr>
      <vt:lpstr>A better solution?</vt:lpstr>
      <vt:lpstr>A better solution?</vt:lpstr>
      <vt:lpstr>A better solution</vt:lpstr>
      <vt:lpstr>Terminology – more later</vt:lpstr>
      <vt:lpstr>Why we call this a MAP</vt:lpstr>
      <vt:lpstr>Why we call this a MAP</vt:lpstr>
      <vt:lpstr>Why we call this a MAP</vt:lpstr>
      <vt:lpstr>Why we call this a MAP</vt:lpstr>
      <vt:lpstr>Some MORE TERMS</vt:lpstr>
      <vt:lpstr>Probability Density Function</vt:lpstr>
      <vt:lpstr>Cumulative Density Functions</vt:lpstr>
      <vt:lpstr>Expectations</vt:lpstr>
      <vt:lpstr>Multivariate versions….</vt:lpstr>
      <vt:lpstr>Bayes Rule</vt:lpstr>
      <vt:lpstr>Binomial</vt:lpstr>
      <vt:lpstr>Uniform</vt:lpstr>
      <vt:lpstr>Gaussian (Normal)</vt:lpstr>
      <vt:lpstr>Why Do People Use Gaussians</vt:lpstr>
      <vt:lpstr>Sum of Gaussians</vt:lpstr>
      <vt:lpstr>Multivariate Gaussians</vt:lpstr>
      <vt:lpstr>Multivariate Gaussians</vt:lpstr>
      <vt:lpstr>Covariance examples</vt:lpstr>
      <vt:lpstr>How much do grad students sleep?</vt:lpstr>
      <vt:lpstr>Possible statistics</vt:lpstr>
      <vt:lpstr>Covariance: Sleep vs. GPA</vt:lpstr>
      <vt:lpstr>Key Concepts in Probability:  The JOINT DISTRIBUTION</vt:lpstr>
      <vt:lpstr>Probability - what you need to really, really know</vt:lpstr>
      <vt:lpstr>Some practical problems</vt:lpstr>
      <vt:lpstr>Some practical problems</vt:lpstr>
      <vt:lpstr>A brute-force solution</vt:lpstr>
      <vt:lpstr>The Joint Distribution</vt:lpstr>
      <vt:lpstr>The Joint Distribution</vt:lpstr>
      <vt:lpstr>The Joint Distribution</vt:lpstr>
      <vt:lpstr>The Joint Distribution</vt:lpstr>
      <vt:lpstr>Estimating The Joint Distribution</vt:lpstr>
      <vt:lpstr>Density Estimation</vt:lpstr>
      <vt:lpstr>Density Estimation – looking ahead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576</cp:revision>
  <dcterms:created xsi:type="dcterms:W3CDTF">2014-08-31T19:17:16Z</dcterms:created>
  <dcterms:modified xsi:type="dcterms:W3CDTF">2016-01-13T17:43:10Z</dcterms:modified>
</cp:coreProperties>
</file>