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3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4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5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6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7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8.xml" ContentType="application/vnd.openxmlformats-officedocument.presentationml.notesSlide+xml"/>
  <Override PartName="/ppt/embeddings/oleObject39.bin" ContentType="application/vnd.openxmlformats-officedocument.oleObject"/>
  <Override PartName="/ppt/notesSlides/notesSlide9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10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11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12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notesSlides/notesSlide13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Microsoft_Equation1.bin" ContentType="application/vnd.openxmlformats-officedocument.oleObject"/>
  <Override PartName="/ppt/notesSlides/notesSlide14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15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notesSlides/notesSlide16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17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notesSlides/notesSlide18.xml" ContentType="application/vnd.openxmlformats-officedocument.presentationml.notesSlide+xml"/>
  <Override PartName="/ppt/embeddings/oleObject73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notesSlides/notesSlide21.xml" ContentType="application/vnd.openxmlformats-officedocument.presentationml.notesSlide+xml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notesSlides/notesSlide22.xml" ContentType="application/vnd.openxmlformats-officedocument.presentationml.notesSlide+xml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notesSlides/notesSlide23.xml" ContentType="application/vnd.openxmlformats-officedocument.presentationml.notesSlide+xml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notesSlides/notesSlide24.xml" ContentType="application/vnd.openxmlformats-officedocument.presentationml.notesSlide+xml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notesSlides/notesSlide25.xml" ContentType="application/vnd.openxmlformats-officedocument.presentationml.notesSlide+xml"/>
  <Override PartName="/ppt/embeddings/oleObject102.bin" ContentType="application/vnd.openxmlformats-officedocument.oleObject"/>
  <Override PartName="/ppt/notesSlides/notesSlide26.xml" ContentType="application/vnd.openxmlformats-officedocument.presentationml.notesSlide+xml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notesSlides/notesSlide27.xml" ContentType="application/vnd.openxmlformats-officedocument.presentationml.notesSlide+xml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notesSlides/notesSlide30.xml" ContentType="application/vnd.openxmlformats-officedocument.presentationml.notesSlide+xml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tags/tag1.xml" ContentType="application/vnd.openxmlformats-officedocument.presentationml.tags+xml"/>
  <Override PartName="/ppt/notesSlides/notesSlide33.xml" ContentType="application/vnd.openxmlformats-officedocument.presentationml.notesSlide+xml"/>
  <Override PartName="/ppt/embeddings/oleObject120.bin" ContentType="application/vnd.openxmlformats-officedocument.oleObject"/>
  <Override PartName="/ppt/notesSlides/notesSlide34.xml" ContentType="application/vnd.openxmlformats-officedocument.presentationml.notesSlide+xml"/>
  <Override PartName="/ppt/embeddings/oleObject121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notesSlides/notesSlide37.xml" ContentType="application/vnd.openxmlformats-officedocument.presentationml.notesSlide+xml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907" r:id="rId2"/>
    <p:sldMasterId id="2147483913" r:id="rId3"/>
    <p:sldMasterId id="2147483919" r:id="rId4"/>
    <p:sldMasterId id="2147483931" r:id="rId5"/>
    <p:sldMasterId id="2147483943" r:id="rId6"/>
    <p:sldMasterId id="2147483955" r:id="rId7"/>
    <p:sldMasterId id="2147483967" r:id="rId8"/>
  </p:sldMasterIdLst>
  <p:notesMasterIdLst>
    <p:notesMasterId r:id="rId81"/>
  </p:notesMasterIdLst>
  <p:handoutMasterIdLst>
    <p:handoutMasterId r:id="rId82"/>
  </p:handoutMasterIdLst>
  <p:sldIdLst>
    <p:sldId id="473" r:id="rId9"/>
    <p:sldId id="635" r:id="rId10"/>
    <p:sldId id="679" r:id="rId11"/>
    <p:sldId id="680" r:id="rId12"/>
    <p:sldId id="581" r:id="rId13"/>
    <p:sldId id="583" r:id="rId14"/>
    <p:sldId id="739" r:id="rId15"/>
    <p:sldId id="740" r:id="rId16"/>
    <p:sldId id="673" r:id="rId17"/>
    <p:sldId id="674" r:id="rId18"/>
    <p:sldId id="675" r:id="rId19"/>
    <p:sldId id="608" r:id="rId20"/>
    <p:sldId id="618" r:id="rId21"/>
    <p:sldId id="681" r:id="rId22"/>
    <p:sldId id="682" r:id="rId23"/>
    <p:sldId id="683" r:id="rId24"/>
    <p:sldId id="684" r:id="rId25"/>
    <p:sldId id="685" r:id="rId26"/>
    <p:sldId id="686" r:id="rId27"/>
    <p:sldId id="688" r:id="rId28"/>
    <p:sldId id="741" r:id="rId29"/>
    <p:sldId id="689" r:id="rId30"/>
    <p:sldId id="690" r:id="rId31"/>
    <p:sldId id="692" r:id="rId32"/>
    <p:sldId id="691" r:id="rId33"/>
    <p:sldId id="693" r:id="rId34"/>
    <p:sldId id="694" r:id="rId35"/>
    <p:sldId id="695" r:id="rId36"/>
    <p:sldId id="697" r:id="rId37"/>
    <p:sldId id="711" r:id="rId38"/>
    <p:sldId id="710" r:id="rId39"/>
    <p:sldId id="742" r:id="rId40"/>
    <p:sldId id="698" r:id="rId41"/>
    <p:sldId id="699" r:id="rId42"/>
    <p:sldId id="700" r:id="rId43"/>
    <p:sldId id="701" r:id="rId44"/>
    <p:sldId id="702" r:id="rId45"/>
    <p:sldId id="703" r:id="rId46"/>
    <p:sldId id="704" r:id="rId47"/>
    <p:sldId id="705" r:id="rId48"/>
    <p:sldId id="706" r:id="rId49"/>
    <p:sldId id="707" r:id="rId50"/>
    <p:sldId id="708" r:id="rId51"/>
    <p:sldId id="709" r:id="rId52"/>
    <p:sldId id="732" r:id="rId53"/>
    <p:sldId id="712" r:id="rId54"/>
    <p:sldId id="714" r:id="rId55"/>
    <p:sldId id="713" r:id="rId56"/>
    <p:sldId id="715" r:id="rId57"/>
    <p:sldId id="716" r:id="rId58"/>
    <p:sldId id="717" r:id="rId59"/>
    <p:sldId id="718" r:id="rId60"/>
    <p:sldId id="719" r:id="rId61"/>
    <p:sldId id="720" r:id="rId62"/>
    <p:sldId id="721" r:id="rId63"/>
    <p:sldId id="722" r:id="rId64"/>
    <p:sldId id="743" r:id="rId65"/>
    <p:sldId id="723" r:id="rId66"/>
    <p:sldId id="724" r:id="rId67"/>
    <p:sldId id="725" r:id="rId68"/>
    <p:sldId id="726" r:id="rId69"/>
    <p:sldId id="727" r:id="rId70"/>
    <p:sldId id="728" r:id="rId71"/>
    <p:sldId id="729" r:id="rId72"/>
    <p:sldId id="730" r:id="rId73"/>
    <p:sldId id="731" r:id="rId74"/>
    <p:sldId id="744" r:id="rId75"/>
    <p:sldId id="734" r:id="rId76"/>
    <p:sldId id="735" r:id="rId77"/>
    <p:sldId id="738" r:id="rId78"/>
    <p:sldId id="736" r:id="rId79"/>
    <p:sldId id="737" r:id="rId80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398"/>
    <a:srgbClr val="ADC6C7"/>
    <a:srgbClr val="885C87"/>
    <a:srgbClr val="59618B"/>
    <a:srgbClr val="67895B"/>
    <a:srgbClr val="876A5D"/>
    <a:srgbClr val="9D804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5" autoAdjust="0"/>
  </p:normalViewPr>
  <p:slideViewPr>
    <p:cSldViewPr>
      <p:cViewPr>
        <p:scale>
          <a:sx n="174" d="100"/>
          <a:sy n="174" d="100"/>
        </p:scale>
        <p:origin x="-168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image" Target="../media/image42.wmf"/><Relationship Id="rId3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emf"/><Relationship Id="rId6" Type="http://schemas.openxmlformats.org/officeDocument/2006/relationships/image" Target="../media/image25.w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image" Target="../media/image49.emf"/><Relationship Id="rId2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1" Type="http://schemas.openxmlformats.org/officeDocument/2006/relationships/image" Target="../media/image56.emf"/><Relationship Id="rId2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Relationship Id="rId2" Type="http://schemas.openxmlformats.org/officeDocument/2006/relationships/image" Target="../media/image60.wmf"/><Relationship Id="rId3" Type="http://schemas.openxmlformats.org/officeDocument/2006/relationships/image" Target="../media/image4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60.wmf"/><Relationship Id="rId3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5" Type="http://schemas.openxmlformats.org/officeDocument/2006/relationships/image" Target="../media/image63.wmf"/><Relationship Id="rId6" Type="http://schemas.openxmlformats.org/officeDocument/2006/relationships/image" Target="../media/image64.wmf"/><Relationship Id="rId7" Type="http://schemas.openxmlformats.org/officeDocument/2006/relationships/image" Target="../media/image65.wmf"/><Relationship Id="rId8" Type="http://schemas.openxmlformats.org/officeDocument/2006/relationships/image" Target="../media/image66.wmf"/><Relationship Id="rId9" Type="http://schemas.openxmlformats.org/officeDocument/2006/relationships/image" Target="../media/image67.wmf"/><Relationship Id="rId1" Type="http://schemas.openxmlformats.org/officeDocument/2006/relationships/image" Target="../media/image47.wmf"/><Relationship Id="rId2" Type="http://schemas.openxmlformats.org/officeDocument/2006/relationships/image" Target="../media/image6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8.wmf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7" Type="http://schemas.openxmlformats.org/officeDocument/2006/relationships/image" Target="../media/image71.emf"/><Relationship Id="rId8" Type="http://schemas.openxmlformats.org/officeDocument/2006/relationships/image" Target="../media/image72.emf"/><Relationship Id="rId9" Type="http://schemas.openxmlformats.org/officeDocument/2006/relationships/image" Target="../media/image73.wmf"/><Relationship Id="rId1" Type="http://schemas.openxmlformats.org/officeDocument/2006/relationships/image" Target="../media/image47.wmf"/><Relationship Id="rId2" Type="http://schemas.openxmlformats.org/officeDocument/2006/relationships/image" Target="../media/image6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75.wmf"/><Relationship Id="rId3" Type="http://schemas.openxmlformats.org/officeDocument/2006/relationships/image" Target="../media/image76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0.emf"/><Relationship Id="rId1" Type="http://schemas.openxmlformats.org/officeDocument/2006/relationships/image" Target="../media/image77.emf"/><Relationship Id="rId2" Type="http://schemas.openxmlformats.org/officeDocument/2006/relationships/image" Target="../media/image7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3.wmf"/><Relationship Id="rId1" Type="http://schemas.openxmlformats.org/officeDocument/2006/relationships/image" Target="../media/image81.wmf"/><Relationship Id="rId2" Type="http://schemas.openxmlformats.org/officeDocument/2006/relationships/image" Target="../media/image8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3.wmf"/><Relationship Id="rId1" Type="http://schemas.openxmlformats.org/officeDocument/2006/relationships/image" Target="../media/image81.wmf"/><Relationship Id="rId2" Type="http://schemas.openxmlformats.org/officeDocument/2006/relationships/image" Target="../media/image8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Relationship Id="rId2" Type="http://schemas.openxmlformats.org/officeDocument/2006/relationships/image" Target="../media/image8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Relationship Id="rId2" Type="http://schemas.openxmlformats.org/officeDocument/2006/relationships/image" Target="../media/image102.wmf"/><Relationship Id="rId3" Type="http://schemas.openxmlformats.org/officeDocument/2006/relationships/image" Target="../media/image10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Relationship Id="rId2" Type="http://schemas.openxmlformats.org/officeDocument/2006/relationships/image" Target="../media/image106.wmf"/><Relationship Id="rId3" Type="http://schemas.openxmlformats.org/officeDocument/2006/relationships/image" Target="../media/image10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4" Type="http://schemas.openxmlformats.org/officeDocument/2006/relationships/image" Target="../media/image107.wmf"/><Relationship Id="rId1" Type="http://schemas.openxmlformats.org/officeDocument/2006/relationships/image" Target="../media/image101.wmf"/><Relationship Id="rId2" Type="http://schemas.openxmlformats.org/officeDocument/2006/relationships/image" Target="../media/image108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Relationship Id="rId2" Type="http://schemas.openxmlformats.org/officeDocument/2006/relationships/image" Target="../media/image11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emf"/><Relationship Id="rId6" Type="http://schemas.openxmlformats.org/officeDocument/2006/relationships/image" Target="../media/image25.w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image" Target="../media/image20.w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emf"/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emf"/><Relationship Id="rId1" Type="http://schemas.openxmlformats.org/officeDocument/2006/relationships/image" Target="../media/image20.wmf"/><Relationship Id="rId2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l" defTabSz="968375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l" defTabSz="968375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cs typeface="+mn-cs"/>
              </a:defRPr>
            </a:lvl1pPr>
          </a:lstStyle>
          <a:p>
            <a:pPr>
              <a:defRPr/>
            </a:pPr>
            <a:fld id="{B2629D3D-19DA-1F46-B151-161380F23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6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8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8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BFD463-F604-BC45-8376-4062ABE4F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24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1E252-4A46-A044-BC3A-BB20DD22368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547EA4-015F-9A44-B8A3-CB71961EE098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928C5-6F34-C34B-817D-705972D4F160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94AE8-B641-0243-8759-830F8003D05A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94AE8-B641-0243-8759-830F8003D05A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94AE8-B641-0243-8759-830F8003D05A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94AE8-B641-0243-8759-830F8003D05A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C4510E-302B-8145-9AF3-18F80B7A1459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C4510E-302B-8145-9AF3-18F80B7A1459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7C749-224F-A446-840A-81AFBA0137B9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0C992-79AE-3E4C-80FD-E40B46192815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Detailed example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EFF67-EC3E-DE4B-B15F-D7AABABEDEC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6EAFF-A10F-2F40-91D6-64458FCC82B2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Detailed example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776DE-CA02-0C4A-9DCE-2C087913CBBD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Detailed example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5CCDE-14B4-E446-9EC7-ADECF928F483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Detailed example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8E036-3EBC-C649-929B-5219DA487706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Detailed example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87BF6-6223-234E-B433-6D1D3ADEAD76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Detailed example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70114-4E57-B74A-AF64-FFDB3A7AE419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0AC94-C12B-214A-B8AF-7CFE49C635B5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E/M works: the proof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AB153-8F77-114A-A9C3-BF91760C52B5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E/M works: the proof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CCD4C-A5BD-9941-9A93-4645BE0CAEAC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Jensen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inequality picture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6446D-AEC9-0E4C-BC15-5034B9B325BC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E/M works: the proof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82212B-9ABA-284E-A33F-4DEFECE56DA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6446D-AEC9-0E4C-BC15-5034B9B325BC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E/M works: the proof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70114-4E57-B74A-AF64-FFDB3A7AE419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94AE8-B641-0243-8759-830F8003D05A}" type="slidenum">
              <a:rPr lang="en-US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AA42B-F96B-41B1-A4C8-EA81236CCE75}" type="slidenum">
              <a:rPr lang="en-US">
                <a:solidFill>
                  <a:prstClr val="black"/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DA298-CACA-410B-835B-D3D3AE7E62F0}" type="slidenum">
              <a:rPr lang="en-US">
                <a:solidFill>
                  <a:prstClr val="black"/>
                </a:solidFill>
                <a:latin typeface="Calibri"/>
              </a:rPr>
              <a:pPr/>
              <a:t>58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FCF66-8939-49A6-9D40-39FAD00D33CC}" type="slidenum">
              <a:rPr lang="en-US">
                <a:solidFill>
                  <a:prstClr val="black"/>
                </a:solidFill>
                <a:latin typeface="Calibri"/>
              </a:rPr>
              <a:pPr/>
              <a:t>59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FCF66-8939-49A6-9D40-39FAD00D33CC}" type="slidenum">
              <a:rPr lang="en-US">
                <a:solidFill>
                  <a:prstClr val="black"/>
                </a:solidFill>
                <a:latin typeface="Calibri"/>
              </a:rPr>
              <a:pPr/>
              <a:t>61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19B20-298A-4BD0-ADAB-15E5F9A8794B}" type="slidenum">
              <a:rPr lang="en-US">
                <a:solidFill>
                  <a:prstClr val="black"/>
                </a:solidFill>
                <a:latin typeface="Calibri"/>
              </a:rPr>
              <a:pPr/>
              <a:t>65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C4510E-302B-8145-9AF3-18F80B7A145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558F5A-4E2D-CB46-88F2-1BC708B19BC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919A1C-4A3E-334C-9FC2-DED71AB0C2D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F596E-1142-B349-9D16-1A0AF82D7D5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4338F1-1151-5C48-A000-BF5614613B9A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94AE8-B641-0243-8759-830F8003D05A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5562600" y="6629400"/>
            <a:ext cx="3581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900">
                <a:cs typeface="+mn-cs"/>
              </a:rPr>
              <a:t>Slide </a:t>
            </a:r>
            <a:fld id="{22250926-DD1F-9246-B677-BB45DFBE2F49}" type="slidenum">
              <a:rPr lang="en-US" sz="900">
                <a:cs typeface="+mn-cs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>
              <a:cs typeface="+mn-cs"/>
            </a:endParaRPr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7772400" cy="2133600"/>
          </a:xfrm>
        </p:spPr>
        <p:txBody>
          <a:bodyPr/>
          <a:lstStyle>
            <a:lvl1pPr>
              <a:defRPr sz="54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7772400" cy="2819400"/>
          </a:xfrm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05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7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0"/>
            <a:ext cx="2143125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78563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2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4FC35801-B62B-1347-8D7D-E1D9FD950611}" type="datetimeFigureOut">
              <a:rPr lang="en-US" sz="18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3/28/16</a:t>
            </a:fld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85BFDCA1-C2F8-BA4E-82CE-5B3B1AA6CE7D}" type="slidenum">
              <a:rPr lang="en-US" sz="18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15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 baseline="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4FC35801-B62B-1347-8D7D-E1D9FD950611}" type="datetimeFigureOut">
              <a:rPr lang="en-US" sz="18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3/28/16</a:t>
            </a:fld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4452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85BFDCA1-C2F8-BA4E-82CE-5B3B1AA6CE7D}" type="slidenum">
              <a:rPr lang="en-US" sz="18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34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8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4FC35801-B62B-1347-8D7D-E1D9FD950611}" type="datetimeFigureOut">
              <a:rPr lang="en-US" sz="18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3/28/16</a:t>
            </a:fld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85BFDCA1-C2F8-BA4E-82CE-5B3B1AA6CE7D}" type="slidenum">
              <a:rPr lang="en-US" sz="18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22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100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371600"/>
            <a:ext cx="421163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4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302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4FC35801-B62B-1347-8D7D-E1D9FD950611}" type="datetimeFigureOut">
              <a:rPr lang="en-US" sz="1800" smtClean="0">
                <a:solidFill>
                  <a:srgbClr val="000000"/>
                </a:solidFill>
                <a:latin typeface="Arial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3/28/16</a:t>
            </a:fld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85BFDCA1-C2F8-BA4E-82CE-5B3B1AA6CE7D}" type="slidenum">
              <a:rPr lang="en-US" sz="1800" smtClean="0">
                <a:solidFill>
                  <a:srgbClr val="000000"/>
                </a:solidFill>
                <a:latin typeface="Arial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56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 baseline="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4FC35801-B62B-1347-8D7D-E1D9FD950611}" type="datetimeFigureOut">
              <a:rPr lang="en-US" sz="1800" smtClean="0">
                <a:solidFill>
                  <a:srgbClr val="000000"/>
                </a:solidFill>
                <a:latin typeface="Arial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3/28/16</a:t>
            </a:fld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4452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85BFDCA1-C2F8-BA4E-82CE-5B3B1AA6CE7D}" type="slidenum">
              <a:rPr lang="en-US" sz="1800" smtClean="0">
                <a:solidFill>
                  <a:srgbClr val="000000"/>
                </a:solidFill>
                <a:latin typeface="Arial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73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8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4FC35801-B62B-1347-8D7D-E1D9FD950611}" type="datetimeFigureOut">
              <a:rPr lang="en-US" sz="1800" smtClean="0">
                <a:solidFill>
                  <a:srgbClr val="000000"/>
                </a:solidFill>
                <a:latin typeface="Arial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3/28/16</a:t>
            </a:fld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85BFDCA1-C2F8-BA4E-82CE-5B3B1AA6CE7D}" type="slidenum">
              <a:rPr lang="en-US" sz="1800" smtClean="0">
                <a:solidFill>
                  <a:srgbClr val="000000"/>
                </a:solidFill>
                <a:latin typeface="Arial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1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13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100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371600"/>
            <a:ext cx="421163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03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650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5562600" y="6629400"/>
            <a:ext cx="3581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900">
                <a:solidFill>
                  <a:srgbClr val="000000"/>
                </a:solidFill>
              </a:rPr>
              <a:t>Slide </a:t>
            </a:r>
            <a:fld id="{22250926-DD1F-9246-B677-BB45DFBE2F49}" type="slidenum">
              <a:rPr lang="en-US" sz="90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7772400" cy="2133600"/>
          </a:xfrm>
        </p:spPr>
        <p:txBody>
          <a:bodyPr/>
          <a:lstStyle>
            <a:lvl1pPr>
              <a:defRPr sz="54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7772400" cy="2819400"/>
          </a:xfrm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156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21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629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100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371600"/>
            <a:ext cx="4211638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78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08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3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02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2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553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12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6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0"/>
            <a:ext cx="2143125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78563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12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053E-EB1D-4230-BAE6-5B49310B07AD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3309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332D-6382-417D-A677-B988DE4A93E9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0140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5C7-9C64-49A4-933A-498C9D0EE347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57024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B087-B4C8-4FA4-94FD-E872BE7C3ED5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3377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8986-4ADA-48C4-9F80-897D1829B11A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3279846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A5B0-4B4B-483F-8DB3-FC9A60F0C757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42655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1C37-7943-413B-B07A-9352D580BD4F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5379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100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371600"/>
            <a:ext cx="4211638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05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8986-4ADA-48C4-9F80-897D1829B11A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7060865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8986-4ADA-48C4-9F80-897D1829B11A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49167010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E424-11E4-403D-A492-B76882DAA466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58056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DB14-66F2-4395-A310-AEF11A03D58A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5512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053E-EB1D-4230-BAE6-5B49310B07AD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3730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332D-6382-417D-A677-B988DE4A93E9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7672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5C7-9C64-49A4-933A-498C9D0EE347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85411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B087-B4C8-4FA4-94FD-E872BE7C3ED5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0272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8986-4ADA-48C4-9F80-897D1829B11A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527834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A5B0-4B4B-483F-8DB3-FC9A60F0C757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67846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451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1C37-7943-413B-B07A-9352D580BD4F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696165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8986-4ADA-48C4-9F80-897D1829B11A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554449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8986-4ADA-48C4-9F80-897D1829B11A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93905727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E424-11E4-403D-A492-B76882DAA466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2071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DB14-66F2-4395-A310-AEF11A03D58A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213252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053E-EB1D-4230-BAE6-5B49310B07AD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7470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332D-6382-417D-A677-B988DE4A93E9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36240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5C7-9C64-49A4-933A-498C9D0EE347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89708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B087-B4C8-4FA4-94FD-E872BE7C3ED5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7514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8986-4ADA-48C4-9F80-897D1829B11A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47450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95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A5B0-4B4B-483F-8DB3-FC9A60F0C757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40290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1C37-7943-413B-B07A-9352D580BD4F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33843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8986-4ADA-48C4-9F80-897D1829B11A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9821663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8986-4ADA-48C4-9F80-897D1829B11A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2730256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E424-11E4-403D-A492-B76882DAA466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15334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DB14-66F2-4395-A310-AEF11A03D58A}" type="datetime2">
              <a:rPr lang="en-US" smtClean="0">
                <a:solidFill>
                  <a:srgbClr val="1F497D"/>
                </a:solidFill>
                <a:latin typeface="Perpetua"/>
              </a:rPr>
              <a:pPr/>
              <a:t>Monday, March 28, 16</a:t>
            </a:fld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450422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 baseline="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4FC35801-B62B-1347-8D7D-E1D9FD950611}" type="datetimeFigureOut">
              <a:rPr lang="en-US" sz="1800" smtClean="0">
                <a:solidFill>
                  <a:srgbClr val="000000"/>
                </a:solidFill>
                <a:latin typeface="Arial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3/28/16</a:t>
            </a:fld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4452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85BFDCA1-C2F8-BA4E-82CE-5B3B1AA6CE7D}" type="slidenum">
              <a:rPr lang="en-US" sz="1800" smtClean="0">
                <a:solidFill>
                  <a:srgbClr val="000000"/>
                </a:solidFill>
                <a:latin typeface="Arial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27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8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4FC35801-B62B-1347-8D7D-E1D9FD950611}" type="datetimeFigureOut">
              <a:rPr lang="en-US" sz="1800" smtClean="0">
                <a:solidFill>
                  <a:srgbClr val="000000"/>
                </a:solidFill>
                <a:latin typeface="Arial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3/28/16</a:t>
            </a:fld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fld id="{85BFDCA1-C2F8-BA4E-82CE-5B3B1AA6CE7D}" type="slidenum">
              <a:rPr lang="en-US" sz="1800" smtClean="0">
                <a:solidFill>
                  <a:srgbClr val="000000"/>
                </a:solidFill>
                <a:latin typeface="Arial"/>
              </a:rPr>
              <a:pPr algn="l" defTabSz="4571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8750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100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371600"/>
            <a:ext cx="421163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80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28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68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34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12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theme" Target="../theme/theme8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5344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5740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 userDrawn="1"/>
        </p:nvSpPr>
        <p:spPr bwMode="auto">
          <a:xfrm>
            <a:off x="5562600" y="6629400"/>
            <a:ext cx="3581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900">
                <a:cs typeface="+mn-cs"/>
              </a:rPr>
              <a:t>Slide </a:t>
            </a:r>
            <a:fld id="{D2DA9E81-8A4C-6349-BDA3-B53FE3DBD0A9}" type="slidenum">
              <a:rPr lang="en-US" sz="900">
                <a:cs typeface="+mn-cs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8580" y="204268"/>
            <a:ext cx="8306842" cy="420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8580" y="847206"/>
            <a:ext cx="8306842" cy="55107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3" tIns="35713" rIns="35713" bIns="3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14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</p:sldLayoutIdLst>
  <p:transition xmlns:p14="http://schemas.microsoft.com/office/powerpoint/2010/main"/>
  <p:txStyles>
    <p:titleStyle>
      <a:lvl1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2pPr>
      <a:lvl3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3pPr>
      <a:lvl4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4pPr>
      <a:lvl5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5pPr>
      <a:lvl6pPr marL="321440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6pPr>
      <a:lvl7pPr marL="642882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7pPr>
      <a:lvl8pPr marL="964323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8pPr>
      <a:lvl9pPr marL="1285763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9pPr>
    </p:titleStyle>
    <p:bodyStyle>
      <a:lvl1pPr marL="488858" indent="-301351" algn="l" rtl="0" eaLnBrk="0" fontAlgn="base" hangingPunct="0">
        <a:spcBef>
          <a:spcPts val="984"/>
        </a:spcBef>
        <a:spcAft>
          <a:spcPct val="0"/>
        </a:spcAft>
        <a:buSzPct val="171000"/>
        <a:buFont typeface="Gill Sans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798022" indent="-287957" algn="l" rtl="0" eaLnBrk="0" fontAlgn="base" hangingPunct="0">
        <a:spcBef>
          <a:spcPts val="984"/>
        </a:spcBef>
        <a:spcAft>
          <a:spcPct val="0"/>
        </a:spcAft>
        <a:buClr>
          <a:srgbClr val="000000"/>
        </a:buClr>
        <a:buSzPct val="171000"/>
        <a:buFont typeface="Gill Sans" charset="0"/>
        <a:buChar char="-"/>
        <a:defRPr sz="1700">
          <a:solidFill>
            <a:schemeClr val="tx1"/>
          </a:solidFill>
          <a:latin typeface="+mn-lt"/>
          <a:ea typeface="ＭＳ Ｐゴシック" charset="-128"/>
        </a:defRPr>
      </a:lvl2pPr>
      <a:lvl3pPr marL="1083748" indent="-263402" algn="l" rtl="0" eaLnBrk="0" fontAlgn="base" hangingPunct="0">
        <a:spcBef>
          <a:spcPts val="984"/>
        </a:spcBef>
        <a:spcAft>
          <a:spcPct val="0"/>
        </a:spcAft>
        <a:buSzPct val="125000"/>
        <a:buFont typeface="Gill Sans" charset="0"/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3pPr>
      <a:lvl4pPr marL="1388446" indent="-255591" algn="l" rtl="0" eaLnBrk="0" fontAlgn="base" hangingPunct="0">
        <a:spcBef>
          <a:spcPts val="984"/>
        </a:spcBef>
        <a:spcAft>
          <a:spcPct val="0"/>
        </a:spcAft>
        <a:buClr>
          <a:srgbClr val="000000"/>
        </a:buClr>
        <a:buSzPct val="125000"/>
        <a:buFont typeface="Gill Sans" charset="0"/>
        <a:buChar char="-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1696493" indent="-241080" algn="l" rtl="0" eaLnBrk="0" fontAlgn="base" hangingPunct="0">
        <a:spcBef>
          <a:spcPts val="984"/>
        </a:spcBef>
        <a:spcAft>
          <a:spcPct val="0"/>
        </a:spcAft>
        <a:buSzPct val="100000"/>
        <a:buFont typeface="Gill Sans" charset="0"/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2017935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6pPr>
      <a:lvl7pPr marL="2339375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7pPr>
      <a:lvl8pPr marL="2660816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8pPr>
      <a:lvl9pPr marL="2982258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8580" y="204268"/>
            <a:ext cx="8306842" cy="420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8580" y="847206"/>
            <a:ext cx="8306842" cy="55107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3" tIns="35713" rIns="35713" bIns="3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18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</p:sldLayoutIdLst>
  <p:transition xmlns:p14="http://schemas.microsoft.com/office/powerpoint/2010/main"/>
  <p:txStyles>
    <p:titleStyle>
      <a:lvl1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2pPr>
      <a:lvl3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3pPr>
      <a:lvl4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4pPr>
      <a:lvl5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5pPr>
      <a:lvl6pPr marL="321440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6pPr>
      <a:lvl7pPr marL="642882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7pPr>
      <a:lvl8pPr marL="964323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8pPr>
      <a:lvl9pPr marL="1285763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9pPr>
    </p:titleStyle>
    <p:bodyStyle>
      <a:lvl1pPr marL="488858" indent="-301351" algn="l" rtl="0" eaLnBrk="0" fontAlgn="base" hangingPunct="0">
        <a:spcBef>
          <a:spcPts val="984"/>
        </a:spcBef>
        <a:spcAft>
          <a:spcPct val="0"/>
        </a:spcAft>
        <a:buSzPct val="171000"/>
        <a:buFont typeface="Gill Sans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798022" indent="-287957" algn="l" rtl="0" eaLnBrk="0" fontAlgn="base" hangingPunct="0">
        <a:spcBef>
          <a:spcPts val="984"/>
        </a:spcBef>
        <a:spcAft>
          <a:spcPct val="0"/>
        </a:spcAft>
        <a:buClr>
          <a:srgbClr val="000000"/>
        </a:buClr>
        <a:buSzPct val="171000"/>
        <a:buFont typeface="Gill Sans" charset="0"/>
        <a:buChar char="-"/>
        <a:defRPr sz="1700">
          <a:solidFill>
            <a:schemeClr val="tx1"/>
          </a:solidFill>
          <a:latin typeface="+mn-lt"/>
          <a:ea typeface="ＭＳ Ｐゴシック" charset="-128"/>
        </a:defRPr>
      </a:lvl2pPr>
      <a:lvl3pPr marL="1083748" indent="-263402" algn="l" rtl="0" eaLnBrk="0" fontAlgn="base" hangingPunct="0">
        <a:spcBef>
          <a:spcPts val="984"/>
        </a:spcBef>
        <a:spcAft>
          <a:spcPct val="0"/>
        </a:spcAft>
        <a:buSzPct val="125000"/>
        <a:buFont typeface="Gill Sans" charset="0"/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3pPr>
      <a:lvl4pPr marL="1388446" indent="-255591" algn="l" rtl="0" eaLnBrk="0" fontAlgn="base" hangingPunct="0">
        <a:spcBef>
          <a:spcPts val="984"/>
        </a:spcBef>
        <a:spcAft>
          <a:spcPct val="0"/>
        </a:spcAft>
        <a:buClr>
          <a:srgbClr val="000000"/>
        </a:buClr>
        <a:buSzPct val="125000"/>
        <a:buFont typeface="Gill Sans" charset="0"/>
        <a:buChar char="-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1696493" indent="-241080" algn="l" rtl="0" eaLnBrk="0" fontAlgn="base" hangingPunct="0">
        <a:spcBef>
          <a:spcPts val="984"/>
        </a:spcBef>
        <a:spcAft>
          <a:spcPct val="0"/>
        </a:spcAft>
        <a:buSzPct val="100000"/>
        <a:buFont typeface="Gill Sans" charset="0"/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2017935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6pPr>
      <a:lvl7pPr marL="2339375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7pPr>
      <a:lvl8pPr marL="2660816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8pPr>
      <a:lvl9pPr marL="2982258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5344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5740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 userDrawn="1"/>
        </p:nvSpPr>
        <p:spPr bwMode="auto">
          <a:xfrm>
            <a:off x="5562600" y="6629400"/>
            <a:ext cx="3581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900">
                <a:solidFill>
                  <a:srgbClr val="000000"/>
                </a:solidFill>
              </a:rPr>
              <a:t>Slide </a:t>
            </a:r>
            <a:fld id="{D2DA9E81-8A4C-6349-BDA3-B53FE3DBD0A9}" type="slidenum">
              <a:rPr lang="en-US" sz="90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3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D18986-4ADA-48C4-9F80-897D1829B11A}" type="datetime2">
              <a:rPr lang="en-US" smtClean="0">
                <a:solidFill>
                  <a:srgbClr val="1F497D"/>
                </a:solidFill>
                <a:latin typeface="Perpetu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Monday, March 28, 16</a:t>
            </a:fld>
            <a:endParaRPr lang="en-US" dirty="0">
              <a:solidFill>
                <a:srgbClr val="1F497D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F497D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FEC368-1D7A-4F81-ABF6-AE0E36BAF64C}" type="slidenum">
              <a:rPr lang="en-US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8661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D18986-4ADA-48C4-9F80-897D1829B11A}" type="datetime2">
              <a:rPr lang="en-US" smtClean="0">
                <a:solidFill>
                  <a:srgbClr val="1F497D"/>
                </a:solidFill>
                <a:latin typeface="Perpetu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Monday, March 28, 16</a:t>
            </a:fld>
            <a:endParaRPr lang="en-US" dirty="0">
              <a:solidFill>
                <a:srgbClr val="1F497D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F497D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FEC368-1D7A-4F81-ABF6-AE0E36BAF64C}" type="slidenum">
              <a:rPr lang="en-US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1504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D18986-4ADA-48C4-9F80-897D1829B11A}" type="datetime2">
              <a:rPr lang="en-US" smtClean="0">
                <a:solidFill>
                  <a:srgbClr val="1F497D"/>
                </a:solidFill>
                <a:latin typeface="Perpetu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Monday, March 28, 16</a:t>
            </a:fld>
            <a:endParaRPr lang="en-US" dirty="0">
              <a:solidFill>
                <a:srgbClr val="1F497D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F497D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FEC368-1D7A-4F81-ABF6-AE0E36BAF64C}" type="slidenum">
              <a:rPr lang="en-US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9249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8580" y="204268"/>
            <a:ext cx="8306842" cy="420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8580" y="847206"/>
            <a:ext cx="8306842" cy="55107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3" tIns="35713" rIns="35713" bIns="3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75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</p:sldLayoutIdLst>
  <p:transition xmlns:p14="http://schemas.microsoft.com/office/powerpoint/2010/main"/>
  <p:txStyles>
    <p:titleStyle>
      <a:lvl1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2pPr>
      <a:lvl3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3pPr>
      <a:lvl4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4pPr>
      <a:lvl5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5pPr>
      <a:lvl6pPr marL="321440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6pPr>
      <a:lvl7pPr marL="642882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7pPr>
      <a:lvl8pPr marL="964323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8pPr>
      <a:lvl9pPr marL="1285763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9pPr>
    </p:titleStyle>
    <p:bodyStyle>
      <a:lvl1pPr marL="488858" indent="-301351" algn="l" rtl="0" eaLnBrk="0" fontAlgn="base" hangingPunct="0">
        <a:spcBef>
          <a:spcPts val="984"/>
        </a:spcBef>
        <a:spcAft>
          <a:spcPct val="0"/>
        </a:spcAft>
        <a:buSzPct val="171000"/>
        <a:buFont typeface="Gill Sans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798022" indent="-287957" algn="l" rtl="0" eaLnBrk="0" fontAlgn="base" hangingPunct="0">
        <a:spcBef>
          <a:spcPts val="984"/>
        </a:spcBef>
        <a:spcAft>
          <a:spcPct val="0"/>
        </a:spcAft>
        <a:buClr>
          <a:srgbClr val="000000"/>
        </a:buClr>
        <a:buSzPct val="171000"/>
        <a:buFont typeface="Gill Sans" charset="0"/>
        <a:buChar char="-"/>
        <a:defRPr sz="1700">
          <a:solidFill>
            <a:schemeClr val="tx1"/>
          </a:solidFill>
          <a:latin typeface="+mn-lt"/>
          <a:ea typeface="ＭＳ Ｐゴシック" charset="-128"/>
        </a:defRPr>
      </a:lvl2pPr>
      <a:lvl3pPr marL="1083748" indent="-263402" algn="l" rtl="0" eaLnBrk="0" fontAlgn="base" hangingPunct="0">
        <a:spcBef>
          <a:spcPts val="984"/>
        </a:spcBef>
        <a:spcAft>
          <a:spcPct val="0"/>
        </a:spcAft>
        <a:buSzPct val="125000"/>
        <a:buFont typeface="Gill Sans" charset="0"/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3pPr>
      <a:lvl4pPr marL="1388446" indent="-255591" algn="l" rtl="0" eaLnBrk="0" fontAlgn="base" hangingPunct="0">
        <a:spcBef>
          <a:spcPts val="984"/>
        </a:spcBef>
        <a:spcAft>
          <a:spcPct val="0"/>
        </a:spcAft>
        <a:buClr>
          <a:srgbClr val="000000"/>
        </a:buClr>
        <a:buSzPct val="125000"/>
        <a:buFont typeface="Gill Sans" charset="0"/>
        <a:buChar char="-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1696493" indent="-241080" algn="l" rtl="0" eaLnBrk="0" fontAlgn="base" hangingPunct="0">
        <a:spcBef>
          <a:spcPts val="984"/>
        </a:spcBef>
        <a:spcAft>
          <a:spcPct val="0"/>
        </a:spcAft>
        <a:buSzPct val="100000"/>
        <a:buFont typeface="Gill Sans" charset="0"/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2017935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6pPr>
      <a:lvl7pPr marL="2339375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7pPr>
      <a:lvl8pPr marL="2660816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8pPr>
      <a:lvl9pPr marL="2982258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32.w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3.w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0.wmf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20.wmf"/><Relationship Id="rId6" Type="http://schemas.openxmlformats.org/officeDocument/2006/relationships/image" Target="../media/image28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38.bin"/><Relationship Id="rId11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3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39.w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40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1.w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42.wmf"/><Relationship Id="rId8" Type="http://schemas.openxmlformats.org/officeDocument/2006/relationships/image" Target="../media/image44.png"/><Relationship Id="rId9" Type="http://schemas.openxmlformats.org/officeDocument/2006/relationships/oleObject" Target="../embeddings/oleObject45.bin"/><Relationship Id="rId10" Type="http://schemas.openxmlformats.org/officeDocument/2006/relationships/image" Target="../media/image4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45.w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4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39.wmf"/><Relationship Id="rId8" Type="http://schemas.openxmlformats.org/officeDocument/2006/relationships/oleObject" Target="../embeddings/oleObject50.bin"/><Relationship Id="rId9" Type="http://schemas.openxmlformats.org/officeDocument/2006/relationships/image" Target="../media/image47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39.wmf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4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39.wmf"/><Relationship Id="rId8" Type="http://schemas.openxmlformats.org/officeDocument/2006/relationships/oleObject" Target="../embeddings/oleObject55.bin"/><Relationship Id="rId9" Type="http://schemas.openxmlformats.org/officeDocument/2006/relationships/image" Target="../media/image47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57.bin"/><Relationship Id="rId7" Type="http://schemas.openxmlformats.org/officeDocument/2006/relationships/image" Target="../media/image39.wmf"/><Relationship Id="rId8" Type="http://schemas.openxmlformats.org/officeDocument/2006/relationships/oleObject" Target="../embeddings/oleObject58.bin"/><Relationship Id="rId9" Type="http://schemas.openxmlformats.org/officeDocument/2006/relationships/image" Target="../media/image47.wmf"/><Relationship Id="rId10" Type="http://schemas.openxmlformats.org/officeDocument/2006/relationships/image" Target="../media/image1.jpe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1.bin"/><Relationship Id="rId20" Type="http://schemas.openxmlformats.org/officeDocument/2006/relationships/image" Target="../media/image27.emf"/><Relationship Id="rId10" Type="http://schemas.openxmlformats.org/officeDocument/2006/relationships/image" Target="../media/image22.wmf"/><Relationship Id="rId11" Type="http://schemas.openxmlformats.org/officeDocument/2006/relationships/oleObject" Target="../embeddings/oleObject62.bin"/><Relationship Id="rId12" Type="http://schemas.openxmlformats.org/officeDocument/2006/relationships/image" Target="../media/image23.w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24.e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25.wmf"/><Relationship Id="rId17" Type="http://schemas.openxmlformats.org/officeDocument/2006/relationships/oleObject" Target="../embeddings/oleObject65.bin"/><Relationship Id="rId18" Type="http://schemas.openxmlformats.org/officeDocument/2006/relationships/image" Target="../media/image26.emf"/><Relationship Id="rId19" Type="http://schemas.openxmlformats.org/officeDocument/2006/relationships/oleObject" Target="../embeddings/oleObject66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7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59.bin"/><Relationship Id="rId5" Type="http://schemas.openxmlformats.org/officeDocument/2006/relationships/image" Target="../media/image49.emf"/><Relationship Id="rId6" Type="http://schemas.openxmlformats.org/officeDocument/2006/relationships/image" Target="../media/image28.e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0.bin"/><Relationship Id="rId12" Type="http://schemas.openxmlformats.org/officeDocument/2006/relationships/image" Target="../media/image23.wmf"/><Relationship Id="rId13" Type="http://schemas.openxmlformats.org/officeDocument/2006/relationships/oleObject" Target="../embeddings/oleObject71.bin"/><Relationship Id="rId14" Type="http://schemas.openxmlformats.org/officeDocument/2006/relationships/image" Target="../media/image52.emf"/><Relationship Id="rId15" Type="http://schemas.openxmlformats.org/officeDocument/2006/relationships/oleObject" Target="../embeddings/oleObject72.bin"/><Relationship Id="rId16" Type="http://schemas.openxmlformats.org/officeDocument/2006/relationships/image" Target="../media/image53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7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50.emf"/><Relationship Id="rId6" Type="http://schemas.openxmlformats.org/officeDocument/2006/relationships/image" Target="../media/image28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51.emf"/><Relationship Id="rId9" Type="http://schemas.openxmlformats.org/officeDocument/2006/relationships/oleObject" Target="../embeddings/oleObject69.bin"/><Relationship Id="rId10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8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5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54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55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76.bin"/><Relationship Id="rId9" Type="http://schemas.openxmlformats.org/officeDocument/2006/relationships/image" Target="../media/image58.wmf"/><Relationship Id="rId10" Type="http://schemas.openxmlformats.org/officeDocument/2006/relationships/oleObject" Target="../embeddings/oleObject77.bin"/><Relationship Id="rId11" Type="http://schemas.openxmlformats.org/officeDocument/2006/relationships/image" Target="../media/image59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78.bin"/><Relationship Id="rId5" Type="http://schemas.openxmlformats.org/officeDocument/2006/relationships/image" Target="../media/image59.wmf"/><Relationship Id="rId6" Type="http://schemas.openxmlformats.org/officeDocument/2006/relationships/oleObject" Target="../embeddings/oleObject79.bin"/><Relationship Id="rId7" Type="http://schemas.openxmlformats.org/officeDocument/2006/relationships/image" Target="../media/image60.wmf"/><Relationship Id="rId8" Type="http://schemas.openxmlformats.org/officeDocument/2006/relationships/oleObject" Target="../embeddings/oleObject80.bin"/><Relationship Id="rId9" Type="http://schemas.openxmlformats.org/officeDocument/2006/relationships/image" Target="../media/image47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81.bin"/><Relationship Id="rId5" Type="http://schemas.openxmlformats.org/officeDocument/2006/relationships/image" Target="../media/image47.wmf"/><Relationship Id="rId6" Type="http://schemas.openxmlformats.org/officeDocument/2006/relationships/oleObject" Target="../embeddings/oleObject82.bin"/><Relationship Id="rId7" Type="http://schemas.openxmlformats.org/officeDocument/2006/relationships/image" Target="../media/image60.wmf"/><Relationship Id="rId8" Type="http://schemas.openxmlformats.org/officeDocument/2006/relationships/oleObject" Target="../embeddings/oleObject83.bin"/><Relationship Id="rId9" Type="http://schemas.openxmlformats.org/officeDocument/2006/relationships/image" Target="../media/image61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wmf"/><Relationship Id="rId20" Type="http://schemas.openxmlformats.org/officeDocument/2006/relationships/oleObject" Target="../embeddings/oleObject92.bin"/><Relationship Id="rId21" Type="http://schemas.openxmlformats.org/officeDocument/2006/relationships/image" Target="../media/image67.wmf"/><Relationship Id="rId10" Type="http://schemas.openxmlformats.org/officeDocument/2006/relationships/oleObject" Target="../embeddings/oleObject87.bin"/><Relationship Id="rId11" Type="http://schemas.openxmlformats.org/officeDocument/2006/relationships/image" Target="../media/image62.wmf"/><Relationship Id="rId12" Type="http://schemas.openxmlformats.org/officeDocument/2006/relationships/oleObject" Target="../embeddings/oleObject88.bin"/><Relationship Id="rId13" Type="http://schemas.openxmlformats.org/officeDocument/2006/relationships/image" Target="../media/image63.wmf"/><Relationship Id="rId14" Type="http://schemas.openxmlformats.org/officeDocument/2006/relationships/oleObject" Target="../embeddings/oleObject89.bin"/><Relationship Id="rId15" Type="http://schemas.openxmlformats.org/officeDocument/2006/relationships/image" Target="../media/image64.wmf"/><Relationship Id="rId16" Type="http://schemas.openxmlformats.org/officeDocument/2006/relationships/oleObject" Target="../embeddings/oleObject90.bin"/><Relationship Id="rId17" Type="http://schemas.openxmlformats.org/officeDocument/2006/relationships/image" Target="../media/image65.wmf"/><Relationship Id="rId18" Type="http://schemas.openxmlformats.org/officeDocument/2006/relationships/oleObject" Target="../embeddings/oleObject91.bin"/><Relationship Id="rId19" Type="http://schemas.openxmlformats.org/officeDocument/2006/relationships/image" Target="../media/image66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7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84.bin"/><Relationship Id="rId5" Type="http://schemas.openxmlformats.org/officeDocument/2006/relationships/image" Target="../media/image47.wmf"/><Relationship Id="rId6" Type="http://schemas.openxmlformats.org/officeDocument/2006/relationships/oleObject" Target="../embeddings/oleObject85.bin"/><Relationship Id="rId7" Type="http://schemas.openxmlformats.org/officeDocument/2006/relationships/image" Target="../media/image60.wmf"/><Relationship Id="rId8" Type="http://schemas.openxmlformats.org/officeDocument/2006/relationships/oleObject" Target="../embeddings/oleObject86.bin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wmf"/><Relationship Id="rId20" Type="http://schemas.openxmlformats.org/officeDocument/2006/relationships/oleObject" Target="../embeddings/oleObject101.bin"/><Relationship Id="rId21" Type="http://schemas.openxmlformats.org/officeDocument/2006/relationships/image" Target="../media/image73.wmf"/><Relationship Id="rId10" Type="http://schemas.openxmlformats.org/officeDocument/2006/relationships/oleObject" Target="../embeddings/oleObject96.bin"/><Relationship Id="rId11" Type="http://schemas.openxmlformats.org/officeDocument/2006/relationships/image" Target="../media/image68.wmf"/><Relationship Id="rId12" Type="http://schemas.openxmlformats.org/officeDocument/2006/relationships/oleObject" Target="../embeddings/oleObject97.bin"/><Relationship Id="rId13" Type="http://schemas.openxmlformats.org/officeDocument/2006/relationships/image" Target="../media/image69.emf"/><Relationship Id="rId14" Type="http://schemas.openxmlformats.org/officeDocument/2006/relationships/oleObject" Target="../embeddings/oleObject98.bin"/><Relationship Id="rId15" Type="http://schemas.openxmlformats.org/officeDocument/2006/relationships/image" Target="../media/image70.emf"/><Relationship Id="rId16" Type="http://schemas.openxmlformats.org/officeDocument/2006/relationships/oleObject" Target="../embeddings/oleObject99.bin"/><Relationship Id="rId17" Type="http://schemas.openxmlformats.org/officeDocument/2006/relationships/image" Target="../media/image71.emf"/><Relationship Id="rId18" Type="http://schemas.openxmlformats.org/officeDocument/2006/relationships/oleObject" Target="../embeddings/oleObject100.bin"/><Relationship Id="rId19" Type="http://schemas.openxmlformats.org/officeDocument/2006/relationships/image" Target="../media/image72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7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93.bin"/><Relationship Id="rId5" Type="http://schemas.openxmlformats.org/officeDocument/2006/relationships/image" Target="../media/image47.wmf"/><Relationship Id="rId6" Type="http://schemas.openxmlformats.org/officeDocument/2006/relationships/oleObject" Target="../embeddings/oleObject94.bin"/><Relationship Id="rId7" Type="http://schemas.openxmlformats.org/officeDocument/2006/relationships/image" Target="../media/image60.wmf"/><Relationship Id="rId8" Type="http://schemas.openxmlformats.org/officeDocument/2006/relationships/oleObject" Target="../embeddings/oleObject9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02.bin"/><Relationship Id="rId5" Type="http://schemas.openxmlformats.org/officeDocument/2006/relationships/image" Target="../media/image55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03.bin"/><Relationship Id="rId5" Type="http://schemas.openxmlformats.org/officeDocument/2006/relationships/image" Target="../media/image74.emf"/><Relationship Id="rId6" Type="http://schemas.openxmlformats.org/officeDocument/2006/relationships/oleObject" Target="../embeddings/oleObject104.bin"/><Relationship Id="rId7" Type="http://schemas.openxmlformats.org/officeDocument/2006/relationships/image" Target="../media/image75.wmf"/><Relationship Id="rId8" Type="http://schemas.openxmlformats.org/officeDocument/2006/relationships/oleObject" Target="../embeddings/oleObject105.bin"/><Relationship Id="rId9" Type="http://schemas.openxmlformats.org/officeDocument/2006/relationships/image" Target="../media/image76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06.bin"/><Relationship Id="rId5" Type="http://schemas.openxmlformats.org/officeDocument/2006/relationships/image" Target="../media/image77.emf"/><Relationship Id="rId6" Type="http://schemas.openxmlformats.org/officeDocument/2006/relationships/oleObject" Target="../embeddings/oleObject107.bin"/><Relationship Id="rId7" Type="http://schemas.openxmlformats.org/officeDocument/2006/relationships/image" Target="../media/image78.emf"/><Relationship Id="rId8" Type="http://schemas.openxmlformats.org/officeDocument/2006/relationships/oleObject" Target="../embeddings/oleObject108.bin"/><Relationship Id="rId9" Type="http://schemas.openxmlformats.org/officeDocument/2006/relationships/image" Target="../media/image79.wmf"/><Relationship Id="rId10" Type="http://schemas.openxmlformats.org/officeDocument/2006/relationships/oleObject" Target="../embeddings/oleObject109.bin"/><Relationship Id="rId11" Type="http://schemas.openxmlformats.org/officeDocument/2006/relationships/image" Target="../media/image80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10.bin"/><Relationship Id="rId5" Type="http://schemas.openxmlformats.org/officeDocument/2006/relationships/image" Target="../media/image81.wmf"/><Relationship Id="rId6" Type="http://schemas.openxmlformats.org/officeDocument/2006/relationships/oleObject" Target="../embeddings/oleObject111.bin"/><Relationship Id="rId7" Type="http://schemas.openxmlformats.org/officeDocument/2006/relationships/image" Target="../media/image82.wmf"/><Relationship Id="rId8" Type="http://schemas.openxmlformats.org/officeDocument/2006/relationships/oleObject" Target="../embeddings/oleObject112.bin"/><Relationship Id="rId9" Type="http://schemas.openxmlformats.org/officeDocument/2006/relationships/image" Target="../media/image79.wmf"/><Relationship Id="rId10" Type="http://schemas.openxmlformats.org/officeDocument/2006/relationships/oleObject" Target="../embeddings/oleObject113.bin"/><Relationship Id="rId11" Type="http://schemas.openxmlformats.org/officeDocument/2006/relationships/image" Target="../media/image83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14.bin"/><Relationship Id="rId5" Type="http://schemas.openxmlformats.org/officeDocument/2006/relationships/image" Target="../media/image81.wmf"/><Relationship Id="rId6" Type="http://schemas.openxmlformats.org/officeDocument/2006/relationships/oleObject" Target="../embeddings/oleObject115.bin"/><Relationship Id="rId7" Type="http://schemas.openxmlformats.org/officeDocument/2006/relationships/image" Target="../media/image82.wmf"/><Relationship Id="rId8" Type="http://schemas.openxmlformats.org/officeDocument/2006/relationships/oleObject" Target="../embeddings/oleObject116.bin"/><Relationship Id="rId9" Type="http://schemas.openxmlformats.org/officeDocument/2006/relationships/image" Target="../media/image79.wmf"/><Relationship Id="rId10" Type="http://schemas.openxmlformats.org/officeDocument/2006/relationships/oleObject" Target="../embeddings/oleObject117.bin"/><Relationship Id="rId11" Type="http://schemas.openxmlformats.org/officeDocument/2006/relationships/image" Target="../media/image83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118.bin"/><Relationship Id="rId5" Type="http://schemas.openxmlformats.org/officeDocument/2006/relationships/image" Target="../media/image84.emf"/><Relationship Id="rId6" Type="http://schemas.openxmlformats.org/officeDocument/2006/relationships/image" Target="../media/image1.jpeg"/><Relationship Id="rId7" Type="http://schemas.openxmlformats.org/officeDocument/2006/relationships/oleObject" Target="../embeddings/oleObject119.bin"/><Relationship Id="rId8" Type="http://schemas.openxmlformats.org/officeDocument/2006/relationships/image" Target="../media/image85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notesSlide" Target="../notesSlides/notesSlide33.xml"/><Relationship Id="rId5" Type="http://schemas.openxmlformats.org/officeDocument/2006/relationships/image" Target="../media/image91.png"/><Relationship Id="rId6" Type="http://schemas.openxmlformats.org/officeDocument/2006/relationships/oleObject" Target="../embeddings/oleObject120.bin"/><Relationship Id="rId7" Type="http://schemas.openxmlformats.org/officeDocument/2006/relationships/image" Target="../media/image90.wmf"/><Relationship Id="rId1" Type="http://schemas.openxmlformats.org/officeDocument/2006/relationships/vmlDrawing" Target="../drawings/vmlDrawing33.vml"/><Relationship Id="rId2" Type="http://schemas.openxmlformats.org/officeDocument/2006/relationships/tags" Target="../tags/tag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99.png"/><Relationship Id="rId5" Type="http://schemas.openxmlformats.org/officeDocument/2006/relationships/oleObject" Target="../embeddings/oleObject121.bin"/><Relationship Id="rId6" Type="http://schemas.openxmlformats.org/officeDocument/2006/relationships/image" Target="../media/image98.w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oleObject" Target="../embeddings/oleObject122.bin"/><Relationship Id="rId5" Type="http://schemas.openxmlformats.org/officeDocument/2006/relationships/image" Target="../media/image101.wmf"/><Relationship Id="rId6" Type="http://schemas.openxmlformats.org/officeDocument/2006/relationships/oleObject" Target="../embeddings/oleObject123.bin"/><Relationship Id="rId7" Type="http://schemas.openxmlformats.org/officeDocument/2006/relationships/image" Target="../media/image102.wmf"/><Relationship Id="rId8" Type="http://schemas.openxmlformats.org/officeDocument/2006/relationships/oleObject" Target="../embeddings/oleObject124.bin"/><Relationship Id="rId9" Type="http://schemas.openxmlformats.org/officeDocument/2006/relationships/image" Target="../media/image103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oleObject" Target="../embeddings/oleObject125.bin"/><Relationship Id="rId5" Type="http://schemas.openxmlformats.org/officeDocument/2006/relationships/image" Target="../media/image105.wmf"/><Relationship Id="rId6" Type="http://schemas.openxmlformats.org/officeDocument/2006/relationships/oleObject" Target="../embeddings/oleObject126.bin"/><Relationship Id="rId7" Type="http://schemas.openxmlformats.org/officeDocument/2006/relationships/image" Target="../media/image106.wmf"/><Relationship Id="rId8" Type="http://schemas.openxmlformats.org/officeDocument/2006/relationships/oleObject" Target="../embeddings/oleObject127.bin"/><Relationship Id="rId9" Type="http://schemas.openxmlformats.org/officeDocument/2006/relationships/image" Target="../media/image107.w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4" Type="http://schemas.openxmlformats.org/officeDocument/2006/relationships/image" Target="../media/image101.wmf"/><Relationship Id="rId5" Type="http://schemas.openxmlformats.org/officeDocument/2006/relationships/oleObject" Target="../embeddings/oleObject129.bin"/><Relationship Id="rId6" Type="http://schemas.openxmlformats.org/officeDocument/2006/relationships/image" Target="../media/image108.wmf"/><Relationship Id="rId7" Type="http://schemas.openxmlformats.org/officeDocument/2006/relationships/oleObject" Target="../embeddings/oleObject130.bin"/><Relationship Id="rId8" Type="http://schemas.openxmlformats.org/officeDocument/2006/relationships/image" Target="../media/image106.wmf"/><Relationship Id="rId9" Type="http://schemas.openxmlformats.org/officeDocument/2006/relationships/oleObject" Target="../embeddings/oleObject131.bin"/><Relationship Id="rId10" Type="http://schemas.openxmlformats.org/officeDocument/2006/relationships/image" Target="../media/image107.w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111.png"/><Relationship Id="rId5" Type="http://schemas.openxmlformats.org/officeDocument/2006/relationships/oleObject" Target="../embeddings/oleObject132.bin"/><Relationship Id="rId6" Type="http://schemas.openxmlformats.org/officeDocument/2006/relationships/image" Target="../media/image109.wmf"/><Relationship Id="rId7" Type="http://schemas.openxmlformats.org/officeDocument/2006/relationships/oleObject" Target="../embeddings/oleObject133.bin"/><Relationship Id="rId8" Type="http://schemas.openxmlformats.org/officeDocument/2006/relationships/image" Target="../media/image110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5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111.png"/><Relationship Id="rId3" Type="http://schemas.openxmlformats.org/officeDocument/2006/relationships/image" Target="../media/image10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4" Type="http://schemas.openxmlformats.org/officeDocument/2006/relationships/image" Target="../media/image38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6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136.bin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138.bin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6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20" Type="http://schemas.openxmlformats.org/officeDocument/2006/relationships/image" Target="../media/image27.emf"/><Relationship Id="rId10" Type="http://schemas.openxmlformats.org/officeDocument/2006/relationships/image" Target="../media/image22.wmf"/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3.w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4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25.w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26.emf"/><Relationship Id="rId19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0.wmf"/><Relationship Id="rId6" Type="http://schemas.openxmlformats.org/officeDocument/2006/relationships/image" Target="../media/image28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Directed Graphical Probabilistic Models:</a:t>
            </a:r>
            <a:br>
              <a:rPr lang="en-US" sz="4800" dirty="0" smtClean="0">
                <a:cs typeface="+mj-cs"/>
              </a:rPr>
            </a:br>
            <a:r>
              <a:rPr lang="en-US" sz="4000" dirty="0" smtClean="0">
                <a:cs typeface="+mj-cs"/>
              </a:rPr>
              <a:t>learning in DGMs</a:t>
            </a:r>
            <a:endParaRPr lang="en-US" sz="3600" u="sng" dirty="0" smtClean="0">
              <a:cs typeface="+mj-cs"/>
            </a:endParaRPr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William W. Cohen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Machine Learning 10-601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534400" cy="8207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Summary of Wed(2): inference “up”</a:t>
            </a:r>
          </a:p>
        </p:txBody>
      </p:sp>
      <p:graphicFrame>
        <p:nvGraphicFramePr>
          <p:cNvPr id="89090" name="Object 3"/>
          <p:cNvGraphicFramePr>
            <a:graphicFrameLocks noChangeAspect="1"/>
          </p:cNvGraphicFramePr>
          <p:nvPr/>
        </p:nvGraphicFramePr>
        <p:xfrm>
          <a:off x="304800" y="1066800"/>
          <a:ext cx="22129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2" name="Equation" r:id="rId4" imgW="787400" imgH="228600" progId="Equation.3">
                  <p:embed/>
                </p:oleObj>
              </mc:Choice>
              <mc:Fallback>
                <p:oleObj name="Equation" r:id="rId4" imgW="78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221297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1" name="Object 4"/>
          <p:cNvGraphicFramePr>
            <a:graphicFrameLocks noChangeAspect="1"/>
          </p:cNvGraphicFramePr>
          <p:nvPr/>
        </p:nvGraphicFramePr>
        <p:xfrm>
          <a:off x="152400" y="1905000"/>
          <a:ext cx="50292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3" name="Equation" r:id="rId6" imgW="1993900" imgH="368300" progId="Equation.3">
                  <p:embed/>
                </p:oleObj>
              </mc:Choice>
              <mc:Fallback>
                <p:oleObj name="Equation" r:id="rId6" imgW="1993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05000"/>
                        <a:ext cx="50292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4149" name="Line 5"/>
          <p:cNvSpPr>
            <a:spLocks noChangeShapeType="1"/>
          </p:cNvSpPr>
          <p:nvPr/>
        </p:nvSpPr>
        <p:spPr bwMode="auto">
          <a:xfrm flipH="1">
            <a:off x="2362200" y="1905000"/>
            <a:ext cx="609600" cy="609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89093" name="Picture 8" descr="Pictur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685800"/>
            <a:ext cx="33099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4154" name="Line 10"/>
          <p:cNvSpPr>
            <a:spLocks noChangeShapeType="1"/>
          </p:cNvSpPr>
          <p:nvPr/>
        </p:nvSpPr>
        <p:spPr bwMode="auto">
          <a:xfrm>
            <a:off x="7696200" y="685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89095" name="Object 11"/>
          <p:cNvGraphicFramePr>
            <a:graphicFrameLocks noChangeAspect="1"/>
          </p:cNvGraphicFramePr>
          <p:nvPr/>
        </p:nvGraphicFramePr>
        <p:xfrm>
          <a:off x="6477000" y="685800"/>
          <a:ext cx="6651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4" name="Equation" r:id="rId9" imgW="304668" imgH="228501" progId="Equation.3">
                  <p:embed/>
                </p:oleObj>
              </mc:Choice>
              <mc:Fallback>
                <p:oleObj name="Equation" r:id="rId9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685800"/>
                        <a:ext cx="665163" cy="498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6" name="Object 12"/>
          <p:cNvGraphicFramePr>
            <a:graphicFrameLocks noChangeAspect="1"/>
          </p:cNvGraphicFramePr>
          <p:nvPr/>
        </p:nvGraphicFramePr>
        <p:xfrm>
          <a:off x="8478838" y="685800"/>
          <a:ext cx="6651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5" name="Equation" r:id="rId11" imgW="304668" imgH="228501" progId="Equation.3">
                  <p:embed/>
                </p:oleObj>
              </mc:Choice>
              <mc:Fallback>
                <p:oleObj name="Equation" r:id="rId11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8838" y="685800"/>
                        <a:ext cx="665162" cy="498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57" name="Object 13"/>
          <p:cNvGraphicFramePr>
            <a:graphicFrameLocks noChangeAspect="1"/>
          </p:cNvGraphicFramePr>
          <p:nvPr/>
        </p:nvGraphicFramePr>
        <p:xfrm>
          <a:off x="381000" y="2971800"/>
          <a:ext cx="5105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6" name="Equation" r:id="rId13" imgW="1993900" imgH="368300" progId="Equation.3">
                  <p:embed/>
                </p:oleObj>
              </mc:Choice>
              <mc:Fallback>
                <p:oleObj name="Equation" r:id="rId13" imgW="1993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51054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4158" name="AutoShape 14"/>
          <p:cNvSpPr>
            <a:spLocks/>
          </p:cNvSpPr>
          <p:nvPr/>
        </p:nvSpPr>
        <p:spPr bwMode="auto">
          <a:xfrm rot="5400000" flipV="1">
            <a:off x="1752600" y="2895600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4159" name="Text Box 15"/>
          <p:cNvSpPr txBox="1">
            <a:spLocks noChangeArrowheads="1"/>
          </p:cNvSpPr>
          <p:nvPr/>
        </p:nvSpPr>
        <p:spPr bwMode="auto">
          <a:xfrm>
            <a:off x="873125" y="4349750"/>
            <a:ext cx="207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CPT table lookup</a:t>
            </a:r>
          </a:p>
        </p:txBody>
      </p:sp>
      <p:sp>
        <p:nvSpPr>
          <p:cNvPr id="774160" name="AutoShape 16"/>
          <p:cNvSpPr>
            <a:spLocks/>
          </p:cNvSpPr>
          <p:nvPr/>
        </p:nvSpPr>
        <p:spPr bwMode="auto">
          <a:xfrm rot="5400000" flipV="1">
            <a:off x="4267200" y="2971800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4161" name="Text Box 17"/>
          <p:cNvSpPr txBox="1">
            <a:spLocks noChangeArrowheads="1"/>
          </p:cNvSpPr>
          <p:nvPr/>
        </p:nvSpPr>
        <p:spPr bwMode="auto">
          <a:xfrm>
            <a:off x="3276600" y="4419600"/>
            <a:ext cx="285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Recursive call to P(</a:t>
            </a:r>
            <a:r>
              <a:rPr lang="en-US" sz="2800" b="1" baseline="30000" dirty="0">
                <a:cs typeface="+mn-cs"/>
              </a:rPr>
              <a:t>.</a:t>
            </a:r>
            <a:r>
              <a:rPr lang="en-US" dirty="0">
                <a:cs typeface="+mn-cs"/>
              </a:rPr>
              <a:t>|E</a:t>
            </a:r>
            <a:r>
              <a:rPr lang="en-US" baseline="30000" dirty="0">
                <a:cs typeface="+mn-cs"/>
              </a:rPr>
              <a:t>+</a:t>
            </a:r>
            <a:r>
              <a:rPr lang="en-US" dirty="0">
                <a:cs typeface="+mn-cs"/>
              </a:rPr>
              <a:t>)</a:t>
            </a:r>
          </a:p>
        </p:txBody>
      </p:sp>
      <p:sp>
        <p:nvSpPr>
          <p:cNvPr id="774162" name="Text Box 18"/>
          <p:cNvSpPr txBox="1">
            <a:spLocks noChangeArrowheads="1"/>
          </p:cNvSpPr>
          <p:nvPr/>
        </p:nvSpPr>
        <p:spPr bwMode="auto">
          <a:xfrm>
            <a:off x="6172200" y="4953000"/>
            <a:ext cx="2667000" cy="1323439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propagating </a:t>
            </a:r>
            <a:r>
              <a:rPr lang="en-US" dirty="0"/>
              <a:t>requests for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belief due to causal evidence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b="1" dirty="0"/>
              <a:t>up</a:t>
            </a:r>
            <a:r>
              <a:rPr lang="en-US" dirty="0"/>
              <a:t> the tree</a:t>
            </a: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420688" y="5029200"/>
          <a:ext cx="44545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7" name="Equation" r:id="rId15" imgW="1739900" imgH="393700" progId="Equation.3">
                  <p:embed/>
                </p:oleObj>
              </mc:Choice>
              <mc:Fallback>
                <p:oleObj name="Equation" r:id="rId15" imgW="1739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5029200"/>
                        <a:ext cx="445452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 bwMode="auto">
          <a:xfrm>
            <a:off x="1219200" y="5943600"/>
            <a:ext cx="3962400" cy="995363"/>
          </a:xfrm>
          <a:prstGeom prst="wedgeEllipseCallout">
            <a:avLst>
              <a:gd name="adj1" fmla="val 24668"/>
              <a:gd name="adj2" fmla="val -81381"/>
            </a:avLst>
          </a:prstGeom>
          <a:solidFill>
            <a:srgbClr val="CC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dirty="0"/>
              <a:t>Evidence for </a:t>
            </a:r>
            <a:r>
              <a:rPr lang="en-US" dirty="0" err="1"/>
              <a:t>Uj</a:t>
            </a:r>
            <a:r>
              <a:rPr lang="en-US" dirty="0"/>
              <a:t> that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go thru X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130800" y="6248400"/>
            <a:ext cx="4038600" cy="4000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I.e. info on </a:t>
            </a:r>
            <a:r>
              <a:rPr lang="en-US" dirty="0" err="1"/>
              <a:t>Pr</a:t>
            </a:r>
            <a:r>
              <a:rPr lang="en-US" dirty="0"/>
              <a:t>(X|E+) flows down</a:t>
            </a:r>
          </a:p>
        </p:txBody>
      </p:sp>
    </p:spTree>
    <p:extLst>
      <p:ext uri="{BB962C8B-B14F-4D97-AF65-F5344CB8AC3E}">
        <p14:creationId xmlns:p14="http://schemas.microsoft.com/office/powerpoint/2010/main" val="200492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58" grpId="0" animBg="1"/>
      <p:bldP spid="774159" grpId="0"/>
      <p:bldP spid="774160" grpId="0" animBg="1"/>
      <p:bldP spid="774161" grpId="0"/>
      <p:bldP spid="774162" grpId="0" animBg="1"/>
      <p:bldP spid="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Summary of Wed(2.5) Markov blanket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74088" cy="2286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Markov blanket for a random variable A is the set of variables B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B</a:t>
            </a:r>
            <a:r>
              <a:rPr lang="en-US" baseline="-25000" dirty="0" err="1" smtClean="0"/>
              <a:t>k</a:t>
            </a:r>
            <a:r>
              <a:rPr lang="en-US" dirty="0" smtClean="0"/>
              <a:t> that A is </a:t>
            </a:r>
            <a:r>
              <a:rPr lang="en-US" b="1" dirty="0" smtClean="0"/>
              <a:t>not </a:t>
            </a:r>
            <a:r>
              <a:rPr lang="en-US" dirty="0" smtClean="0"/>
              <a:t>conditionally independent of</a:t>
            </a:r>
          </a:p>
          <a:p>
            <a:pPr lvl="1">
              <a:defRPr/>
            </a:pPr>
            <a:r>
              <a:rPr lang="en-US" dirty="0" smtClean="0"/>
              <a:t>I.e., not d-separated from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895600"/>
            <a:ext cx="3048000" cy="3479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3810000"/>
            <a:ext cx="5029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 smtClean="0"/>
              <a:t>For DGM this includes parents, children, and “co-parents” (other parents of children)</a:t>
            </a:r>
          </a:p>
          <a:p>
            <a:pPr lvl="1">
              <a:defRPr/>
            </a:pPr>
            <a:r>
              <a:rPr lang="en-US" dirty="0" smtClean="0"/>
              <a:t>because explaining away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826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29" name="Object 3"/>
          <p:cNvGraphicFramePr>
            <a:graphicFrameLocks noChangeAspect="1"/>
          </p:cNvGraphicFramePr>
          <p:nvPr/>
        </p:nvGraphicFramePr>
        <p:xfrm>
          <a:off x="381000" y="1143000"/>
          <a:ext cx="556736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90" name="Equation" r:id="rId4" imgW="1981200" imgH="228600" progId="Equation.3">
                  <p:embed/>
                </p:oleObj>
              </mc:Choice>
              <mc:Fallback>
                <p:oleObj name="Equation" r:id="rId4" imgW="1981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5567363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30" name="Picture 4" descr="Pict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609600"/>
            <a:ext cx="33099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45" name="AutoShape 5"/>
          <p:cNvSpPr>
            <a:spLocks/>
          </p:cNvSpPr>
          <p:nvPr/>
        </p:nvSpPr>
        <p:spPr bwMode="auto">
          <a:xfrm rot="5400000" flipV="1">
            <a:off x="4838700" y="10287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4435475" y="1905000"/>
            <a:ext cx="1211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recursion</a:t>
            </a:r>
          </a:p>
        </p:txBody>
      </p:sp>
      <p:graphicFrame>
        <p:nvGraphicFramePr>
          <p:cNvPr id="993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133534"/>
              </p:ext>
            </p:extLst>
          </p:nvPr>
        </p:nvGraphicFramePr>
        <p:xfrm>
          <a:off x="404813" y="1981200"/>
          <a:ext cx="329088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91" name="Equation" r:id="rId7" imgW="977900" imgH="228600" progId="Equation.3">
                  <p:embed/>
                </p:oleObj>
              </mc:Choice>
              <mc:Fallback>
                <p:oleObj name="Equation" r:id="rId7" imgW="9779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981200"/>
                        <a:ext cx="3290887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48" name="Line 8"/>
          <p:cNvSpPr>
            <a:spLocks noChangeShapeType="1"/>
          </p:cNvSpPr>
          <p:nvPr/>
        </p:nvSpPr>
        <p:spPr bwMode="auto">
          <a:xfrm>
            <a:off x="7696200" y="25908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78261" name="Object 21"/>
          <p:cNvGraphicFramePr>
            <a:graphicFrameLocks noChangeAspect="1"/>
          </p:cNvGraphicFramePr>
          <p:nvPr/>
        </p:nvGraphicFramePr>
        <p:xfrm>
          <a:off x="6096000" y="4953000"/>
          <a:ext cx="2743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92" name="Equation" r:id="rId9" imgW="1802618" imgH="266584" progId="Equation.3">
                  <p:embed/>
                </p:oleObj>
              </mc:Choice>
              <mc:Fallback>
                <p:oleObj name="Equation" r:id="rId9" imgW="1802618" imgH="266584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953000"/>
                        <a:ext cx="27432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62" name="Object 22"/>
          <p:cNvGraphicFramePr>
            <a:graphicFrameLocks noChangeAspect="1"/>
          </p:cNvGraphicFramePr>
          <p:nvPr/>
        </p:nvGraphicFramePr>
        <p:xfrm>
          <a:off x="5934075" y="5419725"/>
          <a:ext cx="29384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93" name="Equation" r:id="rId11" imgW="1803400" imgH="495300" progId="Equation.3">
                  <p:embed/>
                </p:oleObj>
              </mc:Choice>
              <mc:Fallback>
                <p:oleObj name="Equation" r:id="rId11" imgW="1803400" imgH="4953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5419725"/>
                        <a:ext cx="2938463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63" name="Rectangle 23"/>
          <p:cNvSpPr>
            <a:spLocks noChangeArrowheads="1"/>
          </p:cNvSpPr>
          <p:nvPr/>
        </p:nvSpPr>
        <p:spPr bwMode="auto">
          <a:xfrm>
            <a:off x="5715000" y="4800600"/>
            <a:ext cx="32766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Summary of Wed(3): sideways?!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29718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Similar ideas as before but more complex recursion: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Z’s are NOT independent of X (because explaining away)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Neither are they strictly higher or lower in the tree.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28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0"/>
            <a:ext cx="8534400" cy="8207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Summary of Wed(4)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172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We reduced P(X|E) to product of two recursively calculated parts: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P(X=</a:t>
            </a:r>
            <a:r>
              <a:rPr lang="en-US" dirty="0" err="1" smtClean="0"/>
              <a:t>x|E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i.e., CPT for X and product of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dirty="0" smtClean="0"/>
              <a:t>forward</a:t>
            </a:r>
            <a:r>
              <a:rPr lang="ja-JP" altLang="en-US" sz="2000" dirty="0" smtClean="0">
                <a:latin typeface="Arial"/>
              </a:rPr>
              <a:t>”</a:t>
            </a:r>
            <a:r>
              <a:rPr lang="en-US" sz="2000" dirty="0" smtClean="0"/>
              <a:t> messages from parents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P(E</a:t>
            </a:r>
            <a:r>
              <a:rPr lang="en-US" baseline="30000" dirty="0" smtClean="0"/>
              <a:t>-</a:t>
            </a:r>
            <a:r>
              <a:rPr lang="en-US" dirty="0" smtClean="0"/>
              <a:t>|X=x)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i.e., combination of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dirty="0" smtClean="0"/>
              <a:t>backward</a:t>
            </a:r>
            <a:r>
              <a:rPr lang="ja-JP" altLang="en-US" sz="2000" dirty="0" smtClean="0">
                <a:latin typeface="Arial"/>
              </a:rPr>
              <a:t>”</a:t>
            </a:r>
            <a:r>
              <a:rPr lang="en-US" sz="2000" dirty="0" smtClean="0"/>
              <a:t> messages from parents, CPTs, and P(Z|E</a:t>
            </a:r>
            <a:r>
              <a:rPr lang="en-US" sz="2000" baseline="-25000" dirty="0" smtClean="0"/>
              <a:t>Z\</a:t>
            </a:r>
            <a:r>
              <a:rPr lang="en-US" sz="2000" baseline="-25000" dirty="0" err="1" smtClean="0"/>
              <a:t>Yk</a:t>
            </a:r>
            <a:r>
              <a:rPr lang="en-US" sz="2000" dirty="0" smtClean="0"/>
              <a:t>), a simpler instance of P(X|E)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This can also be implemented by message-passing (belief propagation)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Messages are distributions – i.e., vectors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</a:t>
            </a:r>
            <a:r>
              <a:rPr lang="en-US" strike="sngStrike" dirty="0" smtClean="0"/>
              <a:t>difficult</a:t>
            </a:r>
            <a:r>
              <a:rPr lang="en-US" dirty="0" smtClean="0"/>
              <a:t> problem: common-sense reasoning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344" y="4445000"/>
            <a:ext cx="2413000" cy="2413000"/>
          </a:xfrm>
          <a:prstGeom prst="rect">
            <a:avLst/>
          </a:prstGeom>
        </p:spPr>
      </p:pic>
      <p:sp>
        <p:nvSpPr>
          <p:cNvPr id="5" name="Bent-Up Arrow 4"/>
          <p:cNvSpPr/>
          <p:nvPr/>
        </p:nvSpPr>
        <p:spPr bwMode="auto">
          <a:xfrm rot="10800000">
            <a:off x="4506564" y="3352222"/>
            <a:ext cx="682432" cy="1286092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endParaRPr lang="en-US" sz="2600" smtClean="0">
              <a:solidFill>
                <a:srgbClr val="000000"/>
              </a:solidFill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3049399" y="5288598"/>
            <a:ext cx="491637" cy="29149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177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887348"/>
              </p:ext>
            </p:extLst>
          </p:nvPr>
        </p:nvGraphicFramePr>
        <p:xfrm>
          <a:off x="457200" y="1886965"/>
          <a:ext cx="58991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26" name="Equation" r:id="rId4" imgW="2679700" imgH="203200" progId="Equation.3">
                  <p:embed/>
                </p:oleObj>
              </mc:Choice>
              <mc:Fallback>
                <p:oleObj name="Equation" r:id="rId4" imgW="2679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886965"/>
                        <a:ext cx="5899150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019533"/>
              </p:ext>
            </p:extLst>
          </p:nvPr>
        </p:nvGraphicFramePr>
        <p:xfrm>
          <a:off x="5538660" y="3660889"/>
          <a:ext cx="17605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27" name="Equation" r:id="rId6" imgW="800100" imgH="203200" progId="Equation.3">
                  <p:embed/>
                </p:oleObj>
              </mc:Choice>
              <mc:Fallback>
                <p:oleObj name="Equation" r:id="rId6" imgW="800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38660" y="3660889"/>
                        <a:ext cx="1760538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243356"/>
              </p:ext>
            </p:extLst>
          </p:nvPr>
        </p:nvGraphicFramePr>
        <p:xfrm>
          <a:off x="5538660" y="2768715"/>
          <a:ext cx="1397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28" name="Equation" r:id="rId8" imgW="635000" imgH="203200" progId="Equation.3">
                  <p:embed/>
                </p:oleObj>
              </mc:Choice>
              <mc:Fallback>
                <p:oleObj name="Equation" r:id="rId8" imgW="63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38660" y="2768715"/>
                        <a:ext cx="1397000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054386"/>
              </p:ext>
            </p:extLst>
          </p:nvPr>
        </p:nvGraphicFramePr>
        <p:xfrm>
          <a:off x="5538660" y="3214802"/>
          <a:ext cx="10064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29" name="Equation" r:id="rId10" imgW="457200" imgH="203200" progId="Equation.3">
                  <p:embed/>
                </p:oleObj>
              </mc:Choice>
              <mc:Fallback>
                <p:oleObj name="Equation" r:id="rId10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38660" y="3214802"/>
                        <a:ext cx="1006475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eft Brace 23"/>
          <p:cNvSpPr/>
          <p:nvPr/>
        </p:nvSpPr>
        <p:spPr bwMode="auto">
          <a:xfrm>
            <a:off x="5250475" y="2817628"/>
            <a:ext cx="351982" cy="1262738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endParaRPr lang="en-US" sz="2600" smtClean="0">
              <a:solidFill>
                <a:srgbClr val="000000"/>
              </a:solidFill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20125305">
            <a:off x="3653757" y="2265520"/>
            <a:ext cx="337995" cy="24950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endParaRPr lang="en-US" sz="2600" smtClean="0">
              <a:solidFill>
                <a:srgbClr val="000000"/>
              </a:solidFill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327" y="2987850"/>
            <a:ext cx="232145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Have we solved the common-sense reasoning problem?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681" y="4176649"/>
            <a:ext cx="2321459" cy="2031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</a:rPr>
              <a:t>Yes: We use directed graphical models.</a:t>
            </a:r>
          </a:p>
          <a:p>
            <a:pPr marL="285750" indent="-285750" algn="l" defTabSz="457177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Arial"/>
              </a:rPr>
              <a:t>Semantics: how to specify them</a:t>
            </a:r>
          </a:p>
          <a:p>
            <a:pPr marL="285750" indent="-285750" algn="l" defTabSz="457177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Arial"/>
              </a:rPr>
              <a:t>Inference: how to use them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8468" y="4176649"/>
            <a:ext cx="2321459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defTabSz="457177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</a:rPr>
              <a:t>The last piece:</a:t>
            </a:r>
          </a:p>
          <a:p>
            <a:pPr marL="285750" indent="-285750" algn="l" defTabSz="457177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Arial"/>
              </a:rPr>
              <a:t>Learning: how to find parameters</a:t>
            </a:r>
          </a:p>
        </p:txBody>
      </p:sp>
    </p:spTree>
    <p:extLst>
      <p:ext uri="{BB962C8B-B14F-4D97-AF65-F5344CB8AC3E}">
        <p14:creationId xmlns:p14="http://schemas.microsoft.com/office/powerpoint/2010/main" val="325372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8194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Learning in DGMs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8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Learning for Bayes nets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74088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Input: </a:t>
            </a:r>
          </a:p>
          <a:p>
            <a:pPr lvl="1" eaLnBrk="1" hangingPunct="1">
              <a:defRPr/>
            </a:pPr>
            <a:r>
              <a:rPr lang="en-US" sz="2400" smtClean="0"/>
              <a:t>Sample of the joint:</a:t>
            </a:r>
          </a:p>
          <a:p>
            <a:pPr lvl="1" eaLnBrk="1" hangingPunct="1">
              <a:defRPr/>
            </a:pPr>
            <a:r>
              <a:rPr lang="en-US" sz="2400" smtClean="0"/>
              <a:t>Graph structure of the variables</a:t>
            </a:r>
          </a:p>
          <a:p>
            <a:pPr lvl="2" eaLnBrk="1" hangingPunct="1">
              <a:defRPr/>
            </a:pPr>
            <a:r>
              <a:rPr lang="en-US" sz="2000" smtClean="0"/>
              <a:t>for I=1,…,N, you know Xi and parents(Xi)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Output: </a:t>
            </a:r>
          </a:p>
          <a:p>
            <a:pPr lvl="1" eaLnBrk="1" hangingPunct="1">
              <a:defRPr/>
            </a:pPr>
            <a:r>
              <a:rPr lang="en-US" sz="2400" smtClean="0"/>
              <a:t>Estimated CPTs</a:t>
            </a:r>
          </a:p>
          <a:p>
            <a:pPr eaLnBrk="1" hangingPunct="1">
              <a:defRPr/>
            </a:pPr>
            <a:endParaRPr lang="en-US" sz="2800" smtClean="0">
              <a:cs typeface="+mn-cs"/>
            </a:endParaRPr>
          </a:p>
        </p:txBody>
      </p:sp>
      <p:graphicFrame>
        <p:nvGraphicFramePr>
          <p:cNvPr id="795652" name="Object 4"/>
          <p:cNvGraphicFramePr>
            <a:graphicFrameLocks noChangeAspect="1"/>
          </p:cNvGraphicFramePr>
          <p:nvPr/>
        </p:nvGraphicFramePr>
        <p:xfrm>
          <a:off x="3810000" y="1828800"/>
          <a:ext cx="48768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6" name="Equation" r:id="rId4" imgW="2489200" imgH="241300" progId="Equation.3">
                  <p:embed/>
                </p:oleObj>
              </mc:Choice>
              <mc:Fallback>
                <p:oleObj name="Equation" r:id="rId4" imgW="2489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28800"/>
                        <a:ext cx="48768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5653" name="Oval 5"/>
          <p:cNvSpPr>
            <a:spLocks noChangeArrowheads="1"/>
          </p:cNvSpPr>
          <p:nvPr/>
        </p:nvSpPr>
        <p:spPr bwMode="auto">
          <a:xfrm>
            <a:off x="6310313" y="2847975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795654" name="Oval 6"/>
          <p:cNvSpPr>
            <a:spLocks noChangeArrowheads="1"/>
          </p:cNvSpPr>
          <p:nvPr/>
        </p:nvSpPr>
        <p:spPr bwMode="auto">
          <a:xfrm>
            <a:off x="7319963" y="2847975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795655" name="Oval 7"/>
          <p:cNvSpPr>
            <a:spLocks noChangeArrowheads="1"/>
          </p:cNvSpPr>
          <p:nvPr/>
        </p:nvSpPr>
        <p:spPr bwMode="auto">
          <a:xfrm>
            <a:off x="6843713" y="3810000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</a:t>
            </a:r>
          </a:p>
        </p:txBody>
      </p:sp>
      <p:sp>
        <p:nvSpPr>
          <p:cNvPr id="795656" name="Oval 8"/>
          <p:cNvSpPr>
            <a:spLocks noChangeArrowheads="1"/>
          </p:cNvSpPr>
          <p:nvPr/>
        </p:nvSpPr>
        <p:spPr bwMode="auto">
          <a:xfrm>
            <a:off x="5486400" y="3876675"/>
            <a:ext cx="466725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sp>
        <p:nvSpPr>
          <p:cNvPr id="795657" name="Oval 9"/>
          <p:cNvSpPr>
            <a:spLocks noChangeArrowheads="1"/>
          </p:cNvSpPr>
          <p:nvPr/>
        </p:nvSpPr>
        <p:spPr bwMode="auto">
          <a:xfrm>
            <a:off x="6316663" y="5114925"/>
            <a:ext cx="423862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E</a:t>
            </a:r>
          </a:p>
        </p:txBody>
      </p:sp>
      <p:cxnSp>
        <p:nvCxnSpPr>
          <p:cNvPr id="795658" name="AutoShape 10"/>
          <p:cNvCxnSpPr>
            <a:cxnSpLocks noChangeShapeType="1"/>
            <a:stCxn id="795654" idx="3"/>
            <a:endCxn id="795655" idx="0"/>
          </p:cNvCxnSpPr>
          <p:nvPr/>
        </p:nvCxnSpPr>
        <p:spPr bwMode="auto">
          <a:xfrm flipH="1">
            <a:off x="7062788" y="3346450"/>
            <a:ext cx="320675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5659" name="AutoShape 11"/>
          <p:cNvCxnSpPr>
            <a:cxnSpLocks noChangeShapeType="1"/>
            <a:stCxn id="795653" idx="5"/>
            <a:endCxn id="795655" idx="0"/>
          </p:cNvCxnSpPr>
          <p:nvPr/>
        </p:nvCxnSpPr>
        <p:spPr bwMode="auto">
          <a:xfrm>
            <a:off x="6684963" y="3346450"/>
            <a:ext cx="377825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5660" name="AutoShape 12"/>
          <p:cNvCxnSpPr>
            <a:cxnSpLocks noChangeShapeType="1"/>
            <a:stCxn id="795653" idx="4"/>
            <a:endCxn id="795657" idx="0"/>
          </p:cNvCxnSpPr>
          <p:nvPr/>
        </p:nvCxnSpPr>
        <p:spPr bwMode="auto">
          <a:xfrm>
            <a:off x="6529388" y="3429000"/>
            <a:ext cx="0" cy="1666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5661" name="AutoShape 13"/>
          <p:cNvCxnSpPr>
            <a:cxnSpLocks noChangeShapeType="1"/>
            <a:stCxn id="795655" idx="3"/>
            <a:endCxn id="795657" idx="7"/>
          </p:cNvCxnSpPr>
          <p:nvPr/>
        </p:nvCxnSpPr>
        <p:spPr bwMode="auto">
          <a:xfrm flipH="1">
            <a:off x="6678613" y="4308475"/>
            <a:ext cx="228600" cy="869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5662" name="AutoShape 14"/>
          <p:cNvCxnSpPr>
            <a:cxnSpLocks noChangeShapeType="1"/>
            <a:stCxn id="795656" idx="5"/>
            <a:endCxn id="795657" idx="1"/>
          </p:cNvCxnSpPr>
          <p:nvPr/>
        </p:nvCxnSpPr>
        <p:spPr bwMode="auto">
          <a:xfrm>
            <a:off x="5884863" y="4375150"/>
            <a:ext cx="493712" cy="803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795680" name="Group 32"/>
          <p:cNvGraphicFramePr>
            <a:graphicFrameLocks noGrp="1"/>
          </p:cNvGraphicFramePr>
          <p:nvPr/>
        </p:nvGraphicFramePr>
        <p:xfrm>
          <a:off x="7091363" y="4495800"/>
          <a:ext cx="2052637" cy="1646238"/>
        </p:xfrm>
        <a:graphic>
          <a:graphicData uri="http://schemas.openxmlformats.org/drawingml/2006/table">
            <a:tbl>
              <a:tblPr/>
              <a:tblGrid>
                <a:gridCol w="369887"/>
                <a:gridCol w="320675"/>
                <a:gridCol w="320675"/>
                <a:gridCol w="1041400"/>
              </a:tblGrid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P(C|A,B)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5732" name="Group 84"/>
          <p:cNvGraphicFramePr>
            <a:graphicFrameLocks noGrp="1"/>
          </p:cNvGraphicFramePr>
          <p:nvPr/>
        </p:nvGraphicFramePr>
        <p:xfrm>
          <a:off x="7934325" y="2971800"/>
          <a:ext cx="1209675" cy="1096984"/>
        </p:xfrm>
        <a:graphic>
          <a:graphicData uri="http://schemas.openxmlformats.org/drawingml/2006/table">
            <a:tbl>
              <a:tblPr/>
              <a:tblGrid>
                <a:gridCol w="587375"/>
                <a:gridCol w="622300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P(B)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5733" name="Text Box 85"/>
          <p:cNvSpPr txBox="1">
            <a:spLocks noChangeArrowheads="1"/>
          </p:cNvSpPr>
          <p:nvPr/>
        </p:nvSpPr>
        <p:spPr bwMode="auto">
          <a:xfrm>
            <a:off x="5899150" y="5797550"/>
            <a:ext cx="392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795734" name="Text Box 86"/>
          <p:cNvSpPr txBox="1">
            <a:spLocks noChangeArrowheads="1"/>
          </p:cNvSpPr>
          <p:nvPr/>
        </p:nvSpPr>
        <p:spPr bwMode="auto">
          <a:xfrm>
            <a:off x="228600" y="4191000"/>
            <a:ext cx="5029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CC"/>
                </a:solidFill>
                <a:latin typeface="Tahoma" charset="0"/>
                <a:ea typeface="ＭＳ Ｐゴシック" charset="0"/>
                <a:cs typeface="ＭＳ Ｐゴシック" charset="0"/>
              </a:rPr>
              <a:t>Method</a:t>
            </a: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(discrete variables):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Estimate each CPT </a:t>
            </a:r>
            <a:r>
              <a:rPr lang="en-US" sz="2400" i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independently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Use a MLE or MAP</a:t>
            </a:r>
          </a:p>
        </p:txBody>
      </p:sp>
    </p:spTree>
    <p:extLst>
      <p:ext uri="{BB962C8B-B14F-4D97-AF65-F5344CB8AC3E}">
        <p14:creationId xmlns:p14="http://schemas.microsoft.com/office/powerpoint/2010/main" val="40296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3" grpId="0" animBg="1"/>
      <p:bldP spid="795654" grpId="0" animBg="1"/>
      <p:bldP spid="795655" grpId="0" animBg="1"/>
      <p:bldP spid="795656" grpId="0" animBg="1"/>
      <p:bldP spid="795657" grpId="0" animBg="1"/>
      <p:bldP spid="7957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Learning for Bayes nets</a:t>
            </a:r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/>
        </p:nvGraphicFramePr>
        <p:xfrm>
          <a:off x="3517900" y="1447800"/>
          <a:ext cx="53736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8" name="Equation" r:id="rId4" imgW="2743200" imgH="241300" progId="Equation.3">
                  <p:embed/>
                </p:oleObj>
              </mc:Choice>
              <mc:Fallback>
                <p:oleObj name="Equation" r:id="rId4" imgW="274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447800"/>
                        <a:ext cx="53736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65" name="Oval 5"/>
          <p:cNvSpPr>
            <a:spLocks noChangeArrowheads="1"/>
          </p:cNvSpPr>
          <p:nvPr/>
        </p:nvSpPr>
        <p:spPr bwMode="auto">
          <a:xfrm>
            <a:off x="6310313" y="2847975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808966" name="Oval 6"/>
          <p:cNvSpPr>
            <a:spLocks noChangeArrowheads="1"/>
          </p:cNvSpPr>
          <p:nvPr/>
        </p:nvSpPr>
        <p:spPr bwMode="auto">
          <a:xfrm>
            <a:off x="7319963" y="2847975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808967" name="Oval 7"/>
          <p:cNvSpPr>
            <a:spLocks noChangeArrowheads="1"/>
          </p:cNvSpPr>
          <p:nvPr/>
        </p:nvSpPr>
        <p:spPr bwMode="auto">
          <a:xfrm>
            <a:off x="6843713" y="3810000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</a:t>
            </a:r>
          </a:p>
        </p:txBody>
      </p:sp>
      <p:sp>
        <p:nvSpPr>
          <p:cNvPr id="808968" name="Oval 8"/>
          <p:cNvSpPr>
            <a:spLocks noChangeArrowheads="1"/>
          </p:cNvSpPr>
          <p:nvPr/>
        </p:nvSpPr>
        <p:spPr bwMode="auto">
          <a:xfrm>
            <a:off x="5486400" y="3876675"/>
            <a:ext cx="466725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sp>
        <p:nvSpPr>
          <p:cNvPr id="808969" name="Oval 9"/>
          <p:cNvSpPr>
            <a:spLocks noChangeArrowheads="1"/>
          </p:cNvSpPr>
          <p:nvPr/>
        </p:nvSpPr>
        <p:spPr bwMode="auto">
          <a:xfrm>
            <a:off x="6316663" y="5114925"/>
            <a:ext cx="423862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E</a:t>
            </a:r>
          </a:p>
        </p:txBody>
      </p:sp>
      <p:cxnSp>
        <p:nvCxnSpPr>
          <p:cNvPr id="808970" name="AutoShape 10"/>
          <p:cNvCxnSpPr>
            <a:cxnSpLocks noChangeShapeType="1"/>
            <a:stCxn id="808966" idx="3"/>
            <a:endCxn id="808967" idx="0"/>
          </p:cNvCxnSpPr>
          <p:nvPr/>
        </p:nvCxnSpPr>
        <p:spPr bwMode="auto">
          <a:xfrm flipH="1">
            <a:off x="7062788" y="3346450"/>
            <a:ext cx="320675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1" name="AutoShape 11"/>
          <p:cNvCxnSpPr>
            <a:cxnSpLocks noChangeShapeType="1"/>
            <a:stCxn id="808965" idx="5"/>
            <a:endCxn id="808967" idx="0"/>
          </p:cNvCxnSpPr>
          <p:nvPr/>
        </p:nvCxnSpPr>
        <p:spPr bwMode="auto">
          <a:xfrm>
            <a:off x="6684963" y="3346450"/>
            <a:ext cx="377825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2" name="AutoShape 12"/>
          <p:cNvCxnSpPr>
            <a:cxnSpLocks noChangeShapeType="1"/>
            <a:stCxn id="808965" idx="4"/>
            <a:endCxn id="808969" idx="0"/>
          </p:cNvCxnSpPr>
          <p:nvPr/>
        </p:nvCxnSpPr>
        <p:spPr bwMode="auto">
          <a:xfrm>
            <a:off x="6529388" y="3429000"/>
            <a:ext cx="0" cy="1666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3" name="AutoShape 13"/>
          <p:cNvCxnSpPr>
            <a:cxnSpLocks noChangeShapeType="1"/>
            <a:stCxn id="808967" idx="3"/>
            <a:endCxn id="808969" idx="7"/>
          </p:cNvCxnSpPr>
          <p:nvPr/>
        </p:nvCxnSpPr>
        <p:spPr bwMode="auto">
          <a:xfrm flipH="1">
            <a:off x="6678613" y="4308475"/>
            <a:ext cx="228600" cy="869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4" name="AutoShape 14"/>
          <p:cNvCxnSpPr>
            <a:cxnSpLocks noChangeShapeType="1"/>
            <a:stCxn id="808968" idx="5"/>
            <a:endCxn id="808969" idx="1"/>
          </p:cNvCxnSpPr>
          <p:nvPr/>
        </p:nvCxnSpPr>
        <p:spPr bwMode="auto">
          <a:xfrm>
            <a:off x="5884863" y="4375150"/>
            <a:ext cx="493712" cy="803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808975" name="Group 15"/>
          <p:cNvGraphicFramePr>
            <a:graphicFrameLocks noGrp="1"/>
          </p:cNvGraphicFramePr>
          <p:nvPr/>
        </p:nvGraphicFramePr>
        <p:xfrm>
          <a:off x="6934200" y="4495800"/>
          <a:ext cx="2052638" cy="1646238"/>
        </p:xfrm>
        <a:graphic>
          <a:graphicData uri="http://schemas.openxmlformats.org/drawingml/2006/table">
            <a:tbl>
              <a:tblPr/>
              <a:tblGrid>
                <a:gridCol w="369888"/>
                <a:gridCol w="320675"/>
                <a:gridCol w="320675"/>
                <a:gridCol w="1041400"/>
              </a:tblGrid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P(C|A,B)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010" name="Group 50"/>
          <p:cNvGraphicFramePr>
            <a:graphicFrameLocks noGrp="1"/>
          </p:cNvGraphicFramePr>
          <p:nvPr/>
        </p:nvGraphicFramePr>
        <p:xfrm>
          <a:off x="7772400" y="3124200"/>
          <a:ext cx="1209675" cy="1096984"/>
        </p:xfrm>
        <a:graphic>
          <a:graphicData uri="http://schemas.openxmlformats.org/drawingml/2006/table">
            <a:tbl>
              <a:tblPr/>
              <a:tblGrid>
                <a:gridCol w="587375"/>
                <a:gridCol w="622300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P(B)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027" name="Text Box 67"/>
          <p:cNvSpPr txBox="1">
            <a:spLocks noChangeArrowheads="1"/>
          </p:cNvSpPr>
          <p:nvPr/>
        </p:nvSpPr>
        <p:spPr bwMode="auto">
          <a:xfrm>
            <a:off x="5899150" y="5797550"/>
            <a:ext cx="392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809028" name="Text Box 68"/>
          <p:cNvSpPr txBox="1">
            <a:spLocks noChangeArrowheads="1"/>
          </p:cNvSpPr>
          <p:nvPr/>
        </p:nvSpPr>
        <p:spPr bwMode="auto">
          <a:xfrm>
            <a:off x="228600" y="1752600"/>
            <a:ext cx="5029200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latin typeface="Tahoma" charset="0"/>
                <a:ea typeface="ＭＳ Ｐゴシック" charset="0"/>
                <a:cs typeface="ＭＳ Ｐゴシック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(discrete variables):</a:t>
            </a: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Estimate each CPT </a:t>
            </a:r>
            <a:r>
              <a:rPr lang="en-US" sz="2400" i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independently</a:t>
            </a: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 MLE or </a:t>
            </a:r>
            <a:r>
              <a:rPr lang="en-US" sz="2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MAP estimate for</a:t>
            </a: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MLE estimate:</a:t>
            </a:r>
            <a:endParaRPr lang="en-US" sz="24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12703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345540"/>
              </p:ext>
            </p:extLst>
          </p:nvPr>
        </p:nvGraphicFramePr>
        <p:xfrm>
          <a:off x="609600" y="4038600"/>
          <a:ext cx="45227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9" name="Equation" r:id="rId6" imgW="2183452" imgH="266584" progId="Equation.3">
                  <p:embed/>
                </p:oleObj>
              </mc:Choice>
              <mc:Fallback>
                <p:oleObj name="Equation" r:id="rId6" imgW="2183452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38600"/>
                        <a:ext cx="45227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1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125246"/>
              </p:ext>
            </p:extLst>
          </p:nvPr>
        </p:nvGraphicFramePr>
        <p:xfrm>
          <a:off x="685800" y="5562600"/>
          <a:ext cx="44323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0" name="Equation" r:id="rId8" imgW="2387600" imgH="469900" progId="Equation.3">
                  <p:embed/>
                </p:oleObj>
              </mc:Choice>
              <mc:Fallback>
                <p:oleObj name="Equation" r:id="rId8" imgW="2387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562600"/>
                        <a:ext cx="44323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2" name="Line 72"/>
          <p:cNvSpPr>
            <a:spLocks noChangeShapeType="1"/>
          </p:cNvSpPr>
          <p:nvPr/>
        </p:nvSpPr>
        <p:spPr bwMode="auto">
          <a:xfrm>
            <a:off x="2133600" y="4038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33" name="Line 73"/>
          <p:cNvSpPr>
            <a:spLocks noChangeShapeType="1"/>
          </p:cNvSpPr>
          <p:nvPr/>
        </p:nvSpPr>
        <p:spPr bwMode="auto">
          <a:xfrm>
            <a:off x="3276600" y="56388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34" name="Line 74"/>
          <p:cNvSpPr>
            <a:spLocks noChangeShapeType="1"/>
          </p:cNvSpPr>
          <p:nvPr/>
        </p:nvSpPr>
        <p:spPr bwMode="auto">
          <a:xfrm>
            <a:off x="2590800" y="60960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2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MAP estimates</a:t>
            </a:r>
          </a:p>
        </p:txBody>
      </p:sp>
      <p:sp>
        <p:nvSpPr>
          <p:cNvPr id="813060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267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The beta distribution: </a:t>
            </a:r>
          </a:p>
        </p:txBody>
      </p:sp>
      <p:graphicFrame>
        <p:nvGraphicFramePr>
          <p:cNvPr id="114691" name="Object 6"/>
          <p:cNvGraphicFramePr>
            <a:graphicFrameLocks noChangeAspect="1"/>
          </p:cNvGraphicFramePr>
          <p:nvPr/>
        </p:nvGraphicFramePr>
        <p:xfrm>
          <a:off x="3352800" y="1447800"/>
          <a:ext cx="3962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2" name="Equation" r:id="rId4" imgW="1803400" imgH="241300" progId="Equation.3">
                  <p:embed/>
                </p:oleObj>
              </mc:Choice>
              <mc:Fallback>
                <p:oleObj name="Equation" r:id="rId4" imgW="1803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47800"/>
                        <a:ext cx="3962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7"/>
          <p:cNvGraphicFramePr>
            <a:graphicFrameLocks noChangeAspect="1"/>
          </p:cNvGraphicFramePr>
          <p:nvPr/>
        </p:nvGraphicFramePr>
        <p:xfrm>
          <a:off x="987425" y="2057400"/>
          <a:ext cx="691991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3" name="Equation" r:id="rId6" imgW="3149600" imgH="431800" progId="Equation.3">
                  <p:embed/>
                </p:oleObj>
              </mc:Choice>
              <mc:Fallback>
                <p:oleObj name="Equation" r:id="rId6" imgW="3149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057400"/>
                        <a:ext cx="691991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3065" name="Text Box 9"/>
          <p:cNvSpPr txBox="1">
            <a:spLocks noChangeArrowheads="1"/>
          </p:cNvSpPr>
          <p:nvPr/>
        </p:nvSpPr>
        <p:spPr bwMode="auto">
          <a:xfrm>
            <a:off x="1828800" y="3048000"/>
            <a:ext cx="350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>
                <a:solidFill>
                  <a:srgbClr val="3333CC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  <a:cs typeface="ＭＳ Ｐゴシック" charset="0"/>
              </a:rPr>
              <a:t>pseudo-data</a:t>
            </a:r>
            <a:r>
              <a:rPr lang="ja-JP" altLang="en-US" sz="2000">
                <a:solidFill>
                  <a:srgbClr val="3333CC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  <a:cs typeface="ＭＳ Ｐゴシック" charset="0"/>
              </a:rPr>
              <a:t>: like hallucinating a few heads and a few tails</a:t>
            </a:r>
          </a:p>
        </p:txBody>
      </p:sp>
      <p:pic>
        <p:nvPicPr>
          <p:cNvPr id="81306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14696" name="Object 11"/>
          <p:cNvGraphicFramePr>
            <a:graphicFrameLocks noChangeAspect="1"/>
          </p:cNvGraphicFramePr>
          <p:nvPr/>
        </p:nvGraphicFramePr>
        <p:xfrm>
          <a:off x="7467600" y="6019800"/>
          <a:ext cx="1219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4" name="Equation" r:id="rId9" imgW="723586" imgH="228501" progId="Equation.3">
                  <p:embed/>
                </p:oleObj>
              </mc:Choice>
              <mc:Fallback>
                <p:oleObj name="Equation" r:id="rId9" imgW="72358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019800"/>
                        <a:ext cx="1219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33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MAP estimates</a:t>
            </a:r>
          </a:p>
        </p:txBody>
      </p:sp>
      <p:sp>
        <p:nvSpPr>
          <p:cNvPr id="816131" name="Text Box 3"/>
          <p:cNvSpPr txBox="1">
            <a:spLocks noChangeArrowheads="1"/>
          </p:cNvSpPr>
          <p:nvPr/>
        </p:nvSpPr>
        <p:spPr bwMode="auto">
          <a:xfrm>
            <a:off x="396875" y="1524000"/>
            <a:ext cx="310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The Dirichlet distribution: </a:t>
            </a:r>
          </a:p>
        </p:txBody>
      </p:sp>
      <p:graphicFrame>
        <p:nvGraphicFramePr>
          <p:cNvPr id="116739" name="Object 4"/>
          <p:cNvGraphicFramePr>
            <a:graphicFrameLocks noChangeAspect="1"/>
          </p:cNvGraphicFramePr>
          <p:nvPr/>
        </p:nvGraphicFramePr>
        <p:xfrm>
          <a:off x="3575050" y="1336675"/>
          <a:ext cx="351631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2" name="Equation" r:id="rId4" imgW="1600200" imgH="342900" progId="Equation.3">
                  <p:embed/>
                </p:oleObj>
              </mc:Choice>
              <mc:Fallback>
                <p:oleObj name="Equation" r:id="rId4" imgW="16002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336675"/>
                        <a:ext cx="351631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0" name="Object 5"/>
          <p:cNvGraphicFramePr>
            <a:graphicFrameLocks noChangeAspect="1"/>
          </p:cNvGraphicFramePr>
          <p:nvPr/>
        </p:nvGraphicFramePr>
        <p:xfrm>
          <a:off x="1738313" y="1981200"/>
          <a:ext cx="547052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3" name="Equation" r:id="rId6" imgW="2489200" imgH="533400" progId="Equation.3">
                  <p:embed/>
                </p:oleObj>
              </mc:Choice>
              <mc:Fallback>
                <p:oleObj name="Equation" r:id="rId6" imgW="2489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1981200"/>
                        <a:ext cx="5470525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6135" name="Text Box 7"/>
          <p:cNvSpPr txBox="1">
            <a:spLocks noChangeArrowheads="1"/>
          </p:cNvSpPr>
          <p:nvPr/>
        </p:nvSpPr>
        <p:spPr bwMode="auto">
          <a:xfrm>
            <a:off x="1752600" y="3124200"/>
            <a:ext cx="350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>
                <a:solidFill>
                  <a:srgbClr val="3333CC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  <a:cs typeface="ＭＳ Ｐゴシック" charset="0"/>
              </a:rPr>
              <a:t>pseudo-data</a:t>
            </a:r>
            <a:r>
              <a:rPr lang="ja-JP" altLang="en-US" sz="2000">
                <a:solidFill>
                  <a:srgbClr val="3333CC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  <a:cs typeface="ＭＳ Ｐゴシック" charset="0"/>
              </a:rPr>
              <a:t>: like hallucinating </a:t>
            </a:r>
            <a:r>
              <a:rPr lang="el-GR" sz="2000">
                <a:solidFill>
                  <a:srgbClr val="3333CC"/>
                </a:solidFill>
                <a:latin typeface="Tahoma" charset="0"/>
                <a:ea typeface="ＭＳ Ｐゴシック" charset="0"/>
                <a:cs typeface="Tahoma" charset="0"/>
              </a:rPr>
              <a:t>α</a:t>
            </a:r>
            <a:r>
              <a:rPr lang="en-US" sz="2000" baseline="-25000">
                <a:solidFill>
                  <a:srgbClr val="3333CC"/>
                </a:solidFill>
                <a:latin typeface="Tahoma" charset="0"/>
                <a:ea typeface="ＭＳ Ｐゴシック" charset="0"/>
                <a:cs typeface="Tahoma" charset="0"/>
              </a:rPr>
              <a:t>i </a:t>
            </a: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  <a:cs typeface="Tahoma" charset="0"/>
              </a:rPr>
              <a:t>examples of X=i for each value of i</a:t>
            </a:r>
            <a:r>
              <a:rPr lang="en-US" sz="2000" baseline="-25000">
                <a:solidFill>
                  <a:srgbClr val="3333CC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endParaRPr lang="el-GR" sz="2000" baseline="-25000">
              <a:solidFill>
                <a:srgbClr val="3333CC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7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OF DGMs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Learning for Bayes nets</a:t>
            </a:r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425689"/>
              </p:ext>
            </p:extLst>
          </p:nvPr>
        </p:nvGraphicFramePr>
        <p:xfrm>
          <a:off x="228600" y="1295400"/>
          <a:ext cx="53736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24" name="Equation" r:id="rId4" imgW="2743200" imgH="241300" progId="Equation.3">
                  <p:embed/>
                </p:oleObj>
              </mc:Choice>
              <mc:Fallback>
                <p:oleObj name="Equation" r:id="rId4" imgW="274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53736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65" name="Oval 5"/>
          <p:cNvSpPr>
            <a:spLocks noChangeArrowheads="1"/>
          </p:cNvSpPr>
          <p:nvPr/>
        </p:nvSpPr>
        <p:spPr bwMode="auto">
          <a:xfrm>
            <a:off x="6310313" y="2847975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808966" name="Oval 6"/>
          <p:cNvSpPr>
            <a:spLocks noChangeArrowheads="1"/>
          </p:cNvSpPr>
          <p:nvPr/>
        </p:nvSpPr>
        <p:spPr bwMode="auto">
          <a:xfrm>
            <a:off x="7319963" y="2847975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808967" name="Oval 7"/>
          <p:cNvSpPr>
            <a:spLocks noChangeArrowheads="1"/>
          </p:cNvSpPr>
          <p:nvPr/>
        </p:nvSpPr>
        <p:spPr bwMode="auto">
          <a:xfrm>
            <a:off x="6843713" y="3810000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</a:t>
            </a:r>
          </a:p>
        </p:txBody>
      </p:sp>
      <p:sp>
        <p:nvSpPr>
          <p:cNvPr id="808968" name="Oval 8"/>
          <p:cNvSpPr>
            <a:spLocks noChangeArrowheads="1"/>
          </p:cNvSpPr>
          <p:nvPr/>
        </p:nvSpPr>
        <p:spPr bwMode="auto">
          <a:xfrm>
            <a:off x="5486400" y="3876675"/>
            <a:ext cx="466725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sp>
        <p:nvSpPr>
          <p:cNvPr id="808969" name="Oval 9"/>
          <p:cNvSpPr>
            <a:spLocks noChangeArrowheads="1"/>
          </p:cNvSpPr>
          <p:nvPr/>
        </p:nvSpPr>
        <p:spPr bwMode="auto">
          <a:xfrm>
            <a:off x="6316663" y="5114925"/>
            <a:ext cx="423862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E</a:t>
            </a:r>
          </a:p>
        </p:txBody>
      </p:sp>
      <p:cxnSp>
        <p:nvCxnSpPr>
          <p:cNvPr id="808970" name="AutoShape 10"/>
          <p:cNvCxnSpPr>
            <a:cxnSpLocks noChangeShapeType="1"/>
            <a:stCxn id="808966" idx="3"/>
            <a:endCxn id="808967" idx="0"/>
          </p:cNvCxnSpPr>
          <p:nvPr/>
        </p:nvCxnSpPr>
        <p:spPr bwMode="auto">
          <a:xfrm flipH="1">
            <a:off x="7062788" y="3346450"/>
            <a:ext cx="320675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1" name="AutoShape 11"/>
          <p:cNvCxnSpPr>
            <a:cxnSpLocks noChangeShapeType="1"/>
            <a:stCxn id="808965" idx="5"/>
            <a:endCxn id="808967" idx="0"/>
          </p:cNvCxnSpPr>
          <p:nvPr/>
        </p:nvCxnSpPr>
        <p:spPr bwMode="auto">
          <a:xfrm>
            <a:off x="6684963" y="3346450"/>
            <a:ext cx="377825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2" name="AutoShape 12"/>
          <p:cNvCxnSpPr>
            <a:cxnSpLocks noChangeShapeType="1"/>
            <a:stCxn id="808965" idx="4"/>
            <a:endCxn id="808969" idx="0"/>
          </p:cNvCxnSpPr>
          <p:nvPr/>
        </p:nvCxnSpPr>
        <p:spPr bwMode="auto">
          <a:xfrm>
            <a:off x="6529388" y="3429000"/>
            <a:ext cx="0" cy="1666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3" name="AutoShape 13"/>
          <p:cNvCxnSpPr>
            <a:cxnSpLocks noChangeShapeType="1"/>
            <a:stCxn id="808967" idx="3"/>
            <a:endCxn id="808969" idx="7"/>
          </p:cNvCxnSpPr>
          <p:nvPr/>
        </p:nvCxnSpPr>
        <p:spPr bwMode="auto">
          <a:xfrm flipH="1">
            <a:off x="6678613" y="4308475"/>
            <a:ext cx="228600" cy="869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4" name="AutoShape 14"/>
          <p:cNvCxnSpPr>
            <a:cxnSpLocks noChangeShapeType="1"/>
            <a:stCxn id="808968" idx="5"/>
            <a:endCxn id="808969" idx="1"/>
          </p:cNvCxnSpPr>
          <p:nvPr/>
        </p:nvCxnSpPr>
        <p:spPr bwMode="auto">
          <a:xfrm>
            <a:off x="5884863" y="4375150"/>
            <a:ext cx="493712" cy="803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808975" name="Group 15"/>
          <p:cNvGraphicFramePr>
            <a:graphicFrameLocks noGrp="1"/>
          </p:cNvGraphicFramePr>
          <p:nvPr/>
        </p:nvGraphicFramePr>
        <p:xfrm>
          <a:off x="6934200" y="4495800"/>
          <a:ext cx="2052638" cy="1646238"/>
        </p:xfrm>
        <a:graphic>
          <a:graphicData uri="http://schemas.openxmlformats.org/drawingml/2006/table">
            <a:tbl>
              <a:tblPr/>
              <a:tblGrid>
                <a:gridCol w="369888"/>
                <a:gridCol w="320675"/>
                <a:gridCol w="320675"/>
                <a:gridCol w="1041400"/>
              </a:tblGrid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P(C|A,B)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010" name="Group 50"/>
          <p:cNvGraphicFramePr>
            <a:graphicFrameLocks noGrp="1"/>
          </p:cNvGraphicFramePr>
          <p:nvPr/>
        </p:nvGraphicFramePr>
        <p:xfrm>
          <a:off x="7772400" y="3124200"/>
          <a:ext cx="1209675" cy="1096984"/>
        </p:xfrm>
        <a:graphic>
          <a:graphicData uri="http://schemas.openxmlformats.org/drawingml/2006/table">
            <a:tbl>
              <a:tblPr/>
              <a:tblGrid>
                <a:gridCol w="587375"/>
                <a:gridCol w="622300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P(B)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027" name="Text Box 67"/>
          <p:cNvSpPr txBox="1">
            <a:spLocks noChangeArrowheads="1"/>
          </p:cNvSpPr>
          <p:nvPr/>
        </p:nvSpPr>
        <p:spPr bwMode="auto">
          <a:xfrm>
            <a:off x="5899150" y="5797550"/>
            <a:ext cx="392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809028" name="Text Box 68"/>
          <p:cNvSpPr txBox="1">
            <a:spLocks noChangeArrowheads="1"/>
          </p:cNvSpPr>
          <p:nvPr/>
        </p:nvSpPr>
        <p:spPr bwMode="auto">
          <a:xfrm>
            <a:off x="228600" y="1752600"/>
            <a:ext cx="5029200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latin typeface="Tahoma" charset="0"/>
                <a:ea typeface="ＭＳ Ｐゴシック" charset="0"/>
                <a:cs typeface="ＭＳ Ｐゴシック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(discrete variables):</a:t>
            </a: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Estimate each CPT </a:t>
            </a:r>
            <a:r>
              <a:rPr lang="en-US" sz="2400" i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independently</a:t>
            </a: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 MLE or </a:t>
            </a:r>
            <a:r>
              <a:rPr lang="en-US" sz="2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MAP estimate for</a:t>
            </a: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MAP estimate:</a:t>
            </a:r>
            <a:endParaRPr lang="en-US" sz="24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12703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719942"/>
              </p:ext>
            </p:extLst>
          </p:nvPr>
        </p:nvGraphicFramePr>
        <p:xfrm>
          <a:off x="609600" y="4038600"/>
          <a:ext cx="45227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25" name="Equation" r:id="rId6" imgW="2183452" imgH="266584" progId="Equation.3">
                  <p:embed/>
                </p:oleObj>
              </mc:Choice>
              <mc:Fallback>
                <p:oleObj name="Equation" r:id="rId6" imgW="2183452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38600"/>
                        <a:ext cx="45227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2" name="Line 72"/>
          <p:cNvSpPr>
            <a:spLocks noChangeShapeType="1"/>
          </p:cNvSpPr>
          <p:nvPr/>
        </p:nvSpPr>
        <p:spPr bwMode="auto">
          <a:xfrm>
            <a:off x="2133600" y="4038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3" name="Group 73"/>
          <p:cNvGrpSpPr>
            <a:grpSpLocks/>
          </p:cNvGrpSpPr>
          <p:nvPr/>
        </p:nvGrpSpPr>
        <p:grpSpPr bwMode="auto">
          <a:xfrm>
            <a:off x="609600" y="5486400"/>
            <a:ext cx="5233988" cy="1039813"/>
            <a:chOff x="144" y="3120"/>
            <a:chExt cx="3297" cy="655"/>
          </a:xfrm>
        </p:grpSpPr>
        <p:graphicFrame>
          <p:nvGraphicFramePr>
            <p:cNvPr id="24" name="Object 69"/>
            <p:cNvGraphicFramePr>
              <a:graphicFrameLocks noChangeAspect="1"/>
            </p:cNvGraphicFramePr>
            <p:nvPr/>
          </p:nvGraphicFramePr>
          <p:xfrm>
            <a:off x="144" y="3120"/>
            <a:ext cx="3297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26" name="Equation" r:id="rId8" imgW="2819400" imgH="558800" progId="Equation.3">
                    <p:embed/>
                  </p:oleObj>
                </mc:Choice>
                <mc:Fallback>
                  <p:oleObj name="Equation" r:id="rId8" imgW="2819400" imgH="558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120"/>
                          <a:ext cx="3297" cy="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71"/>
            <p:cNvSpPr>
              <a:spLocks noChangeShapeType="1"/>
            </p:cNvSpPr>
            <p:nvPr/>
          </p:nvSpPr>
          <p:spPr bwMode="auto">
            <a:xfrm>
              <a:off x="1728" y="316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>
              <a:off x="1200" y="3456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7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Learning for Bayes nets</a:t>
            </a:r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157873"/>
              </p:ext>
            </p:extLst>
          </p:nvPr>
        </p:nvGraphicFramePr>
        <p:xfrm>
          <a:off x="304800" y="1295400"/>
          <a:ext cx="53736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0" name="Equation" r:id="rId4" imgW="2743200" imgH="241300" progId="Equation.3">
                  <p:embed/>
                </p:oleObj>
              </mc:Choice>
              <mc:Fallback>
                <p:oleObj name="Equation" r:id="rId4" imgW="274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53736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65" name="Oval 5"/>
          <p:cNvSpPr>
            <a:spLocks noChangeArrowheads="1"/>
          </p:cNvSpPr>
          <p:nvPr/>
        </p:nvSpPr>
        <p:spPr bwMode="auto">
          <a:xfrm>
            <a:off x="6310313" y="2847975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808966" name="Oval 6"/>
          <p:cNvSpPr>
            <a:spLocks noChangeArrowheads="1"/>
          </p:cNvSpPr>
          <p:nvPr/>
        </p:nvSpPr>
        <p:spPr bwMode="auto">
          <a:xfrm>
            <a:off x="7319963" y="2847975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808967" name="Oval 7"/>
          <p:cNvSpPr>
            <a:spLocks noChangeArrowheads="1"/>
          </p:cNvSpPr>
          <p:nvPr/>
        </p:nvSpPr>
        <p:spPr bwMode="auto">
          <a:xfrm>
            <a:off x="6843713" y="3810000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</a:t>
            </a:r>
          </a:p>
        </p:txBody>
      </p:sp>
      <p:sp>
        <p:nvSpPr>
          <p:cNvPr id="808968" name="Oval 8"/>
          <p:cNvSpPr>
            <a:spLocks noChangeArrowheads="1"/>
          </p:cNvSpPr>
          <p:nvPr/>
        </p:nvSpPr>
        <p:spPr bwMode="auto">
          <a:xfrm>
            <a:off x="5486400" y="3876675"/>
            <a:ext cx="466725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sp>
        <p:nvSpPr>
          <p:cNvPr id="808969" name="Oval 9"/>
          <p:cNvSpPr>
            <a:spLocks noChangeArrowheads="1"/>
          </p:cNvSpPr>
          <p:nvPr/>
        </p:nvSpPr>
        <p:spPr bwMode="auto">
          <a:xfrm>
            <a:off x="6316663" y="5114925"/>
            <a:ext cx="423862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E</a:t>
            </a:r>
          </a:p>
        </p:txBody>
      </p:sp>
      <p:cxnSp>
        <p:nvCxnSpPr>
          <p:cNvPr id="808970" name="AutoShape 10"/>
          <p:cNvCxnSpPr>
            <a:cxnSpLocks noChangeShapeType="1"/>
            <a:stCxn id="808966" idx="3"/>
            <a:endCxn id="808967" idx="0"/>
          </p:cNvCxnSpPr>
          <p:nvPr/>
        </p:nvCxnSpPr>
        <p:spPr bwMode="auto">
          <a:xfrm flipH="1">
            <a:off x="7062788" y="3346450"/>
            <a:ext cx="320675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1" name="AutoShape 11"/>
          <p:cNvCxnSpPr>
            <a:cxnSpLocks noChangeShapeType="1"/>
            <a:stCxn id="808965" idx="5"/>
            <a:endCxn id="808967" idx="0"/>
          </p:cNvCxnSpPr>
          <p:nvPr/>
        </p:nvCxnSpPr>
        <p:spPr bwMode="auto">
          <a:xfrm>
            <a:off x="6684963" y="3346450"/>
            <a:ext cx="377825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2" name="AutoShape 12"/>
          <p:cNvCxnSpPr>
            <a:cxnSpLocks noChangeShapeType="1"/>
            <a:stCxn id="808965" idx="4"/>
            <a:endCxn id="808969" idx="0"/>
          </p:cNvCxnSpPr>
          <p:nvPr/>
        </p:nvCxnSpPr>
        <p:spPr bwMode="auto">
          <a:xfrm>
            <a:off x="6529388" y="3429000"/>
            <a:ext cx="0" cy="1666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3" name="AutoShape 13"/>
          <p:cNvCxnSpPr>
            <a:cxnSpLocks noChangeShapeType="1"/>
            <a:stCxn id="808967" idx="3"/>
            <a:endCxn id="808969" idx="7"/>
          </p:cNvCxnSpPr>
          <p:nvPr/>
        </p:nvCxnSpPr>
        <p:spPr bwMode="auto">
          <a:xfrm flipH="1">
            <a:off x="6678613" y="4308475"/>
            <a:ext cx="228600" cy="869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4" name="AutoShape 14"/>
          <p:cNvCxnSpPr>
            <a:cxnSpLocks noChangeShapeType="1"/>
            <a:stCxn id="808968" idx="5"/>
            <a:endCxn id="808969" idx="1"/>
          </p:cNvCxnSpPr>
          <p:nvPr/>
        </p:nvCxnSpPr>
        <p:spPr bwMode="auto">
          <a:xfrm>
            <a:off x="5884863" y="4375150"/>
            <a:ext cx="493712" cy="803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808975" name="Group 15"/>
          <p:cNvGraphicFramePr>
            <a:graphicFrameLocks noGrp="1"/>
          </p:cNvGraphicFramePr>
          <p:nvPr/>
        </p:nvGraphicFramePr>
        <p:xfrm>
          <a:off x="6934200" y="4495800"/>
          <a:ext cx="2052638" cy="1646238"/>
        </p:xfrm>
        <a:graphic>
          <a:graphicData uri="http://schemas.openxmlformats.org/drawingml/2006/table">
            <a:tbl>
              <a:tblPr/>
              <a:tblGrid>
                <a:gridCol w="369888"/>
                <a:gridCol w="320675"/>
                <a:gridCol w="320675"/>
                <a:gridCol w="1041400"/>
              </a:tblGrid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P(C|A,B)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010" name="Group 50"/>
          <p:cNvGraphicFramePr>
            <a:graphicFrameLocks noGrp="1"/>
          </p:cNvGraphicFramePr>
          <p:nvPr/>
        </p:nvGraphicFramePr>
        <p:xfrm>
          <a:off x="7772400" y="3124200"/>
          <a:ext cx="1209675" cy="1096984"/>
        </p:xfrm>
        <a:graphic>
          <a:graphicData uri="http://schemas.openxmlformats.org/drawingml/2006/table">
            <a:tbl>
              <a:tblPr/>
              <a:tblGrid>
                <a:gridCol w="587375"/>
                <a:gridCol w="622300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P(B)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028" name="Text Box 68"/>
          <p:cNvSpPr txBox="1">
            <a:spLocks noChangeArrowheads="1"/>
          </p:cNvSpPr>
          <p:nvPr/>
        </p:nvSpPr>
        <p:spPr bwMode="auto">
          <a:xfrm>
            <a:off x="228600" y="1752600"/>
            <a:ext cx="5029200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latin typeface="Tahoma" charset="0"/>
                <a:ea typeface="ＭＳ Ｐゴシック" charset="0"/>
                <a:cs typeface="ＭＳ Ｐゴシック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(discrete variables):</a:t>
            </a: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Estimate each CPT </a:t>
            </a:r>
            <a:r>
              <a:rPr lang="en-US" sz="2400" i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independently</a:t>
            </a: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 MLE or </a:t>
            </a:r>
            <a:r>
              <a:rPr lang="en-US" sz="2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MAP estimate for</a:t>
            </a: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MAP estimate:</a:t>
            </a:r>
            <a:endParaRPr lang="en-US" sz="24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12703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613383"/>
              </p:ext>
            </p:extLst>
          </p:nvPr>
        </p:nvGraphicFramePr>
        <p:xfrm>
          <a:off x="609600" y="4038600"/>
          <a:ext cx="45227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1" name="Equation" r:id="rId6" imgW="2183452" imgH="266584" progId="Equation.3">
                  <p:embed/>
                </p:oleObj>
              </mc:Choice>
              <mc:Fallback>
                <p:oleObj name="Equation" r:id="rId6" imgW="2183452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38600"/>
                        <a:ext cx="45227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2" name="Line 72"/>
          <p:cNvSpPr>
            <a:spLocks noChangeShapeType="1"/>
          </p:cNvSpPr>
          <p:nvPr/>
        </p:nvSpPr>
        <p:spPr bwMode="auto">
          <a:xfrm>
            <a:off x="2133600" y="4038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3" name="Group 73"/>
          <p:cNvGrpSpPr>
            <a:grpSpLocks/>
          </p:cNvGrpSpPr>
          <p:nvPr/>
        </p:nvGrpSpPr>
        <p:grpSpPr bwMode="auto">
          <a:xfrm>
            <a:off x="1" y="5715001"/>
            <a:ext cx="6600825" cy="849313"/>
            <a:chOff x="-240" y="3264"/>
            <a:chExt cx="4158" cy="535"/>
          </a:xfrm>
        </p:grpSpPr>
        <p:graphicFrame>
          <p:nvGraphicFramePr>
            <p:cNvPr id="24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2101219"/>
                </p:ext>
              </p:extLst>
            </p:nvPr>
          </p:nvGraphicFramePr>
          <p:xfrm>
            <a:off x="-240" y="3264"/>
            <a:ext cx="4158" cy="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32" name="Equation" r:id="rId8" imgW="3556000" imgH="457200" progId="Equation.3">
                    <p:embed/>
                  </p:oleObj>
                </mc:Choice>
                <mc:Fallback>
                  <p:oleObj name="Equation" r:id="rId8" imgW="35560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40" y="3264"/>
                          <a:ext cx="4158" cy="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71"/>
            <p:cNvSpPr>
              <a:spLocks noChangeShapeType="1"/>
            </p:cNvSpPr>
            <p:nvPr/>
          </p:nvSpPr>
          <p:spPr bwMode="auto">
            <a:xfrm>
              <a:off x="1248" y="331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>
              <a:off x="1584" y="36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42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8194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Wait, that’s it?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3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Learning for Bayes nets</a:t>
            </a:r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17795"/>
              </p:ext>
            </p:extLst>
          </p:nvPr>
        </p:nvGraphicFramePr>
        <p:xfrm>
          <a:off x="304800" y="1219200"/>
          <a:ext cx="53736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2" name="Equation" r:id="rId4" imgW="2743200" imgH="241300" progId="Equation.3">
                  <p:embed/>
                </p:oleObj>
              </mc:Choice>
              <mc:Fallback>
                <p:oleObj name="Equation" r:id="rId4" imgW="274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53736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65" name="Oval 5"/>
          <p:cNvSpPr>
            <a:spLocks noChangeArrowheads="1"/>
          </p:cNvSpPr>
          <p:nvPr/>
        </p:nvSpPr>
        <p:spPr bwMode="auto">
          <a:xfrm>
            <a:off x="6310313" y="2847975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808966" name="Oval 6"/>
          <p:cNvSpPr>
            <a:spLocks noChangeArrowheads="1"/>
          </p:cNvSpPr>
          <p:nvPr/>
        </p:nvSpPr>
        <p:spPr bwMode="auto">
          <a:xfrm>
            <a:off x="7319963" y="2847975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808967" name="Oval 7"/>
          <p:cNvSpPr>
            <a:spLocks noChangeArrowheads="1"/>
          </p:cNvSpPr>
          <p:nvPr/>
        </p:nvSpPr>
        <p:spPr bwMode="auto">
          <a:xfrm>
            <a:off x="6843713" y="3810000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</a:t>
            </a:r>
          </a:p>
        </p:txBody>
      </p:sp>
      <p:sp>
        <p:nvSpPr>
          <p:cNvPr id="808968" name="Oval 8"/>
          <p:cNvSpPr>
            <a:spLocks noChangeArrowheads="1"/>
          </p:cNvSpPr>
          <p:nvPr/>
        </p:nvSpPr>
        <p:spPr bwMode="auto">
          <a:xfrm>
            <a:off x="5486400" y="3876675"/>
            <a:ext cx="466725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sp>
        <p:nvSpPr>
          <p:cNvPr id="808969" name="Oval 9"/>
          <p:cNvSpPr>
            <a:spLocks noChangeArrowheads="1"/>
          </p:cNvSpPr>
          <p:nvPr/>
        </p:nvSpPr>
        <p:spPr bwMode="auto">
          <a:xfrm>
            <a:off x="6316663" y="5114925"/>
            <a:ext cx="423862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E</a:t>
            </a:r>
          </a:p>
        </p:txBody>
      </p:sp>
      <p:cxnSp>
        <p:nvCxnSpPr>
          <p:cNvPr id="808970" name="AutoShape 10"/>
          <p:cNvCxnSpPr>
            <a:cxnSpLocks noChangeShapeType="1"/>
            <a:stCxn id="808966" idx="3"/>
            <a:endCxn id="808967" idx="0"/>
          </p:cNvCxnSpPr>
          <p:nvPr/>
        </p:nvCxnSpPr>
        <p:spPr bwMode="auto">
          <a:xfrm flipH="1">
            <a:off x="7062788" y="3346450"/>
            <a:ext cx="320675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1" name="AutoShape 11"/>
          <p:cNvCxnSpPr>
            <a:cxnSpLocks noChangeShapeType="1"/>
            <a:stCxn id="808965" idx="5"/>
            <a:endCxn id="808967" idx="0"/>
          </p:cNvCxnSpPr>
          <p:nvPr/>
        </p:nvCxnSpPr>
        <p:spPr bwMode="auto">
          <a:xfrm>
            <a:off x="6684963" y="3346450"/>
            <a:ext cx="377825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2" name="AutoShape 12"/>
          <p:cNvCxnSpPr>
            <a:cxnSpLocks noChangeShapeType="1"/>
            <a:stCxn id="808965" idx="4"/>
            <a:endCxn id="808969" idx="0"/>
          </p:cNvCxnSpPr>
          <p:nvPr/>
        </p:nvCxnSpPr>
        <p:spPr bwMode="auto">
          <a:xfrm>
            <a:off x="6529388" y="3429000"/>
            <a:ext cx="0" cy="1666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3" name="AutoShape 13"/>
          <p:cNvCxnSpPr>
            <a:cxnSpLocks noChangeShapeType="1"/>
            <a:stCxn id="808967" idx="3"/>
            <a:endCxn id="808969" idx="7"/>
          </p:cNvCxnSpPr>
          <p:nvPr/>
        </p:nvCxnSpPr>
        <p:spPr bwMode="auto">
          <a:xfrm flipH="1">
            <a:off x="6678613" y="4308475"/>
            <a:ext cx="228600" cy="869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8974" name="AutoShape 14"/>
          <p:cNvCxnSpPr>
            <a:cxnSpLocks noChangeShapeType="1"/>
            <a:stCxn id="808968" idx="5"/>
            <a:endCxn id="808969" idx="1"/>
          </p:cNvCxnSpPr>
          <p:nvPr/>
        </p:nvCxnSpPr>
        <p:spPr bwMode="auto">
          <a:xfrm>
            <a:off x="5884863" y="4375150"/>
            <a:ext cx="493712" cy="803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808975" name="Group 15"/>
          <p:cNvGraphicFramePr>
            <a:graphicFrameLocks noGrp="1"/>
          </p:cNvGraphicFramePr>
          <p:nvPr/>
        </p:nvGraphicFramePr>
        <p:xfrm>
          <a:off x="6934200" y="4495800"/>
          <a:ext cx="2052638" cy="1646238"/>
        </p:xfrm>
        <a:graphic>
          <a:graphicData uri="http://schemas.openxmlformats.org/drawingml/2006/table">
            <a:tbl>
              <a:tblPr/>
              <a:tblGrid>
                <a:gridCol w="369888"/>
                <a:gridCol w="320675"/>
                <a:gridCol w="320675"/>
                <a:gridCol w="1041400"/>
              </a:tblGrid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P(C|A,B)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010" name="Group 50"/>
          <p:cNvGraphicFramePr>
            <a:graphicFrameLocks noGrp="1"/>
          </p:cNvGraphicFramePr>
          <p:nvPr/>
        </p:nvGraphicFramePr>
        <p:xfrm>
          <a:off x="7772400" y="3124200"/>
          <a:ext cx="1209675" cy="1096984"/>
        </p:xfrm>
        <a:graphic>
          <a:graphicData uri="http://schemas.openxmlformats.org/drawingml/2006/table">
            <a:tbl>
              <a:tblPr/>
              <a:tblGrid>
                <a:gridCol w="587375"/>
                <a:gridCol w="622300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P(B)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027" name="Text Box 67"/>
          <p:cNvSpPr txBox="1">
            <a:spLocks noChangeArrowheads="1"/>
          </p:cNvSpPr>
          <p:nvPr/>
        </p:nvSpPr>
        <p:spPr bwMode="auto">
          <a:xfrm>
            <a:off x="5899150" y="5797550"/>
            <a:ext cx="392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809028" name="Text Box 68"/>
          <p:cNvSpPr txBox="1">
            <a:spLocks noChangeArrowheads="1"/>
          </p:cNvSpPr>
          <p:nvPr/>
        </p:nvSpPr>
        <p:spPr bwMode="auto">
          <a:xfrm>
            <a:off x="228600" y="1752600"/>
            <a:ext cx="5029200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latin typeface="Tahoma" charset="0"/>
                <a:ea typeface="ＭＳ Ｐゴシック" charset="0"/>
                <a:cs typeface="ＭＳ Ｐゴシック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(discrete variables):</a:t>
            </a: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Estimate each CPT </a:t>
            </a:r>
            <a:r>
              <a:rPr lang="en-US" sz="2400" i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independently</a:t>
            </a: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 MLE or </a:t>
            </a:r>
            <a:r>
              <a:rPr lang="en-US" sz="2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MAP estimate for</a:t>
            </a: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MAP estimate:</a:t>
            </a:r>
            <a:endParaRPr lang="en-US" sz="24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12703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655208"/>
              </p:ext>
            </p:extLst>
          </p:nvPr>
        </p:nvGraphicFramePr>
        <p:xfrm>
          <a:off x="609600" y="4038600"/>
          <a:ext cx="45227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3" name="Equation" r:id="rId6" imgW="2183452" imgH="266584" progId="Equation.3">
                  <p:embed/>
                </p:oleObj>
              </mc:Choice>
              <mc:Fallback>
                <p:oleObj name="Equation" r:id="rId6" imgW="2183452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38600"/>
                        <a:ext cx="45227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2" name="Line 72"/>
          <p:cNvSpPr>
            <a:spLocks noChangeShapeType="1"/>
          </p:cNvSpPr>
          <p:nvPr/>
        </p:nvSpPr>
        <p:spPr bwMode="auto">
          <a:xfrm>
            <a:off x="2133600" y="4038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3" name="Group 73"/>
          <p:cNvGrpSpPr>
            <a:grpSpLocks/>
          </p:cNvGrpSpPr>
          <p:nvPr/>
        </p:nvGrpSpPr>
        <p:grpSpPr bwMode="auto">
          <a:xfrm>
            <a:off x="609600" y="5486400"/>
            <a:ext cx="5233988" cy="1039813"/>
            <a:chOff x="144" y="3120"/>
            <a:chExt cx="3297" cy="655"/>
          </a:xfrm>
        </p:grpSpPr>
        <p:graphicFrame>
          <p:nvGraphicFramePr>
            <p:cNvPr id="24" name="Object 69"/>
            <p:cNvGraphicFramePr>
              <a:graphicFrameLocks noChangeAspect="1"/>
            </p:cNvGraphicFramePr>
            <p:nvPr/>
          </p:nvGraphicFramePr>
          <p:xfrm>
            <a:off x="144" y="3120"/>
            <a:ext cx="3297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44" name="Equation" r:id="rId8" imgW="2819400" imgH="558800" progId="Equation.3">
                    <p:embed/>
                  </p:oleObj>
                </mc:Choice>
                <mc:Fallback>
                  <p:oleObj name="Equation" r:id="rId8" imgW="2819400" imgH="558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120"/>
                          <a:ext cx="3297" cy="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71"/>
            <p:cNvSpPr>
              <a:spLocks noChangeShapeType="1"/>
            </p:cNvSpPr>
            <p:nvPr/>
          </p:nvSpPr>
          <p:spPr bwMode="auto">
            <a:xfrm>
              <a:off x="1728" y="316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>
              <a:off x="1200" y="3456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67400" y="8324"/>
            <a:ext cx="3361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kern="0" dirty="0">
                <a:solidFill>
                  <a:srgbClr val="0070C0"/>
                </a:solidFill>
                <a:latin typeface="Times New Roman"/>
                <a:ea typeface="+mj-ea"/>
                <a:cs typeface="+mj-cs"/>
              </a:rPr>
              <a:t>Actually – yes.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8194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DGMS that Describe Learning Algorithms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7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network with a familiar generative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4826000" cy="5099050"/>
          </a:xfrm>
        </p:spPr>
        <p:txBody>
          <a:bodyPr/>
          <a:lstStyle/>
          <a:p>
            <a:r>
              <a:rPr lang="en-US" sz="1800" dirty="0" smtClean="0"/>
              <a:t>For each document </a:t>
            </a:r>
            <a:r>
              <a:rPr lang="en-US" sz="1800" i="1" dirty="0" smtClean="0"/>
              <a:t>d</a:t>
            </a:r>
            <a:r>
              <a:rPr lang="en-US" sz="1800" dirty="0" smtClean="0"/>
              <a:t> in the corpus:</a:t>
            </a:r>
          </a:p>
          <a:p>
            <a:pPr lvl="1"/>
            <a:r>
              <a:rPr lang="en-US" sz="1800" dirty="0" smtClean="0"/>
              <a:t>Pick a label </a:t>
            </a:r>
            <a:r>
              <a:rPr lang="en-US" sz="1800" i="1" dirty="0" err="1" smtClean="0"/>
              <a:t>y</a:t>
            </a:r>
            <a:r>
              <a:rPr lang="en-US" sz="1800" i="1" baseline="-25000" dirty="0" err="1" smtClean="0"/>
              <a:t>d</a:t>
            </a:r>
            <a:r>
              <a:rPr lang="en-US" sz="1800" dirty="0" smtClean="0"/>
              <a:t> from </a:t>
            </a:r>
            <a:r>
              <a:rPr lang="en-US" sz="1800" i="1" dirty="0" err="1" smtClean="0"/>
              <a:t>Pr</a:t>
            </a:r>
            <a:r>
              <a:rPr lang="en-US" sz="1800" i="1" dirty="0" smtClean="0"/>
              <a:t>(Y)</a:t>
            </a:r>
          </a:p>
          <a:p>
            <a:pPr lvl="1"/>
            <a:r>
              <a:rPr lang="en-US" sz="1800" dirty="0" smtClean="0"/>
              <a:t>For each word in </a:t>
            </a:r>
            <a:r>
              <a:rPr lang="en-US" sz="1800" i="1" dirty="0" smtClean="0"/>
              <a:t>d</a:t>
            </a:r>
            <a:r>
              <a:rPr lang="en-US" sz="1800" dirty="0" smtClean="0"/>
              <a:t>:</a:t>
            </a:r>
          </a:p>
          <a:p>
            <a:pPr lvl="2"/>
            <a:r>
              <a:rPr lang="en-US" sz="1800" dirty="0" smtClean="0"/>
              <a:t>Pick a word </a:t>
            </a:r>
            <a:r>
              <a:rPr lang="en-US" sz="1800" i="1" dirty="0" err="1" smtClean="0"/>
              <a:t>x</a:t>
            </a:r>
            <a:r>
              <a:rPr lang="en-US" sz="1800" i="1" baseline="-25000" dirty="0" err="1" smtClean="0"/>
              <a:t>id</a:t>
            </a:r>
            <a:r>
              <a:rPr lang="en-US" sz="1800" dirty="0" smtClean="0"/>
              <a:t> from </a:t>
            </a:r>
            <a:r>
              <a:rPr lang="en-US" sz="1800" i="1" dirty="0" err="1" smtClean="0"/>
              <a:t>Pr</a:t>
            </a:r>
            <a:r>
              <a:rPr lang="en-US" sz="1800" i="1" dirty="0" smtClean="0"/>
              <a:t>(X|Y=</a:t>
            </a:r>
            <a:r>
              <a:rPr lang="en-US" sz="1800" i="1" dirty="0" err="1" smtClean="0"/>
              <a:t>y</a:t>
            </a:r>
            <a:r>
              <a:rPr lang="en-US" sz="1800" i="1" baseline="-25000" dirty="0" err="1" smtClean="0"/>
              <a:t>d</a:t>
            </a:r>
            <a:r>
              <a:rPr lang="en-US" sz="1800" i="1" dirty="0" smtClean="0"/>
              <a:t>)</a:t>
            </a:r>
            <a:endParaRPr lang="en-US" sz="1800" i="1" dirty="0"/>
          </a:p>
        </p:txBody>
      </p:sp>
      <p:sp>
        <p:nvSpPr>
          <p:cNvPr id="4" name="Oval 3"/>
          <p:cNvSpPr/>
          <p:nvPr/>
        </p:nvSpPr>
        <p:spPr bwMode="auto">
          <a:xfrm>
            <a:off x="6019800" y="23622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r>
              <a:rPr lang="en-US" sz="1800" dirty="0" smtClean="0">
                <a:latin typeface="Gill Sans" pitchFamily="16" charset="0"/>
                <a:sym typeface="Gill Sans" pitchFamily="16" charset="0"/>
              </a:rPr>
              <a:t>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724400" y="40386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r>
              <a:rPr lang="en-US" sz="1600" dirty="0" smtClean="0">
                <a:latin typeface="Cambria Math"/>
                <a:cs typeface="Cambria Math"/>
                <a:sym typeface="Gill Sans" pitchFamily="16" charset="0"/>
              </a:rPr>
              <a:t>X1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  <a:sym typeface="Gill Sans" pitchFamily="16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562600" y="40386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r>
              <a:rPr lang="en-US" sz="1600" dirty="0" smtClean="0">
                <a:latin typeface="Cambria Math"/>
                <a:cs typeface="Cambria Math"/>
                <a:sym typeface="Gill Sans" pitchFamily="16" charset="0"/>
              </a:rPr>
              <a:t>X2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  <a:sym typeface="Gill Sans" pitchFamily="1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400800" y="40386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r>
              <a:rPr lang="en-US" sz="1600" dirty="0" smtClean="0">
                <a:latin typeface="Cambria Math"/>
                <a:cs typeface="Cambria Math"/>
                <a:sym typeface="Gill Sans" pitchFamily="16" charset="0"/>
              </a:rPr>
              <a:t>X3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  <a:sym typeface="Gill Sans" pitchFamily="16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162800" y="40386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r>
              <a:rPr lang="en-US" sz="1600" dirty="0" smtClean="0">
                <a:latin typeface="Cambria Math"/>
                <a:cs typeface="Cambria Math"/>
                <a:sym typeface="Gill Sans" pitchFamily="16" charset="0"/>
              </a:rPr>
              <a:t>X4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  <a:sym typeface="Gill Sans" pitchFamily="16" charset="0"/>
            </a:endParaRPr>
          </a:p>
        </p:txBody>
      </p:sp>
      <p:cxnSp>
        <p:nvCxnSpPr>
          <p:cNvPr id="10" name="Straight Arrow Connector 9"/>
          <p:cNvCxnSpPr>
            <a:stCxn id="4" idx="4"/>
            <a:endCxn id="5" idx="7"/>
          </p:cNvCxnSpPr>
          <p:nvPr/>
        </p:nvCxnSpPr>
        <p:spPr bwMode="auto">
          <a:xfrm flipH="1">
            <a:off x="5309767" y="3048000"/>
            <a:ext cx="1052933" cy="10910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4" idx="4"/>
            <a:endCxn id="6" idx="0"/>
          </p:cNvCxnSpPr>
          <p:nvPr/>
        </p:nvCxnSpPr>
        <p:spPr bwMode="auto">
          <a:xfrm flipH="1">
            <a:off x="5905500" y="3048000"/>
            <a:ext cx="457200" cy="9906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4" idx="4"/>
            <a:endCxn id="7" idx="0"/>
          </p:cNvCxnSpPr>
          <p:nvPr/>
        </p:nvCxnSpPr>
        <p:spPr bwMode="auto">
          <a:xfrm>
            <a:off x="6362700" y="3048000"/>
            <a:ext cx="381000" cy="9906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4" idx="4"/>
            <a:endCxn id="8" idx="0"/>
          </p:cNvCxnSpPr>
          <p:nvPr/>
        </p:nvCxnSpPr>
        <p:spPr bwMode="auto">
          <a:xfrm>
            <a:off x="6362700" y="3048000"/>
            <a:ext cx="1143000" cy="9906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641668"/>
              </p:ext>
            </p:extLst>
          </p:nvPr>
        </p:nvGraphicFramePr>
        <p:xfrm>
          <a:off x="6676630" y="1219200"/>
          <a:ext cx="2438400" cy="11125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45502"/>
                <a:gridCol w="149289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</a:t>
                      </a:r>
                      <a:r>
                        <a:rPr lang="en-US" dirty="0" smtClean="0"/>
                        <a:t>(Y=y)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62585"/>
              </p:ext>
            </p:extLst>
          </p:nvPr>
        </p:nvGraphicFramePr>
        <p:xfrm>
          <a:off x="1676400" y="4038600"/>
          <a:ext cx="2895599" cy="25958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92777"/>
                <a:gridCol w="873581"/>
                <a:gridCol w="10292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=y)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aardvark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aardvark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0.0000003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zymurgy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01516"/>
              </p:ext>
            </p:extLst>
          </p:nvPr>
        </p:nvGraphicFramePr>
        <p:xfrm>
          <a:off x="4973476" y="5181600"/>
          <a:ext cx="2895599" cy="25958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92777"/>
                <a:gridCol w="873581"/>
                <a:gridCol w="10292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=y)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aardvark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aardvark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0.0000003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zymurgy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73326" y="3657600"/>
            <a:ext cx="86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X1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94202" y="4800600"/>
            <a:ext cx="86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X2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4926" y="3048000"/>
            <a:ext cx="241797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“Tied parameters”</a:t>
            </a:r>
            <a:endParaRPr lang="en-US" b="1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73453"/>
              </p:ext>
            </p:extLst>
          </p:nvPr>
        </p:nvGraphicFramePr>
        <p:xfrm>
          <a:off x="7162800" y="4800600"/>
          <a:ext cx="2895599" cy="25958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92777"/>
                <a:gridCol w="873581"/>
                <a:gridCol w="10292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=y)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aardvark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aardvark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0.0000003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zymurgy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585002" y="4191000"/>
            <a:ext cx="86456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 X3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136385" y="3200400"/>
            <a:ext cx="5238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2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2" grpId="0"/>
      <p:bldP spid="23" grpId="0"/>
      <p:bldP spid="25" grpId="0" animBg="1"/>
      <p:bldP spid="27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network with a familiar generative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5588000" cy="5099050"/>
          </a:xfrm>
        </p:spPr>
        <p:txBody>
          <a:bodyPr/>
          <a:lstStyle/>
          <a:p>
            <a:r>
              <a:rPr lang="en-US" sz="1800" dirty="0" smtClean="0"/>
              <a:t>For each document </a:t>
            </a:r>
            <a:r>
              <a:rPr lang="en-US" sz="1800" i="1" dirty="0" smtClean="0"/>
              <a:t>d</a:t>
            </a:r>
            <a:r>
              <a:rPr lang="en-US" sz="1800" dirty="0" smtClean="0"/>
              <a:t> in the corpus (of size D):</a:t>
            </a:r>
          </a:p>
          <a:p>
            <a:pPr lvl="1"/>
            <a:r>
              <a:rPr lang="en-US" sz="1800" dirty="0" smtClean="0"/>
              <a:t>Pick a label </a:t>
            </a:r>
            <a:r>
              <a:rPr lang="en-US" sz="1800" i="1" dirty="0" err="1" smtClean="0"/>
              <a:t>y</a:t>
            </a:r>
            <a:r>
              <a:rPr lang="en-US" sz="1800" i="1" baseline="-25000" dirty="0" err="1" smtClean="0"/>
              <a:t>d</a:t>
            </a:r>
            <a:r>
              <a:rPr lang="en-US" sz="1800" dirty="0" smtClean="0"/>
              <a:t> from </a:t>
            </a:r>
            <a:r>
              <a:rPr lang="en-US" sz="1800" i="1" dirty="0" err="1" smtClean="0"/>
              <a:t>Pr</a:t>
            </a:r>
            <a:r>
              <a:rPr lang="en-US" sz="1800" i="1" dirty="0" smtClean="0"/>
              <a:t>(Y)</a:t>
            </a:r>
          </a:p>
          <a:p>
            <a:pPr lvl="1"/>
            <a:r>
              <a:rPr lang="en-US" sz="1800" dirty="0" smtClean="0"/>
              <a:t>For each word in </a:t>
            </a:r>
            <a:r>
              <a:rPr lang="en-US" sz="1800" i="1" dirty="0" smtClean="0"/>
              <a:t>d </a:t>
            </a:r>
            <a:r>
              <a:rPr lang="en-US" sz="1800" dirty="0" smtClean="0"/>
              <a:t>(of length </a:t>
            </a:r>
            <a:r>
              <a:rPr lang="en-US" sz="1800" i="1" dirty="0" err="1" smtClean="0"/>
              <a:t>N</a:t>
            </a:r>
            <a:r>
              <a:rPr lang="en-US" sz="1800" i="1" baseline="-25000" dirty="0" err="1" smtClean="0"/>
              <a:t>d</a:t>
            </a:r>
            <a:r>
              <a:rPr lang="en-US" sz="1800" dirty="0" smtClean="0"/>
              <a:t>):</a:t>
            </a:r>
          </a:p>
          <a:p>
            <a:pPr lvl="2"/>
            <a:r>
              <a:rPr lang="en-US" sz="1800" dirty="0" smtClean="0"/>
              <a:t>Pick a word </a:t>
            </a:r>
            <a:r>
              <a:rPr lang="en-US" sz="1800" i="1" dirty="0" err="1" smtClean="0"/>
              <a:t>x</a:t>
            </a:r>
            <a:r>
              <a:rPr lang="en-US" sz="1800" i="1" baseline="-25000" dirty="0" err="1" smtClean="0"/>
              <a:t>id</a:t>
            </a:r>
            <a:r>
              <a:rPr lang="en-US" sz="1800" dirty="0" smtClean="0"/>
              <a:t> from </a:t>
            </a:r>
            <a:r>
              <a:rPr lang="en-US" sz="1800" i="1" dirty="0" err="1" smtClean="0"/>
              <a:t>Pr</a:t>
            </a:r>
            <a:r>
              <a:rPr lang="en-US" sz="1800" i="1" dirty="0" smtClean="0"/>
              <a:t>(X|Y=</a:t>
            </a:r>
            <a:r>
              <a:rPr lang="en-US" sz="1800" i="1" dirty="0" err="1" smtClean="0"/>
              <a:t>y</a:t>
            </a:r>
            <a:r>
              <a:rPr lang="en-US" sz="1800" i="1" baseline="-25000" dirty="0" err="1" smtClean="0"/>
              <a:t>d</a:t>
            </a:r>
            <a:r>
              <a:rPr lang="en-US" sz="1800" i="1" dirty="0" smtClean="0"/>
              <a:t>)</a:t>
            </a:r>
            <a:endParaRPr lang="en-US" sz="1800" i="1" dirty="0"/>
          </a:p>
        </p:txBody>
      </p:sp>
      <p:sp>
        <p:nvSpPr>
          <p:cNvPr id="4" name="Oval 3"/>
          <p:cNvSpPr/>
          <p:nvPr/>
        </p:nvSpPr>
        <p:spPr bwMode="auto">
          <a:xfrm>
            <a:off x="6019800" y="28194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r>
              <a:rPr lang="en-US" sz="1800" dirty="0" smtClean="0">
                <a:latin typeface="Gill Sans" pitchFamily="16" charset="0"/>
                <a:sym typeface="Gill Sans" pitchFamily="16" charset="0"/>
              </a:rPr>
              <a:t>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019800" y="44958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r>
              <a:rPr lang="en-US" sz="1600" dirty="0" smtClean="0">
                <a:latin typeface="Cambria Math"/>
                <a:cs typeface="Cambria Math"/>
                <a:sym typeface="Gill Sans" pitchFamily="16" charset="0"/>
              </a:rPr>
              <a:t>X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  <a:sym typeface="Gill Sans" pitchFamily="16" charset="0"/>
            </a:endParaRPr>
          </a:p>
        </p:txBody>
      </p:sp>
      <p:cxnSp>
        <p:nvCxnSpPr>
          <p:cNvPr id="12" name="Straight Arrow Connector 11"/>
          <p:cNvCxnSpPr>
            <a:stCxn id="4" idx="4"/>
            <a:endCxn id="6" idx="0"/>
          </p:cNvCxnSpPr>
          <p:nvPr/>
        </p:nvCxnSpPr>
        <p:spPr bwMode="auto">
          <a:xfrm>
            <a:off x="6362700" y="3505200"/>
            <a:ext cx="0" cy="9906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41993"/>
              </p:ext>
            </p:extLst>
          </p:nvPr>
        </p:nvGraphicFramePr>
        <p:xfrm>
          <a:off x="6676630" y="1219200"/>
          <a:ext cx="2438400" cy="11125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45502"/>
                <a:gridCol w="149289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</a:t>
                      </a:r>
                      <a:r>
                        <a:rPr lang="en-US" dirty="0" smtClean="0"/>
                        <a:t>(Y=y)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5620"/>
              </p:ext>
            </p:extLst>
          </p:nvPr>
        </p:nvGraphicFramePr>
        <p:xfrm>
          <a:off x="1676400" y="4038600"/>
          <a:ext cx="2895599" cy="25958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92777"/>
                <a:gridCol w="873581"/>
                <a:gridCol w="10292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=y)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aardvark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aardvark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0.0000003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zymurgy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495308" y="3657600"/>
            <a:ext cx="1420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every 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205987" y="6400800"/>
            <a:ext cx="186669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Plate diagram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5638800" y="3733800"/>
            <a:ext cx="1524000" cy="19812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6746" y="5334000"/>
            <a:ext cx="50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d</a:t>
            </a:r>
            <a:endParaRPr lang="en-US" i="1" baseline="-250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5410200" y="2514600"/>
            <a:ext cx="2133600" cy="3810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5943600"/>
            <a:ext cx="414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33006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Learning for </a:t>
            </a:r>
            <a:r>
              <a:rPr lang="en-US" strike="sngStrike" dirty="0" smtClean="0">
                <a:cs typeface="+mj-cs"/>
              </a:rPr>
              <a:t>Bayes nets</a:t>
            </a:r>
            <a:r>
              <a:rPr lang="en-US" dirty="0" smtClean="0">
                <a:cs typeface="+mj-cs"/>
              </a:rPr>
              <a:t> naïve Bayes</a:t>
            </a:r>
            <a:endParaRPr lang="en-US" strike="sngStrike" dirty="0" smtClean="0">
              <a:cs typeface="+mj-cs"/>
            </a:endParaRPr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442910"/>
              </p:ext>
            </p:extLst>
          </p:nvPr>
        </p:nvGraphicFramePr>
        <p:xfrm>
          <a:off x="3505200" y="1295400"/>
          <a:ext cx="53736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9" name="Equation" r:id="rId4" imgW="2743200" imgH="241300" progId="Equation.3">
                  <p:embed/>
                </p:oleObj>
              </mc:Choice>
              <mc:Fallback>
                <p:oleObj name="Equation" r:id="rId4" imgW="274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95400"/>
                        <a:ext cx="53736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28" name="Text Box 68"/>
          <p:cNvSpPr txBox="1">
            <a:spLocks noChangeArrowheads="1"/>
          </p:cNvSpPr>
          <p:nvPr/>
        </p:nvSpPr>
        <p:spPr bwMode="auto">
          <a:xfrm>
            <a:off x="228600" y="1752600"/>
            <a:ext cx="5029200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latin typeface="Tahoma" charset="0"/>
                <a:ea typeface="ＭＳ Ｐゴシック" charset="0"/>
                <a:cs typeface="ＭＳ Ｐゴシック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(discrete variables):</a:t>
            </a: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Estimate each CPT </a:t>
            </a:r>
            <a:r>
              <a:rPr lang="en-US" sz="2400" i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independently</a:t>
            </a: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sz="2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 MLE or </a:t>
            </a:r>
            <a:r>
              <a:rPr lang="en-US" sz="2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MAP estimate for</a:t>
            </a: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MAP estimate:</a:t>
            </a:r>
            <a:endParaRPr lang="en-US" sz="24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12703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817848"/>
              </p:ext>
            </p:extLst>
          </p:nvPr>
        </p:nvGraphicFramePr>
        <p:xfrm>
          <a:off x="609600" y="4038600"/>
          <a:ext cx="45227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0" name="Equation" r:id="rId6" imgW="2183452" imgH="266584" progId="Equation.3">
                  <p:embed/>
                </p:oleObj>
              </mc:Choice>
              <mc:Fallback>
                <p:oleObj name="Equation" r:id="rId6" imgW="2183452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38600"/>
                        <a:ext cx="45227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2" name="Line 72"/>
          <p:cNvSpPr>
            <a:spLocks noChangeShapeType="1"/>
          </p:cNvSpPr>
          <p:nvPr/>
        </p:nvSpPr>
        <p:spPr bwMode="auto">
          <a:xfrm>
            <a:off x="21336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3" name="Group 73"/>
          <p:cNvGrpSpPr>
            <a:grpSpLocks/>
          </p:cNvGrpSpPr>
          <p:nvPr/>
        </p:nvGrpSpPr>
        <p:grpSpPr bwMode="auto">
          <a:xfrm>
            <a:off x="609600" y="5486400"/>
            <a:ext cx="5233988" cy="1039813"/>
            <a:chOff x="144" y="3120"/>
            <a:chExt cx="3297" cy="655"/>
          </a:xfrm>
        </p:grpSpPr>
        <p:graphicFrame>
          <p:nvGraphicFramePr>
            <p:cNvPr id="24" name="Object 69"/>
            <p:cNvGraphicFramePr>
              <a:graphicFrameLocks noChangeAspect="1"/>
            </p:cNvGraphicFramePr>
            <p:nvPr/>
          </p:nvGraphicFramePr>
          <p:xfrm>
            <a:off x="144" y="3120"/>
            <a:ext cx="3297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351" name="Equation" r:id="rId8" imgW="2819400" imgH="558800" progId="Equation.3">
                    <p:embed/>
                  </p:oleObj>
                </mc:Choice>
                <mc:Fallback>
                  <p:oleObj name="Equation" r:id="rId8" imgW="2819400" imgH="558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120"/>
                          <a:ext cx="3297" cy="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71"/>
            <p:cNvSpPr>
              <a:spLocks noChangeShapeType="1"/>
            </p:cNvSpPr>
            <p:nvPr/>
          </p:nvSpPr>
          <p:spPr bwMode="auto">
            <a:xfrm>
              <a:off x="1728" y="316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>
              <a:off x="1200" y="3456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7" name="Oval 26"/>
          <p:cNvSpPr/>
          <p:nvPr/>
        </p:nvSpPr>
        <p:spPr bwMode="auto">
          <a:xfrm>
            <a:off x="6934200" y="28194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r>
              <a:rPr lang="en-US" sz="1800" dirty="0" smtClean="0">
                <a:latin typeface="Gill Sans" pitchFamily="16" charset="0"/>
                <a:sym typeface="Gill Sans" pitchFamily="16" charset="0"/>
              </a:rPr>
              <a:t>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934200" y="44958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r>
              <a:rPr lang="en-US" sz="1600" dirty="0" smtClean="0">
                <a:latin typeface="Cambria Math"/>
                <a:cs typeface="Cambria Math"/>
                <a:sym typeface="Gill Sans" pitchFamily="16" charset="0"/>
              </a:rPr>
              <a:t>X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  <a:sym typeface="Gill Sans" pitchFamily="16" charset="0"/>
            </a:endParaRPr>
          </a:p>
        </p:txBody>
      </p:sp>
      <p:cxnSp>
        <p:nvCxnSpPr>
          <p:cNvPr id="29" name="Straight Arrow Connector 28"/>
          <p:cNvCxnSpPr>
            <a:stCxn id="27" idx="4"/>
            <a:endCxn id="28" idx="0"/>
          </p:cNvCxnSpPr>
          <p:nvPr/>
        </p:nvCxnSpPr>
        <p:spPr bwMode="auto">
          <a:xfrm>
            <a:off x="7277100" y="3505200"/>
            <a:ext cx="0" cy="990600"/>
          </a:xfrm>
          <a:prstGeom prst="straightConnector1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553200" y="3733800"/>
            <a:ext cx="1524000" cy="19812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91146" y="5334000"/>
            <a:ext cx="50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d</a:t>
            </a:r>
            <a:endParaRPr lang="en-US" i="1" baseline="-250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6324600" y="2514600"/>
            <a:ext cx="2133600" cy="3810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01000" y="5943600"/>
            <a:ext cx="414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153353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257962"/>
              </p:ext>
            </p:extLst>
          </p:nvPr>
        </p:nvGraphicFramePr>
        <p:xfrm>
          <a:off x="528638" y="1143000"/>
          <a:ext cx="43227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52" name="Equation" r:id="rId4" imgW="1854200" imgH="228600" progId="Equation.3">
                  <p:embed/>
                </p:oleObj>
              </mc:Choice>
              <mc:Fallback>
                <p:oleObj name="Equation" r:id="rId4" imgW="185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143000"/>
                        <a:ext cx="43227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86" name="Picture 4" descr="Pict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609600"/>
            <a:ext cx="33099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661" name="Object 7"/>
          <p:cNvGraphicFramePr>
            <a:graphicFrameLocks noChangeAspect="1"/>
          </p:cNvGraphicFramePr>
          <p:nvPr/>
        </p:nvGraphicFramePr>
        <p:xfrm>
          <a:off x="228600" y="1752600"/>
          <a:ext cx="35163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53" name="Equation" r:id="rId7" imgW="1651000" imgH="393700" progId="Equation.3">
                  <p:embed/>
                </p:oleObj>
              </mc:Choice>
              <mc:Fallback>
                <p:oleObj name="Equation" r:id="rId7" imgW="1651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2600"/>
                        <a:ext cx="35163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48" name="Line 8"/>
          <p:cNvSpPr>
            <a:spLocks noChangeShapeType="1"/>
          </p:cNvSpPr>
          <p:nvPr/>
        </p:nvSpPr>
        <p:spPr bwMode="auto">
          <a:xfrm>
            <a:off x="7696200" y="25908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3189" name="Object 9"/>
          <p:cNvGraphicFramePr>
            <a:graphicFrameLocks noChangeAspect="1"/>
          </p:cNvGraphicFramePr>
          <p:nvPr/>
        </p:nvGraphicFramePr>
        <p:xfrm>
          <a:off x="6172200" y="3733800"/>
          <a:ext cx="6651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54" name="Equation" r:id="rId9" imgW="304668" imgH="228501" progId="Equation.3">
                  <p:embed/>
                </p:oleObj>
              </mc:Choice>
              <mc:Fallback>
                <p:oleObj name="Equation" r:id="rId9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665163" cy="4984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10"/>
          <p:cNvGraphicFramePr>
            <a:graphicFrameLocks noChangeAspect="1"/>
          </p:cNvGraphicFramePr>
          <p:nvPr/>
        </p:nvGraphicFramePr>
        <p:xfrm>
          <a:off x="8478838" y="3733800"/>
          <a:ext cx="6651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55" name="Equation" r:id="rId11" imgW="304668" imgH="228501" progId="Equation.3">
                  <p:embed/>
                </p:oleObj>
              </mc:Choice>
              <mc:Fallback>
                <p:oleObj name="Equation" r:id="rId11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8838" y="3733800"/>
                        <a:ext cx="665162" cy="4984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8" name="Object 15"/>
          <p:cNvGraphicFramePr>
            <a:graphicFrameLocks noChangeAspect="1"/>
          </p:cNvGraphicFramePr>
          <p:nvPr/>
        </p:nvGraphicFramePr>
        <p:xfrm>
          <a:off x="838200" y="2667000"/>
          <a:ext cx="35448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56" name="Equation" r:id="rId13" imgW="2057400" imgH="406400" progId="Equation.3">
                  <p:embed/>
                </p:oleObj>
              </mc:Choice>
              <mc:Fallback>
                <p:oleObj name="Equation" r:id="rId13" imgW="2057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67000"/>
                        <a:ext cx="354488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58" name="Line 18"/>
          <p:cNvSpPr>
            <a:spLocks noChangeShapeType="1"/>
          </p:cNvSpPr>
          <p:nvPr/>
        </p:nvSpPr>
        <p:spPr bwMode="auto">
          <a:xfrm flipH="1">
            <a:off x="6248400" y="3352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78261" name="Object 21"/>
          <p:cNvGraphicFramePr>
            <a:graphicFrameLocks noChangeAspect="1"/>
          </p:cNvGraphicFramePr>
          <p:nvPr/>
        </p:nvGraphicFramePr>
        <p:xfrm>
          <a:off x="6096000" y="4953000"/>
          <a:ext cx="2743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57" name="Equation" r:id="rId15" imgW="1802618" imgH="266584" progId="Equation.3">
                  <p:embed/>
                </p:oleObj>
              </mc:Choice>
              <mc:Fallback>
                <p:oleObj name="Equation" r:id="rId15" imgW="180261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953000"/>
                        <a:ext cx="27432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62" name="Object 22"/>
          <p:cNvGraphicFramePr>
            <a:graphicFrameLocks noChangeAspect="1"/>
          </p:cNvGraphicFramePr>
          <p:nvPr/>
        </p:nvGraphicFramePr>
        <p:xfrm>
          <a:off x="5934075" y="5419725"/>
          <a:ext cx="29384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58" name="Equation" r:id="rId17" imgW="1803400" imgH="495300" progId="Equation.3">
                  <p:embed/>
                </p:oleObj>
              </mc:Choice>
              <mc:Fallback>
                <p:oleObj name="Equation" r:id="rId17" imgW="18034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5419725"/>
                        <a:ext cx="2938463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63" name="Rectangle 23"/>
          <p:cNvSpPr>
            <a:spLocks noChangeArrowheads="1"/>
          </p:cNvSpPr>
          <p:nvPr/>
        </p:nvSpPr>
        <p:spPr bwMode="auto">
          <a:xfrm>
            <a:off x="5715000" y="4800600"/>
            <a:ext cx="32766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Inference for </a:t>
            </a:r>
            <a:r>
              <a:rPr lang="en-US" sz="3200" strike="sngStrike" dirty="0" smtClean="0">
                <a:cs typeface="+mj-cs"/>
              </a:rPr>
              <a:t>Bayes nets</a:t>
            </a:r>
            <a:r>
              <a:rPr lang="en-US" sz="3200" dirty="0">
                <a:cs typeface="+mj-cs"/>
              </a:rPr>
              <a:t> </a:t>
            </a:r>
            <a:r>
              <a:rPr lang="en-US" sz="3200" dirty="0" smtClean="0">
                <a:cs typeface="+mj-cs"/>
              </a:rPr>
              <a:t>naïve Bayes</a:t>
            </a:r>
            <a:endParaRPr lang="en-US" sz="3200" b="1" dirty="0" smtClean="0">
              <a:cs typeface="+mj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324600" y="2057400"/>
            <a:ext cx="9144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077200" y="1981200"/>
            <a:ext cx="8382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81400" y="2209800"/>
            <a:ext cx="2071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d-</a:t>
            </a:r>
            <a:r>
              <a:rPr lang="en-US" dirty="0" err="1">
                <a:solidFill>
                  <a:srgbClr val="000000"/>
                </a:solidFill>
              </a:rPr>
              <a:t>sep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dirty="0" err="1">
                <a:solidFill>
                  <a:srgbClr val="000000"/>
                </a:solidFill>
              </a:rPr>
              <a:t>polytree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1116013" y="3657600"/>
          <a:ext cx="32369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59" name="Equation" r:id="rId19" imgW="1828800" imgH="406400" progId="Equation.3">
                  <p:embed/>
                </p:oleObj>
              </mc:Choice>
              <mc:Fallback>
                <p:oleObj name="Equation" r:id="rId19" imgW="1828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57600"/>
                        <a:ext cx="32369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H="1">
            <a:off x="3581400" y="2667000"/>
            <a:ext cx="457200" cy="533400"/>
          </a:xfrm>
          <a:prstGeom prst="line">
            <a:avLst/>
          </a:prstGeom>
          <a:solidFill>
            <a:srgbClr val="CC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AutoShape 16"/>
          <p:cNvSpPr>
            <a:spLocks/>
          </p:cNvSpPr>
          <p:nvPr/>
        </p:nvSpPr>
        <p:spPr bwMode="auto">
          <a:xfrm rot="5400000" flipV="1">
            <a:off x="3733800" y="3733800"/>
            <a:ext cx="228600" cy="1143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2362200" y="4495800"/>
            <a:ext cx="2819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Recursive call to P(E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baseline="30000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685800" y="5029200"/>
            <a:ext cx="3276600" cy="132397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ＭＳ Ｐゴシック"/>
              </a:rPr>
              <a:t>So far: simple way of propagating requests for </a:t>
            </a:r>
            <a:r>
              <a:rPr lang="ja-JP" altLang="en-US" dirty="0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lang="en-US" dirty="0">
                <a:solidFill>
                  <a:srgbClr val="000000"/>
                </a:solidFill>
                <a:latin typeface="Tahoma"/>
                <a:ea typeface="ＭＳ Ｐゴシック"/>
              </a:rPr>
              <a:t>belief due to evidential support</a:t>
            </a:r>
            <a:r>
              <a:rPr lang="ja-JP" altLang="en-US" dirty="0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lang="en-US" dirty="0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ahoma"/>
                <a:ea typeface="ＭＳ Ｐゴシック"/>
              </a:rPr>
              <a:t>down </a:t>
            </a:r>
            <a:r>
              <a:rPr lang="en-US" dirty="0">
                <a:solidFill>
                  <a:srgbClr val="000000"/>
                </a:solidFill>
                <a:latin typeface="Tahoma"/>
                <a:ea typeface="ＭＳ Ｐゴシック"/>
              </a:rPr>
              <a:t>the tree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304800" y="6324600"/>
            <a:ext cx="4038600" cy="4000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ＭＳ Ｐゴシック"/>
              </a:rPr>
              <a:t>I.e. info on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ＭＳ Ｐゴシック"/>
              </a:rPr>
              <a:t>Pr</a:t>
            </a:r>
            <a:r>
              <a:rPr lang="en-US" dirty="0">
                <a:solidFill>
                  <a:srgbClr val="000000"/>
                </a:solidFill>
                <a:latin typeface="Tahoma"/>
                <a:ea typeface="ＭＳ Ｐゴシック"/>
              </a:rPr>
              <a:t>(E-|X) flows up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13324" y="2057400"/>
            <a:ext cx="1930676" cy="1450777"/>
            <a:chOff x="7213324" y="2057400"/>
            <a:chExt cx="1930676" cy="1450777"/>
          </a:xfrm>
        </p:grpSpPr>
        <p:sp>
          <p:nvSpPr>
            <p:cNvPr id="778259" name="Line 19"/>
            <p:cNvSpPr>
              <a:spLocks noChangeShapeType="1"/>
            </p:cNvSpPr>
            <p:nvPr/>
          </p:nvSpPr>
          <p:spPr bwMode="auto">
            <a:xfrm flipH="1">
              <a:off x="8229600" y="33528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260" name="Line 20"/>
            <p:cNvSpPr>
              <a:spLocks noChangeShapeType="1"/>
            </p:cNvSpPr>
            <p:nvPr/>
          </p:nvSpPr>
          <p:spPr bwMode="auto">
            <a:xfrm flipH="1">
              <a:off x="7620000" y="3352800"/>
              <a:ext cx="15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43800" y="2057400"/>
              <a:ext cx="302887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13324" y="3200400"/>
              <a:ext cx="35423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X</a:t>
              </a:r>
              <a:r>
                <a:rPr lang="en-US" sz="1400" baseline="-25000" dirty="0" smtClean="0"/>
                <a:t>1</a:t>
              </a:r>
              <a:endParaRPr lang="en-US" sz="1800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48600" y="3200400"/>
              <a:ext cx="35423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X</a:t>
              </a:r>
              <a:r>
                <a:rPr lang="en-US" sz="1400" baseline="-25000" dirty="0"/>
                <a:t>2</a:t>
              </a:r>
              <a:endParaRPr lang="en-US" sz="18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555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754381"/>
              </p:ext>
            </p:extLst>
          </p:nvPr>
        </p:nvGraphicFramePr>
        <p:xfrm>
          <a:off x="644525" y="1171575"/>
          <a:ext cx="42624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1" name="Equation" r:id="rId4" imgW="1828800" imgH="203200" progId="Equation.3">
                  <p:embed/>
                </p:oleObj>
              </mc:Choice>
              <mc:Fallback>
                <p:oleObj name="Equation" r:id="rId4" imgW="1828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171575"/>
                        <a:ext cx="4262438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86" name="Picture 4" descr="Pict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609600"/>
            <a:ext cx="33099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6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36306"/>
              </p:ext>
            </p:extLst>
          </p:nvPr>
        </p:nvGraphicFramePr>
        <p:xfrm>
          <a:off x="268288" y="1752600"/>
          <a:ext cx="3435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2" name="Equation" r:id="rId7" imgW="1612900" imgH="393700" progId="Equation.3">
                  <p:embed/>
                </p:oleObj>
              </mc:Choice>
              <mc:Fallback>
                <p:oleObj name="Equation" r:id="rId7" imgW="1612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1752600"/>
                        <a:ext cx="3435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48" name="Line 8"/>
          <p:cNvSpPr>
            <a:spLocks noChangeShapeType="1"/>
          </p:cNvSpPr>
          <p:nvPr/>
        </p:nvSpPr>
        <p:spPr bwMode="auto">
          <a:xfrm>
            <a:off x="7696200" y="25908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3189" name="Object 9"/>
          <p:cNvGraphicFramePr>
            <a:graphicFrameLocks noChangeAspect="1"/>
          </p:cNvGraphicFramePr>
          <p:nvPr/>
        </p:nvGraphicFramePr>
        <p:xfrm>
          <a:off x="6172200" y="3733800"/>
          <a:ext cx="6651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3" name="Equation" r:id="rId9" imgW="304668" imgH="228501" progId="Equation.3">
                  <p:embed/>
                </p:oleObj>
              </mc:Choice>
              <mc:Fallback>
                <p:oleObj name="Equation" r:id="rId9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665163" cy="4984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10"/>
          <p:cNvGraphicFramePr>
            <a:graphicFrameLocks noChangeAspect="1"/>
          </p:cNvGraphicFramePr>
          <p:nvPr/>
        </p:nvGraphicFramePr>
        <p:xfrm>
          <a:off x="8478838" y="3733800"/>
          <a:ext cx="6651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4" name="Equation" r:id="rId11" imgW="304668" imgH="228501" progId="Equation.3">
                  <p:embed/>
                </p:oleObj>
              </mc:Choice>
              <mc:Fallback>
                <p:oleObj name="Equation" r:id="rId11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8838" y="3733800"/>
                        <a:ext cx="665162" cy="4984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58" name="Line 18"/>
          <p:cNvSpPr>
            <a:spLocks noChangeShapeType="1"/>
          </p:cNvSpPr>
          <p:nvPr/>
        </p:nvSpPr>
        <p:spPr bwMode="auto">
          <a:xfrm flipH="1">
            <a:off x="6248400" y="3352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8259" name="Line 19"/>
          <p:cNvSpPr>
            <a:spLocks noChangeShapeType="1"/>
          </p:cNvSpPr>
          <p:nvPr/>
        </p:nvSpPr>
        <p:spPr bwMode="auto">
          <a:xfrm flipH="1">
            <a:off x="8229600" y="3352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8260" name="Line 20"/>
          <p:cNvSpPr>
            <a:spLocks noChangeShapeType="1"/>
          </p:cNvSpPr>
          <p:nvPr/>
        </p:nvSpPr>
        <p:spPr bwMode="auto">
          <a:xfrm flipH="1">
            <a:off x="7620000" y="3352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324600" y="2057400"/>
            <a:ext cx="9144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077200" y="1981200"/>
            <a:ext cx="8382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5344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Inference for </a:t>
            </a:r>
            <a:r>
              <a:rPr lang="en-US" sz="3200" strike="sngStrike" dirty="0" smtClean="0">
                <a:cs typeface="+mj-cs"/>
              </a:rPr>
              <a:t>Bayes nets</a:t>
            </a:r>
            <a:r>
              <a:rPr lang="en-US" sz="3200" dirty="0" smtClean="0">
                <a:cs typeface="+mj-cs"/>
              </a:rPr>
              <a:t> naïve Bayes</a:t>
            </a:r>
            <a:endParaRPr lang="en-US" sz="3200" b="1" dirty="0" smtClean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2209800"/>
            <a:ext cx="7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2057400"/>
            <a:ext cx="30288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Y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7213324" y="2057400"/>
            <a:ext cx="1930676" cy="1450777"/>
            <a:chOff x="7213324" y="2057400"/>
            <a:chExt cx="1930676" cy="1450777"/>
          </a:xfrm>
        </p:grpSpPr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H="1">
              <a:off x="8229600" y="33528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 flipH="1">
              <a:off x="7620000" y="3352800"/>
              <a:ext cx="15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43800" y="2057400"/>
              <a:ext cx="302887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Y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13324" y="3200400"/>
              <a:ext cx="35423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X</a:t>
              </a:r>
              <a:r>
                <a:rPr lang="en-US" sz="1400" baseline="-25000" dirty="0" smtClean="0"/>
                <a:t>1</a:t>
              </a:r>
              <a:endParaRPr lang="en-US" sz="1800" baseline="-25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848600" y="3200400"/>
              <a:ext cx="35423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X</a:t>
              </a:r>
              <a:r>
                <a:rPr lang="en-US" sz="1400" baseline="-25000" dirty="0"/>
                <a:t>2</a:t>
              </a:r>
              <a:endParaRPr lang="en-US" sz="1800" baseline="-25000" dirty="0"/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6934200" y="762000"/>
            <a:ext cx="15240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010400" y="3581400"/>
            <a:ext cx="13716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79360"/>
              </p:ext>
            </p:extLst>
          </p:nvPr>
        </p:nvGraphicFramePr>
        <p:xfrm>
          <a:off x="228600" y="2590800"/>
          <a:ext cx="37068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5" name="Equation" r:id="rId13" imgW="1739900" imgH="393700" progId="Equation.3">
                  <p:embed/>
                </p:oleObj>
              </mc:Choice>
              <mc:Fallback>
                <p:oleObj name="Equation" r:id="rId13" imgW="1739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90800"/>
                        <a:ext cx="37068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785761"/>
              </p:ext>
            </p:extLst>
          </p:nvPr>
        </p:nvGraphicFramePr>
        <p:xfrm>
          <a:off x="990600" y="3352800"/>
          <a:ext cx="25463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6" name="Equation" r:id="rId15" imgW="1092200" imgH="203200" progId="Equation.3">
                  <p:embed/>
                </p:oleObj>
              </mc:Choice>
              <mc:Fallback>
                <p:oleObj name="Equation" r:id="rId15" imgW="1092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52800"/>
                        <a:ext cx="254635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495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So: we end up with a “soft” version of the naïve Bayes classification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6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difficult problem: common-sense reasoning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344" y="4445000"/>
            <a:ext cx="2413000" cy="2413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340145" y="1921818"/>
            <a:ext cx="3492397" cy="2224663"/>
            <a:chOff x="4096589" y="1128147"/>
            <a:chExt cx="4951412" cy="302248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79906"/>
                </p:ext>
              </p:extLst>
            </p:nvPr>
          </p:nvGraphicFramePr>
          <p:xfrm>
            <a:off x="4096589" y="1128147"/>
            <a:ext cx="1755415" cy="561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65" name="Equation" r:id="rId4" imgW="635000" imgH="203200" progId="Equation.3">
                    <p:embed/>
                  </p:oleObj>
                </mc:Choice>
                <mc:Fallback>
                  <p:oleObj name="Equation" r:id="rId4" imgW="635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096589" y="1128147"/>
                          <a:ext cx="1755415" cy="5617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0293979"/>
                </p:ext>
              </p:extLst>
            </p:nvPr>
          </p:nvGraphicFramePr>
          <p:xfrm>
            <a:off x="4096589" y="1689880"/>
            <a:ext cx="4951412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66" name="Equation" r:id="rId6" imgW="1790700" imgH="203200" progId="Equation.3">
                    <p:embed/>
                  </p:oleObj>
                </mc:Choice>
                <mc:Fallback>
                  <p:oleObj name="Equation" r:id="rId6" imgW="17907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096589" y="1689880"/>
                          <a:ext cx="4951412" cy="561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1960463"/>
                </p:ext>
              </p:extLst>
            </p:nvPr>
          </p:nvGraphicFramePr>
          <p:xfrm>
            <a:off x="4130419" y="2440671"/>
            <a:ext cx="1685925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67" name="Equation" r:id="rId8" imgW="609600" imgH="203200" progId="Equation.3">
                    <p:embed/>
                  </p:oleObj>
                </mc:Choice>
                <mc:Fallback>
                  <p:oleObj name="Equation" r:id="rId8" imgW="609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130419" y="2440671"/>
                          <a:ext cx="1685925" cy="561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4211737"/>
                </p:ext>
              </p:extLst>
            </p:nvPr>
          </p:nvGraphicFramePr>
          <p:xfrm>
            <a:off x="4130419" y="3002646"/>
            <a:ext cx="31257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68" name="Equation" r:id="rId10" imgW="1130300" imgH="203200" progId="Equation.3">
                    <p:embed/>
                  </p:oleObj>
                </mc:Choice>
                <mc:Fallback>
                  <p:oleObj name="Equation" r:id="rId10" imgW="11303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130419" y="3002646"/>
                          <a:ext cx="3125788" cy="561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2763323"/>
                </p:ext>
              </p:extLst>
            </p:nvPr>
          </p:nvGraphicFramePr>
          <p:xfrm>
            <a:off x="4130419" y="3588654"/>
            <a:ext cx="3509962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69" name="Equation" r:id="rId12" imgW="1270000" imgH="203200" progId="Equation.3">
                    <p:embed/>
                  </p:oleObj>
                </mc:Choice>
                <mc:Fallback>
                  <p:oleObj name="Equation" r:id="rId12" imgW="1270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130419" y="3588654"/>
                          <a:ext cx="3509962" cy="561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Connector 16"/>
            <p:cNvCxnSpPr/>
            <p:nvPr/>
          </p:nvCxnSpPr>
          <p:spPr>
            <a:xfrm>
              <a:off x="6066682" y="2188039"/>
              <a:ext cx="152739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Left Brace 3"/>
          <p:cNvSpPr/>
          <p:nvPr/>
        </p:nvSpPr>
        <p:spPr bwMode="auto">
          <a:xfrm>
            <a:off x="5012024" y="2025924"/>
            <a:ext cx="351982" cy="2120557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endParaRPr lang="en-US" sz="2600" smtClean="0">
              <a:solidFill>
                <a:srgbClr val="000000"/>
              </a:solidFill>
              <a:latin typeface="Gill Sans" pitchFamily="16" charset="0"/>
              <a:ea typeface="+mn-ea"/>
              <a:cs typeface="+mn-cs"/>
              <a:sym typeface="Gill Sans" pitchFamily="16" charset="0"/>
            </a:endParaRPr>
          </a:p>
        </p:txBody>
      </p:sp>
      <p:sp>
        <p:nvSpPr>
          <p:cNvPr id="5" name="Bent-Up Arrow 4"/>
          <p:cNvSpPr/>
          <p:nvPr/>
        </p:nvSpPr>
        <p:spPr bwMode="auto">
          <a:xfrm rot="10800000">
            <a:off x="4329592" y="2973290"/>
            <a:ext cx="682432" cy="1665024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endParaRPr lang="en-US" sz="2600" smtClean="0">
              <a:solidFill>
                <a:srgbClr val="000000"/>
              </a:solidFill>
              <a:latin typeface="Gill Sans" pitchFamily="16" charset="0"/>
              <a:sym typeface="Gill Sans" pitchFamily="16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086984"/>
              </p:ext>
            </p:extLst>
          </p:nvPr>
        </p:nvGraphicFramePr>
        <p:xfrm>
          <a:off x="1462540" y="5529230"/>
          <a:ext cx="1322215" cy="45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70" name="Equation" r:id="rId14" imgW="635000" imgH="203200" progId="Equation.3">
                  <p:embed/>
                </p:oleObj>
              </mc:Choice>
              <mc:Fallback>
                <p:oleObj name="Equation" r:id="rId14" imgW="63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62540" y="5529230"/>
                        <a:ext cx="1322215" cy="45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585837"/>
              </p:ext>
            </p:extLst>
          </p:nvPr>
        </p:nvGraphicFramePr>
        <p:xfrm>
          <a:off x="1602239" y="5089007"/>
          <a:ext cx="13493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71" name="Equation" r:id="rId16" imgW="647700" imgH="203200" progId="Equation.3">
                  <p:embed/>
                </p:oleObj>
              </mc:Choice>
              <mc:Fallback>
                <p:oleObj name="Equation" r:id="rId16" imgW="647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02239" y="5089007"/>
                        <a:ext cx="134937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eft Arrow 29"/>
          <p:cNvSpPr/>
          <p:nvPr/>
        </p:nvSpPr>
        <p:spPr>
          <a:xfrm>
            <a:off x="3049399" y="5288598"/>
            <a:ext cx="491637" cy="29149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177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71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 nets</a:t>
            </a:r>
          </a:p>
          <a:p>
            <a:pPr lvl="1"/>
            <a:r>
              <a:rPr lang="en-US" dirty="0" smtClean="0"/>
              <a:t>we can infer </a:t>
            </a:r>
            <a:r>
              <a:rPr lang="en-US" dirty="0" err="1" smtClean="0"/>
              <a:t>Pr</a:t>
            </a:r>
            <a:r>
              <a:rPr lang="en-US" dirty="0" smtClean="0"/>
              <a:t>(Y|X)</a:t>
            </a:r>
          </a:p>
          <a:p>
            <a:pPr lvl="1"/>
            <a:r>
              <a:rPr lang="en-US" dirty="0" smtClean="0"/>
              <a:t>we can learn CPT parameters from data</a:t>
            </a:r>
          </a:p>
          <a:p>
            <a:pPr lvl="2"/>
            <a:r>
              <a:rPr lang="en-US" dirty="0" smtClean="0"/>
              <a:t>samples from the joint distribution</a:t>
            </a:r>
          </a:p>
          <a:p>
            <a:pPr lvl="1"/>
            <a:r>
              <a:rPr lang="en-US" dirty="0" smtClean="0"/>
              <a:t>this gives us a generative model</a:t>
            </a:r>
          </a:p>
          <a:p>
            <a:pPr lvl="2"/>
            <a:r>
              <a:rPr lang="en-US" dirty="0" smtClean="0"/>
              <a:t>which we can use to design a classifier</a:t>
            </a:r>
          </a:p>
          <a:p>
            <a:pPr lvl="2"/>
            <a:endParaRPr lang="en-US" dirty="0"/>
          </a:p>
          <a:p>
            <a:r>
              <a:rPr lang="en-US" dirty="0" smtClean="0"/>
              <a:t>Special case: naïve Bayes!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562600"/>
            <a:ext cx="55626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Ok, so what? show me something new!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8194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Learning in DGMs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 lied, there’s actually more.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637350"/>
              </p:ext>
            </p:extLst>
          </p:nvPr>
        </p:nvGraphicFramePr>
        <p:xfrm>
          <a:off x="688975" y="4876800"/>
          <a:ext cx="56721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8" name="Equation" r:id="rId3" imgW="2895600" imgH="241300" progId="Equation.3">
                  <p:embed/>
                </p:oleObj>
              </mc:Choice>
              <mc:Fallback>
                <p:oleObj name="Equation" r:id="rId3" imgW="2895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4876800"/>
                        <a:ext cx="567213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438400" y="4876800"/>
            <a:ext cx="304800" cy="457200"/>
          </a:xfrm>
          <a:prstGeom prst="rect">
            <a:avLst/>
          </a:prstGeom>
          <a:solidFill>
            <a:srgbClr val="A6A6A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4876800"/>
            <a:ext cx="304800" cy="457200"/>
          </a:xfrm>
          <a:prstGeom prst="rect">
            <a:avLst/>
          </a:prstGeom>
          <a:solidFill>
            <a:srgbClr val="A6A6A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81600" y="4876800"/>
            <a:ext cx="304800" cy="457200"/>
          </a:xfrm>
          <a:prstGeom prst="rect">
            <a:avLst/>
          </a:prstGeom>
          <a:solidFill>
            <a:srgbClr val="A6A6A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791200"/>
            <a:ext cx="3282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Hidden (or </a:t>
            </a:r>
            <a:r>
              <a:rPr lang="en-US" i="1" dirty="0" smtClean="0"/>
              <a:t>latent</a:t>
            </a:r>
            <a:r>
              <a:rPr lang="en-US" dirty="0" smtClean="0"/>
              <a:t>) variables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3" idx="0"/>
            <a:endCxn id="2" idx="2"/>
          </p:cNvCxnSpPr>
          <p:nvPr/>
        </p:nvCxnSpPr>
        <p:spPr bwMode="auto">
          <a:xfrm flipV="1">
            <a:off x="2403172" y="5334000"/>
            <a:ext cx="187628" cy="457200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3" idx="0"/>
          </p:cNvCxnSpPr>
          <p:nvPr/>
        </p:nvCxnSpPr>
        <p:spPr bwMode="auto">
          <a:xfrm flipV="1">
            <a:off x="2403172" y="5334000"/>
            <a:ext cx="568628" cy="457200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3" idx="0"/>
          </p:cNvCxnSpPr>
          <p:nvPr/>
        </p:nvCxnSpPr>
        <p:spPr bwMode="auto">
          <a:xfrm flipV="1">
            <a:off x="2403172" y="5334000"/>
            <a:ext cx="2702228" cy="457200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2949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533400" y="609600"/>
            <a:ext cx="7772400" cy="1500187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If we know the parameters (the CPTs) I can infer the values of the hidden variables.</a:t>
            </a:r>
          </a:p>
          <a:p>
            <a:pPr lvl="1">
              <a:defRPr/>
            </a:pPr>
            <a:r>
              <a:rPr lang="en-US" sz="2400" dirty="0" smtClean="0"/>
              <a:t>But, we don’t</a:t>
            </a:r>
          </a:p>
          <a:p>
            <a:pPr>
              <a:defRPr/>
            </a:pPr>
            <a:r>
              <a:rPr lang="en-US" sz="2800" dirty="0" smtClean="0"/>
              <a:t>If we know the values of the hidden variables we can learn the values of the parameters (the CPTs)</a:t>
            </a:r>
          </a:p>
          <a:p>
            <a:pPr lvl="1">
              <a:defRPr/>
            </a:pPr>
            <a:r>
              <a:rPr lang="en-US" sz="2400" dirty="0" smtClean="0"/>
              <a:t>But, we don’t</a:t>
            </a:r>
            <a:endParaRPr lang="en-US" sz="24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99559"/>
              </p:ext>
            </p:extLst>
          </p:nvPr>
        </p:nvGraphicFramePr>
        <p:xfrm>
          <a:off x="688975" y="4876800"/>
          <a:ext cx="56721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1" name="Equation" r:id="rId3" imgW="2895600" imgH="241300" progId="Equation.3">
                  <p:embed/>
                </p:oleObj>
              </mc:Choice>
              <mc:Fallback>
                <p:oleObj name="Equation" r:id="rId3" imgW="2895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4876800"/>
                        <a:ext cx="567213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438400" y="4876800"/>
            <a:ext cx="304800" cy="457200"/>
          </a:xfrm>
          <a:prstGeom prst="rect">
            <a:avLst/>
          </a:prstGeom>
          <a:solidFill>
            <a:srgbClr val="A6A6A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4876800"/>
            <a:ext cx="304800" cy="457200"/>
          </a:xfrm>
          <a:prstGeom prst="rect">
            <a:avLst/>
          </a:prstGeom>
          <a:solidFill>
            <a:srgbClr val="A6A6A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81600" y="4876800"/>
            <a:ext cx="304800" cy="457200"/>
          </a:xfrm>
          <a:prstGeom prst="rect">
            <a:avLst/>
          </a:prstGeom>
          <a:solidFill>
            <a:srgbClr val="A6A6A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791200"/>
            <a:ext cx="3282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Hidden (or </a:t>
            </a:r>
            <a:r>
              <a:rPr lang="en-US" i="1" dirty="0" smtClean="0"/>
              <a:t>latent</a:t>
            </a:r>
            <a:r>
              <a:rPr lang="en-US" dirty="0" smtClean="0"/>
              <a:t>) variables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3" idx="0"/>
            <a:endCxn id="2" idx="2"/>
          </p:cNvCxnSpPr>
          <p:nvPr/>
        </p:nvCxnSpPr>
        <p:spPr bwMode="auto">
          <a:xfrm flipV="1">
            <a:off x="2403172" y="5334000"/>
            <a:ext cx="187628" cy="457200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3" idx="0"/>
          </p:cNvCxnSpPr>
          <p:nvPr/>
        </p:nvCxnSpPr>
        <p:spPr bwMode="auto">
          <a:xfrm flipV="1">
            <a:off x="2403172" y="5334000"/>
            <a:ext cx="568628" cy="457200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3" idx="0"/>
          </p:cNvCxnSpPr>
          <p:nvPr/>
        </p:nvCxnSpPr>
        <p:spPr bwMode="auto">
          <a:xfrm flipV="1">
            <a:off x="2403172" y="5334000"/>
            <a:ext cx="2702228" cy="457200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4618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Learning with </a:t>
            </a:r>
            <a:r>
              <a:rPr lang="en-US" sz="3600" dirty="0" smtClean="0"/>
              <a:t>Hidden Variables</a:t>
            </a:r>
            <a:endParaRPr lang="en-US" sz="3600" dirty="0"/>
          </a:p>
        </p:txBody>
      </p:sp>
      <p:sp>
        <p:nvSpPr>
          <p:cNvPr id="877571" name="Oval 3"/>
          <p:cNvSpPr>
            <a:spLocks noChangeArrowheads="1"/>
          </p:cNvSpPr>
          <p:nvPr/>
        </p:nvSpPr>
        <p:spPr bwMode="auto">
          <a:xfrm>
            <a:off x="7848600" y="533400"/>
            <a:ext cx="422275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</a:rPr>
              <a:t>Z</a:t>
            </a:r>
          </a:p>
        </p:txBody>
      </p:sp>
      <p:sp>
        <p:nvSpPr>
          <p:cNvPr id="877572" name="Oval 4"/>
          <p:cNvSpPr>
            <a:spLocks noChangeArrowheads="1"/>
          </p:cNvSpPr>
          <p:nvPr/>
        </p:nvSpPr>
        <p:spPr bwMode="auto">
          <a:xfrm>
            <a:off x="7459663" y="1433513"/>
            <a:ext cx="43180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</a:rPr>
              <a:t>X</a:t>
            </a:r>
          </a:p>
        </p:txBody>
      </p:sp>
      <p:sp>
        <p:nvSpPr>
          <p:cNvPr id="877573" name="Oval 5"/>
          <p:cNvSpPr>
            <a:spLocks noChangeArrowheads="1"/>
          </p:cNvSpPr>
          <p:nvPr/>
        </p:nvSpPr>
        <p:spPr bwMode="auto">
          <a:xfrm>
            <a:off x="8224838" y="1463675"/>
            <a:ext cx="428625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</a:rPr>
              <a:t>Y</a:t>
            </a:r>
          </a:p>
        </p:txBody>
      </p:sp>
      <p:sp>
        <p:nvSpPr>
          <p:cNvPr id="877574" name="Line 6"/>
          <p:cNvSpPr>
            <a:spLocks noChangeShapeType="1"/>
          </p:cNvSpPr>
          <p:nvPr/>
        </p:nvSpPr>
        <p:spPr bwMode="auto">
          <a:xfrm flipH="1">
            <a:off x="7758113" y="1082675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77575" name="Line 7"/>
          <p:cNvSpPr>
            <a:spLocks noChangeShapeType="1"/>
          </p:cNvSpPr>
          <p:nvPr/>
        </p:nvSpPr>
        <p:spPr bwMode="auto">
          <a:xfrm>
            <a:off x="8139113" y="1082675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77679" name="Text Box 111"/>
          <p:cNvSpPr txBox="1">
            <a:spLocks noChangeArrowheads="1"/>
          </p:cNvSpPr>
          <p:nvPr/>
        </p:nvSpPr>
        <p:spPr bwMode="auto">
          <a:xfrm>
            <a:off x="457200" y="1143000"/>
            <a:ext cx="6096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Hidden variables: what if some of your data is not completely observed?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u="sng" dirty="0">
                <a:solidFill>
                  <a:srgbClr val="3333CC"/>
                </a:solidFill>
                <a:latin typeface="Tahoma" charset="0"/>
              </a:rPr>
              <a:t>Method: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Estimate parameters </a:t>
            </a:r>
            <a:r>
              <a:rPr lang="en-US" sz="1800" dirty="0" err="1" smtClean="0">
                <a:solidFill>
                  <a:srgbClr val="000000"/>
                </a:solidFill>
                <a:latin typeface="Tahoma" charset="0"/>
              </a:rPr>
              <a:t>θsomehow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or other.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Predict 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</a:rPr>
              <a:t>values of hidden </a:t>
            </a: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variables using </a:t>
            </a:r>
            <a:r>
              <a:rPr lang="en-US" sz="1800" dirty="0" err="1">
                <a:solidFill>
                  <a:srgbClr val="000000"/>
                </a:solidFill>
                <a:latin typeface="Tahoma" charset="0"/>
              </a:rPr>
              <a:t>θ</a:t>
            </a: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.</a:t>
            </a:r>
            <a:endParaRPr lang="en-US" sz="1800" dirty="0">
              <a:solidFill>
                <a:srgbClr val="000000"/>
              </a:solidFill>
              <a:latin typeface="Tahoma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Add pseudo-data corresponding to these predictions, </a:t>
            </a:r>
            <a:r>
              <a:rPr lang="en-US" sz="1800" i="1" dirty="0">
                <a:solidFill>
                  <a:srgbClr val="000000"/>
                </a:solidFill>
                <a:latin typeface="Tahoma" charset="0"/>
              </a:rPr>
              <a:t>weighting each example by confidence in its correctness.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Re-estimate parameters using the extended dataset (real + pseudo-data).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Repeat starting at step 2….</a:t>
            </a:r>
          </a:p>
        </p:txBody>
      </p:sp>
      <p:graphicFrame>
        <p:nvGraphicFramePr>
          <p:cNvPr id="877680" name="Group 112"/>
          <p:cNvGraphicFramePr>
            <a:graphicFrameLocks noGrp="1"/>
          </p:cNvGraphicFramePr>
          <p:nvPr/>
        </p:nvGraphicFramePr>
        <p:xfrm>
          <a:off x="6477000" y="2209800"/>
          <a:ext cx="2438400" cy="2362201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9144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77718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66719"/>
              </p:ext>
            </p:extLst>
          </p:nvPr>
        </p:nvGraphicFramePr>
        <p:xfrm>
          <a:off x="1084091" y="5105400"/>
          <a:ext cx="5756618" cy="642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0" name="Equation" r:id="rId4" imgW="2273040" imgH="253800" progId="Equation.3">
                  <p:embed/>
                </p:oleObj>
              </mc:Choice>
              <mc:Fallback>
                <p:oleObj name="Equation" r:id="rId4" imgW="227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091" y="5105400"/>
                        <a:ext cx="5756618" cy="642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7719" name="Text Box 151"/>
          <p:cNvSpPr txBox="1">
            <a:spLocks noChangeArrowheads="1"/>
          </p:cNvSpPr>
          <p:nvPr/>
        </p:nvSpPr>
        <p:spPr bwMode="auto">
          <a:xfrm>
            <a:off x="3962400" y="36576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expectation</a:t>
            </a:r>
          </a:p>
        </p:txBody>
      </p:sp>
      <p:sp>
        <p:nvSpPr>
          <p:cNvPr id="877720" name="Text Box 152"/>
          <p:cNvSpPr txBox="1">
            <a:spLocks noChangeArrowheads="1"/>
          </p:cNvSpPr>
          <p:nvPr/>
        </p:nvSpPr>
        <p:spPr bwMode="auto">
          <a:xfrm>
            <a:off x="3962400" y="4572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maximization (MLE/MAP)</a:t>
            </a:r>
          </a:p>
        </p:txBody>
      </p:sp>
      <p:sp>
        <p:nvSpPr>
          <p:cNvPr id="877721" name="Text Box 153"/>
          <p:cNvSpPr txBox="1">
            <a:spLocks noChangeArrowheads="1"/>
          </p:cNvSpPr>
          <p:nvPr/>
        </p:nvSpPr>
        <p:spPr bwMode="auto">
          <a:xfrm>
            <a:off x="1676400" y="1828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Expectation-maximization aka EM</a:t>
            </a:r>
          </a:p>
        </p:txBody>
      </p:sp>
    </p:spTree>
    <p:extLst>
      <p:ext uri="{BB962C8B-B14F-4D97-AF65-F5344CB8AC3E}">
        <p14:creationId xmlns:p14="http://schemas.microsoft.com/office/powerpoint/2010/main" val="281531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719" grpId="0"/>
      <p:bldP spid="877720" grpId="0"/>
      <p:bldP spid="877720" grpId="1"/>
      <p:bldP spid="8777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Learning with Hidden Variables: Example</a:t>
            </a:r>
          </a:p>
        </p:txBody>
      </p:sp>
      <p:graphicFrame>
        <p:nvGraphicFramePr>
          <p:cNvPr id="826547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40879"/>
              </p:ext>
            </p:extLst>
          </p:nvPr>
        </p:nvGraphicFramePr>
        <p:xfrm>
          <a:off x="304800" y="914400"/>
          <a:ext cx="2438400" cy="2362201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9144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26400" name="Group 32"/>
          <p:cNvGrpSpPr>
            <a:grpSpLocks/>
          </p:cNvGrpSpPr>
          <p:nvPr/>
        </p:nvGrpSpPr>
        <p:grpSpPr bwMode="auto">
          <a:xfrm>
            <a:off x="7273925" y="838200"/>
            <a:ext cx="1428750" cy="1492250"/>
            <a:chOff x="4625" y="336"/>
            <a:chExt cx="900" cy="940"/>
          </a:xfrm>
        </p:grpSpPr>
        <p:sp>
          <p:nvSpPr>
            <p:cNvPr id="826401" name="Oval 33"/>
            <p:cNvSpPr>
              <a:spLocks noChangeArrowheads="1"/>
            </p:cNvSpPr>
            <p:nvPr/>
          </p:nvSpPr>
          <p:spPr bwMode="auto">
            <a:xfrm>
              <a:off x="4944" y="336"/>
              <a:ext cx="266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Z</a:t>
              </a:r>
            </a:p>
          </p:txBody>
        </p:sp>
        <p:sp>
          <p:nvSpPr>
            <p:cNvPr id="826402" name="Oval 34"/>
            <p:cNvSpPr>
              <a:spLocks noChangeArrowheads="1"/>
            </p:cNvSpPr>
            <p:nvPr/>
          </p:nvSpPr>
          <p:spPr bwMode="auto">
            <a:xfrm>
              <a:off x="4625" y="903"/>
              <a:ext cx="419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X1</a:t>
              </a:r>
              <a:endPara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26403" name="Oval 35"/>
            <p:cNvSpPr>
              <a:spLocks noChangeArrowheads="1"/>
            </p:cNvSpPr>
            <p:nvPr/>
          </p:nvSpPr>
          <p:spPr bwMode="auto">
            <a:xfrm>
              <a:off x="5106" y="922"/>
              <a:ext cx="419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X2</a:t>
              </a:r>
              <a:endPara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26404" name="Line 36"/>
            <p:cNvSpPr>
              <a:spLocks noChangeShapeType="1"/>
            </p:cNvSpPr>
            <p:nvPr/>
          </p:nvSpPr>
          <p:spPr bwMode="auto">
            <a:xfrm flipH="1">
              <a:off x="4887" y="68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26405" name="Line 37"/>
            <p:cNvSpPr>
              <a:spLocks noChangeShapeType="1"/>
            </p:cNvSpPr>
            <p:nvPr/>
          </p:nvSpPr>
          <p:spPr bwMode="auto">
            <a:xfrm>
              <a:off x="5127" y="68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aphicFrame>
        <p:nvGraphicFramePr>
          <p:cNvPr id="826532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4005"/>
              </p:ext>
            </p:extLst>
          </p:nvPr>
        </p:nvGraphicFramePr>
        <p:xfrm>
          <a:off x="4419600" y="2438400"/>
          <a:ext cx="2133600" cy="2514602"/>
        </p:xfrm>
        <a:graphic>
          <a:graphicData uri="http://schemas.openxmlformats.org/drawingml/2006/table">
            <a:tbl>
              <a:tblPr/>
              <a:tblGrid>
                <a:gridCol w="711200"/>
                <a:gridCol w="639763"/>
                <a:gridCol w="782637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X1|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undergr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6546" name="Group 178"/>
          <p:cNvGraphicFramePr>
            <a:graphicFrameLocks noGrp="1"/>
          </p:cNvGraphicFramePr>
          <p:nvPr/>
        </p:nvGraphicFramePr>
        <p:xfrm>
          <a:off x="5867400" y="1066800"/>
          <a:ext cx="1371600" cy="1020445"/>
        </p:xfrm>
        <a:graphic>
          <a:graphicData uri="http://schemas.openxmlformats.org/drawingml/2006/table">
            <a:tbl>
              <a:tblPr/>
              <a:tblGrid>
                <a:gridCol w="835025"/>
                <a:gridCol w="53657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undergr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6539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63968"/>
              </p:ext>
            </p:extLst>
          </p:nvPr>
        </p:nvGraphicFramePr>
        <p:xfrm>
          <a:off x="6629400" y="2438400"/>
          <a:ext cx="2209800" cy="2539368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8382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X2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(X2|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undergr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25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Learning with Hidden Variables: Example</a:t>
            </a:r>
          </a:p>
        </p:txBody>
      </p:sp>
      <p:graphicFrame>
        <p:nvGraphicFramePr>
          <p:cNvPr id="849048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997748"/>
              </p:ext>
            </p:extLst>
          </p:nvPr>
        </p:nvGraphicFramePr>
        <p:xfrm>
          <a:off x="304800" y="914400"/>
          <a:ext cx="2438400" cy="2362201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9144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48933" name="Group 37"/>
          <p:cNvGrpSpPr>
            <a:grpSpLocks/>
          </p:cNvGrpSpPr>
          <p:nvPr/>
        </p:nvGrpSpPr>
        <p:grpSpPr bwMode="auto">
          <a:xfrm>
            <a:off x="7273925" y="838200"/>
            <a:ext cx="1425575" cy="1476375"/>
            <a:chOff x="4625" y="336"/>
            <a:chExt cx="898" cy="930"/>
          </a:xfrm>
        </p:grpSpPr>
        <p:sp>
          <p:nvSpPr>
            <p:cNvPr id="848934" name="Oval 38"/>
            <p:cNvSpPr>
              <a:spLocks noChangeArrowheads="1"/>
            </p:cNvSpPr>
            <p:nvPr/>
          </p:nvSpPr>
          <p:spPr bwMode="auto">
            <a:xfrm>
              <a:off x="4944" y="336"/>
              <a:ext cx="266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Z</a:t>
              </a:r>
            </a:p>
          </p:txBody>
        </p:sp>
        <p:sp>
          <p:nvSpPr>
            <p:cNvPr id="848935" name="Oval 39"/>
            <p:cNvSpPr>
              <a:spLocks noChangeArrowheads="1"/>
            </p:cNvSpPr>
            <p:nvPr/>
          </p:nvSpPr>
          <p:spPr bwMode="auto">
            <a:xfrm>
              <a:off x="4625" y="903"/>
              <a:ext cx="419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X1</a:t>
              </a:r>
              <a:endPara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48936" name="Oval 40"/>
            <p:cNvSpPr>
              <a:spLocks noChangeArrowheads="1"/>
            </p:cNvSpPr>
            <p:nvPr/>
          </p:nvSpPr>
          <p:spPr bwMode="auto">
            <a:xfrm>
              <a:off x="5104" y="912"/>
              <a:ext cx="419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X2</a:t>
              </a:r>
              <a:endPara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48937" name="Line 41"/>
            <p:cNvSpPr>
              <a:spLocks noChangeShapeType="1"/>
            </p:cNvSpPr>
            <p:nvPr/>
          </p:nvSpPr>
          <p:spPr bwMode="auto">
            <a:xfrm flipH="1">
              <a:off x="4887" y="68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48938" name="Line 42"/>
            <p:cNvSpPr>
              <a:spLocks noChangeShapeType="1"/>
            </p:cNvSpPr>
            <p:nvPr/>
          </p:nvSpPr>
          <p:spPr bwMode="auto">
            <a:xfrm>
              <a:off x="5127" y="68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aphicFrame>
        <p:nvGraphicFramePr>
          <p:cNvPr id="848939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853931"/>
              </p:ext>
            </p:extLst>
          </p:nvPr>
        </p:nvGraphicFramePr>
        <p:xfrm>
          <a:off x="4419600" y="2438400"/>
          <a:ext cx="2133600" cy="2514602"/>
        </p:xfrm>
        <a:graphic>
          <a:graphicData uri="http://schemas.openxmlformats.org/drawingml/2006/table">
            <a:tbl>
              <a:tblPr/>
              <a:tblGrid>
                <a:gridCol w="711200"/>
                <a:gridCol w="639763"/>
                <a:gridCol w="782637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X1|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undergr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8981" name="Group 85"/>
          <p:cNvGraphicFramePr>
            <a:graphicFrameLocks noGrp="1"/>
          </p:cNvGraphicFramePr>
          <p:nvPr/>
        </p:nvGraphicFramePr>
        <p:xfrm>
          <a:off x="5867400" y="1066800"/>
          <a:ext cx="1371600" cy="1020445"/>
        </p:xfrm>
        <a:graphic>
          <a:graphicData uri="http://schemas.openxmlformats.org/drawingml/2006/table">
            <a:tbl>
              <a:tblPr/>
              <a:tblGrid>
                <a:gridCol w="835025"/>
                <a:gridCol w="53657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undergr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89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499488"/>
              </p:ext>
            </p:extLst>
          </p:nvPr>
        </p:nvGraphicFramePr>
        <p:xfrm>
          <a:off x="6629400" y="2438400"/>
          <a:ext cx="2209800" cy="2539368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X2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(X2|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undergr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9044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963510"/>
              </p:ext>
            </p:extLst>
          </p:nvPr>
        </p:nvGraphicFramePr>
        <p:xfrm>
          <a:off x="-23813" y="3505200"/>
          <a:ext cx="45450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8" name="Equation" r:id="rId4" imgW="2603500" imgH="203200" progId="Equation.3">
                  <p:embed/>
                </p:oleObj>
              </mc:Choice>
              <mc:Fallback>
                <p:oleObj name="Equation" r:id="rId4" imgW="2603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813" y="3505200"/>
                        <a:ext cx="45450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045" name="Object 149"/>
          <p:cNvGraphicFramePr>
            <a:graphicFrameLocks noChangeAspect="1"/>
          </p:cNvGraphicFramePr>
          <p:nvPr/>
        </p:nvGraphicFramePr>
        <p:xfrm>
          <a:off x="152400" y="4038600"/>
          <a:ext cx="39147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9" name="Equation" r:id="rId6" imgW="1981080" imgH="660240" progId="Equation.3">
                  <p:embed/>
                </p:oleObj>
              </mc:Choice>
              <mc:Fallback>
                <p:oleObj name="Equation" r:id="rId6" imgW="19810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038600"/>
                        <a:ext cx="391477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046" name="Object 150"/>
          <p:cNvGraphicFramePr>
            <a:graphicFrameLocks noChangeAspect="1"/>
          </p:cNvGraphicFramePr>
          <p:nvPr/>
        </p:nvGraphicFramePr>
        <p:xfrm>
          <a:off x="304800" y="5486400"/>
          <a:ext cx="34385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0" name="Equation" r:id="rId8" imgW="1739880" imgH="431640" progId="Equation.3">
                  <p:embed/>
                </p:oleObj>
              </mc:Choice>
              <mc:Fallback>
                <p:oleObj name="Equation" r:id="rId8" imgW="1739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86400"/>
                        <a:ext cx="34385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047" name="Object 151"/>
          <p:cNvGraphicFramePr>
            <a:graphicFrameLocks noChangeAspect="1"/>
          </p:cNvGraphicFramePr>
          <p:nvPr/>
        </p:nvGraphicFramePr>
        <p:xfrm>
          <a:off x="2971800" y="1066800"/>
          <a:ext cx="25908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1" name="Equation" r:id="rId10" imgW="1396800" imgH="660240" progId="Equation.3">
                  <p:embed/>
                </p:oleObj>
              </mc:Choice>
              <mc:Fallback>
                <p:oleObj name="Equation" r:id="rId10" imgW="1396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066800"/>
                        <a:ext cx="25908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138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Learning with Hidden Variables: Example</a:t>
            </a:r>
          </a:p>
        </p:txBody>
      </p:sp>
      <p:graphicFrame>
        <p:nvGraphicFramePr>
          <p:cNvPr id="851108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530143"/>
              </p:ext>
            </p:extLst>
          </p:nvPr>
        </p:nvGraphicFramePr>
        <p:xfrm>
          <a:off x="304800" y="914400"/>
          <a:ext cx="2438400" cy="295433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9144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50981" name="Group 37"/>
          <p:cNvGrpSpPr>
            <a:grpSpLocks/>
          </p:cNvGrpSpPr>
          <p:nvPr/>
        </p:nvGrpSpPr>
        <p:grpSpPr bwMode="auto">
          <a:xfrm>
            <a:off x="7273925" y="838200"/>
            <a:ext cx="1428750" cy="1492250"/>
            <a:chOff x="4625" y="336"/>
            <a:chExt cx="900" cy="940"/>
          </a:xfrm>
        </p:grpSpPr>
        <p:sp>
          <p:nvSpPr>
            <p:cNvPr id="850982" name="Oval 38"/>
            <p:cNvSpPr>
              <a:spLocks noChangeArrowheads="1"/>
            </p:cNvSpPr>
            <p:nvPr/>
          </p:nvSpPr>
          <p:spPr bwMode="auto">
            <a:xfrm>
              <a:off x="4944" y="336"/>
              <a:ext cx="266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Z</a:t>
              </a:r>
            </a:p>
          </p:txBody>
        </p:sp>
        <p:sp>
          <p:nvSpPr>
            <p:cNvPr id="850983" name="Oval 39"/>
            <p:cNvSpPr>
              <a:spLocks noChangeArrowheads="1"/>
            </p:cNvSpPr>
            <p:nvPr/>
          </p:nvSpPr>
          <p:spPr bwMode="auto">
            <a:xfrm>
              <a:off x="4625" y="903"/>
              <a:ext cx="419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X1</a:t>
              </a:r>
              <a:endPara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984" name="Oval 40"/>
            <p:cNvSpPr>
              <a:spLocks noChangeArrowheads="1"/>
            </p:cNvSpPr>
            <p:nvPr/>
          </p:nvSpPr>
          <p:spPr bwMode="auto">
            <a:xfrm>
              <a:off x="5106" y="922"/>
              <a:ext cx="419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X2</a:t>
              </a:r>
              <a:endPara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985" name="Line 41"/>
            <p:cNvSpPr>
              <a:spLocks noChangeShapeType="1"/>
            </p:cNvSpPr>
            <p:nvPr/>
          </p:nvSpPr>
          <p:spPr bwMode="auto">
            <a:xfrm flipH="1">
              <a:off x="4887" y="68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986" name="Line 42"/>
            <p:cNvSpPr>
              <a:spLocks noChangeShapeType="1"/>
            </p:cNvSpPr>
            <p:nvPr/>
          </p:nvSpPr>
          <p:spPr bwMode="auto">
            <a:xfrm>
              <a:off x="5127" y="68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aphicFrame>
        <p:nvGraphicFramePr>
          <p:cNvPr id="85098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57998"/>
              </p:ext>
            </p:extLst>
          </p:nvPr>
        </p:nvGraphicFramePr>
        <p:xfrm>
          <a:off x="4419600" y="2438400"/>
          <a:ext cx="2133600" cy="2514602"/>
        </p:xfrm>
        <a:graphic>
          <a:graphicData uri="http://schemas.openxmlformats.org/drawingml/2006/table">
            <a:tbl>
              <a:tblPr/>
              <a:tblGrid>
                <a:gridCol w="711200"/>
                <a:gridCol w="639763"/>
                <a:gridCol w="782637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X1|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undergr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1029" name="Group 85"/>
          <p:cNvGraphicFramePr>
            <a:graphicFrameLocks noGrp="1"/>
          </p:cNvGraphicFramePr>
          <p:nvPr/>
        </p:nvGraphicFramePr>
        <p:xfrm>
          <a:off x="5867400" y="1066800"/>
          <a:ext cx="1371600" cy="1020445"/>
        </p:xfrm>
        <a:graphic>
          <a:graphicData uri="http://schemas.openxmlformats.org/drawingml/2006/table">
            <a:tbl>
              <a:tblPr/>
              <a:tblGrid>
                <a:gridCol w="835025"/>
                <a:gridCol w="53657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undergr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104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54964"/>
              </p:ext>
            </p:extLst>
          </p:nvPr>
        </p:nvGraphicFramePr>
        <p:xfrm>
          <a:off x="6629400" y="2438400"/>
          <a:ext cx="2133600" cy="2539368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  <a:gridCol w="7112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X2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(X2|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undergr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1095" name="Object 151"/>
          <p:cNvGraphicFramePr>
            <a:graphicFrameLocks noChangeAspect="1"/>
          </p:cNvGraphicFramePr>
          <p:nvPr/>
        </p:nvGraphicFramePr>
        <p:xfrm>
          <a:off x="2971800" y="1066800"/>
          <a:ext cx="2286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2" name="Equation" r:id="rId4" imgW="1396800" imgH="660240" progId="Equation.3">
                  <p:embed/>
                </p:oleObj>
              </mc:Choice>
              <mc:Fallback>
                <p:oleObj name="Equation" r:id="rId4" imgW="1396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066800"/>
                        <a:ext cx="2286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1109" name="Object 165"/>
          <p:cNvGraphicFramePr>
            <a:graphicFrameLocks noChangeAspect="1"/>
          </p:cNvGraphicFramePr>
          <p:nvPr/>
        </p:nvGraphicFramePr>
        <p:xfrm>
          <a:off x="2819400" y="2743200"/>
          <a:ext cx="4206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3" name="Equation" r:id="rId6" imgW="317160" imgH="634680" progId="Equation.3">
                  <p:embed/>
                </p:oleObj>
              </mc:Choice>
              <mc:Fallback>
                <p:oleObj name="Equation" r:id="rId6" imgW="317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0"/>
                        <a:ext cx="4206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1145" name="Line 201"/>
          <p:cNvSpPr>
            <a:spLocks noChangeShapeType="1"/>
          </p:cNvSpPr>
          <p:nvPr/>
        </p:nvSpPr>
        <p:spPr bwMode="auto">
          <a:xfrm flipH="1">
            <a:off x="0" y="5867400"/>
            <a:ext cx="3276600" cy="76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graphicFrame>
        <p:nvGraphicFramePr>
          <p:cNvPr id="851148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58098"/>
              </p:ext>
            </p:extLst>
          </p:nvPr>
        </p:nvGraphicFramePr>
        <p:xfrm>
          <a:off x="457200" y="3962400"/>
          <a:ext cx="2438400" cy="2362201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9144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51182" name="Group 238"/>
          <p:cNvGrpSpPr>
            <a:grpSpLocks/>
          </p:cNvGrpSpPr>
          <p:nvPr/>
        </p:nvGrpSpPr>
        <p:grpSpPr bwMode="auto">
          <a:xfrm>
            <a:off x="4114800" y="5410200"/>
            <a:ext cx="4800600" cy="762000"/>
            <a:chOff x="144" y="3120"/>
            <a:chExt cx="3297" cy="655"/>
          </a:xfrm>
        </p:grpSpPr>
        <p:graphicFrame>
          <p:nvGraphicFramePr>
            <p:cNvPr id="851183" name="Object 239"/>
            <p:cNvGraphicFramePr>
              <a:graphicFrameLocks noChangeAspect="1"/>
            </p:cNvGraphicFramePr>
            <p:nvPr/>
          </p:nvGraphicFramePr>
          <p:xfrm>
            <a:off x="144" y="3120"/>
            <a:ext cx="3297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74" name="Equation" r:id="rId8" imgW="2819160" imgH="558720" progId="Equation.3">
                    <p:embed/>
                  </p:oleObj>
                </mc:Choice>
                <mc:Fallback>
                  <p:oleObj name="Equation" r:id="rId8" imgW="281916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120"/>
                          <a:ext cx="3297" cy="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1184" name="Line 240"/>
            <p:cNvSpPr>
              <a:spLocks noChangeShapeType="1"/>
            </p:cNvSpPr>
            <p:nvPr/>
          </p:nvSpPr>
          <p:spPr bwMode="auto">
            <a:xfrm>
              <a:off x="1728" y="316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1185" name="Line 241"/>
            <p:cNvSpPr>
              <a:spLocks noChangeShapeType="1"/>
            </p:cNvSpPr>
            <p:nvPr/>
          </p:nvSpPr>
          <p:spPr bwMode="auto">
            <a:xfrm>
              <a:off x="1200" y="3456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51186" name="Rectangle 242"/>
          <p:cNvSpPr>
            <a:spLocks noChangeArrowheads="1"/>
          </p:cNvSpPr>
          <p:nvPr/>
        </p:nvSpPr>
        <p:spPr bwMode="auto">
          <a:xfrm>
            <a:off x="152400" y="2667000"/>
            <a:ext cx="32004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3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145" grpId="0" animBg="1"/>
      <p:bldP spid="85118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Learning with Hidden Variables: Example</a:t>
            </a:r>
          </a:p>
        </p:txBody>
      </p:sp>
      <p:graphicFrame>
        <p:nvGraphicFramePr>
          <p:cNvPr id="879817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637066"/>
              </p:ext>
            </p:extLst>
          </p:nvPr>
        </p:nvGraphicFramePr>
        <p:xfrm>
          <a:off x="304800" y="914400"/>
          <a:ext cx="2438400" cy="354488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9144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79659" name="Group 43"/>
          <p:cNvGrpSpPr>
            <a:grpSpLocks/>
          </p:cNvGrpSpPr>
          <p:nvPr/>
        </p:nvGrpSpPr>
        <p:grpSpPr bwMode="auto">
          <a:xfrm>
            <a:off x="7273925" y="838200"/>
            <a:ext cx="1428750" cy="1492250"/>
            <a:chOff x="4625" y="336"/>
            <a:chExt cx="900" cy="940"/>
          </a:xfrm>
        </p:grpSpPr>
        <p:sp>
          <p:nvSpPr>
            <p:cNvPr id="879660" name="Oval 44"/>
            <p:cNvSpPr>
              <a:spLocks noChangeArrowheads="1"/>
            </p:cNvSpPr>
            <p:nvPr/>
          </p:nvSpPr>
          <p:spPr bwMode="auto">
            <a:xfrm>
              <a:off x="4944" y="336"/>
              <a:ext cx="266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Z</a:t>
              </a:r>
            </a:p>
          </p:txBody>
        </p:sp>
        <p:sp>
          <p:nvSpPr>
            <p:cNvPr id="879661" name="Oval 45"/>
            <p:cNvSpPr>
              <a:spLocks noChangeArrowheads="1"/>
            </p:cNvSpPr>
            <p:nvPr/>
          </p:nvSpPr>
          <p:spPr bwMode="auto">
            <a:xfrm>
              <a:off x="4625" y="903"/>
              <a:ext cx="419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X1</a:t>
              </a:r>
              <a:endPara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79662" name="Oval 46"/>
            <p:cNvSpPr>
              <a:spLocks noChangeArrowheads="1"/>
            </p:cNvSpPr>
            <p:nvPr/>
          </p:nvSpPr>
          <p:spPr bwMode="auto">
            <a:xfrm>
              <a:off x="5106" y="922"/>
              <a:ext cx="419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X2</a:t>
              </a:r>
              <a:endPara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79663" name="Line 47"/>
            <p:cNvSpPr>
              <a:spLocks noChangeShapeType="1"/>
            </p:cNvSpPr>
            <p:nvPr/>
          </p:nvSpPr>
          <p:spPr bwMode="auto">
            <a:xfrm flipH="1">
              <a:off x="4887" y="68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79664" name="Line 48"/>
            <p:cNvSpPr>
              <a:spLocks noChangeShapeType="1"/>
            </p:cNvSpPr>
            <p:nvPr/>
          </p:nvSpPr>
          <p:spPr bwMode="auto">
            <a:xfrm>
              <a:off x="5127" y="68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aphicFrame>
        <p:nvGraphicFramePr>
          <p:cNvPr id="87966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662699"/>
              </p:ext>
            </p:extLst>
          </p:nvPr>
        </p:nvGraphicFramePr>
        <p:xfrm>
          <a:off x="4419600" y="2438400"/>
          <a:ext cx="2133600" cy="2514602"/>
        </p:xfrm>
        <a:graphic>
          <a:graphicData uri="http://schemas.openxmlformats.org/drawingml/2006/table">
            <a:tbl>
              <a:tblPr/>
              <a:tblGrid>
                <a:gridCol w="711200"/>
                <a:gridCol w="639763"/>
                <a:gridCol w="782637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X1|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undergr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79707" name="Group 91"/>
          <p:cNvGraphicFramePr>
            <a:graphicFrameLocks noGrp="1"/>
          </p:cNvGraphicFramePr>
          <p:nvPr/>
        </p:nvGraphicFramePr>
        <p:xfrm>
          <a:off x="5867400" y="1066800"/>
          <a:ext cx="1371600" cy="1020445"/>
        </p:xfrm>
        <a:graphic>
          <a:graphicData uri="http://schemas.openxmlformats.org/drawingml/2006/table">
            <a:tbl>
              <a:tblPr/>
              <a:tblGrid>
                <a:gridCol w="835025"/>
                <a:gridCol w="53657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undergr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79724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23798"/>
              </p:ext>
            </p:extLst>
          </p:nvPr>
        </p:nvGraphicFramePr>
        <p:xfrm>
          <a:off x="6629400" y="2438400"/>
          <a:ext cx="2205873" cy="2539368"/>
        </p:xfrm>
        <a:graphic>
          <a:graphicData uri="http://schemas.openxmlformats.org/drawingml/2006/table">
            <a:tbl>
              <a:tblPr/>
              <a:tblGrid>
                <a:gridCol w="735291"/>
                <a:gridCol w="735291"/>
                <a:gridCol w="735291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X2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(X2|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undergr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79766" name="Group 150"/>
          <p:cNvGrpSpPr>
            <a:grpSpLocks/>
          </p:cNvGrpSpPr>
          <p:nvPr/>
        </p:nvGrpSpPr>
        <p:grpSpPr bwMode="auto">
          <a:xfrm>
            <a:off x="4114800" y="5410200"/>
            <a:ext cx="4800600" cy="762000"/>
            <a:chOff x="144" y="3120"/>
            <a:chExt cx="3297" cy="655"/>
          </a:xfrm>
        </p:grpSpPr>
        <p:graphicFrame>
          <p:nvGraphicFramePr>
            <p:cNvPr id="879767" name="Object 151"/>
            <p:cNvGraphicFramePr>
              <a:graphicFrameLocks noChangeAspect="1"/>
            </p:cNvGraphicFramePr>
            <p:nvPr/>
          </p:nvGraphicFramePr>
          <p:xfrm>
            <a:off x="144" y="3120"/>
            <a:ext cx="3297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20" name="Equation" r:id="rId4" imgW="2819160" imgH="558720" progId="Equation.3">
                    <p:embed/>
                  </p:oleObj>
                </mc:Choice>
                <mc:Fallback>
                  <p:oleObj name="Equation" r:id="rId4" imgW="281916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120"/>
                          <a:ext cx="3297" cy="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9768" name="Line 152"/>
            <p:cNvSpPr>
              <a:spLocks noChangeShapeType="1"/>
            </p:cNvSpPr>
            <p:nvPr/>
          </p:nvSpPr>
          <p:spPr bwMode="auto">
            <a:xfrm>
              <a:off x="1728" y="316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79769" name="Line 153"/>
            <p:cNvSpPr>
              <a:spLocks noChangeShapeType="1"/>
            </p:cNvSpPr>
            <p:nvPr/>
          </p:nvSpPr>
          <p:spPr bwMode="auto">
            <a:xfrm>
              <a:off x="1200" y="3456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aphicFrame>
        <p:nvGraphicFramePr>
          <p:cNvPr id="879771" name="Object 155"/>
          <p:cNvGraphicFramePr>
            <a:graphicFrameLocks noChangeAspect="1"/>
          </p:cNvGraphicFramePr>
          <p:nvPr/>
        </p:nvGraphicFramePr>
        <p:xfrm>
          <a:off x="2819400" y="2743200"/>
          <a:ext cx="4206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21" name="Equation" r:id="rId6" imgW="317160" imgH="634680" progId="Equation.3">
                  <p:embed/>
                </p:oleObj>
              </mc:Choice>
              <mc:Fallback>
                <p:oleObj name="Equation" r:id="rId6" imgW="317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0"/>
                        <a:ext cx="4206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818" name="Object 202"/>
          <p:cNvGraphicFramePr>
            <a:graphicFrameLocks noChangeAspect="1"/>
          </p:cNvGraphicFramePr>
          <p:nvPr/>
        </p:nvGraphicFramePr>
        <p:xfrm>
          <a:off x="2819400" y="3657600"/>
          <a:ext cx="4206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22" name="Equation" r:id="rId8" imgW="317160" imgH="634680" progId="Equation.3">
                  <p:embed/>
                </p:oleObj>
              </mc:Choice>
              <mc:Fallback>
                <p:oleObj name="Equation" r:id="rId8" imgW="317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4206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10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Learning with Hidden Variables: Example</a:t>
            </a:r>
          </a:p>
        </p:txBody>
      </p:sp>
      <p:graphicFrame>
        <p:nvGraphicFramePr>
          <p:cNvPr id="8816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10707"/>
              </p:ext>
            </p:extLst>
          </p:nvPr>
        </p:nvGraphicFramePr>
        <p:xfrm>
          <a:off x="304800" y="914400"/>
          <a:ext cx="2438400" cy="354488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9144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81713" name="Group 49"/>
          <p:cNvGrpSpPr>
            <a:grpSpLocks/>
          </p:cNvGrpSpPr>
          <p:nvPr/>
        </p:nvGrpSpPr>
        <p:grpSpPr bwMode="auto">
          <a:xfrm>
            <a:off x="7273925" y="838200"/>
            <a:ext cx="1428750" cy="1492250"/>
            <a:chOff x="4625" y="336"/>
            <a:chExt cx="900" cy="940"/>
          </a:xfrm>
        </p:grpSpPr>
        <p:sp>
          <p:nvSpPr>
            <p:cNvPr id="881714" name="Oval 50"/>
            <p:cNvSpPr>
              <a:spLocks noChangeArrowheads="1"/>
            </p:cNvSpPr>
            <p:nvPr/>
          </p:nvSpPr>
          <p:spPr bwMode="auto">
            <a:xfrm>
              <a:off x="4944" y="336"/>
              <a:ext cx="266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Z</a:t>
              </a:r>
            </a:p>
          </p:txBody>
        </p:sp>
        <p:sp>
          <p:nvSpPr>
            <p:cNvPr id="881715" name="Oval 51"/>
            <p:cNvSpPr>
              <a:spLocks noChangeArrowheads="1"/>
            </p:cNvSpPr>
            <p:nvPr/>
          </p:nvSpPr>
          <p:spPr bwMode="auto">
            <a:xfrm>
              <a:off x="4625" y="903"/>
              <a:ext cx="419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X1</a:t>
              </a:r>
              <a:endPara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16" name="Oval 52"/>
            <p:cNvSpPr>
              <a:spLocks noChangeArrowheads="1"/>
            </p:cNvSpPr>
            <p:nvPr/>
          </p:nvSpPr>
          <p:spPr bwMode="auto">
            <a:xfrm>
              <a:off x="5106" y="922"/>
              <a:ext cx="419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X2</a:t>
              </a:r>
              <a:endPara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17" name="Line 53"/>
            <p:cNvSpPr>
              <a:spLocks noChangeShapeType="1"/>
            </p:cNvSpPr>
            <p:nvPr/>
          </p:nvSpPr>
          <p:spPr bwMode="auto">
            <a:xfrm flipH="1">
              <a:off x="4887" y="68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18" name="Line 54"/>
            <p:cNvSpPr>
              <a:spLocks noChangeShapeType="1"/>
            </p:cNvSpPr>
            <p:nvPr/>
          </p:nvSpPr>
          <p:spPr bwMode="auto">
            <a:xfrm>
              <a:off x="5127" y="68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aphicFrame>
        <p:nvGraphicFramePr>
          <p:cNvPr id="881832" name="Group 168"/>
          <p:cNvGraphicFramePr>
            <a:graphicFrameLocks noGrp="1"/>
          </p:cNvGraphicFramePr>
          <p:nvPr/>
        </p:nvGraphicFramePr>
        <p:xfrm>
          <a:off x="7010400" y="2819400"/>
          <a:ext cx="1676400" cy="1219201"/>
        </p:xfrm>
        <a:graphic>
          <a:graphicData uri="http://schemas.openxmlformats.org/drawingml/2006/table">
            <a:tbl>
              <a:tblPr/>
              <a:tblGrid>
                <a:gridCol w="1023938"/>
                <a:gridCol w="652462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undergr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81820" name="Group 156"/>
          <p:cNvGrpSpPr>
            <a:grpSpLocks/>
          </p:cNvGrpSpPr>
          <p:nvPr/>
        </p:nvGrpSpPr>
        <p:grpSpPr bwMode="auto">
          <a:xfrm>
            <a:off x="4114800" y="5410200"/>
            <a:ext cx="4800600" cy="762000"/>
            <a:chOff x="144" y="3120"/>
            <a:chExt cx="3297" cy="655"/>
          </a:xfrm>
        </p:grpSpPr>
        <p:graphicFrame>
          <p:nvGraphicFramePr>
            <p:cNvPr id="881821" name="Object 157"/>
            <p:cNvGraphicFramePr>
              <a:graphicFrameLocks noChangeAspect="1"/>
            </p:cNvGraphicFramePr>
            <p:nvPr/>
          </p:nvGraphicFramePr>
          <p:xfrm>
            <a:off x="144" y="3120"/>
            <a:ext cx="3297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012" name="Equation" r:id="rId4" imgW="2819160" imgH="558720" progId="Equation.3">
                    <p:embed/>
                  </p:oleObj>
                </mc:Choice>
                <mc:Fallback>
                  <p:oleObj name="Equation" r:id="rId4" imgW="281916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120"/>
                          <a:ext cx="3297" cy="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1822" name="Line 158"/>
            <p:cNvSpPr>
              <a:spLocks noChangeShapeType="1"/>
            </p:cNvSpPr>
            <p:nvPr/>
          </p:nvSpPr>
          <p:spPr bwMode="auto">
            <a:xfrm>
              <a:off x="1728" y="316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23" name="Line 159"/>
            <p:cNvSpPr>
              <a:spLocks noChangeShapeType="1"/>
            </p:cNvSpPr>
            <p:nvPr/>
          </p:nvSpPr>
          <p:spPr bwMode="auto">
            <a:xfrm>
              <a:off x="1200" y="3456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aphicFrame>
        <p:nvGraphicFramePr>
          <p:cNvPr id="881824" name="Object 160"/>
          <p:cNvGraphicFramePr>
            <a:graphicFrameLocks noChangeAspect="1"/>
          </p:cNvGraphicFramePr>
          <p:nvPr/>
        </p:nvGraphicFramePr>
        <p:xfrm>
          <a:off x="2819400" y="2743200"/>
          <a:ext cx="4206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3" name="Equation" r:id="rId6" imgW="317160" imgH="634680" progId="Equation.3">
                  <p:embed/>
                </p:oleObj>
              </mc:Choice>
              <mc:Fallback>
                <p:oleObj name="Equation" r:id="rId6" imgW="317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0"/>
                        <a:ext cx="4206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825" name="Object 161"/>
          <p:cNvGraphicFramePr>
            <a:graphicFrameLocks noChangeAspect="1"/>
          </p:cNvGraphicFramePr>
          <p:nvPr/>
        </p:nvGraphicFramePr>
        <p:xfrm>
          <a:off x="2819400" y="3657600"/>
          <a:ext cx="4206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4" name="Equation" r:id="rId8" imgW="317160" imgH="634680" progId="Equation.3">
                  <p:embed/>
                </p:oleObj>
              </mc:Choice>
              <mc:Fallback>
                <p:oleObj name="Equation" r:id="rId8" imgW="317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4206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826" name="Object 162"/>
          <p:cNvGraphicFramePr>
            <a:graphicFrameLocks noChangeAspect="1"/>
          </p:cNvGraphicFramePr>
          <p:nvPr/>
        </p:nvGraphicFramePr>
        <p:xfrm>
          <a:off x="3276600" y="914400"/>
          <a:ext cx="10668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5" name="Equation" r:id="rId10" imgW="457200" imgH="266400" progId="Equation.3">
                  <p:embed/>
                </p:oleObj>
              </mc:Choice>
              <mc:Fallback>
                <p:oleObj name="Equation" r:id="rId10" imgW="457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14400"/>
                        <a:ext cx="10668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827" name="Object 163"/>
          <p:cNvGraphicFramePr>
            <a:graphicFrameLocks noChangeAspect="1"/>
          </p:cNvGraphicFramePr>
          <p:nvPr/>
        </p:nvGraphicFramePr>
        <p:xfrm>
          <a:off x="3276600" y="1371600"/>
          <a:ext cx="10366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6" name="Equation" r:id="rId12" imgW="444240" imgH="266400" progId="Equation.3">
                  <p:embed/>
                </p:oleObj>
              </mc:Choice>
              <mc:Fallback>
                <p:oleObj name="Equation" r:id="rId12" imgW="444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71600"/>
                        <a:ext cx="103663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828" name="Object 164"/>
          <p:cNvGraphicFramePr>
            <a:graphicFrameLocks noChangeAspect="1"/>
          </p:cNvGraphicFramePr>
          <p:nvPr/>
        </p:nvGraphicFramePr>
        <p:xfrm>
          <a:off x="3276600" y="1905000"/>
          <a:ext cx="10366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7" name="Equation" r:id="rId14" imgW="444240" imgH="266400" progId="Equation.3">
                  <p:embed/>
                </p:oleObj>
              </mc:Choice>
              <mc:Fallback>
                <p:oleObj name="Equation" r:id="rId14" imgW="444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05000"/>
                        <a:ext cx="103663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829" name="Object 165"/>
          <p:cNvGraphicFramePr>
            <a:graphicFrameLocks noChangeAspect="1"/>
          </p:cNvGraphicFramePr>
          <p:nvPr/>
        </p:nvGraphicFramePr>
        <p:xfrm>
          <a:off x="4343400" y="936625"/>
          <a:ext cx="2057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8" name="Equation" r:id="rId16" imgW="1155600" imgH="393480" progId="Equation.3">
                  <p:embed/>
                </p:oleObj>
              </mc:Choice>
              <mc:Fallback>
                <p:oleObj name="Equation" r:id="rId16" imgW="1155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936625"/>
                        <a:ext cx="2057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830" name="Object 166"/>
          <p:cNvGraphicFramePr>
            <a:graphicFrameLocks noChangeAspect="1"/>
          </p:cNvGraphicFramePr>
          <p:nvPr/>
        </p:nvGraphicFramePr>
        <p:xfrm>
          <a:off x="4354513" y="1447800"/>
          <a:ext cx="2035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9" name="Equation" r:id="rId18" imgW="1143000" imgH="393480" progId="Equation.3">
                  <p:embed/>
                </p:oleObj>
              </mc:Choice>
              <mc:Fallback>
                <p:oleObj name="Equation" r:id="rId18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1447800"/>
                        <a:ext cx="2035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831" name="Object 167"/>
          <p:cNvGraphicFramePr>
            <a:graphicFrameLocks noChangeAspect="1"/>
          </p:cNvGraphicFramePr>
          <p:nvPr/>
        </p:nvGraphicFramePr>
        <p:xfrm>
          <a:off x="4289425" y="2057400"/>
          <a:ext cx="19907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20" name="Equation" r:id="rId20" imgW="1117440" imgH="393480" progId="Equation.3">
                  <p:embed/>
                </p:oleObj>
              </mc:Choice>
              <mc:Fallback>
                <p:oleObj name="Equation" r:id="rId20" imgW="111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2057400"/>
                        <a:ext cx="19907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833" name="Text Box 169"/>
          <p:cNvSpPr txBox="1">
            <a:spLocks noChangeArrowheads="1"/>
          </p:cNvSpPr>
          <p:nvPr/>
        </p:nvSpPr>
        <p:spPr bwMode="auto">
          <a:xfrm>
            <a:off x="8077200" y="312420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Tahoma" charset="0"/>
                <a:ea typeface="ＭＳ Ｐゴシック" charset="0"/>
              </a:rPr>
              <a:t>.38</a:t>
            </a:r>
          </a:p>
        </p:txBody>
      </p:sp>
      <p:sp>
        <p:nvSpPr>
          <p:cNvPr id="881834" name="Text Box 170"/>
          <p:cNvSpPr txBox="1">
            <a:spLocks noChangeArrowheads="1"/>
          </p:cNvSpPr>
          <p:nvPr/>
        </p:nvSpPr>
        <p:spPr bwMode="auto">
          <a:xfrm>
            <a:off x="8077200" y="335280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Tahoma" charset="0"/>
                <a:ea typeface="ＭＳ Ｐゴシック" charset="0"/>
              </a:rPr>
              <a:t>.35</a:t>
            </a:r>
          </a:p>
        </p:txBody>
      </p:sp>
      <p:sp>
        <p:nvSpPr>
          <p:cNvPr id="881835" name="Text Box 171"/>
          <p:cNvSpPr txBox="1">
            <a:spLocks noChangeArrowheads="1"/>
          </p:cNvSpPr>
          <p:nvPr/>
        </p:nvSpPr>
        <p:spPr bwMode="auto">
          <a:xfrm>
            <a:off x="8077200" y="365760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Tahoma" charset="0"/>
                <a:ea typeface="ＭＳ Ｐゴシック" charset="0"/>
              </a:rPr>
              <a:t>.27</a:t>
            </a:r>
          </a:p>
        </p:txBody>
      </p:sp>
    </p:spTree>
    <p:extLst>
      <p:ext uri="{BB962C8B-B14F-4D97-AF65-F5344CB8AC3E}">
        <p14:creationId xmlns:p14="http://schemas.microsoft.com/office/powerpoint/2010/main" val="127486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833" grpId="0"/>
      <p:bldP spid="881834" grpId="0"/>
      <p:bldP spid="8818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Learning with Hidden Variables: Example</a:t>
            </a:r>
          </a:p>
        </p:txBody>
      </p:sp>
      <p:graphicFrame>
        <p:nvGraphicFramePr>
          <p:cNvPr id="8878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98200"/>
              </p:ext>
            </p:extLst>
          </p:nvPr>
        </p:nvGraphicFramePr>
        <p:xfrm>
          <a:off x="304800" y="914400"/>
          <a:ext cx="2438400" cy="354488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9144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87857" name="Group 49"/>
          <p:cNvGrpSpPr>
            <a:grpSpLocks/>
          </p:cNvGrpSpPr>
          <p:nvPr/>
        </p:nvGrpSpPr>
        <p:grpSpPr bwMode="auto">
          <a:xfrm>
            <a:off x="7273925" y="838200"/>
            <a:ext cx="1428750" cy="1492250"/>
            <a:chOff x="4625" y="336"/>
            <a:chExt cx="900" cy="940"/>
          </a:xfrm>
        </p:grpSpPr>
        <p:sp>
          <p:nvSpPr>
            <p:cNvPr id="887858" name="Oval 50"/>
            <p:cNvSpPr>
              <a:spLocks noChangeArrowheads="1"/>
            </p:cNvSpPr>
            <p:nvPr/>
          </p:nvSpPr>
          <p:spPr bwMode="auto">
            <a:xfrm>
              <a:off x="4944" y="336"/>
              <a:ext cx="266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Z</a:t>
              </a:r>
            </a:p>
          </p:txBody>
        </p:sp>
        <p:sp>
          <p:nvSpPr>
            <p:cNvPr id="887859" name="Oval 51"/>
            <p:cNvSpPr>
              <a:spLocks noChangeArrowheads="1"/>
            </p:cNvSpPr>
            <p:nvPr/>
          </p:nvSpPr>
          <p:spPr bwMode="auto">
            <a:xfrm>
              <a:off x="4625" y="903"/>
              <a:ext cx="419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X1</a:t>
              </a:r>
              <a:endPara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7860" name="Oval 52"/>
            <p:cNvSpPr>
              <a:spLocks noChangeArrowheads="1"/>
            </p:cNvSpPr>
            <p:nvPr/>
          </p:nvSpPr>
          <p:spPr bwMode="auto">
            <a:xfrm>
              <a:off x="5106" y="922"/>
              <a:ext cx="419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X2</a:t>
              </a:r>
              <a:endPara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7861" name="Line 53"/>
            <p:cNvSpPr>
              <a:spLocks noChangeShapeType="1"/>
            </p:cNvSpPr>
            <p:nvPr/>
          </p:nvSpPr>
          <p:spPr bwMode="auto">
            <a:xfrm flipH="1">
              <a:off x="4887" y="68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7862" name="Line 54"/>
            <p:cNvSpPr>
              <a:spLocks noChangeShapeType="1"/>
            </p:cNvSpPr>
            <p:nvPr/>
          </p:nvSpPr>
          <p:spPr bwMode="auto">
            <a:xfrm>
              <a:off x="5127" y="68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87880" name="Group 72"/>
          <p:cNvGrpSpPr>
            <a:grpSpLocks/>
          </p:cNvGrpSpPr>
          <p:nvPr/>
        </p:nvGrpSpPr>
        <p:grpSpPr bwMode="auto">
          <a:xfrm>
            <a:off x="3886200" y="5715000"/>
            <a:ext cx="4800600" cy="762000"/>
            <a:chOff x="144" y="3120"/>
            <a:chExt cx="3297" cy="655"/>
          </a:xfrm>
        </p:grpSpPr>
        <p:graphicFrame>
          <p:nvGraphicFramePr>
            <p:cNvPr id="887881" name="Object 73"/>
            <p:cNvGraphicFramePr>
              <a:graphicFrameLocks noChangeAspect="1"/>
            </p:cNvGraphicFramePr>
            <p:nvPr/>
          </p:nvGraphicFramePr>
          <p:xfrm>
            <a:off x="144" y="3120"/>
            <a:ext cx="3297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69" name="Equation" r:id="rId4" imgW="2819160" imgH="558720" progId="Equation.3">
                    <p:embed/>
                  </p:oleObj>
                </mc:Choice>
                <mc:Fallback>
                  <p:oleObj name="Equation" r:id="rId4" imgW="281916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120"/>
                          <a:ext cx="3297" cy="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7882" name="Line 74"/>
            <p:cNvSpPr>
              <a:spLocks noChangeShapeType="1"/>
            </p:cNvSpPr>
            <p:nvPr/>
          </p:nvSpPr>
          <p:spPr bwMode="auto">
            <a:xfrm>
              <a:off x="1728" y="316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7883" name="Line 75"/>
            <p:cNvSpPr>
              <a:spLocks noChangeShapeType="1"/>
            </p:cNvSpPr>
            <p:nvPr/>
          </p:nvSpPr>
          <p:spPr bwMode="auto">
            <a:xfrm>
              <a:off x="1200" y="3456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aphicFrame>
        <p:nvGraphicFramePr>
          <p:cNvPr id="887884" name="Object 76"/>
          <p:cNvGraphicFramePr>
            <a:graphicFrameLocks noChangeAspect="1"/>
          </p:cNvGraphicFramePr>
          <p:nvPr/>
        </p:nvGraphicFramePr>
        <p:xfrm>
          <a:off x="2819400" y="2743200"/>
          <a:ext cx="4206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0" name="Equation" r:id="rId6" imgW="317160" imgH="634680" progId="Equation.3">
                  <p:embed/>
                </p:oleObj>
              </mc:Choice>
              <mc:Fallback>
                <p:oleObj name="Equation" r:id="rId6" imgW="317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0"/>
                        <a:ext cx="4206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7885" name="Object 77"/>
          <p:cNvGraphicFramePr>
            <a:graphicFrameLocks noChangeAspect="1"/>
          </p:cNvGraphicFramePr>
          <p:nvPr/>
        </p:nvGraphicFramePr>
        <p:xfrm>
          <a:off x="2819400" y="3657600"/>
          <a:ext cx="4206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1" name="Equation" r:id="rId8" imgW="317160" imgH="634680" progId="Equation.3">
                  <p:embed/>
                </p:oleObj>
              </mc:Choice>
              <mc:Fallback>
                <p:oleObj name="Equation" r:id="rId8" imgW="317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4206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7889" name="Object 81"/>
          <p:cNvGraphicFramePr>
            <a:graphicFrameLocks noChangeAspect="1"/>
          </p:cNvGraphicFramePr>
          <p:nvPr/>
        </p:nvGraphicFramePr>
        <p:xfrm>
          <a:off x="4668838" y="896938"/>
          <a:ext cx="217011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2" name="Equation" r:id="rId10" imgW="1218960" imgH="419040" progId="Equation.3">
                  <p:embed/>
                </p:oleObj>
              </mc:Choice>
              <mc:Fallback>
                <p:oleObj name="Equation" r:id="rId10" imgW="1218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896938"/>
                        <a:ext cx="2170112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7892" name="Text Box 84"/>
          <p:cNvSpPr txBox="1">
            <a:spLocks noChangeArrowheads="1"/>
          </p:cNvSpPr>
          <p:nvPr/>
        </p:nvSpPr>
        <p:spPr bwMode="auto">
          <a:xfrm>
            <a:off x="8077200" y="434340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Tahoma" charset="0"/>
                <a:ea typeface="ＭＳ Ｐゴシック" charset="0"/>
              </a:rPr>
              <a:t>.24</a:t>
            </a:r>
          </a:p>
        </p:txBody>
      </p:sp>
      <p:sp>
        <p:nvSpPr>
          <p:cNvPr id="887893" name="Text Box 85"/>
          <p:cNvSpPr txBox="1">
            <a:spLocks noChangeArrowheads="1"/>
          </p:cNvSpPr>
          <p:nvPr/>
        </p:nvSpPr>
        <p:spPr bwMode="auto">
          <a:xfrm>
            <a:off x="8077200" y="457200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Tahoma" charset="0"/>
                <a:ea typeface="ＭＳ Ｐゴシック" charset="0"/>
              </a:rPr>
              <a:t>.32</a:t>
            </a:r>
          </a:p>
        </p:txBody>
      </p:sp>
      <p:sp>
        <p:nvSpPr>
          <p:cNvPr id="887894" name="Text Box 86"/>
          <p:cNvSpPr txBox="1">
            <a:spLocks noChangeArrowheads="1"/>
          </p:cNvSpPr>
          <p:nvPr/>
        </p:nvSpPr>
        <p:spPr bwMode="auto">
          <a:xfrm>
            <a:off x="8077200" y="487680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Tahoma" charset="0"/>
                <a:ea typeface="ＭＳ Ｐゴシック" charset="0"/>
              </a:rPr>
              <a:t>.54</a:t>
            </a:r>
          </a:p>
        </p:txBody>
      </p:sp>
      <p:graphicFrame>
        <p:nvGraphicFramePr>
          <p:cNvPr id="887895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081847"/>
              </p:ext>
            </p:extLst>
          </p:nvPr>
        </p:nvGraphicFramePr>
        <p:xfrm>
          <a:off x="3475038" y="914400"/>
          <a:ext cx="127476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3" name="Equation" r:id="rId12" imgW="546100" imgH="266700" progId="Equation.3">
                  <p:embed/>
                </p:oleObj>
              </mc:Choice>
              <mc:Fallback>
                <p:oleObj name="Equation" r:id="rId12" imgW="54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914400"/>
                        <a:ext cx="1274762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7896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811541"/>
              </p:ext>
            </p:extLst>
          </p:nvPr>
        </p:nvGraphicFramePr>
        <p:xfrm>
          <a:off x="3476625" y="1752600"/>
          <a:ext cx="12414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4" name="Equation" r:id="rId14" imgW="533400" imgH="266700" progId="Equation.3">
                  <p:embed/>
                </p:oleObj>
              </mc:Choice>
              <mc:Fallback>
                <p:oleObj name="Equation" r:id="rId14" imgW="533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1752600"/>
                        <a:ext cx="124142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789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740379"/>
              </p:ext>
            </p:extLst>
          </p:nvPr>
        </p:nvGraphicFramePr>
        <p:xfrm>
          <a:off x="3475038" y="2514600"/>
          <a:ext cx="12763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5" name="Equation" r:id="rId16" imgW="546100" imgH="266700" progId="Equation.3">
                  <p:embed/>
                </p:oleObj>
              </mc:Choice>
              <mc:Fallback>
                <p:oleObj name="Equation" r:id="rId16" imgW="54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2514600"/>
                        <a:ext cx="127635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7949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325882"/>
              </p:ext>
            </p:extLst>
          </p:nvPr>
        </p:nvGraphicFramePr>
        <p:xfrm>
          <a:off x="6629400" y="2438400"/>
          <a:ext cx="2209800" cy="27432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8382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(X1|Z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underg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7942" name="Rectangle 134"/>
          <p:cNvSpPr>
            <a:spLocks noChangeArrowheads="1"/>
          </p:cNvSpPr>
          <p:nvPr/>
        </p:nvSpPr>
        <p:spPr bwMode="auto">
          <a:xfrm>
            <a:off x="152400" y="4191000"/>
            <a:ext cx="2667000" cy="2286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87944" name="Rectangle 136"/>
          <p:cNvSpPr>
            <a:spLocks noChangeArrowheads="1"/>
          </p:cNvSpPr>
          <p:nvPr/>
        </p:nvSpPr>
        <p:spPr bwMode="auto">
          <a:xfrm>
            <a:off x="152400" y="2438400"/>
            <a:ext cx="2667000" cy="2286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87945" name="Rectangle 137"/>
          <p:cNvSpPr>
            <a:spLocks noChangeArrowheads="1"/>
          </p:cNvSpPr>
          <p:nvPr/>
        </p:nvSpPr>
        <p:spPr bwMode="auto">
          <a:xfrm>
            <a:off x="152400" y="3276600"/>
            <a:ext cx="2667000" cy="2286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graphicFrame>
        <p:nvGraphicFramePr>
          <p:cNvPr id="887946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70130"/>
              </p:ext>
            </p:extLst>
          </p:nvPr>
        </p:nvGraphicFramePr>
        <p:xfrm>
          <a:off x="4670425" y="1752600"/>
          <a:ext cx="212566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6" name="Equation" r:id="rId18" imgW="1193800" imgH="419100" progId="Equation.3">
                  <p:embed/>
                </p:oleObj>
              </mc:Choice>
              <mc:Fallback>
                <p:oleObj name="Equation" r:id="rId18" imgW="1193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1752600"/>
                        <a:ext cx="2125663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7947" name="Object 139"/>
          <p:cNvGraphicFramePr>
            <a:graphicFrameLocks noChangeAspect="1"/>
          </p:cNvGraphicFramePr>
          <p:nvPr/>
        </p:nvGraphicFramePr>
        <p:xfrm>
          <a:off x="4038600" y="3048000"/>
          <a:ext cx="217011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7" name="Equation" r:id="rId20" imgW="1218960" imgH="419040" progId="Equation.3">
                  <p:embed/>
                </p:oleObj>
              </mc:Choice>
              <mc:Fallback>
                <p:oleObj name="Equation" r:id="rId20" imgW="1218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048000"/>
                        <a:ext cx="2170113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32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92" grpId="0"/>
      <p:bldP spid="887893" grpId="0"/>
      <p:bldP spid="8878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</a:t>
            </a:r>
            <a:r>
              <a:rPr lang="en-US" strike="sngStrike" dirty="0" smtClean="0"/>
              <a:t>difficult</a:t>
            </a:r>
            <a:r>
              <a:rPr lang="en-US" dirty="0" smtClean="0"/>
              <a:t> problem: common-sense reasoning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344" y="4445000"/>
            <a:ext cx="2413000" cy="2413000"/>
          </a:xfrm>
          <a:prstGeom prst="rect">
            <a:avLst/>
          </a:prstGeom>
        </p:spPr>
      </p:pic>
      <p:sp>
        <p:nvSpPr>
          <p:cNvPr id="5" name="Bent-Up Arrow 4"/>
          <p:cNvSpPr/>
          <p:nvPr/>
        </p:nvSpPr>
        <p:spPr bwMode="auto">
          <a:xfrm rot="10800000">
            <a:off x="4506564" y="3352222"/>
            <a:ext cx="682432" cy="1286092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endParaRPr lang="en-US" sz="2600" smtClean="0">
              <a:solidFill>
                <a:srgbClr val="000000"/>
              </a:solidFill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3049399" y="5288598"/>
            <a:ext cx="491637" cy="29149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177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236516"/>
              </p:ext>
            </p:extLst>
          </p:nvPr>
        </p:nvGraphicFramePr>
        <p:xfrm>
          <a:off x="457200" y="1886965"/>
          <a:ext cx="58991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78" name="Equation" r:id="rId4" imgW="2679700" imgH="203200" progId="Equation.3">
                  <p:embed/>
                </p:oleObj>
              </mc:Choice>
              <mc:Fallback>
                <p:oleObj name="Equation" r:id="rId4" imgW="2679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886965"/>
                        <a:ext cx="5899150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730026"/>
              </p:ext>
            </p:extLst>
          </p:nvPr>
        </p:nvGraphicFramePr>
        <p:xfrm>
          <a:off x="5538660" y="3660889"/>
          <a:ext cx="17605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79" name="Equation" r:id="rId6" imgW="800100" imgH="203200" progId="Equation.3">
                  <p:embed/>
                </p:oleObj>
              </mc:Choice>
              <mc:Fallback>
                <p:oleObj name="Equation" r:id="rId6" imgW="800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38660" y="3660889"/>
                        <a:ext cx="1760538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83441"/>
              </p:ext>
            </p:extLst>
          </p:nvPr>
        </p:nvGraphicFramePr>
        <p:xfrm>
          <a:off x="5538660" y="2768715"/>
          <a:ext cx="1397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80" name="Equation" r:id="rId8" imgW="635000" imgH="203200" progId="Equation.3">
                  <p:embed/>
                </p:oleObj>
              </mc:Choice>
              <mc:Fallback>
                <p:oleObj name="Equation" r:id="rId8" imgW="63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38660" y="2768715"/>
                        <a:ext cx="1397000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721421"/>
              </p:ext>
            </p:extLst>
          </p:nvPr>
        </p:nvGraphicFramePr>
        <p:xfrm>
          <a:off x="5538660" y="3214802"/>
          <a:ext cx="10064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81" name="Equation" r:id="rId10" imgW="457200" imgH="203200" progId="Equation.3">
                  <p:embed/>
                </p:oleObj>
              </mc:Choice>
              <mc:Fallback>
                <p:oleObj name="Equation" r:id="rId10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38660" y="3214802"/>
                        <a:ext cx="1006475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eft Brace 23"/>
          <p:cNvSpPr/>
          <p:nvPr/>
        </p:nvSpPr>
        <p:spPr bwMode="auto">
          <a:xfrm>
            <a:off x="5250475" y="2817628"/>
            <a:ext cx="351982" cy="1262738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endParaRPr lang="en-US" sz="2600" smtClean="0">
              <a:solidFill>
                <a:srgbClr val="000000"/>
              </a:solidFill>
              <a:latin typeface="Gill Sans" pitchFamily="16" charset="0"/>
              <a:ea typeface="+mn-ea"/>
              <a:cs typeface="+mn-cs"/>
              <a:sym typeface="Gill Sans" pitchFamily="16" charset="0"/>
            </a:endParaRPr>
          </a:p>
        </p:txBody>
      </p:sp>
      <p:sp>
        <p:nvSpPr>
          <p:cNvPr id="3" name="Left-Right Arrow 2"/>
          <p:cNvSpPr/>
          <p:nvPr/>
        </p:nvSpPr>
        <p:spPr bwMode="auto">
          <a:xfrm rot="3314987">
            <a:off x="2214848" y="3329397"/>
            <a:ext cx="2652375" cy="31869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endParaRPr lang="en-US" sz="2600" smtClean="0">
              <a:solidFill>
                <a:srgbClr val="000000"/>
              </a:solidFill>
              <a:latin typeface="Gill Sans" pitchFamily="16" charset="0"/>
              <a:sym typeface="Gill Sans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9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Learning with hidden variables</a:t>
            </a:r>
          </a:p>
        </p:txBody>
      </p:sp>
      <p:sp>
        <p:nvSpPr>
          <p:cNvPr id="889859" name="Oval 3"/>
          <p:cNvSpPr>
            <a:spLocks noChangeArrowheads="1"/>
          </p:cNvSpPr>
          <p:nvPr/>
        </p:nvSpPr>
        <p:spPr bwMode="auto">
          <a:xfrm>
            <a:off x="7848600" y="533400"/>
            <a:ext cx="422275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</a:rPr>
              <a:t>Z</a:t>
            </a:r>
          </a:p>
        </p:txBody>
      </p:sp>
      <p:sp>
        <p:nvSpPr>
          <p:cNvPr id="889860" name="Oval 4"/>
          <p:cNvSpPr>
            <a:spLocks noChangeArrowheads="1"/>
          </p:cNvSpPr>
          <p:nvPr/>
        </p:nvSpPr>
        <p:spPr bwMode="auto">
          <a:xfrm>
            <a:off x="7342590" y="1433186"/>
            <a:ext cx="665946" cy="5626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X1</a:t>
            </a:r>
            <a:endParaRPr lang="en-US" sz="2000" dirty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89861" name="Oval 5"/>
          <p:cNvSpPr>
            <a:spLocks noChangeArrowheads="1"/>
          </p:cNvSpPr>
          <p:nvPr/>
        </p:nvSpPr>
        <p:spPr bwMode="auto">
          <a:xfrm>
            <a:off x="8106178" y="1463348"/>
            <a:ext cx="665946" cy="5626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X2</a:t>
            </a:r>
            <a:endParaRPr lang="en-US" sz="2000" dirty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89862" name="Line 6"/>
          <p:cNvSpPr>
            <a:spLocks noChangeShapeType="1"/>
          </p:cNvSpPr>
          <p:nvPr/>
        </p:nvSpPr>
        <p:spPr bwMode="auto">
          <a:xfrm flipH="1">
            <a:off x="7758113" y="1082675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89863" name="Line 7"/>
          <p:cNvSpPr>
            <a:spLocks noChangeShapeType="1"/>
          </p:cNvSpPr>
          <p:nvPr/>
        </p:nvSpPr>
        <p:spPr bwMode="auto">
          <a:xfrm>
            <a:off x="8139113" y="1082675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89864" name="Text Box 8"/>
          <p:cNvSpPr txBox="1">
            <a:spLocks noChangeArrowheads="1"/>
          </p:cNvSpPr>
          <p:nvPr/>
        </p:nvSpPr>
        <p:spPr bwMode="auto">
          <a:xfrm>
            <a:off x="457200" y="1143000"/>
            <a:ext cx="5562600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Tahoma" charset="0"/>
              </a:rPr>
              <a:t>Hidden variables: what if some of your data is not completely observed?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u="sng">
                <a:solidFill>
                  <a:srgbClr val="3333CC"/>
                </a:solidFill>
                <a:latin typeface="Tahoma" charset="0"/>
              </a:rPr>
              <a:t>Method: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>
                <a:solidFill>
                  <a:srgbClr val="000000"/>
                </a:solidFill>
                <a:latin typeface="Tahoma" charset="0"/>
              </a:rPr>
              <a:t>Estimate parameters somehow or other.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>
                <a:solidFill>
                  <a:srgbClr val="000000"/>
                </a:solidFill>
                <a:latin typeface="Tahoma" charset="0"/>
              </a:rPr>
              <a:t>Predict unknown values from your estimate.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>
                <a:solidFill>
                  <a:srgbClr val="000000"/>
                </a:solidFill>
                <a:latin typeface="Tahoma" charset="0"/>
              </a:rPr>
              <a:t>Add pseudo-data corresponding to these predictions, </a:t>
            </a:r>
            <a:r>
              <a:rPr lang="en-US" sz="1800" i="1">
                <a:solidFill>
                  <a:srgbClr val="000000"/>
                </a:solidFill>
                <a:latin typeface="Tahoma" charset="0"/>
              </a:rPr>
              <a:t>weighting each example by confidence in its correctness.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>
                <a:solidFill>
                  <a:srgbClr val="000000"/>
                </a:solidFill>
                <a:latin typeface="Tahoma" charset="0"/>
              </a:rPr>
              <a:t>Re-estimate parameters using the extended dataset (real + pseudo-data).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>
                <a:solidFill>
                  <a:srgbClr val="000000"/>
                </a:solidFill>
                <a:latin typeface="Tahoma" charset="0"/>
              </a:rPr>
              <a:t>Repeat starting at step 2….</a:t>
            </a:r>
          </a:p>
        </p:txBody>
      </p:sp>
      <p:graphicFrame>
        <p:nvGraphicFramePr>
          <p:cNvPr id="8898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8657"/>
              </p:ext>
            </p:extLst>
          </p:nvPr>
        </p:nvGraphicFramePr>
        <p:xfrm>
          <a:off x="6477000" y="2209800"/>
          <a:ext cx="2438400" cy="2362201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9144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8990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380336"/>
              </p:ext>
            </p:extLst>
          </p:nvPr>
        </p:nvGraphicFramePr>
        <p:xfrm>
          <a:off x="990600" y="5105400"/>
          <a:ext cx="5928026" cy="66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6" name="Equation" r:id="rId4" imgW="2273040" imgH="253800" progId="Equation.3">
                  <p:embed/>
                </p:oleObj>
              </mc:Choice>
              <mc:Fallback>
                <p:oleObj name="Equation" r:id="rId4" imgW="227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05400"/>
                        <a:ext cx="5928026" cy="661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77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Why </a:t>
            </a:r>
            <a:r>
              <a:rPr lang="en-US" dirty="0"/>
              <a:t>does this work?</a:t>
            </a:r>
          </a:p>
        </p:txBody>
      </p:sp>
      <p:graphicFrame>
        <p:nvGraphicFramePr>
          <p:cNvPr id="828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89147"/>
              </p:ext>
            </p:extLst>
          </p:nvPr>
        </p:nvGraphicFramePr>
        <p:xfrm>
          <a:off x="944563" y="1036638"/>
          <a:ext cx="4362450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15" name="Equation" r:id="rId4" imgW="1803400" imgH="1270000" progId="Equation.3">
                  <p:embed/>
                </p:oleObj>
              </mc:Choice>
              <mc:Fallback>
                <p:oleObj name="Equation" r:id="rId4" imgW="1803400" imgH="1270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1036638"/>
                        <a:ext cx="4362450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8422" name="Object 6"/>
          <p:cNvGraphicFramePr>
            <a:graphicFrameLocks noChangeAspect="1"/>
          </p:cNvGraphicFramePr>
          <p:nvPr/>
        </p:nvGraphicFramePr>
        <p:xfrm>
          <a:off x="990600" y="3886200"/>
          <a:ext cx="516096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16" name="Equation" r:id="rId6" imgW="2133360" imgH="419040" progId="Equation.3">
                  <p:embed/>
                </p:oleObj>
              </mc:Choice>
              <mc:Fallback>
                <p:oleObj name="Equation" r:id="rId6" imgW="2133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6200"/>
                        <a:ext cx="516096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84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704508"/>
              </p:ext>
            </p:extLst>
          </p:nvPr>
        </p:nvGraphicFramePr>
        <p:xfrm>
          <a:off x="1066800" y="4906963"/>
          <a:ext cx="51625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17" name="Equation" r:id="rId8" imgW="2133600" imgH="381000" progId="Equation.3">
                  <p:embed/>
                </p:oleObj>
              </mc:Choice>
              <mc:Fallback>
                <p:oleObj name="Equation" r:id="rId8" imgW="2133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06963"/>
                        <a:ext cx="5162550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424" name="Text Box 8"/>
          <p:cNvSpPr txBox="1">
            <a:spLocks noChangeArrowheads="1"/>
          </p:cNvSpPr>
          <p:nvPr/>
        </p:nvSpPr>
        <p:spPr bwMode="auto">
          <a:xfrm>
            <a:off x="5696164" y="2743200"/>
            <a:ext cx="2239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Ignore prior - MLE</a:t>
            </a:r>
          </a:p>
        </p:txBody>
      </p:sp>
      <p:sp>
        <p:nvSpPr>
          <p:cNvPr id="828426" name="Text Box 10"/>
          <p:cNvSpPr txBox="1">
            <a:spLocks noChangeArrowheads="1"/>
          </p:cNvSpPr>
          <p:nvPr/>
        </p:nvSpPr>
        <p:spPr bwMode="auto">
          <a:xfrm>
            <a:off x="7315200" y="4191000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Q(z) &gt; 0</a:t>
            </a:r>
          </a:p>
        </p:txBody>
      </p:sp>
      <p:sp>
        <p:nvSpPr>
          <p:cNvPr id="828427" name="Text Box 11"/>
          <p:cNvSpPr txBox="1">
            <a:spLocks noChangeArrowheads="1"/>
          </p:cNvSpPr>
          <p:nvPr/>
        </p:nvSpPr>
        <p:spPr bwMode="auto">
          <a:xfrm>
            <a:off x="7305675" y="4953000"/>
            <a:ext cx="132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Q(z) a pdf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00" y="1066800"/>
            <a:ext cx="33528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X: known data</a:t>
            </a:r>
          </a:p>
          <a:p>
            <a:pPr algn="l"/>
            <a:r>
              <a:rPr lang="en-US" dirty="0" smtClean="0"/>
              <a:t>Z: hidden data</a:t>
            </a:r>
          </a:p>
          <a:p>
            <a:pPr algn="l"/>
            <a:r>
              <a:rPr lang="el-GR" dirty="0" smtClean="0"/>
              <a:t>Θ</a:t>
            </a:r>
            <a:r>
              <a:rPr lang="en-US" dirty="0" smtClean="0"/>
              <a:t>: parameters</a:t>
            </a:r>
          </a:p>
          <a:p>
            <a:pPr algn="l"/>
            <a:r>
              <a:rPr lang="en-US" dirty="0" smtClean="0"/>
              <a:t>Let’s try and maximize </a:t>
            </a:r>
            <a:r>
              <a:rPr lang="el-GR" dirty="0" smtClean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1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4" grpId="0"/>
      <p:bldP spid="828426" grpId="0"/>
      <p:bldP spid="8284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Why </a:t>
            </a:r>
            <a:r>
              <a:rPr lang="en-US" dirty="0"/>
              <a:t>does this work?</a:t>
            </a:r>
          </a:p>
        </p:txBody>
      </p:sp>
      <p:graphicFrame>
        <p:nvGraphicFramePr>
          <p:cNvPr id="8919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206699"/>
              </p:ext>
            </p:extLst>
          </p:nvPr>
        </p:nvGraphicFramePr>
        <p:xfrm>
          <a:off x="1006475" y="1219200"/>
          <a:ext cx="5826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3" name="Equation" r:id="rId4" imgW="241300" imgH="177800" progId="Equation.3">
                  <p:embed/>
                </p:oleObj>
              </mc:Choice>
              <mc:Fallback>
                <p:oleObj name="Equation" r:id="rId4" imgW="241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1219200"/>
                        <a:ext cx="5826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147779"/>
              </p:ext>
            </p:extLst>
          </p:nvPr>
        </p:nvGraphicFramePr>
        <p:xfrm>
          <a:off x="1830388" y="1096963"/>
          <a:ext cx="488156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4" name="Equation" r:id="rId6" imgW="2019300" imgH="381000" progId="Equation.3">
                  <p:embed/>
                </p:oleObj>
              </mc:Choice>
              <mc:Fallback>
                <p:oleObj name="Equation" r:id="rId6" imgW="2019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1096963"/>
                        <a:ext cx="488156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910" name="Text Box 6"/>
          <p:cNvSpPr txBox="1">
            <a:spLocks noChangeArrowheads="1"/>
          </p:cNvSpPr>
          <p:nvPr/>
        </p:nvSpPr>
        <p:spPr bwMode="auto">
          <a:xfrm>
            <a:off x="7391400" y="10668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Ignore prior</a:t>
            </a:r>
          </a:p>
        </p:txBody>
      </p:sp>
      <p:sp>
        <p:nvSpPr>
          <p:cNvPr id="891911" name="Text Box 7"/>
          <p:cNvSpPr txBox="1">
            <a:spLocks noChangeArrowheads="1"/>
          </p:cNvSpPr>
          <p:nvPr/>
        </p:nvSpPr>
        <p:spPr bwMode="auto">
          <a:xfrm>
            <a:off x="7391400" y="1905000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Q(z) &gt; 0</a:t>
            </a:r>
          </a:p>
        </p:txBody>
      </p:sp>
      <p:sp>
        <p:nvSpPr>
          <p:cNvPr id="891912" name="Text Box 8"/>
          <p:cNvSpPr txBox="1">
            <a:spLocks noChangeArrowheads="1"/>
          </p:cNvSpPr>
          <p:nvPr/>
        </p:nvSpPr>
        <p:spPr bwMode="auto">
          <a:xfrm>
            <a:off x="7391400" y="1524000"/>
            <a:ext cx="132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Q(z) a pdf</a:t>
            </a:r>
          </a:p>
        </p:txBody>
      </p:sp>
      <p:graphicFrame>
        <p:nvGraphicFramePr>
          <p:cNvPr id="891913" name="Object 9"/>
          <p:cNvGraphicFramePr>
            <a:graphicFrameLocks noChangeAspect="1"/>
          </p:cNvGraphicFramePr>
          <p:nvPr/>
        </p:nvGraphicFramePr>
        <p:xfrm>
          <a:off x="1295400" y="2209800"/>
          <a:ext cx="50371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5" name="Equation" r:id="rId8" imgW="2082600" imgH="241200" progId="Equation.3">
                  <p:embed/>
                </p:oleObj>
              </mc:Choice>
              <mc:Fallback>
                <p:oleObj name="Equation" r:id="rId8" imgW="2082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50371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914" name="Line 10"/>
          <p:cNvSpPr>
            <a:spLocks noChangeShapeType="1"/>
          </p:cNvSpPr>
          <p:nvPr/>
        </p:nvSpPr>
        <p:spPr bwMode="auto">
          <a:xfrm flipH="1" flipV="1">
            <a:off x="6629400" y="1752600"/>
            <a:ext cx="914400" cy="1066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91915" name="Text Box 11"/>
          <p:cNvSpPr txBox="1">
            <a:spLocks noChangeArrowheads="1"/>
          </p:cNvSpPr>
          <p:nvPr/>
        </p:nvSpPr>
        <p:spPr bwMode="auto">
          <a:xfrm>
            <a:off x="6773863" y="2819400"/>
            <a:ext cx="237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Initial estimate of </a:t>
            </a:r>
            <a:r>
              <a:rPr lang="el-GR" sz="2000">
                <a:solidFill>
                  <a:srgbClr val="3333CC"/>
                </a:solidFill>
                <a:latin typeface="Tahoma" charset="0"/>
                <a:ea typeface="ＭＳ Ｐゴシック" charset="0"/>
                <a:cs typeface="Tahoma" charset="0"/>
              </a:rPr>
              <a:t>θ</a:t>
            </a: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550413"/>
              </p:ext>
            </p:extLst>
          </p:nvPr>
        </p:nvGraphicFramePr>
        <p:xfrm>
          <a:off x="1462088" y="3962400"/>
          <a:ext cx="52816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6" name="Equation" r:id="rId10" imgW="2184400" imgH="241300" progId="Equation.3">
                  <p:embed/>
                </p:oleObj>
              </mc:Choice>
              <mc:Fallback>
                <p:oleObj name="Equation" r:id="rId10" imgW="2184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3962400"/>
                        <a:ext cx="52816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3429000"/>
            <a:ext cx="5886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isn’t really right though: what we’re doing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8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14" grpId="0" animBg="1"/>
      <p:bldP spid="891915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Jensen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inequality</a:t>
            </a: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auto">
          <a:xfrm>
            <a:off x="2286000" y="507365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70" name="Line 6"/>
          <p:cNvSpPr>
            <a:spLocks noChangeShapeType="1"/>
          </p:cNvSpPr>
          <p:nvPr/>
        </p:nvSpPr>
        <p:spPr bwMode="auto">
          <a:xfrm flipV="1">
            <a:off x="2286000" y="156845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auto">
          <a:xfrm>
            <a:off x="2608263" y="5073650"/>
            <a:ext cx="360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Tahoma" charset="0"/>
                <a:ea typeface="ＭＳ Ｐゴシック" charset="0"/>
              </a:rPr>
              <a:t>x</a:t>
            </a:r>
            <a:r>
              <a:rPr lang="en-US" sz="1600" baseline="-25000">
                <a:solidFill>
                  <a:srgbClr val="000000"/>
                </a:solidFill>
                <a:latin typeface="Tahoma" charset="0"/>
                <a:ea typeface="ＭＳ Ｐゴシック" charset="0"/>
              </a:rPr>
              <a:t>1</a:t>
            </a:r>
          </a:p>
        </p:txBody>
      </p:sp>
      <p:sp>
        <p:nvSpPr>
          <p:cNvPr id="830472" name="Text Box 8"/>
          <p:cNvSpPr txBox="1">
            <a:spLocks noChangeArrowheads="1"/>
          </p:cNvSpPr>
          <p:nvPr/>
        </p:nvSpPr>
        <p:spPr bwMode="auto">
          <a:xfrm>
            <a:off x="3979863" y="5073650"/>
            <a:ext cx="360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Tahoma" charset="0"/>
                <a:ea typeface="ＭＳ Ｐゴシック" charset="0"/>
              </a:rPr>
              <a:t>x</a:t>
            </a:r>
            <a:r>
              <a:rPr lang="en-US" sz="1600" baseline="-25000">
                <a:solidFill>
                  <a:srgbClr val="000000"/>
                </a:solidFill>
                <a:latin typeface="Tahoma" charset="0"/>
                <a:ea typeface="ＭＳ Ｐゴシック" charset="0"/>
              </a:rPr>
              <a:t>2</a:t>
            </a:r>
          </a:p>
        </p:txBody>
      </p:sp>
      <p:sp>
        <p:nvSpPr>
          <p:cNvPr id="830473" name="Freeform 9"/>
          <p:cNvSpPr>
            <a:spLocks/>
          </p:cNvSpPr>
          <p:nvPr/>
        </p:nvSpPr>
        <p:spPr bwMode="auto">
          <a:xfrm>
            <a:off x="2438400" y="2635250"/>
            <a:ext cx="4191000" cy="2667000"/>
          </a:xfrm>
          <a:custGeom>
            <a:avLst/>
            <a:gdLst>
              <a:gd name="T0" fmla="*/ 0 w 2640"/>
              <a:gd name="T1" fmla="*/ 1392 h 1392"/>
              <a:gd name="T2" fmla="*/ 144 w 2640"/>
              <a:gd name="T3" fmla="*/ 1008 h 1392"/>
              <a:gd name="T4" fmla="*/ 480 w 2640"/>
              <a:gd name="T5" fmla="*/ 576 h 1392"/>
              <a:gd name="T6" fmla="*/ 1056 w 2640"/>
              <a:gd name="T7" fmla="*/ 240 h 1392"/>
              <a:gd name="T8" fmla="*/ 2016 w 2640"/>
              <a:gd name="T9" fmla="*/ 96 h 1392"/>
              <a:gd name="T10" fmla="*/ 2640 w 2640"/>
              <a:gd name="T11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0" h="1392">
                <a:moveTo>
                  <a:pt x="0" y="1392"/>
                </a:moveTo>
                <a:cubicBezTo>
                  <a:pt x="32" y="1268"/>
                  <a:pt x="64" y="1144"/>
                  <a:pt x="144" y="1008"/>
                </a:cubicBezTo>
                <a:cubicBezTo>
                  <a:pt x="224" y="872"/>
                  <a:pt x="328" y="704"/>
                  <a:pt x="480" y="576"/>
                </a:cubicBezTo>
                <a:cubicBezTo>
                  <a:pt x="632" y="448"/>
                  <a:pt x="800" y="320"/>
                  <a:pt x="1056" y="240"/>
                </a:cubicBezTo>
                <a:cubicBezTo>
                  <a:pt x="1312" y="160"/>
                  <a:pt x="1752" y="136"/>
                  <a:pt x="2016" y="96"/>
                </a:cubicBezTo>
                <a:cubicBezTo>
                  <a:pt x="2280" y="56"/>
                  <a:pt x="2460" y="28"/>
                  <a:pt x="2640" y="0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74" name="Line 10"/>
          <p:cNvSpPr>
            <a:spLocks noChangeShapeType="1"/>
          </p:cNvSpPr>
          <p:nvPr/>
        </p:nvSpPr>
        <p:spPr bwMode="auto">
          <a:xfrm flipV="1">
            <a:off x="2743200" y="499745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75" name="Line 11"/>
          <p:cNvSpPr>
            <a:spLocks noChangeShapeType="1"/>
          </p:cNvSpPr>
          <p:nvPr/>
        </p:nvSpPr>
        <p:spPr bwMode="auto">
          <a:xfrm flipV="1">
            <a:off x="4114800" y="499745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76" name="Text Box 12"/>
          <p:cNvSpPr txBox="1">
            <a:spLocks noChangeArrowheads="1"/>
          </p:cNvSpPr>
          <p:nvPr/>
        </p:nvSpPr>
        <p:spPr bwMode="auto">
          <a:xfrm>
            <a:off x="5059363" y="2843213"/>
            <a:ext cx="709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log(x)</a:t>
            </a:r>
          </a:p>
        </p:txBody>
      </p:sp>
      <p:sp>
        <p:nvSpPr>
          <p:cNvPr id="830477" name="Line 13"/>
          <p:cNvSpPr>
            <a:spLocks noChangeShapeType="1"/>
          </p:cNvSpPr>
          <p:nvPr/>
        </p:nvSpPr>
        <p:spPr bwMode="auto">
          <a:xfrm flipV="1">
            <a:off x="2743200" y="43878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78" name="Line 14"/>
          <p:cNvSpPr>
            <a:spLocks noChangeShapeType="1"/>
          </p:cNvSpPr>
          <p:nvPr/>
        </p:nvSpPr>
        <p:spPr bwMode="auto">
          <a:xfrm flipV="1">
            <a:off x="4114800" y="309245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79" name="Text Box 15"/>
          <p:cNvSpPr txBox="1">
            <a:spLocks noChangeArrowheads="1"/>
          </p:cNvSpPr>
          <p:nvPr/>
        </p:nvSpPr>
        <p:spPr bwMode="auto">
          <a:xfrm>
            <a:off x="1236663" y="3930650"/>
            <a:ext cx="7858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3333CC"/>
                </a:solidFill>
                <a:latin typeface="Tahoma" charset="0"/>
                <a:ea typeface="ＭＳ Ｐゴシック" charset="0"/>
              </a:rPr>
              <a:t>log(x</a:t>
            </a:r>
            <a:r>
              <a:rPr lang="en-US" sz="1600" baseline="-25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1</a:t>
            </a:r>
            <a:r>
              <a:rPr lang="en-US" sz="1600">
                <a:solidFill>
                  <a:srgbClr val="000000"/>
                </a:solidFill>
                <a:latin typeface="Tahoma" charset="0"/>
                <a:ea typeface="ＭＳ Ｐゴシック" charset="0"/>
              </a:rPr>
              <a:t>)</a:t>
            </a:r>
          </a:p>
        </p:txBody>
      </p:sp>
      <p:sp>
        <p:nvSpPr>
          <p:cNvPr id="830480" name="Text Box 16"/>
          <p:cNvSpPr txBox="1">
            <a:spLocks noChangeArrowheads="1"/>
          </p:cNvSpPr>
          <p:nvPr/>
        </p:nvSpPr>
        <p:spPr bwMode="auto">
          <a:xfrm>
            <a:off x="2836863" y="2711450"/>
            <a:ext cx="7858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3333CC"/>
                </a:solidFill>
                <a:latin typeface="Tahoma" charset="0"/>
                <a:ea typeface="ＭＳ Ｐゴシック" charset="0"/>
              </a:rPr>
              <a:t>log(x</a:t>
            </a:r>
            <a:r>
              <a:rPr lang="en-US" sz="1600" baseline="-25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2</a:t>
            </a:r>
            <a:r>
              <a:rPr lang="en-US" sz="1600">
                <a:solidFill>
                  <a:srgbClr val="3333CC"/>
                </a:solidFill>
                <a:latin typeface="Tahoma" charset="0"/>
                <a:ea typeface="ＭＳ Ｐゴシック" charset="0"/>
              </a:rPr>
              <a:t>)</a:t>
            </a:r>
          </a:p>
        </p:txBody>
      </p:sp>
      <p:sp>
        <p:nvSpPr>
          <p:cNvPr id="830481" name="Line 17"/>
          <p:cNvSpPr>
            <a:spLocks noChangeShapeType="1"/>
          </p:cNvSpPr>
          <p:nvPr/>
        </p:nvSpPr>
        <p:spPr bwMode="auto">
          <a:xfrm>
            <a:off x="1905000" y="4235450"/>
            <a:ext cx="7620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82" name="Line 18"/>
          <p:cNvSpPr>
            <a:spLocks noChangeShapeType="1"/>
          </p:cNvSpPr>
          <p:nvPr/>
        </p:nvSpPr>
        <p:spPr bwMode="auto">
          <a:xfrm>
            <a:off x="3581400" y="2940050"/>
            <a:ext cx="5334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83" name="Line 19"/>
          <p:cNvSpPr>
            <a:spLocks noChangeShapeType="1"/>
          </p:cNvSpPr>
          <p:nvPr/>
        </p:nvSpPr>
        <p:spPr bwMode="auto">
          <a:xfrm flipV="1">
            <a:off x="2743200" y="3092450"/>
            <a:ext cx="1371600" cy="1295400"/>
          </a:xfrm>
          <a:prstGeom prst="line">
            <a:avLst/>
          </a:prstGeom>
          <a:noFill/>
          <a:ln w="38100">
            <a:solidFill>
              <a:srgbClr val="1FC52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85" name="Line 21"/>
          <p:cNvSpPr>
            <a:spLocks noChangeShapeType="1"/>
          </p:cNvSpPr>
          <p:nvPr/>
        </p:nvSpPr>
        <p:spPr bwMode="auto">
          <a:xfrm flipV="1">
            <a:off x="3352800" y="499745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86" name="Text Box 22"/>
          <p:cNvSpPr txBox="1">
            <a:spLocks noChangeArrowheads="1"/>
          </p:cNvSpPr>
          <p:nvPr/>
        </p:nvSpPr>
        <p:spPr bwMode="auto">
          <a:xfrm>
            <a:off x="1219200" y="5530850"/>
            <a:ext cx="10620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3333CC"/>
                </a:solidFill>
                <a:latin typeface="Tahoma" charset="0"/>
                <a:ea typeface="ＭＳ Ｐゴシック" charset="0"/>
              </a:rPr>
              <a:t>q</a:t>
            </a:r>
            <a:r>
              <a:rPr lang="en-US" sz="1600" baseline="-25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1</a:t>
            </a:r>
            <a:r>
              <a:rPr lang="en-US" sz="1600">
                <a:solidFill>
                  <a:srgbClr val="3333CC"/>
                </a:solidFill>
                <a:latin typeface="Tahoma" charset="0"/>
                <a:ea typeface="ＭＳ Ｐゴシック" charset="0"/>
              </a:rPr>
              <a:t>x</a:t>
            </a:r>
            <a:r>
              <a:rPr lang="en-US" sz="1600" baseline="-25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1</a:t>
            </a:r>
            <a:r>
              <a:rPr lang="en-US" sz="1600">
                <a:solidFill>
                  <a:srgbClr val="3333CC"/>
                </a:solidFill>
                <a:latin typeface="Tahoma" charset="0"/>
                <a:ea typeface="ＭＳ Ｐゴシック" charset="0"/>
              </a:rPr>
              <a:t>+q</a:t>
            </a:r>
            <a:r>
              <a:rPr lang="en-US" sz="1600" baseline="-25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2</a:t>
            </a:r>
            <a:r>
              <a:rPr lang="en-US" sz="1600">
                <a:solidFill>
                  <a:srgbClr val="3333CC"/>
                </a:solidFill>
                <a:latin typeface="Tahoma" charset="0"/>
                <a:ea typeface="ＭＳ Ｐゴシック" charset="0"/>
              </a:rPr>
              <a:t>x</a:t>
            </a:r>
            <a:r>
              <a:rPr lang="en-US" sz="1600" baseline="-25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2</a:t>
            </a:r>
            <a:endParaRPr lang="en-US" sz="1600" baseline="-25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87" name="Line 23"/>
          <p:cNvSpPr>
            <a:spLocks noChangeShapeType="1"/>
          </p:cNvSpPr>
          <p:nvPr/>
        </p:nvSpPr>
        <p:spPr bwMode="auto">
          <a:xfrm flipV="1">
            <a:off x="2286000" y="5073650"/>
            <a:ext cx="1066800" cy="685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88" name="Text Box 24"/>
          <p:cNvSpPr txBox="1">
            <a:spLocks noChangeArrowheads="1"/>
          </p:cNvSpPr>
          <p:nvPr/>
        </p:nvSpPr>
        <p:spPr bwMode="auto">
          <a:xfrm>
            <a:off x="1219200" y="5911850"/>
            <a:ext cx="15811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3333CC"/>
                </a:solidFill>
                <a:latin typeface="Tahoma" charset="0"/>
                <a:ea typeface="ＭＳ Ｐゴシック" charset="0"/>
              </a:rPr>
              <a:t>where q</a:t>
            </a:r>
            <a:r>
              <a:rPr lang="en-US" sz="1600" baseline="-25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1</a:t>
            </a:r>
            <a:r>
              <a:rPr lang="en-US" sz="1600">
                <a:solidFill>
                  <a:srgbClr val="3333CC"/>
                </a:solidFill>
                <a:latin typeface="Tahoma" charset="0"/>
                <a:ea typeface="ＭＳ Ｐゴシック" charset="0"/>
              </a:rPr>
              <a:t>+q</a:t>
            </a:r>
            <a:r>
              <a:rPr lang="en-US" sz="1600" baseline="-25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2</a:t>
            </a:r>
            <a:r>
              <a:rPr lang="en-US" sz="1600">
                <a:solidFill>
                  <a:srgbClr val="3333CC"/>
                </a:solidFill>
                <a:latin typeface="Tahoma" charset="0"/>
                <a:ea typeface="ＭＳ Ｐゴシック" charset="0"/>
              </a:rPr>
              <a:t>=1</a:t>
            </a:r>
            <a:endParaRPr lang="en-US" sz="1600" baseline="-25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89" name="Line 25"/>
          <p:cNvSpPr>
            <a:spLocks noChangeShapeType="1"/>
          </p:cNvSpPr>
          <p:nvPr/>
        </p:nvSpPr>
        <p:spPr bwMode="auto">
          <a:xfrm flipV="1">
            <a:off x="3352800" y="354965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90" name="Text Box 26"/>
          <p:cNvSpPr txBox="1">
            <a:spLocks noChangeArrowheads="1"/>
          </p:cNvSpPr>
          <p:nvPr/>
        </p:nvSpPr>
        <p:spPr bwMode="auto">
          <a:xfrm>
            <a:off x="4251325" y="4164013"/>
            <a:ext cx="185578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1FC527"/>
                </a:solidFill>
                <a:latin typeface="Arial" charset="0"/>
                <a:ea typeface="ＭＳ Ｐゴシック" charset="0"/>
              </a:rPr>
              <a:t>q</a:t>
            </a:r>
            <a:r>
              <a:rPr lang="en-US" sz="1600" baseline="-25000">
                <a:solidFill>
                  <a:srgbClr val="1FC527"/>
                </a:solidFill>
                <a:latin typeface="Arial" charset="0"/>
                <a:ea typeface="ＭＳ Ｐゴシック" charset="0"/>
              </a:rPr>
              <a:t>1</a:t>
            </a:r>
            <a:r>
              <a:rPr lang="en-US" sz="1600">
                <a:solidFill>
                  <a:srgbClr val="1FC527"/>
                </a:solidFill>
                <a:latin typeface="Arial" charset="0"/>
                <a:ea typeface="ＭＳ Ｐゴシック" charset="0"/>
              </a:rPr>
              <a:t>log(x</a:t>
            </a:r>
            <a:r>
              <a:rPr lang="en-US" sz="1600" baseline="-25000">
                <a:solidFill>
                  <a:srgbClr val="1FC527"/>
                </a:solidFill>
                <a:latin typeface="Arial" charset="0"/>
                <a:ea typeface="ＭＳ Ｐゴシック" charset="0"/>
              </a:rPr>
              <a:t>1</a:t>
            </a:r>
            <a:r>
              <a:rPr lang="en-US" sz="1600">
                <a:solidFill>
                  <a:srgbClr val="1FC527"/>
                </a:solidFill>
                <a:latin typeface="Arial" charset="0"/>
                <a:ea typeface="ＭＳ Ｐゴシック" charset="0"/>
              </a:rPr>
              <a:t>)+q</a:t>
            </a:r>
            <a:r>
              <a:rPr lang="en-US" sz="1600" baseline="-25000">
                <a:solidFill>
                  <a:srgbClr val="1FC527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1600">
                <a:solidFill>
                  <a:srgbClr val="1FC527"/>
                </a:solidFill>
                <a:latin typeface="Arial" charset="0"/>
                <a:ea typeface="ＭＳ Ｐゴシック" charset="0"/>
              </a:rPr>
              <a:t>log(x</a:t>
            </a:r>
            <a:r>
              <a:rPr lang="en-US" sz="1600" baseline="-25000">
                <a:solidFill>
                  <a:srgbClr val="1FC527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1600">
                <a:solidFill>
                  <a:srgbClr val="1FC527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830491" name="Line 27"/>
          <p:cNvSpPr>
            <a:spLocks noChangeShapeType="1"/>
          </p:cNvSpPr>
          <p:nvPr/>
        </p:nvSpPr>
        <p:spPr bwMode="auto">
          <a:xfrm flipH="1" flipV="1">
            <a:off x="3352800" y="3854450"/>
            <a:ext cx="1066800" cy="304800"/>
          </a:xfrm>
          <a:prstGeom prst="line">
            <a:avLst/>
          </a:prstGeom>
          <a:noFill/>
          <a:ln w="28575">
            <a:solidFill>
              <a:srgbClr val="1FC527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92" name="Text Box 28"/>
          <p:cNvSpPr txBox="1">
            <a:spLocks noChangeArrowheads="1"/>
          </p:cNvSpPr>
          <p:nvPr/>
        </p:nvSpPr>
        <p:spPr bwMode="auto">
          <a:xfrm>
            <a:off x="444500" y="2692400"/>
            <a:ext cx="1485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log(q</a:t>
            </a:r>
            <a:r>
              <a:rPr lang="en-US" sz="1600" baseline="-25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1</a:t>
            </a:r>
            <a:r>
              <a:rPr lang="en-US" sz="1600">
                <a:solidFill>
                  <a:srgbClr val="FF0000"/>
                </a:solidFill>
                <a:latin typeface="Tahoma" charset="0"/>
                <a:ea typeface="ＭＳ Ｐゴシック" charset="0"/>
              </a:rPr>
              <a:t>x</a:t>
            </a:r>
            <a:r>
              <a:rPr lang="en-US" sz="1600" baseline="-25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1</a:t>
            </a:r>
            <a:r>
              <a:rPr lang="en-US" sz="1600">
                <a:solidFill>
                  <a:srgbClr val="FF0000"/>
                </a:solidFill>
                <a:latin typeface="Tahoma" charset="0"/>
                <a:ea typeface="ＭＳ Ｐゴシック" charset="0"/>
              </a:rPr>
              <a:t>+q</a:t>
            </a:r>
            <a:r>
              <a:rPr lang="en-US" sz="1600" baseline="-25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2</a:t>
            </a:r>
            <a:r>
              <a:rPr lang="en-US" sz="1600">
                <a:solidFill>
                  <a:srgbClr val="FF0000"/>
                </a:solidFill>
                <a:latin typeface="Tahoma" charset="0"/>
                <a:ea typeface="ＭＳ Ｐゴシック" charset="0"/>
              </a:rPr>
              <a:t>x</a:t>
            </a:r>
            <a:r>
              <a:rPr lang="en-US" sz="1600" baseline="-25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2</a:t>
            </a:r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830493" name="Line 29"/>
          <p:cNvSpPr>
            <a:spLocks noChangeShapeType="1"/>
          </p:cNvSpPr>
          <p:nvPr/>
        </p:nvSpPr>
        <p:spPr bwMode="auto">
          <a:xfrm>
            <a:off x="1676400" y="3092450"/>
            <a:ext cx="1600200" cy="4572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0494" name="Text Box 30"/>
          <p:cNvSpPr txBox="1">
            <a:spLocks noChangeArrowheads="1"/>
          </p:cNvSpPr>
          <p:nvPr/>
        </p:nvSpPr>
        <p:spPr bwMode="auto">
          <a:xfrm>
            <a:off x="2667000" y="1187450"/>
            <a:ext cx="464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000000"/>
                </a:solidFill>
                <a:latin typeface="Tahoma" charset="0"/>
                <a:ea typeface="ＭＳ Ｐゴシック" charset="0"/>
              </a:rPr>
              <a:t>Claim</a:t>
            </a: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</a:rPr>
              <a:t>: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log(q</a:t>
            </a:r>
            <a:r>
              <a:rPr lang="en-US" baseline="-25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1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x</a:t>
            </a:r>
            <a:r>
              <a:rPr lang="en-US" baseline="-25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1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+q</a:t>
            </a:r>
            <a:r>
              <a:rPr lang="en-US" baseline="-25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2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x</a:t>
            </a:r>
            <a:r>
              <a:rPr lang="en-US" baseline="-25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2</a:t>
            </a:r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</a:rPr>
              <a:t>)</a:t>
            </a: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≥</a:t>
            </a:r>
            <a:r>
              <a:rPr lang="en-US">
                <a:solidFill>
                  <a:srgbClr val="1FC527"/>
                </a:solidFill>
                <a:latin typeface="Arial" charset="0"/>
                <a:ea typeface="ＭＳ Ｐゴシック" charset="0"/>
              </a:rPr>
              <a:t>q</a:t>
            </a:r>
            <a:r>
              <a:rPr lang="en-US" baseline="-25000">
                <a:solidFill>
                  <a:srgbClr val="1FC527"/>
                </a:solidFill>
                <a:latin typeface="Arial" charset="0"/>
                <a:ea typeface="ＭＳ Ｐゴシック" charset="0"/>
              </a:rPr>
              <a:t>1</a:t>
            </a:r>
            <a:r>
              <a:rPr lang="en-US">
                <a:solidFill>
                  <a:srgbClr val="1FC527"/>
                </a:solidFill>
                <a:latin typeface="Arial" charset="0"/>
                <a:ea typeface="ＭＳ Ｐゴシック" charset="0"/>
              </a:rPr>
              <a:t>log(x</a:t>
            </a:r>
            <a:r>
              <a:rPr lang="en-US" baseline="-25000">
                <a:solidFill>
                  <a:srgbClr val="1FC527"/>
                </a:solidFill>
                <a:latin typeface="Arial" charset="0"/>
                <a:ea typeface="ＭＳ Ｐゴシック" charset="0"/>
              </a:rPr>
              <a:t>1</a:t>
            </a:r>
            <a:r>
              <a:rPr lang="en-US">
                <a:solidFill>
                  <a:srgbClr val="1FC527"/>
                </a:solidFill>
                <a:latin typeface="Arial" charset="0"/>
                <a:ea typeface="ＭＳ Ｐゴシック" charset="0"/>
              </a:rPr>
              <a:t>)+q</a:t>
            </a:r>
            <a:r>
              <a:rPr lang="en-US" baseline="-25000">
                <a:solidFill>
                  <a:srgbClr val="1FC527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>
                <a:solidFill>
                  <a:srgbClr val="1FC527"/>
                </a:solidFill>
                <a:latin typeface="Arial" charset="0"/>
                <a:ea typeface="ＭＳ Ｐゴシック" charset="0"/>
              </a:rPr>
              <a:t>log(x</a:t>
            </a:r>
            <a:r>
              <a:rPr lang="en-US" baseline="-25000">
                <a:solidFill>
                  <a:srgbClr val="1FC527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>
                <a:solidFill>
                  <a:srgbClr val="1FC527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830495" name="Text Box 31"/>
          <p:cNvSpPr txBox="1">
            <a:spLocks noChangeArrowheads="1"/>
          </p:cNvSpPr>
          <p:nvPr/>
        </p:nvSpPr>
        <p:spPr bwMode="auto">
          <a:xfrm>
            <a:off x="2667000" y="1524000"/>
            <a:ext cx="6111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for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any downward-concave function, not just log(x)</a:t>
            </a:r>
          </a:p>
        </p:txBody>
      </p:sp>
      <p:sp>
        <p:nvSpPr>
          <p:cNvPr id="830496" name="Text Box 32"/>
          <p:cNvSpPr txBox="1">
            <a:spLocks noChangeArrowheads="1"/>
          </p:cNvSpPr>
          <p:nvPr/>
        </p:nvSpPr>
        <p:spPr bwMode="auto">
          <a:xfrm>
            <a:off x="2667000" y="2057400"/>
            <a:ext cx="611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Further: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 log(E</a:t>
            </a:r>
            <a:r>
              <a:rPr lang="en-US" baseline="-250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[X])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≥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[log(X)]</a:t>
            </a:r>
          </a:p>
        </p:txBody>
      </p:sp>
      <p:sp>
        <p:nvSpPr>
          <p:cNvPr id="830497" name="Text Box 33"/>
          <p:cNvSpPr txBox="1">
            <a:spLocks noChangeArrowheads="1"/>
          </p:cNvSpPr>
          <p:nvPr/>
        </p:nvSpPr>
        <p:spPr bwMode="auto">
          <a:xfrm>
            <a:off x="3200400" y="3657600"/>
            <a:ext cx="31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*</a:t>
            </a:r>
          </a:p>
        </p:txBody>
      </p:sp>
      <p:sp>
        <p:nvSpPr>
          <p:cNvPr id="830498" name="Text Box 34"/>
          <p:cNvSpPr txBox="1">
            <a:spLocks noChangeArrowheads="1"/>
          </p:cNvSpPr>
          <p:nvPr/>
        </p:nvSpPr>
        <p:spPr bwMode="auto">
          <a:xfrm>
            <a:off x="3200400" y="3429000"/>
            <a:ext cx="31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4058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77" grpId="0" animBg="1"/>
      <p:bldP spid="830478" grpId="0" animBg="1"/>
      <p:bldP spid="830479" grpId="0" animBg="1"/>
      <p:bldP spid="830480" grpId="0" animBg="1"/>
      <p:bldP spid="830481" grpId="0" animBg="1"/>
      <p:bldP spid="830482" grpId="0" animBg="1"/>
      <p:bldP spid="830483" grpId="0" animBg="1"/>
      <p:bldP spid="830486" grpId="0" animBg="1"/>
      <p:bldP spid="830487" grpId="0" animBg="1"/>
      <p:bldP spid="830488" grpId="0" animBg="1"/>
      <p:bldP spid="830489" grpId="0" animBg="1"/>
      <p:bldP spid="830490" grpId="0" animBg="1"/>
      <p:bldP spid="830491" grpId="0" animBg="1"/>
      <p:bldP spid="830492" grpId="0" animBg="1"/>
      <p:bldP spid="830493" grpId="0" animBg="1"/>
      <p:bldP spid="830494" grpId="0"/>
      <p:bldP spid="830495" grpId="0"/>
      <p:bldP spid="830496" grpId="0"/>
      <p:bldP spid="830497" grpId="0"/>
      <p:bldP spid="83049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Why </a:t>
            </a:r>
            <a:r>
              <a:rPr lang="en-US" dirty="0"/>
              <a:t>does this work?</a:t>
            </a:r>
          </a:p>
        </p:txBody>
      </p:sp>
      <p:graphicFrame>
        <p:nvGraphicFramePr>
          <p:cNvPr id="894979" name="Object 3"/>
          <p:cNvGraphicFramePr>
            <a:graphicFrameLocks noChangeAspect="1"/>
          </p:cNvGraphicFramePr>
          <p:nvPr/>
        </p:nvGraphicFramePr>
        <p:xfrm>
          <a:off x="990600" y="1219200"/>
          <a:ext cx="61436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4" name="Equation" r:id="rId4" imgW="253800" imgH="177480" progId="Equation.3">
                  <p:embed/>
                </p:oleObj>
              </mc:Choice>
              <mc:Fallback>
                <p:oleObj name="Equation" r:id="rId4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61436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4980" name="Object 4"/>
          <p:cNvGraphicFramePr>
            <a:graphicFrameLocks noChangeAspect="1"/>
          </p:cNvGraphicFramePr>
          <p:nvPr/>
        </p:nvGraphicFramePr>
        <p:xfrm>
          <a:off x="1676400" y="1143000"/>
          <a:ext cx="51911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5" name="Equation" r:id="rId6" imgW="2145960" imgH="342720" progId="Equation.3">
                  <p:embed/>
                </p:oleObj>
              </mc:Choice>
              <mc:Fallback>
                <p:oleObj name="Equation" r:id="rId6" imgW="2145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51911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4981" name="Text Box 5"/>
          <p:cNvSpPr txBox="1">
            <a:spLocks noChangeArrowheads="1"/>
          </p:cNvSpPr>
          <p:nvPr/>
        </p:nvSpPr>
        <p:spPr bwMode="auto">
          <a:xfrm>
            <a:off x="7391400" y="10668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Ignore prior</a:t>
            </a:r>
          </a:p>
        </p:txBody>
      </p:sp>
      <p:sp>
        <p:nvSpPr>
          <p:cNvPr id="894982" name="Text Box 6"/>
          <p:cNvSpPr txBox="1">
            <a:spLocks noChangeArrowheads="1"/>
          </p:cNvSpPr>
          <p:nvPr/>
        </p:nvSpPr>
        <p:spPr bwMode="auto">
          <a:xfrm>
            <a:off x="7391400" y="1905000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Q(z) &gt; 0</a:t>
            </a:r>
          </a:p>
        </p:txBody>
      </p:sp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7391400" y="1524000"/>
            <a:ext cx="132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Q(z) a pdf</a:t>
            </a:r>
          </a:p>
        </p:txBody>
      </p:sp>
      <p:graphicFrame>
        <p:nvGraphicFramePr>
          <p:cNvPr id="894984" name="Object 8"/>
          <p:cNvGraphicFramePr>
            <a:graphicFrameLocks noChangeAspect="1"/>
          </p:cNvGraphicFramePr>
          <p:nvPr/>
        </p:nvGraphicFramePr>
        <p:xfrm>
          <a:off x="1676400" y="2133600"/>
          <a:ext cx="50371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6" name="Equation" r:id="rId8" imgW="2082600" imgH="241200" progId="Equation.3">
                  <p:embed/>
                </p:oleObj>
              </mc:Choice>
              <mc:Fallback>
                <p:oleObj name="Equation" r:id="rId8" imgW="2082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33600"/>
                        <a:ext cx="50371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4987" name="Text Box 11"/>
          <p:cNvSpPr txBox="1">
            <a:spLocks noChangeArrowheads="1"/>
          </p:cNvSpPr>
          <p:nvPr/>
        </p:nvSpPr>
        <p:spPr bwMode="auto">
          <a:xfrm>
            <a:off x="5486400" y="3459162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since log(E</a:t>
            </a:r>
            <a:r>
              <a:rPr lang="en-US" baseline="-250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[X])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≥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[log(X)]</a:t>
            </a:r>
          </a:p>
        </p:txBody>
      </p:sp>
      <p:graphicFrame>
        <p:nvGraphicFramePr>
          <p:cNvPr id="8949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534958"/>
              </p:ext>
            </p:extLst>
          </p:nvPr>
        </p:nvGraphicFramePr>
        <p:xfrm>
          <a:off x="1604963" y="2891228"/>
          <a:ext cx="50053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7" name="Equation" r:id="rId10" imgW="2070000" imgH="241200" progId="Equation.3">
                  <p:embed/>
                </p:oleObj>
              </mc:Choice>
              <mc:Fallback>
                <p:oleObj name="Equation" r:id="rId10" imgW="2070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891228"/>
                        <a:ext cx="500538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4989" name="Text Box 13"/>
          <p:cNvSpPr txBox="1">
            <a:spLocks noChangeArrowheads="1"/>
          </p:cNvSpPr>
          <p:nvPr/>
        </p:nvSpPr>
        <p:spPr bwMode="auto">
          <a:xfrm>
            <a:off x="990600" y="3657600"/>
            <a:ext cx="3630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CC"/>
                </a:solidFill>
                <a:latin typeface="Tahoma" charset="0"/>
                <a:ea typeface="ＭＳ Ｐゴシック" charset="0"/>
              </a:rPr>
              <a:t>Q is any estimate of </a:t>
            </a:r>
            <a:r>
              <a:rPr lang="el-GR" sz="2000" dirty="0">
                <a:solidFill>
                  <a:srgbClr val="3333CC"/>
                </a:solidFill>
                <a:latin typeface="Tahoma" charset="0"/>
                <a:ea typeface="ＭＳ Ｐゴシック" charset="0"/>
                <a:cs typeface="Tahoma" charset="0"/>
              </a:rPr>
              <a:t>θ</a:t>
            </a:r>
            <a:r>
              <a:rPr lang="en-US" sz="2000" dirty="0">
                <a:solidFill>
                  <a:srgbClr val="3333CC"/>
                </a:solidFill>
                <a:latin typeface="Tahoma" charset="0"/>
                <a:ea typeface="ＭＳ Ｐゴシック" charset="0"/>
                <a:cs typeface="Tahoma" charset="0"/>
              </a:rPr>
              <a:t> – say </a:t>
            </a:r>
            <a:r>
              <a:rPr lang="el-GR" sz="2000" dirty="0">
                <a:solidFill>
                  <a:srgbClr val="3333CC"/>
                </a:solidFill>
                <a:latin typeface="Tahoma" charset="0"/>
                <a:ea typeface="ＭＳ Ｐゴシック" charset="0"/>
              </a:rPr>
              <a:t>θ</a:t>
            </a:r>
            <a:r>
              <a:rPr lang="en-US" sz="2000" baseline="-25000" dirty="0">
                <a:solidFill>
                  <a:srgbClr val="3333CC"/>
                </a:solidFill>
                <a:latin typeface="Tahoma" charset="0"/>
                <a:ea typeface="ＭＳ Ｐゴシック" charset="0"/>
              </a:rPr>
              <a:t>0</a:t>
            </a:r>
            <a:endParaRPr lang="el-GR" sz="2000" baseline="-25000" dirty="0">
              <a:solidFill>
                <a:srgbClr val="3333CC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94990" name="Text Box 14"/>
          <p:cNvSpPr txBox="1">
            <a:spLocks noChangeArrowheads="1"/>
          </p:cNvSpPr>
          <p:nvPr/>
        </p:nvSpPr>
        <p:spPr bwMode="auto">
          <a:xfrm>
            <a:off x="990600" y="4114800"/>
            <a:ext cx="514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2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θ</a:t>
            </a:r>
            <a:r>
              <a:rPr lang="ja-JP" altLang="en-US" sz="2000">
                <a:solidFill>
                  <a:srgbClr val="3333CC"/>
                </a:solidFill>
                <a:latin typeface="Arial"/>
                <a:ea typeface="ＭＳ Ｐゴシック" charset="0"/>
              </a:rPr>
              <a:t>’</a:t>
            </a: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 depends on X,Z but not directly on Q so…</a:t>
            </a:r>
            <a:endParaRPr lang="el-GR" sz="2000">
              <a:solidFill>
                <a:srgbClr val="3333CC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94992" name="Text Box 16"/>
          <p:cNvSpPr txBox="1">
            <a:spLocks noChangeArrowheads="1"/>
          </p:cNvSpPr>
          <p:nvPr/>
        </p:nvSpPr>
        <p:spPr bwMode="auto">
          <a:xfrm>
            <a:off x="1524000" y="4495800"/>
            <a:ext cx="3973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P(X,Z,</a:t>
            </a:r>
            <a:r>
              <a:rPr lang="el-GR" sz="2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θ</a:t>
            </a:r>
            <a:r>
              <a:rPr lang="ja-JP" altLang="en-US" sz="2000">
                <a:solidFill>
                  <a:srgbClr val="3333CC"/>
                </a:solidFill>
                <a:latin typeface="Arial"/>
                <a:ea typeface="ＭＳ Ｐゴシック" charset="0"/>
              </a:rPr>
              <a:t>’</a:t>
            </a: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|Q)=P(</a:t>
            </a:r>
            <a:r>
              <a:rPr lang="el-GR" sz="2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θ</a:t>
            </a:r>
            <a:r>
              <a:rPr lang="ja-JP" altLang="en-US" sz="2000">
                <a:solidFill>
                  <a:srgbClr val="3333CC"/>
                </a:solidFill>
                <a:latin typeface="Arial"/>
                <a:ea typeface="ＭＳ Ｐゴシック" charset="0"/>
              </a:rPr>
              <a:t>’</a:t>
            </a: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|X,Z,Q)*P(X,Z|Q)</a:t>
            </a:r>
            <a:endParaRPr lang="el-GR" sz="2000">
              <a:solidFill>
                <a:srgbClr val="3333CC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94993" name="Line 17"/>
          <p:cNvSpPr>
            <a:spLocks noChangeShapeType="1"/>
          </p:cNvSpPr>
          <p:nvPr/>
        </p:nvSpPr>
        <p:spPr bwMode="auto">
          <a:xfrm flipV="1">
            <a:off x="3810000" y="4495800"/>
            <a:ext cx="4572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94994" name="Text Box 18"/>
          <p:cNvSpPr txBox="1">
            <a:spLocks noChangeArrowheads="1"/>
          </p:cNvSpPr>
          <p:nvPr/>
        </p:nvSpPr>
        <p:spPr bwMode="auto">
          <a:xfrm>
            <a:off x="990600" y="4876800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So, plugging in pseudo-data weighted by Q and finding MLE optimizes a </a:t>
            </a:r>
            <a:r>
              <a:rPr lang="en-US" sz="2000" i="1">
                <a:solidFill>
                  <a:srgbClr val="3333CC"/>
                </a:solidFill>
                <a:latin typeface="Tahoma" charset="0"/>
                <a:ea typeface="ＭＳ Ｐゴシック" charset="0"/>
              </a:rPr>
              <a:t>lower bound</a:t>
            </a: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 on log-likelihood</a:t>
            </a:r>
            <a:endParaRPr lang="el-GR" sz="2000">
              <a:solidFill>
                <a:srgbClr val="3333CC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4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7" grpId="0"/>
      <p:bldP spid="894989" grpId="0"/>
      <p:bldP spid="894990" grpId="0"/>
      <p:bldP spid="894992" grpId="0"/>
      <p:bldP spid="894993" grpId="0" animBg="1"/>
      <p:bldP spid="89499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Why </a:t>
            </a:r>
            <a:r>
              <a:rPr lang="en-US" dirty="0"/>
              <a:t>does this work?</a:t>
            </a:r>
          </a:p>
        </p:txBody>
      </p:sp>
      <p:graphicFrame>
        <p:nvGraphicFramePr>
          <p:cNvPr id="894979" name="Object 3"/>
          <p:cNvGraphicFramePr>
            <a:graphicFrameLocks noChangeAspect="1"/>
          </p:cNvGraphicFramePr>
          <p:nvPr/>
        </p:nvGraphicFramePr>
        <p:xfrm>
          <a:off x="990600" y="1219200"/>
          <a:ext cx="61436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6" name="Equation" r:id="rId4" imgW="253800" imgH="177480" progId="Equation.3">
                  <p:embed/>
                </p:oleObj>
              </mc:Choice>
              <mc:Fallback>
                <p:oleObj name="Equation" r:id="rId4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61436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4980" name="Object 4"/>
          <p:cNvGraphicFramePr>
            <a:graphicFrameLocks noChangeAspect="1"/>
          </p:cNvGraphicFramePr>
          <p:nvPr/>
        </p:nvGraphicFramePr>
        <p:xfrm>
          <a:off x="1676400" y="1143000"/>
          <a:ext cx="51911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7" name="Equation" r:id="rId6" imgW="2145960" imgH="342720" progId="Equation.3">
                  <p:embed/>
                </p:oleObj>
              </mc:Choice>
              <mc:Fallback>
                <p:oleObj name="Equation" r:id="rId6" imgW="2145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51911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4981" name="Text Box 5"/>
          <p:cNvSpPr txBox="1">
            <a:spLocks noChangeArrowheads="1"/>
          </p:cNvSpPr>
          <p:nvPr/>
        </p:nvSpPr>
        <p:spPr bwMode="auto">
          <a:xfrm>
            <a:off x="7391400" y="10668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Ignore prior</a:t>
            </a:r>
          </a:p>
        </p:txBody>
      </p:sp>
      <p:sp>
        <p:nvSpPr>
          <p:cNvPr id="894982" name="Text Box 6"/>
          <p:cNvSpPr txBox="1">
            <a:spLocks noChangeArrowheads="1"/>
          </p:cNvSpPr>
          <p:nvPr/>
        </p:nvSpPr>
        <p:spPr bwMode="auto">
          <a:xfrm>
            <a:off x="7391400" y="1905000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Q(z) &gt; 0</a:t>
            </a:r>
          </a:p>
        </p:txBody>
      </p:sp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7391400" y="1524000"/>
            <a:ext cx="132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Q(z) a pdf</a:t>
            </a:r>
          </a:p>
        </p:txBody>
      </p:sp>
      <p:graphicFrame>
        <p:nvGraphicFramePr>
          <p:cNvPr id="894984" name="Object 8"/>
          <p:cNvGraphicFramePr>
            <a:graphicFrameLocks noChangeAspect="1"/>
          </p:cNvGraphicFramePr>
          <p:nvPr/>
        </p:nvGraphicFramePr>
        <p:xfrm>
          <a:off x="1676400" y="2133600"/>
          <a:ext cx="50371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8" name="Equation" r:id="rId8" imgW="2082600" imgH="241200" progId="Equation.3">
                  <p:embed/>
                </p:oleObj>
              </mc:Choice>
              <mc:Fallback>
                <p:oleObj name="Equation" r:id="rId8" imgW="2082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33600"/>
                        <a:ext cx="50371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4987" name="Text Box 11"/>
          <p:cNvSpPr txBox="1">
            <a:spLocks noChangeArrowheads="1"/>
          </p:cNvSpPr>
          <p:nvPr/>
        </p:nvSpPr>
        <p:spPr bwMode="auto">
          <a:xfrm>
            <a:off x="5486400" y="3459162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since log(E</a:t>
            </a:r>
            <a:r>
              <a:rPr lang="en-US" baseline="-250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[X])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≥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[log(X)]</a:t>
            </a:r>
          </a:p>
        </p:txBody>
      </p:sp>
      <p:graphicFrame>
        <p:nvGraphicFramePr>
          <p:cNvPr id="8949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112479"/>
              </p:ext>
            </p:extLst>
          </p:nvPr>
        </p:nvGraphicFramePr>
        <p:xfrm>
          <a:off x="1604963" y="2891228"/>
          <a:ext cx="50053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9" name="Equation" r:id="rId10" imgW="2070000" imgH="241200" progId="Equation.3">
                  <p:embed/>
                </p:oleObj>
              </mc:Choice>
              <mc:Fallback>
                <p:oleObj name="Equation" r:id="rId10" imgW="2070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891228"/>
                        <a:ext cx="500538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4994" name="Text Box 18"/>
          <p:cNvSpPr txBox="1">
            <a:spLocks noChangeArrowheads="1"/>
          </p:cNvSpPr>
          <p:nvPr/>
        </p:nvSpPr>
        <p:spPr bwMode="auto">
          <a:xfrm>
            <a:off x="990600" y="4876800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So, plugging in pseudo-data weighted by Q and finding MLE optimizes a </a:t>
            </a:r>
            <a:r>
              <a:rPr lang="en-US" sz="2000" i="1">
                <a:solidFill>
                  <a:srgbClr val="3333CC"/>
                </a:solidFill>
                <a:latin typeface="Tahoma" charset="0"/>
                <a:ea typeface="ＭＳ Ｐゴシック" charset="0"/>
              </a:rPr>
              <a:t>lower bound</a:t>
            </a:r>
            <a:r>
              <a:rPr lang="en-US" sz="2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 on log-likelihood</a:t>
            </a:r>
            <a:endParaRPr lang="el-GR" sz="2000">
              <a:solidFill>
                <a:srgbClr val="3333CC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7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7" grpId="0"/>
      <p:bldP spid="89499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Learning with hidden variables</a:t>
            </a:r>
          </a:p>
        </p:txBody>
      </p:sp>
      <p:sp>
        <p:nvSpPr>
          <p:cNvPr id="889859" name="Oval 3"/>
          <p:cNvSpPr>
            <a:spLocks noChangeArrowheads="1"/>
          </p:cNvSpPr>
          <p:nvPr/>
        </p:nvSpPr>
        <p:spPr bwMode="auto">
          <a:xfrm>
            <a:off x="7848600" y="533400"/>
            <a:ext cx="422275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</a:rPr>
              <a:t>Z</a:t>
            </a:r>
          </a:p>
        </p:txBody>
      </p:sp>
      <p:sp>
        <p:nvSpPr>
          <p:cNvPr id="889860" name="Oval 4"/>
          <p:cNvSpPr>
            <a:spLocks noChangeArrowheads="1"/>
          </p:cNvSpPr>
          <p:nvPr/>
        </p:nvSpPr>
        <p:spPr bwMode="auto">
          <a:xfrm>
            <a:off x="7342590" y="1433186"/>
            <a:ext cx="665946" cy="5626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X1</a:t>
            </a:r>
            <a:endParaRPr lang="en-US" sz="2000" dirty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89861" name="Oval 5"/>
          <p:cNvSpPr>
            <a:spLocks noChangeArrowheads="1"/>
          </p:cNvSpPr>
          <p:nvPr/>
        </p:nvSpPr>
        <p:spPr bwMode="auto">
          <a:xfrm>
            <a:off x="8106178" y="1463348"/>
            <a:ext cx="665946" cy="5626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X2</a:t>
            </a:r>
            <a:endParaRPr lang="en-US" sz="2000" dirty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89862" name="Line 6"/>
          <p:cNvSpPr>
            <a:spLocks noChangeShapeType="1"/>
          </p:cNvSpPr>
          <p:nvPr/>
        </p:nvSpPr>
        <p:spPr bwMode="auto">
          <a:xfrm flipH="1">
            <a:off x="7758113" y="1082675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89863" name="Line 7"/>
          <p:cNvSpPr>
            <a:spLocks noChangeShapeType="1"/>
          </p:cNvSpPr>
          <p:nvPr/>
        </p:nvSpPr>
        <p:spPr bwMode="auto">
          <a:xfrm>
            <a:off x="8139113" y="1082675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89864" name="Text Box 8"/>
          <p:cNvSpPr txBox="1">
            <a:spLocks noChangeArrowheads="1"/>
          </p:cNvSpPr>
          <p:nvPr/>
        </p:nvSpPr>
        <p:spPr bwMode="auto">
          <a:xfrm>
            <a:off x="457200" y="1143000"/>
            <a:ext cx="55626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Hidden variables: what if some of your data is not completely observed?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u="sng" dirty="0" smtClean="0">
                <a:solidFill>
                  <a:srgbClr val="3333CC"/>
                </a:solidFill>
                <a:latin typeface="Tahoma" charset="0"/>
              </a:rPr>
              <a:t>Method (Expectation-Maximization, EM):</a:t>
            </a:r>
            <a:endParaRPr lang="en-US" sz="1800" b="1" u="sng" dirty="0">
              <a:solidFill>
                <a:srgbClr val="3333CC"/>
              </a:solidFill>
              <a:latin typeface="Tahoma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Estimate parameters somehow or other.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Predict unknown values from your 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</a:rPr>
              <a:t>estimated parameters (</a:t>
            </a:r>
            <a:r>
              <a:rPr lang="en-US" sz="1800" b="1" dirty="0" smtClean="0">
                <a:solidFill>
                  <a:srgbClr val="0000FF"/>
                </a:solidFill>
                <a:latin typeface="Tahoma" charset="0"/>
              </a:rPr>
              <a:t>Expectation step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</a:rPr>
              <a:t>)</a:t>
            </a:r>
            <a:endParaRPr lang="en-US" sz="1800" dirty="0">
              <a:solidFill>
                <a:srgbClr val="000000"/>
              </a:solidFill>
              <a:latin typeface="Tahoma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Add pseudo-data corresponding to these predictions, </a:t>
            </a:r>
            <a:r>
              <a:rPr lang="en-US" sz="1800" i="1" dirty="0">
                <a:solidFill>
                  <a:srgbClr val="000000"/>
                </a:solidFill>
                <a:latin typeface="Tahoma" charset="0"/>
              </a:rPr>
              <a:t>weighting each example by confidence in its correctness.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Re-estimate parameters using the extended dataset (real + pseudo-data)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</a:rPr>
              <a:t>.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Tahoma" charset="0"/>
              </a:rPr>
              <a:t>You find the MLE or MAP values of the parameters. (</a:t>
            </a:r>
            <a:r>
              <a:rPr lang="en-US" sz="1800" b="1" dirty="0" smtClean="0">
                <a:solidFill>
                  <a:srgbClr val="0000FF"/>
                </a:solidFill>
                <a:latin typeface="Tahoma" charset="0"/>
              </a:rPr>
              <a:t>Maximization step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</a:rPr>
              <a:t>)</a:t>
            </a:r>
            <a:endParaRPr lang="en-US" sz="1800" dirty="0">
              <a:solidFill>
                <a:srgbClr val="000000"/>
              </a:solidFill>
              <a:latin typeface="Tahoma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Repeat starting at step 2….</a:t>
            </a:r>
          </a:p>
        </p:txBody>
      </p:sp>
      <p:graphicFrame>
        <p:nvGraphicFramePr>
          <p:cNvPr id="8898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05649"/>
              </p:ext>
            </p:extLst>
          </p:nvPr>
        </p:nvGraphicFramePr>
        <p:xfrm>
          <a:off x="6477000" y="2209800"/>
          <a:ext cx="2438400" cy="2362201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9144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X2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67400" y="4876800"/>
            <a:ext cx="286794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EM maximizes a lower bound on log likelihood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5562600"/>
            <a:ext cx="286794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It will converge to a </a:t>
            </a:r>
            <a:r>
              <a:rPr lang="en-US" i="1" dirty="0" smtClean="0"/>
              <a:t>local</a:t>
            </a:r>
            <a:r>
              <a:rPr lang="en-US" dirty="0" smtClean="0"/>
              <a:t> maximum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 nets</a:t>
            </a:r>
          </a:p>
          <a:p>
            <a:pPr lvl="1"/>
            <a:r>
              <a:rPr lang="en-US" dirty="0" smtClean="0"/>
              <a:t>we can infer </a:t>
            </a:r>
            <a:r>
              <a:rPr lang="en-US" dirty="0" err="1" smtClean="0"/>
              <a:t>Pr</a:t>
            </a:r>
            <a:r>
              <a:rPr lang="en-US" dirty="0" smtClean="0"/>
              <a:t>(Y|X)</a:t>
            </a:r>
          </a:p>
          <a:p>
            <a:pPr lvl="1"/>
            <a:r>
              <a:rPr lang="en-US" dirty="0" smtClean="0"/>
              <a:t>we can learn CPT parameters from data</a:t>
            </a:r>
          </a:p>
          <a:p>
            <a:pPr lvl="2"/>
            <a:r>
              <a:rPr lang="en-US" dirty="0" smtClean="0"/>
              <a:t>samples from the joint distribution</a:t>
            </a:r>
          </a:p>
          <a:p>
            <a:pPr lvl="1"/>
            <a:r>
              <a:rPr lang="en-US" dirty="0" smtClean="0"/>
              <a:t>this gives us a generative model</a:t>
            </a:r>
          </a:p>
          <a:p>
            <a:pPr lvl="2"/>
            <a:r>
              <a:rPr lang="en-US" dirty="0" smtClean="0"/>
              <a:t>which we can use to design a classifier</a:t>
            </a:r>
          </a:p>
          <a:p>
            <a:pPr lvl="2"/>
            <a:endParaRPr lang="en-US" dirty="0"/>
          </a:p>
          <a:p>
            <a:r>
              <a:rPr lang="en-US" dirty="0" smtClean="0"/>
              <a:t>Special case: naïve Bayes!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562600"/>
            <a:ext cx="55626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Ok, so what? show me something new!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2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naïve 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Given:</a:t>
            </a:r>
          </a:p>
          <a:p>
            <a:pPr lvl="1"/>
            <a:r>
              <a:rPr lang="en-US" sz="2800" dirty="0" smtClean="0"/>
              <a:t>A pool of labeled examples L</a:t>
            </a:r>
          </a:p>
          <a:p>
            <a:pPr lvl="1"/>
            <a:r>
              <a:rPr lang="en-US" sz="2800" dirty="0" smtClean="0"/>
              <a:t>A (usually </a:t>
            </a:r>
            <a:r>
              <a:rPr lang="en-US" sz="3600" dirty="0" smtClean="0"/>
              <a:t>larger</a:t>
            </a:r>
            <a:r>
              <a:rPr lang="en-US" sz="2800" dirty="0" smtClean="0"/>
              <a:t>) pool of unlabeled examples U</a:t>
            </a:r>
          </a:p>
          <a:p>
            <a:r>
              <a:rPr lang="en-US" sz="2800" dirty="0" smtClean="0"/>
              <a:t>Option 1 for using L and U :</a:t>
            </a:r>
          </a:p>
          <a:p>
            <a:pPr lvl="1"/>
            <a:r>
              <a:rPr lang="en-US" sz="2800" dirty="0" smtClean="0"/>
              <a:t>Ignore U and use supervised learning on L</a:t>
            </a:r>
          </a:p>
          <a:p>
            <a:r>
              <a:rPr lang="en-US" sz="2800" dirty="0" smtClean="0"/>
              <a:t>Option 2:</a:t>
            </a:r>
          </a:p>
          <a:p>
            <a:pPr lvl="1"/>
            <a:r>
              <a:rPr lang="en-US" sz="2800" dirty="0" smtClean="0"/>
              <a:t>Ignore labels in L+U and use k-means, </a:t>
            </a:r>
            <a:r>
              <a:rPr lang="en-US" sz="2800" dirty="0" err="1" smtClean="0"/>
              <a:t>etc</a:t>
            </a:r>
            <a:r>
              <a:rPr lang="en-US" sz="2800" dirty="0" smtClean="0"/>
              <a:t> find clusters; then label each cluster using L</a:t>
            </a:r>
          </a:p>
          <a:p>
            <a:r>
              <a:rPr lang="en-US" sz="2800" dirty="0" smtClean="0"/>
              <a:t>Question:</a:t>
            </a:r>
          </a:p>
          <a:p>
            <a:pPr lvl="1"/>
            <a:r>
              <a:rPr lang="en-US" sz="2800" dirty="0" smtClean="0"/>
              <a:t>Can you use both L and U to do better?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68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Learning for </a:t>
            </a:r>
            <a:r>
              <a:rPr lang="en-US" strike="sngStrike" dirty="0" smtClean="0">
                <a:cs typeface="+mj-cs"/>
              </a:rPr>
              <a:t>Bayes nets</a:t>
            </a:r>
            <a:r>
              <a:rPr lang="en-US" dirty="0" smtClean="0">
                <a:cs typeface="+mj-cs"/>
              </a:rPr>
              <a:t> naïve Bayes</a:t>
            </a:r>
            <a:endParaRPr lang="en-US" strike="sngStrike" dirty="0" smtClean="0">
              <a:cs typeface="+mj-cs"/>
            </a:endParaRPr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411205"/>
              </p:ext>
            </p:extLst>
          </p:nvPr>
        </p:nvGraphicFramePr>
        <p:xfrm>
          <a:off x="914400" y="1143000"/>
          <a:ext cx="64182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4" name="Equation" r:id="rId4" imgW="3276600" imgH="241300" progId="Equation.3">
                  <p:embed/>
                </p:oleObj>
              </mc:Choice>
              <mc:Fallback>
                <p:oleObj name="Equation" r:id="rId4" imgW="3276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641826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 bwMode="auto">
          <a:xfrm>
            <a:off x="1676400" y="26670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Gill Sans" pitchFamily="16" charset="0"/>
                <a:sym typeface="Gill Sans" pitchFamily="16" charset="0"/>
              </a:rPr>
              <a:t>Y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1676400" y="43434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ambria Math"/>
                <a:cs typeface="Cambria Math"/>
                <a:sym typeface="Gill Sans" pitchFamily="16" charset="0"/>
              </a:rPr>
              <a:t>X</a:t>
            </a:r>
          </a:p>
        </p:txBody>
      </p:sp>
      <p:cxnSp>
        <p:nvCxnSpPr>
          <p:cNvPr id="29" name="Straight Arrow Connector 28"/>
          <p:cNvCxnSpPr>
            <a:stCxn id="27" idx="4"/>
            <a:endCxn id="28" idx="0"/>
          </p:cNvCxnSpPr>
          <p:nvPr/>
        </p:nvCxnSpPr>
        <p:spPr bwMode="auto">
          <a:xfrm>
            <a:off x="2019300" y="3352800"/>
            <a:ext cx="0" cy="99060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1295400" y="3581400"/>
            <a:ext cx="1524000" cy="19812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endParaRPr lang="en-US" sz="2600" smtClean="0">
              <a:solidFill>
                <a:srgbClr val="000000"/>
              </a:solidFill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3346" y="5181600"/>
            <a:ext cx="50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</a:rPr>
              <a:t>N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d</a:t>
            </a:r>
            <a:endParaRPr lang="en-US" i="1" baseline="-250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066800" y="2362200"/>
            <a:ext cx="2133600" cy="3810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endParaRPr lang="en-US" sz="2600" smtClean="0">
              <a:solidFill>
                <a:srgbClr val="000000"/>
              </a:solidFill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99593" y="5791200"/>
            <a:ext cx="501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D</a:t>
            </a:r>
            <a:r>
              <a:rPr lang="en-US" i="1" baseline="-25000" dirty="0" smtClean="0">
                <a:solidFill>
                  <a:srgbClr val="000000"/>
                </a:solidFill>
              </a:rPr>
              <a:t>L</a:t>
            </a:r>
            <a:endParaRPr lang="en-US" i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555639"/>
              </p:ext>
            </p:extLst>
          </p:nvPr>
        </p:nvGraphicFramePr>
        <p:xfrm>
          <a:off x="1089025" y="1676400"/>
          <a:ext cx="606901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5" name="Equation" r:id="rId7" imgW="3098800" imgH="241300" progId="Equation.3">
                  <p:embed/>
                </p:oleObj>
              </mc:Choice>
              <mc:Fallback>
                <p:oleObj name="Equation" r:id="rId7" imgW="3098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1676400"/>
                        <a:ext cx="606901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 bwMode="auto">
          <a:xfrm>
            <a:off x="4267200" y="2667000"/>
            <a:ext cx="685800" cy="6858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Gill Sans" pitchFamily="16" charset="0"/>
                <a:sym typeface="Gill Sans" pitchFamily="16" charset="0"/>
              </a:rPr>
              <a:t>Y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4267200" y="43434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ambria Math"/>
                <a:cs typeface="Cambria Math"/>
                <a:sym typeface="Gill Sans" pitchFamily="16" charset="0"/>
              </a:rPr>
              <a:t>X</a:t>
            </a:r>
          </a:p>
        </p:txBody>
      </p:sp>
      <p:cxnSp>
        <p:nvCxnSpPr>
          <p:cNvPr id="21" name="Straight Arrow Connector 20"/>
          <p:cNvCxnSpPr>
            <a:stCxn id="19" idx="4"/>
            <a:endCxn id="20" idx="0"/>
          </p:cNvCxnSpPr>
          <p:nvPr/>
        </p:nvCxnSpPr>
        <p:spPr bwMode="auto">
          <a:xfrm>
            <a:off x="4610100" y="3352800"/>
            <a:ext cx="0" cy="99060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3886200" y="3581400"/>
            <a:ext cx="1524000" cy="19812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endParaRPr lang="en-US" sz="2600" smtClean="0">
              <a:solidFill>
                <a:srgbClr val="000000"/>
              </a:solidFill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24146" y="5181600"/>
            <a:ext cx="50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</a:rPr>
              <a:t>N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d</a:t>
            </a:r>
            <a:endParaRPr lang="en-US" i="1" baseline="-250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657600" y="2362200"/>
            <a:ext cx="2133600" cy="3810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65213" algn="l"/>
              </a:tabLst>
            </a:pPr>
            <a:endParaRPr lang="en-US" sz="2600" smtClean="0">
              <a:solidFill>
                <a:srgbClr val="000000"/>
              </a:solidFill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76868" y="5791200"/>
            <a:ext cx="528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D</a:t>
            </a:r>
            <a:r>
              <a:rPr lang="en-US" i="1" baseline="-25000" dirty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23622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circle = hidden variable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3733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Algorithm:</a:t>
            </a:r>
          </a:p>
          <a:p>
            <a:r>
              <a:rPr lang="en-US" dirty="0" smtClean="0"/>
              <a:t>naïve Bayes plus 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9" grpId="0" animBg="1"/>
      <p:bldP spid="20" grpId="0" animBg="1"/>
      <p:bldP spid="22" grpId="0" animBg="1"/>
      <p:bldP spid="34" grpId="0"/>
      <p:bldP spid="35" grpId="0" animBg="1"/>
      <p:bldP spid="36" grpId="0"/>
      <p:bldP spid="36" grpId="1"/>
      <p:bldP spid="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Summary of Monday(1): Bayes nets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4038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Many problems can be solved using the </a:t>
            </a:r>
            <a:r>
              <a:rPr lang="en-US" sz="1800" u="sng" dirty="0" smtClean="0">
                <a:cs typeface="+mn-cs"/>
              </a:rPr>
              <a:t>joint probability</a:t>
            </a:r>
            <a:r>
              <a:rPr lang="en-US" sz="1800" dirty="0" smtClean="0">
                <a:cs typeface="+mn-cs"/>
              </a:rPr>
              <a:t> P(X</a:t>
            </a:r>
            <a:r>
              <a:rPr lang="en-US" sz="1800" baseline="-25000" dirty="0" smtClean="0">
                <a:cs typeface="+mn-cs"/>
              </a:rPr>
              <a:t>1</a:t>
            </a:r>
            <a:r>
              <a:rPr lang="en-US" sz="1800" dirty="0" smtClean="0">
                <a:cs typeface="+mn-cs"/>
              </a:rPr>
              <a:t>,…,</a:t>
            </a:r>
            <a:r>
              <a:rPr lang="en-US" sz="1800" dirty="0" err="1" smtClean="0">
                <a:cs typeface="+mn-cs"/>
              </a:rPr>
              <a:t>X</a:t>
            </a:r>
            <a:r>
              <a:rPr lang="en-US" sz="1800" baseline="-25000" dirty="0" err="1" smtClean="0">
                <a:cs typeface="+mn-cs"/>
              </a:rPr>
              <a:t>n</a:t>
            </a:r>
            <a:r>
              <a:rPr lang="en-US" sz="1800" dirty="0" smtClean="0">
                <a:cs typeface="+mn-cs"/>
              </a:rPr>
              <a:t>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Bayes nets describe a way to compactly write the joint.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For a Bayes net: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714756" name="Oval 4"/>
          <p:cNvSpPr>
            <a:spLocks noChangeArrowheads="1"/>
          </p:cNvSpPr>
          <p:nvPr/>
        </p:nvSpPr>
        <p:spPr bwMode="auto">
          <a:xfrm>
            <a:off x="5748338" y="1525588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</a:t>
            </a:r>
          </a:p>
        </p:txBody>
      </p:sp>
      <p:sp>
        <p:nvSpPr>
          <p:cNvPr id="714757" name="Oval 5"/>
          <p:cNvSpPr>
            <a:spLocks noChangeArrowheads="1"/>
          </p:cNvSpPr>
          <p:nvPr/>
        </p:nvSpPr>
        <p:spPr bwMode="auto">
          <a:xfrm>
            <a:off x="6757988" y="1525588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B</a:t>
            </a:r>
          </a:p>
        </p:txBody>
      </p:sp>
      <p:sp>
        <p:nvSpPr>
          <p:cNvPr id="714758" name="Text Box 6"/>
          <p:cNvSpPr txBox="1">
            <a:spLocks noChangeArrowheads="1"/>
          </p:cNvSpPr>
          <p:nvPr/>
        </p:nvSpPr>
        <p:spPr bwMode="auto">
          <a:xfrm>
            <a:off x="5243513" y="1141413"/>
            <a:ext cx="1144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>
                <a:cs typeface="+mn-cs"/>
              </a:rPr>
              <a:t>First guess</a:t>
            </a:r>
          </a:p>
        </p:txBody>
      </p:sp>
      <p:sp>
        <p:nvSpPr>
          <p:cNvPr id="714759" name="Text Box 7"/>
          <p:cNvSpPr txBox="1">
            <a:spLocks noChangeArrowheads="1"/>
          </p:cNvSpPr>
          <p:nvPr/>
        </p:nvSpPr>
        <p:spPr bwMode="auto">
          <a:xfrm>
            <a:off x="6545263" y="1150938"/>
            <a:ext cx="118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>
                <a:cs typeface="+mn-cs"/>
              </a:rPr>
              <a:t>The money</a:t>
            </a:r>
          </a:p>
        </p:txBody>
      </p:sp>
      <p:sp>
        <p:nvSpPr>
          <p:cNvPr id="714760" name="Oval 8"/>
          <p:cNvSpPr>
            <a:spLocks noChangeArrowheads="1"/>
          </p:cNvSpPr>
          <p:nvPr/>
        </p:nvSpPr>
        <p:spPr bwMode="auto">
          <a:xfrm>
            <a:off x="6281738" y="2487613"/>
            <a:ext cx="438150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</a:t>
            </a:r>
          </a:p>
        </p:txBody>
      </p:sp>
      <p:sp>
        <p:nvSpPr>
          <p:cNvPr id="714761" name="Text Box 9"/>
          <p:cNvSpPr txBox="1">
            <a:spLocks noChangeArrowheads="1"/>
          </p:cNvSpPr>
          <p:nvPr/>
        </p:nvSpPr>
        <p:spPr bwMode="auto">
          <a:xfrm>
            <a:off x="6715125" y="2484438"/>
            <a:ext cx="984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>
                <a:cs typeface="+mn-cs"/>
              </a:rPr>
              <a:t>The goat</a:t>
            </a:r>
          </a:p>
        </p:txBody>
      </p:sp>
      <p:sp>
        <p:nvSpPr>
          <p:cNvPr id="714762" name="Oval 10"/>
          <p:cNvSpPr>
            <a:spLocks noChangeArrowheads="1"/>
          </p:cNvSpPr>
          <p:nvPr/>
        </p:nvSpPr>
        <p:spPr bwMode="auto">
          <a:xfrm>
            <a:off x="4924425" y="2554288"/>
            <a:ext cx="466725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</a:t>
            </a:r>
          </a:p>
        </p:txBody>
      </p:sp>
      <p:sp>
        <p:nvSpPr>
          <p:cNvPr id="714763" name="Text Box 11"/>
          <p:cNvSpPr txBox="1">
            <a:spLocks noChangeArrowheads="1"/>
          </p:cNvSpPr>
          <p:nvPr/>
        </p:nvSpPr>
        <p:spPr bwMode="auto">
          <a:xfrm>
            <a:off x="4495800" y="2286000"/>
            <a:ext cx="1308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cs typeface="+mn-cs"/>
              </a:rPr>
              <a:t>Stick or swap?</a:t>
            </a:r>
          </a:p>
        </p:txBody>
      </p:sp>
      <p:sp>
        <p:nvSpPr>
          <p:cNvPr id="714764" name="Oval 12"/>
          <p:cNvSpPr>
            <a:spLocks noChangeArrowheads="1"/>
          </p:cNvSpPr>
          <p:nvPr/>
        </p:nvSpPr>
        <p:spPr bwMode="auto">
          <a:xfrm>
            <a:off x="5754688" y="3792538"/>
            <a:ext cx="423862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</a:t>
            </a:r>
          </a:p>
        </p:txBody>
      </p:sp>
      <p:sp>
        <p:nvSpPr>
          <p:cNvPr id="714765" name="Text Box 13"/>
          <p:cNvSpPr txBox="1">
            <a:spLocks noChangeArrowheads="1"/>
          </p:cNvSpPr>
          <p:nvPr/>
        </p:nvSpPr>
        <p:spPr bwMode="auto">
          <a:xfrm>
            <a:off x="4356100" y="4046538"/>
            <a:ext cx="1409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>
                <a:cs typeface="+mn-cs"/>
              </a:rPr>
              <a:t>Second guess</a:t>
            </a:r>
          </a:p>
        </p:txBody>
      </p:sp>
      <p:cxnSp>
        <p:nvCxnSpPr>
          <p:cNvPr id="714766" name="AutoShape 14"/>
          <p:cNvCxnSpPr>
            <a:cxnSpLocks noChangeShapeType="1"/>
            <a:stCxn id="714757" idx="3"/>
            <a:endCxn id="714760" idx="0"/>
          </p:cNvCxnSpPr>
          <p:nvPr/>
        </p:nvCxnSpPr>
        <p:spPr bwMode="auto">
          <a:xfrm flipH="1">
            <a:off x="6500813" y="2024063"/>
            <a:ext cx="320675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4767" name="AutoShape 15"/>
          <p:cNvCxnSpPr>
            <a:cxnSpLocks noChangeShapeType="1"/>
            <a:stCxn id="714756" idx="5"/>
            <a:endCxn id="714760" idx="0"/>
          </p:cNvCxnSpPr>
          <p:nvPr/>
        </p:nvCxnSpPr>
        <p:spPr bwMode="auto">
          <a:xfrm>
            <a:off x="6122988" y="2024063"/>
            <a:ext cx="377825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4768" name="AutoShape 16"/>
          <p:cNvCxnSpPr>
            <a:cxnSpLocks noChangeShapeType="1"/>
            <a:stCxn id="714756" idx="4"/>
            <a:endCxn id="714764" idx="0"/>
          </p:cNvCxnSpPr>
          <p:nvPr/>
        </p:nvCxnSpPr>
        <p:spPr bwMode="auto">
          <a:xfrm>
            <a:off x="5967413" y="2106613"/>
            <a:ext cx="0" cy="1666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4769" name="AutoShape 17"/>
          <p:cNvCxnSpPr>
            <a:cxnSpLocks noChangeShapeType="1"/>
            <a:stCxn id="714760" idx="3"/>
            <a:endCxn id="714764" idx="7"/>
          </p:cNvCxnSpPr>
          <p:nvPr/>
        </p:nvCxnSpPr>
        <p:spPr bwMode="auto">
          <a:xfrm flipH="1">
            <a:off x="6116638" y="2986088"/>
            <a:ext cx="228600" cy="869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4770" name="AutoShape 18"/>
          <p:cNvCxnSpPr>
            <a:cxnSpLocks noChangeShapeType="1"/>
            <a:stCxn id="714762" idx="5"/>
            <a:endCxn id="714764" idx="1"/>
          </p:cNvCxnSpPr>
          <p:nvPr/>
        </p:nvCxnSpPr>
        <p:spPr bwMode="auto">
          <a:xfrm>
            <a:off x="5322888" y="3052763"/>
            <a:ext cx="493712" cy="803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714771" name="Group 19"/>
          <p:cNvGraphicFramePr>
            <a:graphicFrameLocks noGrp="1"/>
          </p:cNvGraphicFramePr>
          <p:nvPr/>
        </p:nvGraphicFramePr>
        <p:xfrm>
          <a:off x="4076700" y="1057275"/>
          <a:ext cx="1209675" cy="1096984"/>
        </p:xfrm>
        <a:graphic>
          <a:graphicData uri="http://schemas.openxmlformats.org/drawingml/2006/table">
            <a:tbl>
              <a:tblPr/>
              <a:tblGrid>
                <a:gridCol w="587375"/>
                <a:gridCol w="622300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P(A)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4788" name="Group 36"/>
          <p:cNvGraphicFramePr>
            <a:graphicFrameLocks noGrp="1"/>
          </p:cNvGraphicFramePr>
          <p:nvPr/>
        </p:nvGraphicFramePr>
        <p:xfrm>
          <a:off x="7772400" y="1228725"/>
          <a:ext cx="1209675" cy="1096984"/>
        </p:xfrm>
        <a:graphic>
          <a:graphicData uri="http://schemas.openxmlformats.org/drawingml/2006/table">
            <a:tbl>
              <a:tblPr/>
              <a:tblGrid>
                <a:gridCol w="587375"/>
                <a:gridCol w="622300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P(B)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0.33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4870" name="Group 118"/>
          <p:cNvGraphicFramePr>
            <a:graphicFrameLocks noGrp="1"/>
          </p:cNvGraphicFramePr>
          <p:nvPr/>
        </p:nvGraphicFramePr>
        <p:xfrm>
          <a:off x="6557963" y="3108325"/>
          <a:ext cx="2052637" cy="1646238"/>
        </p:xfrm>
        <a:graphic>
          <a:graphicData uri="http://schemas.openxmlformats.org/drawingml/2006/table">
            <a:tbl>
              <a:tblPr/>
              <a:tblGrid>
                <a:gridCol w="369887"/>
                <a:gridCol w="320675"/>
                <a:gridCol w="320675"/>
                <a:gridCol w="1041400"/>
              </a:tblGrid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P(C|A,B)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4869" name="Group 117"/>
          <p:cNvGraphicFramePr>
            <a:graphicFrameLocks noGrp="1"/>
          </p:cNvGraphicFramePr>
          <p:nvPr/>
        </p:nvGraphicFramePr>
        <p:xfrm>
          <a:off x="4205288" y="4460875"/>
          <a:ext cx="2052637" cy="549276"/>
        </p:xfrm>
        <a:graphic>
          <a:graphicData uri="http://schemas.openxmlformats.org/drawingml/2006/table">
            <a:tbl>
              <a:tblPr/>
              <a:tblGrid>
                <a:gridCol w="369887"/>
                <a:gridCol w="320675"/>
                <a:gridCol w="320675"/>
                <a:gridCol w="10414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 </a:t>
                      </a:r>
                    </a:p>
                  </a:txBody>
                  <a:tcPr marT="45773" marB="45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45773" marB="45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P(E|A,C,D)</a:t>
                      </a:r>
                    </a:p>
                  </a:txBody>
                  <a:tcPr marT="45773" marB="45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73" marB="45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73" marB="45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T="45773" marB="45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650" name="Object 109"/>
          <p:cNvGraphicFramePr>
            <a:graphicFrameLocks noChangeAspect="1"/>
          </p:cNvGraphicFramePr>
          <p:nvPr/>
        </p:nvGraphicFramePr>
        <p:xfrm>
          <a:off x="381000" y="2743200"/>
          <a:ext cx="411162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" name="Equation" r:id="rId4" imgW="2349500" imgH="711200" progId="Equation.3">
                  <p:embed/>
                </p:oleObj>
              </mc:Choice>
              <mc:Fallback>
                <p:oleObj name="Equation" r:id="rId4" imgW="2349500" imgH="711200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411162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651" name="Group 116"/>
          <p:cNvGrpSpPr>
            <a:grpSpLocks/>
          </p:cNvGrpSpPr>
          <p:nvPr/>
        </p:nvGrpSpPr>
        <p:grpSpPr bwMode="auto">
          <a:xfrm>
            <a:off x="2398713" y="5495925"/>
            <a:ext cx="6556375" cy="671513"/>
            <a:chOff x="377" y="3300"/>
            <a:chExt cx="4928" cy="489"/>
          </a:xfrm>
        </p:grpSpPr>
        <p:graphicFrame>
          <p:nvGraphicFramePr>
            <p:cNvPr id="23654" name="Object 110"/>
            <p:cNvGraphicFramePr>
              <a:graphicFrameLocks noChangeAspect="1"/>
            </p:cNvGraphicFramePr>
            <p:nvPr/>
          </p:nvGraphicFramePr>
          <p:xfrm>
            <a:off x="377" y="3313"/>
            <a:ext cx="4928" cy="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8" name="Equation" r:id="rId6" imgW="4470400" imgH="431800" progId="Equation.3">
                    <p:embed/>
                  </p:oleObj>
                </mc:Choice>
                <mc:Fallback>
                  <p:oleObj name="Equation" r:id="rId6" imgW="4470400" imgH="431800" progId="Equation.3">
                    <p:embed/>
                    <p:pic>
                      <p:nvPicPr>
                        <p:cNvPr id="0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" y="3313"/>
                          <a:ext cx="4928" cy="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4863" name="Line 111"/>
            <p:cNvSpPr>
              <a:spLocks noChangeShapeType="1"/>
            </p:cNvSpPr>
            <p:nvPr/>
          </p:nvSpPr>
          <p:spPr bwMode="auto">
            <a:xfrm flipH="1">
              <a:off x="2280" y="3300"/>
              <a:ext cx="258" cy="21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4864" name="Line 112"/>
            <p:cNvSpPr>
              <a:spLocks noChangeShapeType="1"/>
            </p:cNvSpPr>
            <p:nvPr/>
          </p:nvSpPr>
          <p:spPr bwMode="auto">
            <a:xfrm flipH="1">
              <a:off x="3576" y="3360"/>
              <a:ext cx="570" cy="13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4865" name="Line 113"/>
            <p:cNvSpPr>
              <a:spLocks noChangeShapeType="1"/>
            </p:cNvSpPr>
            <p:nvPr/>
          </p:nvSpPr>
          <p:spPr bwMode="auto">
            <a:xfrm flipH="1">
              <a:off x="4727" y="3318"/>
              <a:ext cx="173" cy="19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14866" name="Rectangle 114"/>
          <p:cNvSpPr>
            <a:spLocks noChangeArrowheads="1"/>
          </p:cNvSpPr>
          <p:nvPr/>
        </p:nvSpPr>
        <p:spPr bwMode="auto">
          <a:xfrm>
            <a:off x="257175" y="4067175"/>
            <a:ext cx="38211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>
                <a:cs typeface="+mn-cs"/>
              </a:rPr>
              <a:t>Conditional independence: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>
              <a:cs typeface="+mn-cs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400">
              <a:cs typeface="+mn-cs"/>
            </a:endParaRPr>
          </a:p>
        </p:txBody>
      </p:sp>
      <p:graphicFrame>
        <p:nvGraphicFramePr>
          <p:cNvPr id="23653" name="Object 115"/>
          <p:cNvGraphicFramePr>
            <a:graphicFrameLocks noChangeAspect="1"/>
          </p:cNvGraphicFramePr>
          <p:nvPr/>
        </p:nvGraphicFramePr>
        <p:xfrm>
          <a:off x="609600" y="4495800"/>
          <a:ext cx="27003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9" name="Equation" r:id="rId8" imgW="1548728" imgH="482391" progId="Equation.3">
                  <p:embed/>
                </p:oleObj>
              </mc:Choice>
              <mc:Fallback>
                <p:oleObj name="Equation" r:id="rId8" imgW="1548728" imgH="482391" progId="Equation.3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95800"/>
                        <a:ext cx="27003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25 at 4.44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96"/>
            <a:ext cx="9144000" cy="64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5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5 at 4.44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3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25 at 4.4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4" y="0"/>
            <a:ext cx="8552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5 at 4.4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1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6096000"/>
            <a:ext cx="55626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Ok, so what? show me something else new!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7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K-Means: Algorithm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30F549-F879-4053-8685-4286A63136EA}" type="slidenum">
              <a:rPr lang="en-US" altLang="en-US" smtClean="0">
                <a:latin typeface="Franklin Gothic Book"/>
              </a:rPr>
              <a:pPr/>
              <a:t>54</a:t>
            </a:fld>
            <a:endParaRPr lang="en-US" altLang="en-US">
              <a:latin typeface="Franklin Gothic Book"/>
            </a:endParaRPr>
          </a:p>
        </p:txBody>
      </p:sp>
      <p:sp>
        <p:nvSpPr>
          <p:cNvPr id="844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Decide </a:t>
            </a:r>
            <a:r>
              <a:rPr lang="en-US" sz="2800" dirty="0"/>
              <a:t>on a value for </a:t>
            </a:r>
            <a:r>
              <a:rPr lang="en-US" sz="2800" i="1" dirty="0"/>
              <a:t>k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Initialize the </a:t>
            </a:r>
            <a:r>
              <a:rPr lang="en-US" sz="2800" i="1" dirty="0"/>
              <a:t>k </a:t>
            </a:r>
            <a:r>
              <a:rPr lang="en-US" sz="2800" dirty="0"/>
              <a:t>cluster centers randomly if necessary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Repeat till any object changes its cluster assignment</a:t>
            </a:r>
            <a:endParaRPr lang="en-US" sz="2800" dirty="0"/>
          </a:p>
          <a:p>
            <a:pPr marL="693420" lvl="1" indent="-419100"/>
            <a:r>
              <a:rPr lang="en-US" dirty="0"/>
              <a:t>Decide the </a:t>
            </a:r>
            <a:r>
              <a:rPr lang="en-US" dirty="0" smtClean="0"/>
              <a:t>cluster </a:t>
            </a:r>
            <a:r>
              <a:rPr lang="en-US" dirty="0"/>
              <a:t>memberships of the </a:t>
            </a:r>
            <a:r>
              <a:rPr lang="en-US" i="1" dirty="0"/>
              <a:t>N </a:t>
            </a:r>
            <a:r>
              <a:rPr lang="en-US" dirty="0"/>
              <a:t>objects by assigning them to the nearest </a:t>
            </a:r>
            <a:r>
              <a:rPr lang="en-US" b="1" i="1" dirty="0">
                <a:solidFill>
                  <a:schemeClr val="tx2"/>
                </a:solidFill>
              </a:rPr>
              <a:t>cluster </a:t>
            </a:r>
            <a:r>
              <a:rPr lang="en-US" b="1" i="1" dirty="0" smtClean="0">
                <a:solidFill>
                  <a:schemeClr val="tx2"/>
                </a:solidFill>
              </a:rPr>
              <a:t>centroid</a:t>
            </a:r>
            <a:br>
              <a:rPr lang="en-US" b="1" i="1" dirty="0" smtClean="0">
                <a:solidFill>
                  <a:schemeClr val="tx2"/>
                </a:solidFill>
              </a:rPr>
            </a:br>
            <a:endParaRPr lang="en-US" b="1" i="1" dirty="0" smtClean="0">
              <a:solidFill>
                <a:schemeClr val="tx2"/>
              </a:solidFill>
            </a:endParaRPr>
          </a:p>
          <a:p>
            <a:pPr marL="419100" indent="-419100">
              <a:buFont typeface="Wingdings" pitchFamily="2" charset="2"/>
              <a:buAutoNum type="arabicPeriod"/>
            </a:pPr>
            <a:endParaRPr lang="en-US" sz="2400" dirty="0"/>
          </a:p>
          <a:p>
            <a:pPr marL="693420" lvl="1" indent="-419100"/>
            <a:r>
              <a:rPr lang="en-US" dirty="0"/>
              <a:t>Re-estimate the </a:t>
            </a:r>
            <a:r>
              <a:rPr lang="en-US" i="1" dirty="0"/>
              <a:t>k </a:t>
            </a:r>
            <a:r>
              <a:rPr lang="en-US" dirty="0"/>
              <a:t>cluster centers, by assuming the memberships found above are correct</a:t>
            </a:r>
            <a:r>
              <a:rPr lang="en-US" sz="2200" dirty="0" smtClean="0"/>
              <a:t>.</a:t>
            </a:r>
          </a:p>
          <a:p>
            <a:pPr marL="419100" indent="-419100">
              <a:buFont typeface="Wingdings" pitchFamily="2" charset="2"/>
              <a:buAutoNum type="arabicPeriod"/>
            </a:pPr>
            <a:endParaRPr lang="en-US" sz="2400" dirty="0"/>
          </a:p>
          <a:p>
            <a:pPr marL="419100" indent="-419100">
              <a:buFont typeface="Wingdings" pitchFamily="2" charset="2"/>
              <a:buAutoNum type="arabicPeriod"/>
            </a:pPr>
            <a:endParaRPr lang="en-US" sz="2400" dirty="0"/>
          </a:p>
        </p:txBody>
      </p:sp>
      <p:pic>
        <p:nvPicPr>
          <p:cNvPr id="844805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372099"/>
            <a:ext cx="2514600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388587"/>
              </p:ext>
            </p:extLst>
          </p:nvPr>
        </p:nvGraphicFramePr>
        <p:xfrm>
          <a:off x="2362200" y="3733800"/>
          <a:ext cx="5029200" cy="103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7" name="Equation" r:id="rId6" imgW="1955520" imgH="431640" progId="Equation.3">
                  <p:embed/>
                </p:oleObj>
              </mc:Choice>
              <mc:Fallback>
                <p:oleObj name="Equation" r:id="rId6" imgW="1955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733800"/>
                        <a:ext cx="5029200" cy="1032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86128" y="6324600"/>
            <a:ext cx="2576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slides: </a:t>
            </a:r>
            <a:r>
              <a:rPr lang="en-US" dirty="0" err="1" smtClean="0"/>
              <a:t>Bhavana</a:t>
            </a:r>
            <a:r>
              <a:rPr lang="en-US" dirty="0" smtClean="0"/>
              <a:t> </a:t>
            </a:r>
            <a:r>
              <a:rPr lang="en-US" dirty="0" err="1" smtClean="0"/>
              <a:t>Dalvi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3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67" y="4876800"/>
            <a:ext cx="7266333" cy="2952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060654"/>
            <a:ext cx="7315199" cy="2197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36" y="4883975"/>
            <a:ext cx="7324164" cy="297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82360"/>
            <a:ext cx="7543800" cy="1999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14" y="2895600"/>
            <a:ext cx="7539786" cy="226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04899"/>
            <a:ext cx="7848600" cy="52047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86128" y="6324600"/>
            <a:ext cx="2576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slides: </a:t>
            </a:r>
            <a:r>
              <a:rPr lang="en-US" dirty="0" err="1" smtClean="0"/>
              <a:t>Bhavana</a:t>
            </a:r>
            <a:r>
              <a:rPr lang="en-US" dirty="0" smtClean="0"/>
              <a:t> </a:t>
            </a:r>
            <a:r>
              <a:rPr lang="en-US" dirty="0" err="1" smtClean="0"/>
              <a:t>Dalvi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Bayes network for a mixture of Gaussians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56</a:t>
            </a:fld>
            <a:endParaRPr lang="en-US" dirty="0">
              <a:latin typeface="Franklin Gothic Book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14600" y="2514600"/>
            <a:ext cx="685800" cy="685800"/>
          </a:xfrm>
          <a:prstGeom prst="ellipse">
            <a:avLst/>
          </a:prstGeom>
          <a:noFill/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52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16" charset="0"/>
                <a:ea typeface="+mn-ea"/>
                <a:cs typeface="+mn-cs"/>
                <a:sym typeface="Gill Sans" pitchFamily="16" charset="0"/>
              </a:rPr>
              <a:t>Z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514600" y="4191000"/>
            <a:ext cx="685800" cy="685800"/>
          </a:xfrm>
          <a:prstGeom prst="ellipse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5213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  <a:sym typeface="Gill Sans" pitchFamily="16" charset="0"/>
              </a:rPr>
              <a:t>X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/>
              <a:ea typeface="+mn-ea"/>
              <a:cs typeface="Cambria Math"/>
              <a:sym typeface="Gill Sans" pitchFamily="16" charset="0"/>
            </a:endParaRPr>
          </a:p>
        </p:txBody>
      </p:sp>
      <p:cxnSp>
        <p:nvCxnSpPr>
          <p:cNvPr id="14" name="Straight Arrow Connector 13"/>
          <p:cNvCxnSpPr>
            <a:stCxn id="12" idx="4"/>
            <a:endCxn id="13" idx="0"/>
          </p:cNvCxnSpPr>
          <p:nvPr/>
        </p:nvCxnSpPr>
        <p:spPr bwMode="auto">
          <a:xfrm>
            <a:off x="2857500" y="3200400"/>
            <a:ext cx="0" cy="9906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1905000" y="2209800"/>
            <a:ext cx="2133600" cy="381000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5213" algn="l"/>
              </a:tabLst>
              <a:defRPr/>
            </a:pP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itchFamily="16" charset="0"/>
              <a:ea typeface="+mn-ea"/>
              <a:cs typeface="+mn-cs"/>
              <a:sym typeface="Gill Sans" pitchFamily="1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0745" y="5638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</a:t>
            </a:r>
            <a:endParaRPr kumimoji="0" lang="en-US" sz="1800" b="0" i="1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638800"/>
            <a:ext cx="1433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#examples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2514600"/>
            <a:ext cx="2414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#hidden mixture component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3733800"/>
            <a:ext cx="27432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X|z</a:t>
            </a:r>
            <a:r>
              <a:rPr lang="en-US" dirty="0" smtClean="0"/>
              <a:t>=k) is a Gaussian, not a </a:t>
            </a:r>
            <a:r>
              <a:rPr lang="en-US" dirty="0" smtClean="0"/>
              <a:t>multinomial.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4343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59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closely related </a:t>
            </a:r>
            <a:r>
              <a:rPr lang="en-US" dirty="0" smtClean="0"/>
              <a:t>Bayes network for a mixture of Gaussians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57</a:t>
            </a:fld>
            <a:endParaRPr lang="en-US" dirty="0">
              <a:latin typeface="Franklin Gothic Book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14600" y="2514600"/>
            <a:ext cx="685800" cy="685800"/>
          </a:xfrm>
          <a:prstGeom prst="ellipse">
            <a:avLst/>
          </a:prstGeom>
          <a:noFill/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52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16" charset="0"/>
                <a:ea typeface="+mn-ea"/>
                <a:cs typeface="+mn-cs"/>
                <a:sym typeface="Gill Sans" pitchFamily="16" charset="0"/>
              </a:rPr>
              <a:t>Z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514600" y="4191000"/>
            <a:ext cx="685800" cy="685800"/>
          </a:xfrm>
          <a:prstGeom prst="ellipse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5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  <a:sym typeface="Gill Sans" pitchFamily="16" charset="0"/>
              </a:rPr>
              <a:t>X</a:t>
            </a:r>
          </a:p>
        </p:txBody>
      </p:sp>
      <p:cxnSp>
        <p:nvCxnSpPr>
          <p:cNvPr id="14" name="Straight Arrow Connector 13"/>
          <p:cNvCxnSpPr>
            <a:stCxn id="12" idx="4"/>
            <a:endCxn id="13" idx="0"/>
          </p:cNvCxnSpPr>
          <p:nvPr/>
        </p:nvCxnSpPr>
        <p:spPr bwMode="auto">
          <a:xfrm>
            <a:off x="2857500" y="3200400"/>
            <a:ext cx="0" cy="9906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2133600" y="3429000"/>
            <a:ext cx="1524000" cy="198120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5213" algn="l"/>
              </a:tabLst>
              <a:defRPr/>
            </a:pP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itchFamily="16" charset="0"/>
              <a:ea typeface="+mn-ea"/>
              <a:cs typeface="+mn-cs"/>
              <a:sym typeface="Gill Sans" pitchFamily="1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9327" y="5029200"/>
            <a:ext cx="39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</a:t>
            </a:r>
            <a:endParaRPr kumimoji="0" lang="en-US" sz="1800" b="0" i="1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905000" y="2209800"/>
            <a:ext cx="2133600" cy="381000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5213" algn="l"/>
              </a:tabLst>
              <a:defRPr/>
            </a:pP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itchFamily="16" charset="0"/>
              <a:ea typeface="+mn-ea"/>
              <a:cs typeface="+mn-cs"/>
              <a:sym typeface="Gill Sans" pitchFamily="1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0745" y="5638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</a:t>
            </a:r>
            <a:endParaRPr kumimoji="0" lang="en-US" sz="1800" b="0" i="1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638800"/>
            <a:ext cx="1433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#examples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5029200"/>
            <a:ext cx="1634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#dimensions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2514600"/>
            <a:ext cx="2414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#hidden mixture component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3733800"/>
            <a:ext cx="320040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X|z</a:t>
            </a:r>
            <a:r>
              <a:rPr lang="en-US" dirty="0" smtClean="0"/>
              <a:t>=k) is a </a:t>
            </a:r>
            <a:r>
              <a:rPr lang="en-US" b="1" dirty="0" err="1" smtClean="0"/>
              <a:t>univariate</a:t>
            </a:r>
            <a:r>
              <a:rPr lang="en-US" dirty="0" smtClean="0"/>
              <a:t> Gaussian</a:t>
            </a:r>
            <a:r>
              <a:rPr lang="en-US" dirty="0" smtClean="0"/>
              <a:t>, not a </a:t>
            </a:r>
            <a:r>
              <a:rPr lang="en-US" dirty="0" smtClean="0"/>
              <a:t>multinomial – one for each dimension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7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7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Gaussian Mixture Models (GMMs)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30F549-F879-4053-8685-4286A63136EA}" type="slidenum">
              <a:rPr lang="en-US" altLang="en-US" smtClean="0">
                <a:latin typeface="Franklin Gothic Book"/>
              </a:rPr>
              <a:pPr/>
              <a:t>58</a:t>
            </a:fld>
            <a:endParaRPr lang="en-US" altLang="en-US">
              <a:latin typeface="Franklin Gothic Book"/>
            </a:endParaRPr>
          </a:p>
        </p:txBody>
      </p:sp>
      <p:sp>
        <p:nvSpPr>
          <p:cNvPr id="78950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mixture of </a:t>
            </a:r>
            <a:r>
              <a:rPr lang="en-US" i="1" dirty="0"/>
              <a:t>K</a:t>
            </a:r>
            <a:r>
              <a:rPr lang="en-US" dirty="0"/>
              <a:t> Gaussian components: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model can be used for unsupervised clustering.</a:t>
            </a:r>
          </a:p>
          <a:p>
            <a:pPr lvl="1"/>
            <a:r>
              <a:rPr lang="en-US" dirty="0"/>
              <a:t>This model (fit by </a:t>
            </a:r>
            <a:r>
              <a:rPr lang="en-US" dirty="0" err="1"/>
              <a:t>AutoClass</a:t>
            </a:r>
            <a:r>
              <a:rPr lang="en-US" dirty="0"/>
              <a:t>) has been used to discover new kinds of stars in astronomical data, etc.</a:t>
            </a:r>
          </a:p>
        </p:txBody>
      </p:sp>
      <p:pic>
        <p:nvPicPr>
          <p:cNvPr id="789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517775"/>
            <a:ext cx="8487038" cy="276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2428875" y="1947862"/>
            <a:ext cx="6415448" cy="1503222"/>
            <a:chOff x="2662414" y="1805976"/>
            <a:chExt cx="6637196" cy="1281402"/>
          </a:xfrm>
        </p:grpSpPr>
        <p:graphicFrame>
          <p:nvGraphicFramePr>
            <p:cNvPr id="7895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433996"/>
                </p:ext>
              </p:extLst>
            </p:nvPr>
          </p:nvGraphicFramePr>
          <p:xfrm>
            <a:off x="2662414" y="1805976"/>
            <a:ext cx="3944976" cy="913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10" name="Equation" r:id="rId5" imgW="1854000" imgH="431640" progId="Equation.3">
                    <p:embed/>
                  </p:oleObj>
                </mc:Choice>
                <mc:Fallback>
                  <p:oleObj name="Equation" r:id="rId5" imgW="18540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2414" y="1805976"/>
                          <a:ext cx="3944976" cy="913439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9512" name="Text Box 8"/>
            <p:cNvSpPr txBox="1">
              <a:spLocks noChangeArrowheads="1"/>
            </p:cNvSpPr>
            <p:nvPr/>
          </p:nvSpPr>
          <p:spPr bwMode="auto">
            <a:xfrm>
              <a:off x="4269839" y="2692399"/>
              <a:ext cx="2793846" cy="3410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Perpetua"/>
                  <a:ea typeface="+mn-ea"/>
                  <a:cs typeface="Arial" charset="0"/>
                </a:rPr>
                <a:t>mixture </a:t>
              </a:r>
              <a:r>
                <a:rPr lang="en-US" dirty="0" smtClean="0">
                  <a:solidFill>
                    <a:prstClr val="black"/>
                  </a:solidFill>
                  <a:latin typeface="Perpetua"/>
                  <a:ea typeface="+mn-ea"/>
                  <a:cs typeface="Arial" charset="0"/>
                </a:rPr>
                <a:t>proportion (prior)</a:t>
              </a:r>
              <a:endParaRPr lang="en-US" dirty="0">
                <a:solidFill>
                  <a:prstClr val="black"/>
                </a:solidFill>
                <a:latin typeface="Perpetua"/>
                <a:ea typeface="+mn-ea"/>
                <a:cs typeface="Arial" charset="0"/>
              </a:endParaRPr>
            </a:p>
          </p:txBody>
        </p:sp>
        <p:sp>
          <p:nvSpPr>
            <p:cNvPr id="789513" name="Text Box 9"/>
            <p:cNvSpPr txBox="1">
              <a:spLocks noChangeArrowheads="1"/>
            </p:cNvSpPr>
            <p:nvPr/>
          </p:nvSpPr>
          <p:spPr bwMode="auto">
            <a:xfrm>
              <a:off x="7184806" y="2483950"/>
              <a:ext cx="2114804" cy="60342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Perpetua"/>
                  <a:ea typeface="+mn-ea"/>
                  <a:cs typeface="Arial" charset="0"/>
                </a:rPr>
                <a:t>mixture </a:t>
              </a:r>
              <a:r>
                <a:rPr lang="en-US" dirty="0" smtClean="0">
                  <a:solidFill>
                    <a:prstClr val="black"/>
                  </a:solidFill>
                  <a:latin typeface="Perpetua"/>
                  <a:ea typeface="+mn-ea"/>
                  <a:cs typeface="Arial" charset="0"/>
                </a:rPr>
                <a:t>component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err="1" smtClean="0">
                  <a:solidFill>
                    <a:prstClr val="black"/>
                  </a:solidFill>
                  <a:latin typeface="Perpetua"/>
                  <a:ea typeface="+mn-ea"/>
                  <a:cs typeface="Arial" charset="0"/>
                </a:rPr>
                <a:t>Pr</a:t>
              </a:r>
              <a:r>
                <a:rPr lang="en-US" dirty="0" smtClean="0">
                  <a:solidFill>
                    <a:prstClr val="black"/>
                  </a:solidFill>
                  <a:latin typeface="Perpetua"/>
                  <a:ea typeface="+mn-ea"/>
                  <a:cs typeface="Arial" charset="0"/>
                </a:rPr>
                <a:t>(</a:t>
              </a:r>
              <a:r>
                <a:rPr lang="en-US" dirty="0" err="1" smtClean="0">
                  <a:solidFill>
                    <a:prstClr val="black"/>
                  </a:solidFill>
                  <a:latin typeface="Perpetua"/>
                  <a:ea typeface="+mn-ea"/>
                  <a:cs typeface="Arial" charset="0"/>
                </a:rPr>
                <a:t>X|z</a:t>
              </a:r>
              <a:r>
                <a:rPr lang="en-US" dirty="0" smtClean="0">
                  <a:solidFill>
                    <a:prstClr val="black"/>
                  </a:solidFill>
                  <a:latin typeface="Perpetua"/>
                  <a:ea typeface="+mn-ea"/>
                  <a:cs typeface="Arial" charset="0"/>
                </a:rPr>
                <a:t>)</a:t>
              </a:r>
              <a:endParaRPr lang="en-US" dirty="0">
                <a:solidFill>
                  <a:prstClr val="black"/>
                </a:solidFill>
                <a:latin typeface="Perpetua"/>
                <a:ea typeface="+mn-ea"/>
                <a:cs typeface="Arial" charset="0"/>
              </a:endParaRPr>
            </a:p>
          </p:txBody>
        </p:sp>
        <p:sp>
          <p:nvSpPr>
            <p:cNvPr id="789514" name="Freeform 10"/>
            <p:cNvSpPr>
              <a:spLocks/>
            </p:cNvSpPr>
            <p:nvPr/>
          </p:nvSpPr>
          <p:spPr bwMode="auto">
            <a:xfrm flipH="1">
              <a:off x="4900469" y="2438400"/>
              <a:ext cx="685800" cy="3048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192" y="144"/>
                </a:cxn>
                <a:cxn ang="0">
                  <a:pos x="384" y="144"/>
                </a:cxn>
                <a:cxn ang="0">
                  <a:pos x="432" y="0"/>
                </a:cxn>
              </a:cxnLst>
              <a:rect l="0" t="0" r="r" b="b"/>
              <a:pathLst>
                <a:path w="432" h="192">
                  <a:moveTo>
                    <a:pt x="0" y="192"/>
                  </a:moveTo>
                  <a:cubicBezTo>
                    <a:pt x="64" y="172"/>
                    <a:pt x="128" y="152"/>
                    <a:pt x="192" y="144"/>
                  </a:cubicBezTo>
                  <a:cubicBezTo>
                    <a:pt x="256" y="136"/>
                    <a:pt x="344" y="168"/>
                    <a:pt x="384" y="144"/>
                  </a:cubicBezTo>
                  <a:cubicBezTo>
                    <a:pt x="424" y="120"/>
                    <a:pt x="428" y="60"/>
                    <a:pt x="432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arrow" w="lg" len="lg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Perpetua"/>
                <a:ea typeface="+mn-ea"/>
                <a:cs typeface="+mn-cs"/>
              </a:endParaRPr>
            </a:p>
          </p:txBody>
        </p:sp>
      </p:grpSp>
      <p:sp>
        <p:nvSpPr>
          <p:cNvPr id="789515" name="Freeform 11"/>
          <p:cNvSpPr>
            <a:spLocks/>
          </p:cNvSpPr>
          <p:nvPr/>
        </p:nvSpPr>
        <p:spPr bwMode="auto">
          <a:xfrm>
            <a:off x="5562600" y="2746375"/>
            <a:ext cx="1524000" cy="301625"/>
          </a:xfrm>
          <a:custGeom>
            <a:avLst/>
            <a:gdLst/>
            <a:ahLst/>
            <a:cxnLst>
              <a:cxn ang="0">
                <a:pos x="624" y="240"/>
              </a:cxn>
              <a:cxn ang="0">
                <a:pos x="384" y="192"/>
              </a:cxn>
              <a:cxn ang="0">
                <a:pos x="96" y="192"/>
              </a:cxn>
              <a:cxn ang="0">
                <a:pos x="0" y="0"/>
              </a:cxn>
            </a:cxnLst>
            <a:rect l="0" t="0" r="r" b="b"/>
            <a:pathLst>
              <a:path w="624" h="240">
                <a:moveTo>
                  <a:pt x="624" y="240"/>
                </a:moveTo>
                <a:cubicBezTo>
                  <a:pt x="548" y="220"/>
                  <a:pt x="472" y="200"/>
                  <a:pt x="384" y="192"/>
                </a:cubicBezTo>
                <a:cubicBezTo>
                  <a:pt x="296" y="184"/>
                  <a:pt x="160" y="224"/>
                  <a:pt x="96" y="192"/>
                </a:cubicBezTo>
                <a:cubicBezTo>
                  <a:pt x="32" y="160"/>
                  <a:pt x="16" y="80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Perpet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507" y="2651125"/>
            <a:ext cx="9177507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Expectation-Maximization </a:t>
            </a:r>
            <a:r>
              <a:rPr lang="en-US" b="1" dirty="0"/>
              <a:t>(</a:t>
            </a:r>
            <a:r>
              <a:rPr lang="en-US" b="1" dirty="0" smtClean="0"/>
              <a:t>EM) 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30F549-F879-4053-8685-4286A63136EA}" type="slidenum">
              <a:rPr lang="en-US" altLang="en-US" smtClean="0">
                <a:latin typeface="Franklin Gothic Book"/>
              </a:rPr>
              <a:pPr/>
              <a:t>59</a:t>
            </a:fld>
            <a:endParaRPr lang="en-US" altLang="en-US">
              <a:latin typeface="Franklin Gothic Book"/>
            </a:endParaRPr>
          </a:p>
        </p:txBody>
      </p:sp>
      <p:sp>
        <p:nvSpPr>
          <p:cNvPr id="793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Start: </a:t>
            </a:r>
            <a:r>
              <a:rPr lang="en-US" sz="2200" dirty="0" smtClean="0"/>
              <a:t>"</a:t>
            </a:r>
            <a:r>
              <a:rPr lang="en-US" sz="2200" dirty="0"/>
              <a:t>Guess" the </a:t>
            </a:r>
            <a:r>
              <a:rPr lang="en-US" sz="2200" dirty="0" smtClean="0"/>
              <a:t>mean and covariance of </a:t>
            </a:r>
            <a:r>
              <a:rPr lang="en-US" sz="2200" dirty="0"/>
              <a:t>each of the K </a:t>
            </a:r>
            <a:r>
              <a:rPr lang="en-US" sz="2200" dirty="0" err="1" smtClean="0"/>
              <a:t>gaussians</a:t>
            </a:r>
            <a:endParaRPr lang="en-US" sz="2200" dirty="0"/>
          </a:p>
          <a:p>
            <a:r>
              <a:rPr lang="en-US" dirty="0" smtClean="0"/>
              <a:t>Loop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6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007" name="Rectangle 159"/>
          <p:cNvSpPr>
            <a:spLocks noChangeArrowheads="1"/>
          </p:cNvSpPr>
          <p:nvPr/>
        </p:nvSpPr>
        <p:spPr bwMode="auto">
          <a:xfrm>
            <a:off x="5486400" y="1066800"/>
            <a:ext cx="762000" cy="16002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Summary of Monday(2): </a:t>
            </a:r>
            <a:r>
              <a:rPr lang="en-US" sz="3600" i="1" smtClean="0">
                <a:cs typeface="+mj-cs"/>
              </a:rPr>
              <a:t>d</a:t>
            </a:r>
            <a:r>
              <a:rPr lang="en-US" sz="3600" smtClean="0">
                <a:cs typeface="+mj-cs"/>
              </a:rPr>
              <a:t>-separation</a:t>
            </a:r>
          </a:p>
        </p:txBody>
      </p:sp>
      <p:grpSp>
        <p:nvGrpSpPr>
          <p:cNvPr id="27651" name="Group 119"/>
          <p:cNvGrpSpPr>
            <a:grpSpLocks/>
          </p:cNvGrpSpPr>
          <p:nvPr/>
        </p:nvGrpSpPr>
        <p:grpSpPr bwMode="auto">
          <a:xfrm>
            <a:off x="3810000" y="1295400"/>
            <a:ext cx="455613" cy="2009775"/>
            <a:chOff x="2412" y="919"/>
            <a:chExt cx="287" cy="1266"/>
          </a:xfrm>
        </p:grpSpPr>
        <p:sp>
          <p:nvSpPr>
            <p:cNvPr id="718964" name="Oval 116"/>
            <p:cNvSpPr>
              <a:spLocks noChangeArrowheads="1"/>
            </p:cNvSpPr>
            <p:nvPr/>
          </p:nvSpPr>
          <p:spPr bwMode="auto">
            <a:xfrm>
              <a:off x="2412" y="919"/>
              <a:ext cx="281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  </a:t>
              </a:r>
            </a:p>
          </p:txBody>
        </p:sp>
        <p:sp>
          <p:nvSpPr>
            <p:cNvPr id="718965" name="Oval 117"/>
            <p:cNvSpPr>
              <a:spLocks noChangeArrowheads="1"/>
            </p:cNvSpPr>
            <p:nvPr/>
          </p:nvSpPr>
          <p:spPr bwMode="auto">
            <a:xfrm>
              <a:off x="2418" y="1369"/>
              <a:ext cx="281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  </a:t>
              </a:r>
            </a:p>
          </p:txBody>
        </p:sp>
        <p:sp>
          <p:nvSpPr>
            <p:cNvPr id="718966" name="Oval 118"/>
            <p:cNvSpPr>
              <a:spLocks noChangeArrowheads="1"/>
            </p:cNvSpPr>
            <p:nvPr/>
          </p:nvSpPr>
          <p:spPr bwMode="auto">
            <a:xfrm>
              <a:off x="2412" y="1831"/>
              <a:ext cx="281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  </a:t>
              </a:r>
            </a:p>
          </p:txBody>
        </p:sp>
      </p:grpSp>
      <p:sp>
        <p:nvSpPr>
          <p:cNvPr id="718969" name="Oval 121"/>
          <p:cNvSpPr>
            <a:spLocks noChangeArrowheads="1"/>
          </p:cNvSpPr>
          <p:nvPr/>
        </p:nvSpPr>
        <p:spPr bwMode="auto">
          <a:xfrm>
            <a:off x="4648200" y="1295400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718970" name="Oval 122"/>
          <p:cNvSpPr>
            <a:spLocks noChangeArrowheads="1"/>
          </p:cNvSpPr>
          <p:nvPr/>
        </p:nvSpPr>
        <p:spPr bwMode="auto">
          <a:xfrm>
            <a:off x="4657725" y="2009775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718971" name="Oval 123"/>
          <p:cNvSpPr>
            <a:spLocks noChangeArrowheads="1"/>
          </p:cNvSpPr>
          <p:nvPr/>
        </p:nvSpPr>
        <p:spPr bwMode="auto">
          <a:xfrm>
            <a:off x="4648200" y="2743200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718973" name="Oval 125"/>
          <p:cNvSpPr>
            <a:spLocks noChangeArrowheads="1"/>
          </p:cNvSpPr>
          <p:nvPr/>
        </p:nvSpPr>
        <p:spPr bwMode="auto">
          <a:xfrm>
            <a:off x="5640388" y="1295400"/>
            <a:ext cx="446087" cy="5635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718974" name="Oval 126"/>
          <p:cNvSpPr>
            <a:spLocks noChangeArrowheads="1"/>
          </p:cNvSpPr>
          <p:nvPr/>
        </p:nvSpPr>
        <p:spPr bwMode="auto">
          <a:xfrm>
            <a:off x="5662613" y="2024063"/>
            <a:ext cx="422275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Z</a:t>
            </a:r>
          </a:p>
        </p:txBody>
      </p:sp>
      <p:sp>
        <p:nvSpPr>
          <p:cNvPr id="718975" name="Oval 127"/>
          <p:cNvSpPr>
            <a:spLocks noChangeArrowheads="1"/>
          </p:cNvSpPr>
          <p:nvPr/>
        </p:nvSpPr>
        <p:spPr bwMode="auto">
          <a:xfrm>
            <a:off x="5653088" y="2773363"/>
            <a:ext cx="422275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Z</a:t>
            </a:r>
          </a:p>
        </p:txBody>
      </p:sp>
      <p:sp>
        <p:nvSpPr>
          <p:cNvPr id="718977" name="Oval 129"/>
          <p:cNvSpPr>
            <a:spLocks noChangeArrowheads="1"/>
          </p:cNvSpPr>
          <p:nvPr/>
        </p:nvSpPr>
        <p:spPr bwMode="auto">
          <a:xfrm>
            <a:off x="6629400" y="1295400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718978" name="Oval 130"/>
          <p:cNvSpPr>
            <a:spLocks noChangeArrowheads="1"/>
          </p:cNvSpPr>
          <p:nvPr/>
        </p:nvSpPr>
        <p:spPr bwMode="auto">
          <a:xfrm>
            <a:off x="6638925" y="2009775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718979" name="Oval 131"/>
          <p:cNvSpPr>
            <a:spLocks noChangeArrowheads="1"/>
          </p:cNvSpPr>
          <p:nvPr/>
        </p:nvSpPr>
        <p:spPr bwMode="auto">
          <a:xfrm>
            <a:off x="6629400" y="2743200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grpSp>
        <p:nvGrpSpPr>
          <p:cNvPr id="27661" name="Group 133"/>
          <p:cNvGrpSpPr>
            <a:grpSpLocks/>
          </p:cNvGrpSpPr>
          <p:nvPr/>
        </p:nvGrpSpPr>
        <p:grpSpPr bwMode="auto">
          <a:xfrm>
            <a:off x="7467600" y="1295400"/>
            <a:ext cx="455613" cy="2009775"/>
            <a:chOff x="2412" y="919"/>
            <a:chExt cx="287" cy="1266"/>
          </a:xfrm>
        </p:grpSpPr>
        <p:sp>
          <p:nvSpPr>
            <p:cNvPr id="718982" name="Oval 134"/>
            <p:cNvSpPr>
              <a:spLocks noChangeArrowheads="1"/>
            </p:cNvSpPr>
            <p:nvPr/>
          </p:nvSpPr>
          <p:spPr bwMode="auto">
            <a:xfrm>
              <a:off x="2412" y="919"/>
              <a:ext cx="281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  </a:t>
              </a:r>
            </a:p>
          </p:txBody>
        </p:sp>
        <p:sp>
          <p:nvSpPr>
            <p:cNvPr id="718983" name="Oval 135"/>
            <p:cNvSpPr>
              <a:spLocks noChangeArrowheads="1"/>
            </p:cNvSpPr>
            <p:nvPr/>
          </p:nvSpPr>
          <p:spPr bwMode="auto">
            <a:xfrm>
              <a:off x="2418" y="1369"/>
              <a:ext cx="281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  </a:t>
              </a:r>
            </a:p>
          </p:txBody>
        </p:sp>
        <p:sp>
          <p:nvSpPr>
            <p:cNvPr id="718984" name="Oval 136"/>
            <p:cNvSpPr>
              <a:spLocks noChangeArrowheads="1"/>
            </p:cNvSpPr>
            <p:nvPr/>
          </p:nvSpPr>
          <p:spPr bwMode="auto">
            <a:xfrm>
              <a:off x="2412" y="1831"/>
              <a:ext cx="281" cy="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  </a:t>
              </a:r>
            </a:p>
          </p:txBody>
        </p:sp>
      </p:grpSp>
      <p:sp>
        <p:nvSpPr>
          <p:cNvPr id="718985" name="Oval 137"/>
          <p:cNvSpPr>
            <a:spLocks noChangeArrowheads="1"/>
          </p:cNvSpPr>
          <p:nvPr/>
        </p:nvSpPr>
        <p:spPr bwMode="auto">
          <a:xfrm>
            <a:off x="5257800" y="3673475"/>
            <a:ext cx="446088" cy="5635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718986" name="Oval 138"/>
          <p:cNvSpPr>
            <a:spLocks noChangeArrowheads="1"/>
          </p:cNvSpPr>
          <p:nvPr/>
        </p:nvSpPr>
        <p:spPr bwMode="auto">
          <a:xfrm>
            <a:off x="6019800" y="3703638"/>
            <a:ext cx="446088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718987" name="Rectangle 139"/>
          <p:cNvSpPr>
            <a:spLocks noChangeArrowheads="1"/>
          </p:cNvSpPr>
          <p:nvPr/>
        </p:nvSpPr>
        <p:spPr bwMode="auto">
          <a:xfrm>
            <a:off x="3581400" y="990600"/>
            <a:ext cx="914400" cy="25908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88" name="Rectangle 140"/>
          <p:cNvSpPr>
            <a:spLocks noChangeArrowheads="1"/>
          </p:cNvSpPr>
          <p:nvPr/>
        </p:nvSpPr>
        <p:spPr bwMode="auto">
          <a:xfrm>
            <a:off x="7315200" y="1066800"/>
            <a:ext cx="762000" cy="25146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89" name="Line 141"/>
          <p:cNvSpPr>
            <a:spLocks noChangeShapeType="1"/>
          </p:cNvSpPr>
          <p:nvPr/>
        </p:nvSpPr>
        <p:spPr bwMode="auto">
          <a:xfrm>
            <a:off x="4267200" y="1600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90" name="Line 142"/>
          <p:cNvSpPr>
            <a:spLocks noChangeShapeType="1"/>
          </p:cNvSpPr>
          <p:nvPr/>
        </p:nvSpPr>
        <p:spPr bwMode="auto">
          <a:xfrm>
            <a:off x="4267200" y="2286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91" name="Line 143"/>
          <p:cNvSpPr>
            <a:spLocks noChangeShapeType="1"/>
          </p:cNvSpPr>
          <p:nvPr/>
        </p:nvSpPr>
        <p:spPr bwMode="auto">
          <a:xfrm>
            <a:off x="4267200" y="3048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92" name="Line 144"/>
          <p:cNvSpPr>
            <a:spLocks noChangeShapeType="1"/>
          </p:cNvSpPr>
          <p:nvPr/>
        </p:nvSpPr>
        <p:spPr bwMode="auto">
          <a:xfrm>
            <a:off x="7086600" y="1600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93" name="Line 145"/>
          <p:cNvSpPr>
            <a:spLocks noChangeShapeType="1"/>
          </p:cNvSpPr>
          <p:nvPr/>
        </p:nvSpPr>
        <p:spPr bwMode="auto">
          <a:xfrm>
            <a:off x="7086600" y="2286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94" name="Line 146"/>
          <p:cNvSpPr>
            <a:spLocks noChangeShapeType="1"/>
          </p:cNvSpPr>
          <p:nvPr/>
        </p:nvSpPr>
        <p:spPr bwMode="auto">
          <a:xfrm>
            <a:off x="7086600" y="3048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95" name="Line 147"/>
          <p:cNvSpPr>
            <a:spLocks noChangeShapeType="1"/>
          </p:cNvSpPr>
          <p:nvPr/>
        </p:nvSpPr>
        <p:spPr bwMode="auto">
          <a:xfrm>
            <a:off x="5105400" y="1600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96" name="Line 148"/>
          <p:cNvSpPr>
            <a:spLocks noChangeShapeType="1"/>
          </p:cNvSpPr>
          <p:nvPr/>
        </p:nvSpPr>
        <p:spPr bwMode="auto">
          <a:xfrm>
            <a:off x="6096000" y="1600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97" name="Line 149"/>
          <p:cNvSpPr>
            <a:spLocks noChangeShapeType="1"/>
          </p:cNvSpPr>
          <p:nvPr/>
        </p:nvSpPr>
        <p:spPr bwMode="auto">
          <a:xfrm>
            <a:off x="5105400" y="2286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98" name="Line 150"/>
          <p:cNvSpPr>
            <a:spLocks noChangeShapeType="1"/>
          </p:cNvSpPr>
          <p:nvPr/>
        </p:nvSpPr>
        <p:spPr bwMode="auto">
          <a:xfrm>
            <a:off x="6096000" y="2286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99" name="Line 151"/>
          <p:cNvSpPr>
            <a:spLocks noChangeShapeType="1"/>
          </p:cNvSpPr>
          <p:nvPr/>
        </p:nvSpPr>
        <p:spPr bwMode="auto">
          <a:xfrm>
            <a:off x="5105400" y="3048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9000" name="Line 152"/>
          <p:cNvSpPr>
            <a:spLocks noChangeShapeType="1"/>
          </p:cNvSpPr>
          <p:nvPr/>
        </p:nvSpPr>
        <p:spPr bwMode="auto">
          <a:xfrm>
            <a:off x="6096000" y="3048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9001" name="Line 153"/>
          <p:cNvSpPr>
            <a:spLocks noChangeShapeType="1"/>
          </p:cNvSpPr>
          <p:nvPr/>
        </p:nvSpPr>
        <p:spPr bwMode="auto">
          <a:xfrm flipH="1">
            <a:off x="5562600" y="3322638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9002" name="Line 154"/>
          <p:cNvSpPr>
            <a:spLocks noChangeShapeType="1"/>
          </p:cNvSpPr>
          <p:nvPr/>
        </p:nvSpPr>
        <p:spPr bwMode="auto">
          <a:xfrm>
            <a:off x="5943600" y="3322638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9003" name="Text Box 155"/>
          <p:cNvSpPr txBox="1">
            <a:spLocks noChangeArrowheads="1"/>
          </p:cNvSpPr>
          <p:nvPr/>
        </p:nvSpPr>
        <p:spPr bwMode="auto">
          <a:xfrm>
            <a:off x="5705475" y="13779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Z</a:t>
            </a:r>
          </a:p>
        </p:txBody>
      </p:sp>
      <p:sp>
        <p:nvSpPr>
          <p:cNvPr id="719005" name="Text Box 157"/>
          <p:cNvSpPr txBox="1">
            <a:spLocks noChangeArrowheads="1"/>
          </p:cNvSpPr>
          <p:nvPr/>
        </p:nvSpPr>
        <p:spPr bwMode="auto">
          <a:xfrm>
            <a:off x="3263900" y="920750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X</a:t>
            </a:r>
          </a:p>
        </p:txBody>
      </p:sp>
      <p:sp>
        <p:nvSpPr>
          <p:cNvPr id="719006" name="Text Box 158"/>
          <p:cNvSpPr txBox="1">
            <a:spLocks noChangeArrowheads="1"/>
          </p:cNvSpPr>
          <p:nvPr/>
        </p:nvSpPr>
        <p:spPr bwMode="auto">
          <a:xfrm>
            <a:off x="8153400" y="914400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Y</a:t>
            </a:r>
          </a:p>
        </p:txBody>
      </p:sp>
      <p:sp>
        <p:nvSpPr>
          <p:cNvPr id="719008" name="Text Box 160"/>
          <p:cNvSpPr txBox="1">
            <a:spLocks noChangeArrowheads="1"/>
          </p:cNvSpPr>
          <p:nvPr/>
        </p:nvSpPr>
        <p:spPr bwMode="auto">
          <a:xfrm>
            <a:off x="6249988" y="914400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</a:t>
            </a:r>
          </a:p>
        </p:txBody>
      </p:sp>
      <p:graphicFrame>
        <p:nvGraphicFramePr>
          <p:cNvPr id="27684" name="Object 161"/>
          <p:cNvGraphicFramePr>
            <a:graphicFrameLocks noChangeAspect="1"/>
          </p:cNvGraphicFramePr>
          <p:nvPr/>
        </p:nvGraphicFramePr>
        <p:xfrm>
          <a:off x="2667000" y="4759325"/>
          <a:ext cx="32766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0" name="Equation" r:id="rId4" imgW="1548728" imgH="482391" progId="Equation.3">
                  <p:embed/>
                </p:oleObj>
              </mc:Choice>
              <mc:Fallback>
                <p:oleObj name="Equation" r:id="rId4" imgW="1548728" imgH="482391" progId="Equation.3">
                  <p:embed/>
                  <p:pic>
                    <p:nvPicPr>
                      <p:cNvPr id="0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59325"/>
                        <a:ext cx="327660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5" name="Object 162"/>
          <p:cNvGraphicFramePr>
            <a:graphicFrameLocks noChangeAspect="1"/>
          </p:cNvGraphicFramePr>
          <p:nvPr/>
        </p:nvGraphicFramePr>
        <p:xfrm>
          <a:off x="2743200" y="5867400"/>
          <a:ext cx="57912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1" name="Equation" r:id="rId6" imgW="3200400" imgH="203200" progId="Equation.3">
                  <p:embed/>
                </p:oleObj>
              </mc:Choice>
              <mc:Fallback>
                <p:oleObj name="Equation" r:id="rId6" imgW="3200400" imgH="203200" progId="Equation.3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867400"/>
                        <a:ext cx="57912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011" name="Text Box 163"/>
          <p:cNvSpPr txBox="1">
            <a:spLocks noChangeArrowheads="1"/>
          </p:cNvSpPr>
          <p:nvPr/>
        </p:nvSpPr>
        <p:spPr bwMode="auto">
          <a:xfrm>
            <a:off x="304800" y="1066800"/>
            <a:ext cx="28194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There are three ways paths from X to Y given evidence E can be </a:t>
            </a:r>
            <a:r>
              <a:rPr lang="en-US" i="1" u="sng" dirty="0">
                <a:cs typeface="+mn-cs"/>
              </a:rPr>
              <a:t>blocked.</a:t>
            </a:r>
          </a:p>
          <a:p>
            <a:pPr algn="l"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X is </a:t>
            </a:r>
            <a:r>
              <a:rPr lang="en-US" i="1" u="sng" dirty="0">
                <a:cs typeface="+mn-cs"/>
              </a:rPr>
              <a:t>d-separated</a:t>
            </a:r>
            <a:r>
              <a:rPr lang="en-US" dirty="0">
                <a:cs typeface="+mn-cs"/>
              </a:rPr>
              <a:t> from Y given E </a:t>
            </a:r>
            <a:r>
              <a:rPr lang="en-US" dirty="0" err="1">
                <a:cs typeface="+mn-cs"/>
              </a:rPr>
              <a:t>iff</a:t>
            </a:r>
            <a:r>
              <a:rPr lang="en-US" dirty="0">
                <a:cs typeface="+mn-cs"/>
              </a:rPr>
              <a:t> all paths from X to Y given E are blocked</a:t>
            </a:r>
          </a:p>
          <a:p>
            <a:pPr algn="l"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If X is d-separated from Y given E, then </a:t>
            </a:r>
            <a:r>
              <a:rPr lang="en-US" i="1" dirty="0">
                <a:cs typeface="+mn-cs"/>
              </a:rPr>
              <a:t>I&lt;X,E,Y&gt;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1800" y="3810000"/>
            <a:ext cx="2362200" cy="708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All the ways paths can be blocked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60</a:t>
            </a:fld>
            <a:endParaRPr lang="en-US" dirty="0">
              <a:latin typeface="Franklin Gothic Book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/>
          <a:srcRect l="49627" t="-2678" r="25687" b="52177"/>
          <a:stretch/>
        </p:blipFill>
        <p:spPr bwMode="auto">
          <a:xfrm>
            <a:off x="2563907" y="1143000"/>
            <a:ext cx="4191000" cy="475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636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507" y="2651125"/>
            <a:ext cx="9177507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Expectation-Maximization </a:t>
            </a:r>
            <a:r>
              <a:rPr lang="en-US" b="1" dirty="0"/>
              <a:t>(</a:t>
            </a:r>
            <a:r>
              <a:rPr lang="en-US" b="1" dirty="0" smtClean="0"/>
              <a:t>EM) 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30F549-F879-4053-8685-4286A63136EA}" type="slidenum">
              <a:rPr lang="en-US" altLang="en-US" smtClean="0">
                <a:latin typeface="Franklin Gothic Book"/>
              </a:rPr>
              <a:pPr/>
              <a:t>61</a:t>
            </a:fld>
            <a:endParaRPr lang="en-US" altLang="en-US">
              <a:latin typeface="Franklin Gothic Book"/>
            </a:endParaRPr>
          </a:p>
        </p:txBody>
      </p:sp>
      <p:sp>
        <p:nvSpPr>
          <p:cNvPr id="793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Start: </a:t>
            </a:r>
            <a:r>
              <a:rPr lang="en-US" sz="2200" dirty="0" smtClean="0"/>
              <a:t>"</a:t>
            </a:r>
            <a:r>
              <a:rPr lang="en-US" sz="2200" dirty="0"/>
              <a:t>Guess" the centroid </a:t>
            </a:r>
            <a:r>
              <a:rPr lang="en-US" sz="2200" dirty="0" smtClean="0"/>
              <a:t>and covariance of </a:t>
            </a:r>
            <a:r>
              <a:rPr lang="en-US" sz="2200" dirty="0"/>
              <a:t>each of the K clusters </a:t>
            </a:r>
          </a:p>
          <a:p>
            <a:r>
              <a:rPr lang="en-US" dirty="0" smtClean="0"/>
              <a:t>Loop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8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19200" y="4953000"/>
            <a:ext cx="3810000" cy="144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Expectation-Maximization (EM) Algorithm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30F549-F879-4053-8685-4286A63136EA}" type="slidenum">
              <a:rPr lang="en-US" altLang="en-US" smtClean="0">
                <a:latin typeface="Franklin Gothic Book"/>
              </a:rPr>
              <a:pPr/>
              <a:t>62</a:t>
            </a:fld>
            <a:endParaRPr lang="en-US" altLang="en-US">
              <a:latin typeface="Franklin Gothic Book"/>
            </a:endParaRPr>
          </a:p>
        </p:txBody>
      </p:sp>
      <p:sp>
        <p:nvSpPr>
          <p:cNvPr id="8488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/>
              <a:t>E Step: Guess values of Z’s  </a:t>
            </a:r>
          </a:p>
          <a:p>
            <a:endParaRPr lang="en-US" dirty="0"/>
          </a:p>
        </p:txBody>
      </p:sp>
      <p:pic>
        <p:nvPicPr>
          <p:cNvPr id="14510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057400"/>
            <a:ext cx="3200400" cy="32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249930"/>
              </p:ext>
            </p:extLst>
          </p:nvPr>
        </p:nvGraphicFramePr>
        <p:xfrm>
          <a:off x="604838" y="2286000"/>
          <a:ext cx="4978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0" name="Equation" r:id="rId4" imgW="2044440" imgH="939600" progId="Equation.3">
                  <p:embed/>
                </p:oleObj>
              </mc:Choice>
              <mc:Fallback>
                <p:oleObj name="Equation" r:id="rId4" imgW="20444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2286000"/>
                        <a:ext cx="4978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160929" y="5083175"/>
            <a:ext cx="3654425" cy="1317625"/>
            <a:chOff x="762000" y="4930775"/>
            <a:chExt cx="3654425" cy="1317625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7728373"/>
                </p:ext>
              </p:extLst>
            </p:nvPr>
          </p:nvGraphicFramePr>
          <p:xfrm>
            <a:off x="842963" y="4930775"/>
            <a:ext cx="3573462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61" name="Equation" r:id="rId6" imgW="1701720" imgH="482400" progId="Equation.3">
                    <p:embed/>
                  </p:oleObj>
                </mc:Choice>
                <mc:Fallback>
                  <p:oleObj name="Equation" r:id="rId6" imgW="17017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963" y="4930775"/>
                          <a:ext cx="3573462" cy="1012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7294424"/>
                </p:ext>
              </p:extLst>
            </p:nvPr>
          </p:nvGraphicFramePr>
          <p:xfrm>
            <a:off x="762000" y="5638800"/>
            <a:ext cx="2592387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62" name="Equation" r:id="rId8" imgW="1079280" imgH="253800" progId="Equation.3">
                    <p:embed/>
                  </p:oleObj>
                </mc:Choice>
                <mc:Fallback>
                  <p:oleObj name="Equation" r:id="rId8" imgW="10792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5638800"/>
                          <a:ext cx="2592387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ounded Rectangle 9"/>
          <p:cNvSpPr/>
          <p:nvPr/>
        </p:nvSpPr>
        <p:spPr>
          <a:xfrm>
            <a:off x="3581400" y="5078062"/>
            <a:ext cx="4572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91000" y="5105400"/>
            <a:ext cx="4572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71600" y="5867400"/>
            <a:ext cx="4572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16151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Expectation-Maximization (EM) Algorithm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30F549-F879-4053-8685-4286A63136EA}" type="slidenum">
              <a:rPr lang="en-US" altLang="en-US" smtClean="0">
                <a:latin typeface="Franklin Gothic Book"/>
              </a:rPr>
              <a:pPr/>
              <a:t>63</a:t>
            </a:fld>
            <a:endParaRPr lang="en-US" altLang="en-US">
              <a:latin typeface="Franklin Gothic Book"/>
            </a:endParaRPr>
          </a:p>
        </p:txBody>
      </p:sp>
      <p:pic>
        <p:nvPicPr>
          <p:cNvPr id="14510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43" y="2061865"/>
            <a:ext cx="3352800" cy="340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417851"/>
              </p:ext>
            </p:extLst>
          </p:nvPr>
        </p:nvGraphicFramePr>
        <p:xfrm>
          <a:off x="3332163" y="2105024"/>
          <a:ext cx="5354637" cy="121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4" name="Equation" r:id="rId4" imgW="2070000" imgH="469800" progId="Equation.3">
                  <p:embed/>
                </p:oleObj>
              </mc:Choice>
              <mc:Fallback>
                <p:oleObj name="Equation" r:id="rId4" imgW="2070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63" y="2105024"/>
                        <a:ext cx="5354637" cy="1211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285748"/>
              </p:ext>
            </p:extLst>
          </p:nvPr>
        </p:nvGraphicFramePr>
        <p:xfrm>
          <a:off x="3465513" y="5257800"/>
          <a:ext cx="54165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5" name="Equation" r:id="rId6" imgW="2527200" imgH="533160" progId="Equation.3">
                  <p:embed/>
                </p:oleObj>
              </mc:Choice>
              <mc:Fallback>
                <p:oleObj name="Equation" r:id="rId6" imgW="25272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5257800"/>
                        <a:ext cx="54165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009746"/>
              </p:ext>
            </p:extLst>
          </p:nvPr>
        </p:nvGraphicFramePr>
        <p:xfrm>
          <a:off x="3429000" y="3387634"/>
          <a:ext cx="2895600" cy="148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6" name="Equation" r:id="rId8" imgW="1206360" imgH="533160" progId="Equation.3">
                  <p:embed/>
                </p:oleObj>
              </mc:Choice>
              <mc:Fallback>
                <p:oleObj name="Equation" r:id="rId8" imgW="1206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87634"/>
                        <a:ext cx="2895600" cy="1489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529208" y="1600200"/>
            <a:ext cx="5300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1F497D"/>
                </a:solidFill>
                <a:latin typeface="Perpetua"/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M Step: Update parameter estimates</a:t>
            </a:r>
            <a:endParaRPr lang="en-US" sz="2400" b="1" dirty="0">
              <a:solidFill>
                <a:prstClr val="black"/>
              </a:solidFill>
              <a:latin typeface="Perpet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89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EM Algorithm for GMM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30F549-F879-4053-8685-4286A63136EA}" type="slidenum">
              <a:rPr lang="en-US" altLang="en-US" smtClean="0">
                <a:latin typeface="Franklin Gothic Book"/>
              </a:rPr>
              <a:pPr/>
              <a:t>64</a:t>
            </a:fld>
            <a:endParaRPr lang="en-US" altLang="en-US">
              <a:latin typeface="Franklin Gothic Book"/>
            </a:endParaRPr>
          </a:p>
        </p:txBody>
      </p:sp>
      <p:sp>
        <p:nvSpPr>
          <p:cNvPr id="848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/>
          <a:lstStyle/>
          <a:p>
            <a:r>
              <a:rPr lang="en-US" sz="2800" b="1" dirty="0"/>
              <a:t>E Step: Guess values of Z’s 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82827"/>
              </p:ext>
            </p:extLst>
          </p:nvPr>
        </p:nvGraphicFramePr>
        <p:xfrm>
          <a:off x="152400" y="2286000"/>
          <a:ext cx="414866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3" name="Equation" r:id="rId3" imgW="2044440" imgH="939600" progId="Equation.3">
                  <p:embed/>
                </p:oleObj>
              </mc:Choice>
              <mc:Fallback>
                <p:oleObj name="Equation" r:id="rId3" imgW="20444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0"/>
                        <a:ext cx="4148667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089774"/>
              </p:ext>
            </p:extLst>
          </p:nvPr>
        </p:nvGraphicFramePr>
        <p:xfrm>
          <a:off x="4114800" y="3810000"/>
          <a:ext cx="3738226" cy="700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4" name="Equation" r:id="rId5" imgW="2031840" imgH="380880" progId="Equation.3">
                  <p:embed/>
                </p:oleObj>
              </mc:Choice>
              <mc:Fallback>
                <p:oleObj name="Equation" r:id="rId5" imgW="20318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10000"/>
                        <a:ext cx="3738226" cy="700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199475"/>
              </p:ext>
            </p:extLst>
          </p:nvPr>
        </p:nvGraphicFramePr>
        <p:xfrm>
          <a:off x="4187717" y="5791200"/>
          <a:ext cx="469434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5" name="Equation" r:id="rId7" imgW="2527200" imgH="533160" progId="Equation.3">
                  <p:embed/>
                </p:oleObj>
              </mc:Choice>
              <mc:Fallback>
                <p:oleObj name="Equation" r:id="rId7" imgW="25272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717" y="5791200"/>
                        <a:ext cx="469434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033359"/>
              </p:ext>
            </p:extLst>
          </p:nvPr>
        </p:nvGraphicFramePr>
        <p:xfrm>
          <a:off x="4107041" y="4574541"/>
          <a:ext cx="2217559" cy="114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6" name="Equation" r:id="rId9" imgW="1206360" imgH="533160" progId="Equation.3">
                  <p:embed/>
                </p:oleObj>
              </mc:Choice>
              <mc:Fallback>
                <p:oleObj name="Equation" r:id="rId9" imgW="1206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041" y="4574541"/>
                        <a:ext cx="2217559" cy="1140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267200" y="305520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1F497D"/>
                </a:solidFill>
                <a:latin typeface="Perpetua"/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M Step: Update parameter estimates</a:t>
            </a:r>
            <a:endParaRPr lang="en-US" sz="2400" b="1" dirty="0">
              <a:solidFill>
                <a:prstClr val="black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90800" y="2286000"/>
            <a:ext cx="1524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34200" y="3733800"/>
            <a:ext cx="533400" cy="533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17002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K-means is a hard version of EM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30F549-F879-4053-8685-4286A63136EA}" type="slidenum">
              <a:rPr lang="en-US" altLang="en-US" smtClean="0">
                <a:latin typeface="Franklin Gothic Book"/>
              </a:rPr>
              <a:pPr/>
              <a:t>65</a:t>
            </a:fld>
            <a:endParaRPr lang="en-US" altLang="en-US">
              <a:latin typeface="Franklin Gothic Book"/>
            </a:endParaRPr>
          </a:p>
        </p:txBody>
      </p:sp>
      <p:sp>
        <p:nvSpPr>
          <p:cNvPr id="798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K-means “E-step” we do hard assignment</a:t>
            </a:r>
            <a:r>
              <a:rPr lang="en-US" dirty="0" smtClean="0"/>
              <a:t>:</a:t>
            </a:r>
            <a:endParaRPr lang="en-US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dirty="0"/>
              <a:t>In the K-means “M-step” we update the means as the weighted sum of the data, but now the weights are 0 or 1:</a:t>
            </a:r>
          </a:p>
          <a:p>
            <a:endParaRPr lang="en-US" dirty="0"/>
          </a:p>
        </p:txBody>
      </p:sp>
      <p:pic>
        <p:nvPicPr>
          <p:cNvPr id="798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199" y="4665106"/>
            <a:ext cx="9220200" cy="143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98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165198"/>
              </p:ext>
            </p:extLst>
          </p:nvPr>
        </p:nvGraphicFramePr>
        <p:xfrm>
          <a:off x="2228850" y="1981200"/>
          <a:ext cx="6330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7" name="Equation" r:id="rId5" imgW="2438280" imgH="291960" progId="Equation.3">
                  <p:embed/>
                </p:oleObj>
              </mc:Choice>
              <mc:Fallback>
                <p:oleObj name="Equation" r:id="rId5" imgW="24382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1981200"/>
                        <a:ext cx="6330950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921397"/>
              </p:ext>
            </p:extLst>
          </p:nvPr>
        </p:nvGraphicFramePr>
        <p:xfrm>
          <a:off x="3144838" y="3573463"/>
          <a:ext cx="3070130" cy="109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8" name="Equation" r:id="rId7" imgW="1434960" imgH="507960" progId="Equation.3">
                  <p:embed/>
                </p:oleObj>
              </mc:Choice>
              <mc:Fallback>
                <p:oleObj name="Equation" r:id="rId7" imgW="14349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3573463"/>
                        <a:ext cx="3070130" cy="10916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124200" y="2057400"/>
            <a:ext cx="1295400" cy="6858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28099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Soft vs. Hard EM assignments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66</a:t>
            </a:fld>
            <a:endParaRPr lang="en-US" dirty="0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GMM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l="51029" r="33396"/>
          <a:stretch/>
        </p:blipFill>
        <p:spPr bwMode="auto">
          <a:xfrm>
            <a:off x="4911558" y="1981200"/>
            <a:ext cx="400384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/>
          <a:srcRect l="49627" t="-2678" r="25687" b="52177"/>
          <a:stretch/>
        </p:blipFill>
        <p:spPr bwMode="auto">
          <a:xfrm>
            <a:off x="381000" y="2038198"/>
            <a:ext cx="3524517" cy="400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2875430" y="1981200"/>
            <a:ext cx="0" cy="68580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45188" y="1905000"/>
            <a:ext cx="0" cy="76200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524000" y="5257800"/>
            <a:ext cx="0" cy="781202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172200" y="5118847"/>
            <a:ext cx="0" cy="781202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6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67</a:t>
            </a:fld>
            <a:endParaRPr lang="en-US" dirty="0">
              <a:latin typeface="Franklin Gothic Book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Which model is this?</a:t>
            </a:r>
          </a:p>
          <a:p>
            <a:pPr lvl="1"/>
            <a:r>
              <a:rPr lang="en-US" dirty="0" smtClean="0"/>
              <a:t>One multivariate Gaussian</a:t>
            </a:r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univariate</a:t>
            </a:r>
            <a:r>
              <a:rPr lang="en-US" dirty="0" smtClean="0"/>
              <a:t> Gaussians</a:t>
            </a:r>
          </a:p>
          <a:p>
            <a:pPr lvl="1"/>
            <a:endParaRPr lang="en-US" dirty="0"/>
          </a:p>
          <a:p>
            <a:r>
              <a:rPr lang="en-US" dirty="0" smtClean="0"/>
              <a:t>Which does k-means resemble most?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3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learning in Bayes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learning a density estimator:</a:t>
            </a:r>
          </a:p>
          <a:p>
            <a:pPr lvl="1"/>
            <a:r>
              <a:rPr lang="en-US" dirty="0" smtClean="0"/>
              <a:t>Maps </a:t>
            </a:r>
            <a:r>
              <a:rPr lang="en-US" b="1" dirty="0" smtClean="0"/>
              <a:t>x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Pr</a:t>
            </a:r>
            <a:r>
              <a:rPr lang="en-US" dirty="0" smtClean="0">
                <a:sym typeface="Wingdings"/>
              </a:rPr>
              <a:t>(</a:t>
            </a:r>
            <a:r>
              <a:rPr lang="en-US" b="1" dirty="0" err="1" smtClean="0">
                <a:sym typeface="Wingdings"/>
              </a:rPr>
              <a:t>x</a:t>
            </a:r>
            <a:r>
              <a:rPr lang="en-US" dirty="0" err="1" smtClean="0">
                <a:sym typeface="Wingdings"/>
              </a:rPr>
              <a:t>|θ</a:t>
            </a:r>
            <a:r>
              <a:rPr lang="en-US" dirty="0" smtClean="0">
                <a:sym typeface="Wingdings"/>
              </a:rPr>
              <a:t>)</a:t>
            </a:r>
          </a:p>
          <a:p>
            <a:pPr lvl="1"/>
            <a:r>
              <a:rPr lang="en-US" dirty="0" smtClean="0">
                <a:sym typeface="Wingdings"/>
              </a:rPr>
              <a:t>Data </a:t>
            </a:r>
            <a:r>
              <a:rPr lang="en-US" b="1" dirty="0" smtClean="0">
                <a:sym typeface="Wingdings"/>
              </a:rPr>
              <a:t>D </a:t>
            </a:r>
            <a:r>
              <a:rPr lang="en-US" dirty="0" smtClean="0">
                <a:sym typeface="Wingdings"/>
              </a:rPr>
              <a:t>is unlabeled examples: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When we learn a classifier (like Naïve Bayes) we’re doing it indirectly:</a:t>
            </a:r>
          </a:p>
          <a:p>
            <a:pPr lvl="2"/>
            <a:r>
              <a:rPr lang="en-US" dirty="0" smtClean="0">
                <a:sym typeface="Wingdings"/>
              </a:rPr>
              <a:t>One of the X’s is a designated class variable and we infer the value at test time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16689"/>
              </p:ext>
            </p:extLst>
          </p:nvPr>
        </p:nvGraphicFramePr>
        <p:xfrm>
          <a:off x="1600200" y="3124200"/>
          <a:ext cx="692448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7" name="Equation" r:id="rId3" imgW="2743200" imgH="241300" progId="Equation.3">
                  <p:embed/>
                </p:oleObj>
              </mc:Choice>
              <mc:Fallback>
                <p:oleObj name="Equation" r:id="rId3" imgW="274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24200"/>
                        <a:ext cx="6924484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99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learning in Bayes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72100"/>
          </a:xfrm>
        </p:spPr>
        <p:txBody>
          <a:bodyPr/>
          <a:lstStyle/>
          <a:p>
            <a:r>
              <a:rPr lang="en-US" sz="2800" dirty="0" smtClean="0"/>
              <a:t>Simple case: all variables are observed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We just estimate the CPTs from the data using a MAP estimate</a:t>
            </a:r>
          </a:p>
          <a:p>
            <a:r>
              <a:rPr lang="en-US" sz="2800" dirty="0" smtClean="0"/>
              <a:t>Harder case: some variables are hidden</a:t>
            </a:r>
          </a:p>
          <a:p>
            <a:endParaRPr lang="en-US" sz="2800" dirty="0" smtClean="0"/>
          </a:p>
          <a:p>
            <a:r>
              <a:rPr lang="en-US" sz="2800" dirty="0" smtClean="0"/>
              <a:t>We can use EM:</a:t>
            </a:r>
          </a:p>
          <a:p>
            <a:pPr lvl="1"/>
            <a:r>
              <a:rPr lang="en-US" sz="2800" dirty="0" smtClean="0"/>
              <a:t>Repeatedly find </a:t>
            </a:r>
            <a:r>
              <a:rPr lang="en-US" sz="2800" dirty="0" err="1" smtClean="0"/>
              <a:t>θ,Z</a:t>
            </a:r>
            <a:r>
              <a:rPr lang="en-US" sz="2800" dirty="0" smtClean="0"/>
              <a:t>,…</a:t>
            </a:r>
          </a:p>
          <a:p>
            <a:pPr lvl="1"/>
            <a:r>
              <a:rPr lang="en-US" sz="2800" dirty="0" smtClean="0"/>
              <a:t>Find expectations over Z with inference</a:t>
            </a:r>
          </a:p>
          <a:p>
            <a:pPr lvl="1"/>
            <a:r>
              <a:rPr lang="en-US" sz="2800" dirty="0" smtClean="0"/>
              <a:t>Maximize </a:t>
            </a:r>
            <a:r>
              <a:rPr lang="en-US" sz="2800" dirty="0" err="1" smtClean="0"/>
              <a:t>θ|Z</a:t>
            </a:r>
            <a:r>
              <a:rPr lang="en-US" sz="2800" dirty="0"/>
              <a:t> </a:t>
            </a:r>
            <a:r>
              <a:rPr lang="en-US" sz="2800" dirty="0" smtClean="0"/>
              <a:t>by with MAP over pseudo-data</a:t>
            </a:r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374443"/>
              </p:ext>
            </p:extLst>
          </p:nvPr>
        </p:nvGraphicFramePr>
        <p:xfrm>
          <a:off x="1143000" y="1752600"/>
          <a:ext cx="692448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0" name="Equation" r:id="rId3" imgW="2743200" imgH="241300" progId="Equation.3">
                  <p:embed/>
                </p:oleObj>
              </mc:Choice>
              <mc:Fallback>
                <p:oleObj name="Equation" r:id="rId3" imgW="274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924484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815562"/>
              </p:ext>
            </p:extLst>
          </p:nvPr>
        </p:nvGraphicFramePr>
        <p:xfrm>
          <a:off x="1143000" y="3810000"/>
          <a:ext cx="692448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1" name="Equation" r:id="rId5" imgW="2743200" imgH="241300" progId="Equation.3">
                  <p:embed/>
                </p:oleObj>
              </mc:Choice>
              <mc:Fallback>
                <p:oleObj name="Equation" r:id="rId5" imgW="274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6924484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438400" y="3886200"/>
            <a:ext cx="3810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886200"/>
            <a:ext cx="3810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pitchFamily="16" charset="0"/>
              <a:sym typeface="Gill Sans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0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534400" cy="820738"/>
          </a:xfrm>
        </p:spPr>
        <p:txBody>
          <a:bodyPr/>
          <a:lstStyle/>
          <a:p>
            <a:r>
              <a:rPr lang="en-US" dirty="0" smtClean="0"/>
              <a:t>Quiz1: which </a:t>
            </a:r>
            <a:r>
              <a:rPr lang="en-US" b="1" dirty="0" smtClean="0"/>
              <a:t>are </a:t>
            </a:r>
            <a:r>
              <a:rPr lang="en-US" dirty="0" smtClean="0"/>
              <a:t>d-separated?</a:t>
            </a:r>
            <a:endParaRPr lang="en-US" dirty="0"/>
          </a:p>
        </p:txBody>
      </p:sp>
      <p:sp>
        <p:nvSpPr>
          <p:cNvPr id="85" name="Oval 116"/>
          <p:cNvSpPr>
            <a:spLocks noChangeArrowheads="1"/>
          </p:cNvSpPr>
          <p:nvPr/>
        </p:nvSpPr>
        <p:spPr bwMode="auto">
          <a:xfrm>
            <a:off x="1892300" y="2133600"/>
            <a:ext cx="891359" cy="5626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  </a:t>
            </a:r>
            <a:r>
              <a:rPr lang="en-US" dirty="0" smtClean="0">
                <a:cs typeface="+mn-cs"/>
              </a:rPr>
              <a:t>X1</a:t>
            </a:r>
            <a:endParaRPr lang="en-US" dirty="0">
              <a:cs typeface="+mn-cs"/>
            </a:endParaRPr>
          </a:p>
        </p:txBody>
      </p:sp>
      <p:sp>
        <p:nvSpPr>
          <p:cNvPr id="86" name="Oval 117"/>
          <p:cNvSpPr>
            <a:spLocks noChangeArrowheads="1"/>
          </p:cNvSpPr>
          <p:nvPr/>
        </p:nvSpPr>
        <p:spPr bwMode="auto">
          <a:xfrm>
            <a:off x="1901825" y="2847975"/>
            <a:ext cx="891359" cy="5626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  </a:t>
            </a:r>
            <a:r>
              <a:rPr lang="en-US" dirty="0" smtClean="0">
                <a:cs typeface="+mn-cs"/>
              </a:rPr>
              <a:t>X2</a:t>
            </a:r>
            <a:endParaRPr lang="en-US" dirty="0">
              <a:cs typeface="+mn-cs"/>
            </a:endParaRPr>
          </a:p>
        </p:txBody>
      </p:sp>
      <p:sp>
        <p:nvSpPr>
          <p:cNvPr id="87" name="Oval 118"/>
          <p:cNvSpPr>
            <a:spLocks noChangeArrowheads="1"/>
          </p:cNvSpPr>
          <p:nvPr/>
        </p:nvSpPr>
        <p:spPr bwMode="auto">
          <a:xfrm>
            <a:off x="1892300" y="3581400"/>
            <a:ext cx="891359" cy="5626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  </a:t>
            </a:r>
            <a:r>
              <a:rPr lang="en-US" dirty="0" smtClean="0">
                <a:cs typeface="+mn-cs"/>
              </a:rPr>
              <a:t>X3</a:t>
            </a:r>
            <a:endParaRPr lang="en-US" dirty="0">
              <a:cs typeface="+mn-cs"/>
            </a:endParaRPr>
          </a:p>
        </p:txBody>
      </p:sp>
      <p:sp>
        <p:nvSpPr>
          <p:cNvPr id="88" name="Oval 121"/>
          <p:cNvSpPr>
            <a:spLocks noChangeArrowheads="1"/>
          </p:cNvSpPr>
          <p:nvPr/>
        </p:nvSpPr>
        <p:spPr bwMode="auto">
          <a:xfrm>
            <a:off x="3124200" y="2133600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89" name="Oval 122"/>
          <p:cNvSpPr>
            <a:spLocks noChangeArrowheads="1"/>
          </p:cNvSpPr>
          <p:nvPr/>
        </p:nvSpPr>
        <p:spPr bwMode="auto">
          <a:xfrm>
            <a:off x="3133725" y="2847975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90" name="Oval 123"/>
          <p:cNvSpPr>
            <a:spLocks noChangeArrowheads="1"/>
          </p:cNvSpPr>
          <p:nvPr/>
        </p:nvSpPr>
        <p:spPr bwMode="auto">
          <a:xfrm>
            <a:off x="3124200" y="3581400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91" name="Oval 125"/>
          <p:cNvSpPr>
            <a:spLocks noChangeArrowheads="1"/>
          </p:cNvSpPr>
          <p:nvPr/>
        </p:nvSpPr>
        <p:spPr bwMode="auto">
          <a:xfrm>
            <a:off x="4116388" y="2133600"/>
            <a:ext cx="446087" cy="5635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92" name="Oval 126"/>
          <p:cNvSpPr>
            <a:spLocks noChangeArrowheads="1"/>
          </p:cNvSpPr>
          <p:nvPr/>
        </p:nvSpPr>
        <p:spPr bwMode="auto">
          <a:xfrm>
            <a:off x="4138613" y="2862263"/>
            <a:ext cx="422275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Z</a:t>
            </a:r>
          </a:p>
        </p:txBody>
      </p:sp>
      <p:sp>
        <p:nvSpPr>
          <p:cNvPr id="93" name="Oval 127"/>
          <p:cNvSpPr>
            <a:spLocks noChangeArrowheads="1"/>
          </p:cNvSpPr>
          <p:nvPr/>
        </p:nvSpPr>
        <p:spPr bwMode="auto">
          <a:xfrm>
            <a:off x="4129088" y="3611563"/>
            <a:ext cx="422275" cy="561975"/>
          </a:xfrm>
          <a:prstGeom prst="ellipse">
            <a:avLst/>
          </a:prstGeom>
          <a:solidFill>
            <a:srgbClr val="BFBFB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Z</a:t>
            </a:r>
          </a:p>
        </p:txBody>
      </p:sp>
      <p:sp>
        <p:nvSpPr>
          <p:cNvPr id="94" name="Oval 129"/>
          <p:cNvSpPr>
            <a:spLocks noChangeArrowheads="1"/>
          </p:cNvSpPr>
          <p:nvPr/>
        </p:nvSpPr>
        <p:spPr bwMode="auto">
          <a:xfrm>
            <a:off x="5105400" y="2133600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95" name="Oval 130"/>
          <p:cNvSpPr>
            <a:spLocks noChangeArrowheads="1"/>
          </p:cNvSpPr>
          <p:nvPr/>
        </p:nvSpPr>
        <p:spPr bwMode="auto">
          <a:xfrm>
            <a:off x="5114925" y="2847975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96" name="Oval 131"/>
          <p:cNvSpPr>
            <a:spLocks noChangeArrowheads="1"/>
          </p:cNvSpPr>
          <p:nvPr/>
        </p:nvSpPr>
        <p:spPr bwMode="auto">
          <a:xfrm>
            <a:off x="5105400" y="3581400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98" name="Oval 134"/>
          <p:cNvSpPr>
            <a:spLocks noChangeArrowheads="1"/>
          </p:cNvSpPr>
          <p:nvPr/>
        </p:nvSpPr>
        <p:spPr bwMode="auto">
          <a:xfrm>
            <a:off x="5930900" y="2133600"/>
            <a:ext cx="889774" cy="5626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  </a:t>
            </a:r>
            <a:r>
              <a:rPr lang="en-US" dirty="0" smtClean="0">
                <a:cs typeface="+mn-cs"/>
              </a:rPr>
              <a:t>Y1</a:t>
            </a:r>
            <a:endParaRPr lang="en-US" dirty="0">
              <a:cs typeface="+mn-cs"/>
            </a:endParaRPr>
          </a:p>
        </p:txBody>
      </p:sp>
      <p:sp>
        <p:nvSpPr>
          <p:cNvPr id="99" name="Oval 135"/>
          <p:cNvSpPr>
            <a:spLocks noChangeArrowheads="1"/>
          </p:cNvSpPr>
          <p:nvPr/>
        </p:nvSpPr>
        <p:spPr bwMode="auto">
          <a:xfrm>
            <a:off x="5940425" y="2847975"/>
            <a:ext cx="889774" cy="5626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  </a:t>
            </a:r>
            <a:r>
              <a:rPr lang="en-US" dirty="0" smtClean="0">
                <a:cs typeface="+mn-cs"/>
              </a:rPr>
              <a:t>Y2</a:t>
            </a:r>
            <a:endParaRPr lang="en-US" dirty="0">
              <a:cs typeface="+mn-cs"/>
            </a:endParaRPr>
          </a:p>
        </p:txBody>
      </p:sp>
      <p:sp>
        <p:nvSpPr>
          <p:cNvPr id="100" name="Oval 136"/>
          <p:cNvSpPr>
            <a:spLocks noChangeArrowheads="1"/>
          </p:cNvSpPr>
          <p:nvPr/>
        </p:nvSpPr>
        <p:spPr bwMode="auto">
          <a:xfrm>
            <a:off x="5930900" y="3581400"/>
            <a:ext cx="889774" cy="5626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  </a:t>
            </a:r>
            <a:r>
              <a:rPr lang="en-US" dirty="0" smtClean="0">
                <a:cs typeface="+mn-cs"/>
              </a:rPr>
              <a:t>Y3</a:t>
            </a:r>
            <a:endParaRPr lang="en-US" dirty="0">
              <a:cs typeface="+mn-cs"/>
            </a:endParaRPr>
          </a:p>
        </p:txBody>
      </p:sp>
      <p:sp>
        <p:nvSpPr>
          <p:cNvPr id="101" name="Oval 137"/>
          <p:cNvSpPr>
            <a:spLocks noChangeArrowheads="1"/>
          </p:cNvSpPr>
          <p:nvPr/>
        </p:nvSpPr>
        <p:spPr bwMode="auto">
          <a:xfrm>
            <a:off x="3733800" y="4511675"/>
            <a:ext cx="446088" cy="5635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102" name="Oval 138"/>
          <p:cNvSpPr>
            <a:spLocks noChangeArrowheads="1"/>
          </p:cNvSpPr>
          <p:nvPr/>
        </p:nvSpPr>
        <p:spPr bwMode="auto">
          <a:xfrm>
            <a:off x="4495800" y="4541838"/>
            <a:ext cx="446088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105" name="Line 141"/>
          <p:cNvSpPr>
            <a:spLocks noChangeShapeType="1"/>
          </p:cNvSpPr>
          <p:nvPr/>
        </p:nvSpPr>
        <p:spPr bwMode="auto">
          <a:xfrm>
            <a:off x="27432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6" name="Line 142"/>
          <p:cNvSpPr>
            <a:spLocks noChangeShapeType="1"/>
          </p:cNvSpPr>
          <p:nvPr/>
        </p:nvSpPr>
        <p:spPr bwMode="auto">
          <a:xfrm>
            <a:off x="2743200" y="3124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" name="Line 143"/>
          <p:cNvSpPr>
            <a:spLocks noChangeShapeType="1"/>
          </p:cNvSpPr>
          <p:nvPr/>
        </p:nvSpPr>
        <p:spPr bwMode="auto">
          <a:xfrm>
            <a:off x="2743200" y="3886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8" name="Line 144"/>
          <p:cNvSpPr>
            <a:spLocks noChangeShapeType="1"/>
          </p:cNvSpPr>
          <p:nvPr/>
        </p:nvSpPr>
        <p:spPr bwMode="auto">
          <a:xfrm>
            <a:off x="5562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" name="Line 145"/>
          <p:cNvSpPr>
            <a:spLocks noChangeShapeType="1"/>
          </p:cNvSpPr>
          <p:nvPr/>
        </p:nvSpPr>
        <p:spPr bwMode="auto">
          <a:xfrm>
            <a:off x="5562600" y="3124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" name="Line 146"/>
          <p:cNvSpPr>
            <a:spLocks noChangeShapeType="1"/>
          </p:cNvSpPr>
          <p:nvPr/>
        </p:nvSpPr>
        <p:spPr bwMode="auto">
          <a:xfrm>
            <a:off x="5562600" y="3886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1" name="Line 147"/>
          <p:cNvSpPr>
            <a:spLocks noChangeShapeType="1"/>
          </p:cNvSpPr>
          <p:nvPr/>
        </p:nvSpPr>
        <p:spPr bwMode="auto">
          <a:xfrm>
            <a:off x="3581400" y="2438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" name="Line 148"/>
          <p:cNvSpPr>
            <a:spLocks noChangeShapeType="1"/>
          </p:cNvSpPr>
          <p:nvPr/>
        </p:nvSpPr>
        <p:spPr bwMode="auto">
          <a:xfrm>
            <a:off x="4572000" y="2438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3" name="Line 149"/>
          <p:cNvSpPr>
            <a:spLocks noChangeShapeType="1"/>
          </p:cNvSpPr>
          <p:nvPr/>
        </p:nvSpPr>
        <p:spPr bwMode="auto">
          <a:xfrm>
            <a:off x="3581400" y="3124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" name="Line 150"/>
          <p:cNvSpPr>
            <a:spLocks noChangeShapeType="1"/>
          </p:cNvSpPr>
          <p:nvPr/>
        </p:nvSpPr>
        <p:spPr bwMode="auto">
          <a:xfrm>
            <a:off x="4572000" y="3124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" name="Line 151"/>
          <p:cNvSpPr>
            <a:spLocks noChangeShapeType="1"/>
          </p:cNvSpPr>
          <p:nvPr/>
        </p:nvSpPr>
        <p:spPr bwMode="auto">
          <a:xfrm>
            <a:off x="3581400" y="3886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6" name="Line 152"/>
          <p:cNvSpPr>
            <a:spLocks noChangeShapeType="1"/>
          </p:cNvSpPr>
          <p:nvPr/>
        </p:nvSpPr>
        <p:spPr bwMode="auto">
          <a:xfrm>
            <a:off x="4572000" y="3886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" name="Line 153"/>
          <p:cNvSpPr>
            <a:spLocks noChangeShapeType="1"/>
          </p:cNvSpPr>
          <p:nvPr/>
        </p:nvSpPr>
        <p:spPr bwMode="auto">
          <a:xfrm flipH="1">
            <a:off x="4038600" y="4160838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" name="Line 154"/>
          <p:cNvSpPr>
            <a:spLocks noChangeShapeType="1"/>
          </p:cNvSpPr>
          <p:nvPr/>
        </p:nvSpPr>
        <p:spPr bwMode="auto">
          <a:xfrm>
            <a:off x="4419600" y="4160838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" name="Text Box 155"/>
          <p:cNvSpPr txBox="1">
            <a:spLocks noChangeArrowheads="1"/>
          </p:cNvSpPr>
          <p:nvPr/>
        </p:nvSpPr>
        <p:spPr bwMode="auto">
          <a:xfrm>
            <a:off x="4181475" y="2216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Z</a:t>
            </a:r>
          </a:p>
        </p:txBody>
      </p:sp>
      <p:sp>
        <p:nvSpPr>
          <p:cNvPr id="122" name="Text Box 160"/>
          <p:cNvSpPr txBox="1">
            <a:spLocks noChangeArrowheads="1"/>
          </p:cNvSpPr>
          <p:nvPr/>
        </p:nvSpPr>
        <p:spPr bwMode="auto">
          <a:xfrm>
            <a:off x="3048000" y="1295400"/>
            <a:ext cx="29980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Evidence nodes are filled</a:t>
            </a:r>
            <a:endParaRPr lang="en-US" dirty="0"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061847" y="5943600"/>
            <a:ext cx="5833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piazza.com</a:t>
            </a:r>
            <a:r>
              <a:rPr lang="en-US" dirty="0"/>
              <a:t>/class/ij382zqa2572hc?cid=444</a:t>
            </a:r>
          </a:p>
        </p:txBody>
      </p:sp>
    </p:spTree>
    <p:extLst>
      <p:ext uri="{BB962C8B-B14F-4D97-AF65-F5344CB8AC3E}">
        <p14:creationId xmlns:p14="http://schemas.microsoft.com/office/powerpoint/2010/main" val="209330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learning in Bayes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72100"/>
          </a:xfrm>
        </p:spPr>
        <p:txBody>
          <a:bodyPr/>
          <a:lstStyle/>
          <a:p>
            <a:r>
              <a:rPr lang="en-US" sz="2800" dirty="0" smtClean="0"/>
              <a:t>Simple case: all variables are observed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We just estimate the CPTs from the data using a MAP estimate</a:t>
            </a:r>
          </a:p>
          <a:p>
            <a:r>
              <a:rPr lang="en-US" sz="2800" dirty="0" smtClean="0"/>
              <a:t>Harder case: some variables are hidden</a:t>
            </a:r>
          </a:p>
          <a:p>
            <a:endParaRPr lang="en-US" sz="2800" dirty="0" smtClean="0"/>
          </a:p>
          <a:p>
            <a:r>
              <a:rPr lang="en-US" sz="2800" dirty="0" smtClean="0"/>
              <a:t>Practical applications of this:</a:t>
            </a:r>
          </a:p>
          <a:p>
            <a:pPr lvl="1"/>
            <a:r>
              <a:rPr lang="en-US" sz="2800" dirty="0" smtClean="0"/>
              <a:t>Medical diagnosis (expert builds structure, CPTs learned from data)</a:t>
            </a:r>
          </a:p>
          <a:p>
            <a:pPr lvl="1"/>
            <a:r>
              <a:rPr lang="en-US" sz="2800" dirty="0" smtClean="0"/>
              <a:t>…</a:t>
            </a:r>
            <a:endParaRPr lang="en-US" sz="28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586918"/>
              </p:ext>
            </p:extLst>
          </p:nvPr>
        </p:nvGraphicFramePr>
        <p:xfrm>
          <a:off x="1143000" y="1752600"/>
          <a:ext cx="692448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2" name="Equation" r:id="rId3" imgW="2743200" imgH="241300" progId="Equation.3">
                  <p:embed/>
                </p:oleObj>
              </mc:Choice>
              <mc:Fallback>
                <p:oleObj name="Equation" r:id="rId3" imgW="274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924484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428198"/>
              </p:ext>
            </p:extLst>
          </p:nvPr>
        </p:nvGraphicFramePr>
        <p:xfrm>
          <a:off x="1143000" y="3810000"/>
          <a:ext cx="692448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3" name="Equation" r:id="rId5" imgW="2743200" imgH="241300" progId="Equation.3">
                  <p:embed/>
                </p:oleObj>
              </mc:Choice>
              <mc:Fallback>
                <p:oleObj name="Equation" r:id="rId5" imgW="274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6924484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438400" y="3886200"/>
            <a:ext cx="3810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pitchFamily="16" charset="0"/>
              <a:sym typeface="Gill Sans" pitchFamily="1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886200"/>
            <a:ext cx="3810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5213" algn="l"/>
              </a:tabLst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pitchFamily="16" charset="0"/>
              <a:sym typeface="Gill Sans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3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learning in Bayes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72100"/>
          </a:xfrm>
        </p:spPr>
        <p:txBody>
          <a:bodyPr/>
          <a:lstStyle/>
          <a:p>
            <a:r>
              <a:rPr lang="en-US" dirty="0" smtClean="0"/>
              <a:t>Special cases discussed today</a:t>
            </a:r>
          </a:p>
          <a:p>
            <a:pPr lvl="1"/>
            <a:r>
              <a:rPr lang="en-US" dirty="0" smtClean="0"/>
              <a:t>Supervised multinomial naïve Bayes</a:t>
            </a:r>
          </a:p>
          <a:p>
            <a:pPr lvl="1"/>
            <a:r>
              <a:rPr lang="en-US" dirty="0" smtClean="0"/>
              <a:t>Semi-supervised </a:t>
            </a:r>
            <a:r>
              <a:rPr lang="en-US" dirty="0"/>
              <a:t>multinomial naïve </a:t>
            </a:r>
            <a:r>
              <a:rPr lang="en-US" dirty="0" smtClean="0"/>
              <a:t>Bayes</a:t>
            </a:r>
          </a:p>
          <a:p>
            <a:pPr lvl="1"/>
            <a:r>
              <a:rPr lang="en-US" dirty="0" smtClean="0"/>
              <a:t>Unsupervised mixtures of Gaussians</a:t>
            </a:r>
          </a:p>
          <a:p>
            <a:pPr lvl="2"/>
            <a:r>
              <a:rPr lang="en-US" sz="3200" dirty="0" smtClean="0"/>
              <a:t>“soft k-means”</a:t>
            </a:r>
          </a:p>
          <a:p>
            <a:r>
              <a:rPr lang="en-US" dirty="0" smtClean="0"/>
              <a:t>Special cases discussed next:</a:t>
            </a:r>
          </a:p>
          <a:p>
            <a:pPr lvl="1"/>
            <a:r>
              <a:rPr lang="en-US" dirty="0" smtClean="0"/>
              <a:t>Hidden Markov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0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to think about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029760"/>
              </p:ext>
            </p:extLst>
          </p:nvPr>
        </p:nvGraphicFramePr>
        <p:xfrm>
          <a:off x="914400" y="1447800"/>
          <a:ext cx="7391400" cy="242222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7153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P(X|Y)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 </a:t>
                      </a:r>
                      <a:r>
                        <a:rPr lang="en-US" sz="2000" baseline="0" dirty="0" smtClean="0"/>
                        <a:t> observed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 mixed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 hidden</a:t>
                      </a:r>
                      <a:endParaRPr lang="en-US" sz="2000" dirty="0"/>
                    </a:p>
                  </a:txBody>
                  <a:tcPr/>
                </a:tc>
              </a:tr>
              <a:tr h="4043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Multinomial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4043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Gaussian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57289" y="2209800"/>
            <a:ext cx="1522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aïve Bayes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209800"/>
            <a:ext cx="1885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 naive Bayes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29718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Mixture of</a:t>
            </a:r>
          </a:p>
          <a:p>
            <a:r>
              <a:rPr lang="en-US" dirty="0" smtClean="0"/>
              <a:t>Gaussians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75266" y="2895600"/>
            <a:ext cx="1522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</a:t>
            </a:r>
          </a:p>
          <a:p>
            <a:r>
              <a:rPr lang="en-US" dirty="0"/>
              <a:t>n</a:t>
            </a:r>
            <a:r>
              <a:rPr lang="en-US" dirty="0" smtClean="0"/>
              <a:t>aïve Bayes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69721" y="2133600"/>
            <a:ext cx="1610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Mixture of</a:t>
            </a:r>
          </a:p>
          <a:p>
            <a:r>
              <a:rPr lang="en-US" dirty="0" err="1" smtClean="0"/>
              <a:t>multinomials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6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20738"/>
          </a:xfrm>
        </p:spPr>
        <p:txBody>
          <a:bodyPr/>
          <a:lstStyle/>
          <a:p>
            <a:r>
              <a:rPr lang="en-US" dirty="0" smtClean="0"/>
              <a:t>Quiz2: which is an example of explaining away?</a:t>
            </a:r>
            <a:endParaRPr lang="en-US" dirty="0"/>
          </a:p>
        </p:txBody>
      </p:sp>
      <p:sp>
        <p:nvSpPr>
          <p:cNvPr id="86" name="Oval 117"/>
          <p:cNvSpPr>
            <a:spLocks noChangeArrowheads="1"/>
          </p:cNvSpPr>
          <p:nvPr/>
        </p:nvSpPr>
        <p:spPr bwMode="auto">
          <a:xfrm>
            <a:off x="1905000" y="2362200"/>
            <a:ext cx="891359" cy="5626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  </a:t>
            </a:r>
            <a:r>
              <a:rPr lang="en-US" dirty="0" smtClean="0">
                <a:cs typeface="+mn-cs"/>
              </a:rPr>
              <a:t>X2</a:t>
            </a:r>
            <a:endParaRPr lang="en-US" dirty="0">
              <a:cs typeface="+mn-cs"/>
            </a:endParaRPr>
          </a:p>
        </p:txBody>
      </p:sp>
      <p:sp>
        <p:nvSpPr>
          <p:cNvPr id="87" name="Oval 118"/>
          <p:cNvSpPr>
            <a:spLocks noChangeArrowheads="1"/>
          </p:cNvSpPr>
          <p:nvPr/>
        </p:nvSpPr>
        <p:spPr bwMode="auto">
          <a:xfrm>
            <a:off x="1892300" y="3581400"/>
            <a:ext cx="891359" cy="5626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  </a:t>
            </a:r>
            <a:r>
              <a:rPr lang="en-US" dirty="0" smtClean="0">
                <a:cs typeface="+mn-cs"/>
              </a:rPr>
              <a:t>X3</a:t>
            </a:r>
            <a:endParaRPr lang="en-US" dirty="0">
              <a:cs typeface="+mn-cs"/>
            </a:endParaRPr>
          </a:p>
        </p:txBody>
      </p:sp>
      <p:sp>
        <p:nvSpPr>
          <p:cNvPr id="89" name="Oval 122"/>
          <p:cNvSpPr>
            <a:spLocks noChangeArrowheads="1"/>
          </p:cNvSpPr>
          <p:nvPr/>
        </p:nvSpPr>
        <p:spPr bwMode="auto">
          <a:xfrm>
            <a:off x="3136900" y="2362200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90" name="Oval 123"/>
          <p:cNvSpPr>
            <a:spLocks noChangeArrowheads="1"/>
          </p:cNvSpPr>
          <p:nvPr/>
        </p:nvSpPr>
        <p:spPr bwMode="auto">
          <a:xfrm>
            <a:off x="3124200" y="3581400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92" name="Oval 126"/>
          <p:cNvSpPr>
            <a:spLocks noChangeArrowheads="1"/>
          </p:cNvSpPr>
          <p:nvPr/>
        </p:nvSpPr>
        <p:spPr bwMode="auto">
          <a:xfrm>
            <a:off x="4141788" y="2376488"/>
            <a:ext cx="422275" cy="561975"/>
          </a:xfrm>
          <a:prstGeom prst="ellipse">
            <a:avLst/>
          </a:prstGeom>
          <a:solidFill>
            <a:srgbClr val="BFBFB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Z</a:t>
            </a:r>
          </a:p>
        </p:txBody>
      </p:sp>
      <p:sp>
        <p:nvSpPr>
          <p:cNvPr id="93" name="Oval 127"/>
          <p:cNvSpPr>
            <a:spLocks noChangeArrowheads="1"/>
          </p:cNvSpPr>
          <p:nvPr/>
        </p:nvSpPr>
        <p:spPr bwMode="auto">
          <a:xfrm>
            <a:off x="4129088" y="3611563"/>
            <a:ext cx="422275" cy="561975"/>
          </a:xfrm>
          <a:prstGeom prst="ellipse">
            <a:avLst/>
          </a:prstGeom>
          <a:solidFill>
            <a:srgbClr val="BFBFB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Z</a:t>
            </a:r>
          </a:p>
        </p:txBody>
      </p:sp>
      <p:sp>
        <p:nvSpPr>
          <p:cNvPr id="95" name="Oval 130"/>
          <p:cNvSpPr>
            <a:spLocks noChangeArrowheads="1"/>
          </p:cNvSpPr>
          <p:nvPr/>
        </p:nvSpPr>
        <p:spPr bwMode="auto">
          <a:xfrm>
            <a:off x="5118100" y="2362200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96" name="Oval 131"/>
          <p:cNvSpPr>
            <a:spLocks noChangeArrowheads="1"/>
          </p:cNvSpPr>
          <p:nvPr/>
        </p:nvSpPr>
        <p:spPr bwMode="auto">
          <a:xfrm>
            <a:off x="5105400" y="3581400"/>
            <a:ext cx="446088" cy="561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99" name="Oval 135"/>
          <p:cNvSpPr>
            <a:spLocks noChangeArrowheads="1"/>
          </p:cNvSpPr>
          <p:nvPr/>
        </p:nvSpPr>
        <p:spPr bwMode="auto">
          <a:xfrm>
            <a:off x="5943600" y="2362200"/>
            <a:ext cx="889774" cy="5626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  </a:t>
            </a:r>
            <a:r>
              <a:rPr lang="en-US" dirty="0" smtClean="0">
                <a:cs typeface="+mn-cs"/>
              </a:rPr>
              <a:t>Y2</a:t>
            </a:r>
            <a:endParaRPr lang="en-US" dirty="0">
              <a:cs typeface="+mn-cs"/>
            </a:endParaRPr>
          </a:p>
        </p:txBody>
      </p:sp>
      <p:sp>
        <p:nvSpPr>
          <p:cNvPr id="100" name="Oval 136"/>
          <p:cNvSpPr>
            <a:spLocks noChangeArrowheads="1"/>
          </p:cNvSpPr>
          <p:nvPr/>
        </p:nvSpPr>
        <p:spPr bwMode="auto">
          <a:xfrm>
            <a:off x="5930900" y="3581400"/>
            <a:ext cx="889774" cy="5626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  </a:t>
            </a:r>
            <a:r>
              <a:rPr lang="en-US" dirty="0" smtClean="0">
                <a:cs typeface="+mn-cs"/>
              </a:rPr>
              <a:t>Y3</a:t>
            </a:r>
            <a:endParaRPr lang="en-US" dirty="0">
              <a:cs typeface="+mn-cs"/>
            </a:endParaRPr>
          </a:p>
        </p:txBody>
      </p:sp>
      <p:sp>
        <p:nvSpPr>
          <p:cNvPr id="101" name="Oval 137"/>
          <p:cNvSpPr>
            <a:spLocks noChangeArrowheads="1"/>
          </p:cNvSpPr>
          <p:nvPr/>
        </p:nvSpPr>
        <p:spPr bwMode="auto">
          <a:xfrm>
            <a:off x="3733800" y="4511675"/>
            <a:ext cx="446088" cy="5635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102" name="Oval 138"/>
          <p:cNvSpPr>
            <a:spLocks noChangeArrowheads="1"/>
          </p:cNvSpPr>
          <p:nvPr/>
        </p:nvSpPr>
        <p:spPr bwMode="auto">
          <a:xfrm>
            <a:off x="4495800" y="4541838"/>
            <a:ext cx="446088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 </a:t>
            </a:r>
          </a:p>
        </p:txBody>
      </p:sp>
      <p:sp>
        <p:nvSpPr>
          <p:cNvPr id="106" name="Line 142"/>
          <p:cNvSpPr>
            <a:spLocks noChangeShapeType="1"/>
          </p:cNvSpPr>
          <p:nvPr/>
        </p:nvSpPr>
        <p:spPr bwMode="auto">
          <a:xfrm>
            <a:off x="2746375" y="26384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" name="Line 143"/>
          <p:cNvSpPr>
            <a:spLocks noChangeShapeType="1"/>
          </p:cNvSpPr>
          <p:nvPr/>
        </p:nvSpPr>
        <p:spPr bwMode="auto">
          <a:xfrm>
            <a:off x="2743200" y="3886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" name="Line 145"/>
          <p:cNvSpPr>
            <a:spLocks noChangeShapeType="1"/>
          </p:cNvSpPr>
          <p:nvPr/>
        </p:nvSpPr>
        <p:spPr bwMode="auto">
          <a:xfrm>
            <a:off x="5565775" y="26384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" name="Line 146"/>
          <p:cNvSpPr>
            <a:spLocks noChangeShapeType="1"/>
          </p:cNvSpPr>
          <p:nvPr/>
        </p:nvSpPr>
        <p:spPr bwMode="auto">
          <a:xfrm>
            <a:off x="5562600" y="3886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3" name="Line 149"/>
          <p:cNvSpPr>
            <a:spLocks noChangeShapeType="1"/>
          </p:cNvSpPr>
          <p:nvPr/>
        </p:nvSpPr>
        <p:spPr bwMode="auto">
          <a:xfrm>
            <a:off x="3584575" y="263842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" name="Line 150"/>
          <p:cNvSpPr>
            <a:spLocks noChangeShapeType="1"/>
          </p:cNvSpPr>
          <p:nvPr/>
        </p:nvSpPr>
        <p:spPr bwMode="auto">
          <a:xfrm>
            <a:off x="4575175" y="263842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" name="Line 151"/>
          <p:cNvSpPr>
            <a:spLocks noChangeShapeType="1"/>
          </p:cNvSpPr>
          <p:nvPr/>
        </p:nvSpPr>
        <p:spPr bwMode="auto">
          <a:xfrm>
            <a:off x="3581400" y="3886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6" name="Line 152"/>
          <p:cNvSpPr>
            <a:spLocks noChangeShapeType="1"/>
          </p:cNvSpPr>
          <p:nvPr/>
        </p:nvSpPr>
        <p:spPr bwMode="auto">
          <a:xfrm>
            <a:off x="4572000" y="3886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" name="Line 153"/>
          <p:cNvSpPr>
            <a:spLocks noChangeShapeType="1"/>
          </p:cNvSpPr>
          <p:nvPr/>
        </p:nvSpPr>
        <p:spPr bwMode="auto">
          <a:xfrm flipH="1">
            <a:off x="4038600" y="4160838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" name="Line 154"/>
          <p:cNvSpPr>
            <a:spLocks noChangeShapeType="1"/>
          </p:cNvSpPr>
          <p:nvPr/>
        </p:nvSpPr>
        <p:spPr bwMode="auto">
          <a:xfrm>
            <a:off x="4419600" y="4160838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" name="Text Box 160"/>
          <p:cNvSpPr txBox="1">
            <a:spLocks noChangeArrowheads="1"/>
          </p:cNvSpPr>
          <p:nvPr/>
        </p:nvSpPr>
        <p:spPr bwMode="auto">
          <a:xfrm>
            <a:off x="3048000" y="1295400"/>
            <a:ext cx="29980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Evidence nodes are filled</a:t>
            </a:r>
            <a:endParaRPr lang="en-US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847" y="6096000"/>
            <a:ext cx="5833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piazza.com</a:t>
            </a:r>
            <a:r>
              <a:rPr lang="en-US" dirty="0"/>
              <a:t>/class/ij382zqa2572hc?cid=445</a:t>
            </a:r>
          </a:p>
        </p:txBody>
      </p:sp>
    </p:spTree>
    <p:extLst>
      <p:ext uri="{BB962C8B-B14F-4D97-AF65-F5344CB8AC3E}">
        <p14:creationId xmlns:p14="http://schemas.microsoft.com/office/powerpoint/2010/main" val="200022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5" name="Object 3"/>
          <p:cNvGraphicFramePr>
            <a:graphicFrameLocks noChangeAspect="1"/>
          </p:cNvGraphicFramePr>
          <p:nvPr/>
        </p:nvGraphicFramePr>
        <p:xfrm>
          <a:off x="381000" y="1143000"/>
          <a:ext cx="4619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" name="Equation" r:id="rId4" imgW="1981200" imgH="228600" progId="Equation.3">
                  <p:embed/>
                </p:oleObj>
              </mc:Choice>
              <mc:Fallback>
                <p:oleObj name="Equation" r:id="rId4" imgW="198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46196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86" name="Picture 4" descr="Pict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609600"/>
            <a:ext cx="33099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661" name="Object 7"/>
          <p:cNvGraphicFramePr>
            <a:graphicFrameLocks noChangeAspect="1"/>
          </p:cNvGraphicFramePr>
          <p:nvPr/>
        </p:nvGraphicFramePr>
        <p:xfrm>
          <a:off x="228600" y="1752600"/>
          <a:ext cx="35163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Equation" r:id="rId7" imgW="1651000" imgH="393700" progId="Equation.3">
                  <p:embed/>
                </p:oleObj>
              </mc:Choice>
              <mc:Fallback>
                <p:oleObj name="Equation" r:id="rId7" imgW="1651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2600"/>
                        <a:ext cx="35163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48" name="Line 8"/>
          <p:cNvSpPr>
            <a:spLocks noChangeShapeType="1"/>
          </p:cNvSpPr>
          <p:nvPr/>
        </p:nvSpPr>
        <p:spPr bwMode="auto">
          <a:xfrm>
            <a:off x="7696200" y="25908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93189" name="Object 9"/>
          <p:cNvGraphicFramePr>
            <a:graphicFrameLocks noChangeAspect="1"/>
          </p:cNvGraphicFramePr>
          <p:nvPr/>
        </p:nvGraphicFramePr>
        <p:xfrm>
          <a:off x="6172200" y="3733800"/>
          <a:ext cx="6651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Equation" r:id="rId9" imgW="304668" imgH="228501" progId="Equation.3">
                  <p:embed/>
                </p:oleObj>
              </mc:Choice>
              <mc:Fallback>
                <p:oleObj name="Equation" r:id="rId9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665163" cy="4984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10"/>
          <p:cNvGraphicFramePr>
            <a:graphicFrameLocks noChangeAspect="1"/>
          </p:cNvGraphicFramePr>
          <p:nvPr/>
        </p:nvGraphicFramePr>
        <p:xfrm>
          <a:off x="8478838" y="3733800"/>
          <a:ext cx="6651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" name="Equation" r:id="rId11" imgW="304668" imgH="228501" progId="Equation.3">
                  <p:embed/>
                </p:oleObj>
              </mc:Choice>
              <mc:Fallback>
                <p:oleObj name="Equation" r:id="rId11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8838" y="3733800"/>
                        <a:ext cx="665162" cy="4984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8" name="Object 15"/>
          <p:cNvGraphicFramePr>
            <a:graphicFrameLocks noChangeAspect="1"/>
          </p:cNvGraphicFramePr>
          <p:nvPr/>
        </p:nvGraphicFramePr>
        <p:xfrm>
          <a:off x="838200" y="2667000"/>
          <a:ext cx="35448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" name="Equation" r:id="rId13" imgW="2057400" imgH="406400" progId="Equation.3">
                  <p:embed/>
                </p:oleObj>
              </mc:Choice>
              <mc:Fallback>
                <p:oleObj name="Equation" r:id="rId13" imgW="2057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67000"/>
                        <a:ext cx="354488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58" name="Line 18"/>
          <p:cNvSpPr>
            <a:spLocks noChangeShapeType="1"/>
          </p:cNvSpPr>
          <p:nvPr/>
        </p:nvSpPr>
        <p:spPr bwMode="auto">
          <a:xfrm flipH="1">
            <a:off x="6248400" y="3352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259" name="Line 19"/>
          <p:cNvSpPr>
            <a:spLocks noChangeShapeType="1"/>
          </p:cNvSpPr>
          <p:nvPr/>
        </p:nvSpPr>
        <p:spPr bwMode="auto">
          <a:xfrm flipH="1">
            <a:off x="8229600" y="3352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260" name="Line 20"/>
          <p:cNvSpPr>
            <a:spLocks noChangeShapeType="1"/>
          </p:cNvSpPr>
          <p:nvPr/>
        </p:nvSpPr>
        <p:spPr bwMode="auto">
          <a:xfrm flipH="1">
            <a:off x="7620000" y="3352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78261" name="Object 21"/>
          <p:cNvGraphicFramePr>
            <a:graphicFrameLocks noChangeAspect="1"/>
          </p:cNvGraphicFramePr>
          <p:nvPr/>
        </p:nvGraphicFramePr>
        <p:xfrm>
          <a:off x="6096000" y="4953000"/>
          <a:ext cx="2743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" name="Equation" r:id="rId15" imgW="1802618" imgH="266584" progId="Equation.3">
                  <p:embed/>
                </p:oleObj>
              </mc:Choice>
              <mc:Fallback>
                <p:oleObj name="Equation" r:id="rId15" imgW="180261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953000"/>
                        <a:ext cx="27432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62" name="Object 22"/>
          <p:cNvGraphicFramePr>
            <a:graphicFrameLocks noChangeAspect="1"/>
          </p:cNvGraphicFramePr>
          <p:nvPr/>
        </p:nvGraphicFramePr>
        <p:xfrm>
          <a:off x="5934075" y="5419725"/>
          <a:ext cx="29384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" name="Equation" r:id="rId17" imgW="1803400" imgH="495300" progId="Equation.3">
                  <p:embed/>
                </p:oleObj>
              </mc:Choice>
              <mc:Fallback>
                <p:oleObj name="Equation" r:id="rId17" imgW="18034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5419725"/>
                        <a:ext cx="2938463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63" name="Rectangle 23"/>
          <p:cNvSpPr>
            <a:spLocks noChangeArrowheads="1"/>
          </p:cNvSpPr>
          <p:nvPr/>
        </p:nvSpPr>
        <p:spPr bwMode="auto">
          <a:xfrm>
            <a:off x="5715000" y="4800600"/>
            <a:ext cx="32766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Summary of Wednesday(1): inference “down”</a:t>
            </a:r>
            <a:endParaRPr lang="en-US" sz="3200" b="1" dirty="0" smtClean="0">
              <a:cs typeface="+mj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324600" y="1983313"/>
            <a:ext cx="914400" cy="113877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Simplified!</a:t>
            </a:r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8077200" y="1981200"/>
            <a:ext cx="8382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81400" y="2209800"/>
            <a:ext cx="2071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d-sep + polytree</a:t>
            </a:r>
          </a:p>
        </p:txBody>
      </p:sp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1116013" y="3657600"/>
          <a:ext cx="32369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" name="Equation" r:id="rId19" imgW="1828800" imgH="406400" progId="Equation.3">
                  <p:embed/>
                </p:oleObj>
              </mc:Choice>
              <mc:Fallback>
                <p:oleObj name="Equation" r:id="rId19" imgW="1828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57600"/>
                        <a:ext cx="32369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H="1">
            <a:off x="3581400" y="2667000"/>
            <a:ext cx="457200" cy="533400"/>
          </a:xfrm>
          <a:prstGeom prst="line">
            <a:avLst/>
          </a:prstGeom>
          <a:solidFill>
            <a:srgbClr val="CC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AutoShape 16"/>
          <p:cNvSpPr>
            <a:spLocks/>
          </p:cNvSpPr>
          <p:nvPr/>
        </p:nvSpPr>
        <p:spPr bwMode="auto">
          <a:xfrm rot="5400000" flipV="1">
            <a:off x="3733800" y="3733800"/>
            <a:ext cx="228600" cy="1143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2362200" y="4495800"/>
            <a:ext cx="297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Recursive call to P(E</a:t>
            </a:r>
            <a:r>
              <a:rPr lang="en-US" baseline="30000" dirty="0">
                <a:cs typeface="+mn-cs"/>
              </a:rPr>
              <a:t>-</a:t>
            </a:r>
            <a:r>
              <a:rPr lang="en-US" dirty="0" smtClean="0">
                <a:cs typeface="+mn-cs"/>
              </a:rPr>
              <a:t>|</a:t>
            </a:r>
            <a:r>
              <a:rPr lang="en-US" dirty="0">
                <a:cs typeface="+mn-cs"/>
              </a:rPr>
              <a:t>Y</a:t>
            </a:r>
            <a:r>
              <a:rPr lang="en-US" dirty="0" smtClean="0">
                <a:cs typeface="+mn-cs"/>
              </a:rPr>
              <a:t>)</a:t>
            </a:r>
            <a:endParaRPr lang="en-US" dirty="0">
              <a:cs typeface="+mn-cs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685800" y="5029200"/>
            <a:ext cx="3276600" cy="1015663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propagating </a:t>
            </a:r>
            <a:r>
              <a:rPr lang="en-US" dirty="0"/>
              <a:t>requests for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belief due to evidential support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b="1" dirty="0"/>
              <a:t>down </a:t>
            </a:r>
            <a:r>
              <a:rPr lang="en-US" dirty="0"/>
              <a:t>the tree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304800" y="6019800"/>
            <a:ext cx="4038600" cy="4000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I.e. info on </a:t>
            </a:r>
            <a:r>
              <a:rPr lang="en-US" dirty="0" err="1"/>
              <a:t>Pr</a:t>
            </a:r>
            <a:r>
              <a:rPr lang="en-US" dirty="0"/>
              <a:t>(E-|X) flows up</a:t>
            </a:r>
          </a:p>
        </p:txBody>
      </p:sp>
    </p:spTree>
    <p:extLst>
      <p:ext uri="{BB962C8B-B14F-4D97-AF65-F5344CB8AC3E}">
        <p14:creationId xmlns:p14="http://schemas.microsoft.com/office/powerpoint/2010/main" val="361364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{\vec\mu}_k = \frac{1}{{\cal C}_k} \sum_{i \in {\cal C}_k} {\vec x}_i $$ 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49607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5213" algn="l"/>
          </a:tabLst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16" charset="0"/>
            <a:sym typeface="Gill San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5213" algn="l"/>
          </a:tabLst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16" charset="0"/>
            <a:sym typeface="Gill Sans" pitchFamily="16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5213" algn="l"/>
          </a:tabLst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16" charset="0"/>
            <a:sym typeface="Gill San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5213" algn="l"/>
          </a:tabLst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16" charset="0"/>
            <a:sym typeface="Gill Sans" pitchFamily="16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ditya_pp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ditya_pp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Aditya_pp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5213" algn="l"/>
          </a:tabLst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16" charset="0"/>
            <a:sym typeface="Gill San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5213" algn="l"/>
          </a:tabLst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16" charset="0"/>
            <a:sym typeface="Gill Sans" pitchFamily="16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7065</TotalTime>
  <Words>3930</Words>
  <Application>Microsoft Macintosh PowerPoint</Application>
  <PresentationFormat>On-screen Show (4:3)</PresentationFormat>
  <Paragraphs>1397</Paragraphs>
  <Slides>72</Slides>
  <Notes>37</Notes>
  <HiddenSlides>1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Blends</vt:lpstr>
      <vt:lpstr>1_title &amp; bullets</vt:lpstr>
      <vt:lpstr>title &amp; bullets</vt:lpstr>
      <vt:lpstr>1_Blends</vt:lpstr>
      <vt:lpstr>Aditya_ppt1</vt:lpstr>
      <vt:lpstr>1_Aditya_ppt1</vt:lpstr>
      <vt:lpstr>2_Aditya_ppt1</vt:lpstr>
      <vt:lpstr>2_title &amp; bullets</vt:lpstr>
      <vt:lpstr>Equation</vt:lpstr>
      <vt:lpstr>Microsoft Equation</vt:lpstr>
      <vt:lpstr>Directed Graphical Probabilistic Models: learning in DGMs</vt:lpstr>
      <vt:lpstr>REVIEW OF DGMs</vt:lpstr>
      <vt:lpstr>Another difficult problem: common-sense reasoning</vt:lpstr>
      <vt:lpstr>Another difficult problem: common-sense reasoning</vt:lpstr>
      <vt:lpstr>Summary of Monday(1): Bayes nets</vt:lpstr>
      <vt:lpstr>Summary of Monday(2): d-separation</vt:lpstr>
      <vt:lpstr>Quiz1: which are d-separated?</vt:lpstr>
      <vt:lpstr>Quiz2: which is an example of explaining away?</vt:lpstr>
      <vt:lpstr>Summary of Wednesday(1): inference “down”</vt:lpstr>
      <vt:lpstr>Summary of Wed(2): inference “up”</vt:lpstr>
      <vt:lpstr>Summary of Wed(2.5) Markov blanket</vt:lpstr>
      <vt:lpstr>Summary of Wed(3): sideways?!</vt:lpstr>
      <vt:lpstr>Summary of Wed(4)</vt:lpstr>
      <vt:lpstr>Another difficult problem: common-sense reasoning</vt:lpstr>
      <vt:lpstr>Learning in DGMs</vt:lpstr>
      <vt:lpstr>Learning for Bayes nets</vt:lpstr>
      <vt:lpstr>Learning for Bayes nets</vt:lpstr>
      <vt:lpstr>MAP estimates</vt:lpstr>
      <vt:lpstr>MAP estimates</vt:lpstr>
      <vt:lpstr>Learning for Bayes nets</vt:lpstr>
      <vt:lpstr>Learning for Bayes nets</vt:lpstr>
      <vt:lpstr>Wait, that’s it?</vt:lpstr>
      <vt:lpstr>Learning for Bayes nets</vt:lpstr>
      <vt:lpstr>DGMS that Describe Learning Algorithms</vt:lpstr>
      <vt:lpstr>A network with a familiar generative story</vt:lpstr>
      <vt:lpstr>A network with a familiar generative story</vt:lpstr>
      <vt:lpstr>Learning for Bayes nets naïve Bayes</vt:lpstr>
      <vt:lpstr>Inference for Bayes nets naïve Bayes</vt:lpstr>
      <vt:lpstr>PowerPoint Presentation</vt:lpstr>
      <vt:lpstr>Summary</vt:lpstr>
      <vt:lpstr>Learning in DGMs</vt:lpstr>
      <vt:lpstr>PowerPoint Presentation</vt:lpstr>
      <vt:lpstr>Learning with Hidden Variables</vt:lpstr>
      <vt:lpstr>Learning with Hidden Variables: Example</vt:lpstr>
      <vt:lpstr>Learning with Hidden Variables: Example</vt:lpstr>
      <vt:lpstr>Learning with Hidden Variables: Example</vt:lpstr>
      <vt:lpstr>Learning with Hidden Variables: Example</vt:lpstr>
      <vt:lpstr>Learning with Hidden Variables: Example</vt:lpstr>
      <vt:lpstr>Learning with Hidden Variables: Example</vt:lpstr>
      <vt:lpstr>Learning with hidden variables</vt:lpstr>
      <vt:lpstr>Aside: Why does this work?</vt:lpstr>
      <vt:lpstr>Aside: Why does this work?</vt:lpstr>
      <vt:lpstr>Aside: Jensen’s inequality</vt:lpstr>
      <vt:lpstr>Aside: Why does this work?</vt:lpstr>
      <vt:lpstr>Aside: Why does this work?</vt:lpstr>
      <vt:lpstr>Learning with hidden variables</vt:lpstr>
      <vt:lpstr>Summary</vt:lpstr>
      <vt:lpstr>Semi-supervised naïve Bayes</vt:lpstr>
      <vt:lpstr>Learning for Bayes nets naïve Bayes</vt:lpstr>
      <vt:lpstr>PowerPoint Presentation</vt:lpstr>
      <vt:lpstr>PowerPoint Presentation</vt:lpstr>
      <vt:lpstr>PowerPoint Presentation</vt:lpstr>
      <vt:lpstr>PowerPoint Presentation</vt:lpstr>
      <vt:lpstr>K-Means: Algorithm</vt:lpstr>
      <vt:lpstr>Mixture of Gaussians</vt:lpstr>
      <vt:lpstr>A Bayes network for a mixture of Gaussians</vt:lpstr>
      <vt:lpstr>A closely related Bayes network for a mixture of Gaussians</vt:lpstr>
      <vt:lpstr>Gaussian Mixture Models (GMMs)</vt:lpstr>
      <vt:lpstr>Expectation-Maximization (EM) </vt:lpstr>
      <vt:lpstr>PowerPoint Presentation</vt:lpstr>
      <vt:lpstr>Expectation-Maximization (EM) </vt:lpstr>
      <vt:lpstr>The Expectation-Maximization (EM) Algorithm</vt:lpstr>
      <vt:lpstr>The Expectation-Maximization (EM) Algorithm</vt:lpstr>
      <vt:lpstr>EM Algorithm for GMM</vt:lpstr>
      <vt:lpstr>K-means is a hard version of EM</vt:lpstr>
      <vt:lpstr>Soft vs. Hard EM assignments</vt:lpstr>
      <vt:lpstr>Questions</vt:lpstr>
      <vt:lpstr>Recap: learning in Bayes nets</vt:lpstr>
      <vt:lpstr>Recap: learning in Bayes nets</vt:lpstr>
      <vt:lpstr>Recap: learning in Bayes nets</vt:lpstr>
      <vt:lpstr>Recap: learning in Bayes nets</vt:lpstr>
      <vt:lpstr>Some things to think about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awm</dc:creator>
  <cp:lastModifiedBy>William Cohen</cp:lastModifiedBy>
  <cp:revision>648</cp:revision>
  <cp:lastPrinted>1601-01-01T00:00:00Z</cp:lastPrinted>
  <dcterms:created xsi:type="dcterms:W3CDTF">2001-07-26T22:52:10Z</dcterms:created>
  <dcterms:modified xsi:type="dcterms:W3CDTF">2016-03-28T14:19:06Z</dcterms:modified>
</cp:coreProperties>
</file>