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3.bin" ContentType="application/vnd.openxmlformats-officedocument.oleObject"/>
  <Override PartName="/ppt/notesSlides/notesSlide5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61" r:id="rId3"/>
    <p:sldId id="405" r:id="rId4"/>
    <p:sldId id="406" r:id="rId5"/>
    <p:sldId id="407" r:id="rId6"/>
    <p:sldId id="413" r:id="rId7"/>
    <p:sldId id="408" r:id="rId8"/>
    <p:sldId id="409" r:id="rId9"/>
    <p:sldId id="412" r:id="rId10"/>
    <p:sldId id="422" r:id="rId11"/>
    <p:sldId id="410" r:id="rId12"/>
    <p:sldId id="411" r:id="rId13"/>
    <p:sldId id="414" r:id="rId14"/>
    <p:sldId id="362" r:id="rId15"/>
    <p:sldId id="363" r:id="rId16"/>
    <p:sldId id="373" r:id="rId17"/>
    <p:sldId id="364" r:id="rId18"/>
    <p:sldId id="415" r:id="rId19"/>
    <p:sldId id="416" r:id="rId20"/>
    <p:sldId id="421" r:id="rId21"/>
    <p:sldId id="417" r:id="rId22"/>
    <p:sldId id="418" r:id="rId23"/>
    <p:sldId id="419" r:id="rId24"/>
    <p:sldId id="420" r:id="rId25"/>
    <p:sldId id="375" r:id="rId26"/>
    <p:sldId id="402" r:id="rId27"/>
    <p:sldId id="371" r:id="rId28"/>
    <p:sldId id="372" r:id="rId29"/>
    <p:sldId id="374" r:id="rId30"/>
    <p:sldId id="367" r:id="rId31"/>
    <p:sldId id="376" r:id="rId32"/>
    <p:sldId id="379" r:id="rId33"/>
    <p:sldId id="267" r:id="rId34"/>
    <p:sldId id="268" r:id="rId35"/>
    <p:sldId id="377" r:id="rId36"/>
    <p:sldId id="269" r:id="rId37"/>
    <p:sldId id="378" r:id="rId38"/>
    <p:sldId id="404" r:id="rId39"/>
    <p:sldId id="423" r:id="rId40"/>
    <p:sldId id="380" r:id="rId41"/>
    <p:sldId id="388" r:id="rId42"/>
    <p:sldId id="273" r:id="rId43"/>
    <p:sldId id="381" r:id="rId44"/>
    <p:sldId id="390" r:id="rId45"/>
    <p:sldId id="389" r:id="rId46"/>
    <p:sldId id="391" r:id="rId47"/>
    <p:sldId id="383" r:id="rId48"/>
    <p:sldId id="393" r:id="rId49"/>
    <p:sldId id="277" r:id="rId50"/>
    <p:sldId id="392" r:id="rId51"/>
    <p:sldId id="385" r:id="rId52"/>
    <p:sldId id="396" r:id="rId53"/>
    <p:sldId id="397" r:id="rId54"/>
    <p:sldId id="398" r:id="rId55"/>
    <p:sldId id="39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6846" autoAdjust="0"/>
  </p:normalViewPr>
  <p:slideViewPr>
    <p:cSldViewPr snapToGrid="0" snapToObjects="1">
      <p:cViewPr varScale="1">
        <p:scale>
          <a:sx n="109" d="100"/>
          <a:sy n="109" d="100"/>
        </p:scale>
        <p:origin x="-2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Relationship Id="rId3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" Type="http://schemas.openxmlformats.org/officeDocument/2006/relationships/image" Target="../media/image3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5CFFB-1F25-CD4A-AEEC-8D77D8F9E269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DDD9E-E8A3-DB48-8AD5-60F7105A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3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2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2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comments: this</a:t>
            </a:r>
            <a:r>
              <a:rPr lang="en-US" baseline="0" dirty="0" smtClean="0"/>
              <a:t> was a little short for a </a:t>
            </a:r>
            <a:r>
              <a:rPr lang="en-US" baseline="0" smtClean="0"/>
              <a:t>full lecture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71E9-83D5-0841-97B1-BA125946EDC8}" type="datetime1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1CA9-C8E0-854C-895A-869A55D4419B}" type="datetime1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F475-B3A0-6347-A679-ACB499B77355}" type="datetime1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4012D58-ADB2-8B4B-A296-96CA908EEE59}" type="datetime1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D7C-CAA1-F14A-8252-7ECE41CC2C1D}" type="datetime1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65-BA19-634D-B208-968116C80BC4}" type="datetime1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0E-A568-8B4B-A85E-5CAC8DB2ED96}" type="datetime1">
              <a:rPr lang="en-US" smtClean="0"/>
              <a:t>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65A1-9D6F-FE41-BFD3-AD5BBBB2DCFB}" type="datetime1">
              <a:rPr lang="en-US" smtClean="0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D7A4-6F4D-A843-8E68-53023059E4A8}" type="datetime1">
              <a:rPr lang="en-US" smtClean="0"/>
              <a:t>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3F82-E8A6-514E-8B21-69217B082931}" type="datetime1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8980-1C31-1B4B-85F0-90A8067EAFE9}" type="datetime1">
              <a:rPr lang="en-US" smtClean="0"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6C920-A42B-A442-80C2-958E50B6DAF9}" type="datetime1">
              <a:rPr lang="en-US" smtClean="0"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7.emf"/><Relationship Id="rId6" Type="http://schemas.openxmlformats.org/officeDocument/2006/relationships/image" Target="../media/image30.png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5.emf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1.png"/><Relationship Id="rId8" Type="http://schemas.openxmlformats.org/officeDocument/2006/relationships/oleObject" Target="../embeddings/oleObject29.bin"/><Relationship Id="rId9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5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5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6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16.emf"/><Relationship Id="rId10" Type="http://schemas.openxmlformats.org/officeDocument/2006/relationships/image" Target="../media/image11.e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2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3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4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15.e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32220"/>
            <a:ext cx="7112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7513932">
            <a:off x="-3220909" y="-527919"/>
            <a:ext cx="9707486" cy="5644904"/>
          </a:xfrm>
          <a:prstGeom prst="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44615" y="0"/>
            <a:ext cx="4393740" cy="62132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65319" y="898768"/>
            <a:ext cx="307868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Predict “</a:t>
            </a:r>
            <a:r>
              <a:rPr lang="en-US" dirty="0" err="1" smtClean="0">
                <a:latin typeface="Cambria Math"/>
                <a:cs typeface="Cambria Math"/>
              </a:rPr>
              <a:t>pos</a:t>
            </a:r>
            <a:r>
              <a:rPr lang="en-US" dirty="0" smtClean="0">
                <a:latin typeface="Cambria Math"/>
                <a:cs typeface="Cambria Math"/>
              </a:rPr>
              <a:t>” on (x1,x2)  </a:t>
            </a:r>
            <a:r>
              <a:rPr lang="en-US" dirty="0" err="1" smtClean="0">
                <a:latin typeface="Cambria Math"/>
                <a:cs typeface="Cambria Math"/>
              </a:rPr>
              <a:t>iff</a:t>
            </a:r>
            <a:r>
              <a:rPr lang="en-US" dirty="0" smtClean="0">
                <a:latin typeface="Cambria Math"/>
                <a:cs typeface="Cambria Math"/>
              </a:rPr>
              <a:t> ax1 + bx2  + c &gt;0 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5073" y="1545099"/>
            <a:ext cx="23789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smtClean="0">
                <a:latin typeface="Cambria Math"/>
                <a:cs typeface="Cambria Math"/>
              </a:rPr>
              <a:t>sign(ax1 </a:t>
            </a:r>
            <a:r>
              <a:rPr lang="en-US" dirty="0">
                <a:latin typeface="Cambria Math"/>
                <a:cs typeface="Cambria Math"/>
              </a:rPr>
              <a:t>+ bx2  + </a:t>
            </a:r>
            <a:r>
              <a:rPr lang="en-US" dirty="0" smtClean="0">
                <a:latin typeface="Cambria Math"/>
                <a:cs typeface="Cambria Math"/>
              </a:rPr>
              <a:t>c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9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0 at 4.27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3083" r="1575" b="1550"/>
          <a:stretch/>
        </p:blipFill>
        <p:spPr>
          <a:xfrm>
            <a:off x="1720410" y="1364918"/>
            <a:ext cx="5166515" cy="37626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457781" y="1364918"/>
            <a:ext cx="2763848" cy="3562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0 at 5.5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0" y="0"/>
            <a:ext cx="7832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7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is Linear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Assume conditional independence of attributes given class</a:t>
            </a:r>
          </a:p>
          <a:p>
            <a:pPr lvl="1"/>
            <a:r>
              <a:rPr lang="en-US" dirty="0" smtClean="0"/>
              <a:t>Derive a </a:t>
            </a:r>
            <a:r>
              <a:rPr lang="en-US" dirty="0" smtClean="0"/>
              <a:t>classifier: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(Y=</a:t>
            </a:r>
            <a:r>
              <a:rPr lang="en-US" dirty="0" err="1" smtClean="0"/>
              <a:t>y|X</a:t>
            </a:r>
            <a:r>
              <a:rPr lang="en-US" dirty="0" smtClean="0"/>
              <a:t>=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Turns out to be linear…?</a:t>
            </a:r>
          </a:p>
          <a:p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Linear classifiers are important and interesting</a:t>
            </a:r>
            <a:endParaRPr lang="en-US" dirty="0" smtClean="0"/>
          </a:p>
          <a:p>
            <a:r>
              <a:rPr lang="en-US" dirty="0" smtClean="0"/>
              <a:t>Alternative story:</a:t>
            </a:r>
            <a:endParaRPr lang="en-US" dirty="0" smtClean="0"/>
          </a:p>
          <a:p>
            <a:pPr lvl="1"/>
            <a:r>
              <a:rPr lang="en-US" dirty="0" smtClean="0"/>
              <a:t>Assume a </a:t>
            </a:r>
            <a:r>
              <a:rPr lang="en-US" dirty="0" smtClean="0"/>
              <a:t>“linear model” </a:t>
            </a:r>
            <a:r>
              <a:rPr lang="en-US" dirty="0" smtClean="0"/>
              <a:t>of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/>
              <a:t>Y=</a:t>
            </a:r>
            <a:r>
              <a:rPr lang="en-US" dirty="0" err="1"/>
              <a:t>y|X</a:t>
            </a:r>
            <a:r>
              <a:rPr lang="en-US" dirty="0"/>
              <a:t>=</a:t>
            </a:r>
            <a:r>
              <a:rPr lang="en-US" b="1" dirty="0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Find the linear model that fits the data </a:t>
            </a:r>
            <a:r>
              <a:rPr lang="en-US" dirty="0" smtClean="0"/>
              <a:t>“best”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1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7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Review: Probabilistic Learning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Probabilities are useful for modeling </a:t>
            </a:r>
            <a:r>
              <a:rPr lang="en-US" i="1" dirty="0" smtClean="0"/>
              <a:t>uncertainty</a:t>
            </a:r>
            <a:r>
              <a:rPr lang="en-US" dirty="0" smtClean="0"/>
              <a:t> and </a:t>
            </a:r>
            <a:r>
              <a:rPr lang="en-US" i="1" dirty="0" smtClean="0"/>
              <a:t>non-deterministic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classifier</a:t>
            </a:r>
            <a:r>
              <a:rPr lang="en-US" dirty="0" smtClean="0"/>
              <a:t> takes as input feature values </a:t>
            </a:r>
            <a:r>
              <a:rPr lang="en-US" b="1" i="1" dirty="0" smtClean="0"/>
              <a:t>x </a:t>
            </a:r>
            <a:r>
              <a:rPr lang="en-US" dirty="0" smtClean="0"/>
              <a:t>=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and produces a predicted class label </a:t>
            </a:r>
            <a:r>
              <a:rPr lang="en-US" i="1" dirty="0" smtClean="0"/>
              <a:t>y</a:t>
            </a:r>
          </a:p>
          <a:p>
            <a:r>
              <a:rPr lang="en-US" dirty="0" smtClean="0"/>
              <a:t>Classification algorithms can be based on probability:</a:t>
            </a:r>
          </a:p>
          <a:p>
            <a:pPr lvl="1"/>
            <a:r>
              <a:rPr lang="en-US" dirty="0" smtClean="0"/>
              <a:t>model the </a:t>
            </a:r>
            <a:r>
              <a:rPr lang="en-US" i="1" dirty="0" smtClean="0"/>
              <a:t>joint distribution</a:t>
            </a:r>
            <a:r>
              <a:rPr lang="en-US" dirty="0" smtClean="0"/>
              <a:t> of &lt;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err="1" smtClean="0"/>
              <a:t>,Y</a:t>
            </a:r>
            <a:r>
              <a:rPr lang="en-US" i="1" dirty="0" smtClean="0"/>
              <a:t>&gt; </a:t>
            </a:r>
            <a:r>
              <a:rPr lang="en-US" dirty="0" smtClean="0"/>
              <a:t>and predict </a:t>
            </a:r>
            <a:r>
              <a:rPr lang="en-US" dirty="0" err="1" smtClean="0"/>
              <a:t>argmax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</a:t>
            </a:r>
            <a:r>
              <a:rPr lang="en-US" i="1" dirty="0" err="1" smtClean="0"/>
              <a:t>Pr</a:t>
            </a:r>
            <a:r>
              <a:rPr lang="en-US" i="1" dirty="0" smtClean="0"/>
              <a:t>(y|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,…,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i="1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Model </a:t>
            </a:r>
            <a:r>
              <a:rPr lang="en-US" i="1" dirty="0" err="1" smtClean="0"/>
              <a:t>Pr</a:t>
            </a:r>
            <a:r>
              <a:rPr lang="en-US" i="1" dirty="0" smtClean="0"/>
              <a:t>(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,…,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 err="1"/>
              <a:t>,</a:t>
            </a:r>
            <a:r>
              <a:rPr lang="en-US" i="1" dirty="0" err="1" smtClean="0"/>
              <a:t>Y</a:t>
            </a:r>
            <a:r>
              <a:rPr lang="en-US" i="1" dirty="0" smtClean="0"/>
              <a:t>) </a:t>
            </a:r>
            <a:r>
              <a:rPr lang="en-US" dirty="0" smtClean="0"/>
              <a:t>with a big table (brute-force Bayes) </a:t>
            </a:r>
          </a:p>
          <a:p>
            <a:pPr lvl="2"/>
            <a:r>
              <a:rPr lang="en-US" dirty="0" smtClean="0"/>
              <a:t>Model </a:t>
            </a:r>
            <a:r>
              <a:rPr lang="en-US" i="1" dirty="0" err="1"/>
              <a:t>Pr</a:t>
            </a:r>
            <a:r>
              <a:rPr lang="en-US" i="1" dirty="0"/>
              <a:t>(X</a:t>
            </a:r>
            <a:r>
              <a:rPr lang="en-US" i="1" baseline="-25000" dirty="0"/>
              <a:t>1</a:t>
            </a:r>
            <a:r>
              <a:rPr lang="en-US" i="1" dirty="0"/>
              <a:t>,…,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 err="1"/>
              <a:t>,Y</a:t>
            </a:r>
            <a:r>
              <a:rPr lang="en-US" i="1" dirty="0"/>
              <a:t>) </a:t>
            </a:r>
            <a:r>
              <a:rPr lang="en-US" dirty="0" smtClean="0"/>
              <a:t>with </a:t>
            </a:r>
            <a:r>
              <a:rPr lang="en-US" dirty="0" err="1" smtClean="0"/>
              <a:t>Bayes’s</a:t>
            </a:r>
            <a:r>
              <a:rPr lang="en-US" dirty="0" smtClean="0"/>
              <a:t> rule and conditional independence assumptions (naïve Bayes)</a:t>
            </a:r>
          </a:p>
          <a:p>
            <a:r>
              <a:rPr lang="en-US" dirty="0" smtClean="0"/>
              <a:t>Naïve Bayes has a </a:t>
            </a:r>
            <a:r>
              <a:rPr lang="en-US" i="1" dirty="0" smtClean="0"/>
              <a:t>linear</a:t>
            </a:r>
            <a:r>
              <a:rPr lang="en-US" dirty="0" smtClean="0"/>
              <a:t> decision boundary: i.e., the classifier is of the form sign(</a:t>
            </a:r>
            <a:r>
              <a:rPr lang="en-US" b="1" dirty="0" smtClean="0"/>
              <a:t>x . </a:t>
            </a:r>
            <a:r>
              <a:rPr lang="en-US" b="1" dirty="0" err="1" smtClean="0"/>
              <a:t>w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as Optimization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7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as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main idea today</a:t>
            </a:r>
          </a:p>
          <a:p>
            <a:pPr lvl="1"/>
            <a:r>
              <a:rPr lang="en-US" dirty="0" smtClean="0"/>
              <a:t>Make two assumptions: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classifier </a:t>
            </a:r>
            <a:r>
              <a:rPr lang="en-US" dirty="0" smtClean="0"/>
              <a:t>is linear, like </a:t>
            </a:r>
            <a:r>
              <a:rPr lang="en-US" dirty="0"/>
              <a:t>n</a:t>
            </a:r>
            <a:r>
              <a:rPr lang="en-US" dirty="0" smtClean="0"/>
              <a:t>aïve Bayes</a:t>
            </a:r>
          </a:p>
          <a:p>
            <a:pPr lvl="3"/>
            <a:r>
              <a:rPr lang="en-US" dirty="0" err="1" smtClean="0"/>
              <a:t>ie</a:t>
            </a:r>
            <a:r>
              <a:rPr lang="en-US" dirty="0" smtClean="0"/>
              <a:t> roughly of </a:t>
            </a:r>
            <a:r>
              <a:rPr lang="en-US" dirty="0"/>
              <a:t>the form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="1" baseline="-25000" dirty="0" err="1" smtClean="0"/>
              <a:t>w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) = sign</a:t>
            </a:r>
            <a:r>
              <a:rPr lang="en-US" dirty="0"/>
              <a:t>(</a:t>
            </a:r>
            <a:r>
              <a:rPr lang="en-US" b="1" dirty="0"/>
              <a:t>x .</a:t>
            </a:r>
            <a:r>
              <a:rPr lang="en-US" b="1" dirty="0" smtClean="0"/>
              <a:t> </a:t>
            </a:r>
            <a:r>
              <a:rPr lang="en-US" b="1" dirty="0" err="1" smtClean="0"/>
              <a:t>w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want to find the classifier </a:t>
            </a:r>
            <a:r>
              <a:rPr lang="en-US" b="1" dirty="0" err="1" smtClean="0"/>
              <a:t>w</a:t>
            </a:r>
            <a:r>
              <a:rPr lang="en-US" b="1" dirty="0" smtClean="0"/>
              <a:t> </a:t>
            </a:r>
            <a:r>
              <a:rPr lang="en-US" dirty="0" smtClean="0"/>
              <a:t>that “fits the data best”</a:t>
            </a:r>
          </a:p>
          <a:p>
            <a:pPr lvl="1"/>
            <a:r>
              <a:rPr lang="en-US" dirty="0"/>
              <a:t>Formalize as an </a:t>
            </a:r>
            <a:r>
              <a:rPr lang="en-US" i="1" dirty="0"/>
              <a:t>optimization </a:t>
            </a:r>
            <a:r>
              <a:rPr lang="en-US" i="1" dirty="0" smtClean="0"/>
              <a:t>problem</a:t>
            </a:r>
            <a:endParaRPr lang="en-US" dirty="0" smtClean="0"/>
          </a:p>
          <a:p>
            <a:pPr lvl="2"/>
            <a:r>
              <a:rPr lang="en-US" dirty="0" smtClean="0"/>
              <a:t>Pick a loss function </a:t>
            </a:r>
            <a:r>
              <a:rPr lang="en-US" i="1" dirty="0" smtClean="0"/>
              <a:t>J(</a:t>
            </a:r>
            <a:r>
              <a:rPr lang="en-US" b="1" i="1" dirty="0" err="1" smtClean="0"/>
              <a:t>w,D</a:t>
            </a:r>
            <a:r>
              <a:rPr lang="en-US" i="1" dirty="0" smtClean="0"/>
              <a:t>),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dirty="0"/>
              <a:t>f</a:t>
            </a:r>
            <a:r>
              <a:rPr lang="en-US" dirty="0" smtClean="0"/>
              <a:t>ind </a:t>
            </a:r>
            <a:endParaRPr lang="en-US" dirty="0"/>
          </a:p>
          <a:p>
            <a:pPr marL="1371600" lvl="3" indent="0">
              <a:buNone/>
            </a:pPr>
            <a:r>
              <a:rPr lang="en-US" sz="3000" dirty="0" err="1" smtClean="0"/>
              <a:t>argmin</a:t>
            </a:r>
            <a:r>
              <a:rPr lang="en-US" sz="3000" b="1" baseline="-25000" dirty="0" err="1" smtClean="0"/>
              <a:t>w</a:t>
            </a:r>
            <a:r>
              <a:rPr lang="en-US" sz="3000" b="1" dirty="0" smtClean="0"/>
              <a:t> </a:t>
            </a:r>
            <a:r>
              <a:rPr lang="en-US" sz="3000" i="1" dirty="0"/>
              <a:t>J</a:t>
            </a:r>
            <a:r>
              <a:rPr lang="en-US" sz="3000" i="1" dirty="0" smtClean="0"/>
              <a:t>(</a:t>
            </a:r>
            <a:r>
              <a:rPr lang="en-US" sz="3000" b="1" i="1" dirty="0" smtClean="0"/>
              <a:t>w</a:t>
            </a:r>
            <a:r>
              <a:rPr lang="en-US" sz="3000" i="1" dirty="0" smtClean="0"/>
              <a:t>) </a:t>
            </a:r>
            <a:endParaRPr lang="en-US" sz="3000" dirty="0"/>
          </a:p>
          <a:p>
            <a:pPr lvl="2"/>
            <a:r>
              <a:rPr lang="en-US" dirty="0" smtClean="0"/>
              <a:t>OR: Pick a “goodness” function, often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D|</a:t>
            </a:r>
            <a:r>
              <a:rPr lang="en-US" b="1" dirty="0" err="1" smtClean="0"/>
              <a:t>w</a:t>
            </a:r>
            <a:r>
              <a:rPr lang="en-US" b="1" dirty="0" smtClean="0"/>
              <a:t>), </a:t>
            </a:r>
            <a:r>
              <a:rPr lang="en-US" dirty="0" smtClean="0"/>
              <a:t>and find </a:t>
            </a:r>
            <a:r>
              <a:rPr lang="en-US" dirty="0"/>
              <a:t>the </a:t>
            </a:r>
            <a:r>
              <a:rPr lang="en-US" dirty="0" err="1" smtClean="0"/>
              <a:t>argmax</a:t>
            </a:r>
            <a:r>
              <a:rPr lang="en-US" b="1" baseline="-25000" dirty="0" err="1" smtClean="0"/>
              <a:t>w</a:t>
            </a:r>
            <a:r>
              <a:rPr lang="en-US" b="1" dirty="0" smtClean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i="1" dirty="0"/>
              <a:t>(</a:t>
            </a:r>
            <a:r>
              <a:rPr lang="en-US" b="1" i="1" dirty="0"/>
              <a:t>w</a:t>
            </a:r>
            <a:r>
              <a:rPr lang="en-US" i="1" dirty="0"/>
              <a:t>) 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3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Learning as optimization: warmup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>
                <a:latin typeface="Cambria Math" charset="0"/>
                <a:ea typeface="ＭＳ Ｐゴシック" charset="0"/>
                <a:cs typeface="ＭＳ Ｐゴシック" charset="0"/>
              </a:rPr>
              <a:t>Find: optimal (MLE) parameter θ of a binomial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>
                <a:latin typeface="Cambria Math" charset="0"/>
                <a:ea typeface="ＭＳ Ｐゴシック" charset="0"/>
                <a:cs typeface="ＭＳ Ｐゴシック" charset="0"/>
              </a:rPr>
              <a:t>Dataset: </a:t>
            </a:r>
            <a:r>
              <a:rPr lang="en-US" sz="2800" i="1">
                <a:latin typeface="Cambria Math" charset="0"/>
                <a:ea typeface="ＭＳ Ｐゴシック" charset="0"/>
                <a:cs typeface="ＭＳ Ｐゴシック" charset="0"/>
              </a:rPr>
              <a:t>D={x</a:t>
            </a:r>
            <a:r>
              <a:rPr lang="en-US" sz="2800" i="1" baseline="-25000">
                <a:latin typeface="Cambria Math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i="1">
                <a:latin typeface="Cambria Math" charset="0"/>
                <a:ea typeface="ＭＳ Ｐゴシック" charset="0"/>
                <a:cs typeface="ＭＳ Ｐゴシック" charset="0"/>
              </a:rPr>
              <a:t>,…,x</a:t>
            </a:r>
            <a:r>
              <a:rPr lang="en-US" sz="2800" i="1" baseline="-25000">
                <a:latin typeface="Cambria Math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i="1">
                <a:latin typeface="Cambria Math" charset="0"/>
                <a:ea typeface="ＭＳ Ｐゴシック" charset="0"/>
                <a:cs typeface="ＭＳ Ｐゴシック" charset="0"/>
              </a:rPr>
              <a:t>}, x</a:t>
            </a:r>
            <a:r>
              <a:rPr lang="en-US" sz="2800" i="1" baseline="-25000">
                <a:latin typeface="Cambria Math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i="1">
                <a:latin typeface="Cambria Math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latin typeface="Cambria Math" charset="0"/>
                <a:ea typeface="ＭＳ Ｐゴシック" charset="0"/>
                <a:cs typeface="ＭＳ Ｐゴシック" charset="0"/>
              </a:rPr>
              <a:t>is 0 or 1, </a:t>
            </a:r>
            <a:r>
              <a:rPr lang="en-US" sz="2800" i="1">
                <a:latin typeface="Cambria Math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>
                <a:latin typeface="Cambria Math" charset="0"/>
                <a:ea typeface="ＭＳ Ｐゴシック" charset="0"/>
                <a:cs typeface="ＭＳ Ｐゴシック" charset="0"/>
              </a:rPr>
              <a:t> of them are 1</a:t>
            </a: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11541"/>
              </p:ext>
            </p:extLst>
          </p:nvPr>
        </p:nvGraphicFramePr>
        <p:xfrm>
          <a:off x="1124423" y="2516419"/>
          <a:ext cx="58404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4" name="Equation" r:id="rId3" imgW="2667000" imgH="368300" progId="Equation.3">
                  <p:embed/>
                </p:oleObj>
              </mc:Choice>
              <mc:Fallback>
                <p:oleObj name="Equation" r:id="rId3" imgW="2667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423" y="2516419"/>
                        <a:ext cx="584041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1038225" y="3335338"/>
          <a:ext cx="6831013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5" name="Equation" r:id="rId5" imgW="2959100" imgH="1066800" progId="Equation.3">
                  <p:embed/>
                </p:oleObj>
              </mc:Choice>
              <mc:Fallback>
                <p:oleObj name="Equation" r:id="rId5" imgW="29591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35338"/>
                        <a:ext cx="6831013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2143125" y="5886450"/>
          <a:ext cx="4926013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6" name="Equation" r:id="rId7" imgW="2133600" imgH="254000" progId="Equation.3">
                  <p:embed/>
                </p:oleObj>
              </mc:Choice>
              <mc:Fallback>
                <p:oleObj name="Equation" r:id="rId7" imgW="2133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886450"/>
                        <a:ext cx="4926013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16200000">
            <a:off x="3340894" y="4441032"/>
            <a:ext cx="282575" cy="172243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6369844" y="4553744"/>
            <a:ext cx="284163" cy="13684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4637087" y="5111751"/>
            <a:ext cx="282575" cy="381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5825332" y="6220619"/>
            <a:ext cx="152400" cy="350837"/>
          </a:xfrm>
          <a:prstGeom prst="rightBrace">
            <a:avLst>
              <a:gd name="adj1" fmla="val 833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5056982" y="6026944"/>
            <a:ext cx="152400" cy="738187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7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144488-E0BF-A946-937E-AC0F75ED52FA}" type="slidenum">
              <a:rPr 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780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3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Learning as optimization: warmup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>
                <a:latin typeface="Cambria Math" charset="0"/>
                <a:ea typeface="ＭＳ Ｐゴシック" charset="0"/>
                <a:cs typeface="ＭＳ Ｐゴシック" charset="0"/>
              </a:rPr>
              <a:t>Goal: Find the best parameter θ of a binomial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>
                <a:latin typeface="Cambria Math" charset="0"/>
                <a:ea typeface="ＭＳ Ｐゴシック" charset="0"/>
                <a:cs typeface="ＭＳ Ｐゴシック" charset="0"/>
              </a:rPr>
              <a:t>Dataset: </a:t>
            </a:r>
            <a:r>
              <a:rPr lang="en-US" sz="2800" i="1">
                <a:latin typeface="Cambria Math" charset="0"/>
                <a:ea typeface="ＭＳ Ｐゴシック" charset="0"/>
                <a:cs typeface="ＭＳ Ｐゴシック" charset="0"/>
              </a:rPr>
              <a:t>D={x</a:t>
            </a:r>
            <a:r>
              <a:rPr lang="en-US" sz="2800" i="1" baseline="-25000">
                <a:latin typeface="Cambria Math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i="1">
                <a:latin typeface="Cambria Math" charset="0"/>
                <a:ea typeface="ＭＳ Ｐゴシック" charset="0"/>
                <a:cs typeface="ＭＳ Ｐゴシック" charset="0"/>
              </a:rPr>
              <a:t>,…,x</a:t>
            </a:r>
            <a:r>
              <a:rPr lang="en-US" sz="2800" i="1" baseline="-25000">
                <a:latin typeface="Cambria Math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i="1">
                <a:latin typeface="Cambria Math" charset="0"/>
                <a:ea typeface="ＭＳ Ｐゴシック" charset="0"/>
                <a:cs typeface="ＭＳ Ｐゴシック" charset="0"/>
              </a:rPr>
              <a:t>}, x</a:t>
            </a:r>
            <a:r>
              <a:rPr lang="en-US" sz="2800" i="1" baseline="-25000">
                <a:latin typeface="Cambria Math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i="1">
                <a:latin typeface="Cambria Math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latin typeface="Cambria Math" charset="0"/>
                <a:ea typeface="ＭＳ Ｐゴシック" charset="0"/>
                <a:cs typeface="ＭＳ Ｐゴシック" charset="0"/>
              </a:rPr>
              <a:t>is 0 or 1, </a:t>
            </a:r>
            <a:r>
              <a:rPr lang="en-US" sz="2800" i="1">
                <a:latin typeface="Cambria Math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>
                <a:latin typeface="Cambria Math" charset="0"/>
                <a:ea typeface="ＭＳ Ｐゴシック" charset="0"/>
                <a:cs typeface="ＭＳ Ｐゴシック" charset="0"/>
              </a:rPr>
              <a:t> of them are 1</a:t>
            </a:r>
          </a:p>
        </p:txBody>
      </p:sp>
      <p:pic>
        <p:nvPicPr>
          <p:cNvPr id="10" name="Picture 9" descr="Screen Shot 2012-02-13 at 9.49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27939" r="5116" b="9142"/>
          <a:stretch>
            <a:fillRect/>
          </a:stretch>
        </p:blipFill>
        <p:spPr bwMode="auto">
          <a:xfrm>
            <a:off x="106363" y="3298825"/>
            <a:ext cx="792956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35925" y="3406775"/>
            <a:ext cx="13128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 Math"/>
                <a:ea typeface="+mn-ea"/>
                <a:cs typeface="Cambria Math"/>
              </a:rPr>
              <a:t>= 0</a:t>
            </a:r>
          </a:p>
        </p:txBody>
      </p:sp>
      <p:sp>
        <p:nvSpPr>
          <p:cNvPr id="6" name="Down Arrow 5"/>
          <p:cNvSpPr/>
          <p:nvPr/>
        </p:nvSpPr>
        <p:spPr>
          <a:xfrm rot="2191038">
            <a:off x="1893888" y="3841750"/>
            <a:ext cx="288925" cy="7794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838" y="4656138"/>
            <a:ext cx="15478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θ</a:t>
            </a:r>
            <a:r>
              <a:rPr lang="en-US" sz="2400" dirty="0">
                <a:solidFill>
                  <a:prstClr val="black"/>
                </a:solidFill>
                <a:latin typeface="Cambria Math"/>
                <a:ea typeface="+mn-ea"/>
                <a:cs typeface="Cambria Math"/>
              </a:rPr>
              <a:t>= 0</a:t>
            </a:r>
          </a:p>
        </p:txBody>
      </p:sp>
      <p:sp>
        <p:nvSpPr>
          <p:cNvPr id="22" name="Down Arrow 21"/>
          <p:cNvSpPr/>
          <p:nvPr/>
        </p:nvSpPr>
        <p:spPr>
          <a:xfrm rot="555172">
            <a:off x="3224213" y="4073525"/>
            <a:ext cx="287337" cy="777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8763" y="4887913"/>
            <a:ext cx="15478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ill Sans MT"/>
                <a:ea typeface="+mn-ea"/>
                <a:cs typeface="+mn-cs"/>
              </a:rPr>
              <a:t>θ</a:t>
            </a:r>
            <a:r>
              <a:rPr lang="en-US" sz="2400" dirty="0">
                <a:solidFill>
                  <a:prstClr val="black"/>
                </a:solidFill>
                <a:latin typeface="Cambria Math"/>
                <a:ea typeface="+mn-ea"/>
                <a:cs typeface="Cambria Math"/>
              </a:rPr>
              <a:t>= 1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5937250" y="4090988"/>
            <a:ext cx="288925" cy="777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24413" y="5056188"/>
            <a:ext cx="34147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000000"/>
                </a:solidFill>
                <a:latin typeface="Cambria Math" charset="0"/>
                <a:cs typeface="Cambria Math" charset="0"/>
              </a:rPr>
              <a:t>k- kθ – nθ + kθ = 0</a:t>
            </a:r>
          </a:p>
          <a:p>
            <a:pPr eaLnBrk="1" hangingPunct="1">
              <a:buFont typeface="Wingdings" charset="0"/>
              <a:buChar char="è"/>
            </a:pPr>
            <a:r>
              <a:rPr lang="en-US" sz="2800" i="1">
                <a:solidFill>
                  <a:srgbClr val="000000"/>
                </a:solidFill>
                <a:latin typeface="Cambria Math" charset="0"/>
                <a:cs typeface="Cambria Math" charset="0"/>
              </a:rPr>
              <a:t>nθ  = k</a:t>
            </a:r>
          </a:p>
          <a:p>
            <a:pPr eaLnBrk="1" hangingPunct="1">
              <a:buFont typeface="Wingdings" charset="0"/>
              <a:buChar char="è"/>
            </a:pPr>
            <a:r>
              <a:rPr lang="en-US" sz="2800" i="1">
                <a:solidFill>
                  <a:srgbClr val="000000"/>
                </a:solidFill>
                <a:latin typeface="Cambria Math" charset="0"/>
                <a:cs typeface="Cambria Math" charset="0"/>
              </a:rPr>
              <a:t>θ  = k/n</a:t>
            </a:r>
          </a:p>
          <a:p>
            <a:pPr eaLnBrk="1" hangingPunct="1">
              <a:buFont typeface="Wingdings" charset="0"/>
              <a:buChar char="è"/>
            </a:pPr>
            <a:endParaRPr lang="en-US" sz="2800" i="1">
              <a:solidFill>
                <a:srgbClr val="000000"/>
              </a:solidFill>
              <a:latin typeface="Cambria Math" charset="0"/>
              <a:cs typeface="Cambria Math" charset="0"/>
            </a:endParaRPr>
          </a:p>
          <a:p>
            <a:pPr eaLnBrk="1" hangingPunct="1"/>
            <a:endParaRPr lang="en-US" sz="2800" i="1">
              <a:solidFill>
                <a:srgbClr val="000000"/>
              </a:solidFill>
              <a:latin typeface="Cambria Math" charset="0"/>
              <a:cs typeface="Cambria Math" charset="0"/>
            </a:endParaRPr>
          </a:p>
        </p:txBody>
      </p:sp>
      <p:sp>
        <p:nvSpPr>
          <p:cNvPr id="327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FFE00E-6344-D647-981D-8874688DAB70}" type="slidenum">
              <a:rPr 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041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22" grpId="0" animBg="1"/>
      <p:bldP spid="23" grpId="0"/>
      <p:bldP spid="24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</a:p>
          <a:p>
            <a:pPr lvl="1"/>
            <a:r>
              <a:rPr lang="en-US" dirty="0" smtClean="0"/>
              <a:t>classification, naïve Bayes, </a:t>
            </a:r>
            <a:r>
              <a:rPr lang="en-US" dirty="0" err="1" smtClean="0"/>
              <a:t>perceptrons</a:t>
            </a:r>
            <a:endParaRPr lang="en-US" dirty="0" smtClean="0"/>
          </a:p>
          <a:p>
            <a:pPr lvl="1"/>
            <a:r>
              <a:rPr lang="en-US" dirty="0" smtClean="0"/>
              <a:t>new result for naïve Bayes</a:t>
            </a:r>
          </a:p>
          <a:p>
            <a:r>
              <a:rPr lang="en-US" dirty="0" smtClean="0"/>
              <a:t>Learning as optimization</a:t>
            </a:r>
          </a:p>
          <a:p>
            <a:r>
              <a:rPr lang="en-US" dirty="0" smtClean="0"/>
              <a:t>Logistic regression via gradient ascent</a:t>
            </a:r>
          </a:p>
          <a:p>
            <a:r>
              <a:rPr lang="en-US" dirty="0" err="1" smtClean="0"/>
              <a:t>Overfitting</a:t>
            </a:r>
            <a:r>
              <a:rPr lang="en-US" dirty="0" smtClean="0"/>
              <a:t> and regularization</a:t>
            </a:r>
          </a:p>
          <a:p>
            <a:r>
              <a:rPr lang="en-US" dirty="0" smtClean="0"/>
              <a:t>Discriminative </a:t>
            </a:r>
            <a:r>
              <a:rPr lang="en-US" i="1" dirty="0" err="1" smtClean="0"/>
              <a:t>vs</a:t>
            </a:r>
            <a:r>
              <a:rPr lang="en-US" i="1" dirty="0" smtClean="0"/>
              <a:t> </a:t>
            </a:r>
            <a:r>
              <a:rPr lang="en-US" dirty="0" smtClean="0"/>
              <a:t>generative classifiers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Learning as optimization with gradient ascent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865446" cy="50990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Goal: Learn the parameter </a:t>
            </a:r>
            <a:r>
              <a:rPr lang="en-US" b="1" dirty="0" err="1" smtClean="0"/>
              <a:t>w</a:t>
            </a:r>
            <a:r>
              <a:rPr lang="en-US" dirty="0" smtClean="0"/>
              <a:t> of …</a:t>
            </a:r>
          </a:p>
          <a:p>
            <a:r>
              <a:rPr lang="en-US" dirty="0" smtClean="0"/>
              <a:t>Dataset: </a:t>
            </a:r>
            <a:r>
              <a:rPr lang="en-US" i="1" dirty="0" smtClean="0"/>
              <a:t>D</a:t>
            </a:r>
            <a:r>
              <a:rPr lang="en-US" i="1" dirty="0"/>
              <a:t>=</a:t>
            </a:r>
            <a:r>
              <a:rPr lang="en-US" i="1" dirty="0" smtClean="0"/>
              <a:t>{(x</a:t>
            </a:r>
            <a:r>
              <a:rPr lang="en-US" i="1" baseline="-25000" dirty="0" smtClean="0"/>
              <a:t>1</a:t>
            </a:r>
            <a:r>
              <a:rPr lang="en-US" i="1" dirty="0" smtClean="0"/>
              <a:t>,y</a:t>
            </a:r>
            <a:r>
              <a:rPr lang="en-US" i="1" baseline="-25000" dirty="0" smtClean="0"/>
              <a:t>1</a:t>
            </a:r>
            <a:r>
              <a:rPr lang="en-US" i="1" dirty="0" smtClean="0"/>
              <a:t>)…,(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/>
              <a:t> </a:t>
            </a:r>
            <a:r>
              <a:rPr lang="en-US" i="1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)</a:t>
            </a:r>
            <a:r>
              <a:rPr lang="en-US" i="1" dirty="0" smtClean="0"/>
              <a:t>} </a:t>
            </a:r>
          </a:p>
          <a:p>
            <a:r>
              <a:rPr lang="en-US" dirty="0" smtClean="0"/>
              <a:t>Use your model to define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D|</a:t>
            </a:r>
            <a:r>
              <a:rPr lang="en-US" b="1" dirty="0" err="1" smtClean="0"/>
              <a:t>w</a:t>
            </a:r>
            <a:r>
              <a:rPr lang="en-US" dirty="0" smtClean="0"/>
              <a:t>) = ….</a:t>
            </a:r>
          </a:p>
          <a:p>
            <a:r>
              <a:rPr lang="en-US" dirty="0" smtClean="0"/>
              <a:t>Set </a:t>
            </a:r>
            <a:r>
              <a:rPr lang="en-US" b="1" dirty="0" smtClean="0"/>
              <a:t>w </a:t>
            </a:r>
            <a:r>
              <a:rPr lang="en-US" dirty="0" smtClean="0"/>
              <a:t>to maximize Likelihood</a:t>
            </a:r>
          </a:p>
          <a:p>
            <a:pPr lvl="1"/>
            <a:r>
              <a:rPr lang="en-US" dirty="0" smtClean="0"/>
              <a:t>Usually we use numeric methods to find the optimum</a:t>
            </a:r>
          </a:p>
          <a:p>
            <a:pPr lvl="1"/>
            <a:r>
              <a:rPr lang="en-US" dirty="0" smtClean="0"/>
              <a:t>i.e., </a:t>
            </a:r>
            <a:r>
              <a:rPr lang="en-US" b="1" dirty="0" smtClean="0"/>
              <a:t>gradient ascent</a:t>
            </a:r>
            <a:r>
              <a:rPr lang="en-US" dirty="0" smtClean="0"/>
              <a:t>: repeatedly take a small step in the direction of the gradient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810845" y="1615844"/>
            <a:ext cx="3104555" cy="2329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400" y="6013541"/>
            <a:ext cx="779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between ascent and descent is only the sign:  I’m going to be sloppy here about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7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Gradient </a:t>
            </a:r>
            <a:r>
              <a:rPr lang="en-US" dirty="0" smtClean="0">
                <a:latin typeface="Arial" charset="0"/>
              </a:rPr>
              <a:t>ascent</a:t>
            </a:r>
            <a:endParaRPr lang="en-US" dirty="0">
              <a:latin typeface="Arial" charset="0"/>
            </a:endParaRPr>
          </a:p>
        </p:txBody>
      </p:sp>
      <p:pic>
        <p:nvPicPr>
          <p:cNvPr id="696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181100"/>
            <a:ext cx="507365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269875" y="1373188"/>
            <a:ext cx="342423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To find argmin</a:t>
            </a:r>
            <a:r>
              <a:rPr lang="en-US" b="1" baseline="-25000">
                <a:latin typeface="Calibri" charset="0"/>
                <a:cs typeface="Calibri" charset="0"/>
              </a:rPr>
              <a:t>x</a:t>
            </a:r>
            <a:r>
              <a:rPr lang="en-US" b="1">
                <a:latin typeface="Calibri" charset="0"/>
                <a:cs typeface="Calibri" charset="0"/>
              </a:rPr>
              <a:t> </a:t>
            </a:r>
            <a:r>
              <a:rPr lang="en-US">
                <a:latin typeface="Calibri" charset="0"/>
                <a:cs typeface="Calibri" charset="0"/>
              </a:rPr>
              <a:t>f(</a:t>
            </a:r>
            <a:r>
              <a:rPr lang="en-US" b="1">
                <a:latin typeface="Calibri" charset="0"/>
                <a:cs typeface="Calibri" charset="0"/>
              </a:rPr>
              <a:t>x</a:t>
            </a:r>
            <a:r>
              <a:rPr lang="en-US">
                <a:latin typeface="Calibri" charset="0"/>
                <a:cs typeface="Calibri" charset="0"/>
              </a:rPr>
              <a:t>):</a:t>
            </a:r>
          </a:p>
          <a:p>
            <a:pPr eaLnBrk="1" hangingPunct="1"/>
            <a:endParaRPr lang="en-US">
              <a:latin typeface="Calibri" charset="0"/>
              <a:cs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</a:rPr>
              <a:t> Start with </a:t>
            </a:r>
            <a:r>
              <a:rPr lang="en-US" b="1">
                <a:latin typeface="Calibri" charset="0"/>
                <a:cs typeface="Calibri" charset="0"/>
              </a:rPr>
              <a:t>x</a:t>
            </a:r>
            <a:r>
              <a:rPr lang="en-US" baseline="-25000">
                <a:latin typeface="Calibri" charset="0"/>
                <a:cs typeface="Calibri" charset="0"/>
              </a:rPr>
              <a:t>0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</a:rPr>
              <a:t> For t=1….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</a:rPr>
              <a:t> </a:t>
            </a:r>
            <a:r>
              <a:rPr lang="en-US" b="1">
                <a:latin typeface="Calibri" charset="0"/>
                <a:cs typeface="Calibri" charset="0"/>
              </a:rPr>
              <a:t>x</a:t>
            </a:r>
            <a:r>
              <a:rPr lang="en-US" baseline="-25000">
                <a:latin typeface="Calibri" charset="0"/>
                <a:cs typeface="Calibri" charset="0"/>
              </a:rPr>
              <a:t>t+1 </a:t>
            </a:r>
            <a:r>
              <a:rPr lang="en-US">
                <a:latin typeface="Calibri" charset="0"/>
                <a:cs typeface="Calibri" charset="0"/>
              </a:rPr>
              <a:t>= </a:t>
            </a:r>
            <a:r>
              <a:rPr lang="en-US" b="1">
                <a:latin typeface="Calibri" charset="0"/>
                <a:cs typeface="Calibri" charset="0"/>
              </a:rPr>
              <a:t>x</a:t>
            </a:r>
            <a:r>
              <a:rPr lang="en-US" baseline="-25000">
                <a:latin typeface="Calibri" charset="0"/>
                <a:cs typeface="Calibri" charset="0"/>
              </a:rPr>
              <a:t>t</a:t>
            </a:r>
            <a:r>
              <a:rPr lang="en-US">
                <a:latin typeface="Calibri" charset="0"/>
                <a:cs typeface="Calibri" charset="0"/>
              </a:rPr>
              <a:t> + λ f</a:t>
            </a:r>
            <a:r>
              <a:rPr lang="ja-JP" altLang="en-US">
                <a:latin typeface="Calibri" charset="0"/>
                <a:cs typeface="Calibri" charset="0"/>
              </a:rPr>
              <a:t>’</a:t>
            </a:r>
            <a:r>
              <a:rPr lang="en-US" altLang="ja-JP">
                <a:latin typeface="Calibri" charset="0"/>
                <a:cs typeface="Calibri" charset="0"/>
              </a:rPr>
              <a:t>(</a:t>
            </a:r>
            <a:r>
              <a:rPr lang="en-US" altLang="ja-JP" b="1">
                <a:latin typeface="Calibri" charset="0"/>
                <a:cs typeface="Calibri" charset="0"/>
              </a:rPr>
              <a:t>x</a:t>
            </a:r>
            <a:r>
              <a:rPr lang="en-US" altLang="ja-JP" baseline="-25000">
                <a:latin typeface="Calibri" charset="0"/>
                <a:cs typeface="Calibri" charset="0"/>
              </a:rPr>
              <a:t> t</a:t>
            </a:r>
            <a:r>
              <a:rPr lang="en-US" altLang="ja-JP">
                <a:latin typeface="Calibri" charset="0"/>
                <a:cs typeface="Calibri" charset="0"/>
              </a:rPr>
              <a:t>)</a:t>
            </a:r>
          </a:p>
          <a:p>
            <a:pPr lvl="1" eaLnBrk="1" hangingPunct="1"/>
            <a:r>
              <a:rPr lang="en-US">
                <a:latin typeface="Calibri" charset="0"/>
                <a:cs typeface="Calibri" charset="0"/>
              </a:rPr>
              <a:t>where λ is small</a:t>
            </a:r>
          </a:p>
        </p:txBody>
      </p:sp>
      <p:sp>
        <p:nvSpPr>
          <p:cNvPr id="696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1AF9C6-546F-6346-9320-CCDD075F3777}" type="slidenum">
              <a:rPr lang="en-US" sz="1400"/>
              <a:pPr eaLnBrk="1" hangingPunct="1"/>
              <a:t>21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6835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Gradient descent</a:t>
            </a:r>
          </a:p>
        </p:txBody>
      </p:sp>
      <p:pic>
        <p:nvPicPr>
          <p:cNvPr id="7065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24" y="2225390"/>
            <a:ext cx="6175876" cy="46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63720A-26AC-0540-A091-73A5224AACEA}" type="slidenum">
              <a:rPr lang="en-US" sz="1400"/>
              <a:pPr eaLnBrk="1" hangingPunct="1"/>
              <a:t>22</a:t>
            </a:fld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156245" y="1302060"/>
            <a:ext cx="2398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Likelihood: ascent</a:t>
            </a:r>
          </a:p>
          <a:p>
            <a:endParaRPr lang="en-US" sz="2000" dirty="0"/>
          </a:p>
          <a:p>
            <a:r>
              <a:rPr lang="en-US" sz="2000" dirty="0" smtClean="0"/>
              <a:t>Loss: descent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12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3013075"/>
            <a:ext cx="73167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Arial" charset="0"/>
              </a:rPr>
              <a:t>Pros and cons of gradient descent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1534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and often quite effective on ML tasks</a:t>
            </a:r>
          </a:p>
          <a:p>
            <a:r>
              <a:rPr lang="en-US" dirty="0">
                <a:latin typeface="Arial" charset="0"/>
              </a:rPr>
              <a:t>Often very scalable 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Only </a:t>
            </a:r>
            <a:r>
              <a:rPr lang="en-US" dirty="0">
                <a:latin typeface="Arial" charset="0"/>
              </a:rPr>
              <a:t>applies to smooth functions (differentiable)</a:t>
            </a:r>
          </a:p>
          <a:p>
            <a:r>
              <a:rPr lang="en-US" dirty="0">
                <a:latin typeface="Arial" charset="0"/>
              </a:rPr>
              <a:t>Might find a local minimum, rather than a global one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92065C-C199-DD46-B562-1AED46979B76}" type="slidenum">
              <a:rPr lang="en-US" sz="1400"/>
              <a:pPr eaLnBrk="1" hangingPunct="1"/>
              <a:t>23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8279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Arial" charset="0"/>
              </a:rPr>
              <a:t>Pros and cons of gradient descent</a:t>
            </a:r>
          </a:p>
        </p:txBody>
      </p:sp>
      <p:pic>
        <p:nvPicPr>
          <p:cNvPr id="7270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174875"/>
            <a:ext cx="7926387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7"/>
          <p:cNvSpPr txBox="1">
            <a:spLocks noChangeArrowheads="1"/>
          </p:cNvSpPr>
          <p:nvPr/>
        </p:nvSpPr>
        <p:spPr bwMode="auto">
          <a:xfrm>
            <a:off x="990600" y="1295400"/>
            <a:ext cx="7814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There is </a:t>
            </a:r>
            <a:r>
              <a:rPr lang="en-US" dirty="0" smtClean="0"/>
              <a:t>only one local optimum </a:t>
            </a:r>
            <a:r>
              <a:rPr lang="en-US" dirty="0"/>
              <a:t>if the function is </a:t>
            </a:r>
            <a:r>
              <a:rPr lang="en-US" i="1" dirty="0"/>
              <a:t>convex</a:t>
            </a:r>
            <a:endParaRPr lang="en-US" dirty="0"/>
          </a:p>
        </p:txBody>
      </p:sp>
      <p:sp>
        <p:nvSpPr>
          <p:cNvPr id="727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394B5F-BCB7-1049-89DC-E32FDCF332B4}" type="slidenum">
              <a:rPr lang="en-US" sz="1400"/>
              <a:pPr eaLnBrk="1" hangingPunct="1"/>
              <a:t>24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0037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Linear Classifiers with Gradient ascent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 1: The Idea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32220"/>
            <a:ext cx="7112000" cy="5334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56617" y="1328682"/>
            <a:ext cx="0" cy="2882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79529" y="4646992"/>
            <a:ext cx="6824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62010" y="4211480"/>
            <a:ext cx="894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62010" y="4211480"/>
            <a:ext cx="0" cy="435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79529" y="4683972"/>
            <a:ext cx="0" cy="1500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445847" y="1528573"/>
            <a:ext cx="3163140" cy="465626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0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gradient ascent for linear classifiers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400" y="1524000"/>
            <a:ext cx="4408055" cy="48323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Replace </a:t>
            </a:r>
            <a:r>
              <a:rPr lang="en-US" sz="2400" dirty="0" err="1" smtClean="0"/>
              <a:t>sign(</a:t>
            </a:r>
            <a:r>
              <a:rPr lang="en-US" sz="2400" b="1" dirty="0" err="1" smtClean="0"/>
              <a:t>x</a:t>
            </a:r>
            <a:r>
              <a:rPr lang="en-US" sz="2400" b="1" dirty="0" smtClean="0"/>
              <a:t> . </a:t>
            </a:r>
            <a:r>
              <a:rPr lang="en-US" sz="2400" b="1" dirty="0" err="1" smtClean="0"/>
              <a:t>v</a:t>
            </a:r>
            <a:r>
              <a:rPr lang="en-US" sz="2400" dirty="0" smtClean="0"/>
              <a:t>) with something differentiable: e.g. the </a:t>
            </a:r>
            <a:r>
              <a:rPr lang="en-US" sz="2400" dirty="0" err="1" smtClean="0"/>
              <a:t>logistic</a:t>
            </a:r>
            <a:r>
              <a:rPr lang="en-US" sz="2400" b="1" i="1" dirty="0" err="1" smtClean="0"/>
              <a:t>(</a:t>
            </a:r>
            <a:r>
              <a:rPr lang="en-US" sz="2400" b="1" dirty="0" err="1" smtClean="0"/>
              <a:t>x</a:t>
            </a:r>
            <a:r>
              <a:rPr lang="en-US" sz="2400" b="1" dirty="0" smtClean="0"/>
              <a:t> . </a:t>
            </a:r>
            <a:r>
              <a:rPr lang="en-US" sz="2400" b="1" dirty="0" err="1" smtClean="0"/>
              <a:t>v</a:t>
            </a:r>
            <a:r>
              <a:rPr lang="en-US" sz="2400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455" y="1524000"/>
            <a:ext cx="4240645" cy="282267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64726" y="4346679"/>
          <a:ext cx="2826329" cy="82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1" name="Equation" r:id="rId4" imgW="1219200" imgH="355600" progId="Equation.3">
                  <p:embed/>
                </p:oleObj>
              </mc:Choice>
              <mc:Fallback>
                <p:oleObj name="Equation" r:id="rId4" imgW="1219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726" y="4346679"/>
                        <a:ext cx="2826329" cy="824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00" y="3235366"/>
            <a:ext cx="3173845" cy="2547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8248" y="5782934"/>
            <a:ext cx="80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sign(x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&quot;No&quot; Symbol 11"/>
          <p:cNvSpPr/>
          <p:nvPr/>
        </p:nvSpPr>
        <p:spPr>
          <a:xfrm>
            <a:off x="774700" y="3235366"/>
            <a:ext cx="3312391" cy="3120984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3683000" y="5322888"/>
          <a:ext cx="52832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2" name="Equation" r:id="rId7" imgW="1816100" imgH="355600" progId="Equation.3">
                  <p:embed/>
                </p:oleObj>
              </mc:Choice>
              <mc:Fallback>
                <p:oleObj name="Equation" r:id="rId7" imgW="18161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5322888"/>
                        <a:ext cx="52832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gradient ascent for linear classifiers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400" y="1524000"/>
            <a:ext cx="4027055" cy="48323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Replace </a:t>
            </a:r>
            <a:r>
              <a:rPr lang="en-US" sz="2000" dirty="0" err="1" smtClean="0"/>
              <a:t>sign(</a:t>
            </a:r>
            <a:r>
              <a:rPr lang="en-US" sz="2000" b="1" dirty="0" err="1" smtClean="0"/>
              <a:t>x</a:t>
            </a:r>
            <a:r>
              <a:rPr lang="en-US" sz="2000" b="1" dirty="0" smtClean="0"/>
              <a:t> . </a:t>
            </a:r>
            <a:r>
              <a:rPr lang="en-US" sz="2000" b="1" dirty="0" err="1" smtClean="0"/>
              <a:t>w</a:t>
            </a:r>
            <a:r>
              <a:rPr lang="en-US" sz="2000" dirty="0" smtClean="0"/>
              <a:t>) with something differentiable: e.g. the </a:t>
            </a:r>
            <a:r>
              <a:rPr lang="en-US" sz="2000" dirty="0" err="1" smtClean="0"/>
              <a:t>logistic</a:t>
            </a:r>
            <a:r>
              <a:rPr lang="en-US" sz="2000" b="1" i="1" dirty="0" err="1" smtClean="0"/>
              <a:t>(</a:t>
            </a:r>
            <a:r>
              <a:rPr lang="en-US" sz="2000" b="1" dirty="0" err="1" smtClean="0"/>
              <a:t>x</a:t>
            </a:r>
            <a:r>
              <a:rPr lang="en-US" sz="2000" b="1" dirty="0" smtClean="0"/>
              <a:t> . </a:t>
            </a:r>
            <a:r>
              <a:rPr lang="en-US" sz="2000" b="1" dirty="0" err="1" smtClean="0"/>
              <a:t>w</a:t>
            </a:r>
            <a:r>
              <a:rPr lang="en-US" sz="2000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Define a function on the data that formalizes “how well </a:t>
            </a:r>
            <a:r>
              <a:rPr lang="en-US" sz="2000" b="1" dirty="0" err="1" smtClean="0"/>
              <a:t>w</a:t>
            </a:r>
            <a:r>
              <a:rPr lang="en-US" sz="2000" dirty="0" smtClean="0"/>
              <a:t> predicts the data” (</a:t>
            </a:r>
            <a:r>
              <a:rPr lang="en-US" sz="2000" i="1" dirty="0" smtClean="0"/>
              <a:t>loss function)</a:t>
            </a:r>
            <a:endParaRPr lang="en-US" sz="20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r>
              <a:rPr lang="en-US" sz="2000" dirty="0" smtClean="0"/>
              <a:t>Assume </a:t>
            </a:r>
            <a:r>
              <a:rPr lang="en-US" sz="2000" dirty="0" err="1" smtClean="0"/>
              <a:t>y</a:t>
            </a:r>
            <a:r>
              <a:rPr lang="en-US" sz="2000" dirty="0" smtClean="0"/>
              <a:t>=0 or </a:t>
            </a:r>
            <a:r>
              <a:rPr lang="en-US" sz="2000" dirty="0" err="1" smtClean="0"/>
              <a:t>y</a:t>
            </a:r>
            <a:r>
              <a:rPr lang="en-US" sz="2000" dirty="0" smtClean="0"/>
              <a:t>=1</a:t>
            </a:r>
          </a:p>
          <a:p>
            <a:pPr marL="514350" indent="-514350"/>
            <a:r>
              <a:rPr lang="en-US" sz="2000" dirty="0" smtClean="0"/>
              <a:t>Our optimization target is log of </a:t>
            </a:r>
            <a:r>
              <a:rPr lang="en-US" sz="2000" i="1" dirty="0" smtClean="0"/>
              <a:t>conditional likelihood</a:t>
            </a:r>
            <a:endParaRPr lang="en-US" sz="2000" dirty="0" smtClean="0"/>
          </a:p>
          <a:p>
            <a:pPr marL="514350" indent="-514350"/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176166"/>
              </p:ext>
            </p:extLst>
          </p:nvPr>
        </p:nvGraphicFramePr>
        <p:xfrm>
          <a:off x="5102225" y="1835150"/>
          <a:ext cx="31035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8" name="Equation" r:id="rId3" imgW="1574800" imgH="393700" progId="Equation.3">
                  <p:embed/>
                </p:oleObj>
              </mc:Choice>
              <mc:Fallback>
                <p:oleObj name="Equation" r:id="rId3" imgW="15748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1835150"/>
                        <a:ext cx="3103563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84808"/>
              </p:ext>
            </p:extLst>
          </p:nvPr>
        </p:nvGraphicFramePr>
        <p:xfrm>
          <a:off x="4335463" y="5467350"/>
          <a:ext cx="415131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9" name="Equation" r:id="rId5" imgW="1828800" imgH="368300" progId="Equation.3">
                  <p:embed/>
                </p:oleObj>
              </mc:Choice>
              <mc:Fallback>
                <p:oleObj name="Equation" r:id="rId5" imgW="1828800" imgH="368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5467350"/>
                        <a:ext cx="4151312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894448"/>
              </p:ext>
            </p:extLst>
          </p:nvPr>
        </p:nvGraphicFramePr>
        <p:xfrm>
          <a:off x="3813662" y="3302707"/>
          <a:ext cx="5330338" cy="1615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0" name="Equation" r:id="rId7" imgW="2882900" imgH="876300" progId="Equation.3">
                  <p:embed/>
                </p:oleObj>
              </mc:Choice>
              <mc:Fallback>
                <p:oleObj name="Equation" r:id="rId7" imgW="2882900" imgH="8763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662" y="3302707"/>
                        <a:ext cx="5330338" cy="1615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gradient ascent for linear classifiers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400" y="1524000"/>
            <a:ext cx="4061691" cy="48323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Replace </a:t>
            </a:r>
            <a:r>
              <a:rPr lang="en-US" sz="2000" dirty="0" err="1" smtClean="0"/>
              <a:t>sign(</a:t>
            </a:r>
            <a:r>
              <a:rPr lang="en-US" sz="2000" b="1" dirty="0" err="1" smtClean="0"/>
              <a:t>x</a:t>
            </a:r>
            <a:r>
              <a:rPr lang="en-US" sz="2000" b="1" dirty="0" smtClean="0"/>
              <a:t> . </a:t>
            </a:r>
            <a:r>
              <a:rPr lang="en-US" sz="2000" b="1" dirty="0" err="1" smtClean="0"/>
              <a:t>w</a:t>
            </a:r>
            <a:r>
              <a:rPr lang="en-US" sz="2000" dirty="0" smtClean="0"/>
              <a:t>) with something differentiable: e.g. the </a:t>
            </a:r>
            <a:r>
              <a:rPr lang="en-US" sz="2000" dirty="0" err="1" smtClean="0"/>
              <a:t>logistic</a:t>
            </a:r>
            <a:r>
              <a:rPr lang="en-US" sz="2000" b="1" i="1" dirty="0" err="1" smtClean="0"/>
              <a:t>(</a:t>
            </a:r>
            <a:r>
              <a:rPr lang="en-US" sz="2000" b="1" dirty="0" err="1" smtClean="0"/>
              <a:t>x</a:t>
            </a:r>
            <a:r>
              <a:rPr lang="en-US" sz="2000" b="1" dirty="0" smtClean="0"/>
              <a:t> . </a:t>
            </a:r>
            <a:r>
              <a:rPr lang="en-US" sz="2000" b="1" dirty="0" err="1" smtClean="0"/>
              <a:t>w</a:t>
            </a:r>
            <a:r>
              <a:rPr lang="en-US" sz="2000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Define a function on the data that formalizes “how well </a:t>
            </a:r>
            <a:r>
              <a:rPr lang="en-US" sz="2000" b="1" dirty="0" smtClean="0"/>
              <a:t>w</a:t>
            </a:r>
            <a:r>
              <a:rPr lang="en-US" sz="2000" dirty="0" smtClean="0"/>
              <a:t> predicts the data” (</a:t>
            </a:r>
            <a:r>
              <a:rPr lang="en-US" sz="2000" i="1" dirty="0" smtClean="0"/>
              <a:t>log likelihood)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Differentiate the likelihood function and use gradient </a:t>
            </a:r>
            <a:r>
              <a:rPr lang="en-US" sz="2000" dirty="0"/>
              <a:t>a</a:t>
            </a:r>
            <a:r>
              <a:rPr lang="en-US" sz="2000" dirty="0" smtClean="0"/>
              <a:t>scent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 Start with 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0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 For </a:t>
            </a:r>
            <a:r>
              <a:rPr lang="en-US" sz="2400" dirty="0" err="1" smtClean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=1….</a:t>
            </a:r>
          </a:p>
          <a:p>
            <a:pPr lvl="2"/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b="1" dirty="0" smtClean="0">
                <a:latin typeface="Calibri"/>
                <a:cs typeface="Calibri"/>
              </a:rPr>
              <a:t>w</a:t>
            </a:r>
            <a:r>
              <a:rPr lang="en-US" sz="2000" baseline="-25000" dirty="0" smtClean="0">
                <a:latin typeface="Calibri"/>
                <a:cs typeface="Calibri"/>
              </a:rPr>
              <a:t>t+1 </a:t>
            </a:r>
            <a:r>
              <a:rPr lang="en-US" sz="2000" dirty="0" smtClean="0">
                <a:latin typeface="Calibri"/>
                <a:cs typeface="Calibri"/>
              </a:rPr>
              <a:t>= </a:t>
            </a:r>
            <a:r>
              <a:rPr lang="en-US" sz="2000" b="1" dirty="0" smtClean="0">
                <a:latin typeface="Calibri"/>
                <a:cs typeface="Calibri"/>
              </a:rPr>
              <a:t>w</a:t>
            </a:r>
            <a:r>
              <a:rPr lang="en-US" sz="2000" baseline="-25000" dirty="0" smtClean="0">
                <a:latin typeface="Calibri"/>
                <a:cs typeface="Calibri"/>
              </a:rPr>
              <a:t>t</a:t>
            </a:r>
            <a:r>
              <a:rPr lang="en-US" sz="2000" dirty="0" smtClean="0">
                <a:latin typeface="Calibri"/>
                <a:cs typeface="Calibri"/>
              </a:rPr>
              <a:t> + </a:t>
            </a:r>
            <a:r>
              <a:rPr lang="en-US" sz="2000" dirty="0" err="1" smtClean="0">
                <a:latin typeface="Calibri"/>
                <a:cs typeface="Calibri"/>
              </a:rPr>
              <a:t>λ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Loss’</a:t>
            </a:r>
            <a:r>
              <a:rPr lang="en-US" sz="2000" baseline="-25000" dirty="0" err="1" smtClean="0">
                <a:latin typeface="Calibri"/>
                <a:cs typeface="Calibri"/>
              </a:rPr>
              <a:t>D</a:t>
            </a:r>
            <a:r>
              <a:rPr lang="en-US" sz="2000" dirty="0" err="1" smtClean="0">
                <a:latin typeface="Calibri"/>
                <a:cs typeface="Calibri"/>
              </a:rPr>
              <a:t>(</a:t>
            </a:r>
            <a:r>
              <a:rPr lang="en-US" sz="2000" b="1" dirty="0" err="1" smtClean="0">
                <a:latin typeface="Calibri"/>
                <a:cs typeface="Calibri"/>
              </a:rPr>
              <a:t>w</a:t>
            </a:r>
            <a:r>
              <a:rPr lang="en-US" sz="2000" baseline="-25000" dirty="0" smtClean="0">
                <a:latin typeface="Calibri"/>
                <a:cs typeface="Calibri"/>
              </a:rPr>
              <a:t> </a:t>
            </a:r>
            <a:r>
              <a:rPr lang="en-US" sz="2000" baseline="-25000" dirty="0" err="1" smtClean="0">
                <a:latin typeface="Calibri"/>
                <a:cs typeface="Calibri"/>
              </a:rPr>
              <a:t>t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pPr lvl="2"/>
            <a:r>
              <a:rPr lang="en-US" sz="2000" dirty="0" smtClean="0">
                <a:latin typeface="Calibri"/>
                <a:cs typeface="Calibri"/>
              </a:rPr>
              <a:t>where </a:t>
            </a:r>
            <a:r>
              <a:rPr lang="en-US" sz="2000" dirty="0" err="1" smtClean="0">
                <a:latin typeface="Calibri"/>
                <a:cs typeface="Calibri"/>
              </a:rPr>
              <a:t>λ</a:t>
            </a:r>
            <a:r>
              <a:rPr lang="en-US" sz="2000" dirty="0" smtClean="0">
                <a:latin typeface="Calibri"/>
                <a:cs typeface="Calibri"/>
              </a:rPr>
              <a:t> is small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26000" y="2366971"/>
            <a:ext cx="3429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Warning:  this is not a toy</a:t>
            </a:r>
            <a:endParaRPr lang="en-US" sz="2400" dirty="0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295772"/>
              </p:ext>
            </p:extLst>
          </p:nvPr>
        </p:nvGraphicFramePr>
        <p:xfrm>
          <a:off x="4341813" y="5065713"/>
          <a:ext cx="42100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6" name="Equation" r:id="rId3" imgW="1854200" imgH="368300" progId="Equation.3">
                  <p:embed/>
                </p:oleObj>
              </mc:Choice>
              <mc:Fallback>
                <p:oleObj name="Equation" r:id="rId3" imgW="1854200" imgH="368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5065713"/>
                        <a:ext cx="421005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26000" y="3256959"/>
            <a:ext cx="3429000" cy="584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logistic regression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IS LINEAR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7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Stochastic Gradient Descent (SGD)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422539"/>
            <a:ext cx="8648700" cy="5099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Goal: Learn the parameter θ of …</a:t>
            </a:r>
          </a:p>
          <a:p>
            <a:r>
              <a:rPr lang="en-US" dirty="0" smtClean="0"/>
              <a:t>Dataset: </a:t>
            </a:r>
            <a:r>
              <a:rPr lang="en-US" i="1" dirty="0" smtClean="0"/>
              <a:t>D={x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</a:t>
            </a:r>
          </a:p>
          <a:p>
            <a:pPr lvl="1"/>
            <a:r>
              <a:rPr lang="en-US" dirty="0" smtClean="0"/>
              <a:t>or maybe </a:t>
            </a:r>
            <a:r>
              <a:rPr lang="en-US" i="1" dirty="0" smtClean="0"/>
              <a:t>D</a:t>
            </a:r>
            <a:r>
              <a:rPr lang="en-US" i="1" dirty="0"/>
              <a:t>=</a:t>
            </a:r>
            <a:r>
              <a:rPr lang="en-US" i="1" dirty="0" smtClean="0"/>
              <a:t>{(x</a:t>
            </a:r>
            <a:r>
              <a:rPr lang="en-US" i="1" baseline="-25000" dirty="0" smtClean="0"/>
              <a:t>1</a:t>
            </a:r>
            <a:r>
              <a:rPr lang="en-US" i="1" dirty="0" smtClean="0"/>
              <a:t>,y</a:t>
            </a:r>
            <a:r>
              <a:rPr lang="en-US" i="1" baseline="-25000" dirty="0" smtClean="0"/>
              <a:t>1</a:t>
            </a:r>
            <a:r>
              <a:rPr lang="en-US" i="1" dirty="0" smtClean="0"/>
              <a:t>)…,(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/>
              <a:t> </a:t>
            </a:r>
            <a:r>
              <a:rPr lang="en-US" i="1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)</a:t>
            </a:r>
            <a:r>
              <a:rPr lang="en-US" i="1" dirty="0" smtClean="0"/>
              <a:t>} </a:t>
            </a:r>
          </a:p>
          <a:p>
            <a:r>
              <a:rPr lang="en-US" dirty="0" smtClean="0"/>
              <a:t>Write down </a:t>
            </a:r>
            <a:r>
              <a:rPr lang="en-US" dirty="0" err="1" smtClean="0"/>
              <a:t>Pr(D|</a:t>
            </a:r>
            <a:r>
              <a:rPr lang="en-US" b="1" dirty="0" err="1" smtClean="0"/>
              <a:t>θ</a:t>
            </a:r>
            <a:r>
              <a:rPr lang="en-US" dirty="0" smtClean="0"/>
              <a:t>) as a function of </a:t>
            </a:r>
            <a:r>
              <a:rPr lang="en-US" b="1" dirty="0" err="1" smtClean="0"/>
              <a:t>θ</a:t>
            </a:r>
            <a:endParaRPr lang="en-US" b="1" dirty="0" smtClean="0"/>
          </a:p>
          <a:p>
            <a:r>
              <a:rPr lang="en-US" dirty="0" smtClean="0"/>
              <a:t>For large datasets this is expensive: we </a:t>
            </a:r>
            <a:r>
              <a:rPr lang="en-US" i="1" dirty="0" smtClean="0"/>
              <a:t>don’t</a:t>
            </a:r>
            <a:r>
              <a:rPr lang="en-US" dirty="0" smtClean="0"/>
              <a:t> want to load all the data </a:t>
            </a:r>
            <a:r>
              <a:rPr lang="en-US" i="1" dirty="0" smtClean="0"/>
              <a:t>D </a:t>
            </a:r>
            <a:r>
              <a:rPr lang="en-US" dirty="0" smtClean="0"/>
              <a:t>into memory, and the gradient depends on all the data</a:t>
            </a:r>
          </a:p>
          <a:p>
            <a:r>
              <a:rPr lang="en-US" dirty="0" smtClean="0"/>
              <a:t>An alternative: </a:t>
            </a:r>
          </a:p>
          <a:p>
            <a:pPr lvl="1"/>
            <a:r>
              <a:rPr lang="en-US" dirty="0" smtClean="0"/>
              <a:t>pick a small subset of examples B&lt;&lt;D</a:t>
            </a:r>
          </a:p>
          <a:p>
            <a:pPr lvl="1"/>
            <a:r>
              <a:rPr lang="en-US" b="1" dirty="0" smtClean="0"/>
              <a:t>approximate </a:t>
            </a:r>
            <a:r>
              <a:rPr lang="en-US" dirty="0" smtClean="0"/>
              <a:t>the gradient using them</a:t>
            </a:r>
          </a:p>
          <a:p>
            <a:pPr lvl="2"/>
            <a:r>
              <a:rPr lang="en-US" dirty="0" smtClean="0"/>
              <a:t>“on average” this is the right direction</a:t>
            </a:r>
          </a:p>
          <a:p>
            <a:pPr lvl="1"/>
            <a:r>
              <a:rPr lang="en-US" dirty="0" smtClean="0"/>
              <a:t>take a step in that direction</a:t>
            </a:r>
          </a:p>
          <a:p>
            <a:pPr lvl="1"/>
            <a:r>
              <a:rPr lang="en-US" dirty="0" smtClean="0"/>
              <a:t>repeat….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4874" y="4140679"/>
            <a:ext cx="1835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 = </a:t>
            </a:r>
            <a:r>
              <a:rPr lang="en-US" sz="2400" b="1" dirty="0" smtClean="0"/>
              <a:t>one</a:t>
            </a:r>
            <a:r>
              <a:rPr lang="en-US" sz="2400" dirty="0" smtClean="0"/>
              <a:t> example is a very popular choice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22957" y="1096962"/>
            <a:ext cx="342765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Difference between ascent and descent is only the sign:  we’ll be sloppy and use the more common “SGD”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30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SGD for logistic regression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400" y="1524000"/>
            <a:ext cx="5395200" cy="48323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P</a:t>
            </a:r>
            <a:r>
              <a:rPr lang="en-US" sz="2400" dirty="0" err="1" smtClean="0">
                <a:latin typeface="Calibri"/>
                <a:cs typeface="Calibri"/>
              </a:rPr>
              <a:t>(y|</a:t>
            </a:r>
            <a:r>
              <a:rPr lang="en-US" sz="2400" b="1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=</a:t>
            </a:r>
            <a:r>
              <a:rPr lang="en-US" sz="2400" dirty="0" err="1" smtClean="0">
                <a:latin typeface="Calibri"/>
                <a:cs typeface="Calibri"/>
              </a:rPr>
              <a:t>logistic</a:t>
            </a:r>
            <a:r>
              <a:rPr lang="en-US" sz="2400" b="1" i="1" dirty="0" err="1" smtClean="0">
                <a:latin typeface="Calibri"/>
                <a:cs typeface="Calibri"/>
              </a:rPr>
              <a:t>(</a:t>
            </a:r>
            <a:r>
              <a:rPr lang="en-US" sz="2400" b="1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 . </a:t>
            </a:r>
            <a:r>
              <a:rPr lang="en-US" sz="2400" b="1" dirty="0" err="1" smtClean="0">
                <a:latin typeface="Calibri"/>
                <a:cs typeface="Calibri"/>
              </a:rPr>
              <a:t>w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Define the likelihood:</a:t>
            </a:r>
            <a:endParaRPr lang="en-US" sz="2400" i="1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Differentiate the LCL function and use gradient descent to minimize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 Start with 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0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For </a:t>
            </a:r>
            <a:r>
              <a:rPr lang="en-US" sz="2400" dirty="0" err="1" smtClean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=1,…,T </a:t>
            </a:r>
            <a:r>
              <a:rPr lang="en-US" sz="2400" i="1" dirty="0" smtClean="0">
                <a:latin typeface="Calibri"/>
                <a:cs typeface="Calibri"/>
              </a:rPr>
              <a:t>    - until convergence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</a:p>
          <a:p>
            <a:pPr lvl="2"/>
            <a:r>
              <a:rPr lang="en-US" sz="2400" dirty="0" smtClean="0">
                <a:latin typeface="Calibri"/>
                <a:cs typeface="Calibri"/>
              </a:rPr>
              <a:t>For each example </a:t>
            </a:r>
            <a:r>
              <a:rPr lang="en-US" sz="2400" b="1" i="1" dirty="0" err="1" smtClean="0">
                <a:latin typeface="Calibri"/>
                <a:cs typeface="Calibri"/>
              </a:rPr>
              <a:t>x,</a:t>
            </a:r>
            <a:r>
              <a:rPr lang="en-US" sz="2400" i="1" dirty="0" err="1" smtClean="0">
                <a:latin typeface="Calibri"/>
                <a:cs typeface="Calibri"/>
              </a:rPr>
              <a:t>y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in D:</a:t>
            </a:r>
          </a:p>
          <a:p>
            <a:pPr lvl="2"/>
            <a:r>
              <a:rPr lang="en-US" sz="2400" dirty="0" smtClean="0">
                <a:latin typeface="Calibri"/>
                <a:cs typeface="Calibri"/>
              </a:rPr>
              <a:t> 	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t+1 </a:t>
            </a:r>
            <a:r>
              <a:rPr lang="en-US" sz="2400" dirty="0" smtClean="0">
                <a:latin typeface="Calibri"/>
                <a:cs typeface="Calibri"/>
              </a:rPr>
              <a:t>= 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 + </a:t>
            </a:r>
            <a:r>
              <a:rPr lang="en-US" sz="2400" dirty="0" err="1" smtClean="0">
                <a:latin typeface="Calibri"/>
                <a:cs typeface="Calibri"/>
              </a:rPr>
              <a:t>λ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L</a:t>
            </a:r>
            <a:r>
              <a:rPr lang="en-US" sz="2400" i="1" baseline="-25000" dirty="0" err="1" smtClean="0">
                <a:latin typeface="Calibri"/>
                <a:cs typeface="Calibri"/>
              </a:rPr>
              <a:t>x,y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 t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</a:p>
          <a:p>
            <a:pPr lvl="2">
              <a:buNone/>
            </a:pPr>
            <a:r>
              <a:rPr lang="en-US" sz="2400" dirty="0" smtClean="0">
                <a:latin typeface="Calibri"/>
                <a:cs typeface="Calibri"/>
              </a:rPr>
              <a:t>	where </a:t>
            </a:r>
            <a:r>
              <a:rPr lang="en-US" sz="2400" dirty="0" err="1" smtClean="0">
                <a:latin typeface="Calibri"/>
                <a:cs typeface="Calibri"/>
              </a:rPr>
              <a:t>λ</a:t>
            </a:r>
            <a:r>
              <a:rPr lang="en-US" sz="2400" dirty="0" smtClean="0">
                <a:latin typeface="Calibri"/>
                <a:cs typeface="Calibri"/>
              </a:rPr>
              <a:t> is small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676361"/>
              </p:ext>
            </p:extLst>
          </p:nvPr>
        </p:nvGraphicFramePr>
        <p:xfrm>
          <a:off x="4020501" y="1926563"/>
          <a:ext cx="42084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1" name="Equation" r:id="rId3" imgW="1854200" imgH="368300" progId="Equation.3">
                  <p:embed/>
                </p:oleObj>
              </mc:Choice>
              <mc:Fallback>
                <p:oleObj name="Equation" r:id="rId3" imgW="18542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0501" y="1926563"/>
                        <a:ext cx="4208462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960" y="3413708"/>
            <a:ext cx="3719040" cy="29426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336" y="3330329"/>
            <a:ext cx="3799664" cy="302602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7714" y="6002407"/>
            <a:ext cx="4301713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More steps,  noisier path toward the minimum, but each step is cheaper </a:t>
            </a:r>
            <a:endParaRPr lang="en-US" sz="2000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Linear Classifiers with Gradient Descent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 2: The Gradient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5445" y="4683654"/>
            <a:ext cx="4301713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 will start by deriving the gradient for one example (</a:t>
            </a:r>
            <a:r>
              <a:rPr lang="en-US" sz="2000" dirty="0" err="1" smtClean="0"/>
              <a:t>eg</a:t>
            </a:r>
            <a:r>
              <a:rPr lang="en-US" sz="2000" dirty="0" smtClean="0"/>
              <a:t> SGD) and then move to “batch” gradient descent</a:t>
            </a:r>
            <a:endParaRPr lang="en-US" sz="2000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13 at 11.0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01"/>
            <a:ext cx="9144000" cy="1574380"/>
          </a:xfrm>
          <a:prstGeom prst="rect">
            <a:avLst/>
          </a:prstGeom>
        </p:spPr>
      </p:pic>
      <p:pic>
        <p:nvPicPr>
          <p:cNvPr id="5" name="Picture 4" descr="Screen Shot 2012-02-13 at 11.03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5151"/>
            <a:ext cx="9144000" cy="1630326"/>
          </a:xfrm>
          <a:prstGeom prst="rect">
            <a:avLst/>
          </a:prstGeom>
        </p:spPr>
      </p:pic>
      <p:pic>
        <p:nvPicPr>
          <p:cNvPr id="6" name="Picture 5" descr="Screen Shot 2012-02-13 at 11.03.2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071" y="3070270"/>
            <a:ext cx="2041282" cy="53488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31344" y="3844034"/>
            <a:ext cx="864503" cy="65098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2-02-15 at 2.58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74380"/>
            <a:ext cx="7239000" cy="135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8574" y="3235819"/>
            <a:ext cx="56572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We’re going to dive into this thing here:  </a:t>
            </a:r>
            <a:r>
              <a:rPr lang="en-US" dirty="0" err="1" smtClean="0"/>
              <a:t>d/dw(p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Likelihood on one example is: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11.03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103"/>
            <a:ext cx="9144000" cy="3990497"/>
          </a:xfrm>
          <a:prstGeom prst="rect">
            <a:avLst/>
          </a:prstGeom>
        </p:spPr>
      </p:pic>
      <p:pic>
        <p:nvPicPr>
          <p:cNvPr id="3" name="Picture 2" descr="Screen Shot 2012-02-13 at 11.03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691"/>
            <a:ext cx="9144000" cy="1063459"/>
          </a:xfrm>
          <a:prstGeom prst="rect">
            <a:avLst/>
          </a:prstGeom>
        </p:spPr>
      </p:pic>
      <p:pic>
        <p:nvPicPr>
          <p:cNvPr id="8" name="Picture 7" descr="Screen Shot 2012-02-13 at 11.03.54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8"/>
          <a:stretch/>
        </p:blipFill>
        <p:spPr>
          <a:xfrm>
            <a:off x="-128075" y="5816160"/>
            <a:ext cx="3828900" cy="104184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8748" y="2044103"/>
            <a:ext cx="1152672" cy="117879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2-02-13 at 11.03.4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1" y="2515627"/>
            <a:ext cx="1752348" cy="7072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718336" y="4823678"/>
            <a:ext cx="2977736" cy="110987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18254" y="46390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93062" y="1186113"/>
            <a:ext cx="2476111" cy="85799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696072" y="4821779"/>
            <a:ext cx="2695580" cy="111177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2-02-15 at 2.58.1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50" y="0"/>
            <a:ext cx="6235049" cy="1170439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13549" y="2327888"/>
          <a:ext cx="1830450" cy="37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name="Equation" r:id="rId8" imgW="990600" imgH="203200" progId="Equation.3">
                  <p:embed/>
                </p:oleObj>
              </mc:Choice>
              <mc:Fallback>
                <p:oleObj name="Equation" r:id="rId8" imgW="9906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549" y="2327888"/>
                        <a:ext cx="1830450" cy="375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9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11.03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58" b="64345"/>
          <a:stretch>
            <a:fillRect/>
          </a:stretch>
        </p:blipFill>
        <p:spPr>
          <a:xfrm>
            <a:off x="0" y="2044103"/>
            <a:ext cx="1658905" cy="1422798"/>
          </a:xfrm>
          <a:prstGeom prst="rect">
            <a:avLst/>
          </a:prstGeom>
        </p:spPr>
      </p:pic>
      <p:pic>
        <p:nvPicPr>
          <p:cNvPr id="8" name="Picture 7" descr="Screen Shot 2012-02-13 at 11.03.5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1" t="10018"/>
          <a:stretch/>
        </p:blipFill>
        <p:spPr>
          <a:xfrm>
            <a:off x="1727551" y="2112755"/>
            <a:ext cx="2041920" cy="104184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8748" y="2044103"/>
            <a:ext cx="1152672" cy="117879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2-02-15 at 2.58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50" y="0"/>
            <a:ext cx="6235049" cy="11704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9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13 at 11.0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74380"/>
          </a:xfrm>
          <a:prstGeom prst="rect">
            <a:avLst/>
          </a:prstGeom>
        </p:spPr>
      </p:pic>
      <p:pic>
        <p:nvPicPr>
          <p:cNvPr id="5" name="Picture 4" descr="Screen Shot 2012-02-13 at 11.03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983"/>
            <a:ext cx="9144000" cy="16303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31344" y="1437163"/>
            <a:ext cx="864503" cy="65098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2-02-13 at 11.03.5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8"/>
          <a:stretch/>
        </p:blipFill>
        <p:spPr>
          <a:xfrm>
            <a:off x="1334111" y="2437566"/>
            <a:ext cx="3423330" cy="93148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Screen Shot 2012-02-13 at 11.24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5" y="4387108"/>
            <a:ext cx="8026354" cy="1223749"/>
          </a:xfrm>
          <a:prstGeom prst="rect">
            <a:avLst/>
          </a:prstGeom>
        </p:spPr>
      </p:pic>
      <p:pic>
        <p:nvPicPr>
          <p:cNvPr id="11" name="Picture 10" descr="Screen Shot 2012-02-13 at 11.27.0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051"/>
            <a:ext cx="9144000" cy="1018057"/>
          </a:xfrm>
          <a:prstGeom prst="rect">
            <a:avLst/>
          </a:prstGeom>
        </p:spPr>
      </p:pic>
      <p:pic>
        <p:nvPicPr>
          <p:cNvPr id="12" name="Picture 11" descr="Screen Shot 2012-02-13 at 11.27.4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6" y="5610857"/>
            <a:ext cx="5054600" cy="9652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10800000" flipV="1">
            <a:off x="4152983" y="3369051"/>
            <a:ext cx="604458" cy="486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152983" y="3855928"/>
            <a:ext cx="604458" cy="486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5429115" y="3900232"/>
            <a:ext cx="604458" cy="486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8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it down: SGD for logistic regression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400" y="1524000"/>
            <a:ext cx="5006215" cy="48323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P</a:t>
            </a:r>
            <a:r>
              <a:rPr lang="en-US" sz="2400" dirty="0" err="1" smtClean="0">
                <a:latin typeface="Calibri"/>
                <a:cs typeface="Calibri"/>
              </a:rPr>
              <a:t>(y|</a:t>
            </a:r>
            <a:r>
              <a:rPr lang="en-US" sz="2400" b="1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=</a:t>
            </a:r>
            <a:r>
              <a:rPr lang="en-US" sz="2400" dirty="0" err="1" smtClean="0">
                <a:latin typeface="Calibri"/>
                <a:cs typeface="Calibri"/>
              </a:rPr>
              <a:t>logistic</a:t>
            </a:r>
            <a:r>
              <a:rPr lang="en-US" sz="2400" b="1" i="1" dirty="0" err="1" smtClean="0">
                <a:latin typeface="Calibri"/>
                <a:cs typeface="Calibri"/>
              </a:rPr>
              <a:t>(</a:t>
            </a:r>
            <a:r>
              <a:rPr lang="en-US" sz="2400" b="1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 . </a:t>
            </a:r>
            <a:r>
              <a:rPr lang="en-US" sz="2400" b="1" dirty="0" err="1" smtClean="0">
                <a:latin typeface="Calibri"/>
                <a:cs typeface="Calibri"/>
              </a:rPr>
              <a:t>w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Define a function</a:t>
            </a:r>
            <a:endParaRPr lang="en-US" sz="2400" i="1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Differentiate the function and use gradient descent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 Start with 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0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For </a:t>
            </a:r>
            <a:r>
              <a:rPr lang="en-US" sz="2400" dirty="0" err="1" smtClean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=1,…,T </a:t>
            </a:r>
            <a:r>
              <a:rPr lang="en-US" sz="2400" i="1" dirty="0" smtClean="0">
                <a:latin typeface="Calibri"/>
                <a:cs typeface="Calibri"/>
              </a:rPr>
              <a:t>    - until convergence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</a:p>
          <a:p>
            <a:pPr lvl="2"/>
            <a:r>
              <a:rPr lang="en-US" sz="2400" dirty="0" smtClean="0">
                <a:latin typeface="Calibri"/>
                <a:cs typeface="Calibri"/>
              </a:rPr>
              <a:t>For each example </a:t>
            </a:r>
            <a:r>
              <a:rPr lang="en-US" sz="2400" b="1" i="1" dirty="0" err="1" smtClean="0">
                <a:latin typeface="Calibri"/>
                <a:cs typeface="Calibri"/>
              </a:rPr>
              <a:t>x,</a:t>
            </a:r>
            <a:r>
              <a:rPr lang="en-US" sz="2400" i="1" dirty="0" err="1" smtClean="0">
                <a:latin typeface="Calibri"/>
                <a:cs typeface="Calibri"/>
              </a:rPr>
              <a:t>y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in D:</a:t>
            </a:r>
          </a:p>
          <a:p>
            <a:pPr lvl="2"/>
            <a:endParaRPr lang="en-US" sz="2400" dirty="0" smtClean="0">
              <a:latin typeface="Calibri"/>
              <a:cs typeface="Calibri"/>
            </a:endParaRPr>
          </a:p>
          <a:p>
            <a:pPr lvl="2"/>
            <a:r>
              <a:rPr lang="en-US" sz="2400" dirty="0" smtClean="0">
                <a:latin typeface="Calibri"/>
                <a:cs typeface="Calibri"/>
              </a:rPr>
              <a:t> 	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t+1 </a:t>
            </a:r>
            <a:r>
              <a:rPr lang="en-US" sz="2400" dirty="0" smtClean="0">
                <a:latin typeface="Calibri"/>
                <a:cs typeface="Calibri"/>
              </a:rPr>
              <a:t>= 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 + </a:t>
            </a:r>
            <a:r>
              <a:rPr lang="en-US" sz="2400" dirty="0" err="1" smtClean="0">
                <a:latin typeface="Calibri"/>
                <a:cs typeface="Calibri"/>
              </a:rPr>
              <a:t>λ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L</a:t>
            </a:r>
            <a:r>
              <a:rPr lang="en-US" sz="2400" i="1" baseline="-25000" dirty="0" err="1" smtClean="0">
                <a:latin typeface="Calibri"/>
                <a:cs typeface="Calibri"/>
              </a:rPr>
              <a:t>x,y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 t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</a:p>
          <a:p>
            <a:pPr lvl="2">
              <a:buNone/>
            </a:pPr>
            <a:r>
              <a:rPr lang="en-US" sz="2400" dirty="0" smtClean="0">
                <a:latin typeface="Calibri"/>
                <a:cs typeface="Calibri"/>
              </a:rPr>
              <a:t>	where </a:t>
            </a:r>
            <a:r>
              <a:rPr lang="en-US" sz="2400" dirty="0" err="1" smtClean="0">
                <a:latin typeface="Calibri"/>
                <a:cs typeface="Calibri"/>
              </a:rPr>
              <a:t>λ</a:t>
            </a:r>
            <a:r>
              <a:rPr lang="en-US" sz="2400" dirty="0" smtClean="0">
                <a:latin typeface="Calibri"/>
                <a:cs typeface="Calibri"/>
              </a:rPr>
              <a:t> is small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81635"/>
              </p:ext>
            </p:extLst>
          </p:nvPr>
        </p:nvGraphicFramePr>
        <p:xfrm>
          <a:off x="4341813" y="1697038"/>
          <a:ext cx="42100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3" name="Equation" r:id="rId3" imgW="1854200" imgH="368300" progId="Equation.3">
                  <p:embed/>
                </p:oleObj>
              </mc:Choice>
              <mc:Fallback>
                <p:oleObj name="Equation" r:id="rId3" imgW="18542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1697038"/>
                        <a:ext cx="421005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4822442" y="5456238"/>
          <a:ext cx="2479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4" name="Equation" r:id="rId5" imgW="1092200" imgH="177800" progId="Equation.3">
                  <p:embed/>
                </p:oleObj>
              </mc:Choice>
              <mc:Fallback>
                <p:oleObj name="Equation" r:id="rId5" imgW="1092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442" y="5456238"/>
                        <a:ext cx="2479675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700974" y="5003801"/>
          <a:ext cx="26082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5" name="Equation" r:id="rId7" imgW="1384300" imgH="241300" progId="Equation.3">
                  <p:embed/>
                </p:oleObj>
              </mc:Choice>
              <mc:Fallback>
                <p:oleObj name="Equation" r:id="rId7" imgW="13843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974" y="5003801"/>
                        <a:ext cx="2608263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Details: Picking learning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grid-search in log-space over small values on a tuning set:</a:t>
            </a:r>
          </a:p>
          <a:p>
            <a:pPr lvl="1"/>
            <a:r>
              <a:rPr lang="en-US" dirty="0" smtClean="0"/>
              <a:t>e.g., 0.01, 0.001, …</a:t>
            </a:r>
          </a:p>
          <a:p>
            <a:r>
              <a:rPr lang="en-US" dirty="0" smtClean="0"/>
              <a:t>Sometimes, decrease after each pass: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factor of </a:t>
            </a:r>
            <a:r>
              <a:rPr lang="en-US" i="1" dirty="0" smtClean="0"/>
              <a:t>1/(1 + </a:t>
            </a:r>
            <a:r>
              <a:rPr lang="en-US" i="1" dirty="0" err="1" smtClean="0"/>
              <a:t>dt</a:t>
            </a:r>
            <a:r>
              <a:rPr lang="en-US" i="1" dirty="0" smtClean="0"/>
              <a:t>), t</a:t>
            </a:r>
            <a:r>
              <a:rPr lang="en-US" dirty="0" smtClean="0"/>
              <a:t>=epoch</a:t>
            </a:r>
            <a:endParaRPr lang="en-US" i="1" dirty="0" smtClean="0"/>
          </a:p>
          <a:p>
            <a:pPr lvl="1"/>
            <a:r>
              <a:rPr lang="en-US" dirty="0" smtClean="0"/>
              <a:t>sometimes </a:t>
            </a:r>
            <a:r>
              <a:rPr lang="en-US" i="1" dirty="0" smtClean="0"/>
              <a:t>1/t</a:t>
            </a:r>
            <a:r>
              <a:rPr lang="en-US" i="1" baseline="30000" dirty="0" smtClean="0"/>
              <a:t>2</a:t>
            </a:r>
          </a:p>
          <a:p>
            <a:r>
              <a:rPr lang="en-US" dirty="0" smtClean="0"/>
              <a:t>Fancier techniques I won’t talk about:</a:t>
            </a:r>
          </a:p>
          <a:p>
            <a:pPr lvl="1"/>
            <a:r>
              <a:rPr lang="en-US" dirty="0" smtClean="0"/>
              <a:t>Adaptive gradient: scale gradient differently for each dimension (</a:t>
            </a:r>
            <a:r>
              <a:rPr lang="en-US" dirty="0" err="1" smtClean="0"/>
              <a:t>Adagrad</a:t>
            </a:r>
            <a:r>
              <a:rPr lang="en-US" dirty="0" smtClean="0"/>
              <a:t>, ADAM, ….)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3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Details: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Check that gradient is indeed a locally good approximation to the likelihood</a:t>
            </a:r>
          </a:p>
          <a:p>
            <a:pPr lvl="1"/>
            <a:r>
              <a:rPr lang="en-US" sz="2400" dirty="0" smtClean="0"/>
              <a:t>“finite difference test”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91" y="2799144"/>
            <a:ext cx="6459509" cy="3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0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10 at 4.2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2" y="1445478"/>
            <a:ext cx="6495143" cy="47424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Question: what does the </a:t>
            </a:r>
            <a:r>
              <a:rPr lang="en-US" sz="2400" i="1" dirty="0" smtClean="0"/>
              <a:t>boundary </a:t>
            </a:r>
            <a:r>
              <a:rPr lang="en-US" sz="2400" dirty="0" smtClean="0"/>
              <a:t>between positive and negative look like for Naïve Bayes?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112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Regression: OBSERVATIONS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61" y="1631123"/>
            <a:ext cx="7900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 Math"/>
                <a:cs typeface="Cambria Math"/>
              </a:rPr>
              <a:t>This LCL function is </a:t>
            </a:r>
            <a:r>
              <a:rPr lang="en-US" sz="3600" i="1" dirty="0" smtClean="0">
                <a:latin typeface="Cambria Math"/>
                <a:cs typeface="Cambria Math"/>
              </a:rPr>
              <a:t>convex: </a:t>
            </a:r>
            <a:r>
              <a:rPr lang="en-US" sz="3600" dirty="0" smtClean="0">
                <a:latin typeface="Cambria Math"/>
                <a:cs typeface="Cambria Math"/>
              </a:rPr>
              <a:t>there is only one local minimum.</a:t>
            </a:r>
          </a:p>
          <a:p>
            <a:endParaRPr lang="en-US" sz="3600" dirty="0" smtClean="0">
              <a:latin typeface="Cambria Math"/>
              <a:cs typeface="Cambria Math"/>
            </a:endParaRPr>
          </a:p>
          <a:p>
            <a:r>
              <a:rPr lang="en-US" sz="3600" dirty="0" smtClean="0">
                <a:latin typeface="Cambria Math"/>
                <a:cs typeface="Cambria Math"/>
              </a:rPr>
              <a:t>So gradient descent will give the </a:t>
            </a:r>
            <a:r>
              <a:rPr lang="en-US" sz="3600" i="1" dirty="0" smtClean="0">
                <a:latin typeface="Cambria Math"/>
                <a:cs typeface="Cambria Math"/>
              </a:rPr>
              <a:t>global </a:t>
            </a:r>
            <a:r>
              <a:rPr lang="en-US" sz="3600" dirty="0" smtClean="0">
                <a:latin typeface="Cambria Math"/>
                <a:cs typeface="Cambria Math"/>
              </a:rPr>
              <a:t>minimum.</a:t>
            </a:r>
            <a:endParaRPr lang="en-US" sz="3600" dirty="0">
              <a:latin typeface="Cambria Math"/>
              <a:cs typeface="Cambria Math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Convexity and logistic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Non-stochastic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635948"/>
            <a:ext cx="8648700" cy="37204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batch gradient descent, average the gradient over all the examples </a:t>
            </a:r>
            <a:r>
              <a:rPr lang="en-US" sz="2800" i="1" dirty="0"/>
              <a:t>D={(x</a:t>
            </a:r>
            <a:r>
              <a:rPr lang="en-US" sz="2800" i="1" baseline="-25000" dirty="0"/>
              <a:t>1</a:t>
            </a:r>
            <a:r>
              <a:rPr lang="en-US" sz="2800" i="1" dirty="0"/>
              <a:t>,y</a:t>
            </a:r>
            <a:r>
              <a:rPr lang="en-US" sz="2800" i="1" baseline="-25000" dirty="0"/>
              <a:t>1</a:t>
            </a:r>
            <a:r>
              <a:rPr lang="en-US" sz="2800" i="1" dirty="0"/>
              <a:t>)…,(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n</a:t>
            </a:r>
            <a:r>
              <a:rPr lang="en-US" sz="2800" i="1" baseline="-25000" dirty="0"/>
              <a:t> </a:t>
            </a:r>
            <a:r>
              <a:rPr lang="en-US" sz="2800" i="1" dirty="0"/>
              <a:t>, </a:t>
            </a:r>
            <a:r>
              <a:rPr lang="en-US" sz="2800" i="1" dirty="0" err="1"/>
              <a:t>y</a:t>
            </a:r>
            <a:r>
              <a:rPr lang="en-US" sz="2800" i="1" baseline="-25000" dirty="0" err="1"/>
              <a:t>n</a:t>
            </a:r>
            <a:r>
              <a:rPr lang="en-US" sz="2800" i="1" baseline="-25000" dirty="0"/>
              <a:t>)</a:t>
            </a:r>
            <a:r>
              <a:rPr lang="en-US" sz="2800" i="1" dirty="0"/>
              <a:t>} </a:t>
            </a:r>
            <a:endParaRPr lang="en-US" sz="2800" dirty="0"/>
          </a:p>
        </p:txBody>
      </p:sp>
      <p:pic>
        <p:nvPicPr>
          <p:cNvPr id="4" name="Picture 3" descr="Screen Shot 2012-02-13 at 11.2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2" y="1239565"/>
            <a:ext cx="8026354" cy="1223749"/>
          </a:xfrm>
          <a:prstGeom prst="rect">
            <a:avLst/>
          </a:prstGeom>
        </p:spPr>
      </p:pic>
      <p:pic>
        <p:nvPicPr>
          <p:cNvPr id="6" name="Picture 5" descr="Screen Shot 2012-02-13 at 11.45.2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1"/>
          <a:stretch/>
        </p:blipFill>
        <p:spPr>
          <a:xfrm>
            <a:off x="626862" y="3739293"/>
            <a:ext cx="6747710" cy="1558172"/>
          </a:xfrm>
          <a:prstGeom prst="rect">
            <a:avLst/>
          </a:prstGeom>
        </p:spPr>
      </p:pic>
      <p:pic>
        <p:nvPicPr>
          <p:cNvPr id="7" name="Picture 6" descr="Screen Shot 2012-02-13 at 11.45.2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4"/>
          <a:stretch/>
        </p:blipFill>
        <p:spPr>
          <a:xfrm>
            <a:off x="3407154" y="5090475"/>
            <a:ext cx="4306848" cy="155817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4166" y="5090475"/>
            <a:ext cx="1718336" cy="145137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87687" y="5090475"/>
            <a:ext cx="1718336" cy="145137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Non-stochastic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0074"/>
            <a:ext cx="8648700" cy="37204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can be interpreted as a difference between the expected value of </a:t>
            </a:r>
            <a:r>
              <a:rPr lang="en-US" sz="2800" i="1" dirty="0" err="1" smtClean="0"/>
              <a:t>y|x</a:t>
            </a:r>
            <a:r>
              <a:rPr lang="en-US" sz="2800" i="1" baseline="30000" dirty="0" err="1" smtClean="0"/>
              <a:t>j</a:t>
            </a:r>
            <a:r>
              <a:rPr lang="en-US" sz="2800" i="1" dirty="0" smtClean="0"/>
              <a:t>=1 in the data </a:t>
            </a:r>
            <a:r>
              <a:rPr lang="en-US" sz="2800" dirty="0" smtClean="0"/>
              <a:t>and the expected value of </a:t>
            </a:r>
            <a:r>
              <a:rPr lang="en-US" sz="2800" i="1" dirty="0" err="1" smtClean="0"/>
              <a:t>y|x</a:t>
            </a:r>
            <a:r>
              <a:rPr lang="en-US" sz="2800" i="1" baseline="30000" dirty="0" err="1" smtClean="0"/>
              <a:t>j</a:t>
            </a:r>
            <a:r>
              <a:rPr lang="en-US" sz="2800" i="1" dirty="0" smtClean="0"/>
              <a:t>=1 </a:t>
            </a:r>
            <a:r>
              <a:rPr lang="en-US" sz="2800" i="1" baseline="30000" dirty="0" smtClean="0"/>
              <a:t> </a:t>
            </a:r>
            <a:r>
              <a:rPr lang="en-US" sz="2800" i="1" dirty="0" smtClean="0"/>
              <a:t>as predicted by the model</a:t>
            </a:r>
          </a:p>
          <a:p>
            <a:r>
              <a:rPr lang="en-US" sz="2800" dirty="0" smtClean="0"/>
              <a:t>Gradient ascent tries to make those equal</a:t>
            </a:r>
            <a:endParaRPr lang="en-US" sz="2800" dirty="0"/>
          </a:p>
        </p:txBody>
      </p:sp>
      <p:pic>
        <p:nvPicPr>
          <p:cNvPr id="6" name="Picture 5" descr="Screen Shot 2012-02-13 at 11.45.2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1"/>
          <a:stretch/>
        </p:blipFill>
        <p:spPr>
          <a:xfrm>
            <a:off x="626862" y="3278971"/>
            <a:ext cx="6747710" cy="1558172"/>
          </a:xfrm>
          <a:prstGeom prst="rect">
            <a:avLst/>
          </a:prstGeom>
        </p:spPr>
      </p:pic>
      <p:pic>
        <p:nvPicPr>
          <p:cNvPr id="7" name="Picture 6" descr="Screen Shot 2012-02-13 at 11.45.2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4"/>
          <a:stretch/>
        </p:blipFill>
        <p:spPr>
          <a:xfrm>
            <a:off x="3407154" y="4630153"/>
            <a:ext cx="4306848" cy="155817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4166" y="4630153"/>
            <a:ext cx="1718336" cy="145137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87687" y="4725512"/>
            <a:ext cx="1718336" cy="1451371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2949" y="2288384"/>
            <a:ext cx="540962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2949" y="2755914"/>
            <a:ext cx="61580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LCL function “</a:t>
            </a:r>
            <a:r>
              <a:rPr lang="en-US" dirty="0" err="1" smtClean="0"/>
              <a:t>overfits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0074"/>
            <a:ext cx="8648700" cy="27193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can be interpreted as a difference between the expected value of </a:t>
            </a:r>
            <a:r>
              <a:rPr lang="en-US" sz="2800" i="1" dirty="0" err="1" smtClean="0"/>
              <a:t>y|x</a:t>
            </a:r>
            <a:r>
              <a:rPr lang="en-US" sz="2800" i="1" baseline="30000" dirty="0" err="1" smtClean="0"/>
              <a:t>j</a:t>
            </a:r>
            <a:r>
              <a:rPr lang="en-US" sz="2800" i="1" dirty="0" smtClean="0"/>
              <a:t>=1 in the data </a:t>
            </a:r>
            <a:r>
              <a:rPr lang="en-US" sz="2800" dirty="0" smtClean="0"/>
              <a:t>and the expected value of </a:t>
            </a:r>
            <a:r>
              <a:rPr lang="en-US" sz="2800" i="1" dirty="0" err="1" smtClean="0"/>
              <a:t>y|x</a:t>
            </a:r>
            <a:r>
              <a:rPr lang="en-US" sz="2800" i="1" baseline="30000" dirty="0" err="1" smtClean="0"/>
              <a:t>j</a:t>
            </a:r>
            <a:r>
              <a:rPr lang="en-US" sz="2800" i="1" dirty="0" smtClean="0"/>
              <a:t>=1 </a:t>
            </a:r>
            <a:r>
              <a:rPr lang="en-US" sz="2800" i="1" baseline="30000" dirty="0" smtClean="0"/>
              <a:t> </a:t>
            </a:r>
            <a:r>
              <a:rPr lang="en-US" sz="2800" i="1" dirty="0" smtClean="0"/>
              <a:t>as predicted by the model</a:t>
            </a:r>
          </a:p>
          <a:p>
            <a:r>
              <a:rPr lang="en-US" sz="2800" dirty="0" smtClean="0"/>
              <a:t>Gradient ascent tries to make those equal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2949" y="2288384"/>
            <a:ext cx="540962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2949" y="2755914"/>
            <a:ext cx="8101051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Screen Shot 2012-02-13 at 11.45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8"/>
          <a:stretch>
            <a:fillRect/>
          </a:stretch>
        </p:blipFill>
        <p:spPr>
          <a:xfrm>
            <a:off x="0" y="3424417"/>
            <a:ext cx="9022168" cy="110777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95300" y="4532192"/>
            <a:ext cx="8648700" cy="210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That’s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 impossible for some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w</a:t>
            </a:r>
            <a:r>
              <a:rPr kumimoji="0" lang="en-US" sz="2800" b="0" i="1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j</a:t>
            </a:r>
            <a:r>
              <a:rPr kumimoji="0" lang="en-US" sz="28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 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!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noProof="0" dirty="0" smtClean="0">
                <a:latin typeface="Cambria Math"/>
              </a:rPr>
              <a:t>e.g., if </a:t>
            </a:r>
            <a:r>
              <a:rPr lang="en-US" sz="2800" i="1" dirty="0" err="1" smtClean="0">
                <a:latin typeface="Cambria Math"/>
              </a:rPr>
              <a:t>x</a:t>
            </a:r>
            <a:r>
              <a:rPr lang="en-US" sz="2800" i="1" baseline="30000" dirty="0" err="1" smtClean="0">
                <a:latin typeface="Cambria Math"/>
              </a:rPr>
              <a:t>j</a:t>
            </a:r>
            <a:r>
              <a:rPr lang="en-US" sz="2800" i="1" baseline="30000" dirty="0" smtClean="0">
                <a:latin typeface="Cambria Math"/>
              </a:rPr>
              <a:t>  </a:t>
            </a:r>
            <a:r>
              <a:rPr lang="en-US" sz="2800" i="1" dirty="0" smtClean="0">
                <a:latin typeface="Cambria Math"/>
              </a:rPr>
              <a:t>=1 </a:t>
            </a:r>
            <a:r>
              <a:rPr lang="en-US" sz="2800" noProof="0" dirty="0" smtClean="0">
                <a:latin typeface="Cambria Math"/>
              </a:rPr>
              <a:t>only in positive examples, the gradient is always positive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LCL function “</a:t>
            </a:r>
            <a:r>
              <a:rPr lang="en-US" dirty="0" err="1" smtClean="0"/>
              <a:t>overfits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0074"/>
            <a:ext cx="8648700" cy="27193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can be interpreted as a difference between the expected value of </a:t>
            </a:r>
            <a:r>
              <a:rPr lang="en-US" sz="2800" i="1" dirty="0" err="1" smtClean="0"/>
              <a:t>y|x</a:t>
            </a:r>
            <a:r>
              <a:rPr lang="en-US" sz="2800" i="1" baseline="30000" dirty="0" err="1" smtClean="0"/>
              <a:t>j</a:t>
            </a:r>
            <a:r>
              <a:rPr lang="en-US" sz="2800" i="1" dirty="0" smtClean="0"/>
              <a:t>=1 in the data </a:t>
            </a:r>
            <a:r>
              <a:rPr lang="en-US" sz="2800" dirty="0" smtClean="0"/>
              <a:t>and the expected value of </a:t>
            </a:r>
            <a:r>
              <a:rPr lang="en-US" sz="2800" i="1" dirty="0" err="1" smtClean="0"/>
              <a:t>y|x</a:t>
            </a:r>
            <a:r>
              <a:rPr lang="en-US" sz="2800" i="1" baseline="30000" dirty="0" err="1" smtClean="0"/>
              <a:t>j</a:t>
            </a:r>
            <a:r>
              <a:rPr lang="en-US" sz="2800" i="1" dirty="0" smtClean="0"/>
              <a:t>=1 </a:t>
            </a:r>
            <a:r>
              <a:rPr lang="en-US" sz="2800" i="1" baseline="30000" dirty="0" smtClean="0"/>
              <a:t> </a:t>
            </a:r>
            <a:r>
              <a:rPr lang="en-US" sz="2800" i="1" dirty="0" smtClean="0"/>
              <a:t>as predicted by the model</a:t>
            </a:r>
          </a:p>
          <a:p>
            <a:r>
              <a:rPr lang="en-US" sz="2800" dirty="0" smtClean="0"/>
              <a:t>Gradient ascent tries to make those equal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2949" y="2288384"/>
            <a:ext cx="540962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2949" y="2755914"/>
            <a:ext cx="8101051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Screen Shot 2012-02-13 at 11.45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8"/>
          <a:stretch>
            <a:fillRect/>
          </a:stretch>
        </p:blipFill>
        <p:spPr>
          <a:xfrm>
            <a:off x="0" y="3424417"/>
            <a:ext cx="9022168" cy="110777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73468" y="4559425"/>
            <a:ext cx="8648700" cy="210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That’s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 impossible for some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w</a:t>
            </a:r>
            <a:r>
              <a:rPr kumimoji="0" lang="en-US" sz="2800" b="0" i="1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j</a:t>
            </a:r>
            <a:r>
              <a:rPr kumimoji="0" lang="en-US" sz="28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  </a:t>
            </a:r>
            <a:r>
              <a:rPr lang="en-US" sz="2800" noProof="0" dirty="0" smtClean="0">
                <a:latin typeface="Cambria Math"/>
              </a:rPr>
              <a:t>e.g., if they appear only in positive examples, gradient is always possible.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Using this LCL function for text: practically, it’s important to </a:t>
            </a:r>
            <a:r>
              <a:rPr kumimoji="0" lang="en-US" sz="2800" b="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discard</a:t>
            </a:r>
            <a:r>
              <a:rPr kumimoji="0" lang="en-US" sz="28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 rare features to get good results.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LCL function “</a:t>
            </a:r>
            <a:r>
              <a:rPr lang="en-US" dirty="0" err="1" smtClean="0"/>
              <a:t>overfits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0074"/>
            <a:ext cx="8648700" cy="2719385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3468" y="1096962"/>
            <a:ext cx="8648700" cy="2108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Overfitting</a:t>
            </a:r>
            <a:r>
              <a:rPr lang="en-US" sz="2800" dirty="0" smtClean="0">
                <a:latin typeface="Cambria Math"/>
              </a:rPr>
              <a:t> is often a problem in supervised learning.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latin typeface="Cambria Math"/>
              </a:rPr>
              <a:t>When you fit the data (minimize LCL) are you fitting “real structure” in the data or “noise” in the data?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Will the patterns you see appear in a </a:t>
            </a:r>
            <a:r>
              <a:rPr lang="en-US" sz="2800" dirty="0" smtClean="0">
                <a:latin typeface="Cambria Math"/>
              </a:rPr>
              <a:t>test set or not?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42" y="2863849"/>
            <a:ext cx="4994065" cy="3683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9511" y="5469556"/>
            <a:ext cx="198049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Error/LCL on training set 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55443" y="4096500"/>
            <a:ext cx="207456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Error/LCL on an unseen test set </a:t>
            </a:r>
            <a:r>
              <a:rPr lang="en-US" dirty="0" err="1" smtClean="0"/>
              <a:t>D</a:t>
            </a:r>
            <a:r>
              <a:rPr lang="en-US" baseline="30000" dirty="0" err="1" smtClean="0"/>
              <a:t>test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702270" y="6372713"/>
            <a:ext cx="149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features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9933" y="3205772"/>
            <a:ext cx="91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 error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Regularized Logistic Regression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Regularized logistic regression as a MAP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02146"/>
          </a:xfrm>
        </p:spPr>
        <p:txBody>
          <a:bodyPr>
            <a:normAutofit fontScale="92500" lnSpcReduction="10000"/>
          </a:bodyPr>
          <a:lstStyle/>
          <a:p>
            <a:r>
              <a:rPr lang="en-US" sz="3027" dirty="0" smtClean="0"/>
              <a:t>Minimizing our LCL function maximizes log conditional likelihood of the data (LCL):</a:t>
            </a:r>
          </a:p>
          <a:p>
            <a:endParaRPr lang="en-US" sz="3027" dirty="0" smtClean="0"/>
          </a:p>
          <a:p>
            <a:endParaRPr lang="en-US" sz="3027" dirty="0" smtClean="0"/>
          </a:p>
          <a:p>
            <a:pPr lvl="1"/>
            <a:r>
              <a:rPr lang="en-US" sz="3027" dirty="0" smtClean="0"/>
              <a:t>like MLE: </a:t>
            </a:r>
            <a:r>
              <a:rPr lang="en-US" sz="3027" dirty="0" err="1" smtClean="0"/>
              <a:t>max</a:t>
            </a:r>
            <a:r>
              <a:rPr lang="en-US" sz="3027" b="1" baseline="-25000" dirty="0" err="1" smtClean="0"/>
              <a:t>w</a:t>
            </a:r>
            <a:r>
              <a:rPr lang="en-US" sz="3027" b="1" baseline="-25000" dirty="0" smtClean="0"/>
              <a:t> </a:t>
            </a:r>
            <a:r>
              <a:rPr lang="en-US" sz="3027" dirty="0" err="1" smtClean="0"/>
              <a:t>Pr(D|</a:t>
            </a:r>
            <a:r>
              <a:rPr lang="en-US" sz="3027" b="1" dirty="0" err="1" smtClean="0"/>
              <a:t>w</a:t>
            </a:r>
            <a:r>
              <a:rPr lang="en-US" sz="3027" dirty="0" smtClean="0"/>
              <a:t>) </a:t>
            </a:r>
          </a:p>
          <a:p>
            <a:pPr lvl="1"/>
            <a:r>
              <a:rPr lang="en-US" sz="3027" dirty="0" smtClean="0"/>
              <a:t>… but focusing on just a part of D	</a:t>
            </a:r>
          </a:p>
          <a:p>
            <a:r>
              <a:rPr lang="en-US" sz="3027" dirty="0" smtClean="0"/>
              <a:t>Another possibility: introduce a </a:t>
            </a:r>
            <a:r>
              <a:rPr lang="en-US" sz="3027" i="1" dirty="0" smtClean="0"/>
              <a:t>prior </a:t>
            </a:r>
            <a:r>
              <a:rPr lang="en-US" sz="3027" dirty="0" smtClean="0"/>
              <a:t>over </a:t>
            </a:r>
            <a:r>
              <a:rPr lang="en-US" sz="3027" b="1" dirty="0" err="1" smtClean="0"/>
              <a:t>w</a:t>
            </a:r>
            <a:endParaRPr lang="en-US" sz="3027" b="1" dirty="0" smtClean="0"/>
          </a:p>
          <a:p>
            <a:pPr lvl="1"/>
            <a:r>
              <a:rPr lang="en-US" sz="3027" dirty="0" smtClean="0"/>
              <a:t>maximize something like a MAP</a:t>
            </a:r>
          </a:p>
          <a:p>
            <a:pPr lvl="1">
              <a:buNone/>
            </a:pPr>
            <a:r>
              <a:rPr lang="en-US" sz="3027" dirty="0" smtClean="0"/>
              <a:t>         </a:t>
            </a:r>
            <a:r>
              <a:rPr lang="en-US" sz="3027" dirty="0" err="1" smtClean="0"/>
              <a:t>Pr(</a:t>
            </a:r>
            <a:r>
              <a:rPr lang="en-US" sz="3027" b="1" dirty="0" err="1" smtClean="0"/>
              <a:t>w</a:t>
            </a:r>
            <a:r>
              <a:rPr lang="en-US" sz="3027" dirty="0" err="1" smtClean="0"/>
              <a:t>|D</a:t>
            </a:r>
            <a:r>
              <a:rPr lang="en-US" sz="3027" dirty="0" smtClean="0"/>
              <a:t>) = 1/Z * </a:t>
            </a:r>
            <a:r>
              <a:rPr lang="en-US" sz="3027" dirty="0" err="1" smtClean="0"/>
              <a:t>Pr(D|</a:t>
            </a:r>
            <a:r>
              <a:rPr lang="en-US" sz="3027" b="1" dirty="0" err="1" smtClean="0"/>
              <a:t>w</a:t>
            </a:r>
            <a:r>
              <a:rPr lang="en-US" sz="3027" dirty="0" err="1" smtClean="0"/>
              <a:t>)Pr(</a:t>
            </a:r>
            <a:r>
              <a:rPr lang="en-US" sz="3027" b="1" dirty="0" err="1" smtClean="0"/>
              <a:t>w</a:t>
            </a:r>
            <a:r>
              <a:rPr lang="en-US" sz="3027" dirty="0" smtClean="0"/>
              <a:t>)</a:t>
            </a:r>
          </a:p>
          <a:p>
            <a:r>
              <a:rPr lang="en-US" sz="3027" dirty="0" smtClean="0"/>
              <a:t>If the prior  </a:t>
            </a:r>
            <a:r>
              <a:rPr lang="en-US" sz="3027" dirty="0" err="1" smtClean="0"/>
              <a:t>w</a:t>
            </a:r>
            <a:r>
              <a:rPr lang="en-US" sz="3027" baseline="30000" dirty="0" err="1" smtClean="0"/>
              <a:t>j</a:t>
            </a:r>
            <a:r>
              <a:rPr lang="en-US" sz="3027" dirty="0" smtClean="0"/>
              <a:t> is zero-mean Gaussian then</a:t>
            </a:r>
          </a:p>
          <a:p>
            <a:pPr lvl="1">
              <a:buNone/>
            </a:pPr>
            <a:r>
              <a:rPr lang="en-US" sz="3027" dirty="0" smtClean="0"/>
              <a:t>         </a:t>
            </a:r>
            <a:r>
              <a:rPr lang="en-US" sz="3459" dirty="0" err="1" smtClean="0"/>
              <a:t>Pr</a:t>
            </a:r>
            <a:r>
              <a:rPr lang="en-US" sz="3459" dirty="0" smtClean="0"/>
              <a:t>(</a:t>
            </a:r>
            <a:r>
              <a:rPr lang="en-US" sz="3459" dirty="0" err="1" smtClean="0"/>
              <a:t>w</a:t>
            </a:r>
            <a:r>
              <a:rPr lang="en-US" sz="3459" baseline="30000" dirty="0" err="1" smtClean="0"/>
              <a:t>j</a:t>
            </a:r>
            <a:r>
              <a:rPr lang="en-US" sz="3459" dirty="0" smtClean="0"/>
              <a:t>) = 1/Z </a:t>
            </a:r>
            <a:r>
              <a:rPr lang="en-US" sz="3459" dirty="0" err="1" smtClean="0"/>
              <a:t>exp</a:t>
            </a:r>
            <a:r>
              <a:rPr lang="en-US" sz="3459" dirty="0" smtClean="0"/>
              <a:t>(w</a:t>
            </a:r>
            <a:r>
              <a:rPr lang="en-US" sz="3459" baseline="30000" dirty="0" smtClean="0"/>
              <a:t>j</a:t>
            </a:r>
            <a:r>
              <a:rPr lang="en-US" sz="3459" dirty="0" smtClean="0"/>
              <a:t>)</a:t>
            </a:r>
            <a:r>
              <a:rPr lang="en-US" sz="3459" baseline="30000" dirty="0" smtClean="0"/>
              <a:t>-2</a:t>
            </a:r>
            <a:endParaRPr lang="en-US" sz="3027" baseline="30000" dirty="0" smtClean="0"/>
          </a:p>
          <a:p>
            <a:endParaRPr lang="en-US" dirty="0" smtClean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454709"/>
              </p:ext>
            </p:extLst>
          </p:nvPr>
        </p:nvGraphicFramePr>
        <p:xfrm>
          <a:off x="1785938" y="2124075"/>
          <a:ext cx="551815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1854200" imgH="368300" progId="Equation.3">
                  <p:embed/>
                </p:oleObj>
              </mc:Choice>
              <mc:Fallback>
                <p:oleObj name="Equation" r:id="rId4" imgW="18542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124075"/>
                        <a:ext cx="5518150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1" y="1257300"/>
            <a:ext cx="5099736" cy="527055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Replace LCL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with LCL + penalty for large weights, </a:t>
            </a:r>
            <a:r>
              <a:rPr lang="en-US" sz="2400" dirty="0" err="1" smtClean="0"/>
              <a:t>eg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 the update for </a:t>
            </a:r>
            <a:r>
              <a:rPr lang="en-US" sz="2400" dirty="0" err="1" smtClean="0"/>
              <a:t>w</a:t>
            </a:r>
            <a:r>
              <a:rPr lang="en-US" sz="2400" baseline="30000" dirty="0" err="1" smtClean="0"/>
              <a:t>j</a:t>
            </a:r>
            <a:r>
              <a:rPr lang="en-US" sz="2400" dirty="0" smtClean="0"/>
              <a:t> becomes: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Or</a:t>
            </a:r>
          </a:p>
        </p:txBody>
      </p:sp>
      <p:pic>
        <p:nvPicPr>
          <p:cNvPr id="5" name="Picture 4" descr="Screen Shot 2012-02-13 at 11.03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>
            <a:fillRect/>
          </a:stretch>
        </p:blipFill>
        <p:spPr>
          <a:xfrm>
            <a:off x="2866420" y="1380410"/>
            <a:ext cx="6061679" cy="1123583"/>
          </a:xfrm>
          <a:prstGeom prst="rect">
            <a:avLst/>
          </a:prstGeom>
        </p:spPr>
      </p:pic>
      <p:pic>
        <p:nvPicPr>
          <p:cNvPr id="11" name="Picture 10" descr="Screen Shot 2012-02-13 at 11.57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45" y="2398897"/>
            <a:ext cx="3965655" cy="1368267"/>
          </a:xfrm>
          <a:prstGeom prst="rect">
            <a:avLst/>
          </a:prstGeom>
        </p:spPr>
      </p:pic>
      <p:pic>
        <p:nvPicPr>
          <p:cNvPr id="3" name="Picture 2" descr="Screen Shot 2012-02-13 at 1.20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69140"/>
            <a:ext cx="5727700" cy="965200"/>
          </a:xfrm>
          <a:prstGeom prst="rect">
            <a:avLst/>
          </a:prstGeom>
        </p:spPr>
      </p:pic>
      <p:pic>
        <p:nvPicPr>
          <p:cNvPr id="6" name="Picture 5" descr="Screen Shot 2012-02-13 at 1.20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14" y="5592994"/>
            <a:ext cx="5676900" cy="85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59228"/>
            <a:ext cx="453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(Log Conditional Likelihood, our LCL function)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3-09-10 at 4.27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3083" r="1575" b="1550"/>
          <a:stretch/>
        </p:blipFill>
        <p:spPr>
          <a:xfrm>
            <a:off x="988786" y="1306286"/>
            <a:ext cx="6712721" cy="488869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258787" y="1910540"/>
            <a:ext cx="2694213" cy="3562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it down</a:t>
            </a:r>
            <a:r>
              <a:rPr lang="en-US" smtClean="0"/>
              <a:t>: regularized SGD </a:t>
            </a:r>
            <a:r>
              <a:rPr lang="en-US" dirty="0" smtClean="0"/>
              <a:t>for logistic regression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400" y="1524000"/>
            <a:ext cx="5006215" cy="48323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P</a:t>
            </a:r>
            <a:r>
              <a:rPr lang="en-US" sz="2400" dirty="0" err="1" smtClean="0">
                <a:latin typeface="Calibri"/>
                <a:cs typeface="Calibri"/>
              </a:rPr>
              <a:t>(y|</a:t>
            </a:r>
            <a:r>
              <a:rPr lang="en-US" sz="2400" b="1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=</a:t>
            </a:r>
            <a:r>
              <a:rPr lang="en-US" sz="2400" dirty="0" err="1" smtClean="0">
                <a:latin typeface="Calibri"/>
                <a:cs typeface="Calibri"/>
              </a:rPr>
              <a:t>logistic</a:t>
            </a:r>
            <a:r>
              <a:rPr lang="en-US" sz="2400" b="1" i="1" dirty="0" err="1" smtClean="0">
                <a:latin typeface="Calibri"/>
                <a:cs typeface="Calibri"/>
              </a:rPr>
              <a:t>(</a:t>
            </a:r>
            <a:r>
              <a:rPr lang="en-US" sz="2400" b="1" dirty="0" err="1" smtClean="0">
                <a:latin typeface="Calibri"/>
                <a:cs typeface="Calibri"/>
              </a:rPr>
              <a:t>x</a:t>
            </a:r>
            <a:r>
              <a:rPr lang="en-US" sz="2400" b="1" dirty="0" smtClean="0">
                <a:latin typeface="Calibri"/>
                <a:cs typeface="Calibri"/>
              </a:rPr>
              <a:t> . </a:t>
            </a:r>
            <a:r>
              <a:rPr lang="en-US" sz="2400" b="1" dirty="0" err="1" smtClean="0">
                <a:latin typeface="Calibri"/>
                <a:cs typeface="Calibri"/>
              </a:rPr>
              <a:t>w</a:t>
            </a:r>
            <a:r>
              <a:rPr lang="en-US" sz="2400" b="1" dirty="0" smtClean="0">
                <a:latin typeface="Calibri"/>
                <a:cs typeface="Calibri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Define a function</a:t>
            </a:r>
            <a:endParaRPr lang="en-US" sz="2400" i="1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Differentiate the function and use gradient descent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 Start with 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0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For </a:t>
            </a:r>
            <a:r>
              <a:rPr lang="en-US" sz="2400" dirty="0" err="1" smtClean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=1,…,T </a:t>
            </a:r>
            <a:r>
              <a:rPr lang="en-US" sz="2400" i="1" dirty="0" smtClean="0">
                <a:latin typeface="Calibri"/>
                <a:cs typeface="Calibri"/>
              </a:rPr>
              <a:t>    - until convergence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</a:p>
          <a:p>
            <a:pPr lvl="2"/>
            <a:r>
              <a:rPr lang="en-US" sz="2400" dirty="0" smtClean="0">
                <a:latin typeface="Calibri"/>
                <a:cs typeface="Calibri"/>
              </a:rPr>
              <a:t>For each example </a:t>
            </a:r>
            <a:r>
              <a:rPr lang="en-US" sz="2400" b="1" i="1" dirty="0" err="1" smtClean="0">
                <a:latin typeface="Calibri"/>
                <a:cs typeface="Calibri"/>
              </a:rPr>
              <a:t>x,</a:t>
            </a:r>
            <a:r>
              <a:rPr lang="en-US" sz="2400" i="1" dirty="0" err="1" smtClean="0">
                <a:latin typeface="Calibri"/>
                <a:cs typeface="Calibri"/>
              </a:rPr>
              <a:t>y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in D:</a:t>
            </a:r>
          </a:p>
          <a:p>
            <a:pPr lvl="2"/>
            <a:endParaRPr lang="en-US" sz="2400" dirty="0" smtClean="0">
              <a:latin typeface="Calibri"/>
              <a:cs typeface="Calibri"/>
            </a:endParaRPr>
          </a:p>
          <a:p>
            <a:pPr lvl="2"/>
            <a:r>
              <a:rPr lang="en-US" sz="2400" dirty="0" smtClean="0">
                <a:latin typeface="Calibri"/>
                <a:cs typeface="Calibri"/>
              </a:rPr>
              <a:t> 	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t+1 </a:t>
            </a:r>
            <a:r>
              <a:rPr lang="en-US" sz="2400" dirty="0" smtClean="0">
                <a:latin typeface="Calibri"/>
                <a:cs typeface="Calibri"/>
              </a:rPr>
              <a:t>= 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 + </a:t>
            </a:r>
            <a:r>
              <a:rPr lang="en-US" sz="2400" dirty="0" err="1" smtClean="0">
                <a:latin typeface="Calibri"/>
                <a:cs typeface="Calibri"/>
              </a:rPr>
              <a:t>λ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L</a:t>
            </a:r>
            <a:r>
              <a:rPr lang="en-US" sz="2400" i="1" baseline="-25000" dirty="0" err="1" smtClean="0">
                <a:latin typeface="Calibri"/>
                <a:cs typeface="Calibri"/>
              </a:rPr>
              <a:t>x,y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b="1" dirty="0" smtClean="0">
                <a:latin typeface="Calibri"/>
                <a:cs typeface="Calibri"/>
              </a:rPr>
              <a:t>w</a:t>
            </a:r>
            <a:r>
              <a:rPr lang="en-US" sz="2400" baseline="-25000" dirty="0" smtClean="0">
                <a:latin typeface="Calibri"/>
                <a:cs typeface="Calibri"/>
              </a:rPr>
              <a:t> t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</a:p>
          <a:p>
            <a:pPr lvl="2">
              <a:buNone/>
            </a:pPr>
            <a:r>
              <a:rPr lang="en-US" sz="2400" dirty="0" smtClean="0">
                <a:latin typeface="Calibri"/>
                <a:cs typeface="Calibri"/>
              </a:rPr>
              <a:t>	where </a:t>
            </a:r>
            <a:r>
              <a:rPr lang="en-US" sz="2400" dirty="0" err="1" smtClean="0">
                <a:latin typeface="Calibri"/>
                <a:cs typeface="Calibri"/>
              </a:rPr>
              <a:t>λ</a:t>
            </a:r>
            <a:r>
              <a:rPr lang="en-US" sz="2400" dirty="0" smtClean="0">
                <a:latin typeface="Calibri"/>
                <a:cs typeface="Calibri"/>
              </a:rPr>
              <a:t> is small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098528"/>
              </p:ext>
            </p:extLst>
          </p:nvPr>
        </p:nvGraphicFramePr>
        <p:xfrm>
          <a:off x="4308475" y="1763713"/>
          <a:ext cx="47894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3" name="Equation" r:id="rId3" imgW="2336800" imgH="381000" progId="Equation.3">
                  <p:embed/>
                </p:oleObj>
              </mc:Choice>
              <mc:Fallback>
                <p:oleObj name="Equation" r:id="rId3" imgW="23368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1763713"/>
                        <a:ext cx="4789488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4830041" y="5456238"/>
          <a:ext cx="37195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4" name="Equation" r:id="rId5" imgW="1638300" imgH="177800" progId="Equation.3">
                  <p:embed/>
                </p:oleObj>
              </mc:Choice>
              <mc:Fallback>
                <p:oleObj name="Equation" r:id="rId5" imgW="1638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041" y="5456238"/>
                        <a:ext cx="3719513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700974" y="5003801"/>
          <a:ext cx="26082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5" name="Equation" r:id="rId7" imgW="1384300" imgH="241300" progId="Equation.3">
                  <p:embed/>
                </p:oleObj>
              </mc:Choice>
              <mc:Fallback>
                <p:oleObj name="Equation" r:id="rId7" imgW="13843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974" y="5003801"/>
                        <a:ext cx="2608263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>
            <a:stCxn id="9" idx="2"/>
          </p:cNvCxnSpPr>
          <p:nvPr/>
        </p:nvCxnSpPr>
        <p:spPr>
          <a:xfrm rot="16200000" flipH="1">
            <a:off x="7578663" y="4913371"/>
            <a:ext cx="827927" cy="257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3447" y="3704980"/>
            <a:ext cx="2560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pushes </a:t>
            </a:r>
            <a:r>
              <a:rPr lang="en-US" b="1" dirty="0" err="1" smtClean="0"/>
              <a:t>w</a:t>
            </a:r>
            <a:r>
              <a:rPr lang="en-US" b="1" dirty="0" smtClean="0"/>
              <a:t> </a:t>
            </a:r>
            <a:r>
              <a:rPr lang="en-US" dirty="0" smtClean="0"/>
              <a:t>toward all-zeros vector (“weight decay”)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and generative classifiers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</a:t>
            </a:r>
            <a:r>
              <a:rPr lang="en-US" dirty="0" err="1" smtClean="0"/>
              <a:t>vs</a:t>
            </a:r>
            <a:r>
              <a:rPr lang="en-US" dirty="0" smtClean="0"/>
              <a:t> Generative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Generative classifiers </a:t>
            </a:r>
            <a:r>
              <a:rPr lang="en-US" dirty="0" smtClean="0"/>
              <a:t>are like Naïve Bayes:</a:t>
            </a:r>
          </a:p>
          <a:p>
            <a:pPr lvl="1"/>
            <a:r>
              <a:rPr lang="en-US" dirty="0" smtClean="0"/>
              <a:t>Find </a:t>
            </a:r>
            <a:r>
              <a:rPr lang="en-US" b="1" dirty="0" err="1" smtClean="0"/>
              <a:t>θ</a:t>
            </a:r>
            <a:r>
              <a:rPr lang="en-US" b="1" dirty="0" smtClean="0"/>
              <a:t> =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n-US" b="1" baseline="-25000" dirty="0" smtClean="0"/>
              <a:t>w</a:t>
            </a:r>
            <a:r>
              <a:rPr lang="en-US" b="1" dirty="0" smtClean="0"/>
              <a:t> </a:t>
            </a:r>
            <a:r>
              <a:rPr lang="en-US" b="1" dirty="0" err="1" smtClean="0"/>
              <a:t>Π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|</a:t>
            </a:r>
            <a:r>
              <a:rPr lang="en-US" b="1" dirty="0" err="1" smtClean="0"/>
              <a:t>θ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Different assumptions about </a:t>
            </a:r>
            <a:r>
              <a:rPr lang="en-US" i="1" dirty="0" smtClean="0"/>
              <a:t>generative process</a:t>
            </a:r>
            <a:r>
              <a:rPr lang="en-US" dirty="0" smtClean="0"/>
              <a:t> for the data: </a:t>
            </a:r>
            <a:r>
              <a:rPr lang="en-US" dirty="0" err="1" smtClean="0"/>
              <a:t>Pr</a:t>
            </a:r>
            <a:r>
              <a:rPr lang="en-US" dirty="0" smtClean="0"/>
              <a:t>(X,Y), priors on </a:t>
            </a:r>
            <a:r>
              <a:rPr lang="en-US" b="1" dirty="0" err="1" smtClean="0"/>
              <a:t>θ</a:t>
            </a:r>
            <a:r>
              <a:rPr lang="en-US" b="1" dirty="0" smtClean="0"/>
              <a:t>,…</a:t>
            </a:r>
            <a:endParaRPr lang="en-US" dirty="0" smtClean="0"/>
          </a:p>
          <a:p>
            <a:r>
              <a:rPr lang="en-US" i="1" dirty="0" smtClean="0"/>
              <a:t>Discriminative classifiers </a:t>
            </a:r>
            <a:r>
              <a:rPr lang="en-US" dirty="0" smtClean="0"/>
              <a:t>are like logistic regression:</a:t>
            </a:r>
          </a:p>
          <a:p>
            <a:pPr lvl="1"/>
            <a:r>
              <a:rPr lang="en-US" dirty="0"/>
              <a:t>Find </a:t>
            </a:r>
            <a:r>
              <a:rPr lang="en-US" b="1" dirty="0" err="1"/>
              <a:t>θ</a:t>
            </a:r>
            <a:r>
              <a:rPr lang="en-US" b="1" dirty="0"/>
              <a:t>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n-US" b="1" baseline="-25000" dirty="0"/>
              <a:t>w</a:t>
            </a:r>
            <a:r>
              <a:rPr lang="en-US" b="1" dirty="0"/>
              <a:t> </a:t>
            </a:r>
            <a:r>
              <a:rPr lang="en-US" b="1" dirty="0" err="1"/>
              <a:t>Π</a:t>
            </a:r>
            <a:r>
              <a:rPr lang="en-US" b="1" baseline="-25000" dirty="0" err="1"/>
              <a:t>i</a:t>
            </a:r>
            <a:r>
              <a:rPr lang="en-US" b="1" dirty="0"/>
              <a:t>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err="1" smtClean="0"/>
              <a:t>|x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</a:t>
            </a:r>
            <a:r>
              <a:rPr lang="en-US" b="1" dirty="0" err="1" smtClean="0"/>
              <a:t>θ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Different assumptions about conditional probability: </a:t>
            </a:r>
            <a:r>
              <a:rPr lang="en-US" dirty="0" err="1" smtClean="0"/>
              <a:t>Pr</a:t>
            </a:r>
            <a:r>
              <a:rPr lang="en-US" dirty="0" smtClean="0"/>
              <a:t>(Y|X), priors on </a:t>
            </a:r>
            <a:r>
              <a:rPr lang="en-US" dirty="0" err="1" smtClean="0"/>
              <a:t>θ</a:t>
            </a:r>
            <a:r>
              <a:rPr lang="en-US" dirty="0" smtClean="0"/>
              <a:t>, …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</a:t>
            </a:r>
            <a:r>
              <a:rPr lang="en-US" dirty="0" err="1" smtClean="0"/>
              <a:t>vs</a:t>
            </a:r>
            <a:r>
              <a:rPr lang="en-US" dirty="0" smtClean="0"/>
              <a:t> Generative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6566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enough data: </a:t>
            </a:r>
          </a:p>
          <a:p>
            <a:pPr lvl="1"/>
            <a:r>
              <a:rPr lang="en-US" dirty="0" smtClean="0"/>
              <a:t>naïve Bayes is the best classifier when features are truly independent</a:t>
            </a:r>
          </a:p>
          <a:p>
            <a:pPr lvl="2"/>
            <a:r>
              <a:rPr lang="en-US" dirty="0" smtClean="0"/>
              <a:t>why? picking </a:t>
            </a:r>
            <a:r>
              <a:rPr lang="en-US" dirty="0" err="1" smtClean="0"/>
              <a:t>argmax</a:t>
            </a:r>
            <a:r>
              <a:rPr lang="en-US" baseline="-25000" dirty="0" smtClean="0"/>
              <a:t> y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y|</a:t>
            </a:r>
            <a:r>
              <a:rPr lang="en-US" b="1" dirty="0" err="1" smtClean="0"/>
              <a:t>x</a:t>
            </a:r>
            <a:r>
              <a:rPr lang="en-US" dirty="0" smtClean="0"/>
              <a:t>) is optimal</a:t>
            </a:r>
          </a:p>
          <a:p>
            <a:r>
              <a:rPr lang="en-US" dirty="0" smtClean="0"/>
              <a:t>Question:</a:t>
            </a:r>
          </a:p>
          <a:p>
            <a:pPr lvl="1"/>
            <a:r>
              <a:rPr lang="en-US" dirty="0" smtClean="0"/>
              <a:t>will logistic regression converge to the same classifier as naïve Bayes when the features are actually independent?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16 at 10.3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09"/>
            <a:ext cx="9144000" cy="2627445"/>
          </a:xfrm>
          <a:prstGeom prst="rect">
            <a:avLst/>
          </a:prstGeom>
        </p:spPr>
      </p:pic>
      <p:pic>
        <p:nvPicPr>
          <p:cNvPr id="5" name="Picture 4" descr="Screen Shot 2013-09-16 at 10.40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15"/>
            <a:ext cx="9144000" cy="3828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8384" y="2700954"/>
            <a:ext cx="207855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solid: NB dashed: LR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6 at 10.40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132"/>
            <a:ext cx="9144000" cy="3920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308" y="4777154"/>
            <a:ext cx="7385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Naïve Bayes makes stronger assumptions about the data</a:t>
            </a:r>
          </a:p>
          <a:p>
            <a:r>
              <a:rPr lang="en-US" sz="2400" dirty="0" smtClean="0"/>
              <a:t>but needs fewer examples to estimate the parameters</a:t>
            </a:r>
          </a:p>
          <a:p>
            <a:endParaRPr lang="en-US" sz="2400" dirty="0" smtClean="0"/>
          </a:p>
          <a:p>
            <a:r>
              <a:rPr lang="en-US" sz="2400" dirty="0" smtClean="0"/>
              <a:t>“On Discriminative </a:t>
            </a:r>
            <a:r>
              <a:rPr lang="en-US" sz="2400" dirty="0" err="1" smtClean="0"/>
              <a:t>vs</a:t>
            </a:r>
            <a:r>
              <a:rPr lang="en-US" sz="2400" dirty="0" smtClean="0"/>
              <a:t> Generative Classifiers: ….” Andrew Ng and Michael Jordan, NIPS 2001.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7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is Linear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Convenient assumptions:</a:t>
            </a:r>
          </a:p>
          <a:p>
            <a:pPr lvl="1"/>
            <a:r>
              <a:rPr lang="en-US" dirty="0" smtClean="0"/>
              <a:t>Binary X’s</a:t>
            </a:r>
          </a:p>
          <a:p>
            <a:pPr lvl="1"/>
            <a:r>
              <a:rPr lang="en-US" dirty="0" smtClean="0"/>
              <a:t>Binary Y’s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8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866027"/>
              </p:ext>
            </p:extLst>
          </p:nvPr>
        </p:nvGraphicFramePr>
        <p:xfrm>
          <a:off x="720328" y="487593"/>
          <a:ext cx="54991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5" name="Equation" r:id="rId3" imgW="2425700" imgH="368300" progId="Equation.3">
                  <p:embed/>
                </p:oleObj>
              </mc:Choice>
              <mc:Fallback>
                <p:oleObj name="Equation" r:id="rId3" imgW="2425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28" y="487593"/>
                        <a:ext cx="54991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807317"/>
              </p:ext>
            </p:extLst>
          </p:nvPr>
        </p:nvGraphicFramePr>
        <p:xfrm>
          <a:off x="986632" y="1454501"/>
          <a:ext cx="69691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6" name="Equation" r:id="rId5" imgW="3073400" imgH="368300" progId="Equation.3">
                  <p:embed/>
                </p:oleObj>
              </mc:Choice>
              <mc:Fallback>
                <p:oleObj name="Equation" r:id="rId5" imgW="3073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632" y="1454501"/>
                        <a:ext cx="6969125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1040"/>
              </p:ext>
            </p:extLst>
          </p:nvPr>
        </p:nvGraphicFramePr>
        <p:xfrm>
          <a:off x="503238" y="3154332"/>
          <a:ext cx="8516567" cy="102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7" name="Equation" r:id="rId7" imgW="4013200" imgH="482600" progId="Equation.3">
                  <p:embed/>
                </p:oleObj>
              </mc:Choice>
              <mc:Fallback>
                <p:oleObj name="Equation" r:id="rId7" imgW="4013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154332"/>
                        <a:ext cx="8516567" cy="10241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29880"/>
              </p:ext>
            </p:extLst>
          </p:nvPr>
        </p:nvGraphicFramePr>
        <p:xfrm>
          <a:off x="1111250" y="2359201"/>
          <a:ext cx="5930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8" name="Equation" r:id="rId9" imgW="2616200" imgH="368300" progId="Equation.3">
                  <p:embed/>
                </p:oleObj>
              </mc:Choice>
              <mc:Fallback>
                <p:oleObj name="Equation" r:id="rId9" imgW="2616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2359201"/>
                        <a:ext cx="5930900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193758"/>
              </p:ext>
            </p:extLst>
          </p:nvPr>
        </p:nvGraphicFramePr>
        <p:xfrm>
          <a:off x="503238" y="4539334"/>
          <a:ext cx="482441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9" name="Equation" r:id="rId11" imgW="2273300" imgH="482600" progId="Equation.3">
                  <p:embed/>
                </p:oleObj>
              </mc:Choice>
              <mc:Fallback>
                <p:oleObj name="Equation" r:id="rId11" imgW="2273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539334"/>
                        <a:ext cx="4824413" cy="1023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1394" y="2459655"/>
            <a:ext cx="191260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two classes only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2525" y="4675461"/>
            <a:ext cx="191260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rearrange terms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54601" y="4143525"/>
            <a:ext cx="1969208" cy="349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25776" y="4143525"/>
            <a:ext cx="1244845" cy="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409024"/>
              </p:ext>
            </p:extLst>
          </p:nvPr>
        </p:nvGraphicFramePr>
        <p:xfrm>
          <a:off x="279705" y="418473"/>
          <a:ext cx="54991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4" name="Equation" r:id="rId3" imgW="2425700" imgH="368300" progId="Equation.3">
                  <p:embed/>
                </p:oleObj>
              </mc:Choice>
              <mc:Fallback>
                <p:oleObj name="Equation" r:id="rId3" imgW="2425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05" y="418473"/>
                        <a:ext cx="54991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580" y="2333912"/>
            <a:ext cx="191260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if x</a:t>
            </a:r>
            <a:r>
              <a:rPr lang="en-US" baseline="-25000" dirty="0" smtClean="0">
                <a:latin typeface="Cambria Math"/>
                <a:cs typeface="Cambria Math"/>
              </a:rPr>
              <a:t>i</a:t>
            </a:r>
            <a:r>
              <a:rPr lang="en-US" dirty="0" smtClean="0">
                <a:latin typeface="Cambria Math"/>
                <a:cs typeface="Cambria Math"/>
              </a:rPr>
              <a:t>  = 1 or 0 ….</a:t>
            </a:r>
            <a:endParaRPr lang="en-US" dirty="0">
              <a:latin typeface="Cambria Math"/>
              <a:cs typeface="Cambria Math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6957"/>
              </p:ext>
            </p:extLst>
          </p:nvPr>
        </p:nvGraphicFramePr>
        <p:xfrm>
          <a:off x="2585397" y="1165510"/>
          <a:ext cx="482441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5" name="Equation" r:id="rId5" imgW="2273300" imgH="482600" progId="Equation.3">
                  <p:embed/>
                </p:oleObj>
              </mc:Choice>
              <mc:Fallback>
                <p:oleObj name="Equation" r:id="rId5" imgW="2273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397" y="1165510"/>
                        <a:ext cx="4824413" cy="1023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322936" y="1165510"/>
            <a:ext cx="1455869" cy="10239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346204"/>
              </p:ext>
            </p:extLst>
          </p:nvPr>
        </p:nvGraphicFramePr>
        <p:xfrm>
          <a:off x="959051" y="3901712"/>
          <a:ext cx="3046412" cy="20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6" name="Equation" r:id="rId7" imgW="1612900" imgH="1092200" progId="Equation.3">
                  <p:embed/>
                </p:oleObj>
              </mc:Choice>
              <mc:Fallback>
                <p:oleObj name="Equation" r:id="rId7" imgW="16129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051" y="3901712"/>
                        <a:ext cx="3046412" cy="20637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82961" y="3180402"/>
            <a:ext cx="3798591" cy="33207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  <a:endCxn id="21" idx="0"/>
          </p:cNvCxnSpPr>
          <p:nvPr/>
        </p:nvCxnSpPr>
        <p:spPr>
          <a:xfrm flipH="1">
            <a:off x="2482257" y="2189447"/>
            <a:ext cx="2568614" cy="99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65915"/>
              </p:ext>
            </p:extLst>
          </p:nvPr>
        </p:nvGraphicFramePr>
        <p:xfrm>
          <a:off x="4585317" y="4100446"/>
          <a:ext cx="4558683" cy="561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7" name="Equation" r:id="rId9" imgW="1752600" imgH="215900" progId="Equation.3">
                  <p:embed/>
                </p:oleObj>
              </mc:Choice>
              <mc:Fallback>
                <p:oleObj name="Equation" r:id="rId9" imgW="1752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317" y="4100446"/>
                        <a:ext cx="4558683" cy="5619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70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283164"/>
              </p:ext>
            </p:extLst>
          </p:nvPr>
        </p:nvGraphicFramePr>
        <p:xfrm>
          <a:off x="279705" y="418473"/>
          <a:ext cx="54991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4" name="Equation" r:id="rId3" imgW="2425700" imgH="368300" progId="Equation.3">
                  <p:embed/>
                </p:oleObj>
              </mc:Choice>
              <mc:Fallback>
                <p:oleObj name="Equation" r:id="rId3" imgW="2425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05" y="418473"/>
                        <a:ext cx="54991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580" y="2333912"/>
            <a:ext cx="191260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if x</a:t>
            </a:r>
            <a:r>
              <a:rPr lang="en-US" baseline="-25000" dirty="0" smtClean="0">
                <a:latin typeface="Cambria Math"/>
                <a:cs typeface="Cambria Math"/>
              </a:rPr>
              <a:t>i</a:t>
            </a:r>
            <a:r>
              <a:rPr lang="en-US" dirty="0" smtClean="0">
                <a:latin typeface="Cambria Math"/>
                <a:cs typeface="Cambria Math"/>
              </a:rPr>
              <a:t>  = 1 or 0 ….</a:t>
            </a:r>
            <a:endParaRPr lang="en-US" dirty="0">
              <a:latin typeface="Cambria Math"/>
              <a:cs typeface="Cambria Math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08375"/>
              </p:ext>
            </p:extLst>
          </p:nvPr>
        </p:nvGraphicFramePr>
        <p:xfrm>
          <a:off x="2585397" y="1165510"/>
          <a:ext cx="482441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5" name="Equation" r:id="rId5" imgW="2273300" imgH="482600" progId="Equation.3">
                  <p:embed/>
                </p:oleObj>
              </mc:Choice>
              <mc:Fallback>
                <p:oleObj name="Equation" r:id="rId5" imgW="2273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397" y="1165510"/>
                        <a:ext cx="4824413" cy="1023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876328"/>
              </p:ext>
            </p:extLst>
          </p:nvPr>
        </p:nvGraphicFramePr>
        <p:xfrm>
          <a:off x="120650" y="3311525"/>
          <a:ext cx="8991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6" name="Equation" r:id="rId7" imgW="5410200" imgH="495300" progId="Equation.3">
                  <p:embed/>
                </p:oleObj>
              </mc:Choice>
              <mc:Fallback>
                <p:oleObj name="Equation" r:id="rId7" imgW="5410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311525"/>
                        <a:ext cx="8991600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480495"/>
              </p:ext>
            </p:extLst>
          </p:nvPr>
        </p:nvGraphicFramePr>
        <p:xfrm>
          <a:off x="808038" y="4397375"/>
          <a:ext cx="217328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7" name="Equation" r:id="rId9" imgW="1193800" imgH="482600" progId="Equation.3">
                  <p:embed/>
                </p:oleObj>
              </mc:Choice>
              <mc:Fallback>
                <p:oleObj name="Equation" r:id="rId9" imgW="1193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4397375"/>
                        <a:ext cx="2173287" cy="877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068039"/>
              </p:ext>
            </p:extLst>
          </p:nvPr>
        </p:nvGraphicFramePr>
        <p:xfrm>
          <a:off x="2911475" y="2489200"/>
          <a:ext cx="43910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8" name="Equation" r:id="rId11" imgW="2641600" imgH="482600" progId="Equation.3">
                  <p:embed/>
                </p:oleObj>
              </mc:Choice>
              <mc:Fallback>
                <p:oleObj name="Equation" r:id="rId11" imgW="264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2489200"/>
                        <a:ext cx="4391025" cy="8016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725713"/>
              </p:ext>
            </p:extLst>
          </p:nvPr>
        </p:nvGraphicFramePr>
        <p:xfrm>
          <a:off x="4923601" y="4155841"/>
          <a:ext cx="39655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9" name="Equation" r:id="rId13" imgW="2387600" imgH="482600" progId="Equation.3">
                  <p:embed/>
                </p:oleObj>
              </mc:Choice>
              <mc:Fallback>
                <p:oleObj name="Equation" r:id="rId13" imgW="2387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601" y="4155841"/>
                        <a:ext cx="3965575" cy="8016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8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104844"/>
              </p:ext>
            </p:extLst>
          </p:nvPr>
        </p:nvGraphicFramePr>
        <p:xfrm>
          <a:off x="723106" y="5220785"/>
          <a:ext cx="2405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0" name="Equation" r:id="rId15" imgW="1320800" imgH="482600" progId="Equation.3">
                  <p:embed/>
                </p:oleObj>
              </mc:Choice>
              <mc:Fallback>
                <p:oleObj name="Equation" r:id="rId15" imgW="1320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" y="5220785"/>
                        <a:ext cx="2405062" cy="877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726564"/>
              </p:ext>
            </p:extLst>
          </p:nvPr>
        </p:nvGraphicFramePr>
        <p:xfrm>
          <a:off x="1641475" y="5997575"/>
          <a:ext cx="29733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1" name="Equation" r:id="rId17" imgW="1790700" imgH="215900" progId="Equation.3">
                  <p:embed/>
                </p:oleObj>
              </mc:Choice>
              <mc:Fallback>
                <p:oleObj name="Equation" r:id="rId17" imgW="1790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997575"/>
                        <a:ext cx="2973388" cy="358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182832"/>
              </p:ext>
            </p:extLst>
          </p:nvPr>
        </p:nvGraphicFramePr>
        <p:xfrm>
          <a:off x="3342909" y="5399297"/>
          <a:ext cx="1944382" cy="60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2" name="Equation" r:id="rId19" imgW="774700" imgH="241300" progId="Equation.3">
                  <p:embed/>
                </p:oleObj>
              </mc:Choice>
              <mc:Fallback>
                <p:oleObj name="Equation" r:id="rId19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909" y="5399297"/>
                        <a:ext cx="1944382" cy="6043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469571" y="3311525"/>
            <a:ext cx="3817720" cy="8443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39691" y="3311525"/>
            <a:ext cx="3597947" cy="84431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2061</Words>
  <Application>Microsoft Macintosh PowerPoint</Application>
  <PresentationFormat>On-screen Show (4:3)</PresentationFormat>
  <Paragraphs>350</Paragraphs>
  <Slides>55</Slides>
  <Notes>6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Equation</vt:lpstr>
      <vt:lpstr>Logistic Regression</vt:lpstr>
      <vt:lpstr>Outline</vt:lpstr>
      <vt:lpstr>Naïve Bayes IS LINEAR</vt:lpstr>
      <vt:lpstr>Question: what does the boundary between positive and negative look like for Naïve Bayes?</vt:lpstr>
      <vt:lpstr>PowerPoint Presentation</vt:lpstr>
      <vt:lpstr>Naïve Bayes is Linear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Naïve is Linear</vt:lpstr>
      <vt:lpstr>Review</vt:lpstr>
      <vt:lpstr>Quick Review: Probabilistic Learning Methods</vt:lpstr>
      <vt:lpstr>Learning as Optimization</vt:lpstr>
      <vt:lpstr>Learning as optimization</vt:lpstr>
      <vt:lpstr>Learning as optimization: warmup</vt:lpstr>
      <vt:lpstr>Learning as optimization: warmup</vt:lpstr>
      <vt:lpstr>Learning as optimization with gradient ascent</vt:lpstr>
      <vt:lpstr>Gradient ascent</vt:lpstr>
      <vt:lpstr>Gradient descent</vt:lpstr>
      <vt:lpstr>Pros and cons of gradient descent</vt:lpstr>
      <vt:lpstr>Pros and cons of gradient descent</vt:lpstr>
      <vt:lpstr>Learning Linear Classifiers with Gradient ascent  Part 1: The Idea</vt:lpstr>
      <vt:lpstr>PowerPoint Presentation</vt:lpstr>
      <vt:lpstr>Using gradient ascent for linear classifiers</vt:lpstr>
      <vt:lpstr>Using gradient ascent for linear classifiers</vt:lpstr>
      <vt:lpstr>Using gradient ascent for linear classifiers</vt:lpstr>
      <vt:lpstr>Stochastic Gradient Descent (SGD)</vt:lpstr>
      <vt:lpstr>Using SGD for logistic regression</vt:lpstr>
      <vt:lpstr>Learning Linear Classifiers with Gradient Descent  Part 2: The Gradient</vt:lpstr>
      <vt:lpstr>PowerPoint Presentation</vt:lpstr>
      <vt:lpstr>PowerPoint Presentation</vt:lpstr>
      <vt:lpstr>PowerPoint Presentation</vt:lpstr>
      <vt:lpstr>PowerPoint Presentation</vt:lpstr>
      <vt:lpstr>Breaking it down: SGD for logistic regression</vt:lpstr>
      <vt:lpstr>Details: Picking learning rate</vt:lpstr>
      <vt:lpstr>Details: Debugging</vt:lpstr>
      <vt:lpstr>Logistic Regression: OBSERVATIONS</vt:lpstr>
      <vt:lpstr>Convexity and logistic regression</vt:lpstr>
      <vt:lpstr>Non-stochastic gradient descent</vt:lpstr>
      <vt:lpstr>Non-stochastic gradient descent</vt:lpstr>
      <vt:lpstr>This LCL function “overfits”</vt:lpstr>
      <vt:lpstr>This LCL function “overfits”</vt:lpstr>
      <vt:lpstr>This LCL function “overfits”</vt:lpstr>
      <vt:lpstr>Regularized Logistic Regression</vt:lpstr>
      <vt:lpstr>Regularized logistic regression as a MAP</vt:lpstr>
      <vt:lpstr>Regularized logistic regression</vt:lpstr>
      <vt:lpstr>Breaking it down: regularized SGD for logistic regression</vt:lpstr>
      <vt:lpstr>Discriminative and generative classifiers</vt:lpstr>
      <vt:lpstr>Discriminative vs Generative</vt:lpstr>
      <vt:lpstr>Discriminative vs Generative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341</cp:revision>
  <dcterms:created xsi:type="dcterms:W3CDTF">2013-09-15T19:54:47Z</dcterms:created>
  <dcterms:modified xsi:type="dcterms:W3CDTF">2016-01-25T15:16:22Z</dcterms:modified>
</cp:coreProperties>
</file>