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0" r:id="rId2"/>
    <p:sldMasterId id="2147483705" r:id="rId3"/>
  </p:sldMasterIdLst>
  <p:notesMasterIdLst>
    <p:notesMasterId r:id="rId35"/>
  </p:notesMasterIdLst>
  <p:sldIdLst>
    <p:sldId id="256" r:id="rId4"/>
    <p:sldId id="263" r:id="rId5"/>
    <p:sldId id="421" r:id="rId6"/>
    <p:sldId id="419" r:id="rId7"/>
    <p:sldId id="422" r:id="rId8"/>
    <p:sldId id="368" r:id="rId9"/>
    <p:sldId id="376" r:id="rId10"/>
    <p:sldId id="424" r:id="rId11"/>
    <p:sldId id="423" r:id="rId12"/>
    <p:sldId id="336" r:id="rId13"/>
    <p:sldId id="340" r:id="rId14"/>
    <p:sldId id="426" r:id="rId15"/>
    <p:sldId id="392" r:id="rId16"/>
    <p:sldId id="401" r:id="rId17"/>
    <p:sldId id="365" r:id="rId18"/>
    <p:sldId id="402" r:id="rId19"/>
    <p:sldId id="403" r:id="rId20"/>
    <p:sldId id="404" r:id="rId21"/>
    <p:sldId id="405" r:id="rId22"/>
    <p:sldId id="406" r:id="rId23"/>
    <p:sldId id="407" r:id="rId24"/>
    <p:sldId id="425" r:id="rId25"/>
    <p:sldId id="412" r:id="rId26"/>
    <p:sldId id="415" r:id="rId27"/>
    <p:sldId id="410" r:id="rId28"/>
    <p:sldId id="428" r:id="rId29"/>
    <p:sldId id="429" r:id="rId30"/>
    <p:sldId id="427" r:id="rId31"/>
    <p:sldId id="411" r:id="rId32"/>
    <p:sldId id="416" r:id="rId33"/>
    <p:sldId id="417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0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9" autoAdjust="0"/>
    <p:restoredTop sz="94660"/>
  </p:normalViewPr>
  <p:slideViewPr>
    <p:cSldViewPr snapToGrid="0" snapToObjects="1">
      <p:cViewPr>
        <p:scale>
          <a:sx n="112" d="100"/>
          <a:sy n="112" d="100"/>
        </p:scale>
        <p:origin x="-1000" y="-1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FA26F-9EDE-034D-992C-A0DC95E78550}" type="datetimeFigureOut">
              <a:rPr lang="en-US" smtClean="0"/>
              <a:t>4/13/16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3DECC-3D0A-4344-8A7A-D80521E6A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05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Info is transferred down</a:t>
            </a:r>
            <a:r>
              <a:rPr lang="en-US" baseline="0" dirty="0" smtClean="0"/>
              <a:t> the chain, not just propagated</a:t>
            </a:r>
          </a:p>
          <a:p>
            <a:r>
              <a:rPr lang="en-US" baseline="0" dirty="0" smtClean="0"/>
              <a:t>Decide when to insert </a:t>
            </a:r>
            <a:r>
              <a:rPr lang="en-US" baseline="0" dirty="0" err="1" smtClean="0"/>
              <a:t>imformation</a:t>
            </a:r>
            <a:r>
              <a:rPr lang="en-US" baseline="0" dirty="0" smtClean="0"/>
              <a:t> from input into the “backbone”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3DECC-3D0A-4344-8A7A-D80521E6A2D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38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078-F84B-9F45-86CF-00A4FBB5B7CB}" type="datetimeFigureOut">
              <a:rPr lang="en-US" smtClean="0"/>
              <a:t>4/13/16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7566-1C70-F64B-AF85-AA83547E1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60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078-F84B-9F45-86CF-00A4FBB5B7CB}" type="datetimeFigureOut">
              <a:rPr lang="en-US" smtClean="0"/>
              <a:t>4/13/16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7566-1C70-F64B-AF85-AA83547E1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83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078-F84B-9F45-86CF-00A4FBB5B7CB}" type="datetimeFigureOut">
              <a:rPr lang="en-US" smtClean="0"/>
              <a:t>4/13/16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7566-1C70-F64B-AF85-AA83547E1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90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4E72-BB8C-4643-8036-F914D928C77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4/13/16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566258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with a 1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45250"/>
            <a:ext cx="2133600" cy="365125"/>
          </a:xfrm>
        </p:spPr>
        <p:txBody>
          <a:bodyPr/>
          <a:lstStyle/>
          <a:p>
            <a:fld id="{EC15F7A7-E32B-364C-8C79-32157FBE7F8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4/13/16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45250"/>
            <a:ext cx="2133600" cy="365125"/>
          </a:xfrm>
        </p:spPr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830365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7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DF6F-4406-8A48-852C-2F82CC7CFB2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4/13/16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342611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4EDE-255E-8F4C-BA2A-FEC2178B0AD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4/13/16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931773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17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3969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731"/>
            <a:ext cx="4040188" cy="4551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33969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3730"/>
            <a:ext cx="4041775" cy="45512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2575-8129-AD47-86D7-AC82F2DC32C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4/13/16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4050268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EF22-B0D3-0C4E-BEF9-B303AB3D13E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4/13/16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7121145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AE77-7813-434F-A5F7-7DDCD7DA350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4/13/16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169692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5CE6-90DE-044F-B798-25256D6AE7B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4/13/16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508126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078-F84B-9F45-86CF-00A4FBB5B7CB}" type="datetimeFigureOut">
              <a:rPr lang="en-US" smtClean="0"/>
              <a:t>4/13/16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7566-1C70-F64B-AF85-AA83547E1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6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9C1E-8AAB-AA48-9496-BA6107E4259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4/13/16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249246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55A1-8CDA-C446-8D19-96B46A18136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4/13/16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059827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A00B8-0850-2D47-A3DF-A2A2FECFB66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4/13/16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3068695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ADB2C0-A13D-F346-9F00-45255C4343FE}" type="slidenum">
              <a:rPr lang="en-US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2146477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40FC2F-9283-4743-A77B-FB5D444CBBA6}" type="slidenum">
              <a:rPr lang="en-US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0681399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1B8F5-E910-1746-BEBE-44ADAA996042}" type="slidenum">
              <a:rPr lang="en-US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5204345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4E72-BB8C-4643-8036-F914D928C77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4/13/16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6718524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with a 1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45250"/>
            <a:ext cx="2133600" cy="365125"/>
          </a:xfrm>
        </p:spPr>
        <p:txBody>
          <a:bodyPr/>
          <a:lstStyle/>
          <a:p>
            <a:fld id="{EC15F7A7-E32B-364C-8C79-32157FBE7F8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4/13/16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45250"/>
            <a:ext cx="2133600" cy="365125"/>
          </a:xfrm>
        </p:spPr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675627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7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DF6F-4406-8A48-852C-2F82CC7CFB2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4/13/16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7091209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4EDE-255E-8F4C-BA2A-FEC2178B0AD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4/13/16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374681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34075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078-F84B-9F45-86CF-00A4FBB5B7CB}" type="datetimeFigureOut">
              <a:rPr lang="en-US" smtClean="0"/>
              <a:t>4/13/16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7566-1C70-F64B-AF85-AA83547E1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273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17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3969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731"/>
            <a:ext cx="4040188" cy="4551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33969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3730"/>
            <a:ext cx="4041775" cy="45512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2575-8129-AD47-86D7-AC82F2DC32C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4/13/16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3825538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EF22-B0D3-0C4E-BEF9-B303AB3D13E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4/13/16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4932661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AE77-7813-434F-A5F7-7DDCD7DA350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4/13/16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5407027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5CE6-90DE-044F-B798-25256D6AE7B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4/13/16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1240716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9C1E-8AAB-AA48-9496-BA6107E4259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4/13/16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8581091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55A1-8CDA-C446-8D19-96B46A18136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4/13/16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8539832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A00B8-0850-2D47-A3DF-A2A2FECFB66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4/13/16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40166227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ADB2C0-A13D-F346-9F00-45255C4343FE}" type="slidenum">
              <a:rPr lang="en-US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4994350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1B8F5-E910-1746-BEBE-44ADAA996042}" type="slidenum">
              <a:rPr lang="en-US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60085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078-F84B-9F45-86CF-00A4FBB5B7CB}" type="datetimeFigureOut">
              <a:rPr lang="en-US" smtClean="0"/>
              <a:t>4/13/16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7566-1C70-F64B-AF85-AA83547E1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078-F84B-9F45-86CF-00A4FBB5B7CB}" type="datetimeFigureOut">
              <a:rPr lang="en-US" smtClean="0"/>
              <a:t>4/13/16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7566-1C70-F64B-AF85-AA83547E1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22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078-F84B-9F45-86CF-00A4FBB5B7CB}" type="datetimeFigureOut">
              <a:rPr lang="en-US" smtClean="0"/>
              <a:t>4/13/16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7566-1C70-F64B-AF85-AA83547E1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22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078-F84B-9F45-86CF-00A4FBB5B7CB}" type="datetimeFigureOut">
              <a:rPr lang="en-US" smtClean="0"/>
              <a:t>4/13/16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7566-1C70-F64B-AF85-AA83547E1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55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078-F84B-9F45-86CF-00A4FBB5B7CB}" type="datetimeFigureOut">
              <a:rPr lang="en-US" smtClean="0"/>
              <a:t>4/13/16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7566-1C70-F64B-AF85-AA83547E1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33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078-F84B-9F45-86CF-00A4FBB5B7CB}" type="datetimeFigureOut">
              <a:rPr lang="en-US" smtClean="0"/>
              <a:t>4/13/16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7566-1C70-F64B-AF85-AA83547E1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65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38.xml"/><Relationship Id="rId14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80078-F84B-9F45-86CF-00A4FBB5B7CB}" type="datetimeFigureOut">
              <a:rPr lang="en-US" smtClean="0"/>
              <a:t>4/13/16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67566-1C70-F64B-AF85-AA83547E1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3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mbria Math"/>
          <a:ea typeface="+mj-ea"/>
          <a:cs typeface="Cambria Math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Cambria Math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mbria Math"/>
          <a:ea typeface="+mn-ea"/>
          <a:cs typeface="Cambria Math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Cambria Math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mbria Math"/>
          <a:ea typeface="+mn-ea"/>
          <a:cs typeface="Cambria Math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Cambria Math"/>
          <a:ea typeface="+mn-ea"/>
          <a:cs typeface="Cambria Math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6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144"/>
            <a:ext cx="8229600" cy="4711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D4E87-6CC2-E943-B741-3FE799E5BAB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4/13/16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91503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b="1" i="0" kern="1200">
          <a:solidFill>
            <a:srgbClr val="0070C0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6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144"/>
            <a:ext cx="8229600" cy="4711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D4E87-6CC2-E943-B741-3FE799E5BAB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4/13/16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76611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9" r:id="rId1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b="1" i="0" kern="1200">
          <a:solidFill>
            <a:srgbClr val="0070C0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3.png"/><Relationship Id="rId3" Type="http://schemas.openxmlformats.org/officeDocument/2006/relationships/hyperlink" Target="http://yanran.li/peppypapers/2015/10/07/survey-attention-model-1.html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hyperlink" Target="http://yanran.li/peppypapers/2015/10/07/survey-attention-model-1.html" TargetMode="External"/><Relationship Id="rId3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Deep neural networks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71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Recap: convolving an image with an ANN</a:t>
            </a:r>
            <a:endParaRPr lang="en-US" dirty="0"/>
          </a:p>
        </p:txBody>
      </p:sp>
      <p:pic>
        <p:nvPicPr>
          <p:cNvPr id="5" name="Picture 4" descr="Screen Shot 2016-04-03 at 6.27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03" y="3009900"/>
            <a:ext cx="8280400" cy="3810000"/>
          </a:xfrm>
          <a:prstGeom prst="rect">
            <a:avLst/>
          </a:prstGeom>
        </p:spPr>
      </p:pic>
      <p:pic>
        <p:nvPicPr>
          <p:cNvPr id="6" name="Picture 5" descr="Screen Shot 2016-04-03 at 6.28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73" y="3009900"/>
            <a:ext cx="8153400" cy="38481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07112" y="1595516"/>
            <a:ext cx="726984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Note that the parameters in the matrix defining the convolution are </a:t>
            </a:r>
            <a:r>
              <a:rPr lang="en-US" sz="2400" b="1" dirty="0" smtClean="0"/>
              <a:t>tied</a:t>
            </a:r>
            <a:r>
              <a:rPr lang="en-US" sz="2400" dirty="0" smtClean="0"/>
              <a:t> across all places that it is used </a:t>
            </a:r>
            <a:endParaRPr lang="en-US" sz="2400" dirty="0"/>
          </a:p>
        </p:txBody>
      </p:sp>
      <p:pic>
        <p:nvPicPr>
          <p:cNvPr id="7" name="Picture 6" descr="Screen Shot 2016-04-03 at 10.55.4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490" y="4343304"/>
            <a:ext cx="6516247" cy="242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33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Alternating convolution and </a:t>
            </a:r>
            <a:r>
              <a:rPr lang="en-US" dirty="0" err="1" smtClean="0"/>
              <a:t>downsampling</a:t>
            </a:r>
            <a:endParaRPr lang="en-US" dirty="0"/>
          </a:p>
        </p:txBody>
      </p:sp>
      <p:pic>
        <p:nvPicPr>
          <p:cNvPr id="4" name="Picture 3" descr="Screen Shot 2016-04-03 at 6.52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28" y="1013737"/>
            <a:ext cx="6761957" cy="58442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52822" y="2086232"/>
            <a:ext cx="167711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5 layers 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50988" y="2847656"/>
            <a:ext cx="1893012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The subfield in a large dataset that gives the strongest output for a neuron</a:t>
            </a:r>
          </a:p>
        </p:txBody>
      </p:sp>
    </p:spTree>
    <p:extLst>
      <p:ext uri="{BB962C8B-B14F-4D97-AF65-F5344CB8AC3E}">
        <p14:creationId xmlns:p14="http://schemas.microsoft.com/office/powerpoint/2010/main" val="1348130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 technique applies to audio</a:t>
            </a:r>
            <a:endParaRPr lang="en-US" dirty="0"/>
          </a:p>
        </p:txBody>
      </p:sp>
      <p:pic>
        <p:nvPicPr>
          <p:cNvPr id="3" name="Picture 2" descr="Screen Shot 2014-09-23 at 11.15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6" y="1434506"/>
            <a:ext cx="7837714" cy="542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67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an LSTM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99582" y="6403601"/>
            <a:ext cx="6620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colah.github.io</a:t>
            </a:r>
            <a:r>
              <a:rPr lang="en-US" dirty="0"/>
              <a:t>/posts/2015-08-Understanding-LSTMs/</a:t>
            </a:r>
          </a:p>
        </p:txBody>
      </p:sp>
      <p:pic>
        <p:nvPicPr>
          <p:cNvPr id="8" name="Picture 7" descr="Screen Shot 2016-04-10 at 6.33.0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16" t="34018" r="2448" b="24457"/>
          <a:stretch/>
        </p:blipFill>
        <p:spPr>
          <a:xfrm>
            <a:off x="1370533" y="2413882"/>
            <a:ext cx="4502173" cy="1226679"/>
          </a:xfrm>
          <a:prstGeom prst="rect">
            <a:avLst/>
          </a:prstGeom>
        </p:spPr>
      </p:pic>
      <p:pic>
        <p:nvPicPr>
          <p:cNvPr id="9" name="Picture 8" descr="Screen Shot 2016-04-10 at 6.33.11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6" t="43170" r="11475" b="32351"/>
          <a:stretch/>
        </p:blipFill>
        <p:spPr>
          <a:xfrm>
            <a:off x="1597518" y="3548637"/>
            <a:ext cx="3416146" cy="694755"/>
          </a:xfrm>
          <a:prstGeom prst="rect">
            <a:avLst/>
          </a:prstGeom>
        </p:spPr>
      </p:pic>
      <p:pic>
        <p:nvPicPr>
          <p:cNvPr id="11" name="Picture 10" descr="Screen Shot 2016-04-10 at 6.33.17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4" t="33521" r="6930" b="25818"/>
          <a:stretch/>
        </p:blipFill>
        <p:spPr>
          <a:xfrm>
            <a:off x="1647689" y="4349153"/>
            <a:ext cx="3820968" cy="1128978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143548" y="2071067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143548" y="3640561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(2)</a:t>
            </a:r>
            <a:endParaRPr lang="en-US" dirty="0"/>
          </a:p>
        </p:txBody>
      </p:sp>
      <p:pic>
        <p:nvPicPr>
          <p:cNvPr id="40" name="Picture 39" descr="Screen Shot 2016-04-10 at 7.30.57 PM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5" t="43057" r="8982" b="40694"/>
          <a:stretch/>
        </p:blipFill>
        <p:spPr>
          <a:xfrm>
            <a:off x="1647689" y="2049366"/>
            <a:ext cx="3712418" cy="45809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193719" y="4349153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3533" y="1515748"/>
            <a:ext cx="1980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 Math"/>
                <a:cs typeface="Cambria Math"/>
              </a:rPr>
              <a:t>For </a:t>
            </a:r>
            <a:r>
              <a:rPr lang="en-US" sz="2400" i="1" dirty="0" smtClean="0">
                <a:latin typeface="Cambria Math"/>
                <a:cs typeface="Cambria Math"/>
              </a:rPr>
              <a:t>t = 1,…,T:</a:t>
            </a:r>
            <a:endParaRPr lang="en-US" sz="2400" dirty="0">
              <a:latin typeface="Cambria Math"/>
              <a:cs typeface="Cambria Math"/>
            </a:endParaRPr>
          </a:p>
        </p:txBody>
      </p:sp>
      <p:pic>
        <p:nvPicPr>
          <p:cNvPr id="26" name="Picture 25" descr="Screen Shot 2016-04-10 at 6.15.11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20" y="4856723"/>
            <a:ext cx="3578132" cy="154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73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Character-level language model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52644" y="6424818"/>
            <a:ext cx="5891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http://</a:t>
            </a:r>
            <a:r>
              <a:rPr lang="en-US" b="1" dirty="0" err="1"/>
              <a:t>karpathy.github.io</a:t>
            </a:r>
            <a:r>
              <a:rPr lang="en-US" b="1" dirty="0"/>
              <a:t>/2015/05/21/</a:t>
            </a:r>
            <a:r>
              <a:rPr lang="en-US" b="1" dirty="0" err="1"/>
              <a:t>rnn</a:t>
            </a:r>
            <a:r>
              <a:rPr lang="en-US" b="1" dirty="0"/>
              <a:t>-effectiveness/</a:t>
            </a:r>
          </a:p>
        </p:txBody>
      </p:sp>
      <p:pic>
        <p:nvPicPr>
          <p:cNvPr id="6" name="Picture 5" descr="Screen Shot 2016-04-10 at 8.08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46" y="1177130"/>
            <a:ext cx="6083175" cy="524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17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864600" cy="50990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What’s new in ANNs in the last 5-10 years?</a:t>
            </a:r>
          </a:p>
          <a:p>
            <a:pPr lvl="1"/>
            <a:r>
              <a:rPr lang="en-US" b="1" dirty="0" smtClean="0"/>
              <a:t>Deeper networks</a:t>
            </a:r>
            <a:r>
              <a:rPr lang="en-US" dirty="0" smtClean="0"/>
              <a:t>, </a:t>
            </a:r>
            <a:r>
              <a:rPr lang="en-US" dirty="0"/>
              <a:t>m</a:t>
            </a:r>
            <a:r>
              <a:rPr lang="en-US" dirty="0" smtClean="0"/>
              <a:t>ore data, and faster training</a:t>
            </a:r>
          </a:p>
          <a:p>
            <a:pPr lvl="2"/>
            <a:r>
              <a:rPr lang="en-US" dirty="0" smtClean="0"/>
              <a:t>Scalability and use of GPUs </a:t>
            </a:r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 smtClean="0">
              <a:solidFill>
                <a:srgbClr val="008000"/>
              </a:solidFill>
            </a:endParaRPr>
          </a:p>
          <a:p>
            <a:pPr lvl="2"/>
            <a:r>
              <a:rPr lang="en-US" dirty="0" smtClean="0"/>
              <a:t>Symbolic differentiation </a:t>
            </a:r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 smtClean="0"/>
          </a:p>
          <a:p>
            <a:pPr lvl="2"/>
            <a:r>
              <a:rPr lang="en-US" dirty="0" smtClean="0"/>
              <a:t>Some subtle changes to cost function, architectures, optimization methods </a:t>
            </a:r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 smtClean="0"/>
          </a:p>
          <a:p>
            <a:r>
              <a:rPr lang="en-US" dirty="0" smtClean="0"/>
              <a:t>What types of ANNs are most successful and why?</a:t>
            </a:r>
          </a:p>
          <a:p>
            <a:pPr lvl="1"/>
            <a:r>
              <a:rPr lang="en-US" dirty="0" smtClean="0"/>
              <a:t>Convolutional networks (CNNs)</a:t>
            </a:r>
            <a:r>
              <a:rPr lang="en-US" dirty="0">
                <a:latin typeface="Zapf Dingbats"/>
                <a:ea typeface="Zapf Dingbats"/>
                <a:cs typeface="Zapf Dingbats"/>
                <a:sym typeface="Zapf Dingbats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b="1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Long term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 smtClean="0">
                <a:solidFill>
                  <a:srgbClr val="000000"/>
                </a:solidFill>
              </a:rPr>
              <a:t>short term memory networks (</a:t>
            </a:r>
            <a:r>
              <a:rPr lang="en-US" dirty="0" smtClean="0">
                <a:solidFill>
                  <a:srgbClr val="000000"/>
                </a:solidFill>
              </a:rPr>
              <a:t>LSTM)</a:t>
            </a:r>
            <a:r>
              <a:rPr lang="en-US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Word2vec and </a:t>
            </a:r>
            <a:r>
              <a:rPr lang="en-US" b="1" dirty="0" err="1" smtClean="0">
                <a:solidFill>
                  <a:srgbClr val="0000FF"/>
                </a:solidFill>
              </a:rPr>
              <a:t>embeddings</a:t>
            </a:r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What are the hot research topics for deep learning?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076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Word2Vec and Word </a:t>
            </a:r>
            <a:r>
              <a:rPr lang="en-US" dirty="0" err="1" smtClean="0"/>
              <a:t>embeddings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creen Shot 2016-04-10 at 8.20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536" y="3228477"/>
            <a:ext cx="67945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79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idea behind skip-gram </a:t>
            </a:r>
            <a:r>
              <a:rPr lang="en-US" dirty="0" err="1" smtClean="0"/>
              <a:t>embeddings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5061" t="3792"/>
          <a:stretch/>
        </p:blipFill>
        <p:spPr>
          <a:xfrm>
            <a:off x="2392662" y="1396566"/>
            <a:ext cx="4195667" cy="52297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689" y="3300004"/>
            <a:ext cx="1598889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from an input word w(t) in a document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457200" y="1689693"/>
            <a:ext cx="2286992" cy="1115246"/>
          </a:xfrm>
          <a:prstGeom prst="wedgeRoundRectCallout">
            <a:avLst>
              <a:gd name="adj1" fmla="val 104629"/>
              <a:gd name="adj2" fmla="val 11266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construct hidden layer that “encodes” that word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6588329" y="1603949"/>
            <a:ext cx="2286992" cy="2092964"/>
          </a:xfrm>
          <a:prstGeom prst="wedgeRoundRectCallout">
            <a:avLst>
              <a:gd name="adj1" fmla="val -86266"/>
              <a:gd name="adj2" fmla="val 8063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 that the hidden layer will predict likely nearby words w(t-K), …, w(</a:t>
            </a:r>
            <a:r>
              <a:rPr lang="en-US" dirty="0" err="1" smtClean="0"/>
              <a:t>t+K</a:t>
            </a:r>
            <a:r>
              <a:rPr lang="en-US" dirty="0" smtClean="0"/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25776" y="4008075"/>
            <a:ext cx="1598889" cy="17543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final step of this prediction is a </a:t>
            </a:r>
            <a:r>
              <a:rPr lang="en-US" dirty="0" err="1" smtClean="0"/>
              <a:t>softmax</a:t>
            </a:r>
            <a:r>
              <a:rPr lang="en-US" dirty="0" smtClean="0"/>
              <a:t> over </a:t>
            </a:r>
            <a:r>
              <a:rPr lang="en-US" i="1" dirty="0" smtClean="0"/>
              <a:t>lots</a:t>
            </a:r>
            <a:r>
              <a:rPr lang="en-US" dirty="0" smtClean="0"/>
              <a:t> of outputs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86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idea behind skip-gram </a:t>
            </a:r>
            <a:r>
              <a:rPr lang="en-US" dirty="0" err="1" smtClean="0"/>
              <a:t>embeddings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5061" t="3792"/>
          <a:stretch/>
        </p:blipFill>
        <p:spPr>
          <a:xfrm>
            <a:off x="2392662" y="1396566"/>
            <a:ext cx="4195667" cy="52297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086600"/>
            <a:ext cx="1598889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Training data:</a:t>
            </a:r>
          </a:p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positive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/>
              <a:t>examples are pairs of words w(t), w(</a:t>
            </a:r>
            <a:r>
              <a:rPr lang="en-US" dirty="0" err="1" smtClean="0"/>
              <a:t>t+j</a:t>
            </a:r>
            <a:r>
              <a:rPr lang="en-US" dirty="0" smtClean="0"/>
              <a:t>) that co-occur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1002" y="4495704"/>
            <a:ext cx="2789550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Training data: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negative</a:t>
            </a:r>
            <a:r>
              <a:rPr lang="en-US" dirty="0" smtClean="0"/>
              <a:t> examples are </a:t>
            </a:r>
            <a:r>
              <a:rPr lang="en-US" b="1" dirty="0" smtClean="0"/>
              <a:t>samples</a:t>
            </a:r>
            <a:r>
              <a:rPr lang="en-US" dirty="0" smtClean="0"/>
              <a:t> of pairs of words w(t), w(</a:t>
            </a:r>
            <a:r>
              <a:rPr lang="en-US" dirty="0" err="1" smtClean="0"/>
              <a:t>t+j</a:t>
            </a:r>
            <a:r>
              <a:rPr lang="en-US" dirty="0" smtClean="0"/>
              <a:t>) that don’t co-occur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87050" y="2402739"/>
            <a:ext cx="278955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You want to train over a very large corpus (100M words+) and hundreds+ dimensions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70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from word2vec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6100"/>
            <a:ext cx="9144000" cy="32019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1190" y="6214442"/>
            <a:ext cx="8045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www.tensorflow.org</a:t>
            </a:r>
            <a:r>
              <a:rPr lang="en-US" dirty="0"/>
              <a:t>/versions/r0.7/tutorials/word2vec/</a:t>
            </a:r>
            <a:r>
              <a:rPr lang="en-US" dirty="0" err="1"/>
              <a:t>index.html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878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What’s new in ANNs in the last 5-10 years?</a:t>
            </a:r>
          </a:p>
          <a:p>
            <a:pPr lvl="1"/>
            <a:r>
              <a:rPr lang="en-US" dirty="0" smtClean="0"/>
              <a:t>Deeper networks, </a:t>
            </a:r>
            <a:r>
              <a:rPr lang="en-US" dirty="0"/>
              <a:t>m</a:t>
            </a:r>
            <a:r>
              <a:rPr lang="en-US" dirty="0" smtClean="0"/>
              <a:t>ore data, and faster training</a:t>
            </a:r>
          </a:p>
          <a:p>
            <a:pPr lvl="2"/>
            <a:r>
              <a:rPr lang="en-US" dirty="0" smtClean="0"/>
              <a:t>Scalability and use of GPUs </a:t>
            </a:r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 smtClean="0">
              <a:solidFill>
                <a:srgbClr val="008000"/>
              </a:solidFill>
            </a:endParaRP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Symbolic differentiation</a:t>
            </a:r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 smtClean="0">
              <a:solidFill>
                <a:srgbClr val="000000"/>
              </a:solidFill>
            </a:endParaRPr>
          </a:p>
          <a:p>
            <a:pPr lvl="3"/>
            <a:r>
              <a:rPr lang="en-US" dirty="0" smtClean="0">
                <a:solidFill>
                  <a:srgbClr val="000000"/>
                </a:solidFill>
              </a:rPr>
              <a:t>reverse-mode automatic differentiation</a:t>
            </a:r>
          </a:p>
          <a:p>
            <a:pPr lvl="3"/>
            <a:r>
              <a:rPr lang="en-US" dirty="0" smtClean="0">
                <a:solidFill>
                  <a:srgbClr val="000000"/>
                </a:solidFill>
              </a:rPr>
              <a:t>“Generalized </a:t>
            </a:r>
            <a:r>
              <a:rPr lang="en-US" dirty="0" err="1" smtClean="0">
                <a:solidFill>
                  <a:srgbClr val="000000"/>
                </a:solidFill>
              </a:rPr>
              <a:t>backprop</a:t>
            </a:r>
            <a:r>
              <a:rPr lang="en-US" dirty="0" smtClean="0">
                <a:solidFill>
                  <a:srgbClr val="000000"/>
                </a:solidFill>
              </a:rPr>
              <a:t>”</a:t>
            </a:r>
          </a:p>
          <a:p>
            <a:pPr lvl="2"/>
            <a:r>
              <a:rPr lang="en-US" dirty="0" smtClean="0"/>
              <a:t>Some subtle changes to cost function, architectures, optimization methods </a:t>
            </a:r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 smtClean="0"/>
          </a:p>
          <a:p>
            <a:r>
              <a:rPr lang="en-US" dirty="0" smtClean="0"/>
              <a:t>What types of ANNs are most successful and why?</a:t>
            </a:r>
          </a:p>
          <a:p>
            <a:pPr lvl="1"/>
            <a:r>
              <a:rPr lang="en-US" dirty="0" smtClean="0"/>
              <a:t>Convolutional networks (CNNs)</a:t>
            </a:r>
            <a:r>
              <a:rPr lang="en-US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 smtClean="0"/>
          </a:p>
          <a:p>
            <a:pPr lvl="1"/>
            <a:r>
              <a:rPr lang="en-US" dirty="0" smtClean="0"/>
              <a:t>Long term</a:t>
            </a:r>
            <a:r>
              <a:rPr lang="en-US" dirty="0"/>
              <a:t>/</a:t>
            </a:r>
            <a:r>
              <a:rPr lang="en-US" dirty="0" smtClean="0"/>
              <a:t>short term memory networks (LSTM)</a:t>
            </a:r>
            <a:r>
              <a:rPr lang="en-US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 smtClean="0"/>
          </a:p>
          <a:p>
            <a:pPr lvl="1"/>
            <a:r>
              <a:rPr lang="en-US" dirty="0" smtClean="0"/>
              <a:t>Word2vec and </a:t>
            </a:r>
            <a:r>
              <a:rPr lang="en-US" dirty="0" err="1" smtClean="0"/>
              <a:t>embeddings</a:t>
            </a:r>
            <a:endParaRPr lang="en-US" dirty="0" smtClean="0"/>
          </a:p>
          <a:p>
            <a:r>
              <a:rPr lang="en-US" dirty="0" smtClean="0"/>
              <a:t>What are the hot research topics for deep learning?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692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from word2vec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41190" y="6214442"/>
            <a:ext cx="8045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www.tensorflow.org</a:t>
            </a:r>
            <a:r>
              <a:rPr lang="en-US" dirty="0"/>
              <a:t>/versions/r0.7/tutorials/word2vec/</a:t>
            </a:r>
            <a:r>
              <a:rPr lang="en-US" dirty="0" err="1"/>
              <a:t>index.html</a:t>
            </a:r>
            <a:endParaRPr lang="en-US" dirty="0"/>
          </a:p>
        </p:txBody>
      </p:sp>
      <p:pic>
        <p:nvPicPr>
          <p:cNvPr id="3" name="Picture 2" descr="Screen Shot 2016-04-10 at 8.26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54" y="1775622"/>
            <a:ext cx="7993588" cy="350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17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from word2vec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41190" y="6214442"/>
            <a:ext cx="8045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www.tensorflow.org</a:t>
            </a:r>
            <a:r>
              <a:rPr lang="en-US" dirty="0"/>
              <a:t>/versions/r0.7/tutorials/word2vec/</a:t>
            </a:r>
            <a:r>
              <a:rPr lang="en-US" dirty="0" err="1"/>
              <a:t>index.html</a:t>
            </a:r>
            <a:endParaRPr lang="en-US" dirty="0"/>
          </a:p>
        </p:txBody>
      </p:sp>
      <p:pic>
        <p:nvPicPr>
          <p:cNvPr id="4" name="Picture 3" descr="Screen Shot 2016-04-10 at 8.27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701" y="1418092"/>
            <a:ext cx="5760797" cy="41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97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864600" cy="50990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What’s new in ANNs in the last 5-10 years?</a:t>
            </a:r>
          </a:p>
          <a:p>
            <a:pPr lvl="1"/>
            <a:r>
              <a:rPr lang="en-US" b="1" dirty="0" smtClean="0"/>
              <a:t>Deeper networks</a:t>
            </a:r>
            <a:r>
              <a:rPr lang="en-US" dirty="0" smtClean="0"/>
              <a:t>, </a:t>
            </a:r>
            <a:r>
              <a:rPr lang="en-US" dirty="0"/>
              <a:t>m</a:t>
            </a:r>
            <a:r>
              <a:rPr lang="en-US" dirty="0" smtClean="0"/>
              <a:t>ore data, and faster training</a:t>
            </a:r>
          </a:p>
          <a:p>
            <a:pPr lvl="2"/>
            <a:r>
              <a:rPr lang="en-US" dirty="0" smtClean="0"/>
              <a:t>Scalability and use of GPUs </a:t>
            </a:r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 smtClean="0">
              <a:solidFill>
                <a:srgbClr val="008000"/>
              </a:solidFill>
            </a:endParaRPr>
          </a:p>
          <a:p>
            <a:pPr lvl="2"/>
            <a:r>
              <a:rPr lang="en-US" dirty="0" smtClean="0"/>
              <a:t>Symbolic differentiation </a:t>
            </a:r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 smtClean="0"/>
          </a:p>
          <a:p>
            <a:pPr lvl="2"/>
            <a:r>
              <a:rPr lang="en-US" dirty="0" smtClean="0"/>
              <a:t>Some subtle changes to cost function, architectures, optimization methods </a:t>
            </a:r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 smtClean="0"/>
          </a:p>
          <a:p>
            <a:r>
              <a:rPr lang="en-US" dirty="0" smtClean="0"/>
              <a:t>What types of ANNs are most successful and why?</a:t>
            </a:r>
          </a:p>
          <a:p>
            <a:pPr lvl="1"/>
            <a:r>
              <a:rPr lang="en-US" dirty="0" smtClean="0"/>
              <a:t>Convolutional networks (CNNs)</a:t>
            </a:r>
            <a:r>
              <a:rPr lang="en-US" dirty="0">
                <a:latin typeface="Zapf Dingbats"/>
                <a:ea typeface="Zapf Dingbats"/>
                <a:cs typeface="Zapf Dingbats"/>
                <a:sym typeface="Zapf Dingbats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b="1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Long term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 smtClean="0">
                <a:solidFill>
                  <a:srgbClr val="000000"/>
                </a:solidFill>
              </a:rPr>
              <a:t>short term memory networks (LSTM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 ✔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/>
              <a:t>Word2vec and </a:t>
            </a:r>
            <a:r>
              <a:rPr lang="en-US" dirty="0" err="1" smtClean="0"/>
              <a:t>embeddings</a:t>
            </a:r>
            <a:r>
              <a:rPr lang="en-US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 smtClean="0"/>
          </a:p>
          <a:p>
            <a:r>
              <a:rPr lang="en-US" dirty="0" smtClean="0"/>
              <a:t>What are the </a:t>
            </a:r>
            <a:r>
              <a:rPr lang="en-US" b="1" dirty="0" smtClean="0">
                <a:solidFill>
                  <a:srgbClr val="FF0000"/>
                </a:solidFill>
              </a:rPr>
              <a:t>hot research topics </a:t>
            </a:r>
            <a:r>
              <a:rPr lang="en-US" dirty="0" smtClean="0"/>
              <a:t>for deep learning?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024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current hot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Multi-task learning</a:t>
            </a:r>
          </a:p>
          <a:p>
            <a:pPr lvl="1"/>
            <a:r>
              <a:rPr lang="en-US" dirty="0" smtClean="0"/>
              <a:t>Does it help to learn to predict many things at once? e.g., POS tags and NER tags in a word sequence?</a:t>
            </a:r>
          </a:p>
          <a:p>
            <a:pPr lvl="1"/>
            <a:r>
              <a:rPr lang="en-US" dirty="0" smtClean="0"/>
              <a:t>Similar to word2vec learning to produce all context words</a:t>
            </a:r>
          </a:p>
          <a:p>
            <a:r>
              <a:rPr lang="en-US" dirty="0" smtClean="0"/>
              <a:t>Extensions of LSTMs that model memory more generally</a:t>
            </a:r>
          </a:p>
          <a:p>
            <a:pPr lvl="1"/>
            <a:r>
              <a:rPr lang="en-US" dirty="0" smtClean="0"/>
              <a:t>e.g. for question answering about a story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906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current hot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Optimization methods (&gt;&gt; SGD)</a:t>
            </a:r>
          </a:p>
          <a:p>
            <a:r>
              <a:rPr lang="en-US" dirty="0" smtClean="0"/>
              <a:t>Neural models that include “attention”</a:t>
            </a:r>
          </a:p>
          <a:p>
            <a:pPr lvl="1"/>
            <a:r>
              <a:rPr lang="en-US" dirty="0" smtClean="0"/>
              <a:t>Ability to “explain” a decision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252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attention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2897"/>
          <a:stretch/>
        </p:blipFill>
        <p:spPr>
          <a:xfrm>
            <a:off x="-11388" y="1370702"/>
            <a:ext cx="9155388" cy="32901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8155" y="5041894"/>
            <a:ext cx="8134611" cy="1200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Basic idea: similarly to the way an LSTM chooses what to “forget” and “insert” into memory, allow a network to </a:t>
            </a:r>
            <a:r>
              <a:rPr lang="en-US" sz="2400" dirty="0" smtClean="0"/>
              <a:t>choose what inputs to “attend to” in generation phase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26536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attention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0301"/>
          <a:stretch/>
        </p:blipFill>
        <p:spPr>
          <a:xfrm>
            <a:off x="0" y="1257132"/>
            <a:ext cx="7778991" cy="44810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4736" y="6213729"/>
            <a:ext cx="89242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http://yanran.li/peppypapers/2015/10/07/survey-attention-model-1.</a:t>
            </a:r>
            <a:r>
              <a:rPr lang="en-US" dirty="0" smtClean="0">
                <a:hlinkClick r:id="rId3"/>
              </a:rPr>
              <a:t>html</a:t>
            </a:r>
            <a:r>
              <a:rPr lang="en-US" dirty="0" smtClean="0"/>
              <a:t> </a:t>
            </a:r>
          </a:p>
          <a:p>
            <a:r>
              <a:rPr lang="en-US" dirty="0" smtClean="0"/>
              <a:t>ACL 15, Li, </a:t>
            </a:r>
            <a:r>
              <a:rPr lang="en-US" dirty="0" err="1" smtClean="0"/>
              <a:t>Luong</a:t>
            </a:r>
            <a:r>
              <a:rPr lang="en-US" dirty="0" smtClean="0"/>
              <a:t>, </a:t>
            </a:r>
            <a:r>
              <a:rPr lang="en-US" dirty="0" err="1" smtClean="0"/>
              <a:t>Jurafsky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136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4736" y="6213729"/>
            <a:ext cx="89242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http://yanran.li/peppypapers/2015/10/07/survey-attention-model-1.</a:t>
            </a:r>
            <a:r>
              <a:rPr lang="en-US" dirty="0" smtClean="0">
                <a:hlinkClick r:id="rId2"/>
              </a:rPr>
              <a:t>html</a:t>
            </a:r>
            <a:r>
              <a:rPr lang="en-US" dirty="0" smtClean="0"/>
              <a:t> </a:t>
            </a:r>
          </a:p>
          <a:p>
            <a:r>
              <a:rPr lang="en-US" dirty="0" smtClean="0"/>
              <a:t>EMNLP 15, Rush, Chopra, Weston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23762"/>
          <a:stretch/>
        </p:blipFill>
        <p:spPr>
          <a:xfrm>
            <a:off x="2233909" y="192782"/>
            <a:ext cx="6404161" cy="573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70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attention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 Shot 2016-04-10 at 8.35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53" y="1149085"/>
            <a:ext cx="6223000" cy="2260600"/>
          </a:xfrm>
          <a:prstGeom prst="rect">
            <a:avLst/>
          </a:prstGeom>
        </p:spPr>
      </p:pic>
      <p:pic>
        <p:nvPicPr>
          <p:cNvPr id="5" name="Picture 4" descr="Screen Shot 2016-04-10 at 8.35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3854857"/>
            <a:ext cx="5994400" cy="213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6830" y="6356350"/>
            <a:ext cx="804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papers.nips.cc</a:t>
            </a:r>
            <a:r>
              <a:rPr lang="en-US" dirty="0"/>
              <a:t>/paper/5542-recurrent-models-of-visual-attention.pdf</a:t>
            </a:r>
          </a:p>
        </p:txBody>
      </p:sp>
    </p:spTree>
    <p:extLst>
      <p:ext uri="{BB962C8B-B14F-4D97-AF65-F5344CB8AC3E}">
        <p14:creationId xmlns:p14="http://schemas.microsoft.com/office/powerpoint/2010/main" val="1226439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attention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49230" y="6508750"/>
            <a:ext cx="804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papers.nips.cc</a:t>
            </a:r>
            <a:r>
              <a:rPr lang="en-US" dirty="0"/>
              <a:t>/paper/5542-recurrent-models-of-visual-attention.pdf</a:t>
            </a:r>
          </a:p>
        </p:txBody>
      </p:sp>
      <p:pic>
        <p:nvPicPr>
          <p:cNvPr id="7" name="Picture 6" descr="Screen Shot 2016-04-10 at 8.37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1252"/>
            <a:ext cx="9144000" cy="2762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8155" y="1106837"/>
            <a:ext cx="8134611" cy="1200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Basic idea: similarly to the way an LSTM chooses what to “forget” and “insert” into memory, allow a network to </a:t>
            </a:r>
            <a:r>
              <a:rPr lang="en-US" sz="2400" b="1" dirty="0" smtClean="0"/>
              <a:t>choose a path to focus on </a:t>
            </a:r>
            <a:r>
              <a:rPr lang="en-US" sz="2400" dirty="0" smtClean="0"/>
              <a:t>in the visual field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3259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69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current hot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Knowledge-base embedding: extending word2vec to embed large databases of facts about the world into a low-dimensional space.</a:t>
            </a:r>
          </a:p>
          <a:p>
            <a:pPr lvl="1"/>
            <a:r>
              <a:rPr lang="en-US" dirty="0" err="1" smtClean="0"/>
              <a:t>TransE</a:t>
            </a:r>
            <a:r>
              <a:rPr lang="en-US" dirty="0" smtClean="0"/>
              <a:t>, </a:t>
            </a:r>
            <a:r>
              <a:rPr lang="en-US" dirty="0" err="1" smtClean="0"/>
              <a:t>TransR</a:t>
            </a:r>
            <a:r>
              <a:rPr lang="en-US" dirty="0" smtClean="0"/>
              <a:t>, …</a:t>
            </a:r>
          </a:p>
          <a:p>
            <a:r>
              <a:rPr lang="en-US" dirty="0" smtClean="0"/>
              <a:t>“NLP from scratch”: sequence-labeling and other NLP tasks with minimal amount of feature engineering, only networks and character- or word-level </a:t>
            </a:r>
            <a:r>
              <a:rPr lang="en-US" dirty="0" err="1" smtClean="0"/>
              <a:t>embeddings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200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current hot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Computer vision: complex tasks like generating a natural language caption from an image or understanding a video clip</a:t>
            </a:r>
          </a:p>
          <a:p>
            <a:r>
              <a:rPr lang="en-US" dirty="0"/>
              <a:t>Machine translation</a:t>
            </a:r>
          </a:p>
          <a:p>
            <a:pPr lvl="1"/>
            <a:r>
              <a:rPr lang="en-US" dirty="0"/>
              <a:t>English to Spanish, …</a:t>
            </a:r>
          </a:p>
          <a:p>
            <a:r>
              <a:rPr lang="en-US" dirty="0"/>
              <a:t>Using neural networks to perform </a:t>
            </a:r>
            <a:r>
              <a:rPr lang="en-US" i="1" dirty="0"/>
              <a:t>tasks</a:t>
            </a:r>
          </a:p>
          <a:p>
            <a:pPr lvl="1"/>
            <a:r>
              <a:rPr lang="en-US" dirty="0"/>
              <a:t>Driving a car</a:t>
            </a:r>
          </a:p>
          <a:p>
            <a:pPr lvl="1"/>
            <a:r>
              <a:rPr lang="en-US" dirty="0"/>
              <a:t>Playing games (like Go or …</a:t>
            </a:r>
            <a:r>
              <a:rPr lang="en-US" dirty="0" smtClean="0"/>
              <a:t>)</a:t>
            </a:r>
          </a:p>
          <a:p>
            <a:pPr lvl="2"/>
            <a:r>
              <a:rPr lang="en-US" b="1" dirty="0" smtClean="0"/>
              <a:t>Reinforcement learning</a:t>
            </a:r>
            <a:endParaRPr lang="en-US" b="1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79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Recap: parallelism in ANNs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6882" y="1360586"/>
            <a:ext cx="73085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Let X</a:t>
            </a:r>
            <a:r>
              <a:rPr lang="en-US" sz="2400" b="1" dirty="0" smtClean="0"/>
              <a:t> </a:t>
            </a:r>
            <a:r>
              <a:rPr lang="en-US" sz="2400" dirty="0" smtClean="0"/>
              <a:t>be a matrix with </a:t>
            </a:r>
            <a:r>
              <a:rPr lang="en-US" sz="2400" i="1" dirty="0" smtClean="0"/>
              <a:t>k</a:t>
            </a:r>
            <a:r>
              <a:rPr lang="en-US" sz="2400" dirty="0" smtClean="0"/>
              <a:t> examples</a:t>
            </a:r>
          </a:p>
          <a:p>
            <a:r>
              <a:rPr lang="en-US" sz="2400" dirty="0" smtClean="0"/>
              <a:t>Let </a:t>
            </a:r>
            <a:r>
              <a:rPr lang="en-US" sz="2400" b="1" dirty="0" err="1" smtClean="0"/>
              <a:t>w</a:t>
            </a:r>
            <a:r>
              <a:rPr lang="en-US" sz="2400" b="1" i="1" baseline="-25000" dirty="0" err="1" smtClean="0"/>
              <a:t>i</a:t>
            </a:r>
            <a:r>
              <a:rPr lang="en-US" sz="2400" b="1" i="1" dirty="0" smtClean="0"/>
              <a:t> </a:t>
            </a:r>
            <a:r>
              <a:rPr lang="en-US" sz="2400" dirty="0" smtClean="0"/>
              <a:t>be the input weights for the </a:t>
            </a:r>
            <a:r>
              <a:rPr lang="en-US" sz="2400" dirty="0" err="1" smtClean="0"/>
              <a:t>i-th</a:t>
            </a:r>
            <a:r>
              <a:rPr lang="en-US" sz="2400" dirty="0" smtClean="0"/>
              <a:t> hidden unit</a:t>
            </a:r>
          </a:p>
          <a:p>
            <a:r>
              <a:rPr lang="en-US" sz="2400" dirty="0" smtClean="0"/>
              <a:t>Then Z</a:t>
            </a:r>
            <a:r>
              <a:rPr lang="en-US" sz="2400" b="1" i="1" dirty="0" smtClean="0"/>
              <a:t> </a:t>
            </a:r>
            <a:r>
              <a:rPr lang="en-US" sz="2400" i="1" dirty="0" smtClean="0"/>
              <a:t>= </a:t>
            </a:r>
            <a:r>
              <a:rPr lang="en-US" sz="2400" dirty="0" smtClean="0"/>
              <a:t>X</a:t>
            </a:r>
            <a:r>
              <a:rPr lang="en-US" sz="2400" b="1" dirty="0" smtClean="0"/>
              <a:t> </a:t>
            </a:r>
            <a:r>
              <a:rPr lang="en-US" sz="2400" dirty="0" smtClean="0"/>
              <a:t>W is output for all </a:t>
            </a:r>
            <a:r>
              <a:rPr lang="en-US" sz="2400" i="1" dirty="0" smtClean="0"/>
              <a:t>m </a:t>
            </a:r>
            <a:r>
              <a:rPr lang="en-US" sz="2400" dirty="0" smtClean="0"/>
              <a:t>units</a:t>
            </a:r>
          </a:p>
          <a:p>
            <a:r>
              <a:rPr lang="en-US" sz="2400" dirty="0"/>
              <a:t>f</a:t>
            </a:r>
            <a:r>
              <a:rPr lang="en-US" sz="2400" dirty="0" smtClean="0"/>
              <a:t>or all </a:t>
            </a:r>
            <a:r>
              <a:rPr lang="en-US" sz="2400" i="1" dirty="0" smtClean="0"/>
              <a:t>k </a:t>
            </a:r>
            <a:r>
              <a:rPr lang="en-US" sz="2400" dirty="0" smtClean="0"/>
              <a:t>examples</a:t>
            </a: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29626" t="9456" r="49198"/>
          <a:stretch/>
        </p:blipFill>
        <p:spPr>
          <a:xfrm>
            <a:off x="279400" y="3334045"/>
            <a:ext cx="1506097" cy="3208238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697394"/>
              </p:ext>
            </p:extLst>
          </p:nvPr>
        </p:nvGraphicFramePr>
        <p:xfrm>
          <a:off x="5543061" y="2821898"/>
          <a:ext cx="3231850" cy="1854200"/>
        </p:xfrm>
        <a:graphic>
          <a:graphicData uri="http://schemas.openxmlformats.org/drawingml/2006/table">
            <a:tbl>
              <a:tblPr firstRow="1" bandCol="1">
                <a:tableStyleId>{5C22544A-7EE6-4342-B048-85BDC9FD1C3A}</a:tableStyleId>
              </a:tblPr>
              <a:tblGrid>
                <a:gridCol w="646370"/>
                <a:gridCol w="646370"/>
                <a:gridCol w="646370"/>
                <a:gridCol w="646370"/>
                <a:gridCol w="64637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w</a:t>
                      </a:r>
                      <a:r>
                        <a:rPr lang="en-US" b="0" baseline="-2500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w</a:t>
                      </a:r>
                      <a:r>
                        <a:rPr lang="en-US" b="0" baseline="-25000" dirty="0" smtClean="0"/>
                        <a:t>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w</a:t>
                      </a:r>
                      <a:r>
                        <a:rPr lang="en-US" b="0" baseline="-25000" dirty="0" smtClean="0"/>
                        <a:t>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…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 smtClean="0"/>
                        <a:t>w</a:t>
                      </a:r>
                      <a:r>
                        <a:rPr lang="en-US" b="0" baseline="-25000" dirty="0" err="1" smtClean="0"/>
                        <a:t>m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-1.7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937384"/>
              </p:ext>
            </p:extLst>
          </p:nvPr>
        </p:nvGraphicFramePr>
        <p:xfrm>
          <a:off x="2168663" y="3197818"/>
          <a:ext cx="3154100" cy="147828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630820"/>
                <a:gridCol w="630820"/>
                <a:gridCol w="630820"/>
                <a:gridCol w="630820"/>
                <a:gridCol w="63082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</a:t>
                      </a:r>
                      <a:r>
                        <a:rPr lang="en-US" baseline="-25000" dirty="0" err="1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004246" y="5533049"/>
            <a:ext cx="767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XW = </a:t>
            </a:r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516451"/>
              </p:ext>
            </p:extLst>
          </p:nvPr>
        </p:nvGraphicFramePr>
        <p:xfrm>
          <a:off x="4771290" y="4789683"/>
          <a:ext cx="3348480" cy="1752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9089"/>
                <a:gridCol w="917486"/>
                <a:gridCol w="524084"/>
                <a:gridCol w="99782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r>
                        <a:rPr lang="en-US" b="1" baseline="-25000" dirty="0" smtClean="0"/>
                        <a:t>1</a:t>
                      </a:r>
                      <a:r>
                        <a:rPr lang="en-US" b="1" dirty="0" smtClean="0"/>
                        <a:t>.w</a:t>
                      </a:r>
                      <a:r>
                        <a:rPr lang="en-US" b="1" baseline="-25000" dirty="0" smtClean="0"/>
                        <a:t>1</a:t>
                      </a:r>
                      <a:endParaRPr lang="en-US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x</a:t>
                      </a:r>
                      <a:r>
                        <a:rPr lang="en-US" b="1" baseline="-25000" dirty="0" smtClean="0"/>
                        <a:t>1</a:t>
                      </a:r>
                      <a:r>
                        <a:rPr lang="en-US" b="1" dirty="0" smtClean="0"/>
                        <a:t>.w</a:t>
                      </a:r>
                      <a:r>
                        <a:rPr lang="en-US" b="1" baseline="-25000" dirty="0" smtClean="0"/>
                        <a:t>2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x</a:t>
                      </a:r>
                      <a:r>
                        <a:rPr lang="en-US" b="1" baseline="-25000" dirty="0" smtClean="0"/>
                        <a:t>1</a:t>
                      </a:r>
                      <a:r>
                        <a:rPr lang="en-US" b="1" dirty="0" smtClean="0"/>
                        <a:t>.w</a:t>
                      </a:r>
                      <a:r>
                        <a:rPr lang="en-US" b="1" baseline="-25000" dirty="0" smtClean="0"/>
                        <a:t>m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r>
                        <a:rPr lang="en-US" b="1" baseline="-25000" dirty="0" smtClean="0"/>
                        <a:t>k</a:t>
                      </a:r>
                      <a:r>
                        <a:rPr lang="en-US" b="1" dirty="0" smtClean="0"/>
                        <a:t>.w</a:t>
                      </a:r>
                      <a:r>
                        <a:rPr lang="en-US" b="1" baseline="-25000" dirty="0" smtClean="0"/>
                        <a:t>1</a:t>
                      </a:r>
                      <a:endParaRPr lang="en-US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…</a:t>
                      </a:r>
                      <a:endParaRPr lang="en-US" b="1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/>
                        <a:t>x</a:t>
                      </a:r>
                      <a:r>
                        <a:rPr lang="en-US" b="1" baseline="-25000" dirty="0" err="1" smtClean="0"/>
                        <a:t>k</a:t>
                      </a:r>
                      <a:r>
                        <a:rPr lang="en-US" b="1" dirty="0" err="1" smtClean="0"/>
                        <a:t>.w</a:t>
                      </a:r>
                      <a:r>
                        <a:rPr lang="en-US" b="1" baseline="-25000" dirty="0" err="1" smtClean="0"/>
                        <a:t>m</a:t>
                      </a:r>
                      <a:endParaRPr lang="en-US" b="1" baseline="-250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714500" y="4881382"/>
            <a:ext cx="2289746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There’s a </a:t>
            </a:r>
            <a:r>
              <a:rPr lang="en-US" sz="2000" i="1" dirty="0" smtClean="0"/>
              <a:t>lot</a:t>
            </a:r>
            <a:r>
              <a:rPr lang="en-US" sz="2000" dirty="0" smtClean="0"/>
              <a:t> of chances to do this in parallel…. with  parallel matrix multiplication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23420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Recap: parallel ANN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Modern libraries (</a:t>
            </a:r>
            <a:r>
              <a:rPr lang="en-US" dirty="0" err="1"/>
              <a:t>M</a:t>
            </a:r>
            <a:r>
              <a:rPr lang="en-US" dirty="0" err="1" smtClean="0"/>
              <a:t>atlab</a:t>
            </a:r>
            <a:r>
              <a:rPr lang="en-US" dirty="0" smtClean="0"/>
              <a:t>, </a:t>
            </a:r>
            <a:r>
              <a:rPr lang="en-US" dirty="0" err="1" smtClean="0"/>
              <a:t>numpy</a:t>
            </a:r>
            <a:r>
              <a:rPr lang="en-US" dirty="0" smtClean="0"/>
              <a:t>, …) do matrix operations fast, in parallel, on multicore machines</a:t>
            </a:r>
          </a:p>
          <a:p>
            <a:r>
              <a:rPr lang="en-US" dirty="0" smtClean="0"/>
              <a:t>Many ANN implementations exploit this parallelism automatically</a:t>
            </a:r>
          </a:p>
          <a:p>
            <a:r>
              <a:rPr lang="en-US" dirty="0" smtClean="0"/>
              <a:t>Key implementation issue is working with matrices comfortably</a:t>
            </a:r>
          </a:p>
          <a:p>
            <a:r>
              <a:rPr lang="en-US" dirty="0"/>
              <a:t>GPUs do matrix operations very fast, in parallel</a:t>
            </a:r>
          </a:p>
          <a:p>
            <a:pPr lvl="1"/>
            <a:r>
              <a:rPr lang="en-US" dirty="0"/>
              <a:t>For dense matrixes, not sparse ones</a:t>
            </a:r>
            <a:r>
              <a:rPr lang="en-US" dirty="0" smtClean="0"/>
              <a:t>!</a:t>
            </a:r>
          </a:p>
          <a:p>
            <a:r>
              <a:rPr lang="en-US" dirty="0"/>
              <a:t>Training ANNs on GPUs is common</a:t>
            </a:r>
          </a:p>
          <a:p>
            <a:pPr lvl="1"/>
            <a:r>
              <a:rPr lang="en-US" dirty="0"/>
              <a:t>SGD and </a:t>
            </a:r>
            <a:r>
              <a:rPr lang="en-US" dirty="0" err="1"/>
              <a:t>minibatch</a:t>
            </a:r>
            <a:r>
              <a:rPr lang="en-US" dirty="0"/>
              <a:t> sizes of 128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055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Recap: </a:t>
            </a:r>
            <a:r>
              <a:rPr lang="en-US" dirty="0" err="1" smtClean="0"/>
              <a:t>autodiff</a:t>
            </a:r>
            <a:r>
              <a:rPr lang="en-US" dirty="0" smtClean="0"/>
              <a:t> for a 2-layer neural network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58669" y="1194364"/>
            <a:ext cx="3733823" cy="2123490"/>
            <a:chOff x="5011377" y="2154534"/>
            <a:chExt cx="4132623" cy="2392885"/>
          </a:xfrm>
        </p:grpSpPr>
        <p:pic>
          <p:nvPicPr>
            <p:cNvPr id="7" name="Picture 6" descr="Screen Shot 2016-04-08 at 5.28.51 P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8"/>
            <a:stretch/>
          </p:blipFill>
          <p:spPr>
            <a:xfrm>
              <a:off x="5011378" y="2888758"/>
              <a:ext cx="4132622" cy="52549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8903" y="4093144"/>
              <a:ext cx="360516" cy="184880"/>
            </a:xfrm>
            <a:prstGeom prst="rect">
              <a:avLst/>
            </a:prstGeom>
          </p:spPr>
        </p:pic>
        <p:pic>
          <p:nvPicPr>
            <p:cNvPr id="9" name="Picture 8" descr="Screen Shot 2016-04-08 at 5.28.51 P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830" b="10127"/>
            <a:stretch/>
          </p:blipFill>
          <p:spPr>
            <a:xfrm>
              <a:off x="5011377" y="3382705"/>
              <a:ext cx="4132622" cy="56535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316092" y="3950969"/>
              <a:ext cx="9028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return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219289" y="2531806"/>
              <a:ext cx="3433097" cy="2015613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19289" y="2554644"/>
              <a:ext cx="9738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inputs:</a:t>
              </a:r>
              <a:endParaRPr lang="en-US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18903" y="2679624"/>
              <a:ext cx="1900903" cy="25192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219289" y="2154534"/>
              <a:ext cx="1936024" cy="41618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marL="0" lvl="1"/>
              <a:r>
                <a:rPr lang="en-US" dirty="0" smtClean="0"/>
                <a:t>Step 1: forward</a:t>
              </a:r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42060" y="3503428"/>
            <a:ext cx="3292309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latin typeface="Cambria Math"/>
                <a:cs typeface="Cambria Math"/>
              </a:rPr>
              <a:t>Inputs</a:t>
            </a:r>
            <a:r>
              <a:rPr lang="en-US" sz="1400" dirty="0" smtClean="0">
                <a:latin typeface="American Typewriter"/>
                <a:cs typeface="American Typewriter"/>
              </a:rPr>
              <a:t>: X,W1,B1,W2,B2</a:t>
            </a:r>
          </a:p>
          <a:p>
            <a:r>
              <a:rPr lang="en-US" sz="1400" dirty="0" smtClean="0">
                <a:latin typeface="American Typewriter"/>
                <a:cs typeface="American Typewriter"/>
              </a:rPr>
              <a:t>Z1a = </a:t>
            </a:r>
            <a:r>
              <a:rPr lang="en-US" sz="1400" dirty="0" err="1" smtClean="0">
                <a:latin typeface="American Typewriter"/>
                <a:cs typeface="American Typewriter"/>
              </a:rPr>
              <a:t>mul</a:t>
            </a:r>
            <a:r>
              <a:rPr lang="en-US" sz="1400" dirty="0" smtClean="0">
                <a:latin typeface="American Typewriter"/>
                <a:cs typeface="American Typewriter"/>
              </a:rPr>
              <a:t>(X,W1)        </a:t>
            </a:r>
            <a:r>
              <a:rPr lang="en-US" sz="1400" dirty="0" smtClean="0">
                <a:latin typeface="Cambria Math"/>
                <a:cs typeface="Cambria Math"/>
              </a:rPr>
              <a:t>// matrix </a:t>
            </a:r>
            <a:r>
              <a:rPr lang="en-US" sz="1400" dirty="0" err="1" smtClean="0">
                <a:latin typeface="Cambria Math"/>
                <a:cs typeface="Cambria Math"/>
              </a:rPr>
              <a:t>mult</a:t>
            </a:r>
            <a:endParaRPr lang="en-US" sz="1400" dirty="0" smtClean="0">
              <a:latin typeface="Cambria Math"/>
              <a:cs typeface="Cambria Math"/>
            </a:endParaRPr>
          </a:p>
          <a:p>
            <a:r>
              <a:rPr lang="en-US" sz="1400" dirty="0" smtClean="0">
                <a:latin typeface="American Typewriter"/>
                <a:cs typeface="American Typewriter"/>
              </a:rPr>
              <a:t>Z1b = add*(Z11,B1)      </a:t>
            </a:r>
            <a:r>
              <a:rPr lang="en-US" sz="1400" dirty="0" smtClean="0">
                <a:latin typeface="Cambria Math"/>
                <a:cs typeface="Cambria Math"/>
              </a:rPr>
              <a:t>// add bias </a:t>
            </a:r>
            <a:r>
              <a:rPr lang="en-US" sz="1400" dirty="0" err="1" smtClean="0">
                <a:latin typeface="Cambria Math"/>
                <a:cs typeface="Cambria Math"/>
              </a:rPr>
              <a:t>vec</a:t>
            </a:r>
            <a:endParaRPr lang="en-US" sz="1400" dirty="0" smtClean="0">
              <a:latin typeface="American Typewriter"/>
              <a:cs typeface="American Typewriter"/>
            </a:endParaRPr>
          </a:p>
          <a:p>
            <a:r>
              <a:rPr lang="en-US" sz="1400" dirty="0" smtClean="0">
                <a:latin typeface="American Typewriter"/>
                <a:cs typeface="American Typewriter"/>
              </a:rPr>
              <a:t>A1 = </a:t>
            </a:r>
            <a:r>
              <a:rPr lang="en-US" sz="1400" dirty="0" err="1" smtClean="0">
                <a:latin typeface="American Typewriter"/>
                <a:cs typeface="American Typewriter"/>
              </a:rPr>
              <a:t>tanh</a:t>
            </a:r>
            <a:r>
              <a:rPr lang="en-US" sz="1400" dirty="0" smtClean="0">
                <a:latin typeface="American Typewriter"/>
                <a:cs typeface="American Typewriter"/>
              </a:rPr>
              <a:t>(Z1b)            </a:t>
            </a:r>
            <a:r>
              <a:rPr lang="en-US" sz="1400" dirty="0" smtClean="0">
                <a:latin typeface="Cambria Math"/>
                <a:cs typeface="Cambria Math"/>
              </a:rPr>
              <a:t>//</a:t>
            </a:r>
            <a:r>
              <a:rPr lang="en-US" sz="1400" dirty="0">
                <a:latin typeface="Cambria Math"/>
                <a:cs typeface="Cambria Math"/>
              </a:rPr>
              <a:t>element-</a:t>
            </a:r>
            <a:r>
              <a:rPr lang="en-US" sz="1400" dirty="0" smtClean="0">
                <a:latin typeface="Cambria Math"/>
                <a:cs typeface="Cambria Math"/>
              </a:rPr>
              <a:t>wise</a:t>
            </a:r>
            <a:endParaRPr lang="en-US" sz="1400" dirty="0" smtClean="0">
              <a:latin typeface="American Typewriter"/>
              <a:cs typeface="American Typewriter"/>
            </a:endParaRPr>
          </a:p>
          <a:p>
            <a:r>
              <a:rPr lang="en-US" sz="1400" dirty="0" smtClean="0">
                <a:latin typeface="American Typewriter"/>
                <a:cs typeface="American Typewriter"/>
              </a:rPr>
              <a:t>Z2a = </a:t>
            </a:r>
            <a:r>
              <a:rPr lang="en-US" sz="1400" dirty="0" err="1" smtClean="0">
                <a:latin typeface="American Typewriter"/>
                <a:cs typeface="American Typewriter"/>
              </a:rPr>
              <a:t>mul</a:t>
            </a:r>
            <a:r>
              <a:rPr lang="en-US" sz="1400" dirty="0" smtClean="0">
                <a:latin typeface="American Typewriter"/>
                <a:cs typeface="American Typewriter"/>
              </a:rPr>
              <a:t>(A1,W2) </a:t>
            </a:r>
          </a:p>
          <a:p>
            <a:r>
              <a:rPr lang="en-US" sz="1400" dirty="0" smtClean="0">
                <a:latin typeface="American Typewriter"/>
                <a:cs typeface="American Typewriter"/>
              </a:rPr>
              <a:t>Z2b = add*(Z2a,B2) </a:t>
            </a:r>
          </a:p>
          <a:p>
            <a:r>
              <a:rPr lang="en-US" sz="1400" dirty="0" smtClean="0">
                <a:latin typeface="American Typewriter"/>
                <a:cs typeface="American Typewriter"/>
              </a:rPr>
              <a:t>A2 = </a:t>
            </a:r>
            <a:r>
              <a:rPr lang="en-US" sz="1400" dirty="0" err="1" smtClean="0">
                <a:latin typeface="American Typewriter"/>
                <a:cs typeface="American Typewriter"/>
              </a:rPr>
              <a:t>tanh</a:t>
            </a:r>
            <a:r>
              <a:rPr lang="en-US" sz="1400" dirty="0" smtClean="0">
                <a:latin typeface="American Typewriter"/>
                <a:cs typeface="American Typewriter"/>
              </a:rPr>
              <a:t>(Z2b)           </a:t>
            </a:r>
            <a:r>
              <a:rPr lang="en-US" sz="1400" dirty="0" smtClean="0">
                <a:latin typeface="Cambria Math"/>
                <a:cs typeface="Cambria Math"/>
              </a:rPr>
              <a:t>// element-wise</a:t>
            </a:r>
            <a:endParaRPr lang="en-US" sz="1400" dirty="0" smtClean="0">
              <a:latin typeface="American Typewriter"/>
              <a:cs typeface="American Typewriter"/>
            </a:endParaRPr>
          </a:p>
          <a:p>
            <a:r>
              <a:rPr lang="en-US" sz="1400" dirty="0" smtClean="0">
                <a:latin typeface="American Typewriter"/>
                <a:cs typeface="American Typewriter"/>
              </a:rPr>
              <a:t>P = </a:t>
            </a:r>
            <a:r>
              <a:rPr lang="en-US" sz="1400" dirty="0" err="1" smtClean="0">
                <a:latin typeface="American Typewriter"/>
                <a:cs typeface="American Typewriter"/>
              </a:rPr>
              <a:t>softMax</a:t>
            </a:r>
            <a:r>
              <a:rPr lang="en-US" sz="1400" dirty="0" smtClean="0">
                <a:latin typeface="American Typewriter"/>
                <a:cs typeface="American Typewriter"/>
              </a:rPr>
              <a:t>(A2)         </a:t>
            </a:r>
            <a:r>
              <a:rPr lang="en-US" sz="1400" dirty="0">
                <a:latin typeface="Cambria Math"/>
                <a:cs typeface="Cambria Math"/>
              </a:rPr>
              <a:t>// </a:t>
            </a:r>
            <a:r>
              <a:rPr lang="en-US" sz="1400" dirty="0" err="1" smtClean="0">
                <a:latin typeface="Cambria Math"/>
                <a:cs typeface="Cambria Math"/>
              </a:rPr>
              <a:t>vec</a:t>
            </a:r>
            <a:r>
              <a:rPr lang="en-US" sz="1400" dirty="0" smtClean="0">
                <a:latin typeface="Cambria Math"/>
                <a:cs typeface="Cambria Math"/>
              </a:rPr>
              <a:t> to </a:t>
            </a:r>
            <a:r>
              <a:rPr lang="en-US" sz="1400" dirty="0" err="1" smtClean="0">
                <a:latin typeface="Cambria Math"/>
                <a:cs typeface="Cambria Math"/>
              </a:rPr>
              <a:t>vec</a:t>
            </a:r>
            <a:endParaRPr lang="en-US" sz="1400" dirty="0" smtClean="0">
              <a:latin typeface="Cambria Math"/>
              <a:cs typeface="Cambria Math"/>
            </a:endParaRPr>
          </a:p>
          <a:p>
            <a:r>
              <a:rPr lang="en-US" sz="1400" dirty="0" smtClean="0">
                <a:latin typeface="American Typewriter"/>
                <a:cs typeface="American Typewriter"/>
              </a:rPr>
              <a:t>C = </a:t>
            </a:r>
            <a:r>
              <a:rPr lang="en-US" sz="1400" dirty="0" err="1" smtClean="0">
                <a:latin typeface="American Typewriter"/>
                <a:cs typeface="American Typewriter"/>
              </a:rPr>
              <a:t>crossEnt</a:t>
            </a:r>
            <a:r>
              <a:rPr lang="en-US" sz="1400" baseline="-25000" dirty="0" err="1" smtClean="0">
                <a:latin typeface="American Typewriter"/>
                <a:cs typeface="American Typewriter"/>
              </a:rPr>
              <a:t>Y</a:t>
            </a:r>
            <a:r>
              <a:rPr lang="en-US" sz="1400" dirty="0" smtClean="0">
                <a:latin typeface="American Typewriter"/>
                <a:cs typeface="American Typewriter"/>
              </a:rPr>
              <a:t>(P)        </a:t>
            </a:r>
            <a:r>
              <a:rPr lang="en-US" sz="1400" dirty="0" smtClean="0">
                <a:latin typeface="Cambria Math"/>
                <a:cs typeface="Cambria Math"/>
              </a:rPr>
              <a:t>// cost function</a:t>
            </a:r>
            <a:endParaRPr lang="en-US" sz="1400" dirty="0">
              <a:latin typeface="American Typewriter"/>
              <a:cs typeface="American Typewriter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750842" y="1161792"/>
            <a:ext cx="3978963" cy="1981826"/>
            <a:chOff x="4317866" y="4351079"/>
            <a:chExt cx="4523105" cy="2416791"/>
          </a:xfrm>
        </p:grpSpPr>
        <p:pic>
          <p:nvPicPr>
            <p:cNvPr id="17" name="Picture 16" descr="Screen Shot 2016-04-08 at 5.35.00 PM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09"/>
            <a:stretch/>
          </p:blipFill>
          <p:spPr>
            <a:xfrm>
              <a:off x="4317866" y="4711290"/>
              <a:ext cx="4523105" cy="205658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4317866" y="4351079"/>
              <a:ext cx="2141018" cy="45039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marL="0" lvl="1"/>
              <a:r>
                <a:rPr lang="en-US" dirty="0" smtClean="0"/>
                <a:t>Step 1: </a:t>
              </a:r>
              <a:r>
                <a:rPr lang="en-US" dirty="0" err="1" smtClean="0"/>
                <a:t>backprop</a:t>
              </a:r>
              <a:endParaRPr lang="en-US" dirty="0"/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342060" y="5286106"/>
            <a:ext cx="3292309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768592" y="3171162"/>
            <a:ext cx="5375407" cy="2862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American Typewriter"/>
                <a:cs typeface="American Typewriter"/>
              </a:rPr>
              <a:t>dC</a:t>
            </a:r>
            <a:r>
              <a:rPr lang="en-US" dirty="0" smtClean="0">
                <a:latin typeface="American Typewriter"/>
                <a:cs typeface="American Typewriter"/>
              </a:rPr>
              <a:t>/</a:t>
            </a:r>
            <a:r>
              <a:rPr lang="en-US" dirty="0" err="1" smtClean="0">
                <a:latin typeface="American Typewriter"/>
                <a:cs typeface="American Typewriter"/>
              </a:rPr>
              <a:t>dC</a:t>
            </a:r>
            <a:r>
              <a:rPr lang="en-US" dirty="0" smtClean="0">
                <a:latin typeface="American Typewriter"/>
                <a:cs typeface="American Typewriter"/>
              </a:rPr>
              <a:t> = 1</a:t>
            </a:r>
          </a:p>
          <a:p>
            <a:r>
              <a:rPr lang="en-US" dirty="0" err="1" smtClean="0">
                <a:latin typeface="American Typewriter"/>
                <a:cs typeface="American Typewriter"/>
              </a:rPr>
              <a:t>dC</a:t>
            </a:r>
            <a:r>
              <a:rPr lang="en-US" dirty="0" smtClean="0">
                <a:latin typeface="American Typewriter"/>
                <a:cs typeface="American Typewriter"/>
              </a:rPr>
              <a:t>/</a:t>
            </a:r>
            <a:r>
              <a:rPr lang="en-US" dirty="0" err="1" smtClean="0">
                <a:latin typeface="American Typewriter"/>
                <a:cs typeface="American Typewriter"/>
              </a:rPr>
              <a:t>dP</a:t>
            </a:r>
            <a:r>
              <a:rPr lang="en-US" dirty="0" smtClean="0">
                <a:latin typeface="American Typewriter"/>
                <a:cs typeface="American Typewriter"/>
              </a:rPr>
              <a:t> = </a:t>
            </a:r>
            <a:r>
              <a:rPr lang="en-US" dirty="0" err="1" smtClean="0">
                <a:latin typeface="American Typewriter"/>
                <a:cs typeface="American Typewriter"/>
              </a:rPr>
              <a:t>dC</a:t>
            </a:r>
            <a:r>
              <a:rPr lang="en-US" dirty="0" smtClean="0">
                <a:latin typeface="American Typewriter"/>
                <a:cs typeface="American Typewriter"/>
              </a:rPr>
              <a:t>/</a:t>
            </a:r>
            <a:r>
              <a:rPr lang="en-US" dirty="0" err="1" smtClean="0">
                <a:latin typeface="American Typewriter"/>
                <a:cs typeface="American Typewriter"/>
              </a:rPr>
              <a:t>dC</a:t>
            </a:r>
            <a:r>
              <a:rPr lang="en-US" dirty="0" smtClean="0">
                <a:latin typeface="American Typewriter"/>
                <a:cs typeface="American Typewriter"/>
              </a:rPr>
              <a:t> * </a:t>
            </a:r>
            <a:r>
              <a:rPr lang="en-US" dirty="0" err="1" smtClean="0">
                <a:latin typeface="American Typewriter"/>
                <a:cs typeface="American Typewriter"/>
              </a:rPr>
              <a:t>dCrossEnt</a:t>
            </a:r>
            <a:r>
              <a:rPr lang="en-US" baseline="-25000" dirty="0" err="1" smtClean="0">
                <a:latin typeface="American Typewriter"/>
                <a:cs typeface="American Typewriter"/>
              </a:rPr>
              <a:t>Y</a:t>
            </a:r>
            <a:r>
              <a:rPr lang="en-US" dirty="0" smtClean="0">
                <a:latin typeface="American Typewriter"/>
                <a:cs typeface="American Typewriter"/>
              </a:rPr>
              <a:t>/</a:t>
            </a:r>
            <a:r>
              <a:rPr lang="en-US" dirty="0" err="1" smtClean="0">
                <a:latin typeface="American Typewriter"/>
                <a:cs typeface="American Typewriter"/>
              </a:rPr>
              <a:t>dP</a:t>
            </a:r>
            <a:endParaRPr lang="en-US" dirty="0" smtClean="0">
              <a:latin typeface="American Typewriter"/>
              <a:cs typeface="American Typewriter"/>
            </a:endParaRPr>
          </a:p>
          <a:p>
            <a:r>
              <a:rPr lang="en-US" dirty="0" err="1" smtClean="0">
                <a:latin typeface="American Typewriter"/>
                <a:cs typeface="American Typewriter"/>
              </a:rPr>
              <a:t>dC</a:t>
            </a:r>
            <a:r>
              <a:rPr lang="en-US" dirty="0" smtClean="0">
                <a:latin typeface="American Typewriter"/>
                <a:cs typeface="American Typewriter"/>
              </a:rPr>
              <a:t>/dA2 = </a:t>
            </a:r>
            <a:r>
              <a:rPr lang="en-US" dirty="0" err="1" smtClean="0">
                <a:latin typeface="American Typewriter"/>
                <a:cs typeface="American Typewriter"/>
              </a:rPr>
              <a:t>dC</a:t>
            </a:r>
            <a:r>
              <a:rPr lang="en-US" dirty="0" smtClean="0">
                <a:latin typeface="American Typewriter"/>
                <a:cs typeface="American Typewriter"/>
              </a:rPr>
              <a:t>/</a:t>
            </a:r>
            <a:r>
              <a:rPr lang="en-US" dirty="0" err="1" smtClean="0">
                <a:latin typeface="American Typewriter"/>
                <a:cs typeface="American Typewriter"/>
              </a:rPr>
              <a:t>dP</a:t>
            </a:r>
            <a:r>
              <a:rPr lang="en-US" dirty="0" smtClean="0">
                <a:latin typeface="American Typewriter"/>
                <a:cs typeface="American Typewriter"/>
              </a:rPr>
              <a:t> * </a:t>
            </a:r>
            <a:r>
              <a:rPr lang="en-US" dirty="0" err="1" smtClean="0">
                <a:latin typeface="American Typewriter"/>
                <a:cs typeface="American Typewriter"/>
              </a:rPr>
              <a:t>dsoftmax</a:t>
            </a:r>
            <a:r>
              <a:rPr lang="en-US" dirty="0" smtClean="0">
                <a:latin typeface="American Typewriter"/>
                <a:cs typeface="American Typewriter"/>
              </a:rPr>
              <a:t>/dA2</a:t>
            </a:r>
          </a:p>
          <a:p>
            <a:r>
              <a:rPr lang="en-US" dirty="0" err="1" smtClean="0">
                <a:latin typeface="American Typewriter"/>
                <a:cs typeface="American Typewriter"/>
              </a:rPr>
              <a:t>dC</a:t>
            </a:r>
            <a:r>
              <a:rPr lang="en-US" dirty="0" smtClean="0">
                <a:latin typeface="American Typewriter"/>
                <a:cs typeface="American Typewriter"/>
              </a:rPr>
              <a:t>/Z2b = </a:t>
            </a:r>
            <a:r>
              <a:rPr lang="en-US" dirty="0" err="1">
                <a:latin typeface="American Typewriter"/>
                <a:cs typeface="American Typewriter"/>
              </a:rPr>
              <a:t>dC</a:t>
            </a:r>
            <a:r>
              <a:rPr lang="en-US" dirty="0">
                <a:latin typeface="American Typewriter"/>
                <a:cs typeface="American Typewriter"/>
              </a:rPr>
              <a:t>/dA2 </a:t>
            </a:r>
            <a:r>
              <a:rPr lang="en-US" dirty="0" smtClean="0">
                <a:latin typeface="American Typewriter"/>
                <a:cs typeface="American Typewriter"/>
              </a:rPr>
              <a:t>* </a:t>
            </a:r>
            <a:r>
              <a:rPr lang="en-US" dirty="0" err="1" smtClean="0">
                <a:latin typeface="American Typewriter"/>
                <a:cs typeface="American Typewriter"/>
              </a:rPr>
              <a:t>dtanh</a:t>
            </a:r>
            <a:r>
              <a:rPr lang="en-US" dirty="0" smtClean="0">
                <a:latin typeface="American Typewriter"/>
                <a:cs typeface="American Typewriter"/>
              </a:rPr>
              <a:t>/dZ2b</a:t>
            </a:r>
          </a:p>
          <a:p>
            <a:r>
              <a:rPr lang="en-US" dirty="0" err="1" smtClean="0">
                <a:latin typeface="American Typewriter"/>
                <a:cs typeface="American Typewriter"/>
              </a:rPr>
              <a:t>dC</a:t>
            </a:r>
            <a:r>
              <a:rPr lang="en-US" dirty="0" smtClean="0">
                <a:latin typeface="American Typewriter"/>
                <a:cs typeface="American Typewriter"/>
              </a:rPr>
              <a:t>/dZ1a = </a:t>
            </a:r>
            <a:r>
              <a:rPr lang="en-US" dirty="0" err="1" smtClean="0">
                <a:latin typeface="American Typewriter"/>
                <a:cs typeface="American Typewriter"/>
              </a:rPr>
              <a:t>dC</a:t>
            </a:r>
            <a:r>
              <a:rPr lang="en-US" dirty="0" smtClean="0">
                <a:latin typeface="American Typewriter"/>
                <a:cs typeface="American Typewriter"/>
              </a:rPr>
              <a:t>/dZ2b * (</a:t>
            </a:r>
            <a:r>
              <a:rPr lang="en-US" dirty="0" err="1" smtClean="0">
                <a:latin typeface="American Typewriter"/>
                <a:cs typeface="American Typewriter"/>
              </a:rPr>
              <a:t>dadd</a:t>
            </a:r>
            <a:r>
              <a:rPr lang="en-US" dirty="0" smtClean="0">
                <a:latin typeface="American Typewriter"/>
                <a:cs typeface="American Typewriter"/>
              </a:rPr>
              <a:t>*/dZ2a + </a:t>
            </a:r>
            <a:r>
              <a:rPr lang="en-US" dirty="0" err="1" smtClean="0">
                <a:latin typeface="American Typewriter"/>
                <a:cs typeface="American Typewriter"/>
              </a:rPr>
              <a:t>dadd</a:t>
            </a:r>
            <a:r>
              <a:rPr lang="en-US" dirty="0" smtClean="0">
                <a:latin typeface="American Typewriter"/>
                <a:cs typeface="American Typewriter"/>
              </a:rPr>
              <a:t>/dB2)</a:t>
            </a:r>
          </a:p>
          <a:p>
            <a:r>
              <a:rPr lang="en-US" dirty="0" err="1" smtClean="0">
                <a:latin typeface="American Typewriter"/>
                <a:cs typeface="American Typewriter"/>
              </a:rPr>
              <a:t>dC</a:t>
            </a:r>
            <a:r>
              <a:rPr lang="en-US" dirty="0" smtClean="0">
                <a:latin typeface="American Typewriter"/>
                <a:cs typeface="American Typewriter"/>
              </a:rPr>
              <a:t>/dB2 = </a:t>
            </a:r>
            <a:r>
              <a:rPr lang="en-US" dirty="0" err="1" smtClean="0">
                <a:latin typeface="American Typewriter"/>
                <a:cs typeface="American Typewriter"/>
              </a:rPr>
              <a:t>dC</a:t>
            </a:r>
            <a:r>
              <a:rPr lang="en-US" dirty="0" smtClean="0">
                <a:latin typeface="American Typewriter"/>
                <a:cs typeface="American Typewriter"/>
              </a:rPr>
              <a:t>/Z2b * 1</a:t>
            </a:r>
          </a:p>
          <a:p>
            <a:r>
              <a:rPr lang="en-US" dirty="0" err="1" smtClean="0">
                <a:latin typeface="American Typewriter"/>
                <a:cs typeface="American Typewriter"/>
              </a:rPr>
              <a:t>dC</a:t>
            </a:r>
            <a:r>
              <a:rPr lang="en-US" dirty="0" smtClean="0">
                <a:latin typeface="American Typewriter"/>
                <a:cs typeface="American Typewriter"/>
              </a:rPr>
              <a:t>/dZ2a  = </a:t>
            </a:r>
            <a:r>
              <a:rPr lang="en-US" dirty="0" err="1" smtClean="0">
                <a:latin typeface="American Typewriter"/>
                <a:cs typeface="American Typewriter"/>
              </a:rPr>
              <a:t>dC</a:t>
            </a:r>
            <a:r>
              <a:rPr lang="en-US" dirty="0" smtClean="0">
                <a:latin typeface="American Typewriter"/>
                <a:cs typeface="American Typewriter"/>
              </a:rPr>
              <a:t>/dZ2b * (</a:t>
            </a:r>
            <a:r>
              <a:rPr lang="en-US" dirty="0" err="1" smtClean="0">
                <a:latin typeface="American Typewriter"/>
                <a:cs typeface="American Typewriter"/>
              </a:rPr>
              <a:t>dmul</a:t>
            </a:r>
            <a:r>
              <a:rPr lang="en-US" dirty="0" smtClean="0">
                <a:latin typeface="American Typewriter"/>
                <a:cs typeface="American Typewriter"/>
              </a:rPr>
              <a:t>/dA1 + </a:t>
            </a:r>
            <a:r>
              <a:rPr lang="en-US" dirty="0" err="1" smtClean="0">
                <a:latin typeface="American Typewriter"/>
                <a:cs typeface="American Typewriter"/>
              </a:rPr>
              <a:t>dmul</a:t>
            </a:r>
            <a:r>
              <a:rPr lang="en-US" dirty="0" smtClean="0">
                <a:latin typeface="American Typewriter"/>
                <a:cs typeface="American Typewriter"/>
              </a:rPr>
              <a:t>/dW2)</a:t>
            </a:r>
          </a:p>
          <a:p>
            <a:r>
              <a:rPr lang="en-US" dirty="0" err="1" smtClean="0">
                <a:latin typeface="American Typewriter"/>
                <a:cs typeface="American Typewriter"/>
              </a:rPr>
              <a:t>dC</a:t>
            </a:r>
            <a:r>
              <a:rPr lang="en-US" dirty="0" smtClean="0">
                <a:latin typeface="American Typewriter"/>
                <a:cs typeface="American Typewriter"/>
              </a:rPr>
              <a:t>/dW2 = </a:t>
            </a:r>
            <a:r>
              <a:rPr lang="en-US" dirty="0" err="1" smtClean="0">
                <a:latin typeface="American Typewriter"/>
                <a:cs typeface="American Typewriter"/>
              </a:rPr>
              <a:t>dC</a:t>
            </a:r>
            <a:r>
              <a:rPr lang="en-US" dirty="0" smtClean="0">
                <a:latin typeface="American Typewriter"/>
                <a:cs typeface="American Typewriter"/>
              </a:rPr>
              <a:t>/dZ2a * 1</a:t>
            </a:r>
          </a:p>
          <a:p>
            <a:r>
              <a:rPr lang="en-US" dirty="0" err="1" smtClean="0">
                <a:latin typeface="American Typewriter"/>
                <a:cs typeface="American Typewriter"/>
              </a:rPr>
              <a:t>dC</a:t>
            </a:r>
            <a:r>
              <a:rPr lang="en-US" dirty="0" smtClean="0">
                <a:latin typeface="American Typewriter"/>
                <a:cs typeface="American Typewriter"/>
              </a:rPr>
              <a:t>/dA1 = …</a:t>
            </a:r>
          </a:p>
          <a:p>
            <a:endParaRPr lang="en-US" dirty="0" smtClean="0">
              <a:latin typeface="American Typewriter"/>
              <a:cs typeface="American Typewriter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8669" y="6362194"/>
            <a:ext cx="4592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 Y; </a:t>
            </a:r>
            <a:r>
              <a:rPr lang="en-US" i="1" dirty="0" smtClean="0"/>
              <a:t>N </a:t>
            </a:r>
            <a:r>
              <a:rPr lang="en-US" dirty="0" smtClean="0"/>
              <a:t>rows; </a:t>
            </a:r>
            <a:r>
              <a:rPr lang="en-US" i="1" dirty="0" smtClean="0"/>
              <a:t>K </a:t>
            </a:r>
            <a:r>
              <a:rPr lang="en-US" dirty="0" smtClean="0"/>
              <a:t>outs; </a:t>
            </a:r>
            <a:r>
              <a:rPr lang="en-US" i="1" dirty="0" smtClean="0"/>
              <a:t>D </a:t>
            </a:r>
            <a:r>
              <a:rPr lang="en-US" dirty="0" smtClean="0"/>
              <a:t>feats, </a:t>
            </a:r>
            <a:r>
              <a:rPr lang="en-US" i="1" dirty="0" smtClean="0"/>
              <a:t>H </a:t>
            </a:r>
            <a:r>
              <a:rPr lang="en-US" dirty="0" smtClean="0"/>
              <a:t>hidden</a:t>
            </a:r>
            <a:r>
              <a:rPr lang="en-US" i="1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69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2-layer neural network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28802" y="1250513"/>
            <a:ext cx="3733823" cy="2123490"/>
            <a:chOff x="5011377" y="2154534"/>
            <a:chExt cx="4132623" cy="2392885"/>
          </a:xfrm>
        </p:grpSpPr>
        <p:pic>
          <p:nvPicPr>
            <p:cNvPr id="7" name="Picture 6" descr="Screen Shot 2016-04-08 at 5.28.51 P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8"/>
            <a:stretch/>
          </p:blipFill>
          <p:spPr>
            <a:xfrm>
              <a:off x="5011378" y="2888758"/>
              <a:ext cx="4132622" cy="52549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21537" y="4114406"/>
              <a:ext cx="360516" cy="236673"/>
            </a:xfrm>
            <a:prstGeom prst="rect">
              <a:avLst/>
            </a:prstGeom>
          </p:spPr>
        </p:pic>
        <p:pic>
          <p:nvPicPr>
            <p:cNvPr id="9" name="Picture 8" descr="Screen Shot 2016-04-08 at 5.28.51 P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830" b="10127"/>
            <a:stretch/>
          </p:blipFill>
          <p:spPr>
            <a:xfrm>
              <a:off x="5011377" y="3382705"/>
              <a:ext cx="4132622" cy="56535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316092" y="3950969"/>
              <a:ext cx="9028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return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219289" y="2531806"/>
              <a:ext cx="3433097" cy="2015613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19289" y="2554644"/>
              <a:ext cx="9738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inputs:</a:t>
              </a:r>
              <a:endParaRPr lang="en-US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18903" y="2679624"/>
              <a:ext cx="1900903" cy="25192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219289" y="2154534"/>
              <a:ext cx="1936024" cy="41618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marL="0" lvl="1"/>
              <a:r>
                <a:rPr lang="en-US" dirty="0" smtClean="0"/>
                <a:t>Step 1: forward</a:t>
              </a:r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42060" y="3503428"/>
            <a:ext cx="3292309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latin typeface="Cambria Math"/>
                <a:cs typeface="Cambria Math"/>
              </a:rPr>
              <a:t>Inputs</a:t>
            </a:r>
            <a:r>
              <a:rPr lang="en-US" sz="1400" dirty="0" smtClean="0">
                <a:latin typeface="American Typewriter"/>
                <a:cs typeface="American Typewriter"/>
              </a:rPr>
              <a:t>: X,W1,B1,W2,B2</a:t>
            </a:r>
          </a:p>
          <a:p>
            <a:r>
              <a:rPr lang="en-US" sz="1400" dirty="0" smtClean="0">
                <a:latin typeface="American Typewriter"/>
                <a:cs typeface="American Typewriter"/>
              </a:rPr>
              <a:t>Z1a = </a:t>
            </a:r>
            <a:r>
              <a:rPr lang="en-US" sz="1400" dirty="0" err="1" smtClean="0">
                <a:latin typeface="American Typewriter"/>
                <a:cs typeface="American Typewriter"/>
              </a:rPr>
              <a:t>mul</a:t>
            </a:r>
            <a:r>
              <a:rPr lang="en-US" sz="1400" dirty="0" smtClean="0">
                <a:latin typeface="American Typewriter"/>
                <a:cs typeface="American Typewriter"/>
              </a:rPr>
              <a:t>(X,W1)        </a:t>
            </a:r>
            <a:r>
              <a:rPr lang="en-US" sz="1400" dirty="0" smtClean="0">
                <a:latin typeface="Cambria Math"/>
                <a:cs typeface="Cambria Math"/>
              </a:rPr>
              <a:t>// matrix </a:t>
            </a:r>
            <a:r>
              <a:rPr lang="en-US" sz="1400" dirty="0" err="1" smtClean="0">
                <a:latin typeface="Cambria Math"/>
                <a:cs typeface="Cambria Math"/>
              </a:rPr>
              <a:t>mult</a:t>
            </a:r>
            <a:endParaRPr lang="en-US" sz="1400" dirty="0" smtClean="0">
              <a:latin typeface="Cambria Math"/>
              <a:cs typeface="Cambria Math"/>
            </a:endParaRPr>
          </a:p>
          <a:p>
            <a:r>
              <a:rPr lang="en-US" sz="1400" dirty="0" smtClean="0">
                <a:latin typeface="American Typewriter"/>
                <a:cs typeface="American Typewriter"/>
              </a:rPr>
              <a:t>Z1b = add(Z11,B1)      </a:t>
            </a:r>
            <a:r>
              <a:rPr lang="en-US" sz="1400" dirty="0" smtClean="0">
                <a:latin typeface="Cambria Math"/>
                <a:cs typeface="Cambria Math"/>
              </a:rPr>
              <a:t>// add bias </a:t>
            </a:r>
            <a:r>
              <a:rPr lang="en-US" sz="1400" dirty="0" err="1" smtClean="0">
                <a:latin typeface="Cambria Math"/>
                <a:cs typeface="Cambria Math"/>
              </a:rPr>
              <a:t>vec</a:t>
            </a:r>
            <a:endParaRPr lang="en-US" sz="1400" dirty="0" smtClean="0">
              <a:latin typeface="American Typewriter"/>
              <a:cs typeface="American Typewriter"/>
            </a:endParaRPr>
          </a:p>
          <a:p>
            <a:r>
              <a:rPr lang="en-US" sz="1400" dirty="0" smtClean="0">
                <a:latin typeface="American Typewriter"/>
                <a:cs typeface="American Typewriter"/>
              </a:rPr>
              <a:t>A1 = </a:t>
            </a:r>
            <a:r>
              <a:rPr lang="en-US" sz="1400" dirty="0" err="1" smtClean="0">
                <a:latin typeface="American Typewriter"/>
                <a:cs typeface="American Typewriter"/>
              </a:rPr>
              <a:t>tanh</a:t>
            </a:r>
            <a:r>
              <a:rPr lang="en-US" sz="1400" dirty="0" smtClean="0">
                <a:latin typeface="American Typewriter"/>
                <a:cs typeface="American Typewriter"/>
              </a:rPr>
              <a:t>(Z1b)            </a:t>
            </a:r>
            <a:r>
              <a:rPr lang="en-US" sz="1400" dirty="0" smtClean="0">
                <a:latin typeface="Cambria Math"/>
                <a:cs typeface="Cambria Math"/>
              </a:rPr>
              <a:t>//</a:t>
            </a:r>
            <a:r>
              <a:rPr lang="en-US" sz="1400" dirty="0">
                <a:latin typeface="Cambria Math"/>
                <a:cs typeface="Cambria Math"/>
              </a:rPr>
              <a:t>element-</a:t>
            </a:r>
            <a:r>
              <a:rPr lang="en-US" sz="1400" dirty="0" smtClean="0">
                <a:latin typeface="Cambria Math"/>
                <a:cs typeface="Cambria Math"/>
              </a:rPr>
              <a:t>wise</a:t>
            </a:r>
            <a:endParaRPr lang="en-US" sz="1400" dirty="0" smtClean="0">
              <a:latin typeface="American Typewriter"/>
              <a:cs typeface="American Typewriter"/>
            </a:endParaRPr>
          </a:p>
          <a:p>
            <a:r>
              <a:rPr lang="en-US" sz="1400" dirty="0" smtClean="0">
                <a:latin typeface="American Typewriter"/>
                <a:cs typeface="American Typewriter"/>
              </a:rPr>
              <a:t>Z2a = </a:t>
            </a:r>
            <a:r>
              <a:rPr lang="en-US" sz="1400" dirty="0" err="1" smtClean="0">
                <a:latin typeface="American Typewriter"/>
                <a:cs typeface="American Typewriter"/>
              </a:rPr>
              <a:t>mul</a:t>
            </a:r>
            <a:r>
              <a:rPr lang="en-US" sz="1400" dirty="0" smtClean="0">
                <a:latin typeface="American Typewriter"/>
                <a:cs typeface="American Typewriter"/>
              </a:rPr>
              <a:t>(A1,W2) </a:t>
            </a:r>
          </a:p>
          <a:p>
            <a:r>
              <a:rPr lang="en-US" sz="1400" dirty="0" smtClean="0">
                <a:latin typeface="American Typewriter"/>
                <a:cs typeface="American Typewriter"/>
              </a:rPr>
              <a:t>Z2b = add(Z2a,B2) </a:t>
            </a:r>
          </a:p>
          <a:p>
            <a:r>
              <a:rPr lang="en-US" sz="1400" dirty="0" smtClean="0">
                <a:latin typeface="American Typewriter"/>
                <a:cs typeface="American Typewriter"/>
              </a:rPr>
              <a:t>A2 = </a:t>
            </a:r>
            <a:r>
              <a:rPr lang="en-US" sz="1400" dirty="0" err="1" smtClean="0">
                <a:latin typeface="American Typewriter"/>
                <a:cs typeface="American Typewriter"/>
              </a:rPr>
              <a:t>tanh</a:t>
            </a:r>
            <a:r>
              <a:rPr lang="en-US" sz="1400" dirty="0" smtClean="0">
                <a:latin typeface="American Typewriter"/>
                <a:cs typeface="American Typewriter"/>
              </a:rPr>
              <a:t>(Z2b)           </a:t>
            </a:r>
            <a:r>
              <a:rPr lang="en-US" sz="1400" dirty="0" smtClean="0">
                <a:latin typeface="Cambria Math"/>
                <a:cs typeface="Cambria Math"/>
              </a:rPr>
              <a:t>// element-wise</a:t>
            </a:r>
            <a:endParaRPr lang="en-US" sz="1400" dirty="0" smtClean="0">
              <a:latin typeface="American Typewriter"/>
              <a:cs typeface="American Typewriter"/>
            </a:endParaRPr>
          </a:p>
          <a:p>
            <a:r>
              <a:rPr lang="en-US" sz="1400" dirty="0" smtClean="0">
                <a:latin typeface="American Typewriter"/>
                <a:cs typeface="American Typewriter"/>
              </a:rPr>
              <a:t>P = </a:t>
            </a:r>
            <a:r>
              <a:rPr lang="en-US" sz="1400" dirty="0" err="1" smtClean="0">
                <a:latin typeface="American Typewriter"/>
                <a:cs typeface="American Typewriter"/>
              </a:rPr>
              <a:t>softMax</a:t>
            </a:r>
            <a:r>
              <a:rPr lang="en-US" sz="1400" dirty="0" smtClean="0">
                <a:latin typeface="American Typewriter"/>
                <a:cs typeface="American Typewriter"/>
              </a:rPr>
              <a:t>(A2)         </a:t>
            </a:r>
            <a:r>
              <a:rPr lang="en-US" sz="1400" dirty="0">
                <a:latin typeface="Cambria Math"/>
                <a:cs typeface="Cambria Math"/>
              </a:rPr>
              <a:t>// </a:t>
            </a:r>
            <a:r>
              <a:rPr lang="en-US" sz="1400" dirty="0" err="1" smtClean="0">
                <a:latin typeface="Cambria Math"/>
                <a:cs typeface="Cambria Math"/>
              </a:rPr>
              <a:t>vec</a:t>
            </a:r>
            <a:r>
              <a:rPr lang="en-US" sz="1400" dirty="0" smtClean="0">
                <a:latin typeface="Cambria Math"/>
                <a:cs typeface="Cambria Math"/>
              </a:rPr>
              <a:t> to </a:t>
            </a:r>
            <a:r>
              <a:rPr lang="en-US" sz="1400" dirty="0" err="1" smtClean="0">
                <a:latin typeface="Cambria Math"/>
                <a:cs typeface="Cambria Math"/>
              </a:rPr>
              <a:t>vec</a:t>
            </a:r>
            <a:endParaRPr lang="en-US" sz="1400" dirty="0" smtClean="0">
              <a:latin typeface="Cambria Math"/>
              <a:cs typeface="Cambria Math"/>
            </a:endParaRPr>
          </a:p>
          <a:p>
            <a:r>
              <a:rPr lang="en-US" sz="1400" dirty="0" smtClean="0">
                <a:latin typeface="American Typewriter"/>
                <a:cs typeface="American Typewriter"/>
              </a:rPr>
              <a:t>C = </a:t>
            </a:r>
            <a:r>
              <a:rPr lang="en-US" sz="1400" dirty="0" err="1" smtClean="0">
                <a:latin typeface="American Typewriter"/>
                <a:cs typeface="American Typewriter"/>
              </a:rPr>
              <a:t>crossEnt</a:t>
            </a:r>
            <a:r>
              <a:rPr lang="en-US" sz="1400" baseline="-25000" dirty="0" err="1" smtClean="0">
                <a:latin typeface="American Typewriter"/>
                <a:cs typeface="American Typewriter"/>
              </a:rPr>
              <a:t>Y</a:t>
            </a:r>
            <a:r>
              <a:rPr lang="en-US" sz="1400" dirty="0" smtClean="0">
                <a:latin typeface="American Typewriter"/>
                <a:cs typeface="American Typewriter"/>
              </a:rPr>
              <a:t>(P)        </a:t>
            </a:r>
            <a:r>
              <a:rPr lang="en-US" sz="1400" dirty="0" smtClean="0">
                <a:latin typeface="Cambria Math"/>
                <a:cs typeface="Cambria Math"/>
              </a:rPr>
              <a:t>// cost function</a:t>
            </a:r>
            <a:endParaRPr lang="en-US" sz="1400" dirty="0">
              <a:latin typeface="American Typewriter"/>
              <a:cs typeface="American Typewriter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42060" y="5286106"/>
            <a:ext cx="3292309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193840" y="4392248"/>
            <a:ext cx="574535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i="1" dirty="0" smtClean="0"/>
              <a:t>N*H</a:t>
            </a:r>
            <a:endParaRPr lang="en-US" sz="1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962624" y="1585311"/>
            <a:ext cx="4201662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</a:t>
            </a:r>
            <a:r>
              <a:rPr lang="en-US" dirty="0" err="1" smtClean="0"/>
              <a:t>autodiff</a:t>
            </a:r>
            <a:r>
              <a:rPr lang="en-US" dirty="0" smtClean="0"/>
              <a:t> package usually includes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 collection of matrix-oriented operations (</a:t>
            </a:r>
            <a:r>
              <a:rPr lang="en-US" dirty="0" err="1" smtClean="0"/>
              <a:t>mul</a:t>
            </a:r>
            <a:r>
              <a:rPr lang="en-US" dirty="0" smtClean="0"/>
              <a:t>, add*, …)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For each operation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A </a:t>
            </a:r>
            <a:r>
              <a:rPr lang="en-US" b="1" dirty="0" smtClean="0"/>
              <a:t>forward</a:t>
            </a:r>
            <a:r>
              <a:rPr lang="en-US" dirty="0" smtClean="0"/>
              <a:t> implementation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A </a:t>
            </a:r>
            <a:r>
              <a:rPr lang="en-US" b="1" dirty="0" smtClean="0"/>
              <a:t>backward implementation </a:t>
            </a:r>
            <a:r>
              <a:rPr lang="en-US" dirty="0" smtClean="0"/>
              <a:t>for each argument</a:t>
            </a:r>
          </a:p>
          <a:p>
            <a:pPr marL="742950" lvl="1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 way of composing operations into expressions (often using operator overloading) which evaluate to </a:t>
            </a:r>
            <a:r>
              <a:rPr lang="en-US" b="1" dirty="0" smtClean="0"/>
              <a:t>expression trees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Expression simplification/compilation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Lots of tools: </a:t>
            </a:r>
            <a:r>
              <a:rPr lang="en-US" dirty="0" err="1" smtClean="0"/>
              <a:t>Theano</a:t>
            </a:r>
            <a:r>
              <a:rPr lang="en-US" dirty="0" smtClean="0"/>
              <a:t>, Torch, </a:t>
            </a:r>
            <a:r>
              <a:rPr lang="en-US" dirty="0" err="1" smtClean="0"/>
              <a:t>TensorFlow</a:t>
            </a:r>
            <a:r>
              <a:rPr lang="en-US" dirty="0" smtClean="0"/>
              <a:t>, 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740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incremental improvements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Use of </a:t>
            </a:r>
            <a:r>
              <a:rPr lang="en-US" dirty="0" err="1" smtClean="0">
                <a:solidFill>
                  <a:srgbClr val="000000"/>
                </a:solidFill>
              </a:rPr>
              <a:t>softmax</a:t>
            </a:r>
            <a:r>
              <a:rPr lang="en-US" dirty="0" smtClean="0">
                <a:solidFill>
                  <a:srgbClr val="000000"/>
                </a:solidFill>
              </a:rPr>
              <a:t> and cross-entropy loss</a:t>
            </a:r>
          </a:p>
          <a:p>
            <a:r>
              <a:rPr lang="en-US" dirty="0" smtClean="0"/>
              <a:t>Use of alternate non-</a:t>
            </a:r>
            <a:r>
              <a:rPr lang="en-US" dirty="0" err="1" smtClean="0"/>
              <a:t>linearities</a:t>
            </a:r>
            <a:endParaRPr lang="en-US" dirty="0" smtClean="0"/>
          </a:p>
          <a:p>
            <a:pPr lvl="1"/>
            <a:r>
              <a:rPr lang="en-US" dirty="0" err="1" smtClean="0"/>
              <a:t>reLU</a:t>
            </a:r>
            <a:r>
              <a:rPr lang="en-US" dirty="0" smtClean="0"/>
              <a:t>, hyperbolic tangent, …</a:t>
            </a:r>
          </a:p>
          <a:p>
            <a:r>
              <a:rPr lang="en-US" dirty="0" smtClean="0"/>
              <a:t>Better understanding of weight initialization</a:t>
            </a:r>
          </a:p>
          <a:p>
            <a:r>
              <a:rPr lang="en-US" dirty="0" smtClean="0"/>
              <a:t>Tricks like data augmentation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227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What’s new in ANNs in the last 5-10 years?</a:t>
            </a:r>
          </a:p>
          <a:p>
            <a:pPr lvl="1"/>
            <a:r>
              <a:rPr lang="en-US" dirty="0" smtClean="0"/>
              <a:t>Deeper networks, </a:t>
            </a:r>
            <a:r>
              <a:rPr lang="en-US" dirty="0"/>
              <a:t>m</a:t>
            </a:r>
            <a:r>
              <a:rPr lang="en-US" dirty="0" smtClean="0"/>
              <a:t>ore data, and faster training</a:t>
            </a:r>
          </a:p>
          <a:p>
            <a:pPr lvl="2"/>
            <a:r>
              <a:rPr lang="en-US" dirty="0" smtClean="0"/>
              <a:t>Scalability and use of GPUs </a:t>
            </a:r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 smtClean="0">
              <a:solidFill>
                <a:srgbClr val="008000"/>
              </a:solidFill>
            </a:endParaRP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Symbolic differentiation</a:t>
            </a:r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 smtClean="0">
              <a:solidFill>
                <a:srgbClr val="000000"/>
              </a:solidFill>
            </a:endParaRPr>
          </a:p>
          <a:p>
            <a:pPr lvl="3"/>
            <a:r>
              <a:rPr lang="en-US" dirty="0" smtClean="0">
                <a:solidFill>
                  <a:srgbClr val="000000"/>
                </a:solidFill>
              </a:rPr>
              <a:t>reverse-mode automatic differentiation</a:t>
            </a:r>
          </a:p>
          <a:p>
            <a:pPr lvl="3"/>
            <a:r>
              <a:rPr lang="en-US" dirty="0" smtClean="0">
                <a:solidFill>
                  <a:srgbClr val="000000"/>
                </a:solidFill>
              </a:rPr>
              <a:t>“Generalized </a:t>
            </a:r>
            <a:r>
              <a:rPr lang="en-US" dirty="0" err="1" smtClean="0">
                <a:solidFill>
                  <a:srgbClr val="000000"/>
                </a:solidFill>
              </a:rPr>
              <a:t>backprop</a:t>
            </a:r>
            <a:r>
              <a:rPr lang="en-US" dirty="0" smtClean="0">
                <a:solidFill>
                  <a:srgbClr val="000000"/>
                </a:solidFill>
              </a:rPr>
              <a:t>”</a:t>
            </a:r>
          </a:p>
          <a:p>
            <a:pPr lvl="2"/>
            <a:r>
              <a:rPr lang="en-US" dirty="0" smtClean="0"/>
              <a:t>Some subtle changes to cost function, architectures, optimization methods </a:t>
            </a:r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 smtClean="0"/>
          </a:p>
          <a:p>
            <a:r>
              <a:rPr lang="en-US" dirty="0" smtClean="0"/>
              <a:t>What types of ANNs are most successful and why?</a:t>
            </a:r>
          </a:p>
          <a:p>
            <a:pPr lvl="1"/>
            <a:r>
              <a:rPr lang="en-US" dirty="0" smtClean="0"/>
              <a:t>Convolutional networks (CNNs)</a:t>
            </a:r>
            <a:r>
              <a:rPr lang="en-US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 smtClean="0"/>
          </a:p>
          <a:p>
            <a:pPr lvl="1"/>
            <a:r>
              <a:rPr lang="en-US" dirty="0" smtClean="0"/>
              <a:t>Long term</a:t>
            </a:r>
            <a:r>
              <a:rPr lang="en-US" dirty="0"/>
              <a:t>/</a:t>
            </a:r>
            <a:r>
              <a:rPr lang="en-US" dirty="0" smtClean="0"/>
              <a:t>short term memory networks (LSTM)</a:t>
            </a:r>
            <a:r>
              <a:rPr lang="en-US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 smtClean="0"/>
          </a:p>
          <a:p>
            <a:pPr lvl="1"/>
            <a:r>
              <a:rPr lang="en-US" dirty="0" smtClean="0"/>
              <a:t>Word2vec and </a:t>
            </a:r>
            <a:r>
              <a:rPr lang="en-US" dirty="0" err="1" smtClean="0"/>
              <a:t>embeddings</a:t>
            </a:r>
            <a:endParaRPr lang="en-US" dirty="0" smtClean="0"/>
          </a:p>
          <a:p>
            <a:r>
              <a:rPr lang="en-US" dirty="0" smtClean="0"/>
              <a:t>What are the hot research topics for deep learning?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213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2593</TotalTime>
  <Words>1672</Words>
  <Application>Microsoft Macintosh PowerPoint</Application>
  <PresentationFormat>On-screen Show (4:3)</PresentationFormat>
  <Paragraphs>233</Paragraphs>
  <Slides>31</Slides>
  <Notes>1</Notes>
  <HiddenSlides>2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Office Theme</vt:lpstr>
      <vt:lpstr>3_Office Theme</vt:lpstr>
      <vt:lpstr>4_Office Theme</vt:lpstr>
      <vt:lpstr>Deep neural networks</vt:lpstr>
      <vt:lpstr>Outline</vt:lpstr>
      <vt:lpstr>Review</vt:lpstr>
      <vt:lpstr>Recap: parallelism in ANNs</vt:lpstr>
      <vt:lpstr>Recap: parallel ANN training</vt:lpstr>
      <vt:lpstr>Recap: autodiff for a 2-layer neural network</vt:lpstr>
      <vt:lpstr>Recap: 2-layer neural network</vt:lpstr>
      <vt:lpstr>Recap: incremental improvements</vt:lpstr>
      <vt:lpstr>Outline</vt:lpstr>
      <vt:lpstr>Recap: convolving an image with an ANN</vt:lpstr>
      <vt:lpstr>Alternating convolution and downsampling</vt:lpstr>
      <vt:lpstr>Similar technique applies to audio</vt:lpstr>
      <vt:lpstr>Implementing an LSTM</vt:lpstr>
      <vt:lpstr>Character-level language model</vt:lpstr>
      <vt:lpstr>Outline</vt:lpstr>
      <vt:lpstr>Word2Vec and Word embeddings</vt:lpstr>
      <vt:lpstr>Basic idea behind skip-gram embeddings</vt:lpstr>
      <vt:lpstr>Basic idea behind skip-gram embeddings</vt:lpstr>
      <vt:lpstr>Results from word2vec</vt:lpstr>
      <vt:lpstr>Results from word2vec</vt:lpstr>
      <vt:lpstr>Results from word2vec</vt:lpstr>
      <vt:lpstr>Outline</vt:lpstr>
      <vt:lpstr>Some current hot topics</vt:lpstr>
      <vt:lpstr>Some current hot topics</vt:lpstr>
      <vt:lpstr>Examples of attention</vt:lpstr>
      <vt:lpstr>Examples of attention</vt:lpstr>
      <vt:lpstr>PowerPoint Presentation</vt:lpstr>
      <vt:lpstr>Examples of attention</vt:lpstr>
      <vt:lpstr>Examples of attention</vt:lpstr>
      <vt:lpstr>Some current hot topics</vt:lpstr>
      <vt:lpstr>Some current hot topics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Cohen</dc:creator>
  <cp:lastModifiedBy>William Cohen</cp:lastModifiedBy>
  <cp:revision>247</cp:revision>
  <dcterms:created xsi:type="dcterms:W3CDTF">2016-04-03T14:31:03Z</dcterms:created>
  <dcterms:modified xsi:type="dcterms:W3CDTF">2016-04-13T14:14:57Z</dcterms:modified>
</cp:coreProperties>
</file>