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1"/>
  </p:notesMasterIdLst>
  <p:sldIdLst>
    <p:sldId id="290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337" r:id="rId15"/>
    <p:sldId id="338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1" r:id="rId54"/>
    <p:sldId id="322" r:id="rId55"/>
    <p:sldId id="320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2B5"/>
    <a:srgbClr val="EA1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88266" autoAdjust="0"/>
  </p:normalViewPr>
  <p:slideViewPr>
    <p:cSldViewPr snapToGrid="0" snapToObjects="1">
      <p:cViewPr varScale="1">
        <p:scale>
          <a:sx n="147" d="100"/>
          <a:sy n="147" d="100"/>
        </p:scale>
        <p:origin x="10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92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8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125A5-0E88-3442-8521-B55C6FB15B8F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Usually, information retrieval systems, for both the web and email, index data a bipartite graph, which includes words, or terms, on one hand – and files, on the other hand. </a:t>
            </a:r>
            <a:r>
              <a:rPr lang="he-IL" b="1"/>
              <a:t> </a:t>
            </a:r>
            <a:endParaRPr lang="en-US" b="1"/>
          </a:p>
          <a:p>
            <a:r>
              <a:rPr lang="en-US"/>
              <a:t>Given a query, which is a set of words, the retrieval engine ranks documents by their relevance, or similarity, to the query.</a:t>
            </a:r>
            <a:endParaRPr lang="he-IL"/>
          </a:p>
          <a:p>
            <a:endParaRPr lang="en-US"/>
          </a:p>
          <a:p>
            <a:r>
              <a:rPr lang="en-US"/>
              <a:t>However, email can be represented by a richer graph. With nodes representing persons, dates, meetings and email-addresses.</a:t>
            </a:r>
          </a:p>
          <a:p>
            <a:r>
              <a:rPr lang="he-IL"/>
              <a:t> </a:t>
            </a:r>
            <a:endParaRPr lang="en-US"/>
          </a:p>
          <a:p>
            <a:r>
              <a:rPr lang="en-US"/>
              <a:t>In this graph, persons are inter-connected via messages that they send or receive, and via the meetings they attend. Files are inter-connected through the social network of the recipients, similar content and so on.</a:t>
            </a:r>
          </a:p>
          <a:p>
            <a:endParaRPr lang="en-US"/>
          </a:p>
          <a:p>
            <a:r>
              <a:rPr lang="en-US"/>
              <a:t>So, we have a typed graph – where every node has a type. And, in addition, the edges in the graph are directed and have types as well. </a:t>
            </a:r>
          </a:p>
          <a:p>
            <a:r>
              <a:rPr lang="en-US"/>
              <a:t>For example,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sent to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from email to recipient.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has subject term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going from an email message and a term appearing in its subject line.</a:t>
            </a:r>
          </a:p>
          <a:p>
            <a:endParaRPr lang="en-US"/>
          </a:p>
          <a:p>
            <a:r>
              <a:rPr lang="en-US"/>
              <a:t>Given a schema of relations, a whole corpus of email can be represented as one joint graph. For email, you can easily extract this information by parsing the email header.</a:t>
            </a:r>
          </a:p>
        </p:txBody>
      </p:sp>
    </p:spTree>
    <p:extLst>
      <p:ext uri="{BB962C8B-B14F-4D97-AF65-F5344CB8AC3E}">
        <p14:creationId xmlns:p14="http://schemas.microsoft.com/office/powerpoint/2010/main" val="53438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6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0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5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3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2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2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E695-4BDC-E742-83C5-4F80607C4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6C3-F0DE-4C4E-9DD0-2EAFBB6CE4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2307-083D-CC44-A37C-0A8EE6E09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079AF73E-DBA2-984B-A9A2-4400F52F0A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5BAE-624F-FC46-9976-EDD958B98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A0DE-E0E2-9B4B-94FC-E8B563A38F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E6AA-258B-3844-B752-A78EAD3CA8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B367-E0E3-2846-B3DC-6CD9D9909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7E18-7BC9-1E4B-A3CE-DDE93CD9EE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8ABB-9CDD-494E-ABDC-5FD7EF344B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F699-FF89-5040-B8B6-B75D4ED46E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A74E-1B59-0B47-B3A6-D196FE0D0E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0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clustering:</a:t>
            </a:r>
            <a:br>
              <a:rPr lang="en-US" dirty="0" smtClean="0"/>
            </a:br>
            <a:r>
              <a:rPr lang="en-US" dirty="0" smtClean="0"/>
              <a:t>unsupervised learning on 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10-405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900" dirty="0">
                <a:latin typeface="Cambria Math"/>
                <a:cs typeface="Cambria Math"/>
              </a:rPr>
              <a:t>”</a:t>
            </a:r>
            <a:endParaRPr lang="en-US" dirty="0">
              <a:latin typeface="Cambria Math"/>
              <a:cs typeface="Cambria Math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82738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1219200"/>
          <a:ext cx="73914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7391400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284288" y="6176963"/>
            <a:ext cx="2749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[Shi &amp; Meila, </a:t>
            </a:r>
            <a:r>
              <a:rPr lang="en-US">
                <a:solidFill>
                  <a:srgbClr val="000000"/>
                </a:solidFill>
              </a:rPr>
              <a:t>2002</a:t>
            </a:r>
            <a:r>
              <a:rPr lang="en-US">
                <a:solidFill>
                  <a:prstClr val="black"/>
                </a:solidFill>
              </a:rPr>
              <a:t>]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22181" y="5011738"/>
            <a:ext cx="320069" cy="329311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00B050"/>
                </a:solidFill>
              </a:rPr>
              <a:t>e</a:t>
            </a:r>
            <a:r>
              <a:rPr lang="en-US" sz="1300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104" name="TextBox 20"/>
          <p:cNvSpPr txBox="1">
            <a:spLocks noChangeArrowheads="1"/>
          </p:cNvSpPr>
          <p:nvPr/>
        </p:nvSpPr>
        <p:spPr bwMode="auto">
          <a:xfrm>
            <a:off x="7562850" y="4394200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105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-674688" y="3468688"/>
            <a:ext cx="3222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06" name="Straight Arrow Connector 25"/>
          <p:cNvCxnSpPr>
            <a:cxnSpLocks noChangeShapeType="1"/>
          </p:cNvCxnSpPr>
          <p:nvPr/>
        </p:nvCxnSpPr>
        <p:spPr bwMode="auto">
          <a:xfrm>
            <a:off x="936625" y="5080000"/>
            <a:ext cx="36353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07" name="TextBox 27"/>
          <p:cNvSpPr txBox="1">
            <a:spLocks noChangeArrowheads="1"/>
          </p:cNvSpPr>
          <p:nvPr/>
        </p:nvSpPr>
        <p:spPr bwMode="auto">
          <a:xfrm>
            <a:off x="1392238" y="5148263"/>
            <a:ext cx="5191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-0.4</a:t>
            </a:r>
          </a:p>
        </p:txBody>
      </p:sp>
      <p:cxnSp>
        <p:nvCxnSpPr>
          <p:cNvPr id="4108" name="Straight Connector 37"/>
          <p:cNvCxnSpPr>
            <a:cxnSpLocks noChangeShapeType="1"/>
          </p:cNvCxnSpPr>
          <p:nvPr/>
        </p:nvCxnSpPr>
        <p:spPr bwMode="auto">
          <a:xfrm rot="5400000" flipH="1" flipV="1">
            <a:off x="1589882" y="5044281"/>
            <a:ext cx="204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09" name="TextBox 38"/>
          <p:cNvSpPr txBox="1">
            <a:spLocks noChangeArrowheads="1"/>
          </p:cNvSpPr>
          <p:nvPr/>
        </p:nvSpPr>
        <p:spPr bwMode="auto">
          <a:xfrm>
            <a:off x="2282825" y="5148263"/>
            <a:ext cx="52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-0.2</a:t>
            </a:r>
          </a:p>
        </p:txBody>
      </p:sp>
      <p:cxnSp>
        <p:nvCxnSpPr>
          <p:cNvPr id="4110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2481263" y="5045075"/>
            <a:ext cx="2047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11" name="TextBox 40"/>
          <p:cNvSpPr txBox="1">
            <a:spLocks noChangeArrowheads="1"/>
          </p:cNvSpPr>
          <p:nvPr/>
        </p:nvSpPr>
        <p:spPr bwMode="auto">
          <a:xfrm>
            <a:off x="3259138" y="5148263"/>
            <a:ext cx="2809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4112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3304382" y="5044281"/>
            <a:ext cx="204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13" name="TextBox 42"/>
          <p:cNvSpPr txBox="1">
            <a:spLocks noChangeArrowheads="1"/>
          </p:cNvSpPr>
          <p:nvPr/>
        </p:nvSpPr>
        <p:spPr bwMode="auto">
          <a:xfrm>
            <a:off x="3929063" y="5148263"/>
            <a:ext cx="4524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0.2</a:t>
            </a:r>
          </a:p>
        </p:txBody>
      </p:sp>
      <p:cxnSp>
        <p:nvCxnSpPr>
          <p:cNvPr id="4114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4127500" y="5045075"/>
            <a:ext cx="2047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5" name="Straight Connector 45"/>
          <p:cNvCxnSpPr>
            <a:cxnSpLocks noChangeShapeType="1"/>
          </p:cNvCxnSpPr>
          <p:nvPr/>
        </p:nvCxnSpPr>
        <p:spPr bwMode="auto">
          <a:xfrm>
            <a:off x="798513" y="4665663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16" name="TextBox 46"/>
          <p:cNvSpPr txBox="1">
            <a:spLocks noChangeArrowheads="1"/>
          </p:cNvSpPr>
          <p:nvPr/>
        </p:nvSpPr>
        <p:spPr bwMode="auto">
          <a:xfrm>
            <a:off x="225425" y="4462463"/>
            <a:ext cx="52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-0.4</a:t>
            </a:r>
          </a:p>
        </p:txBody>
      </p:sp>
      <p:cxnSp>
        <p:nvCxnSpPr>
          <p:cNvPr id="4117" name="Straight Connector 47"/>
          <p:cNvCxnSpPr>
            <a:cxnSpLocks noChangeShapeType="1"/>
          </p:cNvCxnSpPr>
          <p:nvPr/>
        </p:nvCxnSpPr>
        <p:spPr bwMode="auto">
          <a:xfrm>
            <a:off x="798513" y="3979863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18" name="TextBox 48"/>
          <p:cNvSpPr txBox="1">
            <a:spLocks noChangeArrowheads="1"/>
          </p:cNvSpPr>
          <p:nvPr/>
        </p:nvSpPr>
        <p:spPr bwMode="auto">
          <a:xfrm>
            <a:off x="225425" y="3843338"/>
            <a:ext cx="5207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-0.2</a:t>
            </a:r>
          </a:p>
        </p:txBody>
      </p:sp>
      <p:cxnSp>
        <p:nvCxnSpPr>
          <p:cNvPr id="4119" name="Straight Connector 49"/>
          <p:cNvCxnSpPr>
            <a:cxnSpLocks noChangeShapeType="1"/>
          </p:cNvCxnSpPr>
          <p:nvPr/>
        </p:nvCxnSpPr>
        <p:spPr bwMode="auto">
          <a:xfrm>
            <a:off x="798513" y="3375025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20" name="TextBox 50"/>
          <p:cNvSpPr txBox="1">
            <a:spLocks noChangeArrowheads="1"/>
          </p:cNvSpPr>
          <p:nvPr/>
        </p:nvSpPr>
        <p:spPr bwMode="auto">
          <a:xfrm>
            <a:off x="225425" y="323691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0.0</a:t>
            </a:r>
          </a:p>
        </p:txBody>
      </p:sp>
      <p:cxnSp>
        <p:nvCxnSpPr>
          <p:cNvPr id="4121" name="Straight Connector 51"/>
          <p:cNvCxnSpPr>
            <a:cxnSpLocks noChangeShapeType="1"/>
          </p:cNvCxnSpPr>
          <p:nvPr/>
        </p:nvCxnSpPr>
        <p:spPr bwMode="auto">
          <a:xfrm>
            <a:off x="798513" y="2746375"/>
            <a:ext cx="206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22" name="TextBox 52"/>
          <p:cNvSpPr txBox="1">
            <a:spLocks noChangeArrowheads="1"/>
          </p:cNvSpPr>
          <p:nvPr/>
        </p:nvSpPr>
        <p:spPr bwMode="auto">
          <a:xfrm>
            <a:off x="225425" y="260826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0.2</a:t>
            </a:r>
          </a:p>
        </p:txBody>
      </p:sp>
      <p:cxnSp>
        <p:nvCxnSpPr>
          <p:cNvPr id="4123" name="Straight Connector 54"/>
          <p:cNvCxnSpPr>
            <a:cxnSpLocks noChangeShapeType="1"/>
          </p:cNvCxnSpPr>
          <p:nvPr/>
        </p:nvCxnSpPr>
        <p:spPr bwMode="auto">
          <a:xfrm>
            <a:off x="798513" y="2128838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24" name="TextBox 55"/>
          <p:cNvSpPr txBox="1">
            <a:spLocks noChangeArrowheads="1"/>
          </p:cNvSpPr>
          <p:nvPr/>
        </p:nvSpPr>
        <p:spPr bwMode="auto">
          <a:xfrm>
            <a:off x="225425" y="193516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0.4</a:t>
            </a:r>
          </a:p>
        </p:txBody>
      </p:sp>
      <p:sp>
        <p:nvSpPr>
          <p:cNvPr id="4125" name="TextBox 56"/>
          <p:cNvSpPr txBox="1">
            <a:spLocks noChangeArrowheads="1"/>
          </p:cNvSpPr>
          <p:nvPr/>
        </p:nvSpPr>
        <p:spPr bwMode="auto">
          <a:xfrm>
            <a:off x="4144963" y="33004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26" name="TextBox 57"/>
          <p:cNvSpPr txBox="1">
            <a:spLocks noChangeArrowheads="1"/>
          </p:cNvSpPr>
          <p:nvPr/>
        </p:nvSpPr>
        <p:spPr bwMode="auto">
          <a:xfrm>
            <a:off x="3940175" y="3232150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27" name="TextBox 58"/>
          <p:cNvSpPr txBox="1">
            <a:spLocks noChangeArrowheads="1"/>
          </p:cNvSpPr>
          <p:nvPr/>
        </p:nvSpPr>
        <p:spPr bwMode="auto">
          <a:xfrm>
            <a:off x="4144963" y="316230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28" name="TextBox 59"/>
          <p:cNvSpPr txBox="1">
            <a:spLocks noChangeArrowheads="1"/>
          </p:cNvSpPr>
          <p:nvPr/>
        </p:nvSpPr>
        <p:spPr bwMode="auto">
          <a:xfrm>
            <a:off x="4387850" y="309086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29" name="TextBox 60"/>
          <p:cNvSpPr txBox="1">
            <a:spLocks noChangeArrowheads="1"/>
          </p:cNvSpPr>
          <p:nvPr/>
        </p:nvSpPr>
        <p:spPr bwMode="auto">
          <a:xfrm>
            <a:off x="4183063" y="3022600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30" name="TextBox 61"/>
          <p:cNvSpPr txBox="1">
            <a:spLocks noChangeArrowheads="1"/>
          </p:cNvSpPr>
          <p:nvPr/>
        </p:nvSpPr>
        <p:spPr bwMode="auto">
          <a:xfrm>
            <a:off x="4387850" y="29543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31" name="TextBox 62"/>
          <p:cNvSpPr txBox="1">
            <a:spLocks noChangeArrowheads="1"/>
          </p:cNvSpPr>
          <p:nvPr/>
        </p:nvSpPr>
        <p:spPr bwMode="auto">
          <a:xfrm>
            <a:off x="2911475" y="4462463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4132" name="TextBox 63"/>
          <p:cNvSpPr txBox="1">
            <a:spLocks noChangeArrowheads="1"/>
          </p:cNvSpPr>
          <p:nvPr/>
        </p:nvSpPr>
        <p:spPr bwMode="auto">
          <a:xfrm>
            <a:off x="3048000" y="43259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4133" name="TextBox 64"/>
          <p:cNvSpPr txBox="1">
            <a:spLocks noChangeArrowheads="1"/>
          </p:cNvSpPr>
          <p:nvPr/>
        </p:nvSpPr>
        <p:spPr bwMode="auto">
          <a:xfrm>
            <a:off x="2773363" y="43259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4134" name="TextBox 65"/>
          <p:cNvSpPr txBox="1">
            <a:spLocks noChangeArrowheads="1"/>
          </p:cNvSpPr>
          <p:nvPr/>
        </p:nvSpPr>
        <p:spPr bwMode="auto">
          <a:xfrm>
            <a:off x="2636838" y="4600575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4135" name="TextBox 66"/>
          <p:cNvSpPr txBox="1">
            <a:spLocks noChangeArrowheads="1"/>
          </p:cNvSpPr>
          <p:nvPr/>
        </p:nvSpPr>
        <p:spPr bwMode="auto">
          <a:xfrm>
            <a:off x="2911475" y="4187825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4136" name="TextBox 67"/>
          <p:cNvSpPr txBox="1">
            <a:spLocks noChangeArrowheads="1"/>
          </p:cNvSpPr>
          <p:nvPr/>
        </p:nvSpPr>
        <p:spPr bwMode="auto">
          <a:xfrm>
            <a:off x="4144963" y="30257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37" name="TextBox 68"/>
          <p:cNvSpPr txBox="1">
            <a:spLocks noChangeArrowheads="1"/>
          </p:cNvSpPr>
          <p:nvPr/>
        </p:nvSpPr>
        <p:spPr bwMode="auto">
          <a:xfrm>
            <a:off x="3940175" y="2957513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38" name="TextBox 69"/>
          <p:cNvSpPr txBox="1">
            <a:spLocks noChangeArrowheads="1"/>
          </p:cNvSpPr>
          <p:nvPr/>
        </p:nvSpPr>
        <p:spPr bwMode="auto">
          <a:xfrm>
            <a:off x="4144963" y="288925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39" name="TextBox 70"/>
          <p:cNvSpPr txBox="1">
            <a:spLocks noChangeArrowheads="1"/>
          </p:cNvSpPr>
          <p:nvPr/>
        </p:nvSpPr>
        <p:spPr bwMode="auto">
          <a:xfrm>
            <a:off x="4044950" y="29495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40" name="TextBox 71"/>
          <p:cNvSpPr txBox="1">
            <a:spLocks noChangeArrowheads="1"/>
          </p:cNvSpPr>
          <p:nvPr/>
        </p:nvSpPr>
        <p:spPr bwMode="auto">
          <a:xfrm>
            <a:off x="3940175" y="3087688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41" name="TextBox 72"/>
          <p:cNvSpPr txBox="1">
            <a:spLocks noChangeArrowheads="1"/>
          </p:cNvSpPr>
          <p:nvPr/>
        </p:nvSpPr>
        <p:spPr bwMode="auto">
          <a:xfrm>
            <a:off x="4283075" y="3228975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4142" name="TextBox 73"/>
          <p:cNvSpPr txBox="1">
            <a:spLocks noChangeArrowheads="1"/>
          </p:cNvSpPr>
          <p:nvPr/>
        </p:nvSpPr>
        <p:spPr bwMode="auto">
          <a:xfrm>
            <a:off x="3786188" y="453072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43" name="TextBox 74"/>
          <p:cNvSpPr txBox="1">
            <a:spLocks noChangeArrowheads="1"/>
          </p:cNvSpPr>
          <p:nvPr/>
        </p:nvSpPr>
        <p:spPr bwMode="auto">
          <a:xfrm>
            <a:off x="3856038" y="4462463"/>
            <a:ext cx="319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44" name="TextBox 75"/>
          <p:cNvSpPr txBox="1">
            <a:spLocks noChangeArrowheads="1"/>
          </p:cNvSpPr>
          <p:nvPr/>
        </p:nvSpPr>
        <p:spPr bwMode="auto">
          <a:xfrm>
            <a:off x="3649663" y="439420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45" name="TextBox 76"/>
          <p:cNvSpPr txBox="1">
            <a:spLocks noChangeArrowheads="1"/>
          </p:cNvSpPr>
          <p:nvPr/>
        </p:nvSpPr>
        <p:spPr bwMode="auto">
          <a:xfrm>
            <a:off x="3770313" y="42576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46" name="TextBox 77"/>
          <p:cNvSpPr txBox="1">
            <a:spLocks noChangeArrowheads="1"/>
          </p:cNvSpPr>
          <p:nvPr/>
        </p:nvSpPr>
        <p:spPr bwMode="auto">
          <a:xfrm>
            <a:off x="3513138" y="4462463"/>
            <a:ext cx="319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47" name="TextBox 78"/>
          <p:cNvSpPr txBox="1">
            <a:spLocks noChangeArrowheads="1"/>
          </p:cNvSpPr>
          <p:nvPr/>
        </p:nvSpPr>
        <p:spPr bwMode="auto">
          <a:xfrm>
            <a:off x="3856038" y="4394200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48" name="TextBox 79"/>
          <p:cNvSpPr txBox="1">
            <a:spLocks noChangeArrowheads="1"/>
          </p:cNvSpPr>
          <p:nvPr/>
        </p:nvSpPr>
        <p:spPr bwMode="auto">
          <a:xfrm>
            <a:off x="3786188" y="45958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49" name="TextBox 80"/>
          <p:cNvSpPr txBox="1">
            <a:spLocks noChangeArrowheads="1"/>
          </p:cNvSpPr>
          <p:nvPr/>
        </p:nvSpPr>
        <p:spPr bwMode="auto">
          <a:xfrm>
            <a:off x="3581400" y="4527550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50" name="TextBox 81"/>
          <p:cNvSpPr txBox="1">
            <a:spLocks noChangeArrowheads="1"/>
          </p:cNvSpPr>
          <p:nvPr/>
        </p:nvSpPr>
        <p:spPr bwMode="auto">
          <a:xfrm>
            <a:off x="3702050" y="43894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51" name="TextBox 82"/>
          <p:cNvSpPr txBox="1">
            <a:spLocks noChangeArrowheads="1"/>
          </p:cNvSpPr>
          <p:nvPr/>
        </p:nvSpPr>
        <p:spPr bwMode="auto">
          <a:xfrm>
            <a:off x="3443288" y="45958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152" name="TextBox 83"/>
          <p:cNvSpPr txBox="1">
            <a:spLocks noChangeArrowheads="1"/>
          </p:cNvSpPr>
          <p:nvPr/>
        </p:nvSpPr>
        <p:spPr bwMode="auto">
          <a:xfrm>
            <a:off x="3786188" y="452755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441450"/>
            <a:ext cx="30575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4083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If W is connected but roughly block diagonal with </a:t>
            </a:r>
            <a:r>
              <a:rPr lang="en-US" i="1">
                <a:solidFill>
                  <a:prstClr val="black"/>
                </a:solidFill>
              </a:rPr>
              <a:t>k </a:t>
            </a:r>
            <a:r>
              <a:rPr lang="en-US">
                <a:solidFill>
                  <a:prstClr val="black"/>
                </a:solidFill>
              </a:rPr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prstClr val="black"/>
                </a:solidFill>
              </a:rPr>
              <a:t> the top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prstClr val="black"/>
                </a:solidFill>
              </a:rPr>
              <a:t> the next </a:t>
            </a:r>
            <a:r>
              <a:rPr lang="en-US" i="1">
                <a:solidFill>
                  <a:prstClr val="black"/>
                </a:solidFill>
              </a:rPr>
              <a:t>k </a:t>
            </a:r>
            <a:r>
              <a:rPr lang="en-US">
                <a:solidFill>
                  <a:prstClr val="black"/>
                </a:solidFill>
              </a:rPr>
              <a:t>eigenvectors are roughly piecewise constant with </a:t>
            </a:r>
            <a:r>
              <a:rPr lang="ja-JP" altLang="en-US">
                <a:solidFill>
                  <a:prstClr val="black"/>
                </a:solidFill>
              </a:rPr>
              <a:t>“</a:t>
            </a:r>
            <a:r>
              <a:rPr lang="en-US">
                <a:solidFill>
                  <a:prstClr val="black"/>
                </a:solidFill>
              </a:rPr>
              <a:t>pieces</a:t>
            </a:r>
            <a:r>
              <a:rPr lang="ja-JP" altLang="en-US">
                <a:solidFill>
                  <a:prstClr val="black"/>
                </a:solidFill>
              </a:rPr>
              <a:t>”</a:t>
            </a:r>
            <a:r>
              <a:rPr lang="en-US">
                <a:solidFill>
                  <a:prstClr val="black"/>
                </a:solidFill>
              </a:rPr>
              <a:t> corresponding to blocks</a:t>
            </a:r>
            <a:r>
              <a:rPr lang="en-US" i="1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prstClr val="black"/>
                </a:solidFill>
              </a:rPr>
              <a:t> 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3009600" imgH="203040" progId="Equation.3">
                  <p:embed/>
                </p:oleObj>
              </mc:Choice>
              <mc:Fallback>
                <p:oleObj name="Equation" r:id="rId3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>
                <a:solidFill>
                  <a:prstClr val="black"/>
                </a:solidFill>
              </a:rPr>
              <a:t>If </a:t>
            </a:r>
            <a:r>
              <a:rPr lang="en-US" sz="2500" b="1">
                <a:solidFill>
                  <a:prstClr val="black"/>
                </a:solidFill>
              </a:rPr>
              <a:t>W</a:t>
            </a:r>
            <a:r>
              <a:rPr lang="en-US" sz="2500">
                <a:solidFill>
                  <a:prstClr val="black"/>
                </a:solidFill>
              </a:rPr>
              <a:t> is connected but roughly block diagonal with </a:t>
            </a:r>
            <a:r>
              <a:rPr lang="en-US" sz="2500" i="1">
                <a:solidFill>
                  <a:prstClr val="black"/>
                </a:solidFill>
              </a:rPr>
              <a:t>k </a:t>
            </a:r>
            <a:r>
              <a:rPr lang="en-US" sz="2500">
                <a:solidFill>
                  <a:prstClr val="black"/>
                </a:solidFill>
              </a:rPr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>
                <a:solidFill>
                  <a:prstClr val="black"/>
                </a:solidFill>
              </a:rPr>
              <a:t> the </a:t>
            </a:r>
            <a:r>
              <a:rPr lang="ja-JP" altLang="en-US" sz="2500">
                <a:solidFill>
                  <a:prstClr val="black"/>
                </a:solidFill>
              </a:rPr>
              <a:t>“</a:t>
            </a:r>
            <a:r>
              <a:rPr lang="en-US" sz="2500">
                <a:solidFill>
                  <a:prstClr val="black"/>
                </a:solidFill>
              </a:rPr>
              <a:t>top</a:t>
            </a:r>
            <a:r>
              <a:rPr lang="ja-JP" altLang="en-US" sz="2500">
                <a:solidFill>
                  <a:prstClr val="black"/>
                </a:solidFill>
              </a:rPr>
              <a:t>”</a:t>
            </a:r>
            <a:r>
              <a:rPr lang="en-US" sz="2500">
                <a:solidFill>
                  <a:prstClr val="black"/>
                </a:solidFill>
              </a:rPr>
              <a:t>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>
                <a:solidFill>
                  <a:prstClr val="black"/>
                </a:solidFill>
              </a:rPr>
              <a:t> the next </a:t>
            </a:r>
            <a:r>
              <a:rPr lang="en-US" sz="2500" i="1">
                <a:solidFill>
                  <a:prstClr val="black"/>
                </a:solidFill>
              </a:rPr>
              <a:t>k </a:t>
            </a:r>
            <a:r>
              <a:rPr lang="en-US" sz="2500">
                <a:solidFill>
                  <a:prstClr val="black"/>
                </a:solidFill>
              </a:rPr>
              <a:t>eigenvectors are roughly piecewise constant with </a:t>
            </a:r>
            <a:r>
              <a:rPr lang="ja-JP" altLang="en-US" sz="2500">
                <a:solidFill>
                  <a:prstClr val="black"/>
                </a:solidFill>
              </a:rPr>
              <a:t>“</a:t>
            </a:r>
            <a:r>
              <a:rPr lang="en-US" sz="2500">
                <a:solidFill>
                  <a:prstClr val="black"/>
                </a:solidFill>
              </a:rPr>
              <a:t>pieces</a:t>
            </a:r>
            <a:r>
              <a:rPr lang="ja-JP" altLang="en-US" sz="2500">
                <a:solidFill>
                  <a:prstClr val="black"/>
                </a:solidFill>
              </a:rPr>
              <a:t>”</a:t>
            </a:r>
            <a:r>
              <a:rPr lang="en-US" sz="2500">
                <a:solidFill>
                  <a:prstClr val="black"/>
                </a:solidFill>
              </a:rPr>
              <a:t> corresponding to blocks</a:t>
            </a:r>
            <a:r>
              <a:rPr lang="en-US" sz="2500" i="1">
                <a:solidFill>
                  <a:prstClr val="black"/>
                </a:solidFill>
              </a:rPr>
              <a:t> </a:t>
            </a:r>
            <a:r>
              <a:rPr lang="en-US" sz="2500">
                <a:solidFill>
                  <a:prstClr val="black"/>
                </a:solidFill>
              </a:rPr>
              <a:t> 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08525" y="1989138"/>
            <a:ext cx="4046538" cy="325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>
                <a:solidFill>
                  <a:prstClr val="black"/>
                </a:solidFill>
              </a:rPr>
              <a:t>Spectral clustering: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>
                <a:solidFill>
                  <a:prstClr val="black"/>
                </a:solidFill>
              </a:rPr>
              <a:t> Find the top </a:t>
            </a:r>
            <a:r>
              <a:rPr lang="en-US" sz="2500" i="1">
                <a:solidFill>
                  <a:prstClr val="black"/>
                </a:solidFill>
              </a:rPr>
              <a:t>k+1 </a:t>
            </a:r>
            <a:r>
              <a:rPr lang="en-US" sz="2500">
                <a:solidFill>
                  <a:prstClr val="black"/>
                </a:solidFill>
              </a:rPr>
              <a:t>eigenvectors </a:t>
            </a:r>
            <a:r>
              <a:rPr lang="en-US" sz="2500" b="1">
                <a:solidFill>
                  <a:prstClr val="black"/>
                </a:solidFill>
              </a:rPr>
              <a:t>v</a:t>
            </a:r>
            <a:r>
              <a:rPr lang="en-US" sz="2500" baseline="-25000">
                <a:solidFill>
                  <a:prstClr val="black"/>
                </a:solidFill>
              </a:rPr>
              <a:t>1</a:t>
            </a:r>
            <a:r>
              <a:rPr lang="en-US" sz="2500">
                <a:solidFill>
                  <a:prstClr val="black"/>
                </a:solidFill>
              </a:rPr>
              <a:t>,…,</a:t>
            </a:r>
            <a:r>
              <a:rPr lang="en-US" sz="2500" b="1">
                <a:solidFill>
                  <a:prstClr val="black"/>
                </a:solidFill>
              </a:rPr>
              <a:t>v</a:t>
            </a:r>
            <a:r>
              <a:rPr lang="en-US" sz="2500" baseline="-25000">
                <a:solidFill>
                  <a:prstClr val="black"/>
                </a:solidFill>
              </a:rPr>
              <a:t>k+1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>
                <a:solidFill>
                  <a:prstClr val="black"/>
                </a:solidFill>
              </a:rPr>
              <a:t> Discard the </a:t>
            </a:r>
            <a:r>
              <a:rPr lang="ja-JP" altLang="en-US" sz="2500">
                <a:solidFill>
                  <a:prstClr val="black"/>
                </a:solidFill>
              </a:rPr>
              <a:t>“</a:t>
            </a:r>
            <a:r>
              <a:rPr lang="en-US" sz="2500">
                <a:solidFill>
                  <a:prstClr val="black"/>
                </a:solidFill>
              </a:rPr>
              <a:t>top</a:t>
            </a:r>
            <a:r>
              <a:rPr lang="ja-JP" altLang="en-US" sz="2500">
                <a:solidFill>
                  <a:prstClr val="black"/>
                </a:solidFill>
              </a:rPr>
              <a:t>”</a:t>
            </a:r>
            <a:r>
              <a:rPr lang="en-US" sz="2500">
                <a:solidFill>
                  <a:prstClr val="black"/>
                </a:solidFill>
              </a:rPr>
              <a:t> one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>
                <a:solidFill>
                  <a:prstClr val="black"/>
                </a:solidFill>
              </a:rPr>
              <a:t> Replace every node </a:t>
            </a:r>
            <a:r>
              <a:rPr lang="en-US" sz="2500" i="1">
                <a:solidFill>
                  <a:prstClr val="black"/>
                </a:solidFill>
              </a:rPr>
              <a:t>a </a:t>
            </a:r>
            <a:r>
              <a:rPr lang="en-US" sz="2500">
                <a:solidFill>
                  <a:prstClr val="black"/>
                </a:solidFill>
              </a:rPr>
              <a:t>with </a:t>
            </a:r>
            <a:r>
              <a:rPr lang="en-US" sz="2500" i="1">
                <a:solidFill>
                  <a:prstClr val="black"/>
                </a:solidFill>
              </a:rPr>
              <a:t>k</a:t>
            </a:r>
            <a:r>
              <a:rPr lang="en-US" sz="2500">
                <a:solidFill>
                  <a:prstClr val="black"/>
                </a:solidFill>
              </a:rPr>
              <a:t>-dimensional vector </a:t>
            </a:r>
            <a:r>
              <a:rPr lang="en-US" sz="2500" i="1">
                <a:solidFill>
                  <a:prstClr val="black"/>
                </a:solidFill>
              </a:rPr>
              <a:t>x</a:t>
            </a:r>
            <a:r>
              <a:rPr lang="en-US" sz="2500" i="1" baseline="-25000">
                <a:solidFill>
                  <a:prstClr val="black"/>
                </a:solidFill>
              </a:rPr>
              <a:t>a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500">
                <a:solidFill>
                  <a:prstClr val="black"/>
                </a:solidFill>
              </a:rPr>
              <a:t>= &lt;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2</a:t>
            </a:r>
            <a:r>
              <a:rPr lang="en-US" sz="2500">
                <a:solidFill>
                  <a:prstClr val="black"/>
                </a:solidFill>
              </a:rPr>
              <a:t>(</a:t>
            </a:r>
            <a:r>
              <a:rPr lang="en-US" sz="2500" i="1">
                <a:solidFill>
                  <a:prstClr val="black"/>
                </a:solidFill>
              </a:rPr>
              <a:t>a</a:t>
            </a:r>
            <a:r>
              <a:rPr lang="en-US" sz="2500">
                <a:solidFill>
                  <a:prstClr val="black"/>
                </a:solidFill>
              </a:rPr>
              <a:t>)</a:t>
            </a:r>
            <a:r>
              <a:rPr lang="en-US" sz="2500">
                <a:solidFill>
                  <a:srgbClr val="000000"/>
                </a:solidFill>
              </a:rPr>
              <a:t>,…,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k+1</a:t>
            </a:r>
            <a:r>
              <a:rPr lang="en-US" sz="2500">
                <a:solidFill>
                  <a:srgbClr val="000000"/>
                </a:solidFill>
              </a:rPr>
              <a:t> (</a:t>
            </a:r>
            <a:r>
              <a:rPr lang="en-US" sz="2500" i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) </a:t>
            </a:r>
            <a:r>
              <a:rPr lang="en-US" sz="1600">
                <a:solidFill>
                  <a:prstClr val="black"/>
                </a:solidFill>
              </a:rPr>
              <a:t>&gt;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prstClr val="black"/>
                </a:solidFill>
              </a:rPr>
              <a:t> </a:t>
            </a:r>
            <a:r>
              <a:rPr lang="en-US" sz="2500">
                <a:solidFill>
                  <a:prstClr val="black"/>
                </a:solidFill>
              </a:rPr>
              <a:t>Cluster with </a:t>
            </a:r>
            <a:r>
              <a:rPr lang="en-US" sz="2500" i="1">
                <a:solidFill>
                  <a:prstClr val="black"/>
                </a:solidFill>
              </a:rPr>
              <a:t>k</a:t>
            </a:r>
            <a:r>
              <a:rPr lang="en-US" sz="2500">
                <a:solidFill>
                  <a:prstClr val="black"/>
                </a:solidFill>
              </a:rPr>
              <a:t>-means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216899" y="298398"/>
            <a:ext cx="8915400" cy="838200"/>
          </a:xfrm>
        </p:spPr>
        <p:txBody>
          <a:bodyPr lIns="81000" tIns="42120" rIns="81000" bIns="42120">
            <a:normAutofit/>
          </a:bodyPr>
          <a:lstStyle/>
          <a:p>
            <a:pPr eaLnBrk="1" hangingPunct="1"/>
            <a:r>
              <a:rPr lang="en-US" dirty="0" smtClean="0">
                <a:latin typeface="Cambria Math"/>
                <a:cs typeface="Cambria Math"/>
              </a:rPr>
              <a:t>Some 2D examples</a:t>
            </a:r>
            <a:endParaRPr lang="en-US" dirty="0">
              <a:latin typeface="Cambria Math"/>
              <a:cs typeface="Cambria Math"/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39078" r="61677" b="42110"/>
          <a:stretch/>
        </p:blipFill>
        <p:spPr>
          <a:xfrm>
            <a:off x="762000" y="1437692"/>
            <a:ext cx="2914650" cy="2591770"/>
          </a:xfrm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803775" y="1037019"/>
            <a:ext cx="413001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Create a </a:t>
            </a:r>
            <a:r>
              <a:rPr lang="en-US" sz="2800" b="1" dirty="0" smtClean="0">
                <a:solidFill>
                  <a:prstClr val="black"/>
                </a:solidFill>
              </a:rPr>
              <a:t>graph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Each 2D point is a vertex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Add edges connecting </a:t>
            </a:r>
            <a:r>
              <a:rPr lang="en-US" sz="2800" dirty="0">
                <a:solidFill>
                  <a:prstClr val="black"/>
                </a:solidFill>
              </a:rPr>
              <a:t>all points in the 2-D initial space to all other </a:t>
            </a:r>
            <a:r>
              <a:rPr lang="en-US" sz="2800" dirty="0" smtClean="0">
                <a:solidFill>
                  <a:prstClr val="black"/>
                </a:solidFill>
              </a:rPr>
              <a:t>points</a:t>
            </a:r>
            <a:endParaRPr lang="en-US" sz="2800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Weight of edge is Euclidean distance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752600" y="5392738"/>
            <a:ext cx="720725" cy="779462"/>
            <a:chOff x="1752600" y="4724400"/>
            <a:chExt cx="720414" cy="779621"/>
          </a:xfrm>
        </p:grpSpPr>
        <p:sp>
          <p:nvSpPr>
            <p:cNvPr id="26680" name="TextBox 8"/>
            <p:cNvSpPr txBox="1">
              <a:spLocks noChangeArrowheads="1"/>
            </p:cNvSpPr>
            <p:nvPr/>
          </p:nvSpPr>
          <p:spPr bwMode="auto">
            <a:xfrm>
              <a:off x="2209800" y="48006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1" name="TextBox 9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2" name="TextBox 10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152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3" name="TextBox 11"/>
            <p:cNvSpPr txBox="1">
              <a:spLocks noChangeArrowheads="1"/>
            </p:cNvSpPr>
            <p:nvPr/>
          </p:nvSpPr>
          <p:spPr bwMode="auto">
            <a:xfrm>
              <a:off x="1905000" y="47244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4" name="TextBox 12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cxnSp>
          <p:nvCxnSpPr>
            <p:cNvPr id="26685" name="Straight Connector 14"/>
            <p:cNvCxnSpPr>
              <a:cxnSpLocks noChangeShapeType="1"/>
            </p:cNvCxnSpPr>
            <p:nvPr/>
          </p:nvCxnSpPr>
          <p:spPr bwMode="auto">
            <a:xfrm>
              <a:off x="2133600" y="4876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8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866900" y="49149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87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294811" y="5038010"/>
              <a:ext cx="58579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88" name="Straight Connector 20"/>
            <p:cNvCxnSpPr>
              <a:cxnSpLocks noChangeShapeType="1"/>
              <a:stCxn id="26683" idx="2"/>
              <a:endCxn id="26682" idx="0"/>
            </p:cNvCxnSpPr>
            <p:nvPr/>
          </p:nvCxnSpPr>
          <p:spPr bwMode="auto">
            <a:xfrm rot="16200000" flipH="1">
              <a:off x="1941514" y="5065713"/>
              <a:ext cx="287179" cy="969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89" name="Straight Connector 26"/>
            <p:cNvCxnSpPr>
              <a:cxnSpLocks noChangeShapeType="1"/>
            </p:cNvCxnSpPr>
            <p:nvPr/>
          </p:nvCxnSpPr>
          <p:spPr bwMode="auto">
            <a:xfrm flipV="1">
              <a:off x="1981200" y="5028406"/>
              <a:ext cx="284007" cy="153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90" name="Straight Connector 36"/>
            <p:cNvCxnSpPr>
              <a:cxnSpLocks noChangeShapeType="1"/>
            </p:cNvCxnSpPr>
            <p:nvPr/>
          </p:nvCxnSpPr>
          <p:spPr bwMode="auto">
            <a:xfrm>
              <a:off x="1905000" y="5257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57200" y="4346575"/>
            <a:ext cx="3048000" cy="969963"/>
            <a:chOff x="457200" y="3678238"/>
            <a:chExt cx="3048000" cy="969962"/>
          </a:xfrm>
        </p:grpSpPr>
        <p:grpSp>
          <p:nvGrpSpPr>
            <p:cNvPr id="26658" name="Group 74"/>
            <p:cNvGrpSpPr>
              <a:grpSpLocks/>
            </p:cNvGrpSpPr>
            <p:nvPr/>
          </p:nvGrpSpPr>
          <p:grpSpPr bwMode="auto">
            <a:xfrm>
              <a:off x="457200" y="3810000"/>
              <a:ext cx="3048000" cy="838200"/>
              <a:chOff x="457200" y="3810000"/>
              <a:chExt cx="3048000" cy="838200"/>
            </a:xfrm>
          </p:grpSpPr>
          <p:sp>
            <p:nvSpPr>
              <p:cNvPr id="26660" name="TextBox 37"/>
              <p:cNvSpPr txBox="1">
                <a:spLocks noChangeArrowheads="1"/>
              </p:cNvSpPr>
              <p:nvPr/>
            </p:nvSpPr>
            <p:spPr bwMode="auto">
              <a:xfrm>
                <a:off x="2133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1" name="TextBox 38"/>
              <p:cNvSpPr txBox="1">
                <a:spLocks noChangeArrowheads="1"/>
              </p:cNvSpPr>
              <p:nvPr/>
            </p:nvSpPr>
            <p:spPr bwMode="auto">
              <a:xfrm>
                <a:off x="2514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2" name="TextBox 39"/>
              <p:cNvSpPr txBox="1">
                <a:spLocks noChangeArrowheads="1"/>
              </p:cNvSpPr>
              <p:nvPr/>
            </p:nvSpPr>
            <p:spPr bwMode="auto">
              <a:xfrm>
                <a:off x="1295400" y="4267200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3" name="TextBox 40"/>
              <p:cNvSpPr txBox="1">
                <a:spLocks noChangeArrowheads="1"/>
              </p:cNvSpPr>
              <p:nvPr/>
            </p:nvSpPr>
            <p:spPr bwMode="auto">
              <a:xfrm>
                <a:off x="1787214" y="38276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4" name="TextBox 41"/>
              <p:cNvSpPr txBox="1">
                <a:spLocks noChangeArrowheads="1"/>
              </p:cNvSpPr>
              <p:nvPr/>
            </p:nvSpPr>
            <p:spPr bwMode="auto">
              <a:xfrm>
                <a:off x="1634814" y="41324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6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2015814" y="39800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66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1749114" y="40181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67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362200" y="4114800"/>
                <a:ext cx="193985" cy="409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68" name="Straight Connector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524000" y="4361020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69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2057400" y="3962400"/>
                <a:ext cx="457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70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1447800" y="3962401"/>
                <a:ext cx="381000" cy="3809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671" name="TextBox 56"/>
              <p:cNvSpPr txBox="1">
                <a:spLocks noChangeArrowheads="1"/>
              </p:cNvSpPr>
              <p:nvPr/>
            </p:nvSpPr>
            <p:spPr bwMode="auto">
              <a:xfrm>
                <a:off x="2895600" y="3810000"/>
                <a:ext cx="762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2" name="TextBox 57"/>
              <p:cNvSpPr txBox="1">
                <a:spLocks noChangeArrowheads="1"/>
              </p:cNvSpPr>
              <p:nvPr/>
            </p:nvSpPr>
            <p:spPr bwMode="auto">
              <a:xfrm>
                <a:off x="3241986" y="38100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3" name="Straight Connector 58"/>
              <p:cNvCxnSpPr>
                <a:cxnSpLocks noChangeShapeType="1"/>
              </p:cNvCxnSpPr>
              <p:nvPr/>
            </p:nvCxnSpPr>
            <p:spPr bwMode="auto">
              <a:xfrm rot="10800000">
                <a:off x="3048001" y="3962400"/>
                <a:ext cx="263215" cy="176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74" name="Straight Connector 59"/>
              <p:cNvCxnSpPr>
                <a:cxnSpLocks noChangeShapeType="1"/>
              </p:cNvCxnSpPr>
              <p:nvPr/>
            </p:nvCxnSpPr>
            <p:spPr bwMode="auto">
              <a:xfrm rot="10800000" flipV="1">
                <a:off x="2743200" y="4038600"/>
                <a:ext cx="193986" cy="453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675" name="TextBox 62"/>
              <p:cNvSpPr txBox="1">
                <a:spLocks noChangeArrowheads="1"/>
              </p:cNvSpPr>
              <p:nvPr/>
            </p:nvSpPr>
            <p:spPr bwMode="auto">
              <a:xfrm>
                <a:off x="457200" y="4343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6" name="TextBox 63"/>
              <p:cNvSpPr txBox="1">
                <a:spLocks noChangeArrowheads="1"/>
              </p:cNvSpPr>
              <p:nvPr/>
            </p:nvSpPr>
            <p:spPr bwMode="auto">
              <a:xfrm>
                <a:off x="879786" y="4401979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7" name="Straight Connector 65"/>
              <p:cNvCxnSpPr>
                <a:cxnSpLocks noChangeShapeType="1"/>
              </p:cNvCxnSpPr>
              <p:nvPr/>
            </p:nvCxnSpPr>
            <p:spPr bwMode="auto">
              <a:xfrm rot="10800000" flipV="1">
                <a:off x="1108386" y="4495799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78" name="Straight Connector 66"/>
              <p:cNvCxnSpPr>
                <a:cxnSpLocks noChangeShapeType="1"/>
                <a:stCxn id="26676" idx="1"/>
                <a:endCxn id="26675" idx="3"/>
              </p:cNvCxnSpPr>
              <p:nvPr/>
            </p:nvCxnSpPr>
            <p:spPr bwMode="auto">
              <a:xfrm rot="10800000">
                <a:off x="720414" y="4466512"/>
                <a:ext cx="159372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79" name="Straight Connector 69"/>
              <p:cNvCxnSpPr>
                <a:cxnSpLocks noChangeShapeType="1"/>
                <a:stCxn id="26675" idx="3"/>
              </p:cNvCxnSpPr>
              <p:nvPr/>
            </p:nvCxnSpPr>
            <p:spPr bwMode="auto">
              <a:xfrm flipV="1">
                <a:off x="720414" y="4343400"/>
                <a:ext cx="574986" cy="1231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6659" name="Freeform 72"/>
            <p:cNvSpPr>
              <a:spLocks noChangeArrowheads="1"/>
            </p:cNvSpPr>
            <p:nvPr/>
          </p:nvSpPr>
          <p:spPr bwMode="auto">
            <a:xfrm>
              <a:off x="514350" y="3678238"/>
              <a:ext cx="2833688" cy="765969"/>
            </a:xfrm>
            <a:custGeom>
              <a:avLst/>
              <a:gdLst>
                <a:gd name="T0" fmla="*/ 171450 w 2833688"/>
                <a:gd name="T1" fmla="*/ 708025 h 765969"/>
                <a:gd name="T2" fmla="*/ 200025 w 2833688"/>
                <a:gd name="T3" fmla="*/ 660400 h 765969"/>
                <a:gd name="T4" fmla="*/ 1371600 w 2833688"/>
                <a:gd name="T5" fmla="*/ 74612 h 765969"/>
                <a:gd name="T6" fmla="*/ 2833688 w 2833688"/>
                <a:gd name="T7" fmla="*/ 212725 h 765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3688"/>
                <a:gd name="T13" fmla="*/ 0 h 765969"/>
                <a:gd name="T14" fmla="*/ 2833688 w 2833688"/>
                <a:gd name="T15" fmla="*/ 765969 h 765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3688" h="765969">
                  <a:moveTo>
                    <a:pt x="171450" y="708025"/>
                  </a:moveTo>
                  <a:cubicBezTo>
                    <a:pt x="85725" y="736997"/>
                    <a:pt x="0" y="765969"/>
                    <a:pt x="200025" y="660400"/>
                  </a:cubicBezTo>
                  <a:cubicBezTo>
                    <a:pt x="400050" y="554831"/>
                    <a:pt x="932656" y="149224"/>
                    <a:pt x="1371600" y="74612"/>
                  </a:cubicBezTo>
                  <a:cubicBezTo>
                    <a:pt x="1810544" y="0"/>
                    <a:pt x="2595563" y="189706"/>
                    <a:pt x="2833688" y="2127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Freeform 79"/>
          <p:cNvSpPr>
            <a:spLocks noChangeArrowheads="1"/>
          </p:cNvSpPr>
          <p:nvPr/>
        </p:nvSpPr>
        <p:spPr bwMode="auto">
          <a:xfrm>
            <a:off x="1828800" y="4706938"/>
            <a:ext cx="1500188" cy="388937"/>
          </a:xfrm>
          <a:custGeom>
            <a:avLst/>
            <a:gdLst>
              <a:gd name="T0" fmla="*/ 0 w 1500188"/>
              <a:gd name="T1" fmla="*/ 290509 h 388938"/>
              <a:gd name="T2" fmla="*/ 519113 w 1500188"/>
              <a:gd name="T3" fmla="*/ 361946 h 388938"/>
              <a:gd name="T4" fmla="*/ 928688 w 1500188"/>
              <a:gd name="T5" fmla="*/ 328609 h 388938"/>
              <a:gd name="T6" fmla="*/ 1500188 w 1500188"/>
              <a:gd name="T7" fmla="*/ 0 h 388938"/>
              <a:gd name="T8" fmla="*/ 0 60000 65536"/>
              <a:gd name="T9" fmla="*/ 0 60000 65536"/>
              <a:gd name="T10" fmla="*/ 0 60000 65536"/>
              <a:gd name="T11" fmla="*/ 0 60000 65536"/>
              <a:gd name="T12" fmla="*/ 0 w 1500188"/>
              <a:gd name="T13" fmla="*/ 0 h 388938"/>
              <a:gd name="T14" fmla="*/ 1500188 w 1500188"/>
              <a:gd name="T15" fmla="*/ 388938 h 388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88" h="388938">
                <a:moveTo>
                  <a:pt x="0" y="290513"/>
                </a:moveTo>
                <a:cubicBezTo>
                  <a:pt x="182166" y="323056"/>
                  <a:pt x="364332" y="355600"/>
                  <a:pt x="519113" y="361950"/>
                </a:cubicBezTo>
                <a:cubicBezTo>
                  <a:pt x="673894" y="368300"/>
                  <a:pt x="765176" y="388938"/>
                  <a:pt x="928688" y="328613"/>
                </a:cubicBezTo>
                <a:cubicBezTo>
                  <a:pt x="1092200" y="268288"/>
                  <a:pt x="1404938" y="55563"/>
                  <a:pt x="1500188" y="0"/>
                </a:cubicBez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Freeform 82"/>
          <p:cNvSpPr>
            <a:spLocks noChangeArrowheads="1"/>
          </p:cNvSpPr>
          <p:nvPr/>
        </p:nvSpPr>
        <p:spPr bwMode="auto">
          <a:xfrm>
            <a:off x="1800225" y="5040313"/>
            <a:ext cx="190500" cy="433387"/>
          </a:xfrm>
          <a:custGeom>
            <a:avLst/>
            <a:gdLst>
              <a:gd name="T0" fmla="*/ 190500 w 190500"/>
              <a:gd name="T1" fmla="*/ 433384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 flipH="1">
            <a:off x="2324100" y="4859338"/>
            <a:ext cx="266700" cy="738187"/>
          </a:xfrm>
          <a:custGeom>
            <a:avLst/>
            <a:gdLst>
              <a:gd name="T0" fmla="*/ 1024555 w 190500"/>
              <a:gd name="T1" fmla="*/ 6213339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3352800" y="5240338"/>
            <a:ext cx="2270125" cy="581025"/>
            <a:chOff x="4063572" y="4800600"/>
            <a:chExt cx="2269878" cy="581799"/>
          </a:xfrm>
        </p:grpSpPr>
        <p:sp>
          <p:nvSpPr>
            <p:cNvPr id="26640" name="TextBox 108"/>
            <p:cNvSpPr txBox="1">
              <a:spLocks noChangeArrowheads="1"/>
            </p:cNvSpPr>
            <p:nvPr/>
          </p:nvSpPr>
          <p:spPr bwMode="auto">
            <a:xfrm>
              <a:off x="40635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1" name="Straight Connector 110"/>
            <p:cNvCxnSpPr>
              <a:cxnSpLocks noChangeShapeType="1"/>
              <a:stCxn id="26640" idx="3"/>
            </p:cNvCxnSpPr>
            <p:nvPr/>
          </p:nvCxnSpPr>
          <p:spPr bwMode="auto">
            <a:xfrm>
              <a:off x="42995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42" name="TextBox 112"/>
            <p:cNvSpPr txBox="1">
              <a:spLocks noChangeArrowheads="1"/>
            </p:cNvSpPr>
            <p:nvPr/>
          </p:nvSpPr>
          <p:spPr bwMode="auto">
            <a:xfrm>
              <a:off x="45207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3" name="Straight Connector 113"/>
            <p:cNvCxnSpPr>
              <a:cxnSpLocks noChangeShapeType="1"/>
              <a:stCxn id="26642" idx="3"/>
            </p:cNvCxnSpPr>
            <p:nvPr/>
          </p:nvCxnSpPr>
          <p:spPr bwMode="auto">
            <a:xfrm>
              <a:off x="47567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44" name="TextBox 114"/>
            <p:cNvSpPr txBox="1">
              <a:spLocks noChangeArrowheads="1"/>
            </p:cNvSpPr>
            <p:nvPr/>
          </p:nvSpPr>
          <p:spPr bwMode="auto">
            <a:xfrm>
              <a:off x="49779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5" name="Straight Connector 115"/>
            <p:cNvCxnSpPr>
              <a:cxnSpLocks noChangeShapeType="1"/>
              <a:stCxn id="26644" idx="3"/>
            </p:cNvCxnSpPr>
            <p:nvPr/>
          </p:nvCxnSpPr>
          <p:spPr bwMode="auto">
            <a:xfrm>
              <a:off x="52139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46" name="TextBox 116"/>
            <p:cNvSpPr txBox="1">
              <a:spLocks noChangeArrowheads="1"/>
            </p:cNvSpPr>
            <p:nvPr/>
          </p:nvSpPr>
          <p:spPr bwMode="auto">
            <a:xfrm>
              <a:off x="54351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7" name="Straight Connector 117"/>
            <p:cNvCxnSpPr>
              <a:cxnSpLocks noChangeShapeType="1"/>
              <a:stCxn id="26646" idx="3"/>
            </p:cNvCxnSpPr>
            <p:nvPr/>
          </p:nvCxnSpPr>
          <p:spPr bwMode="auto">
            <a:xfrm>
              <a:off x="56711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48" name="TextBox 118"/>
            <p:cNvSpPr txBox="1">
              <a:spLocks noChangeArrowheads="1"/>
            </p:cNvSpPr>
            <p:nvPr/>
          </p:nvSpPr>
          <p:spPr bwMode="auto">
            <a:xfrm>
              <a:off x="4419600" y="51054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9" name="Straight Connector 119"/>
            <p:cNvCxnSpPr>
              <a:cxnSpLocks noChangeShapeType="1"/>
              <a:stCxn id="26648" idx="3"/>
            </p:cNvCxnSpPr>
            <p:nvPr/>
          </p:nvCxnSpPr>
          <p:spPr bwMode="auto">
            <a:xfrm>
              <a:off x="4655562" y="52439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50" name="TextBox 120"/>
            <p:cNvSpPr txBox="1">
              <a:spLocks noChangeArrowheads="1"/>
            </p:cNvSpPr>
            <p:nvPr/>
          </p:nvSpPr>
          <p:spPr bwMode="auto">
            <a:xfrm>
              <a:off x="49530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1" name="Straight Connector 121"/>
            <p:cNvCxnSpPr>
              <a:cxnSpLocks noChangeShapeType="1"/>
              <a:stCxn id="26650" idx="3"/>
            </p:cNvCxnSpPr>
            <p:nvPr/>
          </p:nvCxnSpPr>
          <p:spPr bwMode="auto">
            <a:xfrm>
              <a:off x="51889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52" name="TextBox 122"/>
            <p:cNvSpPr txBox="1">
              <a:spLocks noChangeArrowheads="1"/>
            </p:cNvSpPr>
            <p:nvPr/>
          </p:nvSpPr>
          <p:spPr bwMode="auto">
            <a:xfrm>
              <a:off x="54864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3" name="Straight Connector 123"/>
            <p:cNvCxnSpPr>
              <a:cxnSpLocks noChangeShapeType="1"/>
              <a:stCxn id="26652" idx="3"/>
            </p:cNvCxnSpPr>
            <p:nvPr/>
          </p:nvCxnSpPr>
          <p:spPr bwMode="auto">
            <a:xfrm>
              <a:off x="57223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54" name="TextBox 124"/>
            <p:cNvSpPr txBox="1">
              <a:spLocks noChangeArrowheads="1"/>
            </p:cNvSpPr>
            <p:nvPr/>
          </p:nvSpPr>
          <p:spPr bwMode="auto">
            <a:xfrm>
              <a:off x="5943600" y="4876800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 b="1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26655" name="Straight Connector 126"/>
            <p:cNvCxnSpPr>
              <a:cxnSpLocks noChangeShapeType="1"/>
              <a:endCxn id="26648" idx="1"/>
            </p:cNvCxnSpPr>
            <p:nvPr/>
          </p:nvCxnSpPr>
          <p:spPr bwMode="auto">
            <a:xfrm rot="16200000" flipH="1">
              <a:off x="4236050" y="5060350"/>
              <a:ext cx="2147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6" name="Straight Connector 128"/>
            <p:cNvCxnSpPr>
              <a:cxnSpLocks noChangeShapeType="1"/>
            </p:cNvCxnSpPr>
            <p:nvPr/>
          </p:nvCxnSpPr>
          <p:spPr bwMode="auto">
            <a:xfrm>
              <a:off x="4724400" y="49530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7" name="Straight Connector 130"/>
            <p:cNvCxnSpPr>
              <a:cxnSpLocks noChangeShapeType="1"/>
            </p:cNvCxnSpPr>
            <p:nvPr/>
          </p:nvCxnSpPr>
          <p:spPr bwMode="auto">
            <a:xfrm flipV="1">
              <a:off x="5715000" y="50292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34" name="Freeform 133"/>
          <p:cNvSpPr>
            <a:spLocks noChangeArrowheads="1"/>
          </p:cNvSpPr>
          <p:nvPr/>
        </p:nvSpPr>
        <p:spPr bwMode="auto">
          <a:xfrm flipH="1" flipV="1">
            <a:off x="2743200" y="4859338"/>
            <a:ext cx="647700" cy="457200"/>
          </a:xfrm>
          <a:custGeom>
            <a:avLst/>
            <a:gdLst>
              <a:gd name="T0" fmla="*/ 86554424 w 190500"/>
              <a:gd name="T1" fmla="*/ 566270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Freeform 134"/>
          <p:cNvSpPr>
            <a:spLocks noChangeArrowheads="1"/>
          </p:cNvSpPr>
          <p:nvPr/>
        </p:nvSpPr>
        <p:spPr bwMode="auto">
          <a:xfrm flipH="1" flipV="1">
            <a:off x="3429000" y="4706938"/>
            <a:ext cx="495300" cy="609600"/>
          </a:xfrm>
          <a:custGeom>
            <a:avLst/>
            <a:gdLst>
              <a:gd name="T0" fmla="*/ 22634022 w 190500"/>
              <a:gd name="T1" fmla="*/ 2386256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5959" y="693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134" grpId="0" animBg="1"/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84" y="130265"/>
            <a:ext cx="4013200" cy="408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1" y="130265"/>
            <a:ext cx="3771900" cy="3873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02331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3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8229600" cy="8382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Spectral Clustering: Pros and Cons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382000" cy="4953000"/>
          </a:xfrm>
        </p:spPr>
        <p:txBody>
          <a:bodyPr lIns="81000" tIns="42120" rIns="81000" bIns="42120">
            <a:normAutofit lnSpcReduction="10000"/>
          </a:bodyPr>
          <a:lstStyle/>
          <a:p>
            <a:pPr eaLnBrk="1" hangingPunct="1"/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Elegant, and well-founded mathematically</a:t>
            </a:r>
          </a:p>
          <a:p>
            <a:pPr eaLnBrk="1" hangingPunct="1"/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Tends to avoid local minima</a:t>
            </a:r>
          </a:p>
          <a:p>
            <a:pPr lvl="1" eaLnBrk="1" hangingPunct="1"/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Optimal solution to relaxed version of </a:t>
            </a:r>
            <a:r>
              <a:rPr lang="en-US" sz="2000" dirty="0" err="1">
                <a:latin typeface="Cambria Math" charset="0"/>
                <a:ea typeface="Cambria Math" charset="0"/>
                <a:cs typeface="Cambria Math" charset="0"/>
              </a:rPr>
              <a:t>mincut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problem (Normalized cut, aka </a:t>
            </a:r>
            <a:r>
              <a:rPr lang="en-US" sz="2000" dirty="0" err="1">
                <a:latin typeface="Cambria Math" charset="0"/>
                <a:ea typeface="Cambria Math" charset="0"/>
                <a:cs typeface="Cambria Math" charset="0"/>
              </a:rPr>
              <a:t>NCut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)</a:t>
            </a:r>
          </a:p>
          <a:p>
            <a:pPr eaLnBrk="1" hangingPunct="1"/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Works quite well when relations are approximately transitive (like similarity, social connections)</a:t>
            </a:r>
          </a:p>
          <a:p>
            <a:pPr eaLnBrk="1" hangingPunct="1"/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Expensive for very large datasets</a:t>
            </a:r>
          </a:p>
          <a:p>
            <a:pPr lvl="1" eaLnBrk="1" hangingPunct="1"/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Computing eigenvectors is the bottleneck</a:t>
            </a:r>
          </a:p>
          <a:p>
            <a:pPr lvl="1" eaLnBrk="1" hangingPunct="1"/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Approximate eigenvector computation not always useful</a:t>
            </a:r>
          </a:p>
          <a:p>
            <a:pPr eaLnBrk="1" hangingPunct="1"/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Noisy datasets sometimes cause problems</a:t>
            </a:r>
          </a:p>
          <a:p>
            <a:pPr lvl="1" eaLnBrk="1" hangingPunct="1"/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Picking number of eigenvectors and </a:t>
            </a:r>
            <a:r>
              <a:rPr lang="en-US" sz="2000" i="1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is tricky</a:t>
            </a:r>
          </a:p>
          <a:p>
            <a:pPr lvl="1" eaLnBrk="1" hangingPunct="1"/>
            <a:r>
              <a:rPr lang="ja-JP" altLang="en-US" sz="2000" dirty="0">
                <a:latin typeface="Cambria Math" charset="0"/>
                <a:ea typeface="Cambria Math" charset="0"/>
                <a:cs typeface="Cambria Math" charset="0"/>
              </a:rPr>
              <a:t>“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Informative</a:t>
            </a:r>
            <a:r>
              <a:rPr lang="ja-JP" altLang="en-US" sz="2000" dirty="0">
                <a:latin typeface="Cambria Math" charset="0"/>
                <a:ea typeface="Cambria Math" charset="0"/>
                <a:cs typeface="Cambria Math" charset="0"/>
              </a:rPr>
              <a:t>”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eigenvectors need not be in top few</a:t>
            </a:r>
          </a:p>
          <a:p>
            <a:pPr lvl="1" eaLnBrk="1" hangingPunct="1"/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Performance can drop suddenly from good to terrible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617538" y="136525"/>
            <a:ext cx="8275637" cy="1141413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000" dirty="0">
                <a:latin typeface="Cambria Math"/>
                <a:cs typeface="Cambria Math"/>
              </a:rPr>
              <a:t>Experimental results: </a:t>
            </a:r>
            <a:br>
              <a:rPr lang="en-US" sz="2000" dirty="0">
                <a:latin typeface="Cambria Math"/>
                <a:cs typeface="Cambria Math"/>
              </a:rPr>
            </a:br>
            <a:r>
              <a:rPr lang="en-US" sz="2000" dirty="0">
                <a:latin typeface="Cambria Math"/>
                <a:cs typeface="Cambria Math"/>
              </a:rPr>
              <a:t>best-case assignment of class labels to clusters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18028" r="34065" b="37422"/>
          <a:stretch>
            <a:fillRect/>
          </a:stretch>
        </p:blipFill>
        <p:spPr bwMode="auto">
          <a:xfrm>
            <a:off x="152400" y="1524000"/>
            <a:ext cx="601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152400" y="2895600"/>
            <a:ext cx="60198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pic>
        <p:nvPicPr>
          <p:cNvPr id="70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31586" r="17500" b="22038"/>
          <a:stretch>
            <a:fillRect/>
          </a:stretch>
        </p:blipFill>
        <p:spPr bwMode="auto">
          <a:xfrm>
            <a:off x="4191000" y="3810000"/>
            <a:ext cx="4795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clustering as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61999" y="1757363"/>
            <a:ext cx="817179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A = adjacency matrix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 = diagonal normalizer for A (# </a:t>
            </a:r>
            <a:r>
              <a:rPr lang="en-US" dirty="0" err="1" smtClean="0">
                <a:solidFill>
                  <a:prstClr val="black"/>
                </a:solidFill>
              </a:rPr>
              <a:t>outlinks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W = A D</a:t>
            </a:r>
            <a:r>
              <a:rPr lang="en-US" baseline="30000" dirty="0" smtClean="0">
                <a:solidFill>
                  <a:prstClr val="black"/>
                </a:solidFill>
              </a:rPr>
              <a:t>-1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smallest </a:t>
            </a:r>
            <a:r>
              <a:rPr lang="en-US" dirty="0" err="1">
                <a:solidFill>
                  <a:prstClr val="black"/>
                </a:solidFill>
              </a:rPr>
              <a:t>eigenvecs</a:t>
            </a:r>
            <a:r>
              <a:rPr lang="en-US" dirty="0">
                <a:solidFill>
                  <a:prstClr val="black"/>
                </a:solidFill>
              </a:rPr>
              <a:t> of D-A are largest </a:t>
            </a:r>
            <a:r>
              <a:rPr lang="en-US" dirty="0" err="1">
                <a:solidFill>
                  <a:prstClr val="black"/>
                </a:solidFill>
              </a:rPr>
              <a:t>eigenvecs</a:t>
            </a:r>
            <a:r>
              <a:rPr lang="en-US" dirty="0">
                <a:solidFill>
                  <a:prstClr val="black"/>
                </a:solidFill>
              </a:rPr>
              <a:t> of A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smallest </a:t>
            </a:r>
            <a:r>
              <a:rPr lang="en-US" dirty="0" err="1">
                <a:solidFill>
                  <a:prstClr val="black"/>
                </a:solidFill>
              </a:rPr>
              <a:t>eigenvecs</a:t>
            </a:r>
            <a:r>
              <a:rPr lang="en-US" dirty="0">
                <a:solidFill>
                  <a:prstClr val="black"/>
                </a:solidFill>
              </a:rPr>
              <a:t> of I-W are largest </a:t>
            </a:r>
            <a:r>
              <a:rPr lang="en-US" dirty="0" err="1">
                <a:solidFill>
                  <a:prstClr val="black"/>
                </a:solidFill>
              </a:rPr>
              <a:t>eigenvecs</a:t>
            </a:r>
            <a:r>
              <a:rPr lang="en-US" dirty="0">
                <a:solidFill>
                  <a:prstClr val="black"/>
                </a:solidFill>
              </a:rPr>
              <a:t> of </a:t>
            </a:r>
            <a:r>
              <a:rPr lang="en-US" dirty="0" smtClean="0">
                <a:solidFill>
                  <a:prstClr val="black"/>
                </a:solidFill>
              </a:rPr>
              <a:t>W</a:t>
            </a:r>
          </a:p>
          <a:p>
            <a:pPr eaLnBrk="1" hangingPunct="1">
              <a:buFont typeface="Arial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Suppose each </a:t>
            </a:r>
            <a:r>
              <a:rPr lang="en-US" i="1" dirty="0">
                <a:solidFill>
                  <a:prstClr val="black"/>
                </a:solidFill>
              </a:rPr>
              <a:t>y(</a:t>
            </a:r>
            <a:r>
              <a:rPr lang="en-US" i="1" dirty="0" err="1">
                <a:solidFill>
                  <a:prstClr val="black"/>
                </a:solidFill>
              </a:rPr>
              <a:t>i</a:t>
            </a:r>
            <a:r>
              <a:rPr lang="en-US" i="1" dirty="0">
                <a:solidFill>
                  <a:prstClr val="black"/>
                </a:solidFill>
              </a:rPr>
              <a:t>)=+1 </a:t>
            </a:r>
            <a:r>
              <a:rPr lang="en-US" dirty="0">
                <a:solidFill>
                  <a:prstClr val="black"/>
                </a:solidFill>
              </a:rPr>
              <a:t>or </a:t>
            </a:r>
            <a:r>
              <a:rPr lang="en-US" i="1" dirty="0">
                <a:solidFill>
                  <a:prstClr val="black"/>
                </a:solidFill>
              </a:rPr>
              <a:t>-1</a:t>
            </a:r>
            <a:r>
              <a:rPr lang="en-US" b="1" dirty="0">
                <a:solidFill>
                  <a:prstClr val="black"/>
                </a:solidFill>
              </a:rPr>
              <a:t>:</a:t>
            </a:r>
            <a:r>
              <a:rPr lang="en-US" i="1" dirty="0">
                <a:solidFill>
                  <a:prstClr val="black"/>
                </a:solidFill>
              </a:rPr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Then  </a:t>
            </a:r>
            <a:r>
              <a:rPr lang="en-US" i="1" dirty="0">
                <a:solidFill>
                  <a:prstClr val="black"/>
                </a:solidFill>
              </a:rPr>
              <a:t>y </a:t>
            </a:r>
            <a:r>
              <a:rPr lang="en-US" dirty="0">
                <a:solidFill>
                  <a:prstClr val="black"/>
                </a:solidFill>
              </a:rPr>
              <a:t>is a cluster indicator that splits the nodes into two </a:t>
            </a:r>
            <a:endParaRPr lang="en-US" i="1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what is </a:t>
            </a:r>
            <a:r>
              <a:rPr lang="en-US" b="1" dirty="0" err="1">
                <a:solidFill>
                  <a:prstClr val="black"/>
                </a:solidFill>
              </a:rPr>
              <a:t>y</a:t>
            </a:r>
            <a:r>
              <a:rPr lang="en-US" baseline="30000" dirty="0" err="1">
                <a:solidFill>
                  <a:prstClr val="black"/>
                </a:solidFill>
              </a:rPr>
              <a:t>T</a:t>
            </a:r>
            <a:r>
              <a:rPr lang="en-US" dirty="0">
                <a:solidFill>
                  <a:prstClr val="black"/>
                </a:solidFill>
              </a:rPr>
              <a:t>(D-A)</a:t>
            </a:r>
            <a:r>
              <a:rPr lang="en-US" b="1" dirty="0">
                <a:solidFill>
                  <a:prstClr val="black"/>
                </a:solidFill>
              </a:rPr>
              <a:t>y</a:t>
            </a:r>
            <a:r>
              <a:rPr lang="en-US" dirty="0">
                <a:solidFill>
                  <a:prstClr val="black"/>
                </a:solidFill>
              </a:rPr>
              <a:t> ?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mbria Math"/>
                <a:cs typeface="Cambria Math"/>
              </a:rPr>
              <a:t>Spectral Clustering: Graph = Matrix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J</a:t>
            </a:r>
          </a:p>
        </p:txBody>
      </p:sp>
      <p:cxnSp>
        <p:nvCxnSpPr>
          <p:cNvPr id="17421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2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3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4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5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6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7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8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9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0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1" name="Straight Connector 47"/>
          <p:cNvCxnSpPr>
            <a:cxnSpLocks noChangeShapeType="1"/>
            <a:stCxn id="4" idx="3"/>
            <a:endCxn id="8" idx="0"/>
          </p:cNvCxnSpPr>
          <p:nvPr/>
        </p:nvCxnSpPr>
        <p:spPr bwMode="auto">
          <a:xfrm rot="5400000">
            <a:off x="5241131" y="3547269"/>
            <a:ext cx="13049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6"/>
          <p:cNvGraphicFramePr>
            <a:graphicFrameLocks noChangeAspect="1"/>
          </p:cNvGraphicFramePr>
          <p:nvPr/>
        </p:nvGraphicFramePr>
        <p:xfrm>
          <a:off x="838200" y="379413"/>
          <a:ext cx="7045325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3" imgW="3796496" imgH="2425172" progId="Equation.3">
                  <p:embed/>
                </p:oleObj>
              </mc:Choice>
              <mc:Fallback>
                <p:oleObj name="Equation" r:id="rId3" imgW="3796496" imgH="242517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9413"/>
                        <a:ext cx="7045325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5410200" y="4267200"/>
            <a:ext cx="210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= size of CUT(</a:t>
            </a:r>
            <a:r>
              <a:rPr lang="en-US" b="1">
                <a:solidFill>
                  <a:prstClr val="black"/>
                </a:solidFill>
              </a:rPr>
              <a:t>y</a:t>
            </a:r>
            <a:r>
              <a:rPr lang="en-US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14400" y="54102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1219200" y="5105400"/>
          <a:ext cx="52212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5" imgW="1942893" imgH="228738" progId="Equation.3">
                  <p:embed/>
                </p:oleObj>
              </mc:Choice>
              <mc:Fallback>
                <p:oleObj name="Equation" r:id="rId5" imgW="1942893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52212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58674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NCUT: roughly minimize ratio of transitions between classes vs transitions within classes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973" y="2974837"/>
            <a:ext cx="162910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Same as </a:t>
            </a:r>
            <a:r>
              <a:rPr lang="en-US" smtClean="0">
                <a:solidFill>
                  <a:prstClr val="black"/>
                </a:solidFill>
              </a:rPr>
              <a:t>smoothness criterion used in </a:t>
            </a:r>
            <a:r>
              <a:rPr lang="en-US" dirty="0" smtClean="0">
                <a:solidFill>
                  <a:prstClr val="black"/>
                </a:solidFill>
              </a:rPr>
              <a:t>SSL but now there are no seeds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04800" y="1752600"/>
            <a:ext cx="8458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smallest </a:t>
            </a:r>
            <a:r>
              <a:rPr lang="en-US" dirty="0" err="1">
                <a:solidFill>
                  <a:prstClr val="black"/>
                </a:solidFill>
              </a:rPr>
              <a:t>eigenvecs</a:t>
            </a:r>
            <a:r>
              <a:rPr lang="en-US" dirty="0">
                <a:solidFill>
                  <a:prstClr val="black"/>
                </a:solidFill>
              </a:rPr>
              <a:t> of D-A are largest </a:t>
            </a:r>
            <a:r>
              <a:rPr lang="en-US" dirty="0" err="1">
                <a:solidFill>
                  <a:prstClr val="black"/>
                </a:solidFill>
              </a:rPr>
              <a:t>eigenvecs</a:t>
            </a:r>
            <a:r>
              <a:rPr lang="en-US" dirty="0">
                <a:solidFill>
                  <a:prstClr val="black"/>
                </a:solidFill>
              </a:rPr>
              <a:t> of A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smallest </a:t>
            </a:r>
            <a:r>
              <a:rPr lang="en-US" dirty="0" err="1">
                <a:solidFill>
                  <a:prstClr val="black"/>
                </a:solidFill>
              </a:rPr>
              <a:t>eigenvecs</a:t>
            </a:r>
            <a:r>
              <a:rPr lang="en-US" dirty="0">
                <a:solidFill>
                  <a:prstClr val="black"/>
                </a:solidFill>
              </a:rPr>
              <a:t> of I-W are largest </a:t>
            </a:r>
            <a:r>
              <a:rPr lang="en-US" dirty="0" err="1">
                <a:solidFill>
                  <a:prstClr val="black"/>
                </a:solidFill>
              </a:rPr>
              <a:t>eigenvecs</a:t>
            </a:r>
            <a:r>
              <a:rPr lang="en-US" dirty="0">
                <a:solidFill>
                  <a:prstClr val="black"/>
                </a:solidFill>
              </a:rPr>
              <a:t> of W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Suppose each </a:t>
            </a:r>
            <a:r>
              <a:rPr lang="en-US" i="1" dirty="0">
                <a:solidFill>
                  <a:prstClr val="black"/>
                </a:solidFill>
              </a:rPr>
              <a:t>y(</a:t>
            </a:r>
            <a:r>
              <a:rPr lang="en-US" i="1" dirty="0" err="1">
                <a:solidFill>
                  <a:prstClr val="black"/>
                </a:solidFill>
              </a:rPr>
              <a:t>i</a:t>
            </a:r>
            <a:r>
              <a:rPr lang="en-US" i="1" dirty="0">
                <a:solidFill>
                  <a:prstClr val="black"/>
                </a:solidFill>
              </a:rPr>
              <a:t>)=+1 </a:t>
            </a:r>
            <a:r>
              <a:rPr lang="en-US" dirty="0">
                <a:solidFill>
                  <a:prstClr val="black"/>
                </a:solidFill>
              </a:rPr>
              <a:t>or </a:t>
            </a:r>
            <a:r>
              <a:rPr lang="en-US" i="1" dirty="0">
                <a:solidFill>
                  <a:prstClr val="black"/>
                </a:solidFill>
              </a:rPr>
              <a:t>-1</a:t>
            </a:r>
            <a:r>
              <a:rPr lang="en-US" b="1" dirty="0">
                <a:solidFill>
                  <a:prstClr val="black"/>
                </a:solidFill>
              </a:rPr>
              <a:t>:</a:t>
            </a:r>
            <a:r>
              <a:rPr lang="en-US" i="1" dirty="0">
                <a:solidFill>
                  <a:prstClr val="black"/>
                </a:solidFill>
              </a:rPr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Then  </a:t>
            </a:r>
            <a:r>
              <a:rPr lang="en-US" i="1" dirty="0">
                <a:solidFill>
                  <a:prstClr val="black"/>
                </a:solidFill>
              </a:rPr>
              <a:t>y </a:t>
            </a:r>
            <a:r>
              <a:rPr lang="en-US" dirty="0">
                <a:solidFill>
                  <a:prstClr val="black"/>
                </a:solidFill>
              </a:rPr>
              <a:t>is a cluster indicator that cuts the nodes into two </a:t>
            </a:r>
            <a:endParaRPr lang="en-US" i="1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what </a:t>
            </a:r>
            <a:r>
              <a:rPr lang="en-US" dirty="0">
                <a:solidFill>
                  <a:prstClr val="black"/>
                </a:solidFill>
              </a:rPr>
              <a:t>is </a:t>
            </a:r>
            <a:r>
              <a:rPr lang="en-US" b="1" dirty="0" err="1">
                <a:solidFill>
                  <a:prstClr val="black"/>
                </a:solidFill>
              </a:rPr>
              <a:t>y</a:t>
            </a:r>
            <a:r>
              <a:rPr lang="en-US" baseline="30000" dirty="0" err="1">
                <a:solidFill>
                  <a:prstClr val="black"/>
                </a:solidFill>
              </a:rPr>
              <a:t>T</a:t>
            </a:r>
            <a:r>
              <a:rPr lang="en-US" dirty="0">
                <a:solidFill>
                  <a:prstClr val="black"/>
                </a:solidFill>
              </a:rPr>
              <a:t>(D-A)</a:t>
            </a:r>
            <a:r>
              <a:rPr lang="en-US" b="1" dirty="0">
                <a:solidFill>
                  <a:prstClr val="black"/>
                </a:solidFill>
              </a:rPr>
              <a:t>y</a:t>
            </a:r>
            <a:r>
              <a:rPr lang="en-US" dirty="0">
                <a:solidFill>
                  <a:prstClr val="black"/>
                </a:solidFill>
              </a:rPr>
              <a:t> ?  </a:t>
            </a:r>
            <a:r>
              <a:rPr lang="en-US" u="sng" dirty="0">
                <a:solidFill>
                  <a:prstClr val="black"/>
                </a:solidFill>
              </a:rPr>
              <a:t>The cost of the graph cut defined by </a:t>
            </a:r>
            <a:r>
              <a:rPr lang="en-US" b="1" u="sng" dirty="0">
                <a:solidFill>
                  <a:prstClr val="black"/>
                </a:solidFill>
              </a:rPr>
              <a:t>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what </a:t>
            </a:r>
            <a:r>
              <a:rPr lang="en-US" dirty="0">
                <a:solidFill>
                  <a:prstClr val="black"/>
                </a:solidFill>
              </a:rPr>
              <a:t>is </a:t>
            </a:r>
            <a:r>
              <a:rPr lang="en-US" b="1" dirty="0" err="1">
                <a:solidFill>
                  <a:prstClr val="black"/>
                </a:solidFill>
              </a:rPr>
              <a:t>y</a:t>
            </a:r>
            <a:r>
              <a:rPr lang="en-US" baseline="30000" dirty="0" err="1">
                <a:solidFill>
                  <a:prstClr val="black"/>
                </a:solidFill>
              </a:rPr>
              <a:t>T</a:t>
            </a:r>
            <a:r>
              <a:rPr lang="en-US" dirty="0">
                <a:solidFill>
                  <a:prstClr val="black"/>
                </a:solidFill>
              </a:rPr>
              <a:t>(I-W)</a:t>
            </a:r>
            <a:r>
              <a:rPr lang="en-US" b="1" dirty="0">
                <a:solidFill>
                  <a:prstClr val="black"/>
                </a:solidFill>
              </a:rPr>
              <a:t>y</a:t>
            </a:r>
            <a:r>
              <a:rPr lang="en-US" dirty="0">
                <a:solidFill>
                  <a:prstClr val="black"/>
                </a:solidFill>
              </a:rPr>
              <a:t> ?  </a:t>
            </a:r>
            <a:r>
              <a:rPr lang="en-US" u="sng" dirty="0">
                <a:solidFill>
                  <a:prstClr val="black"/>
                </a:solidFill>
              </a:rPr>
              <a:t>Also a cost of a graph cut defined by </a:t>
            </a:r>
            <a:r>
              <a:rPr lang="en-US" b="1" u="sng" dirty="0">
                <a:solidFill>
                  <a:prstClr val="black"/>
                </a:solidFill>
              </a:rPr>
              <a:t>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How </a:t>
            </a:r>
            <a:r>
              <a:rPr lang="en-US" dirty="0">
                <a:solidFill>
                  <a:prstClr val="black"/>
                </a:solidFill>
              </a:rPr>
              <a:t>to minimize it?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Turns </a:t>
            </a:r>
            <a:r>
              <a:rPr lang="en-US" sz="2000" dirty="0">
                <a:solidFill>
                  <a:prstClr val="black"/>
                </a:solidFill>
              </a:rPr>
              <a:t>out: to minimize </a:t>
            </a:r>
            <a:r>
              <a:rPr lang="en-US" sz="2000" b="1" dirty="0" err="1">
                <a:solidFill>
                  <a:prstClr val="black"/>
                </a:solidFill>
              </a:rPr>
              <a:t>y</a:t>
            </a:r>
            <a:r>
              <a:rPr lang="en-US" sz="2000" baseline="30000" dirty="0" err="1">
                <a:solidFill>
                  <a:prstClr val="black"/>
                </a:solidFill>
              </a:rPr>
              <a:t>T</a:t>
            </a:r>
            <a:r>
              <a:rPr lang="en-US" sz="2000" dirty="0">
                <a:solidFill>
                  <a:prstClr val="black"/>
                </a:solidFill>
              </a:rPr>
              <a:t> X </a:t>
            </a:r>
            <a:r>
              <a:rPr lang="en-US" sz="2000" b="1" dirty="0">
                <a:solidFill>
                  <a:prstClr val="black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 / (</a:t>
            </a:r>
            <a:r>
              <a:rPr lang="en-US" sz="2000" b="1" dirty="0" err="1">
                <a:solidFill>
                  <a:prstClr val="black"/>
                </a:solidFill>
              </a:rPr>
              <a:t>y</a:t>
            </a:r>
            <a:r>
              <a:rPr lang="en-US" sz="2000" baseline="30000" dirty="0" err="1">
                <a:solidFill>
                  <a:prstClr val="black"/>
                </a:solidFill>
              </a:rPr>
              <a:t>T</a:t>
            </a:r>
            <a:r>
              <a:rPr lang="en-US" sz="2000" b="1" dirty="0" err="1">
                <a:solidFill>
                  <a:prstClr val="black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) find </a:t>
            </a:r>
            <a:r>
              <a:rPr lang="en-US" sz="2000" i="1" dirty="0">
                <a:solidFill>
                  <a:prstClr val="black"/>
                </a:solidFill>
              </a:rPr>
              <a:t>smallest</a:t>
            </a:r>
            <a:r>
              <a:rPr lang="en-US" sz="2000" dirty="0">
                <a:solidFill>
                  <a:prstClr val="black"/>
                </a:solidFill>
              </a:rPr>
              <a:t> eigenvector of X</a:t>
            </a:r>
            <a:endParaRPr lang="en-US" dirty="0">
              <a:solidFill>
                <a:prstClr val="black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But</a:t>
            </a:r>
            <a:r>
              <a:rPr lang="en-US" sz="2000" dirty="0">
                <a:solidFill>
                  <a:prstClr val="black"/>
                </a:solidFill>
              </a:rPr>
              <a:t>: this will not be +1/-1, so it’s a “relaxed” solution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900" dirty="0">
                <a:latin typeface="Cambria Math"/>
                <a:cs typeface="Cambria Math"/>
              </a:rPr>
              <a:t>”</a:t>
            </a:r>
            <a:endParaRPr lang="en-US" dirty="0">
              <a:latin typeface="Cambria Math"/>
              <a:cs typeface="Cambria Math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844"/>
          <a:stretch>
            <a:fillRect/>
          </a:stretch>
        </p:blipFill>
        <p:spPr bwMode="auto">
          <a:xfrm>
            <a:off x="1073150" y="1460500"/>
            <a:ext cx="30591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6517" r="57526" b="47408"/>
          <a:stretch>
            <a:fillRect/>
          </a:stretch>
        </p:blipFill>
        <p:spPr bwMode="auto">
          <a:xfrm>
            <a:off x="866775" y="3860800"/>
            <a:ext cx="33591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28763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" y="1323975"/>
          <a:ext cx="7362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23975"/>
                        <a:ext cx="7362825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931988" y="6122988"/>
            <a:ext cx="210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prstClr val="black"/>
                </a:solidFill>
              </a:rPr>
              <a:t>[Shi &amp; Meila, </a:t>
            </a:r>
            <a:r>
              <a:rPr lang="en-US" sz="1800">
                <a:solidFill>
                  <a:srgbClr val="000000"/>
                </a:solidFill>
              </a:rPr>
              <a:t>2002</a:t>
            </a:r>
            <a:r>
              <a:rPr lang="en-US" sz="1800">
                <a:solidFill>
                  <a:prstClr val="black"/>
                </a:solidFill>
              </a:rPr>
              <a:t>]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90950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3050" y="4075113"/>
            <a:ext cx="3524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9973"/>
                </a:solidFill>
              </a:rPr>
              <a:t>λ</a:t>
            </a:r>
            <a:r>
              <a:rPr lang="en-US" sz="1600" baseline="-25000">
                <a:solidFill>
                  <a:srgbClr val="009973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3050" y="4556125"/>
            <a:ext cx="352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λ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536700" y="4957763"/>
            <a:ext cx="354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λ</a:t>
            </a:r>
            <a:r>
              <a:rPr lang="en-US" sz="1600" baseline="-250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2239963" y="5300663"/>
            <a:ext cx="754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1600">
                <a:solidFill>
                  <a:prstClr val="black"/>
                </a:solidFill>
              </a:rPr>
              <a:t>λ</a:t>
            </a:r>
            <a:r>
              <a:rPr lang="el-GR" sz="1600" baseline="-25000">
                <a:solidFill>
                  <a:prstClr val="black"/>
                </a:solidFill>
              </a:rPr>
              <a:t>5</a:t>
            </a:r>
            <a:r>
              <a:rPr lang="en-US" sz="1600" baseline="30000">
                <a:solidFill>
                  <a:prstClr val="black"/>
                </a:solidFill>
              </a:rPr>
              <a:t>,</a:t>
            </a:r>
            <a:r>
              <a:rPr lang="el-GR" sz="1600" baseline="-25000">
                <a:solidFill>
                  <a:prstClr val="black"/>
                </a:solidFill>
              </a:rPr>
              <a:t>6</a:t>
            </a:r>
            <a:r>
              <a:rPr lang="en-US" sz="1600" baseline="-25000">
                <a:solidFill>
                  <a:prstClr val="black"/>
                </a:solidFill>
              </a:rPr>
              <a:t>,7,….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17650" y="3722688"/>
            <a:ext cx="4008438" cy="544929"/>
            <a:chOff x="1687554" y="4039394"/>
            <a:chExt cx="4451272" cy="606359"/>
          </a:xfrm>
        </p:grpSpPr>
        <p:sp>
          <p:nvSpPr>
            <p:cNvPr id="3090" name="TextBox 12"/>
            <p:cNvSpPr txBox="1">
              <a:spLocks noChangeArrowheads="1"/>
            </p:cNvSpPr>
            <p:nvPr/>
          </p:nvSpPr>
          <p:spPr bwMode="auto">
            <a:xfrm>
              <a:off x="1687554" y="4039394"/>
              <a:ext cx="413433" cy="3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2D2DB9"/>
                  </a:solidFill>
                </a:rPr>
                <a:t>λ</a:t>
              </a:r>
              <a:r>
                <a:rPr lang="en-US" sz="1600" baseline="-25000">
                  <a:solidFill>
                    <a:srgbClr val="2D2DB9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8629" y="4269034"/>
              <a:ext cx="390197" cy="376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rgbClr val="2D36D7"/>
                  </a:solidFill>
                </a:rPr>
                <a:t>e</a:t>
              </a:r>
              <a:r>
                <a:rPr lang="en-US" sz="1600" baseline="-25000" dirty="0">
                  <a:solidFill>
                    <a:srgbClr val="2D36D7"/>
                  </a:solidFill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22181" y="4957763"/>
            <a:ext cx="320069" cy="329311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00B050"/>
                </a:solidFill>
              </a:rPr>
              <a:t>e</a:t>
            </a:r>
            <a:r>
              <a:rPr lang="en-US" sz="1300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62850" y="4340225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04888" y="5026025"/>
            <a:ext cx="3154362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288" y="4476750"/>
            <a:ext cx="1268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ja-JP" altLang="en-US" sz="1800">
                <a:solidFill>
                  <a:prstClr val="black"/>
                </a:solidFill>
              </a:rPr>
              <a:t>“</a:t>
            </a:r>
            <a:r>
              <a:rPr lang="en-US" sz="1800">
                <a:solidFill>
                  <a:prstClr val="black"/>
                </a:solidFill>
              </a:rPr>
              <a:t>eigengap</a:t>
            </a:r>
            <a:r>
              <a:rPr lang="ja-JP" altLang="en-US" sz="1800">
                <a:solidFill>
                  <a:prstClr val="black"/>
                </a:solidFill>
              </a:rPr>
              <a:t>”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to think about spectral clustering….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normal people think about spectral clustering like that - as relaxed optimization</a:t>
            </a:r>
          </a:p>
          <a:p>
            <a:r>
              <a:rPr lang="en-US" dirty="0" smtClean="0"/>
              <a:t>…me, not so much</a:t>
            </a:r>
          </a:p>
          <a:p>
            <a:r>
              <a:rPr lang="en-US" dirty="0" smtClean="0"/>
              <a:t>I like the connection to “averaging”…because…. it leads to a nice fast variation of spectral clustering called </a:t>
            </a:r>
            <a:r>
              <a:rPr lang="en-US" i="1" dirty="0" smtClean="0"/>
              <a:t>power iteration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Learning on Graphs with Power Iteration Clustering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omic Sans MS" charset="0"/>
                <a:cs typeface="Arial" charset="0"/>
              </a:rPr>
              <a:t>Spectral Clustering: Graph = Matrix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J</a:t>
            </a:r>
          </a:p>
        </p:txBody>
      </p:sp>
      <p:cxnSp>
        <p:nvCxnSpPr>
          <p:cNvPr id="17421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2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3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4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5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6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7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8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9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0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1" name="Straight Connector 47"/>
          <p:cNvCxnSpPr>
            <a:cxnSpLocks noChangeShapeType="1"/>
            <a:stCxn id="4" idx="3"/>
            <a:endCxn id="8" idx="0"/>
          </p:cNvCxnSpPr>
          <p:nvPr/>
        </p:nvCxnSpPr>
        <p:spPr bwMode="auto">
          <a:xfrm rot="5400000">
            <a:off x="5241131" y="3547269"/>
            <a:ext cx="13049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Spectral Clustering: Graph = Matrix</a:t>
            </a:r>
            <a:r>
              <a:rPr lang="en-US" dirty="0">
                <a:latin typeface="Comic Sans MS" charset="0"/>
                <a:cs typeface="Arial" charset="0"/>
              </a:rPr>
              <a:t/>
            </a:r>
            <a:br>
              <a:rPr lang="en-US" dirty="0">
                <a:latin typeface="Comic Sans MS" charset="0"/>
                <a:cs typeface="Arial" charset="0"/>
              </a:rPr>
            </a:br>
            <a:r>
              <a:rPr lang="en-US" sz="2800" dirty="0">
                <a:latin typeface="Comic Sans MS" charset="0"/>
                <a:cs typeface="Arial" charset="0"/>
              </a:rPr>
              <a:t>Transitively Closed Components = </a:t>
            </a:r>
            <a:r>
              <a:rPr lang="ja-JP" altLang="en-US" sz="2800" dirty="0">
                <a:latin typeface="Comic Sans MS" charset="0"/>
                <a:cs typeface="Arial" charset="0"/>
              </a:rPr>
              <a:t>“</a:t>
            </a:r>
            <a:r>
              <a:rPr lang="en-US" sz="2800" dirty="0">
                <a:latin typeface="Comic Sans MS" charset="0"/>
                <a:cs typeface="Arial" charset="0"/>
              </a:rPr>
              <a:t>Blocks</a:t>
            </a:r>
            <a:r>
              <a:rPr lang="ja-JP" altLang="en-US" sz="2800" dirty="0">
                <a:latin typeface="Comic Sans MS" charset="0"/>
                <a:cs typeface="Arial" charset="0"/>
              </a:rPr>
              <a:t>”</a:t>
            </a:r>
            <a:endParaRPr lang="en-US" dirty="0">
              <a:latin typeface="Comic Sans MS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J</a:t>
            </a:r>
          </a:p>
        </p:txBody>
      </p:sp>
      <p:cxnSp>
        <p:nvCxnSpPr>
          <p:cNvPr id="18445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6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7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8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9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0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1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2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3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4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25463" y="1920875"/>
          <a:ext cx="3910015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23565"/>
                <a:gridCol w="38734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cxnSp>
        <p:nvCxnSpPr>
          <p:cNvPr id="18601" name="Straight Connector 26"/>
          <p:cNvCxnSpPr>
            <a:cxnSpLocks noChangeShapeType="1"/>
            <a:stCxn id="6" idx="5"/>
            <a:endCxn id="4" idx="0"/>
          </p:cNvCxnSpPr>
          <p:nvPr/>
        </p:nvCxnSpPr>
        <p:spPr bwMode="auto">
          <a:xfrm rot="16200000" flipH="1">
            <a:off x="6026944" y="2450306"/>
            <a:ext cx="41275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602" name="Straight Connector 30"/>
          <p:cNvCxnSpPr>
            <a:cxnSpLocks noChangeShapeType="1"/>
            <a:stCxn id="8" idx="5"/>
            <a:endCxn id="9" idx="2"/>
          </p:cNvCxnSpPr>
          <p:nvPr/>
        </p:nvCxnSpPr>
        <p:spPr bwMode="auto">
          <a:xfrm rot="16200000" flipH="1">
            <a:off x="6061869" y="4609306"/>
            <a:ext cx="24130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603" name="Straight Connector 33"/>
          <p:cNvCxnSpPr>
            <a:cxnSpLocks noChangeShapeType="1"/>
            <a:stCxn id="11" idx="4"/>
            <a:endCxn id="14" idx="7"/>
          </p:cNvCxnSpPr>
          <p:nvPr/>
        </p:nvCxnSpPr>
        <p:spPr bwMode="auto">
          <a:xfrm rot="5400000">
            <a:off x="7880350" y="3617913"/>
            <a:ext cx="549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66775" y="2263775"/>
            <a:ext cx="1028700" cy="9604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65325" y="3224213"/>
            <a:ext cx="1165225" cy="10287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62288" y="4252913"/>
            <a:ext cx="1303337" cy="13017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18607" name="TextBox 40"/>
          <p:cNvSpPr txBox="1">
            <a:spLocks noChangeArrowheads="1"/>
          </p:cNvSpPr>
          <p:nvPr/>
        </p:nvSpPr>
        <p:spPr bwMode="auto">
          <a:xfrm>
            <a:off x="304800" y="5715000"/>
            <a:ext cx="7388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Of course we can</a:t>
            </a:r>
            <a:r>
              <a:rPr lang="ja-JP" altLang="en-US" dirty="0">
                <a:solidFill>
                  <a:prstClr val="black"/>
                </a:solidFill>
              </a:rPr>
              <a:t>’</a:t>
            </a:r>
            <a:r>
              <a:rPr lang="en-US" dirty="0">
                <a:solidFill>
                  <a:prstClr val="black"/>
                </a:solidFill>
              </a:rPr>
              <a:t>t see the </a:t>
            </a:r>
            <a:r>
              <a:rPr lang="ja-JP" altLang="en-US" dirty="0">
                <a:solidFill>
                  <a:prstClr val="black"/>
                </a:solidFill>
              </a:rPr>
              <a:t>“</a:t>
            </a:r>
            <a:r>
              <a:rPr lang="en-US" dirty="0">
                <a:solidFill>
                  <a:prstClr val="black"/>
                </a:solidFill>
              </a:rPr>
              <a:t>blocks</a:t>
            </a:r>
            <a:r>
              <a:rPr lang="ja-JP" altLang="en-US" dirty="0">
                <a:solidFill>
                  <a:prstClr val="black"/>
                </a:solidFill>
              </a:rPr>
              <a:t>”</a:t>
            </a:r>
            <a:r>
              <a:rPr lang="en-US" dirty="0">
                <a:solidFill>
                  <a:prstClr val="black"/>
                </a:solidFill>
              </a:rPr>
              <a:t> unless the nodes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are sorted by cluster…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9507" y="1182211"/>
            <a:ext cx="411859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sometimes called a </a:t>
            </a:r>
            <a:r>
              <a:rPr lang="en-US" b="1" dirty="0" smtClean="0">
                <a:solidFill>
                  <a:prstClr val="black"/>
                </a:solidFill>
              </a:rPr>
              <a:t>block-stochastic matrix: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each node has a latent “block”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fixed probability qi for links between elements of block 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fixed probability q0 for links between elements of different blocks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 dirty="0">
                <a:latin typeface="Comic Sans MS" charset="0"/>
                <a:cs typeface="Arial" charset="0"/>
              </a:rPr>
            </a:br>
            <a:r>
              <a:rPr lang="en-US" sz="2800" dirty="0">
                <a:latin typeface="Comic Sans MS" charset="0"/>
                <a:cs typeface="Arial" charset="0"/>
              </a:rPr>
              <a:t>Vector = Node </a:t>
            </a:r>
            <a:r>
              <a:rPr lang="en-US" sz="2800" dirty="0">
                <a:latin typeface="Comic Sans MS" charset="0"/>
                <a:cs typeface="Arial" charset="0"/>
                <a:sym typeface="Wingdings" charset="0"/>
              </a:rPr>
              <a:t> Weight</a:t>
            </a:r>
            <a:endParaRPr lang="en-US" sz="2400" dirty="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664575" y="34290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H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19606" name="Group 29"/>
          <p:cNvGrpSpPr>
            <a:grpSpLocks/>
          </p:cNvGrpSpPr>
          <p:nvPr/>
        </p:nvGrpSpPr>
        <p:grpSpPr bwMode="auto">
          <a:xfrm>
            <a:off x="6011863" y="1920875"/>
            <a:ext cx="2881312" cy="2947988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10" y="3047399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235" y="213439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7250" y="4647722"/>
              <a:ext cx="534030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362" y="495342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88125" y="5410953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777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51887" y="3658805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I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2762" y="4419983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J</a:t>
              </a:r>
            </a:p>
          </p:txBody>
        </p:sp>
        <p:cxnSp>
          <p:nvCxnSpPr>
            <p:cNvPr id="19657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58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59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0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712482" cy="249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1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2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3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4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5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6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995105" y="4286000"/>
              <a:ext cx="104697" cy="320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7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8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9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19645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19646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M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9647" name="TextBox 48"/>
          <p:cNvSpPr txBox="1">
            <a:spLocks noChangeArrowheads="1"/>
          </p:cNvSpPr>
          <p:nvPr/>
        </p:nvSpPr>
        <p:spPr bwMode="auto">
          <a:xfrm>
            <a:off x="4794250" y="1373188"/>
            <a:ext cx="393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v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M*v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solidFill>
                  <a:prstClr val="black"/>
                </a:solidFill>
              </a:rPr>
              <a:t>H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20630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J</a:t>
              </a:r>
            </a:p>
          </p:txBody>
        </p:sp>
        <p:cxnSp>
          <p:nvCxnSpPr>
            <p:cNvPr id="20722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3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4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5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6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7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8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9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0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1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2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3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4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20670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M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0671" name="TextBox 48"/>
          <p:cNvSpPr txBox="1">
            <a:spLocks noChangeArrowheads="1"/>
          </p:cNvSpPr>
          <p:nvPr/>
        </p:nvSpPr>
        <p:spPr bwMode="auto">
          <a:xfrm>
            <a:off x="4762500" y="1373188"/>
            <a:ext cx="565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v</a:t>
            </a:r>
            <a:r>
              <a:rPr lang="en-US" sz="3200" b="1" baseline="-25000">
                <a:solidFill>
                  <a:prstClr val="black"/>
                </a:solidFill>
              </a:rPr>
              <a:t>1</a:t>
            </a:r>
            <a:endParaRPr lang="en-US" b="1" baseline="-25000">
              <a:solidFill>
                <a:prstClr val="black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5645150" y="1920875"/>
          <a:ext cx="1876425" cy="3633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26154">
                <a:tc>
                  <a:txBody>
                    <a:bodyPr/>
                    <a:lstStyle/>
                    <a:p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72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2*1+3*1+0*1</a:t>
                      </a:r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3*1+3*1</a:t>
                      </a:r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3*1+2*1</a:t>
                      </a:r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</a:tbl>
          </a:graphicData>
        </a:graphic>
      </p:graphicFrame>
      <p:sp>
        <p:nvSpPr>
          <p:cNvPr id="20710" name="TextBox 44"/>
          <p:cNvSpPr txBox="1">
            <a:spLocks noChangeArrowheads="1"/>
          </p:cNvSpPr>
          <p:nvPr/>
        </p:nvSpPr>
        <p:spPr bwMode="auto">
          <a:xfrm>
            <a:off x="5765800" y="1373188"/>
            <a:ext cx="566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v</a:t>
            </a:r>
            <a:r>
              <a:rPr lang="en-US" sz="3200" b="1" baseline="-25000">
                <a:solidFill>
                  <a:prstClr val="black"/>
                </a:solidFill>
              </a:rPr>
              <a:t>2</a:t>
            </a:r>
            <a:endParaRPr lang="en-US" b="1" baseline="-25000">
              <a:solidFill>
                <a:prstClr val="black"/>
              </a:solidFill>
            </a:endParaRPr>
          </a:p>
        </p:txBody>
      </p:sp>
      <p:sp>
        <p:nvSpPr>
          <p:cNvPr id="20711" name="TextBox 53"/>
          <p:cNvSpPr txBox="1">
            <a:spLocks noChangeArrowheads="1"/>
          </p:cNvSpPr>
          <p:nvPr/>
        </p:nvSpPr>
        <p:spPr bwMode="auto">
          <a:xfrm>
            <a:off x="4344988" y="1373188"/>
            <a:ext cx="327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*</a:t>
            </a:r>
            <a:endParaRPr lang="en-US" b="1" baseline="-25000">
              <a:solidFill>
                <a:prstClr val="black"/>
              </a:solidFill>
            </a:endParaRPr>
          </a:p>
        </p:txBody>
      </p:sp>
      <p:sp>
        <p:nvSpPr>
          <p:cNvPr id="20712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=</a:t>
            </a:r>
            <a:endParaRPr lang="en-US" b="1" baseline="-250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solidFill>
                  <a:prstClr val="black"/>
                </a:solidFill>
              </a:rPr>
              <a:t>H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W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v</a:t>
            </a:r>
            <a:r>
              <a:rPr lang="en-US" sz="2800" b="1" baseline="-25000">
                <a:solidFill>
                  <a:prstClr val="black"/>
                </a:solidFill>
              </a:rPr>
              <a:t>1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5645150" y="1920875"/>
          <a:ext cx="1876425" cy="3740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73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v</a:t>
            </a:r>
            <a:r>
              <a:rPr lang="en-US" sz="2800" b="1" baseline="-25000">
                <a:solidFill>
                  <a:prstClr val="black"/>
                </a:solidFill>
              </a:rPr>
              <a:t>2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*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=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solidFill>
                  <a:prstClr val="black"/>
                </a:solidFill>
              </a:rPr>
              <a:t>W: normalized</a:t>
            </a:r>
            <a:r>
              <a:rPr lang="en-US" sz="1400" dirty="0">
                <a:solidFill>
                  <a:prstClr val="black"/>
                </a:solidFill>
              </a:rPr>
              <a:t> so columns sum to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r>
              <a:rPr lang="en-US" dirty="0">
                <a:latin typeface="Cambria Math"/>
                <a:cs typeface="Cambria Math"/>
              </a:rPr>
              <a:t/>
            </a:r>
            <a:br>
              <a:rPr lang="en-US" dirty="0">
                <a:latin typeface="Cambria Math"/>
                <a:cs typeface="Cambria Math"/>
              </a:rPr>
            </a:br>
            <a:r>
              <a:rPr lang="en-US" sz="2800" dirty="0">
                <a:latin typeface="Cambria Math"/>
                <a:cs typeface="Cambria Math"/>
              </a:rPr>
              <a:t>Transitively Closed Components = </a:t>
            </a:r>
            <a:r>
              <a:rPr lang="ja-JP" altLang="en-US" sz="2800" dirty="0">
                <a:latin typeface="Cambria Math"/>
                <a:cs typeface="Cambria Math"/>
              </a:rPr>
              <a:t>“</a:t>
            </a:r>
            <a:r>
              <a:rPr lang="en-US" sz="2800" dirty="0">
                <a:latin typeface="Cambria Math"/>
                <a:cs typeface="Cambria Math"/>
              </a:rPr>
              <a:t>Blocks</a:t>
            </a:r>
            <a:r>
              <a:rPr lang="ja-JP" altLang="en-US" sz="2800" dirty="0">
                <a:latin typeface="Cambria Math"/>
                <a:cs typeface="Cambria Math"/>
              </a:rPr>
              <a:t>”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J</a:t>
            </a:r>
          </a:p>
        </p:txBody>
      </p:sp>
      <p:cxnSp>
        <p:nvCxnSpPr>
          <p:cNvPr id="18445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6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7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8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49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0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1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2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3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4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25463" y="1920875"/>
          <a:ext cx="3910015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23565"/>
                <a:gridCol w="38734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cxnSp>
        <p:nvCxnSpPr>
          <p:cNvPr id="18601" name="Straight Connector 26"/>
          <p:cNvCxnSpPr>
            <a:cxnSpLocks noChangeShapeType="1"/>
            <a:stCxn id="6" idx="5"/>
            <a:endCxn id="4" idx="0"/>
          </p:cNvCxnSpPr>
          <p:nvPr/>
        </p:nvCxnSpPr>
        <p:spPr bwMode="auto">
          <a:xfrm rot="16200000" flipH="1">
            <a:off x="6026944" y="2450306"/>
            <a:ext cx="41275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602" name="Straight Connector 30"/>
          <p:cNvCxnSpPr>
            <a:cxnSpLocks noChangeShapeType="1"/>
            <a:stCxn id="8" idx="5"/>
            <a:endCxn id="9" idx="2"/>
          </p:cNvCxnSpPr>
          <p:nvPr/>
        </p:nvCxnSpPr>
        <p:spPr bwMode="auto">
          <a:xfrm rot="16200000" flipH="1">
            <a:off x="6061869" y="4609306"/>
            <a:ext cx="24130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603" name="Straight Connector 33"/>
          <p:cNvCxnSpPr>
            <a:cxnSpLocks noChangeShapeType="1"/>
            <a:stCxn id="11" idx="4"/>
            <a:endCxn id="14" idx="7"/>
          </p:cNvCxnSpPr>
          <p:nvPr/>
        </p:nvCxnSpPr>
        <p:spPr bwMode="auto">
          <a:xfrm rot="5400000">
            <a:off x="7880350" y="3617913"/>
            <a:ext cx="549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66775" y="2263775"/>
            <a:ext cx="1028700" cy="9604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65325" y="3224213"/>
            <a:ext cx="1165225" cy="10287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62288" y="4252913"/>
            <a:ext cx="1303337" cy="13017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18607" name="TextBox 40"/>
          <p:cNvSpPr txBox="1">
            <a:spLocks noChangeArrowheads="1"/>
          </p:cNvSpPr>
          <p:nvPr/>
        </p:nvSpPr>
        <p:spPr bwMode="auto">
          <a:xfrm>
            <a:off x="304800" y="5715000"/>
            <a:ext cx="7388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Of course we can</a:t>
            </a:r>
            <a:r>
              <a:rPr lang="ja-JP" altLang="en-US" dirty="0">
                <a:solidFill>
                  <a:prstClr val="black"/>
                </a:solidFill>
              </a:rPr>
              <a:t>’</a:t>
            </a:r>
            <a:r>
              <a:rPr lang="en-US" dirty="0">
                <a:solidFill>
                  <a:prstClr val="black"/>
                </a:solidFill>
              </a:rPr>
              <a:t>t see the </a:t>
            </a:r>
            <a:r>
              <a:rPr lang="ja-JP" altLang="en-US" dirty="0">
                <a:solidFill>
                  <a:prstClr val="black"/>
                </a:solidFill>
              </a:rPr>
              <a:t>“</a:t>
            </a:r>
            <a:r>
              <a:rPr lang="en-US" dirty="0">
                <a:solidFill>
                  <a:prstClr val="black"/>
                </a:solidFill>
              </a:rPr>
              <a:t>blocks</a:t>
            </a:r>
            <a:r>
              <a:rPr lang="ja-JP" altLang="en-US" dirty="0">
                <a:solidFill>
                  <a:prstClr val="black"/>
                </a:solidFill>
              </a:rPr>
              <a:t>”</a:t>
            </a:r>
            <a:r>
              <a:rPr lang="en-US" dirty="0">
                <a:solidFill>
                  <a:prstClr val="black"/>
                </a:solidFill>
              </a:rPr>
              <a:t> unless the nodes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are sorted by cluster…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9507" y="1182211"/>
            <a:ext cx="4118593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recall this is a </a:t>
            </a:r>
            <a:r>
              <a:rPr lang="en-US" b="1" dirty="0" smtClean="0">
                <a:solidFill>
                  <a:prstClr val="black"/>
                </a:solidFill>
              </a:rPr>
              <a:t>block-stochastic matrix: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each node has a latent “block”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fixed probability qi for links between elements of block 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fixed probability q0 for links between elements of different blocks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 dirty="0">
                <a:latin typeface="Cambria Math"/>
                <a:cs typeface="Cambria Math"/>
              </a:rPr>
              <a:t>Repeated averaging with neighbors as a clustering method</a:t>
            </a:r>
          </a:p>
        </p:txBody>
      </p:sp>
      <p:sp>
        <p:nvSpPr>
          <p:cNvPr id="71680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cs typeface="Cambria Math"/>
              </a:rPr>
              <a:t>Pick a vector v</a:t>
            </a:r>
            <a:r>
              <a:rPr lang="en-US" sz="2400" baseline="30000" dirty="0">
                <a:cs typeface="Cambria Math"/>
              </a:rPr>
              <a:t>0 </a:t>
            </a:r>
            <a:r>
              <a:rPr lang="en-US" sz="1800" dirty="0">
                <a:cs typeface="Cambria Math"/>
              </a:rPr>
              <a:t>(maybe at random)</a:t>
            </a:r>
          </a:p>
          <a:p>
            <a:pPr eaLnBrk="1" hangingPunct="1"/>
            <a:r>
              <a:rPr lang="en-US" sz="2400" dirty="0">
                <a:cs typeface="Cambria Math"/>
              </a:rPr>
              <a:t>Compute v</a:t>
            </a:r>
            <a:r>
              <a:rPr lang="en-US" sz="2400" baseline="30000" dirty="0">
                <a:cs typeface="Cambria Math"/>
              </a:rPr>
              <a:t>1</a:t>
            </a:r>
            <a:r>
              <a:rPr lang="en-US" sz="2400" dirty="0">
                <a:cs typeface="Cambria Math"/>
              </a:rPr>
              <a:t> = Wv</a:t>
            </a:r>
            <a:r>
              <a:rPr lang="en-US" sz="2400" baseline="30000" dirty="0">
                <a:cs typeface="Cambria Math"/>
              </a:rPr>
              <a:t>0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i.e., replace v</a:t>
            </a:r>
            <a:r>
              <a:rPr lang="en-US" sz="2000" baseline="30000" dirty="0">
                <a:cs typeface="Cambria Math"/>
              </a:rPr>
              <a:t>0</a:t>
            </a:r>
            <a:r>
              <a:rPr lang="en-US" sz="2000" dirty="0">
                <a:cs typeface="Cambria Math"/>
              </a:rPr>
              <a:t>[x] with </a:t>
            </a:r>
            <a:r>
              <a:rPr lang="en-US" sz="2000" i="1" dirty="0">
                <a:cs typeface="Cambria Math"/>
              </a:rPr>
              <a:t>weighted average</a:t>
            </a:r>
            <a:r>
              <a:rPr lang="en-US" sz="2000" dirty="0">
                <a:cs typeface="Cambria Math"/>
              </a:rPr>
              <a:t> of v</a:t>
            </a:r>
            <a:r>
              <a:rPr lang="en-US" sz="2000" baseline="30000" dirty="0">
                <a:cs typeface="Cambria Math"/>
              </a:rPr>
              <a:t>0</a:t>
            </a:r>
            <a:r>
              <a:rPr lang="en-US" sz="2000" dirty="0">
                <a:cs typeface="Cambria Math"/>
              </a:rPr>
              <a:t>[y] for the neighbors y of x</a:t>
            </a:r>
          </a:p>
          <a:p>
            <a:pPr eaLnBrk="1" hangingPunct="1"/>
            <a:r>
              <a:rPr lang="en-US" sz="2400" dirty="0">
                <a:cs typeface="Cambria Math"/>
              </a:rPr>
              <a:t>Plot v</a:t>
            </a:r>
            <a:r>
              <a:rPr lang="en-US" sz="2400" baseline="30000" dirty="0">
                <a:cs typeface="Cambria Math"/>
              </a:rPr>
              <a:t>1</a:t>
            </a:r>
            <a:r>
              <a:rPr lang="en-US" sz="2400" dirty="0">
                <a:cs typeface="Cambria Math"/>
              </a:rPr>
              <a:t>[x] for each x</a:t>
            </a:r>
          </a:p>
          <a:p>
            <a:pPr eaLnBrk="1" hangingPunct="1"/>
            <a:r>
              <a:rPr lang="en-US" sz="2400" dirty="0">
                <a:cs typeface="Cambria Math"/>
              </a:rPr>
              <a:t>Repeat for v</a:t>
            </a:r>
            <a:r>
              <a:rPr lang="en-US" sz="2400" baseline="30000" dirty="0">
                <a:cs typeface="Cambria Math"/>
              </a:rPr>
              <a:t>2</a:t>
            </a:r>
            <a:r>
              <a:rPr lang="en-US" sz="2400" dirty="0">
                <a:cs typeface="Cambria Math"/>
              </a:rPr>
              <a:t>, v</a:t>
            </a:r>
            <a:r>
              <a:rPr lang="en-US" sz="2400" baseline="30000" dirty="0">
                <a:cs typeface="Cambria Math"/>
              </a:rPr>
              <a:t>3</a:t>
            </a:r>
            <a:r>
              <a:rPr lang="en-US" sz="2400" dirty="0">
                <a:cs typeface="Cambria Math"/>
              </a:rPr>
              <a:t>, …</a:t>
            </a:r>
          </a:p>
          <a:p>
            <a:pPr eaLnBrk="1" hangingPunct="1"/>
            <a:endParaRPr lang="en-US" sz="2800" dirty="0">
              <a:cs typeface="Cambria Math"/>
            </a:endParaRPr>
          </a:p>
          <a:p>
            <a:pPr eaLnBrk="1" hangingPunct="1"/>
            <a:r>
              <a:rPr lang="en-US" sz="2400" dirty="0">
                <a:cs typeface="Cambria Math"/>
              </a:rPr>
              <a:t>Variants widely used for </a:t>
            </a:r>
            <a:r>
              <a:rPr lang="en-US" sz="2400" i="1" dirty="0">
                <a:cs typeface="Cambria Math"/>
              </a:rPr>
              <a:t>semi-supervised</a:t>
            </a:r>
            <a:r>
              <a:rPr lang="en-US" sz="2400" dirty="0">
                <a:cs typeface="Cambria Math"/>
              </a:rPr>
              <a:t> learning</a:t>
            </a:r>
          </a:p>
          <a:p>
            <a:pPr lvl="1" eaLnBrk="1" hangingPunct="1"/>
            <a:r>
              <a:rPr lang="en-US" sz="2000" dirty="0" smtClean="0">
                <a:cs typeface="Cambria Math"/>
              </a:rPr>
              <a:t>HF/</a:t>
            </a:r>
            <a:r>
              <a:rPr lang="en-US" sz="2000" dirty="0" err="1" smtClean="0">
                <a:cs typeface="Cambria Math"/>
              </a:rPr>
              <a:t>CoEM</a:t>
            </a:r>
            <a:r>
              <a:rPr lang="en-US" sz="2000" dirty="0" smtClean="0">
                <a:cs typeface="Cambria Math"/>
              </a:rPr>
              <a:t>/</a:t>
            </a:r>
            <a:r>
              <a:rPr lang="en-US" sz="2000" dirty="0" err="1" smtClean="0">
                <a:cs typeface="Cambria Math"/>
              </a:rPr>
              <a:t>wvRN</a:t>
            </a:r>
            <a:r>
              <a:rPr lang="en-US" sz="2000" dirty="0" smtClean="0">
                <a:cs typeface="Cambria Math"/>
              </a:rPr>
              <a:t> - average + clamping </a:t>
            </a:r>
            <a:r>
              <a:rPr lang="en-US" sz="2000" dirty="0">
                <a:cs typeface="Cambria Math"/>
              </a:rPr>
              <a:t>of labels for nodes with known labels</a:t>
            </a:r>
          </a:p>
          <a:p>
            <a:pPr eaLnBrk="1" hangingPunct="1"/>
            <a:r>
              <a:rPr lang="en-US" sz="2400" dirty="0">
                <a:cs typeface="Cambria Math"/>
              </a:rPr>
              <a:t>Without clamping, will converge to constant </a:t>
            </a:r>
            <a:r>
              <a:rPr lang="en-US" sz="2400" dirty="0" err="1">
                <a:cs typeface="Cambria Math"/>
              </a:rPr>
              <a:t>v</a:t>
            </a:r>
            <a:r>
              <a:rPr lang="en-US" sz="2400" baseline="30000" dirty="0" err="1">
                <a:cs typeface="Cambria Math"/>
              </a:rPr>
              <a:t>t</a:t>
            </a:r>
            <a:endParaRPr lang="en-US" sz="2400" baseline="30000" dirty="0">
              <a:cs typeface="Cambria Math"/>
            </a:endParaRPr>
          </a:p>
          <a:p>
            <a:pPr eaLnBrk="1" hangingPunct="1"/>
            <a:r>
              <a:rPr lang="en-US" sz="2400" dirty="0">
                <a:cs typeface="Cambria Math"/>
              </a:rPr>
              <a:t>What are the </a:t>
            </a:r>
            <a:r>
              <a:rPr lang="en-US" sz="2400" i="1" dirty="0">
                <a:cs typeface="Cambria Math"/>
              </a:rPr>
              <a:t>dynamics</a:t>
            </a:r>
            <a:r>
              <a:rPr lang="en-US" sz="2400" dirty="0">
                <a:cs typeface="Cambria Math"/>
              </a:rPr>
              <a:t> of this process?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216899" y="298398"/>
            <a:ext cx="8915400" cy="838200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Repeated averaging with neighbors on a sample problem…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43156" b="35074"/>
          <a:stretch>
            <a:fillRect/>
          </a:stretch>
        </p:blipFill>
        <p:spPr>
          <a:xfrm>
            <a:off x="73025" y="1509713"/>
            <a:ext cx="4194175" cy="2071687"/>
          </a:xfrm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775783" y="1247886"/>
            <a:ext cx="411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Create a graph, connecting all points in the 2-D initial space to all other points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 Weighted by distance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Run power iteration </a:t>
            </a:r>
            <a:r>
              <a:rPr lang="en-US" smtClean="0">
                <a:solidFill>
                  <a:prstClr val="black"/>
                </a:solidFill>
              </a:rPr>
              <a:t>(averaging) for </a:t>
            </a:r>
            <a:r>
              <a:rPr lang="en-US" dirty="0">
                <a:solidFill>
                  <a:prstClr val="black"/>
                </a:solidFill>
              </a:rPr>
              <a:t>10 steps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Plot node id x </a:t>
            </a:r>
            <a:r>
              <a:rPr lang="en-US" dirty="0" err="1">
                <a:solidFill>
                  <a:prstClr val="black"/>
                </a:solidFill>
              </a:rPr>
              <a:t>vs</a:t>
            </a:r>
            <a:r>
              <a:rPr lang="en-US" dirty="0">
                <a:solidFill>
                  <a:prstClr val="black"/>
                </a:solidFill>
              </a:rPr>
              <a:t> v</a:t>
            </a:r>
            <a:r>
              <a:rPr lang="en-US" baseline="30000" dirty="0">
                <a:solidFill>
                  <a:prstClr val="black"/>
                </a:solidFill>
              </a:rPr>
              <a:t>10</a:t>
            </a:r>
            <a:r>
              <a:rPr lang="en-US" dirty="0">
                <a:solidFill>
                  <a:prstClr val="black"/>
                </a:solidFill>
              </a:rPr>
              <a:t>(x)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 nodes are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ordered and colored  </a:t>
            </a: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by actual cluster number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752600" y="5392738"/>
            <a:ext cx="720725" cy="779462"/>
            <a:chOff x="1752600" y="4724400"/>
            <a:chExt cx="720414" cy="779621"/>
          </a:xfrm>
        </p:grpSpPr>
        <p:sp>
          <p:nvSpPr>
            <p:cNvPr id="26680" name="TextBox 8"/>
            <p:cNvSpPr txBox="1">
              <a:spLocks noChangeArrowheads="1"/>
            </p:cNvSpPr>
            <p:nvPr/>
          </p:nvSpPr>
          <p:spPr bwMode="auto">
            <a:xfrm>
              <a:off x="2209800" y="48006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1" name="TextBox 9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2" name="TextBox 10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152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3" name="TextBox 11"/>
            <p:cNvSpPr txBox="1">
              <a:spLocks noChangeArrowheads="1"/>
            </p:cNvSpPr>
            <p:nvPr/>
          </p:nvSpPr>
          <p:spPr bwMode="auto">
            <a:xfrm>
              <a:off x="1905000" y="47244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4" name="TextBox 12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cxnSp>
          <p:nvCxnSpPr>
            <p:cNvPr id="26685" name="Straight Connector 14"/>
            <p:cNvCxnSpPr>
              <a:cxnSpLocks noChangeShapeType="1"/>
            </p:cNvCxnSpPr>
            <p:nvPr/>
          </p:nvCxnSpPr>
          <p:spPr bwMode="auto">
            <a:xfrm>
              <a:off x="2133600" y="4876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8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866900" y="49149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87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294811" y="5038010"/>
              <a:ext cx="58579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88" name="Straight Connector 20"/>
            <p:cNvCxnSpPr>
              <a:cxnSpLocks noChangeShapeType="1"/>
              <a:stCxn id="26683" idx="2"/>
              <a:endCxn id="26682" idx="0"/>
            </p:cNvCxnSpPr>
            <p:nvPr/>
          </p:nvCxnSpPr>
          <p:spPr bwMode="auto">
            <a:xfrm rot="16200000" flipH="1">
              <a:off x="1941514" y="5065713"/>
              <a:ext cx="287179" cy="969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89" name="Straight Connector 26"/>
            <p:cNvCxnSpPr>
              <a:cxnSpLocks noChangeShapeType="1"/>
            </p:cNvCxnSpPr>
            <p:nvPr/>
          </p:nvCxnSpPr>
          <p:spPr bwMode="auto">
            <a:xfrm flipV="1">
              <a:off x="1981200" y="5028406"/>
              <a:ext cx="284007" cy="153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90" name="Straight Connector 36"/>
            <p:cNvCxnSpPr>
              <a:cxnSpLocks noChangeShapeType="1"/>
            </p:cNvCxnSpPr>
            <p:nvPr/>
          </p:nvCxnSpPr>
          <p:spPr bwMode="auto">
            <a:xfrm>
              <a:off x="1905000" y="5257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57200" y="4346575"/>
            <a:ext cx="3048000" cy="969963"/>
            <a:chOff x="457200" y="3678238"/>
            <a:chExt cx="3048000" cy="969962"/>
          </a:xfrm>
        </p:grpSpPr>
        <p:grpSp>
          <p:nvGrpSpPr>
            <p:cNvPr id="26658" name="Group 74"/>
            <p:cNvGrpSpPr>
              <a:grpSpLocks/>
            </p:cNvGrpSpPr>
            <p:nvPr/>
          </p:nvGrpSpPr>
          <p:grpSpPr bwMode="auto">
            <a:xfrm>
              <a:off x="457200" y="3810000"/>
              <a:ext cx="3048000" cy="838200"/>
              <a:chOff x="457200" y="3810000"/>
              <a:chExt cx="3048000" cy="838200"/>
            </a:xfrm>
          </p:grpSpPr>
          <p:sp>
            <p:nvSpPr>
              <p:cNvPr id="26660" name="TextBox 37"/>
              <p:cNvSpPr txBox="1">
                <a:spLocks noChangeArrowheads="1"/>
              </p:cNvSpPr>
              <p:nvPr/>
            </p:nvSpPr>
            <p:spPr bwMode="auto">
              <a:xfrm>
                <a:off x="2133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1" name="TextBox 38"/>
              <p:cNvSpPr txBox="1">
                <a:spLocks noChangeArrowheads="1"/>
              </p:cNvSpPr>
              <p:nvPr/>
            </p:nvSpPr>
            <p:spPr bwMode="auto">
              <a:xfrm>
                <a:off x="2514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2" name="TextBox 39"/>
              <p:cNvSpPr txBox="1">
                <a:spLocks noChangeArrowheads="1"/>
              </p:cNvSpPr>
              <p:nvPr/>
            </p:nvSpPr>
            <p:spPr bwMode="auto">
              <a:xfrm>
                <a:off x="1295400" y="4267200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3" name="TextBox 40"/>
              <p:cNvSpPr txBox="1">
                <a:spLocks noChangeArrowheads="1"/>
              </p:cNvSpPr>
              <p:nvPr/>
            </p:nvSpPr>
            <p:spPr bwMode="auto">
              <a:xfrm>
                <a:off x="1787214" y="38276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4" name="TextBox 41"/>
              <p:cNvSpPr txBox="1">
                <a:spLocks noChangeArrowheads="1"/>
              </p:cNvSpPr>
              <p:nvPr/>
            </p:nvSpPr>
            <p:spPr bwMode="auto">
              <a:xfrm>
                <a:off x="1634814" y="41324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6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2015814" y="39800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66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1749114" y="40181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67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362200" y="4114800"/>
                <a:ext cx="193985" cy="409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68" name="Straight Connector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524000" y="4361020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69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2057400" y="3962400"/>
                <a:ext cx="457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70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1447800" y="3962401"/>
                <a:ext cx="381000" cy="3809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671" name="TextBox 56"/>
              <p:cNvSpPr txBox="1">
                <a:spLocks noChangeArrowheads="1"/>
              </p:cNvSpPr>
              <p:nvPr/>
            </p:nvSpPr>
            <p:spPr bwMode="auto">
              <a:xfrm>
                <a:off x="2895600" y="3810000"/>
                <a:ext cx="762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2" name="TextBox 57"/>
              <p:cNvSpPr txBox="1">
                <a:spLocks noChangeArrowheads="1"/>
              </p:cNvSpPr>
              <p:nvPr/>
            </p:nvSpPr>
            <p:spPr bwMode="auto">
              <a:xfrm>
                <a:off x="3241986" y="38100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3" name="Straight Connector 58"/>
              <p:cNvCxnSpPr>
                <a:cxnSpLocks noChangeShapeType="1"/>
              </p:cNvCxnSpPr>
              <p:nvPr/>
            </p:nvCxnSpPr>
            <p:spPr bwMode="auto">
              <a:xfrm rot="10800000">
                <a:off x="3048001" y="3962400"/>
                <a:ext cx="263215" cy="176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74" name="Straight Connector 59"/>
              <p:cNvCxnSpPr>
                <a:cxnSpLocks noChangeShapeType="1"/>
              </p:cNvCxnSpPr>
              <p:nvPr/>
            </p:nvCxnSpPr>
            <p:spPr bwMode="auto">
              <a:xfrm rot="10800000" flipV="1">
                <a:off x="2743200" y="4038600"/>
                <a:ext cx="193986" cy="453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675" name="TextBox 62"/>
              <p:cNvSpPr txBox="1">
                <a:spLocks noChangeArrowheads="1"/>
              </p:cNvSpPr>
              <p:nvPr/>
            </p:nvSpPr>
            <p:spPr bwMode="auto">
              <a:xfrm>
                <a:off x="457200" y="4343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6" name="TextBox 63"/>
              <p:cNvSpPr txBox="1">
                <a:spLocks noChangeArrowheads="1"/>
              </p:cNvSpPr>
              <p:nvPr/>
            </p:nvSpPr>
            <p:spPr bwMode="auto">
              <a:xfrm>
                <a:off x="879786" y="4401979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7" name="Straight Connector 65"/>
              <p:cNvCxnSpPr>
                <a:cxnSpLocks noChangeShapeType="1"/>
              </p:cNvCxnSpPr>
              <p:nvPr/>
            </p:nvCxnSpPr>
            <p:spPr bwMode="auto">
              <a:xfrm rot="10800000" flipV="1">
                <a:off x="1108386" y="4495799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78" name="Straight Connector 66"/>
              <p:cNvCxnSpPr>
                <a:cxnSpLocks noChangeShapeType="1"/>
                <a:stCxn id="26676" idx="1"/>
                <a:endCxn id="26675" idx="3"/>
              </p:cNvCxnSpPr>
              <p:nvPr/>
            </p:nvCxnSpPr>
            <p:spPr bwMode="auto">
              <a:xfrm rot="10800000">
                <a:off x="720414" y="4466512"/>
                <a:ext cx="159372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679" name="Straight Connector 69"/>
              <p:cNvCxnSpPr>
                <a:cxnSpLocks noChangeShapeType="1"/>
                <a:stCxn id="26675" idx="3"/>
              </p:cNvCxnSpPr>
              <p:nvPr/>
            </p:nvCxnSpPr>
            <p:spPr bwMode="auto">
              <a:xfrm flipV="1">
                <a:off x="720414" y="4343400"/>
                <a:ext cx="574986" cy="1231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6659" name="Freeform 72"/>
            <p:cNvSpPr>
              <a:spLocks noChangeArrowheads="1"/>
            </p:cNvSpPr>
            <p:nvPr/>
          </p:nvSpPr>
          <p:spPr bwMode="auto">
            <a:xfrm>
              <a:off x="514350" y="3678238"/>
              <a:ext cx="2833688" cy="765969"/>
            </a:xfrm>
            <a:custGeom>
              <a:avLst/>
              <a:gdLst>
                <a:gd name="T0" fmla="*/ 171450 w 2833688"/>
                <a:gd name="T1" fmla="*/ 708025 h 765969"/>
                <a:gd name="T2" fmla="*/ 200025 w 2833688"/>
                <a:gd name="T3" fmla="*/ 660400 h 765969"/>
                <a:gd name="T4" fmla="*/ 1371600 w 2833688"/>
                <a:gd name="T5" fmla="*/ 74612 h 765969"/>
                <a:gd name="T6" fmla="*/ 2833688 w 2833688"/>
                <a:gd name="T7" fmla="*/ 212725 h 765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3688"/>
                <a:gd name="T13" fmla="*/ 0 h 765969"/>
                <a:gd name="T14" fmla="*/ 2833688 w 2833688"/>
                <a:gd name="T15" fmla="*/ 765969 h 765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3688" h="765969">
                  <a:moveTo>
                    <a:pt x="171450" y="708025"/>
                  </a:moveTo>
                  <a:cubicBezTo>
                    <a:pt x="85725" y="736997"/>
                    <a:pt x="0" y="765969"/>
                    <a:pt x="200025" y="660400"/>
                  </a:cubicBezTo>
                  <a:cubicBezTo>
                    <a:pt x="400050" y="554831"/>
                    <a:pt x="932656" y="149224"/>
                    <a:pt x="1371600" y="74612"/>
                  </a:cubicBezTo>
                  <a:cubicBezTo>
                    <a:pt x="1810544" y="0"/>
                    <a:pt x="2595563" y="189706"/>
                    <a:pt x="2833688" y="2127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Freeform 79"/>
          <p:cNvSpPr>
            <a:spLocks noChangeArrowheads="1"/>
          </p:cNvSpPr>
          <p:nvPr/>
        </p:nvSpPr>
        <p:spPr bwMode="auto">
          <a:xfrm>
            <a:off x="1828800" y="4706938"/>
            <a:ext cx="1500188" cy="388937"/>
          </a:xfrm>
          <a:custGeom>
            <a:avLst/>
            <a:gdLst>
              <a:gd name="T0" fmla="*/ 0 w 1500188"/>
              <a:gd name="T1" fmla="*/ 290509 h 388938"/>
              <a:gd name="T2" fmla="*/ 519113 w 1500188"/>
              <a:gd name="T3" fmla="*/ 361946 h 388938"/>
              <a:gd name="T4" fmla="*/ 928688 w 1500188"/>
              <a:gd name="T5" fmla="*/ 328609 h 388938"/>
              <a:gd name="T6" fmla="*/ 1500188 w 1500188"/>
              <a:gd name="T7" fmla="*/ 0 h 388938"/>
              <a:gd name="T8" fmla="*/ 0 60000 65536"/>
              <a:gd name="T9" fmla="*/ 0 60000 65536"/>
              <a:gd name="T10" fmla="*/ 0 60000 65536"/>
              <a:gd name="T11" fmla="*/ 0 60000 65536"/>
              <a:gd name="T12" fmla="*/ 0 w 1500188"/>
              <a:gd name="T13" fmla="*/ 0 h 388938"/>
              <a:gd name="T14" fmla="*/ 1500188 w 1500188"/>
              <a:gd name="T15" fmla="*/ 388938 h 388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88" h="388938">
                <a:moveTo>
                  <a:pt x="0" y="290513"/>
                </a:moveTo>
                <a:cubicBezTo>
                  <a:pt x="182166" y="323056"/>
                  <a:pt x="364332" y="355600"/>
                  <a:pt x="519113" y="361950"/>
                </a:cubicBezTo>
                <a:cubicBezTo>
                  <a:pt x="673894" y="368300"/>
                  <a:pt x="765176" y="388938"/>
                  <a:pt x="928688" y="328613"/>
                </a:cubicBezTo>
                <a:cubicBezTo>
                  <a:pt x="1092200" y="268288"/>
                  <a:pt x="1404938" y="55563"/>
                  <a:pt x="1500188" y="0"/>
                </a:cubicBez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Freeform 82"/>
          <p:cNvSpPr>
            <a:spLocks noChangeArrowheads="1"/>
          </p:cNvSpPr>
          <p:nvPr/>
        </p:nvSpPr>
        <p:spPr bwMode="auto">
          <a:xfrm>
            <a:off x="1800225" y="5040313"/>
            <a:ext cx="190500" cy="433387"/>
          </a:xfrm>
          <a:custGeom>
            <a:avLst/>
            <a:gdLst>
              <a:gd name="T0" fmla="*/ 190500 w 190500"/>
              <a:gd name="T1" fmla="*/ 433384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 flipH="1">
            <a:off x="2324100" y="4859338"/>
            <a:ext cx="266700" cy="738187"/>
          </a:xfrm>
          <a:custGeom>
            <a:avLst/>
            <a:gdLst>
              <a:gd name="T0" fmla="*/ 1024555 w 190500"/>
              <a:gd name="T1" fmla="*/ 6213339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3352800" y="5240338"/>
            <a:ext cx="2270125" cy="581025"/>
            <a:chOff x="4063572" y="4800600"/>
            <a:chExt cx="2269878" cy="581799"/>
          </a:xfrm>
        </p:grpSpPr>
        <p:sp>
          <p:nvSpPr>
            <p:cNvPr id="26640" name="TextBox 108"/>
            <p:cNvSpPr txBox="1">
              <a:spLocks noChangeArrowheads="1"/>
            </p:cNvSpPr>
            <p:nvPr/>
          </p:nvSpPr>
          <p:spPr bwMode="auto">
            <a:xfrm>
              <a:off x="40635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1" name="Straight Connector 110"/>
            <p:cNvCxnSpPr>
              <a:cxnSpLocks noChangeShapeType="1"/>
              <a:stCxn id="26640" idx="3"/>
            </p:cNvCxnSpPr>
            <p:nvPr/>
          </p:nvCxnSpPr>
          <p:spPr bwMode="auto">
            <a:xfrm>
              <a:off x="42995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42" name="TextBox 112"/>
            <p:cNvSpPr txBox="1">
              <a:spLocks noChangeArrowheads="1"/>
            </p:cNvSpPr>
            <p:nvPr/>
          </p:nvSpPr>
          <p:spPr bwMode="auto">
            <a:xfrm>
              <a:off x="45207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3" name="Straight Connector 113"/>
            <p:cNvCxnSpPr>
              <a:cxnSpLocks noChangeShapeType="1"/>
              <a:stCxn id="26642" idx="3"/>
            </p:cNvCxnSpPr>
            <p:nvPr/>
          </p:nvCxnSpPr>
          <p:spPr bwMode="auto">
            <a:xfrm>
              <a:off x="47567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44" name="TextBox 114"/>
            <p:cNvSpPr txBox="1">
              <a:spLocks noChangeArrowheads="1"/>
            </p:cNvSpPr>
            <p:nvPr/>
          </p:nvSpPr>
          <p:spPr bwMode="auto">
            <a:xfrm>
              <a:off x="49779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5" name="Straight Connector 115"/>
            <p:cNvCxnSpPr>
              <a:cxnSpLocks noChangeShapeType="1"/>
              <a:stCxn id="26644" idx="3"/>
            </p:cNvCxnSpPr>
            <p:nvPr/>
          </p:nvCxnSpPr>
          <p:spPr bwMode="auto">
            <a:xfrm>
              <a:off x="52139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46" name="TextBox 116"/>
            <p:cNvSpPr txBox="1">
              <a:spLocks noChangeArrowheads="1"/>
            </p:cNvSpPr>
            <p:nvPr/>
          </p:nvSpPr>
          <p:spPr bwMode="auto">
            <a:xfrm>
              <a:off x="54351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7" name="Straight Connector 117"/>
            <p:cNvCxnSpPr>
              <a:cxnSpLocks noChangeShapeType="1"/>
              <a:stCxn id="26646" idx="3"/>
            </p:cNvCxnSpPr>
            <p:nvPr/>
          </p:nvCxnSpPr>
          <p:spPr bwMode="auto">
            <a:xfrm>
              <a:off x="56711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48" name="TextBox 118"/>
            <p:cNvSpPr txBox="1">
              <a:spLocks noChangeArrowheads="1"/>
            </p:cNvSpPr>
            <p:nvPr/>
          </p:nvSpPr>
          <p:spPr bwMode="auto">
            <a:xfrm>
              <a:off x="4419600" y="51054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9" name="Straight Connector 119"/>
            <p:cNvCxnSpPr>
              <a:cxnSpLocks noChangeShapeType="1"/>
              <a:stCxn id="26648" idx="3"/>
            </p:cNvCxnSpPr>
            <p:nvPr/>
          </p:nvCxnSpPr>
          <p:spPr bwMode="auto">
            <a:xfrm>
              <a:off x="4655562" y="52439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50" name="TextBox 120"/>
            <p:cNvSpPr txBox="1">
              <a:spLocks noChangeArrowheads="1"/>
            </p:cNvSpPr>
            <p:nvPr/>
          </p:nvSpPr>
          <p:spPr bwMode="auto">
            <a:xfrm>
              <a:off x="49530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1" name="Straight Connector 121"/>
            <p:cNvCxnSpPr>
              <a:cxnSpLocks noChangeShapeType="1"/>
              <a:stCxn id="26650" idx="3"/>
            </p:cNvCxnSpPr>
            <p:nvPr/>
          </p:nvCxnSpPr>
          <p:spPr bwMode="auto">
            <a:xfrm>
              <a:off x="51889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52" name="TextBox 122"/>
            <p:cNvSpPr txBox="1">
              <a:spLocks noChangeArrowheads="1"/>
            </p:cNvSpPr>
            <p:nvPr/>
          </p:nvSpPr>
          <p:spPr bwMode="auto">
            <a:xfrm>
              <a:off x="54864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3" name="Straight Connector 123"/>
            <p:cNvCxnSpPr>
              <a:cxnSpLocks noChangeShapeType="1"/>
              <a:stCxn id="26652" idx="3"/>
            </p:cNvCxnSpPr>
            <p:nvPr/>
          </p:nvCxnSpPr>
          <p:spPr bwMode="auto">
            <a:xfrm>
              <a:off x="57223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54" name="TextBox 124"/>
            <p:cNvSpPr txBox="1">
              <a:spLocks noChangeArrowheads="1"/>
            </p:cNvSpPr>
            <p:nvPr/>
          </p:nvSpPr>
          <p:spPr bwMode="auto">
            <a:xfrm>
              <a:off x="5943600" y="4876800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 b="1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26655" name="Straight Connector 126"/>
            <p:cNvCxnSpPr>
              <a:cxnSpLocks noChangeShapeType="1"/>
              <a:endCxn id="26648" idx="1"/>
            </p:cNvCxnSpPr>
            <p:nvPr/>
          </p:nvCxnSpPr>
          <p:spPr bwMode="auto">
            <a:xfrm rot="16200000" flipH="1">
              <a:off x="4236050" y="5060350"/>
              <a:ext cx="2147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6" name="Straight Connector 128"/>
            <p:cNvCxnSpPr>
              <a:cxnSpLocks noChangeShapeType="1"/>
            </p:cNvCxnSpPr>
            <p:nvPr/>
          </p:nvCxnSpPr>
          <p:spPr bwMode="auto">
            <a:xfrm>
              <a:off x="4724400" y="49530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7" name="Straight Connector 130"/>
            <p:cNvCxnSpPr>
              <a:cxnSpLocks noChangeShapeType="1"/>
            </p:cNvCxnSpPr>
            <p:nvPr/>
          </p:nvCxnSpPr>
          <p:spPr bwMode="auto">
            <a:xfrm flipV="1">
              <a:off x="5715000" y="50292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34" name="Freeform 133"/>
          <p:cNvSpPr>
            <a:spLocks noChangeArrowheads="1"/>
          </p:cNvSpPr>
          <p:nvPr/>
        </p:nvSpPr>
        <p:spPr bwMode="auto">
          <a:xfrm flipH="1" flipV="1">
            <a:off x="2743200" y="4859338"/>
            <a:ext cx="647700" cy="457200"/>
          </a:xfrm>
          <a:custGeom>
            <a:avLst/>
            <a:gdLst>
              <a:gd name="T0" fmla="*/ 86554424 w 190500"/>
              <a:gd name="T1" fmla="*/ 566270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Freeform 134"/>
          <p:cNvSpPr>
            <a:spLocks noChangeArrowheads="1"/>
          </p:cNvSpPr>
          <p:nvPr/>
        </p:nvSpPr>
        <p:spPr bwMode="auto">
          <a:xfrm flipH="1" flipV="1">
            <a:off x="3429000" y="4706938"/>
            <a:ext cx="495300" cy="609600"/>
          </a:xfrm>
          <a:custGeom>
            <a:avLst/>
            <a:gdLst>
              <a:gd name="T0" fmla="*/ 22634022 w 190500"/>
              <a:gd name="T1" fmla="*/ 2386256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26637" name="TextBox 135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6638" name="TextBox 136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6639" name="TextBox 137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134" grpId="0" animBg="1"/>
      <p:bldP spid="1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Repeated averaging with neighbors on a sample problem…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34302"/>
          <a:stretch>
            <a:fillRect/>
          </a:stretch>
        </p:blipFill>
        <p:spPr>
          <a:xfrm>
            <a:off x="0" y="1524000"/>
            <a:ext cx="8324850" cy="2133600"/>
          </a:xfrm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2286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2667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3200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cxnSp>
        <p:nvCxnSpPr>
          <p:cNvPr id="17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22852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Arrow Connector 5"/>
          <p:cNvCxnSpPr>
            <a:cxnSpLocks noChangeShapeType="1"/>
          </p:cNvCxnSpPr>
          <p:nvPr/>
        </p:nvCxnSpPr>
        <p:spPr bwMode="auto">
          <a:xfrm rot="5400000">
            <a:off x="1316832" y="2361406"/>
            <a:ext cx="1676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 rot="-5400000">
            <a:off x="7916069" y="2186781"/>
            <a:ext cx="996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solidFill>
                  <a:prstClr val="black"/>
                </a:solidFill>
                <a:latin typeface="Times New Roman" charset="0"/>
              </a:rPr>
              <a:t>smaller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 rot="-5400000">
            <a:off x="1328738" y="2095500"/>
            <a:ext cx="804862" cy="41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solidFill>
                  <a:prstClr val="black"/>
                </a:solidFill>
                <a:latin typeface="Times New Roman" charset="0"/>
              </a:rPr>
              <a:t>larger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Repeated averaging with neighbors on a sample problem…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79" name="TextBox 13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3" name="TextBox 17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4" name="TextBox 18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5" name="TextBox 22"/>
          <p:cNvSpPr txBox="1">
            <a:spLocks noChangeArrowheads="1"/>
          </p:cNvSpPr>
          <p:nvPr/>
        </p:nvSpPr>
        <p:spPr bwMode="auto">
          <a:xfrm>
            <a:off x="2362200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6" name="TextBox 23"/>
          <p:cNvSpPr txBox="1">
            <a:spLocks noChangeArrowheads="1"/>
          </p:cNvSpPr>
          <p:nvPr/>
        </p:nvSpPr>
        <p:spPr bwMode="auto">
          <a:xfrm>
            <a:off x="2743200" y="360997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7" name="TextBox 24"/>
          <p:cNvSpPr txBox="1">
            <a:spLocks noChangeArrowheads="1"/>
          </p:cNvSpPr>
          <p:nvPr/>
        </p:nvSpPr>
        <p:spPr bwMode="auto">
          <a:xfrm>
            <a:off x="3276600" y="3609975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531813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912813" y="3609975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90" name="TextBox 27"/>
          <p:cNvSpPr txBox="1">
            <a:spLocks noChangeArrowheads="1"/>
          </p:cNvSpPr>
          <p:nvPr/>
        </p:nvSpPr>
        <p:spPr bwMode="auto">
          <a:xfrm>
            <a:off x="1446213" y="3609975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91" name="Rectangle 28"/>
          <p:cNvSpPr>
            <a:spLocks noChangeArrowheads="1"/>
          </p:cNvSpPr>
          <p:nvPr/>
        </p:nvSpPr>
        <p:spPr bwMode="auto">
          <a:xfrm>
            <a:off x="4267200" y="3657600"/>
            <a:ext cx="4648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Repeated averaging with neighbors on a sample problem…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cxnSp>
        <p:nvCxnSpPr>
          <p:cNvPr id="8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46474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 rot="-5400000">
            <a:off x="7739856" y="4548982"/>
            <a:ext cx="1349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solidFill>
                  <a:prstClr val="black"/>
                </a:solidFill>
                <a:latin typeface="Times New Roman" charset="0"/>
              </a:rPr>
              <a:t>very small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 dirty="0">
                <a:latin typeface="Cambria Math"/>
                <a:cs typeface="Cambria Math"/>
              </a:rPr>
              <a:t>PIC: Power Iteration Clustering</a:t>
            </a:r>
            <a:br>
              <a:rPr lang="en-US" sz="2800" dirty="0">
                <a:latin typeface="Cambria Math"/>
                <a:cs typeface="Cambria Math"/>
              </a:rPr>
            </a:br>
            <a:r>
              <a:rPr lang="en-US" sz="2000" dirty="0">
                <a:latin typeface="Cambria Math"/>
                <a:cs typeface="Cambria Math"/>
              </a:rPr>
              <a:t>run power iteration (repeated averaging w/ neighbors) with early stopping</a:t>
            </a:r>
            <a:endParaRPr lang="en-US" sz="2800" dirty="0">
              <a:latin typeface="Cambria Math"/>
              <a:cs typeface="Cambria Math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04800" y="4114800"/>
            <a:ext cx="81375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1" indent="-3429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V</a:t>
            </a:r>
            <a:r>
              <a:rPr lang="en-US" sz="2000" baseline="30000" dirty="0">
                <a:solidFill>
                  <a:srgbClr val="333333"/>
                </a:solidFill>
                <a:latin typeface="Cambria Math"/>
                <a:cs typeface="Cambria Math"/>
              </a:rPr>
              <a:t>0</a:t>
            </a: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: random start, or </a:t>
            </a:r>
            <a:r>
              <a:rPr lang="ja-JP" alt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“</a:t>
            </a: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degree matrix</a:t>
            </a:r>
            <a:r>
              <a:rPr lang="ja-JP" alt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”</a:t>
            </a: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 D, or …</a:t>
            </a:r>
          </a:p>
          <a:p>
            <a:pPr lvl="1" indent="-3429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Easy to implement and efficient</a:t>
            </a:r>
          </a:p>
          <a:p>
            <a:pPr lvl="1" indent="-3429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Very easily parallelized</a:t>
            </a:r>
          </a:p>
          <a:p>
            <a:pPr lvl="1" indent="-3429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1700" dirty="0">
              <a:solidFill>
                <a:srgbClr val="333333"/>
              </a:solidFill>
              <a:latin typeface="Cambria Math"/>
              <a:cs typeface="Cambria Math"/>
            </a:endParaRPr>
          </a:p>
          <a:p>
            <a:pPr lvl="1" indent="-3429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Experimentally, often </a:t>
            </a:r>
            <a:r>
              <a:rPr lang="en-US" sz="2000" b="1" dirty="0">
                <a:solidFill>
                  <a:srgbClr val="333333"/>
                </a:solidFill>
                <a:latin typeface="Cambria Math"/>
                <a:cs typeface="Cambria Math"/>
              </a:rPr>
              <a:t>better than</a:t>
            </a: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 traditional spectral methods</a:t>
            </a:r>
          </a:p>
          <a:p>
            <a:pPr lvl="1" indent="-3429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2000" dirty="0">
              <a:solidFill>
                <a:srgbClr val="333333"/>
              </a:solidFill>
              <a:latin typeface="Cambria Math"/>
              <a:cs typeface="Cambria Math"/>
            </a:endParaRPr>
          </a:p>
          <a:p>
            <a:pPr lvl="1" indent="-3429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Surprising since the embedded space is 1-dimensional</a:t>
            </a:r>
            <a:r>
              <a:rPr lang="en-US" sz="2000" dirty="0">
                <a:solidFill>
                  <a:srgbClr val="333333"/>
                </a:solidFill>
                <a:latin typeface="Comic Sans MS" charset="0"/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Experiments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ja-JP" altLang="en-US" sz="2400" dirty="0">
                <a:cs typeface="Cambria Math"/>
              </a:rPr>
              <a:t>“</a:t>
            </a:r>
            <a:r>
              <a:rPr lang="en-US" sz="2400" dirty="0">
                <a:cs typeface="Cambria Math"/>
              </a:rPr>
              <a:t>Network</a:t>
            </a:r>
            <a:r>
              <a:rPr lang="ja-JP" altLang="en-US" sz="2400" dirty="0">
                <a:cs typeface="Cambria Math"/>
              </a:rPr>
              <a:t>”</a:t>
            </a:r>
            <a:r>
              <a:rPr lang="en-US" sz="2400" dirty="0">
                <a:cs typeface="Cambria Math"/>
              </a:rPr>
              <a:t> problems: natural graph structure</a:t>
            </a:r>
          </a:p>
          <a:p>
            <a:pPr lvl="1" eaLnBrk="1" hangingPunct="1"/>
            <a:r>
              <a:rPr lang="en-US" sz="2000" dirty="0" err="1">
                <a:cs typeface="Cambria Math"/>
              </a:rPr>
              <a:t>PolBooks</a:t>
            </a:r>
            <a:r>
              <a:rPr lang="en-US" sz="2000" dirty="0">
                <a:cs typeface="Cambria Math"/>
              </a:rPr>
              <a:t>: 105 political books, 3 classes, linked by </a:t>
            </a:r>
            <a:r>
              <a:rPr lang="en-US" sz="2000" dirty="0" err="1">
                <a:cs typeface="Cambria Math"/>
              </a:rPr>
              <a:t>copurchaser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 err="1">
                <a:cs typeface="Cambria Math"/>
              </a:rPr>
              <a:t>UMBCBlog</a:t>
            </a:r>
            <a:r>
              <a:rPr lang="en-US" sz="2000" dirty="0">
                <a:cs typeface="Cambria Math"/>
              </a:rPr>
              <a:t>: 404 political blogs, 2 classes, </a:t>
            </a:r>
            <a:r>
              <a:rPr lang="en-US" sz="2000" dirty="0" err="1">
                <a:cs typeface="Cambria Math"/>
              </a:rPr>
              <a:t>blogroll</a:t>
            </a:r>
            <a:r>
              <a:rPr lang="en-US" sz="2000" dirty="0">
                <a:cs typeface="Cambria Math"/>
              </a:rPr>
              <a:t> links</a:t>
            </a:r>
          </a:p>
          <a:p>
            <a:pPr lvl="1" eaLnBrk="1" hangingPunct="1"/>
            <a:r>
              <a:rPr lang="en-US" sz="2000" dirty="0" err="1">
                <a:cs typeface="Cambria Math"/>
              </a:rPr>
              <a:t>AGBlog</a:t>
            </a:r>
            <a:r>
              <a:rPr lang="en-US" sz="2000" dirty="0">
                <a:cs typeface="Cambria Math"/>
              </a:rPr>
              <a:t>: 1222 political blogs, 2 classes, </a:t>
            </a:r>
            <a:r>
              <a:rPr lang="en-US" sz="2000" dirty="0" err="1">
                <a:cs typeface="Cambria Math"/>
              </a:rPr>
              <a:t>blogroll</a:t>
            </a:r>
            <a:r>
              <a:rPr lang="en-US" sz="2000" dirty="0">
                <a:cs typeface="Cambria Math"/>
              </a:rPr>
              <a:t> links</a:t>
            </a:r>
          </a:p>
          <a:p>
            <a:pPr eaLnBrk="1" hangingPunct="1"/>
            <a:r>
              <a:rPr lang="ja-JP" altLang="en-US" dirty="0">
                <a:cs typeface="Cambria Math"/>
              </a:rPr>
              <a:t>“</a:t>
            </a:r>
            <a:r>
              <a:rPr lang="en-US" sz="2400" dirty="0">
                <a:cs typeface="Cambria Math"/>
              </a:rPr>
              <a:t>Manifold</a:t>
            </a:r>
            <a:r>
              <a:rPr lang="ja-JP" altLang="en-US" sz="2400" dirty="0">
                <a:cs typeface="Cambria Math"/>
              </a:rPr>
              <a:t>”</a:t>
            </a:r>
            <a:r>
              <a:rPr lang="en-US" sz="2400" dirty="0">
                <a:cs typeface="Cambria Math"/>
              </a:rPr>
              <a:t> problems: cosine distance between classification instances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Iris: 150 flowers, 3 classes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PenDigits01,17: 200 handwritten digits, 2 classes (0-1 or 1-7)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20ngA: 200 docs, </a:t>
            </a:r>
            <a:r>
              <a:rPr lang="en-US" sz="2000" dirty="0" err="1">
                <a:cs typeface="Cambria Math"/>
              </a:rPr>
              <a:t>misc.forsale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vs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soc.religion.christian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cs typeface="Cambria Math"/>
              </a:rPr>
              <a:t>20ngB: 400 docs, </a:t>
            </a:r>
            <a:r>
              <a:rPr lang="en-US" sz="2000" dirty="0" err="1">
                <a:cs typeface="Cambria Math"/>
              </a:rPr>
              <a:t>misc.forsale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vs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soc.religion.christian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cs typeface="Cambria Math"/>
              </a:rPr>
              <a:t>20ngC: 20ngB + 200 docs from </a:t>
            </a:r>
            <a:r>
              <a:rPr lang="en-US" sz="2000" dirty="0" err="1">
                <a:cs typeface="Cambria Math"/>
              </a:rPr>
              <a:t>talk.politics.guns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cs typeface="Cambria Math"/>
              </a:rPr>
              <a:t>20ngD: 20ngC + 200 docs from </a:t>
            </a:r>
            <a:r>
              <a:rPr lang="en-US" sz="2000" dirty="0" err="1">
                <a:cs typeface="Cambria Math"/>
              </a:rPr>
              <a:t>rec.sport.baseball</a:t>
            </a:r>
            <a:endParaRPr lang="en-US" sz="2000" dirty="0">
              <a:cs typeface="Cambria Math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75638" cy="1141413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Experimental results: 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best-case assignment of class labels to clusters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7802" r="12090" b="31288"/>
          <a:stretch>
            <a:fillRect/>
          </a:stretch>
        </p:blipFill>
        <p:spPr bwMode="auto">
          <a:xfrm>
            <a:off x="0" y="1508125"/>
            <a:ext cx="89630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152400" y="3124200"/>
            <a:ext cx="8382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9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31586" r="17500" b="22038"/>
          <a:stretch>
            <a:fillRect/>
          </a:stretch>
        </p:blipFill>
        <p:spPr bwMode="auto">
          <a:xfrm>
            <a:off x="6172200" y="5162550"/>
            <a:ext cx="2667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228600" y="4267200"/>
            <a:ext cx="8382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352800"/>
            <a:ext cx="83820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2" grpId="0" animBg="1"/>
      <p:bldP spid="698374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54018" r="59669" b="13162"/>
          <a:stretch>
            <a:fillRect/>
          </a:stretch>
        </p:blipFill>
        <p:spPr bwMode="auto">
          <a:xfrm>
            <a:off x="0" y="304800"/>
            <a:ext cx="5105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1" t="54018" r="35901" b="13162"/>
          <a:stretch>
            <a:fillRect/>
          </a:stretch>
        </p:blipFill>
        <p:spPr bwMode="auto">
          <a:xfrm>
            <a:off x="1211263" y="3581400"/>
            <a:ext cx="38941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0" t="54018" r="11250" b="13162"/>
          <a:stretch>
            <a:fillRect/>
          </a:stretch>
        </p:blipFill>
        <p:spPr bwMode="auto">
          <a:xfrm>
            <a:off x="5097463" y="1524000"/>
            <a:ext cx="40465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981200" y="533400"/>
            <a:ext cx="990600" cy="60960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810000"/>
            <a:ext cx="990600" cy="60960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Experiments: run time and scalability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t="19881" r="22716" b="39600"/>
          <a:stretch>
            <a:fillRect/>
          </a:stretch>
        </p:blipFill>
        <p:spPr bwMode="auto">
          <a:xfrm>
            <a:off x="455613" y="1577975"/>
            <a:ext cx="75850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611563" y="4933950"/>
            <a:ext cx="196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solidFill>
                  <a:prstClr val="black"/>
                </a:solidFill>
                <a:latin typeface="Times New Roman" charset="0"/>
              </a:rPr>
              <a:t>Time in millisec</a:t>
            </a:r>
          </a:p>
        </p:txBody>
      </p:sp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152400" y="3124200"/>
            <a:ext cx="83820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800" dirty="0">
                <a:latin typeface="Cambria Math"/>
                <a:cs typeface="Cambria Math"/>
              </a:rPr>
              <a:t>Vector = Node </a:t>
            </a:r>
            <a:r>
              <a:rPr lang="en-US" sz="2800" dirty="0">
                <a:latin typeface="Cambria Math"/>
                <a:cs typeface="Cambria Math"/>
                <a:sym typeface="Wingdings" charset="0"/>
              </a:rPr>
              <a:t> Weight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664575" y="34290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H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19606" name="Group 29"/>
          <p:cNvGrpSpPr>
            <a:grpSpLocks/>
          </p:cNvGrpSpPr>
          <p:nvPr/>
        </p:nvGrpSpPr>
        <p:grpSpPr bwMode="auto">
          <a:xfrm>
            <a:off x="6011863" y="1920875"/>
            <a:ext cx="2881312" cy="2947988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10" y="3047399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235" y="213439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7250" y="4647722"/>
              <a:ext cx="534030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362" y="495342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88125" y="5410953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777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51887" y="3658805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I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2762" y="4419983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J</a:t>
              </a:r>
            </a:p>
          </p:txBody>
        </p:sp>
        <p:cxnSp>
          <p:nvCxnSpPr>
            <p:cNvPr id="19657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58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59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0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712482" cy="249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1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2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3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4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5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6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995105" y="4286000"/>
              <a:ext cx="104697" cy="320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7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8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69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19646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M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9647" name="TextBox 48"/>
          <p:cNvSpPr txBox="1">
            <a:spLocks noChangeArrowheads="1"/>
          </p:cNvSpPr>
          <p:nvPr/>
        </p:nvSpPr>
        <p:spPr bwMode="auto">
          <a:xfrm>
            <a:off x="4794250" y="1373188"/>
            <a:ext cx="393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v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4" name="Picture 3" descr="Screen Shot 2013-03-25 at 11.25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484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5833" y="5937484"/>
            <a:ext cx="63420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Varying the number of clusters for PIC and PIC4 (starts with random 4-d point rather than a random 1-d point).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3563" y="5063355"/>
            <a:ext cx="6342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More “real” network datasets from various domains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Screen Shot 2013-03-25 at 11.2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018"/>
            <a:ext cx="9144000" cy="28586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6462"/>
          </a:xfrm>
        </p:spPr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4" name="Picture 3" descr="Screen Shot 2013-03-25 at 11.2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" y="0"/>
            <a:ext cx="754016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25 at 11.2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6" y="0"/>
            <a:ext cx="776255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on Graphs For Non-Graph Datasets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I’m talking about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Lots of large data </a:t>
            </a:r>
            <a:r>
              <a:rPr lang="en-US" i="1" dirty="0" smtClean="0"/>
              <a:t>is </a:t>
            </a:r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Facebook, Twitter, citation data, and other </a:t>
            </a:r>
            <a:r>
              <a:rPr lang="en-US" i="1" dirty="0" smtClean="0"/>
              <a:t>social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The web, the blogosphere, the semantic web, Freebase, </a:t>
            </a:r>
            <a:r>
              <a:rPr lang="en-US" dirty="0"/>
              <a:t>W</a:t>
            </a:r>
            <a:r>
              <a:rPr lang="en-US" dirty="0" smtClean="0"/>
              <a:t>ikipedia, Twitter, and other </a:t>
            </a:r>
            <a:r>
              <a:rPr lang="en-US" i="1" dirty="0" smtClean="0"/>
              <a:t>information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Text corpora (like RCV1), large datasets with discrete feature values, and other </a:t>
            </a:r>
            <a:r>
              <a:rPr lang="en-US" i="1" dirty="0" smtClean="0"/>
              <a:t>bipartite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nodes = documents or words</a:t>
            </a:r>
          </a:p>
          <a:p>
            <a:pPr lvl="2"/>
            <a:r>
              <a:rPr lang="en-US" dirty="0" smtClean="0"/>
              <a:t>links connect document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word or word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document</a:t>
            </a:r>
            <a:endParaRPr lang="en-US" dirty="0" smtClean="0"/>
          </a:p>
          <a:p>
            <a:pPr lvl="1"/>
            <a:r>
              <a:rPr lang="en-US" dirty="0" smtClean="0"/>
              <a:t>Computer networks, biological networks (proteins, ecosystems, brains, …), …</a:t>
            </a:r>
          </a:p>
          <a:p>
            <a:pPr lvl="1"/>
            <a:r>
              <a:rPr lang="en-US" dirty="0" smtClean="0"/>
              <a:t>Heterogeneous networks with multiple types of nodes</a:t>
            </a:r>
          </a:p>
          <a:p>
            <a:pPr lvl="2"/>
            <a:r>
              <a:rPr lang="en-US" dirty="0" smtClean="0"/>
              <a:t>people, groups, documents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304" y="3014870"/>
            <a:ext cx="8205305" cy="13914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381000" y="1311275"/>
            <a:ext cx="82296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endParaRPr lang="en-US" sz="1200">
              <a:solidFill>
                <a:prstClr val="black"/>
              </a:solidFill>
              <a:latin typeface="Verdana" charset="0"/>
            </a:endParaRPr>
          </a:p>
        </p:txBody>
      </p:sp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2657475" y="2528888"/>
          <a:ext cx="906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4" imgW="4761905" imgH="2619048" progId="Paint.Picture">
                  <p:embed/>
                </p:oleObj>
              </mc:Choice>
              <mc:Fallback>
                <p:oleObj name="Bitmap Image" r:id="rId4" imgW="4761905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528888"/>
                        <a:ext cx="9064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541713"/>
            <a:ext cx="904875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4808538" y="3668713"/>
            <a:ext cx="158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solidFill>
                  <a:prstClr val="black"/>
                </a:solidFill>
                <a:latin typeface="Courier New" charset="0"/>
                <a:ea typeface="Arial Unicode MS" charset="0"/>
                <a:cs typeface="Courier New" charset="0"/>
              </a:rPr>
              <a:t>proposal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376863" y="4175125"/>
            <a:ext cx="101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solidFill>
                  <a:prstClr val="black"/>
                </a:solidFill>
                <a:latin typeface="Courier New" charset="0"/>
                <a:ea typeface="Arial Unicode MS" charset="0"/>
                <a:cs typeface="Courier New" charset="0"/>
              </a:rPr>
              <a:t>CMU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4191000" y="1857375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solidFill>
                  <a:prstClr val="black"/>
                </a:solidFill>
                <a:latin typeface="Courier New" charset="0"/>
                <a:ea typeface="Arial Unicode MS" charset="0"/>
                <a:cs typeface="Courier New" charset="0"/>
              </a:rPr>
              <a:t>CALO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5260975" y="3289300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solidFill>
                  <a:prstClr val="black"/>
                </a:solidFill>
                <a:latin typeface="Courier New" charset="0"/>
                <a:ea typeface="Arial Unicode MS" charset="0"/>
                <a:cs typeface="Courier New" charset="0"/>
              </a:rPr>
              <a:t>graph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4468813" y="2908300"/>
            <a:ext cx="158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solidFill>
                  <a:prstClr val="black"/>
                </a:solidFill>
                <a:latin typeface="Courier New" charset="0"/>
                <a:ea typeface="Arial Unicode MS" charset="0"/>
                <a:cs typeface="Courier New" charset="0"/>
              </a:rPr>
              <a:t>William</a:t>
            </a:r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3676650" y="2782888"/>
            <a:ext cx="1246188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 flipV="1">
            <a:off x="4495800" y="32908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>
            <a:off x="3657600" y="268128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>
            <a:off x="4495800" y="38242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399" name="Line 31"/>
          <p:cNvSpPr>
            <a:spLocks noChangeShapeType="1"/>
          </p:cNvSpPr>
          <p:nvPr/>
        </p:nvSpPr>
        <p:spPr bwMode="auto">
          <a:xfrm>
            <a:off x="4495800" y="3900488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400" name="Line 32"/>
          <p:cNvSpPr>
            <a:spLocks noChangeShapeType="1"/>
          </p:cNvSpPr>
          <p:nvPr/>
        </p:nvSpPr>
        <p:spPr bwMode="auto">
          <a:xfrm flipV="1">
            <a:off x="4495800" y="3519488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401" name="Line 33"/>
          <p:cNvSpPr>
            <a:spLocks noChangeShapeType="1"/>
          </p:cNvSpPr>
          <p:nvPr/>
        </p:nvSpPr>
        <p:spPr bwMode="auto">
          <a:xfrm flipV="1">
            <a:off x="3733800" y="21478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406" name="Rectangle 3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24600" cy="1219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Simplest Case: Bi-partite Graphs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Motivation: Experimental Datasets </a:t>
            </a:r>
            <a:r>
              <a:rPr lang="en-US" dirty="0" smtClean="0">
                <a:latin typeface="Cambria Math"/>
                <a:cs typeface="Cambria Math"/>
              </a:rPr>
              <a:t>`Used for PIC are…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ja-JP" altLang="en-US" sz="2400" dirty="0">
                <a:cs typeface="Cambria Math"/>
              </a:rPr>
              <a:t>“</a:t>
            </a:r>
            <a:r>
              <a:rPr lang="en-US" sz="2400" dirty="0">
                <a:cs typeface="Cambria Math"/>
              </a:rPr>
              <a:t>Network</a:t>
            </a:r>
            <a:r>
              <a:rPr lang="ja-JP" altLang="en-US" sz="2400" dirty="0">
                <a:cs typeface="Cambria Math"/>
              </a:rPr>
              <a:t>”</a:t>
            </a:r>
            <a:r>
              <a:rPr lang="en-US" sz="2400" dirty="0">
                <a:cs typeface="Cambria Math"/>
              </a:rPr>
              <a:t> problems: natural graph structure</a:t>
            </a:r>
          </a:p>
          <a:p>
            <a:pPr lvl="1" eaLnBrk="1" hangingPunct="1"/>
            <a:r>
              <a:rPr lang="en-US" sz="2000" dirty="0" err="1">
                <a:cs typeface="Cambria Math"/>
              </a:rPr>
              <a:t>PolBooks</a:t>
            </a:r>
            <a:r>
              <a:rPr lang="en-US" sz="2000" dirty="0">
                <a:cs typeface="Cambria Math"/>
              </a:rPr>
              <a:t>: 105 political books, 3 classes, linked by </a:t>
            </a:r>
            <a:r>
              <a:rPr lang="en-US" sz="2000" dirty="0" err="1">
                <a:cs typeface="Cambria Math"/>
              </a:rPr>
              <a:t>copurchaser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 err="1">
                <a:cs typeface="Cambria Math"/>
              </a:rPr>
              <a:t>UMBCBlog</a:t>
            </a:r>
            <a:r>
              <a:rPr lang="en-US" sz="2000" dirty="0">
                <a:cs typeface="Cambria Math"/>
              </a:rPr>
              <a:t>: 404 political blogs, 2 classes, </a:t>
            </a:r>
            <a:r>
              <a:rPr lang="en-US" sz="2000" dirty="0" err="1">
                <a:cs typeface="Cambria Math"/>
              </a:rPr>
              <a:t>blogroll</a:t>
            </a:r>
            <a:r>
              <a:rPr lang="en-US" sz="2000" dirty="0">
                <a:cs typeface="Cambria Math"/>
              </a:rPr>
              <a:t> links</a:t>
            </a:r>
          </a:p>
          <a:p>
            <a:pPr lvl="1" eaLnBrk="1" hangingPunct="1"/>
            <a:r>
              <a:rPr lang="en-US" sz="2000" dirty="0" err="1">
                <a:cs typeface="Cambria Math"/>
              </a:rPr>
              <a:t>AGBlog</a:t>
            </a:r>
            <a:r>
              <a:rPr lang="en-US" sz="2000" dirty="0">
                <a:cs typeface="Cambria Math"/>
              </a:rPr>
              <a:t>: 1222 political blogs, 2 classes, </a:t>
            </a:r>
            <a:r>
              <a:rPr lang="en-US" sz="2000" dirty="0" err="1">
                <a:cs typeface="Cambria Math"/>
              </a:rPr>
              <a:t>blogroll</a:t>
            </a:r>
            <a:r>
              <a:rPr lang="en-US" sz="2000" dirty="0">
                <a:cs typeface="Cambria Math"/>
              </a:rPr>
              <a:t> links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Also: </a:t>
            </a:r>
            <a:r>
              <a:rPr lang="en-US" sz="2000" dirty="0" smtClean="0">
                <a:cs typeface="Cambria Math"/>
              </a:rPr>
              <a:t>Zachary’s </a:t>
            </a:r>
            <a:r>
              <a:rPr lang="en-US" sz="2000" dirty="0">
                <a:cs typeface="Cambria Math"/>
              </a:rPr>
              <a:t>karate club, citation networks, ...</a:t>
            </a:r>
          </a:p>
          <a:p>
            <a:pPr eaLnBrk="1" hangingPunct="1"/>
            <a:r>
              <a:rPr lang="ja-JP" altLang="en-US" dirty="0">
                <a:cs typeface="Cambria Math"/>
              </a:rPr>
              <a:t>“</a:t>
            </a:r>
            <a:r>
              <a:rPr lang="en-US" sz="2400" dirty="0">
                <a:cs typeface="Cambria Math"/>
              </a:rPr>
              <a:t>Manifold</a:t>
            </a:r>
            <a:r>
              <a:rPr lang="ja-JP" altLang="en-US" sz="2400" dirty="0">
                <a:cs typeface="Cambria Math"/>
              </a:rPr>
              <a:t>”</a:t>
            </a:r>
            <a:r>
              <a:rPr lang="en-US" sz="2400" dirty="0">
                <a:cs typeface="Cambria Math"/>
              </a:rPr>
              <a:t> problems: cosine distance between </a:t>
            </a:r>
            <a:r>
              <a:rPr lang="en-US" sz="2400" b="1" u="sng" dirty="0">
                <a:cs typeface="Cambria Math"/>
              </a:rPr>
              <a:t>all pairs </a:t>
            </a:r>
            <a:r>
              <a:rPr lang="en-US" sz="2400" dirty="0">
                <a:cs typeface="Cambria Math"/>
              </a:rPr>
              <a:t>of classification instances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Iris: 150 flowers, 3 classes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PenDigits01,17: 200 handwritten digits, 2 classes (0-1 or 1-7)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20ngA: 200 docs, </a:t>
            </a:r>
            <a:r>
              <a:rPr lang="en-US" sz="2000" dirty="0" err="1">
                <a:cs typeface="Cambria Math"/>
              </a:rPr>
              <a:t>misc.forsale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vs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soc.religion.christian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cs typeface="Cambria Math"/>
              </a:rPr>
              <a:t>20ngB: 400 docs, </a:t>
            </a:r>
            <a:r>
              <a:rPr lang="en-US" sz="2000" dirty="0" err="1">
                <a:cs typeface="Cambria Math"/>
              </a:rPr>
              <a:t>misc.forsale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vs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soc.religion.christian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latin typeface="Comic Sans MS" charset="0"/>
                <a:cs typeface="Arial" charset="0"/>
              </a:rPr>
              <a:t>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4114800"/>
            <a:ext cx="2887663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Gets expensive fast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dirty="0">
                <a:latin typeface="Cambria Math"/>
                <a:cs typeface="Cambria Math"/>
              </a:rPr>
              <a:t>Spectral Clustering: Graph = Matrix</a:t>
            </a:r>
            <a:br>
              <a:rPr lang="en-US" sz="2700" dirty="0">
                <a:latin typeface="Cambria Math"/>
                <a:cs typeface="Cambria Math"/>
              </a:rPr>
            </a:br>
            <a:r>
              <a:rPr lang="en-US" sz="2400" dirty="0" smtClean="0">
                <a:latin typeface="Cambria Math"/>
                <a:cs typeface="Cambria Math"/>
              </a:rPr>
              <a:t>A*</a:t>
            </a:r>
            <a:r>
              <a:rPr lang="en-US" sz="2400" dirty="0">
                <a:latin typeface="Cambria Math"/>
                <a:cs typeface="Cambria Math"/>
              </a:rPr>
              <a:t>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solidFill>
                  <a:prstClr val="black"/>
                </a:solidFill>
              </a:rPr>
              <a:t>H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20630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J</a:t>
              </a:r>
            </a:p>
          </p:txBody>
        </p:sp>
        <p:cxnSp>
          <p:nvCxnSpPr>
            <p:cNvPr id="20722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3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4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5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6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7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8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9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0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1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2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3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4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20669" name="TextBox 42"/>
          <p:cNvSpPr txBox="1">
            <a:spLocks noChangeArrowheads="1"/>
          </p:cNvSpPr>
          <p:nvPr/>
        </p:nvSpPr>
        <p:spPr bwMode="auto">
          <a:xfrm>
            <a:off x="2745105" y="5649908"/>
            <a:ext cx="6270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20670" name="TextBox 47"/>
          <p:cNvSpPr txBox="1">
            <a:spLocks noChangeArrowheads="1"/>
          </p:cNvSpPr>
          <p:nvPr/>
        </p:nvSpPr>
        <p:spPr bwMode="auto">
          <a:xfrm>
            <a:off x="3844352" y="1404938"/>
            <a:ext cx="462536" cy="5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671" name="TextBox 48"/>
          <p:cNvSpPr txBox="1">
            <a:spLocks noChangeArrowheads="1"/>
          </p:cNvSpPr>
          <p:nvPr/>
        </p:nvSpPr>
        <p:spPr bwMode="auto">
          <a:xfrm>
            <a:off x="4762500" y="1373188"/>
            <a:ext cx="565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v</a:t>
            </a:r>
            <a:r>
              <a:rPr lang="en-US" sz="3200" b="1" baseline="-25000">
                <a:solidFill>
                  <a:prstClr val="black"/>
                </a:solidFill>
              </a:rPr>
              <a:t>1</a:t>
            </a:r>
            <a:endParaRPr lang="en-US" b="1" baseline="-25000">
              <a:solidFill>
                <a:prstClr val="black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5645150" y="1920875"/>
          <a:ext cx="1876425" cy="3633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26154">
                <a:tc>
                  <a:txBody>
                    <a:bodyPr/>
                    <a:lstStyle/>
                    <a:p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72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2*1+3*1+0*1</a:t>
                      </a:r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3*1+3*1</a:t>
                      </a:r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3*1+2*1</a:t>
                      </a:r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61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</a:tbl>
          </a:graphicData>
        </a:graphic>
      </p:graphicFrame>
      <p:sp>
        <p:nvSpPr>
          <p:cNvPr id="20710" name="TextBox 44"/>
          <p:cNvSpPr txBox="1">
            <a:spLocks noChangeArrowheads="1"/>
          </p:cNvSpPr>
          <p:nvPr/>
        </p:nvSpPr>
        <p:spPr bwMode="auto">
          <a:xfrm>
            <a:off x="5765800" y="1373188"/>
            <a:ext cx="566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v</a:t>
            </a:r>
            <a:r>
              <a:rPr lang="en-US" sz="3200" b="1" baseline="-25000">
                <a:solidFill>
                  <a:prstClr val="black"/>
                </a:solidFill>
              </a:rPr>
              <a:t>2</a:t>
            </a:r>
            <a:endParaRPr lang="en-US" b="1" baseline="-25000">
              <a:solidFill>
                <a:prstClr val="black"/>
              </a:solidFill>
            </a:endParaRPr>
          </a:p>
        </p:txBody>
      </p:sp>
      <p:sp>
        <p:nvSpPr>
          <p:cNvPr id="20711" name="TextBox 53"/>
          <p:cNvSpPr txBox="1">
            <a:spLocks noChangeArrowheads="1"/>
          </p:cNvSpPr>
          <p:nvPr/>
        </p:nvSpPr>
        <p:spPr bwMode="auto">
          <a:xfrm>
            <a:off x="4344988" y="1373188"/>
            <a:ext cx="327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*</a:t>
            </a:r>
            <a:endParaRPr lang="en-US" b="1" baseline="-25000">
              <a:solidFill>
                <a:prstClr val="black"/>
              </a:solidFill>
            </a:endParaRPr>
          </a:p>
        </p:txBody>
      </p:sp>
      <p:sp>
        <p:nvSpPr>
          <p:cNvPr id="20712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=</a:t>
            </a:r>
            <a:endParaRPr lang="en-US" b="1" baseline="-250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solidFill>
                  <a:prstClr val="black"/>
                </a:solidFill>
              </a:rPr>
              <a:t>H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 dirty="0">
                <a:solidFill>
                  <a:prstClr val="black"/>
                </a:solidFill>
              </a:rPr>
              <a:t>W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v</a:t>
            </a:r>
            <a:r>
              <a:rPr lang="en-US" sz="2800" b="1" baseline="-25000">
                <a:solidFill>
                  <a:prstClr val="black"/>
                </a:solidFill>
              </a:rPr>
              <a:t>1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88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521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v</a:t>
            </a:r>
            <a:r>
              <a:rPr lang="en-US" sz="2800" b="1" baseline="-25000">
                <a:solidFill>
                  <a:prstClr val="black"/>
                </a:solidFill>
              </a:rPr>
              <a:t>2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*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=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solidFill>
                  <a:prstClr val="black"/>
                </a:solidFill>
              </a:rPr>
              <a:t>W: normalized</a:t>
            </a:r>
            <a:r>
              <a:rPr lang="en-US" sz="1400" dirty="0">
                <a:solidFill>
                  <a:prstClr val="black"/>
                </a:solidFill>
              </a:rPr>
              <a:t> so columns sum to 1</a:t>
            </a:r>
          </a:p>
        </p:txBody>
      </p:sp>
      <p:sp>
        <p:nvSpPr>
          <p:cNvPr id="36" name="TextBox 47"/>
          <p:cNvSpPr txBox="1">
            <a:spLocks noChangeArrowheads="1"/>
          </p:cNvSpPr>
          <p:nvPr/>
        </p:nvSpPr>
        <p:spPr bwMode="auto">
          <a:xfrm>
            <a:off x="2253085" y="5994400"/>
            <a:ext cx="1785515" cy="5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 dirty="0" smtClean="0">
                <a:solidFill>
                  <a:prstClr val="black"/>
                </a:solidFill>
              </a:rPr>
              <a:t>W = D</a:t>
            </a:r>
            <a:r>
              <a:rPr lang="en-US" sz="2800" baseline="30000" dirty="0" smtClean="0">
                <a:solidFill>
                  <a:prstClr val="black"/>
                </a:solidFill>
              </a:rPr>
              <a:t>-1</a:t>
            </a:r>
            <a:r>
              <a:rPr lang="en-US" sz="2800" b="1" dirty="0" smtClean="0">
                <a:solidFill>
                  <a:prstClr val="black"/>
                </a:solidFill>
              </a:rPr>
              <a:t>*A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7" name="TextBox 47"/>
          <p:cNvSpPr txBox="1">
            <a:spLocks noChangeArrowheads="1"/>
          </p:cNvSpPr>
          <p:nvPr/>
        </p:nvSpPr>
        <p:spPr bwMode="auto">
          <a:xfrm>
            <a:off x="5119728" y="6032500"/>
            <a:ext cx="2830472" cy="5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 dirty="0" smtClean="0">
                <a:solidFill>
                  <a:prstClr val="black"/>
                </a:solidFill>
              </a:rPr>
              <a:t>D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en-US" sz="2800" dirty="0" err="1">
                <a:solidFill>
                  <a:prstClr val="black"/>
                </a:solidFill>
              </a:rPr>
              <a:t>i</a:t>
            </a:r>
            <a:r>
              <a:rPr lang="en-US" sz="2800" dirty="0" err="1" smtClean="0">
                <a:solidFill>
                  <a:prstClr val="black"/>
                </a:solidFill>
              </a:rPr>
              <a:t>,i</a:t>
            </a:r>
            <a:r>
              <a:rPr lang="en-US" sz="2800" dirty="0" smtClean="0">
                <a:solidFill>
                  <a:prstClr val="black"/>
                </a:solidFill>
              </a:rPr>
              <a:t>]=1/degree(</a:t>
            </a:r>
            <a:r>
              <a:rPr lang="en-US" sz="2800" dirty="0" err="1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>
                <a:latin typeface="Cambria Math"/>
                <a:cs typeface="Cambria Math"/>
              </a:rPr>
              <a:t>Spectral Clustering: Graph = Matrix</a:t>
            </a:r>
            <a:br>
              <a:rPr lang="en-US" sz="22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M*v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solidFill>
                  <a:prstClr val="black"/>
                </a:solidFill>
              </a:rPr>
              <a:t>H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_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20630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J</a:t>
              </a:r>
            </a:p>
          </p:txBody>
        </p:sp>
        <p:cxnSp>
          <p:nvCxnSpPr>
            <p:cNvPr id="20722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3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4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5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6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7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8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29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0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1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2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3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34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20669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20670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M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0671" name="TextBox 48"/>
          <p:cNvSpPr txBox="1">
            <a:spLocks noChangeArrowheads="1"/>
          </p:cNvSpPr>
          <p:nvPr/>
        </p:nvSpPr>
        <p:spPr bwMode="auto">
          <a:xfrm>
            <a:off x="4762500" y="1373188"/>
            <a:ext cx="565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v</a:t>
            </a:r>
            <a:r>
              <a:rPr lang="en-US" sz="3200" b="1" baseline="-25000">
                <a:solidFill>
                  <a:prstClr val="black"/>
                </a:solidFill>
              </a:rPr>
              <a:t>1</a:t>
            </a:r>
            <a:endParaRPr lang="en-US" b="1" baseline="-25000">
              <a:solidFill>
                <a:prstClr val="black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5645151" y="1920875"/>
          <a:ext cx="1867050" cy="3587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434"/>
                <a:gridCol w="1398616"/>
              </a:tblGrid>
              <a:tr h="310285"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2349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2*1+3*1+0*1</a:t>
                      </a:r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10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3*1+3*1</a:t>
                      </a:r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10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3*1+2*1</a:t>
                      </a:r>
                      <a:endParaRPr lang="en-US" sz="14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10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10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10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F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10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G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10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H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10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I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  <a:tr h="3102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J</a:t>
                      </a:r>
                      <a:endParaRPr 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82289" marR="82289" marT="41137" marB="41137"/>
                </a:tc>
              </a:tr>
            </a:tbl>
          </a:graphicData>
        </a:graphic>
      </p:graphicFrame>
      <p:sp>
        <p:nvSpPr>
          <p:cNvPr id="20710" name="TextBox 44"/>
          <p:cNvSpPr txBox="1">
            <a:spLocks noChangeArrowheads="1"/>
          </p:cNvSpPr>
          <p:nvPr/>
        </p:nvSpPr>
        <p:spPr bwMode="auto">
          <a:xfrm>
            <a:off x="5765800" y="1373188"/>
            <a:ext cx="566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v</a:t>
            </a:r>
            <a:r>
              <a:rPr lang="en-US" sz="3200" b="1" baseline="-25000">
                <a:solidFill>
                  <a:prstClr val="black"/>
                </a:solidFill>
              </a:rPr>
              <a:t>2</a:t>
            </a:r>
            <a:endParaRPr lang="en-US" b="1" baseline="-25000">
              <a:solidFill>
                <a:prstClr val="black"/>
              </a:solidFill>
            </a:endParaRPr>
          </a:p>
        </p:txBody>
      </p:sp>
      <p:sp>
        <p:nvSpPr>
          <p:cNvPr id="20711" name="TextBox 53"/>
          <p:cNvSpPr txBox="1">
            <a:spLocks noChangeArrowheads="1"/>
          </p:cNvSpPr>
          <p:nvPr/>
        </p:nvSpPr>
        <p:spPr bwMode="auto">
          <a:xfrm>
            <a:off x="4344988" y="1373188"/>
            <a:ext cx="327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*</a:t>
            </a:r>
            <a:endParaRPr lang="en-US" b="1" baseline="-25000">
              <a:solidFill>
                <a:prstClr val="black"/>
              </a:solidFill>
            </a:endParaRPr>
          </a:p>
        </p:txBody>
      </p:sp>
      <p:sp>
        <p:nvSpPr>
          <p:cNvPr id="20712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prstClr val="black"/>
                </a:solidFill>
              </a:rPr>
              <a:t>=</a:t>
            </a:r>
            <a:endParaRPr lang="en-US" b="1" baseline="-250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Lazy computation of distances and normalizers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Cambria Math"/>
              </a:rPr>
              <a:t>Recall </a:t>
            </a:r>
            <a:r>
              <a:rPr lang="en-US" sz="2800" dirty="0" smtClean="0">
                <a:cs typeface="Cambria Math"/>
              </a:rPr>
              <a:t>PIC’s </a:t>
            </a:r>
            <a:r>
              <a:rPr lang="en-US" sz="2800" dirty="0">
                <a:cs typeface="Cambria Math"/>
              </a:rPr>
              <a:t>update is</a:t>
            </a:r>
          </a:p>
          <a:p>
            <a:pPr lvl="1" eaLnBrk="1" hangingPunct="1"/>
            <a:r>
              <a:rPr lang="en-US" sz="2400" dirty="0" err="1">
                <a:cs typeface="Cambria Math"/>
              </a:rPr>
              <a:t>v</a:t>
            </a:r>
            <a:r>
              <a:rPr lang="en-US" sz="2400" baseline="30000" dirty="0" err="1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 = W * v</a:t>
            </a:r>
            <a:r>
              <a:rPr lang="en-US" sz="2400" baseline="30000" dirty="0">
                <a:cs typeface="Cambria Math"/>
              </a:rPr>
              <a:t>t-1 = </a:t>
            </a:r>
            <a:r>
              <a:rPr lang="en-US" sz="2400" dirty="0">
                <a:cs typeface="Cambria Math"/>
              </a:rPr>
              <a:t>= D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A * v</a:t>
            </a:r>
            <a:r>
              <a:rPr lang="en-US" sz="2400" baseline="30000" dirty="0">
                <a:cs typeface="Cambria Math"/>
              </a:rPr>
              <a:t>t-1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…where D is the [diagonal] degree matrix: </a:t>
            </a:r>
            <a:r>
              <a:rPr lang="en-US" sz="2400" dirty="0">
                <a:cs typeface="Cambria Math"/>
              </a:rPr>
              <a:t>D=A*</a:t>
            </a:r>
            <a:r>
              <a:rPr lang="en-US" sz="2400" b="1" dirty="0">
                <a:cs typeface="Cambria Math"/>
              </a:rPr>
              <a:t>1</a:t>
            </a:r>
          </a:p>
          <a:p>
            <a:pPr eaLnBrk="1" hangingPunct="1"/>
            <a:r>
              <a:rPr lang="en-US" sz="2800" dirty="0">
                <a:cs typeface="Cambria Math"/>
              </a:rPr>
              <a:t>My favorite distance metric for text is length-normalized TFIDF:</a:t>
            </a:r>
          </a:p>
          <a:p>
            <a:pPr lvl="1" eaLnBrk="1" hangingPunct="1"/>
            <a:r>
              <a:rPr lang="en-US" sz="2400" dirty="0" err="1">
                <a:cs typeface="Cambria Math"/>
              </a:rPr>
              <a:t>Def</a:t>
            </a:r>
            <a:r>
              <a:rPr lang="ja-JP" altLang="en-US" sz="2400" dirty="0">
                <a:cs typeface="Cambria Math"/>
              </a:rPr>
              <a:t>’</a:t>
            </a:r>
            <a:r>
              <a:rPr lang="en-US" sz="2400" dirty="0">
                <a:cs typeface="Cambria Math"/>
              </a:rPr>
              <a:t>n: A(</a:t>
            </a:r>
            <a:r>
              <a:rPr lang="en-US" sz="2400" dirty="0" err="1">
                <a:cs typeface="Cambria Math"/>
              </a:rPr>
              <a:t>i,j</a:t>
            </a:r>
            <a:r>
              <a:rPr lang="en-US" sz="2400" dirty="0">
                <a:cs typeface="Cambria Math"/>
              </a:rPr>
              <a:t>)=&lt;</a:t>
            </a:r>
            <a:r>
              <a:rPr lang="en-US" sz="2400" dirty="0" err="1">
                <a:cs typeface="Cambria Math"/>
              </a:rPr>
              <a:t>v</a:t>
            </a:r>
            <a:r>
              <a:rPr lang="en-US" sz="2400" baseline="-25000" dirty="0" err="1">
                <a:cs typeface="Cambria Math"/>
              </a:rPr>
              <a:t>i</a:t>
            </a:r>
            <a:r>
              <a:rPr lang="en-US" sz="2400" dirty="0" err="1">
                <a:cs typeface="Cambria Math"/>
              </a:rPr>
              <a:t>,v</a:t>
            </a:r>
            <a:r>
              <a:rPr lang="en-US" sz="2400" baseline="-25000" dirty="0" err="1">
                <a:cs typeface="Cambria Math"/>
              </a:rPr>
              <a:t>j</a:t>
            </a:r>
            <a:r>
              <a:rPr lang="en-US" sz="2400" dirty="0">
                <a:cs typeface="Cambria Math"/>
              </a:rPr>
              <a:t>&gt;/||v</a:t>
            </a:r>
            <a:r>
              <a:rPr lang="en-US" sz="2400" baseline="-25000" dirty="0">
                <a:cs typeface="Cambria Math"/>
              </a:rPr>
              <a:t>i</a:t>
            </a:r>
            <a:r>
              <a:rPr lang="en-US" sz="2400" dirty="0">
                <a:cs typeface="Cambria Math"/>
              </a:rPr>
              <a:t>||*||</a:t>
            </a:r>
            <a:r>
              <a:rPr lang="en-US" sz="2400" dirty="0" err="1">
                <a:cs typeface="Cambria Math"/>
              </a:rPr>
              <a:t>v</a:t>
            </a:r>
            <a:r>
              <a:rPr lang="en-US" sz="2400" baseline="-25000" dirty="0" err="1">
                <a:cs typeface="Cambria Math"/>
              </a:rPr>
              <a:t>j</a:t>
            </a:r>
            <a:r>
              <a:rPr lang="en-US" sz="2400" dirty="0">
                <a:cs typeface="Cambria Math"/>
              </a:rPr>
              <a:t>||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Let N(</a:t>
            </a:r>
            <a:r>
              <a:rPr lang="en-US" sz="2400" dirty="0" err="1">
                <a:cs typeface="Cambria Math"/>
              </a:rPr>
              <a:t>i,i</a:t>
            </a:r>
            <a:r>
              <a:rPr lang="en-US" sz="2400" dirty="0">
                <a:cs typeface="Cambria Math"/>
              </a:rPr>
              <a:t>)=||v</a:t>
            </a:r>
            <a:r>
              <a:rPr lang="en-US" sz="2400" baseline="-25000" dirty="0">
                <a:cs typeface="Cambria Math"/>
              </a:rPr>
              <a:t>i</a:t>
            </a:r>
            <a:r>
              <a:rPr lang="en-US" sz="2400" dirty="0">
                <a:cs typeface="Cambria Math"/>
              </a:rPr>
              <a:t>|| … </a:t>
            </a:r>
            <a:r>
              <a:rPr lang="en-US" sz="2000" dirty="0">
                <a:cs typeface="Cambria Math"/>
              </a:rPr>
              <a:t>and N(</a:t>
            </a:r>
            <a:r>
              <a:rPr lang="en-US" sz="2000" dirty="0" err="1">
                <a:cs typeface="Cambria Math"/>
              </a:rPr>
              <a:t>i,j</a:t>
            </a:r>
            <a:r>
              <a:rPr lang="en-US" sz="2000" dirty="0">
                <a:cs typeface="Cambria Math"/>
              </a:rPr>
              <a:t>)=0 for </a:t>
            </a:r>
            <a:r>
              <a:rPr lang="en-US" sz="2000" dirty="0" err="1">
                <a:cs typeface="Cambria Math"/>
              </a:rPr>
              <a:t>i</a:t>
            </a:r>
            <a:r>
              <a:rPr lang="en-US" sz="2000" dirty="0">
                <a:cs typeface="Cambria Math"/>
              </a:rPr>
              <a:t>!=j</a:t>
            </a:r>
            <a:endParaRPr lang="en-US" sz="2400" dirty="0">
              <a:cs typeface="Cambria Math"/>
            </a:endParaRPr>
          </a:p>
          <a:p>
            <a:pPr lvl="1" eaLnBrk="1" hangingPunct="1"/>
            <a:r>
              <a:rPr lang="en-US" sz="2400" dirty="0">
                <a:cs typeface="Cambria Math"/>
              </a:rPr>
              <a:t>Let F(</a:t>
            </a:r>
            <a:r>
              <a:rPr lang="en-US" sz="2400" dirty="0" err="1">
                <a:cs typeface="Cambria Math"/>
              </a:rPr>
              <a:t>i,k</a:t>
            </a:r>
            <a:r>
              <a:rPr lang="en-US" sz="2400" dirty="0">
                <a:cs typeface="Cambria Math"/>
              </a:rPr>
              <a:t>)=TFIDF weight of word </a:t>
            </a:r>
            <a:r>
              <a:rPr lang="en-US" sz="2400" dirty="0" err="1">
                <a:cs typeface="Cambria Math"/>
              </a:rPr>
              <a:t>w</a:t>
            </a:r>
            <a:r>
              <a:rPr lang="en-US" sz="2400" baseline="-25000" dirty="0" err="1">
                <a:cs typeface="Cambria Math"/>
              </a:rPr>
              <a:t>k</a:t>
            </a:r>
            <a:r>
              <a:rPr lang="en-US" sz="2400" dirty="0">
                <a:cs typeface="Cambria Math"/>
              </a:rPr>
              <a:t> in document v</a:t>
            </a:r>
            <a:r>
              <a:rPr lang="en-US" sz="2400" baseline="-25000" dirty="0">
                <a:cs typeface="Cambria Math"/>
              </a:rPr>
              <a:t>i</a:t>
            </a:r>
          </a:p>
          <a:p>
            <a:pPr lvl="1" eaLnBrk="1" hangingPunct="1"/>
            <a:r>
              <a:rPr lang="en-US" dirty="0">
                <a:cs typeface="Cambria Math"/>
              </a:rPr>
              <a:t>Then: A = N</a:t>
            </a:r>
            <a:r>
              <a:rPr lang="en-US" baseline="30000" dirty="0">
                <a:cs typeface="Cambria Math"/>
              </a:rPr>
              <a:t>-</a:t>
            </a:r>
            <a:r>
              <a:rPr lang="en-US" baseline="30000" dirty="0" smtClean="0">
                <a:cs typeface="Cambria Math"/>
              </a:rPr>
              <a:t>1</a:t>
            </a:r>
            <a:r>
              <a:rPr lang="en-US" dirty="0" smtClean="0">
                <a:cs typeface="Cambria Math"/>
              </a:rPr>
              <a:t>F</a:t>
            </a:r>
            <a:r>
              <a:rPr lang="en-US" baseline="30000" dirty="0" smtClean="0">
                <a:cs typeface="Cambria Math"/>
              </a:rPr>
              <a:t>T</a:t>
            </a:r>
            <a:r>
              <a:rPr lang="en-US" dirty="0" smtClean="0">
                <a:cs typeface="Cambria Math"/>
              </a:rPr>
              <a:t>FN</a:t>
            </a:r>
            <a:r>
              <a:rPr lang="en-US" baseline="30000" dirty="0">
                <a:cs typeface="Cambria Math"/>
              </a:rPr>
              <a:t>-1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35052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i="1">
                <a:solidFill>
                  <a:prstClr val="black"/>
                </a:solidFill>
              </a:rPr>
              <a:t>&lt;u,v&gt;=</a:t>
            </a:r>
            <a:r>
              <a:rPr lang="en-US" sz="2000">
                <a:solidFill>
                  <a:prstClr val="black"/>
                </a:solidFill>
              </a:rPr>
              <a:t>inner product</a:t>
            </a:r>
          </a:p>
          <a:p>
            <a:pPr algn="r" eaLnBrk="1" hangingPunct="1"/>
            <a:r>
              <a:rPr lang="en-US" sz="2000" i="1">
                <a:solidFill>
                  <a:prstClr val="black"/>
                </a:solidFill>
              </a:rPr>
              <a:t>||u|| </a:t>
            </a:r>
            <a:r>
              <a:rPr lang="en-US" sz="2000">
                <a:solidFill>
                  <a:prstClr val="black"/>
                </a:solidFill>
              </a:rPr>
              <a:t>is L2-norm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6752" y="1723519"/>
            <a:ext cx="18248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b="1" i="1" dirty="0">
                <a:solidFill>
                  <a:prstClr val="black"/>
                </a:solidFill>
              </a:rPr>
              <a:t>1 </a:t>
            </a:r>
            <a:r>
              <a:rPr lang="en-US" sz="2000" dirty="0">
                <a:solidFill>
                  <a:prstClr val="black"/>
                </a:solidFill>
              </a:rPr>
              <a:t>is a column vector of 1</a:t>
            </a:r>
            <a:r>
              <a:rPr lang="ja-JP" altLang="en-US" sz="2000" dirty="0">
                <a:solidFill>
                  <a:prstClr val="black"/>
                </a:solidFill>
              </a:rPr>
              <a:t>’</a:t>
            </a:r>
            <a:r>
              <a:rPr lang="en-US" sz="2000" dirty="0">
                <a:solidFill>
                  <a:prstClr val="black"/>
                </a:solidFill>
              </a:rPr>
              <a:t>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Lazy computation of distances and normalizers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Cambria Math"/>
              </a:rPr>
              <a:t>Recall PIC</a:t>
            </a:r>
            <a:r>
              <a:rPr lang="ja-JP" altLang="en-US" sz="2800" dirty="0">
                <a:cs typeface="Cambria Math"/>
              </a:rPr>
              <a:t>’</a:t>
            </a:r>
            <a:r>
              <a:rPr lang="en-US" sz="2800" dirty="0">
                <a:cs typeface="Cambria Math"/>
              </a:rPr>
              <a:t>s update is</a:t>
            </a:r>
          </a:p>
          <a:p>
            <a:pPr lvl="1" eaLnBrk="1" hangingPunct="1"/>
            <a:r>
              <a:rPr lang="en-US" sz="2400" dirty="0" err="1">
                <a:cs typeface="Cambria Math"/>
              </a:rPr>
              <a:t>v</a:t>
            </a:r>
            <a:r>
              <a:rPr lang="en-US" sz="2400" baseline="30000" dirty="0" err="1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 = W * v</a:t>
            </a:r>
            <a:r>
              <a:rPr lang="en-US" sz="2400" baseline="30000" dirty="0">
                <a:cs typeface="Cambria Math"/>
              </a:rPr>
              <a:t>t-1 = </a:t>
            </a:r>
            <a:r>
              <a:rPr lang="en-US" sz="2400" dirty="0">
                <a:cs typeface="Cambria Math"/>
              </a:rPr>
              <a:t>= D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A * v</a:t>
            </a:r>
            <a:r>
              <a:rPr lang="en-US" sz="2400" baseline="30000" dirty="0">
                <a:cs typeface="Cambria Math"/>
              </a:rPr>
              <a:t>t-1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…where D is the [diagonal] degree matrix: </a:t>
            </a:r>
            <a:r>
              <a:rPr lang="en-US" sz="2400" dirty="0" smtClean="0">
                <a:cs typeface="Cambria Math"/>
              </a:rPr>
              <a:t>D=</a:t>
            </a:r>
            <a:r>
              <a:rPr lang="en-US" sz="2400" dirty="0" err="1" smtClean="0">
                <a:cs typeface="Cambria Math"/>
              </a:rPr>
              <a:t>diag</a:t>
            </a:r>
            <a:r>
              <a:rPr lang="en-US" sz="2400" dirty="0" smtClean="0">
                <a:cs typeface="Cambria Math"/>
              </a:rPr>
              <a:t>(A*</a:t>
            </a:r>
            <a:r>
              <a:rPr lang="en-US" sz="2400" b="1" dirty="0" smtClean="0">
                <a:cs typeface="Cambria Math"/>
              </a:rPr>
              <a:t>1)</a:t>
            </a:r>
            <a:endParaRPr lang="en-US" sz="2400" b="1" dirty="0">
              <a:cs typeface="Cambria Math"/>
            </a:endParaRPr>
          </a:p>
          <a:p>
            <a:pPr lvl="1" eaLnBrk="1" hangingPunct="1"/>
            <a:r>
              <a:rPr lang="en-US" sz="2400" dirty="0">
                <a:cs typeface="Cambria Math"/>
              </a:rPr>
              <a:t>Let F(</a:t>
            </a:r>
            <a:r>
              <a:rPr lang="en-US" sz="2400" dirty="0" err="1">
                <a:cs typeface="Cambria Math"/>
              </a:rPr>
              <a:t>i,k</a:t>
            </a:r>
            <a:r>
              <a:rPr lang="en-US" sz="2400" dirty="0">
                <a:cs typeface="Cambria Math"/>
              </a:rPr>
              <a:t>)=TFIDF weight of word </a:t>
            </a:r>
            <a:r>
              <a:rPr lang="en-US" sz="2400" dirty="0" err="1">
                <a:cs typeface="Cambria Math"/>
              </a:rPr>
              <a:t>w</a:t>
            </a:r>
            <a:r>
              <a:rPr lang="en-US" sz="2400" baseline="-25000" dirty="0" err="1">
                <a:cs typeface="Cambria Math"/>
              </a:rPr>
              <a:t>k</a:t>
            </a:r>
            <a:r>
              <a:rPr lang="en-US" sz="2400" dirty="0">
                <a:cs typeface="Cambria Math"/>
              </a:rPr>
              <a:t> in document v</a:t>
            </a:r>
            <a:r>
              <a:rPr lang="en-US" sz="2400" baseline="-25000" dirty="0">
                <a:cs typeface="Cambria Math"/>
              </a:rPr>
              <a:t>i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Compute N(</a:t>
            </a:r>
            <a:r>
              <a:rPr lang="en-US" sz="2400" dirty="0" err="1">
                <a:cs typeface="Cambria Math"/>
              </a:rPr>
              <a:t>i,i</a:t>
            </a:r>
            <a:r>
              <a:rPr lang="en-US" sz="2400" dirty="0">
                <a:cs typeface="Cambria Math"/>
              </a:rPr>
              <a:t>)=||v</a:t>
            </a:r>
            <a:r>
              <a:rPr lang="en-US" sz="2400" baseline="-25000" dirty="0">
                <a:cs typeface="Cambria Math"/>
              </a:rPr>
              <a:t>i</a:t>
            </a:r>
            <a:r>
              <a:rPr lang="en-US" sz="2400" dirty="0">
                <a:cs typeface="Cambria Math"/>
              </a:rPr>
              <a:t>|| … </a:t>
            </a:r>
            <a:r>
              <a:rPr lang="en-US" sz="2000" dirty="0">
                <a:cs typeface="Cambria Math"/>
              </a:rPr>
              <a:t>and N(</a:t>
            </a:r>
            <a:r>
              <a:rPr lang="en-US" sz="2000" dirty="0" err="1">
                <a:cs typeface="Cambria Math"/>
              </a:rPr>
              <a:t>i,j</a:t>
            </a:r>
            <a:r>
              <a:rPr lang="en-US" sz="2000" dirty="0">
                <a:cs typeface="Cambria Math"/>
              </a:rPr>
              <a:t>)=0 for </a:t>
            </a:r>
            <a:r>
              <a:rPr lang="en-US" sz="2000" dirty="0" err="1">
                <a:cs typeface="Cambria Math"/>
              </a:rPr>
              <a:t>i</a:t>
            </a:r>
            <a:r>
              <a:rPr lang="en-US" sz="2000" dirty="0">
                <a:cs typeface="Cambria Math"/>
              </a:rPr>
              <a:t>!=j</a:t>
            </a:r>
            <a:endParaRPr lang="en-US" sz="2400" dirty="0">
              <a:cs typeface="Cambria Math"/>
            </a:endParaRPr>
          </a:p>
          <a:p>
            <a:pPr lvl="1" eaLnBrk="1" hangingPunct="1"/>
            <a:r>
              <a:rPr lang="en-US" sz="2400" b="1" dirty="0" smtClean="0">
                <a:cs typeface="Cambria Math"/>
              </a:rPr>
              <a:t>Don’t</a:t>
            </a:r>
            <a:r>
              <a:rPr lang="en-US" sz="2400" dirty="0" smtClean="0">
                <a:cs typeface="Cambria Math"/>
              </a:rPr>
              <a:t> </a:t>
            </a:r>
            <a:r>
              <a:rPr lang="en-US" sz="2400" dirty="0">
                <a:cs typeface="Cambria Math"/>
              </a:rPr>
              <a:t>compute A = N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F</a:t>
            </a:r>
            <a:r>
              <a:rPr lang="en-US" sz="2400" baseline="30000" dirty="0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FN</a:t>
            </a:r>
            <a:r>
              <a:rPr lang="en-US" sz="2400" baseline="30000" dirty="0">
                <a:cs typeface="Cambria Math"/>
              </a:rPr>
              <a:t>-1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Let D(</a:t>
            </a:r>
            <a:r>
              <a:rPr lang="en-US" sz="2400" dirty="0" err="1">
                <a:cs typeface="Cambria Math"/>
              </a:rPr>
              <a:t>i,i</a:t>
            </a:r>
            <a:r>
              <a:rPr lang="en-US" sz="2400" dirty="0">
                <a:cs typeface="Cambria Math"/>
              </a:rPr>
              <a:t>)= N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F</a:t>
            </a:r>
            <a:r>
              <a:rPr lang="en-US" sz="2400" baseline="30000" dirty="0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FN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*</a:t>
            </a:r>
            <a:r>
              <a:rPr lang="en-US" sz="2400" b="1" dirty="0">
                <a:cs typeface="Cambria Math"/>
              </a:rPr>
              <a:t>1 </a:t>
            </a:r>
            <a:r>
              <a:rPr lang="en-US" sz="2400" dirty="0">
                <a:cs typeface="Cambria Math"/>
              </a:rPr>
              <a:t>where </a:t>
            </a:r>
            <a:r>
              <a:rPr lang="en-US" sz="2400" b="1" dirty="0">
                <a:cs typeface="Cambria Math"/>
              </a:rPr>
              <a:t>1 </a:t>
            </a:r>
            <a:r>
              <a:rPr lang="en-US" sz="2400" dirty="0">
                <a:cs typeface="Cambria Math"/>
              </a:rPr>
              <a:t>is an </a:t>
            </a:r>
            <a:r>
              <a:rPr lang="en-US" sz="2400" dirty="0" smtClean="0">
                <a:cs typeface="Cambria Math"/>
              </a:rPr>
              <a:t>all-1’s </a:t>
            </a:r>
            <a:r>
              <a:rPr lang="en-US" sz="2400" dirty="0">
                <a:cs typeface="Cambria Math"/>
              </a:rPr>
              <a:t>vector</a:t>
            </a:r>
          </a:p>
          <a:p>
            <a:pPr lvl="2" eaLnBrk="1" hangingPunct="1"/>
            <a:r>
              <a:rPr lang="en-US" sz="2000" dirty="0">
                <a:cs typeface="Cambria Math"/>
              </a:rPr>
              <a:t>Computed as D=N</a:t>
            </a:r>
            <a:r>
              <a:rPr lang="en-US" sz="2000" baseline="30000" dirty="0">
                <a:cs typeface="Cambria Math"/>
              </a:rPr>
              <a:t>-1(</a:t>
            </a:r>
            <a:r>
              <a:rPr lang="en-US" sz="2000" dirty="0">
                <a:cs typeface="Cambria Math"/>
              </a:rPr>
              <a:t>F</a:t>
            </a:r>
            <a:r>
              <a:rPr lang="en-US" sz="2000" baseline="30000" dirty="0">
                <a:cs typeface="Cambria Math"/>
              </a:rPr>
              <a:t>T(</a:t>
            </a:r>
            <a:r>
              <a:rPr lang="en-US" sz="2000" dirty="0">
                <a:cs typeface="Cambria Math"/>
              </a:rPr>
              <a:t>F(N</a:t>
            </a:r>
            <a:r>
              <a:rPr lang="en-US" sz="2000" baseline="30000" dirty="0">
                <a:cs typeface="Cambria Math"/>
              </a:rPr>
              <a:t>-1</a:t>
            </a:r>
            <a:r>
              <a:rPr lang="en-US" dirty="0">
                <a:cs typeface="Cambria Math"/>
              </a:rPr>
              <a:t>*</a:t>
            </a:r>
            <a:r>
              <a:rPr lang="en-US" sz="2000" b="1" dirty="0">
                <a:cs typeface="Cambria Math"/>
              </a:rPr>
              <a:t>1</a:t>
            </a:r>
            <a:r>
              <a:rPr lang="en-US" sz="2000" dirty="0">
                <a:cs typeface="Cambria Math"/>
              </a:rPr>
              <a:t>))) for efficiency</a:t>
            </a:r>
          </a:p>
          <a:p>
            <a:pPr lvl="1" eaLnBrk="1" hangingPunct="1"/>
            <a:r>
              <a:rPr lang="en-US" dirty="0">
                <a:cs typeface="Cambria Math"/>
              </a:rPr>
              <a:t>New update:</a:t>
            </a:r>
          </a:p>
          <a:p>
            <a:pPr lvl="2" eaLnBrk="1" hangingPunct="1"/>
            <a:r>
              <a:rPr lang="en-US" sz="3200" dirty="0" err="1">
                <a:cs typeface="Cambria Math"/>
              </a:rPr>
              <a:t>v</a:t>
            </a:r>
            <a:r>
              <a:rPr lang="en-US" sz="3200" baseline="30000" dirty="0" err="1">
                <a:cs typeface="Cambria Math"/>
              </a:rPr>
              <a:t>t</a:t>
            </a:r>
            <a:r>
              <a:rPr lang="en-US" sz="3200" dirty="0">
                <a:cs typeface="Cambria Math"/>
              </a:rPr>
              <a:t> = D</a:t>
            </a:r>
            <a:r>
              <a:rPr lang="en-US" sz="3200" baseline="30000" dirty="0">
                <a:cs typeface="Cambria Math"/>
              </a:rPr>
              <a:t>-1</a:t>
            </a:r>
            <a:r>
              <a:rPr lang="en-US" sz="3200" dirty="0">
                <a:cs typeface="Cambria Math"/>
              </a:rPr>
              <a:t>A * v</a:t>
            </a:r>
            <a:r>
              <a:rPr lang="en-US" sz="3200" baseline="30000" dirty="0">
                <a:cs typeface="Cambria Math"/>
              </a:rPr>
              <a:t>t-1</a:t>
            </a:r>
            <a:r>
              <a:rPr lang="en-US" sz="3200" dirty="0">
                <a:cs typeface="Cambria Math"/>
              </a:rPr>
              <a:t> = D</a:t>
            </a:r>
            <a:r>
              <a:rPr lang="en-US" sz="3200" baseline="30000" dirty="0">
                <a:cs typeface="Cambria Math"/>
              </a:rPr>
              <a:t>-1</a:t>
            </a:r>
            <a:r>
              <a:rPr lang="en-US" sz="3200" dirty="0">
                <a:cs typeface="Cambria Math"/>
              </a:rPr>
              <a:t> N</a:t>
            </a:r>
            <a:r>
              <a:rPr lang="en-US" sz="3200" baseline="30000" dirty="0">
                <a:cs typeface="Cambria Math"/>
              </a:rPr>
              <a:t>-</a:t>
            </a:r>
            <a:r>
              <a:rPr lang="en-US" sz="3200" baseline="30000" dirty="0" smtClean="0">
                <a:cs typeface="Cambria Math"/>
              </a:rPr>
              <a:t>1</a:t>
            </a:r>
            <a:r>
              <a:rPr lang="en-US" sz="3200" dirty="0" smtClean="0">
                <a:cs typeface="Cambria Math"/>
              </a:rPr>
              <a:t>F</a:t>
            </a:r>
            <a:r>
              <a:rPr lang="en-US" sz="3200" baseline="30000" dirty="0" smtClean="0">
                <a:cs typeface="Cambria Math"/>
              </a:rPr>
              <a:t>T</a:t>
            </a:r>
            <a:r>
              <a:rPr lang="en-US" sz="3200" dirty="0" smtClean="0">
                <a:cs typeface="Cambria Math"/>
              </a:rPr>
              <a:t>FN</a:t>
            </a:r>
            <a:r>
              <a:rPr lang="en-US" sz="3200" baseline="30000" dirty="0">
                <a:cs typeface="Cambria Math"/>
              </a:rPr>
              <a:t>-1 </a:t>
            </a:r>
            <a:r>
              <a:rPr lang="en-US" dirty="0">
                <a:cs typeface="Cambria Math"/>
              </a:rPr>
              <a:t>*</a:t>
            </a:r>
            <a:r>
              <a:rPr lang="en-US" sz="3200" dirty="0">
                <a:cs typeface="Cambria Math"/>
              </a:rPr>
              <a:t>v</a:t>
            </a:r>
            <a:r>
              <a:rPr lang="en-US" sz="3200" baseline="30000" dirty="0">
                <a:cs typeface="Cambria Math"/>
              </a:rPr>
              <a:t>t-</a:t>
            </a:r>
            <a:r>
              <a:rPr lang="en-US" sz="3200" baseline="30000" dirty="0" smtClean="0">
                <a:cs typeface="Cambria Math"/>
              </a:rPr>
              <a:t>1</a:t>
            </a:r>
            <a:endParaRPr lang="en-US" dirty="0">
              <a:cs typeface="Cambria Math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1066800"/>
            <a:ext cx="4114800" cy="15700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prstClr val="black"/>
                </a:solidFill>
              </a:rPr>
              <a:t>Equivalent to using TFIDF/cosine on all pairs of examples but requires only </a:t>
            </a:r>
            <a:r>
              <a:rPr lang="en-US" i="1">
                <a:solidFill>
                  <a:prstClr val="black"/>
                </a:solidFill>
              </a:rPr>
              <a:t>sparse </a:t>
            </a:r>
            <a:r>
              <a:rPr lang="en-US">
                <a:solidFill>
                  <a:prstClr val="black"/>
                </a:solidFill>
              </a:rPr>
              <a:t>matrices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89120" y="6629400"/>
            <a:ext cx="3091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Experimental results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Cambria Math"/>
              </a:rPr>
              <a:t>RCV1 text classification dataset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800k + newswire stories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Category labels from </a:t>
            </a:r>
            <a:r>
              <a:rPr lang="en-US" sz="2400" i="1" dirty="0">
                <a:cs typeface="Cambria Math"/>
              </a:rPr>
              <a:t>industry</a:t>
            </a:r>
            <a:r>
              <a:rPr lang="en-US" sz="2400" dirty="0">
                <a:cs typeface="Cambria Math"/>
              </a:rPr>
              <a:t> vocabulary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Took single-label documents and categories with at least 500 instances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Result: 193,844 documents, 103 categories</a:t>
            </a:r>
          </a:p>
          <a:p>
            <a:pPr eaLnBrk="1" hangingPunct="1"/>
            <a:r>
              <a:rPr lang="en-US" sz="2800" dirty="0">
                <a:cs typeface="Cambria Math"/>
              </a:rPr>
              <a:t>Generated 100 random category pairs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Each is all documents from two categories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Range in size and difficulty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Pick category 1, with m</a:t>
            </a:r>
            <a:r>
              <a:rPr lang="en-US" sz="2400" baseline="-25000" dirty="0">
                <a:cs typeface="Cambria Math"/>
              </a:rPr>
              <a:t>1</a:t>
            </a:r>
            <a:r>
              <a:rPr lang="en-US" sz="2400" dirty="0">
                <a:cs typeface="Cambria Math"/>
              </a:rPr>
              <a:t> examples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Pick category 2 such that 0.5m</a:t>
            </a:r>
            <a:r>
              <a:rPr lang="en-US" sz="2400" baseline="-25000" dirty="0">
                <a:cs typeface="Cambria Math"/>
              </a:rPr>
              <a:t>1</a:t>
            </a:r>
            <a:r>
              <a:rPr lang="en-US" sz="2400" dirty="0">
                <a:cs typeface="Cambria Math"/>
              </a:rPr>
              <a:t>&lt;m</a:t>
            </a:r>
            <a:r>
              <a:rPr lang="en-US" sz="2400" baseline="-25000" dirty="0">
                <a:cs typeface="Cambria Math"/>
              </a:rPr>
              <a:t>2</a:t>
            </a:r>
            <a:r>
              <a:rPr lang="en-US" sz="2400" dirty="0">
                <a:cs typeface="Cambria Math"/>
              </a:rPr>
              <a:t>&lt;2m</a:t>
            </a:r>
            <a:r>
              <a:rPr lang="en-US" sz="2400" baseline="-25000" dirty="0">
                <a:cs typeface="Cambria Math"/>
              </a:rPr>
              <a:t>1</a:t>
            </a:r>
            <a:endParaRPr lang="en-US" baseline="-25000" dirty="0">
              <a:cs typeface="Cambria Math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36011" r="11951" b="27274"/>
          <a:stretch>
            <a:fillRect/>
          </a:stretch>
        </p:blipFill>
        <p:spPr bwMode="auto">
          <a:xfrm>
            <a:off x="0" y="1524000"/>
            <a:ext cx="9026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48768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NCUTevd: Ncut with exact eigenvectors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NCUTiram: Implicit restarted Arnoldi method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No stat. signif.  diffs between NCUTevd and PIC</a:t>
            </a:r>
          </a:p>
        </p:txBody>
      </p:sp>
    </p:spTree>
    <p:extLst>
      <p:ext uri="{BB962C8B-B14F-4D97-AF65-F5344CB8AC3E}">
        <p14:creationId xmlns:p14="http://schemas.microsoft.com/office/powerpoint/2010/main" val="2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36011" r="11951" b="27274"/>
          <a:stretch>
            <a:fillRect/>
          </a:stretch>
        </p:blipFill>
        <p:spPr bwMode="auto">
          <a:xfrm>
            <a:off x="0" y="1524000"/>
            <a:ext cx="9026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37846" r="37761" b="27422"/>
          <a:stretch>
            <a:fillRect/>
          </a:stretch>
        </p:blipFill>
        <p:spPr bwMode="auto">
          <a:xfrm>
            <a:off x="1371600" y="1524000"/>
            <a:ext cx="5638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1" t="40953" r="20000" b="32922"/>
          <a:stretch>
            <a:fillRect/>
          </a:stretch>
        </p:blipFill>
        <p:spPr bwMode="auto">
          <a:xfrm>
            <a:off x="0" y="1524000"/>
            <a:ext cx="8526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57200" y="48768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NCUTevd: Ncut with exact eigenvectors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NCUTiram: Implicit restarted Arnoldi method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No stat. signif.  diffs between NCUTevd and PIC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9064" r="4402" b="13152"/>
          <a:stretch>
            <a:fillRect/>
          </a:stretch>
        </p:blipFill>
        <p:spPr bwMode="auto">
          <a:xfrm>
            <a:off x="609600" y="1295400"/>
            <a:ext cx="75438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Cambria Math"/>
              </a:rPr>
              <a:t>Linear run-time implies </a:t>
            </a:r>
            <a:r>
              <a:rPr lang="en-US" i="1" dirty="0">
                <a:cs typeface="Cambria Math"/>
              </a:rPr>
              <a:t>constant </a:t>
            </a:r>
            <a:r>
              <a:rPr lang="en-US" dirty="0">
                <a:cs typeface="Cambria Math"/>
              </a:rPr>
              <a:t>number of iterations</a:t>
            </a:r>
          </a:p>
          <a:p>
            <a:pPr eaLnBrk="1" hangingPunct="1"/>
            <a:r>
              <a:rPr lang="en-US" dirty="0">
                <a:cs typeface="Cambria Math"/>
              </a:rPr>
              <a:t>Number of iterations to </a:t>
            </a:r>
            <a:r>
              <a:rPr lang="ja-JP" altLang="en-US" dirty="0">
                <a:cs typeface="Cambria Math"/>
              </a:rPr>
              <a:t>“</a:t>
            </a:r>
            <a:r>
              <a:rPr lang="en-US" dirty="0">
                <a:cs typeface="Cambria Math"/>
              </a:rPr>
              <a:t>acceleration-convergence</a:t>
            </a:r>
            <a:r>
              <a:rPr lang="ja-JP" altLang="en-US" dirty="0">
                <a:cs typeface="Cambria Math"/>
              </a:rPr>
              <a:t>”</a:t>
            </a:r>
            <a:r>
              <a:rPr lang="en-US" dirty="0">
                <a:cs typeface="Cambria Math"/>
              </a:rPr>
              <a:t> is hard to analyze:</a:t>
            </a:r>
          </a:p>
          <a:p>
            <a:pPr lvl="1" eaLnBrk="1" hangingPunct="1"/>
            <a:r>
              <a:rPr lang="en-US" dirty="0">
                <a:cs typeface="Cambria Math"/>
              </a:rPr>
              <a:t>Faster than a single complete run of power iteration to convergence</a:t>
            </a:r>
          </a:p>
          <a:p>
            <a:pPr lvl="1" eaLnBrk="1" hangingPunct="1"/>
            <a:r>
              <a:rPr lang="en-US" dirty="0">
                <a:cs typeface="Cambria Math"/>
              </a:rPr>
              <a:t>On our datasets</a:t>
            </a:r>
          </a:p>
          <a:p>
            <a:pPr lvl="2" eaLnBrk="1" hangingPunct="1"/>
            <a:r>
              <a:rPr lang="en-US" dirty="0">
                <a:cs typeface="Cambria Math"/>
              </a:rPr>
              <a:t>10-20 iterations is typical</a:t>
            </a:r>
          </a:p>
          <a:p>
            <a:pPr lvl="2" eaLnBrk="1" hangingPunct="1"/>
            <a:r>
              <a:rPr lang="en-US" dirty="0">
                <a:cs typeface="Cambria Math"/>
              </a:rPr>
              <a:t>30-35 is exceptional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54477" r="50693" b="21625"/>
          <a:stretch>
            <a:fillRect/>
          </a:stretch>
        </p:blipFill>
        <p:spPr bwMode="auto">
          <a:xfrm>
            <a:off x="228600" y="0"/>
            <a:ext cx="8915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7" t="54688" r="11951" b="23586"/>
          <a:stretch>
            <a:fillRect/>
          </a:stretch>
        </p:blipFill>
        <p:spPr bwMode="auto">
          <a:xfrm>
            <a:off x="457200" y="3429000"/>
            <a:ext cx="8580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3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and SSL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solidFill>
                  <a:prstClr val="black"/>
                </a:solidFill>
              </a:rPr>
              <a:t>H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solidFill>
                    <a:prstClr val="black"/>
                  </a:solidFill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</a:t>
                      </a:r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</a:t>
                      </a:r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W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v</a:t>
            </a:r>
            <a:r>
              <a:rPr lang="en-US" sz="2800" b="1" baseline="-25000">
                <a:solidFill>
                  <a:prstClr val="black"/>
                </a:solidFill>
              </a:rPr>
              <a:t>1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5634990" y="1920875"/>
          <a:ext cx="1876425" cy="3870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48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868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v</a:t>
            </a:r>
            <a:r>
              <a:rPr lang="en-US" sz="2800" b="1" baseline="-25000">
                <a:solidFill>
                  <a:prstClr val="black"/>
                </a:solidFill>
              </a:rPr>
              <a:t>2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*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prstClr val="black"/>
                </a:solidFill>
              </a:rPr>
              <a:t>=</a:t>
            </a:r>
            <a:endParaRPr lang="en-US" sz="2000" b="1" baseline="-2500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solidFill>
                  <a:prstClr val="black"/>
                </a:solidFill>
              </a:rPr>
              <a:t>W: normalized</a:t>
            </a:r>
            <a:r>
              <a:rPr lang="en-US" sz="1400" dirty="0">
                <a:solidFill>
                  <a:prstClr val="black"/>
                </a:solidFill>
              </a:rPr>
              <a:t> so columns sum to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 dirty="0">
                <a:latin typeface="Cambria Math"/>
                <a:cs typeface="Cambria Math"/>
              </a:rPr>
              <a:t>PIC: Power Iteration Clustering</a:t>
            </a:r>
            <a:br>
              <a:rPr lang="en-US" sz="2800" dirty="0">
                <a:latin typeface="Cambria Math"/>
                <a:cs typeface="Cambria Math"/>
              </a:rPr>
            </a:br>
            <a:r>
              <a:rPr lang="en-US" sz="2000" dirty="0">
                <a:latin typeface="Cambria Math"/>
                <a:cs typeface="Cambria Math"/>
              </a:rPr>
              <a:t>run power iteration (repeated averaging w/ neighbors) with early stopping</a:t>
            </a:r>
            <a:endParaRPr lang="en-US" sz="2800" dirty="0">
              <a:latin typeface="Cambria Math"/>
              <a:cs typeface="Cambria Math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/>
          </a:bodyPr>
          <a:lstStyle/>
          <a:p>
            <a:pPr eaLnBrk="1" hangingPunct="1"/>
            <a:r>
              <a:rPr lang="en-US" sz="2800" dirty="0" smtClean="0">
                <a:latin typeface="Cambria Math"/>
                <a:cs typeface="Cambria Math"/>
              </a:rPr>
              <a:t>Harmonic Functions/</a:t>
            </a:r>
            <a:r>
              <a:rPr lang="en-US" sz="2800" dirty="0" err="1" smtClean="0">
                <a:latin typeface="Cambria Math"/>
                <a:cs typeface="Cambria Math"/>
              </a:rPr>
              <a:t>CoEM</a:t>
            </a:r>
            <a:r>
              <a:rPr lang="en-US" sz="2800" dirty="0" smtClean="0">
                <a:latin typeface="Cambria Math"/>
                <a:cs typeface="Cambria Math"/>
              </a:rPr>
              <a:t>/</a:t>
            </a:r>
            <a:r>
              <a:rPr lang="en-US" sz="2800" dirty="0" err="1" smtClean="0">
                <a:latin typeface="Cambria Math"/>
                <a:cs typeface="Cambria Math"/>
              </a:rPr>
              <a:t>wvRN</a:t>
            </a:r>
            <a:endParaRPr lang="en-US" sz="2800" dirty="0">
              <a:latin typeface="Cambria Math"/>
              <a:cs typeface="Cambria Math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3826" y="2341217"/>
            <a:ext cx="6051826" cy="452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then replace </a:t>
            </a:r>
            <a:r>
              <a:rPr lang="en-US" b="1" dirty="0" smtClean="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lang="en-US" baseline="30000" dirty="0" smtClean="0">
                <a:solidFill>
                  <a:srgbClr val="000000"/>
                </a:solidFill>
                <a:latin typeface="Cambria Math"/>
                <a:cs typeface="Cambria Math"/>
              </a:rPr>
              <a:t>t+1</a:t>
            </a:r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) with seed values +1/-1 for labeled data</a:t>
            </a:r>
            <a:endParaRPr lang="en-US" dirty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4693" y="2794000"/>
            <a:ext cx="3003827" cy="452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for 5-10 iterations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495" y="3246783"/>
            <a:ext cx="7624417" cy="452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Classify data using final values from </a:t>
            </a:r>
            <a:r>
              <a:rPr lang="en-US" b="1" dirty="0" smtClean="0">
                <a:solidFill>
                  <a:prstClr val="black"/>
                </a:solidFill>
                <a:latin typeface="Cambria Math"/>
                <a:cs typeface="Cambria Math"/>
              </a:rPr>
              <a:t>v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2146300" y="2567609"/>
            <a:ext cx="857526" cy="124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Implicit Manifolds on the NELL datasets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prstClr val="black"/>
                </a:solidFill>
              </a:rPr>
              <a:t>Paris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live in  </a:t>
            </a:r>
            <a:r>
              <a:rPr lang="en-US" u="sng">
                <a:solidFill>
                  <a:prstClr val="black"/>
                </a:solidFill>
              </a:rPr>
              <a:t>arg1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traits such as </a:t>
            </a:r>
            <a:r>
              <a:rPr lang="en-US" u="sng" dirty="0">
                <a:solidFill>
                  <a:prstClr val="white">
                    <a:lumMod val="50000"/>
                  </a:prstClr>
                </a:solidFill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anxiety</a:t>
            </a:r>
          </a:p>
        </p:txBody>
      </p:sp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mayor of  </a:t>
            </a:r>
            <a:r>
              <a:rPr lang="en-US" u="sng">
                <a:solidFill>
                  <a:prstClr val="black"/>
                </a:solidFill>
              </a:rPr>
              <a:t>arg1</a:t>
            </a:r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2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prstClr val="black"/>
                </a:solidFill>
              </a:rPr>
              <a:t>Pittsburgh</a:t>
            </a:r>
          </a:p>
        </p:txBody>
      </p:sp>
      <p:sp>
        <p:nvSpPr>
          <p:cNvPr id="22543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4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5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prstClr val="black"/>
                </a:solidFill>
              </a:rPr>
              <a:t>Seattle</a:t>
            </a:r>
          </a:p>
        </p:txBody>
      </p:sp>
      <p:sp>
        <p:nvSpPr>
          <p:cNvPr id="22546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prstClr val="white">
                    <a:lumMod val="50000"/>
                  </a:prstClr>
                </a:solidFill>
              </a:rPr>
              <a:t>arg1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609600" y="6400800"/>
            <a:ext cx="8153400" cy="2286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9200" y="60960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Nodes </a:t>
            </a:r>
            <a:r>
              <a:rPr lang="ja-JP" altLang="en-US">
                <a:solidFill>
                  <a:prstClr val="black"/>
                </a:solidFill>
              </a:rPr>
              <a:t>“</a:t>
            </a:r>
            <a:r>
              <a:rPr lang="en-US">
                <a:solidFill>
                  <a:prstClr val="black"/>
                </a:solidFill>
              </a:rPr>
              <a:t>near</a:t>
            </a:r>
            <a:r>
              <a:rPr lang="ja-JP" altLang="en-US">
                <a:solidFill>
                  <a:prstClr val="black"/>
                </a:solidFill>
              </a:rPr>
              <a:t>”</a:t>
            </a:r>
            <a:r>
              <a:rPr lang="en-US">
                <a:solidFill>
                  <a:prstClr val="black"/>
                </a:solidFill>
              </a:rPr>
              <a:t> seeds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6025" y="609600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Nodes </a:t>
            </a:r>
            <a:r>
              <a:rPr lang="ja-JP" altLang="en-US">
                <a:solidFill>
                  <a:prstClr val="black"/>
                </a:solidFill>
              </a:rPr>
              <a:t>“</a:t>
            </a:r>
            <a:r>
              <a:rPr lang="en-US">
                <a:solidFill>
                  <a:prstClr val="black"/>
                </a:solidFill>
              </a:rPr>
              <a:t>far from</a:t>
            </a:r>
            <a:r>
              <a:rPr lang="ja-JP" altLang="en-US">
                <a:solidFill>
                  <a:prstClr val="black"/>
                </a:solidFill>
              </a:rPr>
              <a:t>”</a:t>
            </a:r>
            <a:r>
              <a:rPr lang="en-US">
                <a:solidFill>
                  <a:prstClr val="black"/>
                </a:solidFill>
              </a:rPr>
              <a:t> seeds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391400" y="4876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arrogance</a:t>
            </a: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 flipV="1">
            <a:off x="7086600" y="4876800"/>
            <a:ext cx="304800" cy="15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105400" y="4572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traits such as </a:t>
            </a:r>
            <a:r>
              <a:rPr lang="en-US" u="sng">
                <a:solidFill>
                  <a:srgbClr val="0070C0"/>
                </a:solidFill>
              </a:rPr>
              <a:t>arg1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>
            <a:off x="4267200" y="4876800"/>
            <a:ext cx="914400" cy="6858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7010400" y="5029200"/>
            <a:ext cx="304800" cy="4572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581400" y="5486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denial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239000" y="5334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selfishness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/>
      <p:bldP spid="31" grpId="0"/>
      <p:bldP spid="43" grpId="0"/>
      <p:bldP spid="45" grpId="0" animBg="1"/>
      <p:bldP spid="46" grpId="0"/>
      <p:bldP spid="49" grpId="0"/>
      <p:bldP spid="5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4" name="Picture 3" descr="Screen Shot 2012-03-16 at 3.5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70" y="1181100"/>
            <a:ext cx="6072511" cy="54203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8" y="1208023"/>
            <a:ext cx="7802575" cy="54557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379"/>
            <a:ext cx="8244802" cy="55536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13"/>
            <a:ext cx="8328848" cy="58480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688"/>
            <a:ext cx="9144000" cy="43361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6" name="Picture 5" descr="Screen Shot 2012-03-16 at 3.5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24"/>
            <a:ext cx="9144000" cy="912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21124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smoothing trick: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5" name="Picture 4" descr="Screen Shot 2012-03-16 at 3.5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" y="1391479"/>
            <a:ext cx="8482205" cy="52963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3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 dirty="0">
                <a:latin typeface="Cambria Math"/>
                <a:cs typeface="Cambria Math"/>
              </a:rPr>
              <a:t>Spectral Clustering: Graph = Matrix</a:t>
            </a:r>
            <a:br>
              <a:rPr lang="en-US" sz="2900" dirty="0">
                <a:latin typeface="Cambria Math"/>
                <a:cs typeface="Cambria Math"/>
              </a:rPr>
            </a:br>
            <a:r>
              <a:rPr lang="en-US" sz="2600" dirty="0">
                <a:latin typeface="Cambria Math"/>
                <a:cs typeface="Cambria Math"/>
              </a:rPr>
              <a:t>W*v</a:t>
            </a:r>
            <a:r>
              <a:rPr lang="en-US" sz="2600" baseline="-25000" dirty="0">
                <a:latin typeface="Cambria Math"/>
                <a:cs typeface="Cambria Math"/>
              </a:rPr>
              <a:t>1</a:t>
            </a:r>
            <a:r>
              <a:rPr lang="en-US" sz="2600" dirty="0">
                <a:latin typeface="Cambria Math"/>
                <a:cs typeface="Cambria Math"/>
              </a:rPr>
              <a:t> = v</a:t>
            </a:r>
            <a:r>
              <a:rPr lang="en-US" sz="2600" baseline="-25000" dirty="0">
                <a:latin typeface="Cambria Math"/>
                <a:cs typeface="Cambria Math"/>
              </a:rPr>
              <a:t>2</a:t>
            </a:r>
            <a:r>
              <a:rPr lang="en-US" sz="2600" dirty="0">
                <a:latin typeface="Cambria Math"/>
                <a:cs typeface="Cambria Math"/>
              </a:rPr>
              <a:t> </a:t>
            </a:r>
            <a:r>
              <a:rPr lang="ja-JP" altLang="en-US" sz="2600" dirty="0">
                <a:latin typeface="Cambria Math"/>
                <a:cs typeface="Cambria Math"/>
              </a:rPr>
              <a:t>“</a:t>
            </a:r>
            <a:r>
              <a:rPr lang="en-US" sz="2600" dirty="0" err="1">
                <a:latin typeface="Cambria Math"/>
                <a:cs typeface="Cambria Math"/>
              </a:rPr>
              <a:t>propogates</a:t>
            </a:r>
            <a:r>
              <a:rPr lang="en-US" sz="2600" dirty="0">
                <a:latin typeface="Cambria Math"/>
                <a:cs typeface="Cambria Math"/>
              </a:rPr>
              <a:t> weights from neighbors</a:t>
            </a:r>
            <a:r>
              <a:rPr lang="ja-JP" altLang="en-US" sz="2600" dirty="0">
                <a:latin typeface="Cambria Math"/>
                <a:cs typeface="Cambria Math"/>
              </a:rPr>
              <a:t>”</a:t>
            </a:r>
            <a:endParaRPr lang="en-US" sz="2900" dirty="0">
              <a:latin typeface="Cambria Math"/>
              <a:cs typeface="Cambria Math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1600200"/>
          <a:ext cx="77835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" imgW="3009600" imgH="203040" progId="Equation.3">
                  <p:embed/>
                </p:oleObj>
              </mc:Choice>
              <mc:Fallback>
                <p:oleObj name="Equation" r:id="rId3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783513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8" descr="6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0500"/>
            <a:ext cx="5410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29"/>
          <p:cNvSpPr txBox="1">
            <a:spLocks noChangeArrowheads="1"/>
          </p:cNvSpPr>
          <p:nvPr/>
        </p:nvSpPr>
        <p:spPr bwMode="auto">
          <a:xfrm>
            <a:off x="685800" y="3733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prstClr val="black"/>
                </a:solidFill>
              </a:rPr>
              <a:t>Q: How  do I pick </a:t>
            </a:r>
            <a:r>
              <a:rPr lang="en-US" sz="2800" b="1">
                <a:solidFill>
                  <a:prstClr val="black"/>
                </a:solidFill>
              </a:rPr>
              <a:t>v </a:t>
            </a:r>
            <a:r>
              <a:rPr lang="en-US" sz="2800">
                <a:solidFill>
                  <a:prstClr val="black"/>
                </a:solidFill>
              </a:rPr>
              <a:t>to be an eigenvector for a block-stochastic matrix?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0" descr="strong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>
            <a:fillRect/>
          </a:stretch>
        </p:blipFill>
        <p:spPr bwMode="auto">
          <a:xfrm>
            <a:off x="1752600" y="1447800"/>
            <a:ext cx="7178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 dirty="0">
                <a:latin typeface="Cambria Math"/>
                <a:cs typeface="Cambria Math"/>
              </a:rPr>
              <a:t>Spectral Clustering: Graph = Matrix</a:t>
            </a:r>
            <a:br>
              <a:rPr lang="en-US" sz="2900" dirty="0">
                <a:latin typeface="Cambria Math"/>
                <a:cs typeface="Cambria Math"/>
              </a:rPr>
            </a:br>
            <a:r>
              <a:rPr lang="en-US" sz="2600" dirty="0">
                <a:latin typeface="Cambria Math"/>
                <a:cs typeface="Cambria Math"/>
              </a:rPr>
              <a:t>W*v</a:t>
            </a:r>
            <a:r>
              <a:rPr lang="en-US" sz="2600" baseline="-25000" dirty="0">
                <a:latin typeface="Cambria Math"/>
                <a:cs typeface="Cambria Math"/>
              </a:rPr>
              <a:t>1</a:t>
            </a:r>
            <a:r>
              <a:rPr lang="en-US" sz="2600" dirty="0">
                <a:latin typeface="Cambria Math"/>
                <a:cs typeface="Cambria Math"/>
              </a:rPr>
              <a:t> = v</a:t>
            </a:r>
            <a:r>
              <a:rPr lang="en-US" sz="2600" baseline="-25000" dirty="0">
                <a:latin typeface="Cambria Math"/>
                <a:cs typeface="Cambria Math"/>
              </a:rPr>
              <a:t>2</a:t>
            </a:r>
            <a:r>
              <a:rPr lang="en-US" sz="2600" dirty="0">
                <a:latin typeface="Cambria Math"/>
                <a:cs typeface="Cambria Math"/>
              </a:rPr>
              <a:t> </a:t>
            </a:r>
            <a:r>
              <a:rPr lang="ja-JP" altLang="en-US" sz="2600" dirty="0">
                <a:latin typeface="Cambria Math"/>
                <a:cs typeface="Cambria Math"/>
              </a:rPr>
              <a:t>“</a:t>
            </a:r>
            <a:r>
              <a:rPr lang="en-US" sz="2600" dirty="0" err="1">
                <a:latin typeface="Cambria Math"/>
                <a:cs typeface="Cambria Math"/>
              </a:rPr>
              <a:t>propogates</a:t>
            </a:r>
            <a:r>
              <a:rPr lang="en-US" sz="2600" dirty="0">
                <a:latin typeface="Cambria Math"/>
                <a:cs typeface="Cambria Math"/>
              </a:rPr>
              <a:t> weights from neighbors</a:t>
            </a:r>
            <a:r>
              <a:rPr lang="ja-JP" altLang="en-US" sz="2600" dirty="0">
                <a:latin typeface="Cambria Math"/>
                <a:cs typeface="Cambria Math"/>
              </a:rPr>
              <a:t>”</a:t>
            </a:r>
            <a:endParaRPr lang="en-US" sz="2900" dirty="0">
              <a:latin typeface="Cambria Math"/>
              <a:cs typeface="Cambria Math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4375" y="1235075"/>
          <a:ext cx="705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058025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29"/>
          <p:cNvSpPr txBox="1">
            <a:spLocks noChangeArrowheads="1"/>
          </p:cNvSpPr>
          <p:nvPr/>
        </p:nvSpPr>
        <p:spPr bwMode="auto">
          <a:xfrm>
            <a:off x="609600" y="2209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prstClr val="black"/>
                </a:solidFill>
              </a:rPr>
              <a:t>How  do I pick </a:t>
            </a:r>
            <a:r>
              <a:rPr lang="en-US" sz="2800" b="1">
                <a:solidFill>
                  <a:prstClr val="black"/>
                </a:solidFill>
              </a:rPr>
              <a:t>v </a:t>
            </a:r>
            <a:r>
              <a:rPr lang="en-US" sz="2800">
                <a:solidFill>
                  <a:prstClr val="black"/>
                </a:solidFill>
              </a:rPr>
              <a:t>to be an eigenvector for a block-stochastic matrix?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900" dirty="0">
                <a:latin typeface="Cambria Math"/>
                <a:cs typeface="Cambria Math"/>
              </a:rPr>
              <a:t>”</a:t>
            </a:r>
            <a:endParaRPr lang="en-US" dirty="0">
              <a:latin typeface="Cambria Math"/>
              <a:cs typeface="Cambria Math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844"/>
          <a:stretch>
            <a:fillRect/>
          </a:stretch>
        </p:blipFill>
        <p:spPr bwMode="auto">
          <a:xfrm>
            <a:off x="1073150" y="1460500"/>
            <a:ext cx="30591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6517" r="57526" b="47408"/>
          <a:stretch>
            <a:fillRect/>
          </a:stretch>
        </p:blipFill>
        <p:spPr bwMode="auto">
          <a:xfrm>
            <a:off x="866775" y="3860800"/>
            <a:ext cx="33591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28763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" y="1323975"/>
          <a:ext cx="7362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23975"/>
                        <a:ext cx="7362825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931988" y="6122988"/>
            <a:ext cx="210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prstClr val="black"/>
                </a:solidFill>
              </a:rPr>
              <a:t>[Shi &amp; Meila, </a:t>
            </a:r>
            <a:r>
              <a:rPr lang="en-US" sz="1800">
                <a:solidFill>
                  <a:srgbClr val="000000"/>
                </a:solidFill>
              </a:rPr>
              <a:t>2002</a:t>
            </a:r>
            <a:r>
              <a:rPr lang="en-US" sz="1800">
                <a:solidFill>
                  <a:prstClr val="black"/>
                </a:solidFill>
              </a:rPr>
              <a:t>]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90950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3050" y="4075113"/>
            <a:ext cx="3524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9973"/>
                </a:solidFill>
              </a:rPr>
              <a:t>λ</a:t>
            </a:r>
            <a:r>
              <a:rPr lang="en-US" sz="1600" baseline="-25000">
                <a:solidFill>
                  <a:srgbClr val="009973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3050" y="4556125"/>
            <a:ext cx="352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λ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536700" y="4957763"/>
            <a:ext cx="354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prstClr val="black"/>
                </a:solidFill>
              </a:rPr>
              <a:t>λ</a:t>
            </a:r>
            <a:r>
              <a:rPr lang="en-US" sz="1600" baseline="-250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2239963" y="5300663"/>
            <a:ext cx="754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1600">
                <a:solidFill>
                  <a:prstClr val="black"/>
                </a:solidFill>
              </a:rPr>
              <a:t>λ</a:t>
            </a:r>
            <a:r>
              <a:rPr lang="el-GR" sz="1600" baseline="-25000">
                <a:solidFill>
                  <a:prstClr val="black"/>
                </a:solidFill>
              </a:rPr>
              <a:t>5</a:t>
            </a:r>
            <a:r>
              <a:rPr lang="en-US" sz="1600" baseline="30000">
                <a:solidFill>
                  <a:prstClr val="black"/>
                </a:solidFill>
              </a:rPr>
              <a:t>,</a:t>
            </a:r>
            <a:r>
              <a:rPr lang="el-GR" sz="1600" baseline="-25000">
                <a:solidFill>
                  <a:prstClr val="black"/>
                </a:solidFill>
              </a:rPr>
              <a:t>6</a:t>
            </a:r>
            <a:r>
              <a:rPr lang="en-US" sz="1600" baseline="-25000">
                <a:solidFill>
                  <a:prstClr val="black"/>
                </a:solidFill>
              </a:rPr>
              <a:t>,7,….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17650" y="3722688"/>
            <a:ext cx="4008438" cy="544929"/>
            <a:chOff x="1687554" y="4039394"/>
            <a:chExt cx="4451272" cy="606359"/>
          </a:xfrm>
        </p:grpSpPr>
        <p:sp>
          <p:nvSpPr>
            <p:cNvPr id="3090" name="TextBox 12"/>
            <p:cNvSpPr txBox="1">
              <a:spLocks noChangeArrowheads="1"/>
            </p:cNvSpPr>
            <p:nvPr/>
          </p:nvSpPr>
          <p:spPr bwMode="auto">
            <a:xfrm>
              <a:off x="1687554" y="4039394"/>
              <a:ext cx="413433" cy="3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2D2DB9"/>
                  </a:solidFill>
                </a:rPr>
                <a:t>λ</a:t>
              </a:r>
              <a:r>
                <a:rPr lang="en-US" sz="1600" baseline="-25000">
                  <a:solidFill>
                    <a:srgbClr val="2D2DB9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8629" y="4269034"/>
              <a:ext cx="390197" cy="376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rgbClr val="2D36D7"/>
                  </a:solidFill>
                </a:rPr>
                <a:t>e</a:t>
              </a:r>
              <a:r>
                <a:rPr lang="en-US" sz="1600" baseline="-25000" dirty="0">
                  <a:solidFill>
                    <a:srgbClr val="2D36D7"/>
                  </a:solidFill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22181" y="4957763"/>
            <a:ext cx="320069" cy="329311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00B050"/>
                </a:solidFill>
              </a:rPr>
              <a:t>e</a:t>
            </a:r>
            <a:r>
              <a:rPr lang="en-US" sz="1300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62850" y="4340225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04888" y="5026025"/>
            <a:ext cx="3154362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288" y="4476750"/>
            <a:ext cx="1268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ja-JP" altLang="en-US" sz="1800">
                <a:solidFill>
                  <a:prstClr val="black"/>
                </a:solidFill>
              </a:rPr>
              <a:t>“</a:t>
            </a:r>
            <a:r>
              <a:rPr lang="en-US" sz="1800">
                <a:solidFill>
                  <a:prstClr val="black"/>
                </a:solidFill>
              </a:rPr>
              <a:t>eigengap</a:t>
            </a:r>
            <a:r>
              <a:rPr lang="ja-JP" altLang="en-US" sz="1800">
                <a:solidFill>
                  <a:prstClr val="black"/>
                </a:solidFill>
              </a:rPr>
              <a:t>”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8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60" grpId="0"/>
      <p:bldP spid="2061" grpId="0"/>
      <p:bldP spid="20" grpId="0"/>
      <p:bldP spid="21" grpId="0"/>
      <p:bldP spid="27" grpId="0"/>
    </p:bldLst>
  </p:timing>
</p:sld>
</file>

<file path=ppt/theme/theme1.xml><?xml version="1.0" encoding="utf-8"?>
<a:theme xmlns:a="http://schemas.openxmlformats.org/drawingml/2006/main" name="1_defaul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default-template.potx</Template>
  <TotalTime>3672</TotalTime>
  <Words>3461</Words>
  <Application>Microsoft Macintosh PowerPoint</Application>
  <PresentationFormat>On-screen Show (4:3)</PresentationFormat>
  <Paragraphs>1440</Paragraphs>
  <Slides>69</Slides>
  <Notes>15</Notes>
  <HiddenSlides>3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4" baseType="lpstr">
      <vt:lpstr>Arial Unicode MS</vt:lpstr>
      <vt:lpstr>Calibri</vt:lpstr>
      <vt:lpstr>Cambria Math</vt:lpstr>
      <vt:lpstr>Comic Sans MS</vt:lpstr>
      <vt:lpstr>Courier New</vt:lpstr>
      <vt:lpstr>Gill Sans MT</vt:lpstr>
      <vt:lpstr>HGｺﾞｼｯｸE</vt:lpstr>
      <vt:lpstr>ＭＳ Ｐゴシック</vt:lpstr>
      <vt:lpstr>Times New Roman</vt:lpstr>
      <vt:lpstr>Verdana</vt:lpstr>
      <vt:lpstr>Wingdings</vt:lpstr>
      <vt:lpstr>Arial</vt:lpstr>
      <vt:lpstr>1_default-template</vt:lpstr>
      <vt:lpstr>Equation</vt:lpstr>
      <vt:lpstr>Bitmap Image</vt:lpstr>
      <vt:lpstr>Spectral clustering: unsupervised learning on  graphs</vt:lpstr>
      <vt:lpstr>Spectral Clustering: Graph = Matrix</vt:lpstr>
      <vt:lpstr>Spectral Clustering: Graph = Matrix Transitively Closed Components = “Blocks”</vt:lpstr>
      <vt:lpstr>Spectral Clustering: Graph = Matrix Vector = Node  Weight</vt:lpstr>
      <vt:lpstr>Spectral Clustering: Graph = Matrix M*v1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Some 2D examples</vt:lpstr>
      <vt:lpstr>PowerPoint Presentation</vt:lpstr>
      <vt:lpstr>PowerPoint Presentation</vt:lpstr>
      <vt:lpstr>Spectral Clustering: Pros and Cons</vt:lpstr>
      <vt:lpstr>Experimental results:  best-case assignment of class labels to clusters</vt:lpstr>
      <vt:lpstr>Spectral clustering as Optimization</vt:lpstr>
      <vt:lpstr>Spectral Clustering: Graph = Matrix W*v1 = v2 “propogates weights from neighbors”</vt:lpstr>
      <vt:lpstr>PowerPoint Presentation</vt:lpstr>
      <vt:lpstr>Spectral Clustering: Graph = Matrix W*v1 = v2 “propogates weights from neighbors”</vt:lpstr>
      <vt:lpstr>Spectral Clustering: Graph = Matrix W*v1 = v2 “propogates weights from neighbors”</vt:lpstr>
      <vt:lpstr>Another way to think about spectral clustering….</vt:lpstr>
      <vt:lpstr>Unsupervised Learning on Graphs with Power Iteration Clustering</vt:lpstr>
      <vt:lpstr>Spectral Clustering: Graph = Matrix</vt:lpstr>
      <vt:lpstr>Spectral Clustering: Graph = Matrix Transitively Closed Components = “Blocks”</vt:lpstr>
      <vt:lpstr>Spectral Clustering: Graph = Matrix Vector = Node  Weight</vt:lpstr>
      <vt:lpstr>Spectral Clustering: Graph = Matrix M*v1 = v2 “propogates weights from neighbors”</vt:lpstr>
      <vt:lpstr>Spectral Clustering: Graph = Matrix W*v1 = v2 “propogates weights from neighbors”</vt:lpstr>
      <vt:lpstr>Repeated averaging with neighbors as a clustering method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PIC: Power Iteration Clustering run power iteration (repeated averaging w/ neighbors) with early stopping</vt:lpstr>
      <vt:lpstr>Experiments</vt:lpstr>
      <vt:lpstr>Experimental results:  best-case assignment of class labels to clusters</vt:lpstr>
      <vt:lpstr>PowerPoint Presentation</vt:lpstr>
      <vt:lpstr>Experiments: run time and scalability</vt:lpstr>
      <vt:lpstr>More experiments</vt:lpstr>
      <vt:lpstr>More experiments</vt:lpstr>
      <vt:lpstr>More experiments</vt:lpstr>
      <vt:lpstr>PowerPoint Presentation</vt:lpstr>
      <vt:lpstr>Learning on Graphs For Non-Graph Datasets</vt:lpstr>
      <vt:lpstr>Why I’m talking about graphs</vt:lpstr>
      <vt:lpstr>Simplest Case: Bi-partite Graphs</vt:lpstr>
      <vt:lpstr>Motivation: Experimental Datasets `Used for PIC are…</vt:lpstr>
      <vt:lpstr>Spectral Clustering: Graph = Matrix A*v1 = v2 “propogates weights from neighbors”</vt:lpstr>
      <vt:lpstr>Spectral Clustering: Graph = Matrix W*v1 = v2 “propogates weights from neighbors”</vt:lpstr>
      <vt:lpstr>Lazy computation of distances and normalizers</vt:lpstr>
      <vt:lpstr>Lazy computation of distances and normalizers</vt:lpstr>
      <vt:lpstr>Experimental results</vt:lpstr>
      <vt:lpstr>Results</vt:lpstr>
      <vt:lpstr>Results</vt:lpstr>
      <vt:lpstr>Results</vt:lpstr>
      <vt:lpstr>Results</vt:lpstr>
      <vt:lpstr>Results</vt:lpstr>
      <vt:lpstr>PowerPoint Presentation</vt:lpstr>
      <vt:lpstr>PIC and SSL</vt:lpstr>
      <vt:lpstr>PIC: Power Iteration Clustering run power iteration (repeated averaging w/ neighbors) with early stopping</vt:lpstr>
      <vt:lpstr>Harmonic Functions/CoEM/wvRN</vt:lpstr>
      <vt:lpstr>Implicit Manifolds on the NELL datasets</vt:lpstr>
      <vt:lpstr>Using the Manifold Trick for SSL</vt:lpstr>
      <vt:lpstr>Using the Manifold Trick for SSL</vt:lpstr>
      <vt:lpstr>Using the Manifold Trick for SSL</vt:lpstr>
      <vt:lpstr>Using the Manifold Trick for SSL</vt:lpstr>
      <vt:lpstr>Using the Manifold Trick for SSL</vt:lpstr>
      <vt:lpstr>Using the Manifold Trick for SSL</vt:lpstr>
      <vt:lpstr>Using the Manifold Trick for SSL</vt:lpstr>
    </vt:vector>
  </TitlesOfParts>
  <Company>Carnegie Mellon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Microsoft Office User</cp:lastModifiedBy>
  <cp:revision>340</cp:revision>
  <cp:lastPrinted>2018-04-23T14:53:04Z</cp:lastPrinted>
  <dcterms:created xsi:type="dcterms:W3CDTF">2012-02-26T21:25:59Z</dcterms:created>
  <dcterms:modified xsi:type="dcterms:W3CDTF">2018-04-23T18:23:33Z</dcterms:modified>
</cp:coreProperties>
</file>