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0" r:id="rId16"/>
    <p:sldId id="270" r:id="rId17"/>
    <p:sldId id="271" r:id="rId18"/>
    <p:sldId id="317" r:id="rId19"/>
    <p:sldId id="272" r:id="rId20"/>
    <p:sldId id="318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319" r:id="rId33"/>
    <p:sldId id="329" r:id="rId34"/>
    <p:sldId id="330" r:id="rId35"/>
    <p:sldId id="331" r:id="rId36"/>
    <p:sldId id="332" r:id="rId37"/>
    <p:sldId id="333" r:id="rId38"/>
    <p:sldId id="292" r:id="rId39"/>
    <p:sldId id="278" r:id="rId40"/>
    <p:sldId id="321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22" r:id="rId57"/>
    <p:sldId id="309" r:id="rId58"/>
    <p:sldId id="323" r:id="rId59"/>
    <p:sldId id="324" r:id="rId60"/>
    <p:sldId id="311" r:id="rId61"/>
    <p:sldId id="312" r:id="rId62"/>
    <p:sldId id="313" r:id="rId63"/>
    <p:sldId id="314" r:id="rId64"/>
    <p:sldId id="315" r:id="rId65"/>
    <p:sldId id="325" r:id="rId66"/>
    <p:sldId id="326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9" autoAdjust="0"/>
    <p:restoredTop sz="88553" autoAdjust="0"/>
  </p:normalViewPr>
  <p:slideViewPr>
    <p:cSldViewPr snapToGrid="0" snapToObjects="1">
      <p:cViewPr varScale="1">
        <p:scale>
          <a:sx n="95" d="100"/>
          <a:sy n="95" d="100"/>
        </p:scale>
        <p:origin x="160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C491-68DF-7B46-B121-31700359CF1C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D45D-062B-0A42-B032-69BEECD6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3D71D-5009-4C9B-B23F-E54F0450D072}" type="slidenum">
              <a:rPr lang="en-US"/>
              <a:pPr/>
              <a:t>5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Re-run-C</a:t>
            </a:r>
            <a:r>
              <a:rPr lang="en-US" baseline="0" dirty="0" smtClean="0"/>
              <a:t> connected version of dataset</a:t>
            </a:r>
          </a:p>
          <a:p>
            <a:r>
              <a:rPr lang="en-US" baseline="0" dirty="0" smtClean="0"/>
              <a:t>Lu is Lu &amp; </a:t>
            </a:r>
            <a:r>
              <a:rPr lang="en-US" baseline="0" dirty="0" err="1" smtClean="0"/>
              <a:t>Getoor</a:t>
            </a:r>
            <a:r>
              <a:rPr lang="en-US" baseline="0" dirty="0" smtClean="0"/>
              <a:t>,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830-5C05-2944-8655-ABC568A5B337}" type="slidenum">
              <a:rPr lang="en-US"/>
              <a:pPr/>
              <a:t>32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939-EC0B-A34C-87D7-CB1D1FE2CA73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0D81-9C0C-BF48-BC5A-DB443092CB03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FBA-BA49-9B48-874E-1B9BD39A2315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A2AD4026-113C-9445-B2AC-6AB92FBE0385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A914-C52B-954C-9AB3-A62551873350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4810-8AB0-1A43-8E32-97F0E08CED97}" type="datetime1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79FA-70FC-1843-A001-73279987308C}" type="datetime1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D7C-8C8D-1642-80F3-36A86BD08918}" type="datetime1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6B13-3BC3-F345-985D-6FEDA3F12491}" type="datetime1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D6F-5983-D444-824A-9D33DC493BC3}" type="datetime1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2DF0-4F8C-4841-9741-80386FAEC1AE}" type="datetime1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F527-C5B0-464A-883B-EB1563DD1D28}" type="datetime1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Semi-Supervised Learning </a:t>
            </a:r>
            <a:br>
              <a:rPr lang="en-US" dirty="0" smtClean="0"/>
            </a:br>
            <a:r>
              <a:rPr lang="en-US" dirty="0" smtClean="0"/>
              <a:t>(SSL)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 rot="20696422">
            <a:off x="6864318" y="2512992"/>
            <a:ext cx="1207439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946041">
            <a:off x="1849108" y="1599576"/>
            <a:ext cx="5008550" cy="371626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043" y="1328573"/>
            <a:ext cx="26917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clustering isn’t consistent with the </a:t>
            </a:r>
            <a:r>
              <a:rPr lang="en-US" b="1" dirty="0" smtClean="0"/>
              <a:t>labels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 rot="1675609">
            <a:off x="6615313" y="1926053"/>
            <a:ext cx="407074" cy="14978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3973273">
            <a:off x="5124516" y="1483363"/>
            <a:ext cx="340073" cy="19374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462" y="5873764"/>
            <a:ext cx="298508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|Predicted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|/|U| ~=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in Action: The NELL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Margin-based: </a:t>
            </a:r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</a:p>
          <a:p>
            <a:pPr lvl="2"/>
            <a:r>
              <a:rPr lang="en-US" dirty="0"/>
              <a:t>Logistic regression with entropic </a:t>
            </a:r>
            <a:r>
              <a:rPr lang="en-US" dirty="0" smtClean="0"/>
              <a:t>regularization</a:t>
            </a:r>
          </a:p>
          <a:p>
            <a:pPr lvl="1"/>
            <a:r>
              <a:rPr lang="en-US" dirty="0" smtClean="0"/>
              <a:t>Generative: seeded k-means</a:t>
            </a:r>
          </a:p>
          <a:p>
            <a:pPr lvl="1"/>
            <a:r>
              <a:rPr lang="en-US" dirty="0" smtClean="0"/>
              <a:t>Nearest-neighbor like: graph-based SSL</a:t>
            </a:r>
          </a:p>
          <a:p>
            <a:pPr lvl="2"/>
            <a:r>
              <a:rPr lang="en-US" dirty="0"/>
              <a:t>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31210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SSL via “Label Propagation”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Screen Shot 2014-11-17 at 3.53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r="58303" b="29782"/>
          <a:stretch/>
        </p:blipFill>
        <p:spPr>
          <a:xfrm>
            <a:off x="652277" y="1590979"/>
            <a:ext cx="5502493" cy="446006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238969">
            <a:off x="6263466" y="4300346"/>
            <a:ext cx="228747" cy="180929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9413" y="4670963"/>
            <a:ext cx="120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Seed labels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7047703">
            <a:off x="6622740" y="3480727"/>
            <a:ext cx="228747" cy="1639693"/>
          </a:xfrm>
          <a:prstGeom prst="downArrow">
            <a:avLst>
              <a:gd name="adj1" fmla="val 3295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07902" y="3715033"/>
            <a:ext cx="1049001" cy="2041955"/>
            <a:chOff x="4907902" y="3715033"/>
            <a:chExt cx="1049001" cy="2041955"/>
          </a:xfrm>
        </p:grpSpPr>
        <p:sp>
          <p:nvSpPr>
            <p:cNvPr id="9" name="Oval 8"/>
            <p:cNvSpPr/>
            <p:nvPr/>
          </p:nvSpPr>
          <p:spPr>
            <a:xfrm>
              <a:off x="5486400" y="3715033"/>
              <a:ext cx="470503" cy="530396"/>
            </a:xfrm>
            <a:prstGeom prst="ellipse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07902" y="5270328"/>
              <a:ext cx="382555" cy="48666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27376" y="3649985"/>
            <a:ext cx="823770" cy="1689311"/>
            <a:chOff x="5133133" y="3715033"/>
            <a:chExt cx="823770" cy="1757550"/>
          </a:xfrm>
        </p:grpSpPr>
        <p:sp>
          <p:nvSpPr>
            <p:cNvPr id="14" name="Oval 13"/>
            <p:cNvSpPr/>
            <p:nvPr/>
          </p:nvSpPr>
          <p:spPr>
            <a:xfrm>
              <a:off x="5486400" y="3715033"/>
              <a:ext cx="470503" cy="530396"/>
            </a:xfrm>
            <a:prstGeom prst="ellipse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33133" y="4985923"/>
              <a:ext cx="382555" cy="48666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62231" y="3303037"/>
            <a:ext cx="547700" cy="1418621"/>
            <a:chOff x="4262231" y="3303037"/>
            <a:chExt cx="547700" cy="1418621"/>
          </a:xfrm>
        </p:grpSpPr>
        <p:sp>
          <p:nvSpPr>
            <p:cNvPr id="16" name="Oval 15"/>
            <p:cNvSpPr/>
            <p:nvPr/>
          </p:nvSpPr>
          <p:spPr>
            <a:xfrm>
              <a:off x="4427376" y="3303037"/>
              <a:ext cx="382555" cy="4119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2383" y="4309662"/>
              <a:ext cx="382555" cy="41199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262231" y="4245428"/>
              <a:ext cx="442707" cy="47622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6 at 1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"/>
            <a:ext cx="9144000" cy="2107406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2"/>
          <a:stretch>
            <a:fillRect/>
          </a:stretch>
        </p:blipFill>
        <p:spPr bwMode="auto">
          <a:xfrm>
            <a:off x="518075" y="2324775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0163" y="3693018"/>
            <a:ext cx="403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ASONAM-2010 (Advances in Social Networks Analysis and Mining)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82663" y="1721409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82663" y="2572309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82663" y="3470834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2663" y="4353484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2188" y="520438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4"/>
            <a:endCxn id="4" idx="0"/>
          </p:cNvCxnSpPr>
          <p:nvPr/>
        </p:nvCxnSpPr>
        <p:spPr>
          <a:xfrm>
            <a:off x="1173163" y="2102409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73163" y="300093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6813" y="385183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2688" y="473448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94628" y="1721409"/>
            <a:ext cx="2490556" cy="3863975"/>
            <a:chOff x="2379661" y="1715059"/>
            <a:chExt cx="2490556" cy="3863975"/>
          </a:xfrm>
        </p:grpSpPr>
        <p:sp>
          <p:nvSpPr>
            <p:cNvPr id="15" name="Oval 14"/>
            <p:cNvSpPr/>
            <p:nvPr/>
          </p:nvSpPr>
          <p:spPr>
            <a:xfrm>
              <a:off x="3475038" y="1715059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6738" y="2572309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75038" y="34644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75038" y="434713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484563" y="5198034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5" idx="3"/>
              <a:endCxn id="16" idx="0"/>
            </p:cNvCxnSpPr>
            <p:nvPr/>
          </p:nvCxnSpPr>
          <p:spPr>
            <a:xfrm flipH="1">
              <a:off x="3297238" y="2040263"/>
              <a:ext cx="233596" cy="532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4"/>
            </p:cNvCxnSpPr>
            <p:nvPr/>
          </p:nvCxnSpPr>
          <p:spPr>
            <a:xfrm>
              <a:off x="3297238" y="2953309"/>
              <a:ext cx="304123" cy="511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59188" y="3845484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75063" y="4728134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836988" y="26135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15" idx="5"/>
              <a:endCxn id="24" idx="0"/>
            </p:cNvCxnSpPr>
            <p:nvPr/>
          </p:nvCxnSpPr>
          <p:spPr>
            <a:xfrm>
              <a:off x="3800242" y="2040263"/>
              <a:ext cx="227246" cy="573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4"/>
              <a:endCxn id="17" idx="7"/>
            </p:cNvCxnSpPr>
            <p:nvPr/>
          </p:nvCxnSpPr>
          <p:spPr>
            <a:xfrm flipH="1">
              <a:off x="3800242" y="2994584"/>
              <a:ext cx="227246" cy="5256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89217" y="2600417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379661" y="26085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15" idx="6"/>
              <a:endCxn id="68" idx="0"/>
            </p:cNvCxnSpPr>
            <p:nvPr/>
          </p:nvCxnSpPr>
          <p:spPr>
            <a:xfrm>
              <a:off x="3856038" y="1905559"/>
              <a:ext cx="823679" cy="6948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5" idx="2"/>
              <a:endCxn id="69" idx="7"/>
            </p:cNvCxnSpPr>
            <p:nvPr/>
          </p:nvCxnSpPr>
          <p:spPr>
            <a:xfrm flipH="1">
              <a:off x="2704865" y="1905559"/>
              <a:ext cx="770173" cy="7588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7" idx="6"/>
              <a:endCxn id="68" idx="3"/>
            </p:cNvCxnSpPr>
            <p:nvPr/>
          </p:nvCxnSpPr>
          <p:spPr>
            <a:xfrm flipV="1">
              <a:off x="3856038" y="2925621"/>
              <a:ext cx="688975" cy="729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7" idx="2"/>
              <a:endCxn id="69" idx="5"/>
            </p:cNvCxnSpPr>
            <p:nvPr/>
          </p:nvCxnSpPr>
          <p:spPr>
            <a:xfrm flipH="1" flipV="1">
              <a:off x="2704865" y="2933792"/>
              <a:ext cx="770173" cy="721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42752" y="1770388"/>
            <a:ext cx="2244048" cy="4441014"/>
            <a:chOff x="6442752" y="1770388"/>
            <a:chExt cx="2244048" cy="4441014"/>
          </a:xfrm>
        </p:grpSpPr>
        <p:sp>
          <p:nvSpPr>
            <p:cNvPr id="33" name="Oval 32"/>
            <p:cNvSpPr/>
            <p:nvPr/>
          </p:nvSpPr>
          <p:spPr>
            <a:xfrm>
              <a:off x="6635518" y="1770388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35518" y="26212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635518" y="35198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3" idx="4"/>
              <a:endCxn id="34" idx="0"/>
            </p:cNvCxnSpPr>
            <p:nvPr/>
          </p:nvCxnSpPr>
          <p:spPr>
            <a:xfrm>
              <a:off x="6826018" y="2151388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26018" y="3049913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5" idx="4"/>
            </p:cNvCxnSpPr>
            <p:nvPr/>
          </p:nvCxnSpPr>
          <p:spPr>
            <a:xfrm>
              <a:off x="6826018" y="3900813"/>
              <a:ext cx="0" cy="501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364413" y="501179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554913" y="4541895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5"/>
            </p:cNvCxnSpPr>
            <p:nvPr/>
          </p:nvCxnSpPr>
          <p:spPr>
            <a:xfrm>
              <a:off x="7689617" y="5336999"/>
              <a:ext cx="398929" cy="206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46975" y="4568917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8032750" y="43707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493586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8016875" y="54914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6649011" y="5667295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442752" y="4994109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6696075" y="43707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endCxn id="42" idx="3"/>
            </p:cNvCxnSpPr>
            <p:nvPr/>
          </p:nvCxnSpPr>
          <p:spPr>
            <a:xfrm flipV="1">
              <a:off x="7688029" y="4695917"/>
              <a:ext cx="400517" cy="430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7743825" y="5160354"/>
              <a:ext cx="561975" cy="100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7" idx="1"/>
            </p:cNvCxnSpPr>
            <p:nvPr/>
          </p:nvCxnSpPr>
          <p:spPr>
            <a:xfrm flipH="1" flipV="1">
              <a:off x="7021279" y="4695917"/>
              <a:ext cx="397342" cy="430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0" idx="2"/>
              <a:endCxn id="46" idx="2"/>
            </p:cNvCxnSpPr>
            <p:nvPr/>
          </p:nvCxnSpPr>
          <p:spPr>
            <a:xfrm flipH="1" flipV="1">
              <a:off x="6823752" y="5184609"/>
              <a:ext cx="540661" cy="33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45" idx="3"/>
            </p:cNvCxnSpPr>
            <p:nvPr/>
          </p:nvCxnSpPr>
          <p:spPr>
            <a:xfrm flipH="1">
              <a:off x="6974215" y="5380229"/>
              <a:ext cx="456853" cy="342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67918" y="581507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/>
            <p:cNvCxnSpPr>
              <a:stCxn id="37" idx="4"/>
              <a:endCxn id="87" idx="0"/>
            </p:cNvCxnSpPr>
            <p:nvPr/>
          </p:nvCxnSpPr>
          <p:spPr>
            <a:xfrm>
              <a:off x="7554913" y="5392795"/>
              <a:ext cx="103505" cy="422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364413" y="5027127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554913" y="4557227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0" idx="5"/>
            </p:cNvCxnSpPr>
            <p:nvPr/>
          </p:nvCxnSpPr>
          <p:spPr>
            <a:xfrm>
              <a:off x="7689617" y="5352331"/>
              <a:ext cx="398929" cy="206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70" idx="0"/>
            </p:cNvCxnSpPr>
            <p:nvPr/>
          </p:nvCxnSpPr>
          <p:spPr>
            <a:xfrm>
              <a:off x="7546975" y="4584249"/>
              <a:ext cx="7938" cy="4428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032750" y="438604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305800" y="495119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8016875" y="550682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>
              <a:stCxn id="70" idx="7"/>
              <a:endCxn id="78" idx="3"/>
            </p:cNvCxnSpPr>
            <p:nvPr/>
          </p:nvCxnSpPr>
          <p:spPr>
            <a:xfrm flipV="1">
              <a:off x="7689617" y="4711249"/>
              <a:ext cx="398929" cy="371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743825" y="5175686"/>
              <a:ext cx="561975" cy="100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0" idx="1"/>
            </p:cNvCxnSpPr>
            <p:nvPr/>
          </p:nvCxnSpPr>
          <p:spPr>
            <a:xfrm flipH="1" flipV="1">
              <a:off x="7021279" y="4711249"/>
              <a:ext cx="398930" cy="371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467918" y="5830402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Connector 95"/>
            <p:cNvCxnSpPr>
              <a:stCxn id="70" idx="4"/>
              <a:endCxn id="95" idx="0"/>
            </p:cNvCxnSpPr>
            <p:nvPr/>
          </p:nvCxnSpPr>
          <p:spPr>
            <a:xfrm>
              <a:off x="7554913" y="5408127"/>
              <a:ext cx="103505" cy="422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357473" y="41629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Title 2"/>
          <p:cNvSpPr txBox="1">
            <a:spLocks/>
          </p:cNvSpPr>
          <p:nvPr/>
        </p:nvSpPr>
        <p:spPr>
          <a:xfrm>
            <a:off x="507767" y="114860"/>
            <a:ext cx="8229600" cy="9064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Some intuition</a:t>
            </a:r>
          </a:p>
        </p:txBody>
      </p:sp>
    </p:spTree>
    <p:extLst>
      <p:ext uri="{BB962C8B-B14F-4D97-AF65-F5344CB8AC3E}">
        <p14:creationId xmlns:p14="http://schemas.microsoft.com/office/powerpoint/2010/main" val="18964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3-16 at 1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5" y="509543"/>
            <a:ext cx="6083300" cy="438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306" y="2780386"/>
            <a:ext cx="2762171" cy="1155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3-16 at 1.29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13583"/>
          <a:stretch/>
        </p:blipFill>
        <p:spPr>
          <a:xfrm>
            <a:off x="6166551" y="3050257"/>
            <a:ext cx="2436876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52" y="2963457"/>
            <a:ext cx="24368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RWR - </a:t>
            </a:r>
            <a:r>
              <a:rPr lang="en-US" dirty="0" err="1" smtClean="0"/>
              <a:t>fixpoint</a:t>
            </a:r>
            <a:r>
              <a:rPr lang="en-US" dirty="0" smtClean="0"/>
              <a:t> of: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28400" y="3723357"/>
            <a:ext cx="23453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975" y="5263283"/>
            <a:ext cx="786963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Seed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by PageRank, degree, or 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down list until you have at least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examples/class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472425"/>
            <a:ext cx="2579121" cy="1405485"/>
          </a:xfrm>
          <a:prstGeom prst="wedgeRoundRectCallout">
            <a:avLst>
              <a:gd name="adj1" fmla="val -160912"/>
              <a:gd name="adj2" fmla="val 1248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u </a:t>
            </a:r>
            <a:r>
              <a:rPr lang="en-US"/>
              <a:t>is uniform over the </a:t>
            </a:r>
            <a:r>
              <a:rPr lang="en-US" u="sng"/>
              <a:t>seeds</a:t>
            </a:r>
            <a:r>
              <a:rPr lang="en-US"/>
              <a:t> for class </a:t>
            </a:r>
            <a:r>
              <a:rPr lang="en-US" i="1"/>
              <a:t>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6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Given:</a:t>
            </a:r>
          </a:p>
          <a:p>
            <a:pPr lvl="1"/>
            <a:r>
              <a:rPr lang="en-US" sz="2800" dirty="0" smtClean="0"/>
              <a:t>A pool of labeled examples L</a:t>
            </a:r>
          </a:p>
          <a:p>
            <a:pPr lvl="1"/>
            <a:r>
              <a:rPr lang="en-US" sz="2800" dirty="0" smtClean="0"/>
              <a:t>A (usually </a:t>
            </a:r>
            <a:r>
              <a:rPr lang="en-US" sz="3600" dirty="0" smtClean="0"/>
              <a:t>larger</a:t>
            </a:r>
            <a:r>
              <a:rPr lang="en-US" sz="2800" dirty="0" smtClean="0"/>
              <a:t>) pool of unlabeled examples U</a:t>
            </a:r>
          </a:p>
          <a:p>
            <a:r>
              <a:rPr lang="en-US" sz="2800" dirty="0" smtClean="0"/>
              <a:t>Option 1 for using L and U :</a:t>
            </a:r>
          </a:p>
          <a:p>
            <a:pPr lvl="1"/>
            <a:r>
              <a:rPr lang="en-US" sz="2800" dirty="0" smtClean="0"/>
              <a:t>Ignore U and use supervised learning on L</a:t>
            </a:r>
          </a:p>
          <a:p>
            <a:r>
              <a:rPr lang="en-US" sz="2800" dirty="0" smtClean="0"/>
              <a:t>Option 2:</a:t>
            </a:r>
          </a:p>
          <a:p>
            <a:pPr lvl="1"/>
            <a:r>
              <a:rPr lang="en-US" sz="2800" dirty="0" smtClean="0"/>
              <a:t>Ignore labels in L+U and use k-means, </a:t>
            </a:r>
            <a:r>
              <a:rPr lang="en-US" sz="2800" dirty="0" err="1" smtClean="0"/>
              <a:t>etc</a:t>
            </a:r>
            <a:r>
              <a:rPr lang="en-US" sz="2800" dirty="0" smtClean="0"/>
              <a:t> find clusters; then label each cluster using L</a:t>
            </a:r>
          </a:p>
          <a:p>
            <a:r>
              <a:rPr lang="en-US" sz="2800" dirty="0" smtClean="0"/>
              <a:t>Question:</a:t>
            </a:r>
          </a:p>
          <a:p>
            <a:pPr lvl="1"/>
            <a:r>
              <a:rPr lang="en-US" sz="2800" dirty="0" smtClean="0"/>
              <a:t>Can you use both L and U to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82663" y="1721409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82663" y="2572309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82663" y="3470834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2663" y="4353484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2188" y="5204384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4"/>
            <a:endCxn id="4" idx="0"/>
          </p:cNvCxnSpPr>
          <p:nvPr/>
        </p:nvCxnSpPr>
        <p:spPr>
          <a:xfrm>
            <a:off x="1173163" y="2102409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73163" y="300093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6813" y="385183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2688" y="4734484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79661" y="1715059"/>
            <a:ext cx="2490556" cy="3863975"/>
            <a:chOff x="2379661" y="1715059"/>
            <a:chExt cx="2490556" cy="3863975"/>
          </a:xfrm>
        </p:grpSpPr>
        <p:sp>
          <p:nvSpPr>
            <p:cNvPr id="15" name="Oval 14"/>
            <p:cNvSpPr/>
            <p:nvPr/>
          </p:nvSpPr>
          <p:spPr>
            <a:xfrm>
              <a:off x="3475038" y="1715059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6738" y="2572309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75038" y="34644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75038" y="434713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484563" y="5198034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5" idx="3"/>
              <a:endCxn id="16" idx="0"/>
            </p:cNvCxnSpPr>
            <p:nvPr/>
          </p:nvCxnSpPr>
          <p:spPr>
            <a:xfrm flipH="1">
              <a:off x="3297238" y="2040263"/>
              <a:ext cx="233596" cy="532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4"/>
            </p:cNvCxnSpPr>
            <p:nvPr/>
          </p:nvCxnSpPr>
          <p:spPr>
            <a:xfrm>
              <a:off x="3297238" y="2953309"/>
              <a:ext cx="304123" cy="511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59188" y="3845484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75063" y="4728134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836988" y="26135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15" idx="5"/>
              <a:endCxn id="24" idx="0"/>
            </p:cNvCxnSpPr>
            <p:nvPr/>
          </p:nvCxnSpPr>
          <p:spPr>
            <a:xfrm>
              <a:off x="3800242" y="2040263"/>
              <a:ext cx="227246" cy="573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4"/>
              <a:endCxn id="17" idx="7"/>
            </p:cNvCxnSpPr>
            <p:nvPr/>
          </p:nvCxnSpPr>
          <p:spPr>
            <a:xfrm flipH="1">
              <a:off x="3800242" y="2994584"/>
              <a:ext cx="227246" cy="5256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89217" y="2600417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379661" y="26085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15" idx="6"/>
              <a:endCxn id="68" idx="0"/>
            </p:cNvCxnSpPr>
            <p:nvPr/>
          </p:nvCxnSpPr>
          <p:spPr>
            <a:xfrm>
              <a:off x="3856038" y="1905559"/>
              <a:ext cx="823679" cy="6948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5" idx="2"/>
              <a:endCxn id="69" idx="7"/>
            </p:cNvCxnSpPr>
            <p:nvPr/>
          </p:nvCxnSpPr>
          <p:spPr>
            <a:xfrm flipH="1">
              <a:off x="2704865" y="1905559"/>
              <a:ext cx="770173" cy="7588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7" idx="6"/>
              <a:endCxn id="68" idx="3"/>
            </p:cNvCxnSpPr>
            <p:nvPr/>
          </p:nvCxnSpPr>
          <p:spPr>
            <a:xfrm flipV="1">
              <a:off x="3856038" y="2925621"/>
              <a:ext cx="688975" cy="729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7" idx="2"/>
              <a:endCxn id="69" idx="5"/>
            </p:cNvCxnSpPr>
            <p:nvPr/>
          </p:nvCxnSpPr>
          <p:spPr>
            <a:xfrm flipH="1" flipV="1">
              <a:off x="2704865" y="2933792"/>
              <a:ext cx="770173" cy="721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42752" y="1770388"/>
            <a:ext cx="2244048" cy="4441014"/>
            <a:chOff x="6442752" y="1770388"/>
            <a:chExt cx="2244048" cy="4441014"/>
          </a:xfrm>
        </p:grpSpPr>
        <p:sp>
          <p:nvSpPr>
            <p:cNvPr id="33" name="Oval 32"/>
            <p:cNvSpPr/>
            <p:nvPr/>
          </p:nvSpPr>
          <p:spPr>
            <a:xfrm>
              <a:off x="6635518" y="1770388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35518" y="26212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635518" y="35198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3" idx="4"/>
              <a:endCxn id="34" idx="0"/>
            </p:cNvCxnSpPr>
            <p:nvPr/>
          </p:nvCxnSpPr>
          <p:spPr>
            <a:xfrm>
              <a:off x="6826018" y="2151388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26018" y="3049913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5" idx="4"/>
            </p:cNvCxnSpPr>
            <p:nvPr/>
          </p:nvCxnSpPr>
          <p:spPr>
            <a:xfrm>
              <a:off x="6826018" y="3900813"/>
              <a:ext cx="0" cy="501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364413" y="501179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554913" y="4541895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5"/>
            </p:cNvCxnSpPr>
            <p:nvPr/>
          </p:nvCxnSpPr>
          <p:spPr>
            <a:xfrm>
              <a:off x="7689617" y="5336999"/>
              <a:ext cx="398929" cy="206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46975" y="4568917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8032750" y="43707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493586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8016875" y="5491488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6649011" y="5667295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442752" y="4994109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6696075" y="4370713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endCxn id="42" idx="3"/>
            </p:cNvCxnSpPr>
            <p:nvPr/>
          </p:nvCxnSpPr>
          <p:spPr>
            <a:xfrm flipV="1">
              <a:off x="7688029" y="4695917"/>
              <a:ext cx="400517" cy="430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7743825" y="5160354"/>
              <a:ext cx="561975" cy="100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7" idx="1"/>
            </p:cNvCxnSpPr>
            <p:nvPr/>
          </p:nvCxnSpPr>
          <p:spPr>
            <a:xfrm flipH="1" flipV="1">
              <a:off x="7021279" y="4695917"/>
              <a:ext cx="397342" cy="430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0" idx="2"/>
              <a:endCxn id="46" idx="2"/>
            </p:cNvCxnSpPr>
            <p:nvPr/>
          </p:nvCxnSpPr>
          <p:spPr>
            <a:xfrm flipH="1" flipV="1">
              <a:off x="6823752" y="5184609"/>
              <a:ext cx="540661" cy="33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45" idx="3"/>
            </p:cNvCxnSpPr>
            <p:nvPr/>
          </p:nvCxnSpPr>
          <p:spPr>
            <a:xfrm flipH="1">
              <a:off x="6974215" y="5380229"/>
              <a:ext cx="456853" cy="342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67918" y="581507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/>
            <p:cNvCxnSpPr>
              <a:stCxn id="37" idx="4"/>
              <a:endCxn id="87" idx="0"/>
            </p:cNvCxnSpPr>
            <p:nvPr/>
          </p:nvCxnSpPr>
          <p:spPr>
            <a:xfrm>
              <a:off x="7554913" y="5392795"/>
              <a:ext cx="103505" cy="422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364413" y="5027127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554913" y="4557227"/>
              <a:ext cx="0" cy="469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0" idx="5"/>
            </p:cNvCxnSpPr>
            <p:nvPr/>
          </p:nvCxnSpPr>
          <p:spPr>
            <a:xfrm>
              <a:off x="7689617" y="5352331"/>
              <a:ext cx="398929" cy="206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70" idx="0"/>
            </p:cNvCxnSpPr>
            <p:nvPr/>
          </p:nvCxnSpPr>
          <p:spPr>
            <a:xfrm>
              <a:off x="7546975" y="4584249"/>
              <a:ext cx="7938" cy="4428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032750" y="438604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305800" y="4951195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8016875" y="550682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>
              <a:stCxn id="70" idx="7"/>
              <a:endCxn id="78" idx="3"/>
            </p:cNvCxnSpPr>
            <p:nvPr/>
          </p:nvCxnSpPr>
          <p:spPr>
            <a:xfrm flipV="1">
              <a:off x="7689617" y="4711249"/>
              <a:ext cx="398929" cy="371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743825" y="5175686"/>
              <a:ext cx="561975" cy="100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0" idx="1"/>
            </p:cNvCxnSpPr>
            <p:nvPr/>
          </p:nvCxnSpPr>
          <p:spPr>
            <a:xfrm flipH="1" flipV="1">
              <a:off x="7021279" y="4711249"/>
              <a:ext cx="398930" cy="371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467918" y="5830402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Connector 95"/>
            <p:cNvCxnSpPr>
              <a:stCxn id="70" idx="4"/>
              <a:endCxn id="95" idx="0"/>
            </p:cNvCxnSpPr>
            <p:nvPr/>
          </p:nvCxnSpPr>
          <p:spPr>
            <a:xfrm>
              <a:off x="7554913" y="5408127"/>
              <a:ext cx="103505" cy="422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357473" y="4162984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Title 2"/>
          <p:cNvSpPr txBox="1">
            <a:spLocks/>
          </p:cNvSpPr>
          <p:nvPr/>
        </p:nvSpPr>
        <p:spPr>
          <a:xfrm>
            <a:off x="507767" y="114860"/>
            <a:ext cx="8229600" cy="9064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Some intuition</a:t>
            </a:r>
          </a:p>
        </p:txBody>
      </p:sp>
    </p:spTree>
    <p:extLst>
      <p:ext uri="{BB962C8B-B14F-4D97-AF65-F5344CB8AC3E}">
        <p14:creationId xmlns:p14="http://schemas.microsoft.com/office/powerpoint/2010/main" val="14713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Blog data</a:t>
            </a:r>
            <a:endParaRPr lang="en-US" dirty="0"/>
          </a:p>
        </p:txBody>
      </p:sp>
      <p:pic>
        <p:nvPicPr>
          <p:cNvPr id="3" name="Picture 2" descr="Screen Shot 2012-03-16 at 1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884"/>
            <a:ext cx="9144000" cy="430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0" y="124011"/>
            <a:ext cx="2084294" cy="1228165"/>
          </a:xfrm>
          <a:prstGeom prst="wedgeEllipseCallout">
            <a:avLst>
              <a:gd name="adj1" fmla="val 25050"/>
              <a:gd name="adj2" fmla="val 176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discuss this soon….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More blog data</a:t>
            </a:r>
            <a:endParaRPr lang="en-US" dirty="0"/>
          </a:p>
        </p:txBody>
      </p:sp>
      <p:pic>
        <p:nvPicPr>
          <p:cNvPr id="4" name="Picture 3" descr="Screen Shot 2012-03-16 at 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53"/>
            <a:ext cx="9144000" cy="212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Citation data</a:t>
            </a:r>
            <a:endParaRPr lang="en-US" dirty="0"/>
          </a:p>
        </p:txBody>
      </p:sp>
      <p:pic>
        <p:nvPicPr>
          <p:cNvPr id="3" name="Picture 2" descr="Screen Shot 2012-03-16 at 1.3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862"/>
            <a:ext cx="9144000" cy="403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</a:t>
            </a:r>
            <a:r>
              <a:rPr lang="en-US" dirty="0" err="1" smtClean="0"/>
              <a:t>MultiRankWalk</a:t>
            </a:r>
            <a:endParaRPr lang="en-US" dirty="0"/>
          </a:p>
        </p:txBody>
      </p:sp>
      <p:pic>
        <p:nvPicPr>
          <p:cNvPr id="4" name="Picture 3" descr="Screen Shot 2012-03-16 at 1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1255059"/>
            <a:ext cx="6894795" cy="5275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HF/</a:t>
            </a:r>
            <a:r>
              <a:rPr lang="en-US" dirty="0" err="1" smtClean="0"/>
              <a:t>wvRN</a:t>
            </a:r>
            <a:endParaRPr lang="en-US" dirty="0"/>
          </a:p>
        </p:txBody>
      </p:sp>
      <p:pic>
        <p:nvPicPr>
          <p:cNvPr id="3" name="Picture 2" descr="Screen Shot 2012-03-16 at 1.3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3" y="1292412"/>
            <a:ext cx="7541266" cy="54520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Back to Experiments: 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MultiRankWalk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wvRN</a:t>
            </a:r>
            <a:r>
              <a:rPr lang="en-US" dirty="0" smtClean="0"/>
              <a:t>/HF/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5" name="Picture 4" descr="Screen Shot 2012-03-16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39"/>
            <a:ext cx="9144000" cy="49832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MWR work?</a:t>
            </a:r>
            <a:endParaRPr lang="en-US" dirty="0"/>
          </a:p>
        </p:txBody>
      </p:sp>
      <p:pic>
        <p:nvPicPr>
          <p:cNvPr id="3" name="Picture 2" descr="Screen Shot 2012-03-16 at 1.4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77"/>
            <a:ext cx="9144000" cy="4859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2929" y="2428841"/>
            <a:ext cx="1928836" cy="11797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7964" y="2434029"/>
            <a:ext cx="1928836" cy="1174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Sensitivity</a:t>
            </a:r>
            <a:endParaRPr lang="en-US" dirty="0"/>
          </a:p>
        </p:txBody>
      </p:sp>
      <p:pic>
        <p:nvPicPr>
          <p:cNvPr id="4" name="Picture 3" descr="Screen Shot 2012-03-16 at 1.4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757"/>
            <a:ext cx="9144000" cy="4575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SSL is Somewhere Between Clustering and Supervised Learning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3556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Harmonic Fields</a:t>
            </a:r>
            <a:br>
              <a:rPr lang="en-US" dirty="0" smtClean="0"/>
            </a:br>
            <a:r>
              <a:rPr lang="en-US" dirty="0" smtClean="0"/>
              <a:t>aka </a:t>
            </a:r>
            <a:r>
              <a:rPr lang="en-US" dirty="0" err="1" smtClean="0"/>
              <a:t>coEM</a:t>
            </a:r>
            <a:r>
              <a:rPr lang="en-US" dirty="0"/>
              <a:t> </a:t>
            </a:r>
            <a:r>
              <a:rPr lang="en-US" dirty="0" smtClean="0"/>
              <a:t>aka 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/HF/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7534615" cy="368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definition [</a:t>
            </a:r>
            <a:r>
              <a:rPr lang="en-US" sz="2400" dirty="0" err="1" smtClean="0"/>
              <a:t>MacKassey</a:t>
            </a:r>
            <a:r>
              <a:rPr lang="en-US" sz="2400" dirty="0" smtClean="0"/>
              <a:t> &amp; Provost, JMLR 2007]:… </a:t>
            </a:r>
            <a:endParaRPr lang="en-US" sz="2400" dirty="0"/>
          </a:p>
        </p:txBody>
      </p:sp>
      <p:pic>
        <p:nvPicPr>
          <p:cNvPr id="5" name="Picture 4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8"/>
          <a:stretch/>
        </p:blipFill>
        <p:spPr>
          <a:xfrm>
            <a:off x="0" y="2436562"/>
            <a:ext cx="9144000" cy="687082"/>
          </a:xfrm>
          <a:prstGeom prst="rect">
            <a:avLst/>
          </a:prstGeom>
        </p:spPr>
      </p:pic>
      <p:pic>
        <p:nvPicPr>
          <p:cNvPr id="6" name="Picture 5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407380" y="3247807"/>
            <a:ext cx="8219947" cy="169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1" y="4919008"/>
            <a:ext cx="783141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Another definition: A </a:t>
            </a:r>
            <a:r>
              <a:rPr lang="en-US" sz="2400" i="1" dirty="0" smtClean="0"/>
              <a:t>harmonic field (HF) </a:t>
            </a:r>
            <a:r>
              <a:rPr lang="en-US" sz="2400" dirty="0" smtClean="0"/>
              <a:t>– the score of each node in the graph is the harmonic (linearly weighted) average of its neighbors’ scores --- also sometimes called LP-ZGL</a:t>
            </a:r>
          </a:p>
          <a:p>
            <a:endParaRPr lang="en-US" sz="2400" dirty="0"/>
          </a:p>
          <a:p>
            <a:r>
              <a:rPr lang="en-US" sz="2400" dirty="0" smtClean="0"/>
              <a:t>[X</a:t>
            </a:r>
            <a:r>
              <a:rPr lang="en-US" sz="2400" dirty="0"/>
              <a:t>. Zhu, Z. </a:t>
            </a:r>
            <a:r>
              <a:rPr lang="en-US" sz="2400" dirty="0" err="1"/>
              <a:t>Ghahramani</a:t>
            </a:r>
            <a:r>
              <a:rPr lang="en-US" sz="2400" dirty="0"/>
              <a:t>, and J. </a:t>
            </a:r>
            <a:r>
              <a:rPr lang="en-US" sz="2400" dirty="0" smtClean="0"/>
              <a:t>Lafferty, ICML 2003]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081935" y="2705878"/>
            <a:ext cx="732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</a:t>
            </a:r>
            <a:r>
              <a:rPr lang="en-US" u="sng" dirty="0" smtClean="0"/>
              <a:t>-EM </a:t>
            </a:r>
            <a:r>
              <a:rPr lang="en-US" dirty="0" smtClean="0"/>
              <a:t>Learner: equivalent to HF on a bipartite graph (Ghani &amp; Nigam, 2000)</a:t>
            </a:r>
            <a:endParaRPr lang="en-US" dirty="0"/>
          </a:p>
        </p:txBody>
      </p:sp>
      <p:grpSp>
        <p:nvGrpSpPr>
          <p:cNvPr id="790531" name="Group 3"/>
          <p:cNvGrpSpPr>
            <a:grpSpLocks/>
          </p:cNvGrpSpPr>
          <p:nvPr/>
        </p:nvGrpSpPr>
        <p:grpSpPr bwMode="auto">
          <a:xfrm>
            <a:off x="1395770" y="1819275"/>
            <a:ext cx="4520844" cy="4191000"/>
            <a:chOff x="1445" y="1146"/>
            <a:chExt cx="2282" cy="2640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1445" y="1576"/>
              <a:ext cx="7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smtClean="0">
                  <a:latin typeface="Times New Roman" charset="0"/>
                </a:rPr>
                <a:t>Pittsburgh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90533" name="Line 5"/>
            <p:cNvSpPr>
              <a:spLocks noChangeShapeType="1"/>
            </p:cNvSpPr>
            <p:nvPr/>
          </p:nvSpPr>
          <p:spPr bwMode="auto">
            <a:xfrm>
              <a:off x="2109" y="171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>
              <a:off x="3236" y="190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0536" name="Group 8"/>
            <p:cNvGrpSpPr>
              <a:grpSpLocks/>
            </p:cNvGrpSpPr>
            <p:nvPr/>
          </p:nvGrpSpPr>
          <p:grpSpPr bwMode="auto">
            <a:xfrm>
              <a:off x="2287" y="1404"/>
              <a:ext cx="149" cy="2382"/>
              <a:chOff x="3936" y="1056"/>
              <a:chExt cx="96" cy="1536"/>
            </a:xfrm>
          </p:grpSpPr>
          <p:sp>
            <p:nvSpPr>
              <p:cNvPr id="790537" name="AutoShape 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8" name="AutoShape 10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9" name="AutoShape 11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0" name="AutoShape 12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1" name="AutoShape 1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2" name="AutoShape 14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3" name="AutoShape 15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4" name="AutoShape 1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5" name="AutoShape 1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6" name="AutoShape 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7" name="AutoShape 1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548" name="Group 20"/>
            <p:cNvGrpSpPr>
              <a:grpSpLocks/>
            </p:cNvGrpSpPr>
            <p:nvPr/>
          </p:nvGrpSpPr>
          <p:grpSpPr bwMode="auto">
            <a:xfrm>
              <a:off x="3112" y="1404"/>
              <a:ext cx="149" cy="2382"/>
              <a:chOff x="3936" y="1056"/>
              <a:chExt cx="96" cy="1536"/>
            </a:xfrm>
          </p:grpSpPr>
          <p:sp>
            <p:nvSpPr>
              <p:cNvPr id="790549" name="AutoShape 2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0" name="AutoShape 2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1" name="AutoShape 2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2" name="AutoShape 2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3" name="AutoShape 2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4" name="AutoShape 26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5" name="AutoShape 27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6" name="AutoShape 28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7" name="AutoShape 29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8" name="AutoShape 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9" name="AutoShape 31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560" name="Line 32"/>
            <p:cNvSpPr>
              <a:spLocks noChangeShapeType="1"/>
            </p:cNvSpPr>
            <p:nvPr/>
          </p:nvSpPr>
          <p:spPr bwMode="auto">
            <a:xfrm>
              <a:off x="2436" y="147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1" name="Line 33"/>
            <p:cNvSpPr>
              <a:spLocks noChangeShapeType="1"/>
            </p:cNvSpPr>
            <p:nvPr/>
          </p:nvSpPr>
          <p:spPr bwMode="auto">
            <a:xfrm>
              <a:off x="2436" y="170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2" name="Line 34"/>
            <p:cNvSpPr>
              <a:spLocks noChangeShapeType="1"/>
            </p:cNvSpPr>
            <p:nvPr/>
          </p:nvSpPr>
          <p:spPr bwMode="auto">
            <a:xfrm flipV="1">
              <a:off x="2436" y="237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3" name="Line 35"/>
            <p:cNvSpPr>
              <a:spLocks noChangeShapeType="1"/>
            </p:cNvSpPr>
            <p:nvPr/>
          </p:nvSpPr>
          <p:spPr bwMode="auto">
            <a:xfrm flipV="1">
              <a:off x="2436" y="1478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4" name="Line 36"/>
            <p:cNvSpPr>
              <a:spLocks noChangeShapeType="1"/>
            </p:cNvSpPr>
            <p:nvPr/>
          </p:nvSpPr>
          <p:spPr bwMode="auto">
            <a:xfrm flipV="1">
              <a:off x="2436" y="192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5" name="Line 37"/>
            <p:cNvSpPr>
              <a:spLocks noChangeShapeType="1"/>
            </p:cNvSpPr>
            <p:nvPr/>
          </p:nvSpPr>
          <p:spPr bwMode="auto">
            <a:xfrm>
              <a:off x="2436" y="170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6" name="Line 38"/>
            <p:cNvSpPr>
              <a:spLocks noChangeShapeType="1"/>
            </p:cNvSpPr>
            <p:nvPr/>
          </p:nvSpPr>
          <p:spPr bwMode="auto">
            <a:xfrm>
              <a:off x="2436" y="2595"/>
              <a:ext cx="676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7" name="Line 39"/>
            <p:cNvSpPr>
              <a:spLocks noChangeShapeType="1"/>
            </p:cNvSpPr>
            <p:nvPr/>
          </p:nvSpPr>
          <p:spPr bwMode="auto">
            <a:xfrm flipV="1">
              <a:off x="2436" y="2595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8" name="Line 40"/>
            <p:cNvSpPr>
              <a:spLocks noChangeShapeType="1"/>
            </p:cNvSpPr>
            <p:nvPr/>
          </p:nvSpPr>
          <p:spPr bwMode="auto">
            <a:xfrm>
              <a:off x="2436" y="2595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9" name="Line 41"/>
            <p:cNvSpPr>
              <a:spLocks noChangeShapeType="1"/>
            </p:cNvSpPr>
            <p:nvPr/>
          </p:nvSpPr>
          <p:spPr bwMode="auto">
            <a:xfrm>
              <a:off x="2436" y="326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0" name="Line 42"/>
            <p:cNvSpPr>
              <a:spLocks noChangeShapeType="1"/>
            </p:cNvSpPr>
            <p:nvPr/>
          </p:nvSpPr>
          <p:spPr bwMode="auto">
            <a:xfrm>
              <a:off x="2436" y="304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1" name="Line 43"/>
            <p:cNvSpPr>
              <a:spLocks noChangeShapeType="1"/>
            </p:cNvSpPr>
            <p:nvPr/>
          </p:nvSpPr>
          <p:spPr bwMode="auto">
            <a:xfrm flipV="1">
              <a:off x="2436" y="281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2" name="Text Box 44"/>
            <p:cNvSpPr txBox="1">
              <a:spLocks noChangeArrowheads="1"/>
            </p:cNvSpPr>
            <p:nvPr/>
          </p:nvSpPr>
          <p:spPr bwMode="auto">
            <a:xfrm>
              <a:off x="2845" y="168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+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3" name="Text Box 45"/>
            <p:cNvSpPr txBox="1">
              <a:spLocks noChangeArrowheads="1"/>
            </p:cNvSpPr>
            <p:nvPr/>
          </p:nvSpPr>
          <p:spPr bwMode="auto">
            <a:xfrm>
              <a:off x="2659" y="2479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2765" y="3183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3009" y="114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hlink"/>
                  </a:solidFill>
                  <a:latin typeface="Times New Roman" charset="0"/>
                </a:rPr>
                <a:t>contexts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790576" name="Text Box 48"/>
            <p:cNvSpPr txBox="1">
              <a:spLocks noChangeArrowheads="1"/>
            </p:cNvSpPr>
            <p:nvPr/>
          </p:nvSpPr>
          <p:spPr bwMode="auto">
            <a:xfrm>
              <a:off x="2036" y="1157"/>
              <a:ext cx="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accent2"/>
                  </a:solidFill>
                  <a:latin typeface="Times New Roman" charset="0"/>
                </a:rPr>
                <a:t>NPs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790577" name="Text Box 49"/>
          <p:cNvSpPr txBox="1">
            <a:spLocks noChangeArrowheads="1"/>
          </p:cNvSpPr>
          <p:nvPr/>
        </p:nvSpPr>
        <p:spPr bwMode="auto">
          <a:xfrm>
            <a:off x="3316288" y="389096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8" name="Text Box 50"/>
          <p:cNvSpPr txBox="1">
            <a:spLocks noChangeArrowheads="1"/>
          </p:cNvSpPr>
          <p:nvPr/>
        </p:nvSpPr>
        <p:spPr bwMode="auto">
          <a:xfrm>
            <a:off x="3311525" y="4922838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9" name="Text Box 51"/>
          <p:cNvSpPr txBox="1">
            <a:spLocks noChangeArrowheads="1"/>
          </p:cNvSpPr>
          <p:nvPr/>
        </p:nvSpPr>
        <p:spPr bwMode="auto">
          <a:xfrm>
            <a:off x="5253038" y="530383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5232400" y="385445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5159375" y="28956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348038" y="2413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3" name="Text Box 55"/>
          <p:cNvSpPr txBox="1">
            <a:spLocks noChangeArrowheads="1"/>
          </p:cNvSpPr>
          <p:nvPr/>
        </p:nvSpPr>
        <p:spPr bwMode="auto">
          <a:xfrm>
            <a:off x="4089400" y="41830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4" name="Text Box 56"/>
          <p:cNvSpPr txBox="1">
            <a:spLocks noChangeArrowheads="1"/>
          </p:cNvSpPr>
          <p:nvPr/>
        </p:nvSpPr>
        <p:spPr bwMode="auto">
          <a:xfrm>
            <a:off x="4283075" y="36115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5" name="Text Box 57"/>
          <p:cNvSpPr txBox="1">
            <a:spLocks noChangeArrowheads="1"/>
          </p:cNvSpPr>
          <p:nvPr/>
        </p:nvSpPr>
        <p:spPr bwMode="auto">
          <a:xfrm>
            <a:off x="4610100" y="4125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186238" y="24145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7" name="Text Box 59"/>
          <p:cNvSpPr txBox="1">
            <a:spLocks noChangeArrowheads="1"/>
          </p:cNvSpPr>
          <p:nvPr/>
        </p:nvSpPr>
        <p:spPr bwMode="auto">
          <a:xfrm>
            <a:off x="4297363" y="31003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8" name="Text Box 60"/>
          <p:cNvSpPr txBox="1">
            <a:spLocks noChangeArrowheads="1"/>
          </p:cNvSpPr>
          <p:nvPr/>
        </p:nvSpPr>
        <p:spPr bwMode="auto">
          <a:xfrm>
            <a:off x="3313113" y="3211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9" name="Text Box 61"/>
          <p:cNvSpPr txBox="1">
            <a:spLocks noChangeArrowheads="1"/>
          </p:cNvSpPr>
          <p:nvPr/>
        </p:nvSpPr>
        <p:spPr bwMode="auto">
          <a:xfrm>
            <a:off x="5181600" y="24542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0" name="Text Box 62"/>
          <p:cNvSpPr txBox="1">
            <a:spLocks noChangeArrowheads="1"/>
          </p:cNvSpPr>
          <p:nvPr/>
        </p:nvSpPr>
        <p:spPr bwMode="auto">
          <a:xfrm>
            <a:off x="5221288" y="4594225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1" name="Text Box 63"/>
          <p:cNvSpPr txBox="1">
            <a:spLocks noChangeArrowheads="1"/>
          </p:cNvSpPr>
          <p:nvPr/>
        </p:nvSpPr>
        <p:spPr bwMode="auto">
          <a:xfrm>
            <a:off x="5216525" y="3490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2" name="Text Box 64"/>
          <p:cNvSpPr txBox="1">
            <a:spLocks noChangeArrowheads="1"/>
          </p:cNvSpPr>
          <p:nvPr/>
        </p:nvSpPr>
        <p:spPr bwMode="auto">
          <a:xfrm>
            <a:off x="3978275" y="27797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3" name="Text Box 65"/>
          <p:cNvSpPr txBox="1">
            <a:spLocks noChangeArrowheads="1"/>
          </p:cNvSpPr>
          <p:nvPr/>
        </p:nvSpPr>
        <p:spPr bwMode="auto">
          <a:xfrm>
            <a:off x="4071938" y="213836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4" name="Text Box 66"/>
          <p:cNvSpPr txBox="1">
            <a:spLocks noChangeArrowheads="1"/>
          </p:cNvSpPr>
          <p:nvPr/>
        </p:nvSpPr>
        <p:spPr bwMode="auto">
          <a:xfrm>
            <a:off x="4383088" y="464978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561" y="2870200"/>
            <a:ext cx="20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lives in _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HF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958605"/>
            <a:ext cx="3898900" cy="9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/>
          <a:stretch/>
        </p:blipFill>
        <p:spPr>
          <a:xfrm>
            <a:off x="457200" y="1797467"/>
            <a:ext cx="2768600" cy="44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427"/>
            <a:ext cx="1155700" cy="5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8819" y="1181100"/>
            <a:ext cx="278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labeled examples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0361" y="1788430"/>
            <a:ext cx="33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unlabeled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2900" y="2349427"/>
            <a:ext cx="554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graph = similarity between </a:t>
            </a:r>
            <a:r>
              <a:rPr lang="en-US" sz="2400" b="1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 </a:t>
            </a:r>
            <a:r>
              <a:rPr lang="en-US" sz="2400"/>
              <a:t>and </a:t>
            </a:r>
            <a:r>
              <a:rPr lang="en-US" sz="2400" b="1" i="1"/>
              <a:t>x</a:t>
            </a:r>
            <a:r>
              <a:rPr lang="en-US" sz="2400" i="1" baseline="-25000"/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187589"/>
            <a:ext cx="475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Optimization problem: minimize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776306"/>
            <a:ext cx="5473700" cy="132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5265062"/>
            <a:ext cx="790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subject to constraint that all labeled examples are classified correctly</a:t>
            </a:r>
          </a:p>
        </p:txBody>
      </p:sp>
    </p:spTree>
    <p:extLst>
      <p:ext uri="{BB962C8B-B14F-4D97-AF65-F5344CB8AC3E}">
        <p14:creationId xmlns:p14="http://schemas.microsoft.com/office/powerpoint/2010/main" val="182475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HF Loss In Matrix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1308152"/>
            <a:ext cx="11557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6793" y="1308152"/>
            <a:ext cx="647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graph = similarity between </a:t>
            </a:r>
            <a:r>
              <a:rPr lang="en-US" sz="2400" b="1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 </a:t>
            </a:r>
            <a:r>
              <a:rPr lang="en-US" sz="2400"/>
              <a:t>and </a:t>
            </a:r>
            <a:r>
              <a:rPr lang="en-US" sz="2400" b="1" i="1"/>
              <a:t>x</a:t>
            </a:r>
            <a:r>
              <a:rPr lang="en-US" sz="2400" i="1" baseline="-25000"/>
              <a:t>j  </a:t>
            </a:r>
            <a:r>
              <a:rPr lang="en-US" sz="2400"/>
              <a:t>is symmetric</a:t>
            </a:r>
            <a:endParaRPr lang="en-US" sz="2400" i="1" baseline="-25000"/>
          </a:p>
        </p:txBody>
      </p:sp>
    </p:spTree>
    <p:extLst>
      <p:ext uri="{BB962C8B-B14F-4D97-AF65-F5344CB8AC3E}">
        <p14:creationId xmlns:p14="http://schemas.microsoft.com/office/powerpoint/2010/main" val="143216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7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HF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958605"/>
            <a:ext cx="3898900" cy="9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/>
          <a:stretch/>
        </p:blipFill>
        <p:spPr>
          <a:xfrm>
            <a:off x="457200" y="1797467"/>
            <a:ext cx="2768600" cy="44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427"/>
            <a:ext cx="1155700" cy="5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8819" y="1181100"/>
            <a:ext cx="278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labeled examples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0361" y="1788430"/>
            <a:ext cx="33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unlabeled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2900" y="2349427"/>
            <a:ext cx="554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graph = similarity between </a:t>
            </a:r>
            <a:r>
              <a:rPr lang="en-US" sz="2400" b="1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 </a:t>
            </a:r>
            <a:r>
              <a:rPr lang="en-US" sz="2400"/>
              <a:t>and </a:t>
            </a:r>
            <a:r>
              <a:rPr lang="en-US" sz="2400" b="1" i="1"/>
              <a:t>x</a:t>
            </a:r>
            <a:r>
              <a:rPr lang="en-US" sz="2400" i="1" baseline="-25000"/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025754"/>
            <a:ext cx="475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Optimization problem: minimize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86748"/>
            <a:ext cx="79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subject 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0" y="3877095"/>
            <a:ext cx="2146300" cy="876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527366"/>
            <a:ext cx="1651000" cy="673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956756"/>
            <a:ext cx="563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Cambria Math" charset="0"/>
                <a:ea typeface="Cambria Math" charset="0"/>
                <a:cs typeface="Cambria Math" charset="0"/>
              </a:rPr>
              <a:t>S[i,i] = 1 </a:t>
            </a:r>
            <a:r>
              <a:rPr lang="en-US" sz="2400">
                <a:latin typeface="Cambria Math" charset="0"/>
                <a:ea typeface="Cambria Math" charset="0"/>
                <a:cs typeface="Cambria Math" charset="0"/>
              </a:rPr>
              <a:t>for all seed nodes </a:t>
            </a:r>
            <a:r>
              <a:rPr lang="en-US" sz="2400" i="1">
                <a:latin typeface="Cambria Math" charset="0"/>
                <a:ea typeface="Cambria Math" charset="0"/>
                <a:cs typeface="Cambria Math" charset="0"/>
              </a:rPr>
              <a:t>i&lt;</a:t>
            </a:r>
            <a:r>
              <a:rPr lang="en-US" sz="2800" i="1">
                <a:latin typeface="Cambria Math" charset="0"/>
                <a:ea typeface="Cambria Math" charset="0"/>
                <a:cs typeface="Cambria Math" charset="0"/>
              </a:rPr>
              <a:t>m+1</a:t>
            </a:r>
          </a:p>
        </p:txBody>
      </p:sp>
    </p:spTree>
    <p:extLst>
      <p:ext uri="{BB962C8B-B14F-4D97-AF65-F5344CB8AC3E}">
        <p14:creationId xmlns:p14="http://schemas.microsoft.com/office/powerpoint/2010/main" val="842347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HF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7159" y="1329759"/>
            <a:ext cx="475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Optimization problem: minimize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159" y="1890753"/>
            <a:ext cx="79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subject 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69" y="1181100"/>
            <a:ext cx="2146300" cy="876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59" y="1831371"/>
            <a:ext cx="1651000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862"/>
            <a:ext cx="9144000" cy="2438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680" y="5648473"/>
            <a:ext cx="83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This converges quickly: on Frank’s data usually 5-10 iterations was best (and more tends to overfit)</a:t>
            </a:r>
          </a:p>
        </p:txBody>
      </p:sp>
    </p:spTree>
    <p:extLst>
      <p:ext uri="{BB962C8B-B14F-4D97-AF65-F5344CB8AC3E}">
        <p14:creationId xmlns:p14="http://schemas.microsoft.com/office/powerpoint/2010/main" val="1252823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HF aka </a:t>
            </a:r>
            <a:r>
              <a:rPr lang="en-US" dirty="0" err="1" smtClean="0"/>
              <a:t>coEM</a:t>
            </a:r>
            <a:r>
              <a:rPr lang="en-US" dirty="0"/>
              <a:t> </a:t>
            </a:r>
            <a:r>
              <a:rPr lang="en-US" dirty="0" smtClean="0"/>
              <a:t>aka </a:t>
            </a:r>
            <a:r>
              <a:rPr lang="en-US" dirty="0" err="1" smtClean="0"/>
              <a:t>wvRN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198203" y="1656572"/>
            <a:ext cx="8219947" cy="169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235" y="3351674"/>
            <a:ext cx="8111565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Algorithmically: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HF propagates weights and then resets the seeds to their initial value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MRW propagates </a:t>
            </a:r>
            <a:r>
              <a:rPr lang="en-US" sz="2400" dirty="0"/>
              <a:t>weights and </a:t>
            </a:r>
            <a:r>
              <a:rPr lang="en-US" sz="2400" dirty="0" smtClean="0"/>
              <a:t>does not reset seeds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</a:t>
            </a:r>
            <a:r>
              <a:rPr lang="en-US" dirty="0" smtClean="0"/>
              <a:t> Walk </a:t>
            </a:r>
            <a:r>
              <a:rPr lang="en-US" dirty="0" err="1" smtClean="0"/>
              <a:t>vs</a:t>
            </a:r>
            <a:r>
              <a:rPr lang="en-US" dirty="0" smtClean="0"/>
              <a:t>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3" name="Picture 2" descr="Screen Shot 2012-03-16 at 1.4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822"/>
            <a:ext cx="9144000" cy="2313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44659"/>
            <a:ext cx="80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Seeds are marked 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955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</a:t>
            </a:r>
            <a:r>
              <a:rPr lang="en-US" b="1" u="sng" dirty="0" smtClean="0"/>
              <a:t>Clustering </a:t>
            </a:r>
            <a:r>
              <a:rPr lang="en-US" b="1" dirty="0" smtClean="0"/>
              <a:t>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</a:t>
            </a:r>
            <a:r>
              <a:rPr lang="en-US" dirty="0" smtClean="0"/>
              <a:t> Walk </a:t>
            </a:r>
            <a:r>
              <a:rPr lang="en-US" dirty="0" err="1" smtClean="0"/>
              <a:t>vs</a:t>
            </a:r>
            <a:r>
              <a:rPr lang="en-US" dirty="0" smtClean="0"/>
              <a:t>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Screen Shot 2012-03-16 at 1.53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1" t="688" r="5000" b="20110"/>
          <a:stretch/>
        </p:blipFill>
        <p:spPr>
          <a:xfrm>
            <a:off x="1576874" y="1065451"/>
            <a:ext cx="5831632" cy="54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SSL as optimization</a:t>
            </a:r>
            <a:br>
              <a:rPr lang="en-US" dirty="0" smtClean="0"/>
            </a:br>
            <a:r>
              <a:rPr lang="en-US" dirty="0" smtClean="0"/>
              <a:t>and Modified Adsorption</a:t>
            </a:r>
            <a:br>
              <a:rPr lang="en-US" dirty="0" smtClean="0"/>
            </a:br>
            <a:r>
              <a:rPr lang="en-US" dirty="0" smtClean="0"/>
              <a:t>slides </a:t>
            </a:r>
            <a:r>
              <a:rPr lang="en-US" sz="3100" dirty="0" smtClean="0"/>
              <a:t>from </a:t>
            </a:r>
            <a:r>
              <a:rPr lang="en-US" sz="3100" dirty="0" err="1" smtClean="0"/>
              <a:t>Partha</a:t>
            </a:r>
            <a:r>
              <a:rPr lang="en-US" sz="3100" dirty="0" smtClean="0"/>
              <a:t> </a:t>
            </a:r>
            <a:r>
              <a:rPr lang="en-US" sz="3100" dirty="0" err="1" smtClean="0"/>
              <a:t>Talukdar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26" y="2036886"/>
            <a:ext cx="3149324" cy="23619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9 at 5.3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84"/>
            <a:ext cx="9144000" cy="64545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65"/>
            <a:ext cx="9144000" cy="6617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6823" y="1025569"/>
            <a:ext cx="375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yet another name for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1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971" y="1204861"/>
            <a:ext cx="1411941" cy="688933"/>
            <a:chOff x="1975971" y="1204861"/>
            <a:chExt cx="1411941" cy="688933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2803" y="1204861"/>
              <a:ext cx="13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match seeds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32195" y="1282556"/>
            <a:ext cx="2525805" cy="688933"/>
            <a:chOff x="1975971" y="1204861"/>
            <a:chExt cx="1411941" cy="688933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6422" y="1204861"/>
              <a:ext cx="727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smoothness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76353" y="1090489"/>
            <a:ext cx="1716715" cy="688933"/>
            <a:chOff x="1975971" y="1204861"/>
            <a:chExt cx="1411941" cy="688933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587" y="1204861"/>
              <a:ext cx="5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prior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7" b="41733"/>
          <a:stretch/>
        </p:blipFill>
        <p:spPr>
          <a:xfrm>
            <a:off x="82472" y="247395"/>
            <a:ext cx="9144000" cy="371094"/>
          </a:xfrm>
          <a:prstGeom prst="rect">
            <a:avLst/>
          </a:prstGeom>
        </p:spPr>
      </p:pic>
      <p:pic>
        <p:nvPicPr>
          <p:cNvPr id="6" name="Picture 5" descr="Screen Shot 2013-03-19 at 5.4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9" y="1025227"/>
            <a:ext cx="5029530" cy="38431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9084" y="1025227"/>
            <a:ext cx="39223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Adsorption SSL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6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3-19 at 5.44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/>
          <a:stretch/>
        </p:blipFill>
        <p:spPr>
          <a:xfrm>
            <a:off x="2680581" y="2861537"/>
            <a:ext cx="6545891" cy="3767257"/>
          </a:xfrm>
          <a:prstGeom prst="rect">
            <a:avLst/>
          </a:prstGeom>
        </p:spPr>
      </p:pic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7" b="41733"/>
          <a:stretch/>
        </p:blipFill>
        <p:spPr>
          <a:xfrm>
            <a:off x="82472" y="247395"/>
            <a:ext cx="9144000" cy="371094"/>
          </a:xfrm>
          <a:prstGeom prst="rect">
            <a:avLst/>
          </a:prstGeom>
        </p:spPr>
      </p:pic>
      <p:pic>
        <p:nvPicPr>
          <p:cNvPr id="6" name="Picture 5" descr="Screen Shot 2013-03-19 at 5.4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" y="1117401"/>
            <a:ext cx="3625639" cy="2770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3"/>
          <a:stretch/>
        </p:blipFill>
        <p:spPr>
          <a:xfrm>
            <a:off x="0" y="0"/>
            <a:ext cx="9144000" cy="2762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15" y="2861537"/>
            <a:ext cx="7459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do this minimization?</a:t>
            </a:r>
          </a:p>
          <a:p>
            <a:r>
              <a:rPr lang="en-US" sz="2400" dirty="0" smtClean="0"/>
              <a:t>First, differentiate to find min is at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The minimize with </a:t>
            </a:r>
            <a:r>
              <a:rPr lang="en-US" sz="2400" i="1" dirty="0"/>
              <a:t>Jacobi method </a:t>
            </a:r>
            <a:r>
              <a:rPr lang="en-US" sz="2400" dirty="0"/>
              <a:t>(which works for linear matrix equations like this one)</a:t>
            </a:r>
          </a:p>
        </p:txBody>
      </p:sp>
      <p:pic>
        <p:nvPicPr>
          <p:cNvPr id="6" name="Picture 5" descr="Screen Shot 2013-03-19 at 5.5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42" y="3687280"/>
            <a:ext cx="4484374" cy="6019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" y="116109"/>
            <a:ext cx="8780835" cy="5939706"/>
          </a:xfrm>
          <a:prstGeom prst="rect">
            <a:avLst/>
          </a:prstGeom>
        </p:spPr>
      </p:pic>
      <p:pic>
        <p:nvPicPr>
          <p:cNvPr id="3" name="Picture 2" descr="Screen Shot 2013-03-19 at 5.4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9445" r="4216" b="26084"/>
          <a:stretch/>
        </p:blipFill>
        <p:spPr>
          <a:xfrm>
            <a:off x="4558332" y="5447433"/>
            <a:ext cx="4460507" cy="1398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a natural grouping among these objects?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29000"/>
            <a:ext cx="8229600" cy="299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080582" y="6536809"/>
            <a:ext cx="207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err="1" smtClean="0"/>
              <a:t>Bhavana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3" y="0"/>
            <a:ext cx="8364327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4588" y="4258235"/>
            <a:ext cx="2144059" cy="829236"/>
          </a:xfrm>
          <a:prstGeom prst="wedgeEllipseCallout">
            <a:avLst>
              <a:gd name="adj1" fmla="val 24694"/>
              <a:gd name="adj2" fmla="val 132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precision-recall break even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7059" y="2614708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919" y="279918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k-NN graph</a:t>
            </a:r>
          </a:p>
        </p:txBody>
      </p:sp>
    </p:spTree>
    <p:extLst>
      <p:ext uri="{BB962C8B-B14F-4D97-AF65-F5344CB8AC3E}">
        <p14:creationId xmlns:p14="http://schemas.microsoft.com/office/powerpoint/2010/main" val="8797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" y="0"/>
            <a:ext cx="89097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8706" y="2732138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68" y="130628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k-NN graph</a:t>
            </a:r>
          </a:p>
        </p:txBody>
      </p:sp>
    </p:spTree>
    <p:extLst>
      <p:ext uri="{BB962C8B-B14F-4D97-AF65-F5344CB8AC3E}">
        <p14:creationId xmlns:p14="http://schemas.microsoft.com/office/powerpoint/2010/main" val="13698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2"/>
            <a:ext cx="9144000" cy="675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2245376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5269" y="102562"/>
            <a:ext cx="153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coupling graph</a:t>
            </a:r>
          </a:p>
        </p:txBody>
      </p:sp>
    </p:spTree>
    <p:extLst>
      <p:ext uri="{BB962C8B-B14F-4D97-AF65-F5344CB8AC3E}">
        <p14:creationId xmlns:p14="http://schemas.microsoft.com/office/powerpoint/2010/main" val="13381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2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1116" y="1153237"/>
            <a:ext cx="1762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mining patterns like “musicians such as Bob Dylan”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78" y="1132591"/>
            <a:ext cx="1762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HTML tables on the web that are used for data, not formatting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365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5"/>
            <a:ext cx="9144000" cy="6741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Scaling up Graph SSL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Propagating labels requires usually small number of optimization passes</a:t>
            </a:r>
          </a:p>
          <a:p>
            <a:pPr lvl="1"/>
            <a:r>
              <a:rPr lang="en-US" dirty="0" smtClean="0"/>
              <a:t>Basically like label propagation passes</a:t>
            </a:r>
          </a:p>
          <a:p>
            <a:r>
              <a:rPr lang="en-US" dirty="0" smtClean="0"/>
              <a:t>Each is linear in </a:t>
            </a:r>
          </a:p>
          <a:p>
            <a:pPr lvl="1"/>
            <a:r>
              <a:rPr lang="en-US" dirty="0" smtClean="0"/>
              <a:t>the number of edges </a:t>
            </a:r>
          </a:p>
          <a:p>
            <a:pPr lvl="1"/>
            <a:r>
              <a:rPr lang="en-US" dirty="0" smtClean="0"/>
              <a:t>and the number of labels being propagated</a:t>
            </a:r>
          </a:p>
          <a:p>
            <a:r>
              <a:rPr lang="en-US" dirty="0" smtClean="0"/>
              <a:t>Can you do better?</a:t>
            </a:r>
          </a:p>
          <a:p>
            <a:pPr lvl="1"/>
            <a:r>
              <a:rPr lang="en-US" dirty="0" smtClean="0"/>
              <a:t>basic idea: store labels in a </a:t>
            </a:r>
            <a:r>
              <a:rPr lang="en-US" b="1" dirty="0" err="1" smtClean="0">
                <a:solidFill>
                  <a:srgbClr val="3366FF"/>
                </a:solidFill>
              </a:rPr>
              <a:t>countmin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sketch</a:t>
            </a:r>
          </a:p>
          <a:p>
            <a:pPr lvl="1"/>
            <a:r>
              <a:rPr lang="en-US" dirty="0" smtClean="0"/>
              <a:t>which is basically an compact approximation of an </a:t>
            </a:r>
            <a:r>
              <a:rPr lang="en-US" dirty="0" err="1" smtClean="0"/>
              <a:t>object</a:t>
            </a:r>
            <a:r>
              <a:rPr lang="en-US" dirty="0" err="1" smtClean="0">
                <a:sym typeface="Wingdings"/>
              </a:rPr>
              <a:t>double</a:t>
            </a:r>
            <a:r>
              <a:rPr lang="en-US" dirty="0" smtClean="0">
                <a:sym typeface="Wingdings"/>
              </a:rPr>
              <a:t> mapping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4487" y="4156095"/>
            <a:ext cx="3037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08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”, 3):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0" y="3900021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2" y="3157984"/>
            <a:ext cx="371324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99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”,5):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828800" y="6091023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042698" y="5348986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916" y="556067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97" y="5376009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45026" y="2722449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add</a:t>
            </a:r>
            <a:r>
              <a:rPr lang="en-US" sz="2800" dirty="0" smtClean="0"/>
              <a:t> the value to each hash location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54643" y="3905564"/>
            <a:ext cx="1853050" cy="457200"/>
            <a:chOff x="3377855" y="1803477"/>
            <a:chExt cx="1702454" cy="4572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65299" y="6102108"/>
            <a:ext cx="178134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a </a:t>
            </a:r>
            <a:r>
              <a:rPr lang="en-US" sz="2400" u="sng" dirty="0" smtClean="0"/>
              <a:t>real</a:t>
            </a:r>
            <a:r>
              <a:rPr lang="en-US" sz="2400" dirty="0" smtClean="0"/>
              <a:t> vector into k ranges, one for each hash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2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1653947" y="3899100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93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cm.get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3" y="3157984"/>
            <a:ext cx="296784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1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cm.get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828800" y="6091023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042698" y="5348986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916" y="556067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97" y="5376009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49041" y="2655234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take min</a:t>
            </a:r>
            <a:r>
              <a:rPr lang="en-US" sz="2800" i="1" u="sng" dirty="0" smtClean="0"/>
              <a:t> </a:t>
            </a:r>
            <a:r>
              <a:rPr lang="en-US" sz="2800" dirty="0" smtClean="0"/>
              <a:t>when retrieving a value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77855" y="3895435"/>
            <a:ext cx="1929838" cy="457200"/>
            <a:chOff x="3377855" y="1803477"/>
            <a:chExt cx="1702454" cy="4572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21559" y="6113072"/>
            <a:ext cx="1811832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a </a:t>
            </a:r>
            <a:r>
              <a:rPr lang="en-US" sz="2400" u="sng" dirty="0" smtClean="0"/>
              <a:t>real</a:t>
            </a:r>
            <a:r>
              <a:rPr lang="en-US" sz="2400" dirty="0" smtClean="0"/>
              <a:t> vector into k ranges, one for each hash function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18864" y="26140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14543" y="47949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 rot="20696422">
            <a:off x="6864318" y="2512992"/>
            <a:ext cx="1207439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946041">
            <a:off x="1849108" y="1599576"/>
            <a:ext cx="5008550" cy="371626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</a:t>
            </a:r>
            <a:r>
              <a:rPr lang="en-US" b="1" u="sng" dirty="0" smtClean="0"/>
              <a:t>Clustering </a:t>
            </a:r>
            <a:r>
              <a:rPr lang="en-US" b="1" dirty="0" smtClean="0"/>
              <a:t>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610633" y="1347514"/>
            <a:ext cx="636352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clustering is unconstrained and may not give you what you want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9626" y="6094740"/>
            <a:ext cx="669845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maybe this clustering is as good as the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9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Propagating labels requires usually small number of optimization passes</a:t>
            </a:r>
          </a:p>
          <a:p>
            <a:pPr lvl="1"/>
            <a:r>
              <a:rPr lang="en-US" dirty="0" smtClean="0"/>
              <a:t>Basically like label propagation passes</a:t>
            </a:r>
          </a:p>
          <a:p>
            <a:r>
              <a:rPr lang="en-US" dirty="0" smtClean="0"/>
              <a:t>Each is linear in </a:t>
            </a:r>
          </a:p>
          <a:p>
            <a:pPr lvl="1"/>
            <a:r>
              <a:rPr lang="en-US" dirty="0" smtClean="0"/>
              <a:t>the number of edges </a:t>
            </a:r>
          </a:p>
          <a:p>
            <a:pPr lvl="1"/>
            <a:r>
              <a:rPr lang="en-US" dirty="0" smtClean="0"/>
              <a:t>and the number of labels being propagated</a:t>
            </a:r>
          </a:p>
          <a:p>
            <a:pPr lvl="1"/>
            <a:r>
              <a:rPr lang="en-US" dirty="0" smtClean="0"/>
              <a:t>the sketch size</a:t>
            </a:r>
          </a:p>
          <a:p>
            <a:pPr lvl="1"/>
            <a:r>
              <a:rPr lang="en-US" dirty="0" smtClean="0"/>
              <a:t>sketches can be combined linearly without “unpacking” them: sketch(</a:t>
            </a:r>
            <a:r>
              <a:rPr lang="en-US" i="1" dirty="0" err="1" smtClean="0"/>
              <a:t>a</a:t>
            </a:r>
            <a:r>
              <a:rPr lang="en-US" b="1" dirty="0" err="1" smtClean="0"/>
              <a:t>v</a:t>
            </a:r>
            <a:r>
              <a:rPr lang="en-US" b="1" dirty="0" smtClean="0"/>
              <a:t> + </a:t>
            </a:r>
            <a:r>
              <a:rPr lang="en-US" b="1" i="1" dirty="0" err="1" smtClean="0"/>
              <a:t>b</a:t>
            </a:r>
            <a:r>
              <a:rPr lang="en-US" b="1" dirty="0" err="1" smtClean="0"/>
              <a:t>w</a:t>
            </a:r>
            <a:r>
              <a:rPr lang="en-US" dirty="0" smtClean="0"/>
              <a:t>) = </a:t>
            </a:r>
            <a:r>
              <a:rPr lang="en-US" i="1" dirty="0" smtClean="0"/>
              <a:t>a</a:t>
            </a:r>
            <a:r>
              <a:rPr lang="en-US" dirty="0" smtClean="0"/>
              <a:t>*sketch(</a:t>
            </a:r>
            <a:r>
              <a:rPr lang="en-US" b="1" dirty="0" smtClean="0"/>
              <a:t>v)+</a:t>
            </a:r>
            <a:r>
              <a:rPr lang="en-US" b="1" i="1" dirty="0" smtClean="0"/>
              <a:t>b</a:t>
            </a:r>
            <a:r>
              <a:rPr lang="en-US" b="1" dirty="0" smtClean="0"/>
              <a:t>*</a:t>
            </a:r>
            <a:r>
              <a:rPr lang="en-US" dirty="0" smtClean="0"/>
              <a:t>sketch(</a:t>
            </a:r>
            <a:r>
              <a:rPr lang="en-US" b="1" dirty="0" smtClean="0"/>
              <a:t>w)</a:t>
            </a:r>
          </a:p>
          <a:p>
            <a:pPr lvl="1"/>
            <a:r>
              <a:rPr lang="en-US" dirty="0" err="1" smtClean="0"/>
              <a:t>sketchs</a:t>
            </a:r>
            <a:r>
              <a:rPr lang="en-US" dirty="0" smtClean="0"/>
              <a:t> are good at storing </a:t>
            </a:r>
            <a:r>
              <a:rPr lang="en-US" i="1" dirty="0" smtClean="0"/>
              <a:t>skewed distributions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7875" y="3578859"/>
            <a:ext cx="7237936" cy="1509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31380" cy="5099050"/>
          </a:xfrm>
        </p:spPr>
        <p:txBody>
          <a:bodyPr>
            <a:normAutofit/>
          </a:bodyPr>
          <a:lstStyle/>
          <a:p>
            <a:r>
              <a:rPr lang="en-US" dirty="0" smtClean="0"/>
              <a:t>Label distributions are often very skewed</a:t>
            </a:r>
          </a:p>
          <a:p>
            <a:pPr lvl="1"/>
            <a:r>
              <a:rPr lang="en-US" dirty="0" smtClean="0"/>
              <a:t>sparse initial labels</a:t>
            </a:r>
          </a:p>
          <a:p>
            <a:pPr lvl="1"/>
            <a:r>
              <a:rPr lang="en-US" dirty="0" smtClean="0"/>
              <a:t>community structure: labels from other </a:t>
            </a:r>
            <a:r>
              <a:rPr lang="en-US" dirty="0" err="1" smtClean="0"/>
              <a:t>subcommunities</a:t>
            </a:r>
            <a:r>
              <a:rPr lang="en-US" dirty="0" smtClean="0"/>
              <a:t> have small weight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389" t="21323" r="14454" b="18029"/>
          <a:stretch>
            <a:fillRect/>
          </a:stretch>
        </p:blipFill>
        <p:spPr bwMode="auto">
          <a:xfrm>
            <a:off x="4976553" y="2446205"/>
            <a:ext cx="3780018" cy="22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3" name="Picture 2" descr="Screen Shot 2015-04-10 at 11.1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" y="3634653"/>
            <a:ext cx="4408140" cy="3146096"/>
          </a:xfrm>
          <a:prstGeom prst="rect">
            <a:avLst/>
          </a:prstGeom>
        </p:spPr>
      </p:pic>
      <p:pic>
        <p:nvPicPr>
          <p:cNvPr id="4" name="Picture 3" descr="Screen Shot 2015-04-10 at 11.15.4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/>
          <a:stretch/>
        </p:blipFill>
        <p:spPr>
          <a:xfrm>
            <a:off x="4641501" y="3569980"/>
            <a:ext cx="4379622" cy="313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963" y="3241399"/>
            <a:ext cx="101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2031" y="31362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Flick-10k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8934" y="1396766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“self-injection”: similarity computation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7" name="Picture 6" descr="Screen Shot 2015-04-10 at 11.1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947"/>
            <a:ext cx="9144000" cy="2070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072" y="5116743"/>
            <a:ext cx="101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3" name="Picture 2" descr="Screen Shot 2015-04-10 at 11.1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/>
        </p:blipFill>
        <p:spPr>
          <a:xfrm>
            <a:off x="0" y="2925381"/>
            <a:ext cx="9144000" cy="413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8511" y="5905562"/>
            <a:ext cx="171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Gb available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recent 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Picture 3" descr="Screen Shot 2016-11-14 at 10.4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256"/>
            <a:ext cx="9144000" cy="3278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1484" y="5120968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AIStats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Differences: objective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Picture 3" descr="Screen Shot 2016-11-14 at 10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74" y="2354826"/>
            <a:ext cx="6426200" cy="386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26903" y="1450258"/>
            <a:ext cx="1450258" cy="475226"/>
          </a:xfrm>
          <a:prstGeom prst="wedgeRoundRectCallout">
            <a:avLst>
              <a:gd name="adj1" fmla="val -107839"/>
              <a:gd name="adj2" fmla="val 1728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66077" y="2290916"/>
            <a:ext cx="1450258" cy="475226"/>
          </a:xfrm>
          <a:prstGeom prst="wedgeRoundRectCallout">
            <a:avLst>
              <a:gd name="adj1" fmla="val -107839"/>
              <a:gd name="adj2" fmla="val 1728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61509" y="4072194"/>
            <a:ext cx="1587910" cy="1089741"/>
          </a:xfrm>
          <a:prstGeom prst="wedgeRoundRectCallout">
            <a:avLst>
              <a:gd name="adj1" fmla="val -116483"/>
              <a:gd name="adj2" fmla="val -93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to uniform label distribution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01774" y="5540477"/>
            <a:ext cx="1450258" cy="475226"/>
          </a:xfrm>
          <a:prstGeom prst="wedgeRoundRectCallout">
            <a:avLst>
              <a:gd name="adj1" fmla="val -127048"/>
              <a:gd name="adj2" fmla="val -254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normalized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Differences: scaling 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Updates done in parallel with </a:t>
            </a:r>
            <a:r>
              <a:rPr lang="en-US" dirty="0" err="1" smtClean="0"/>
              <a:t>Pregel</a:t>
            </a:r>
            <a:endParaRPr lang="en-US" dirty="0" smtClean="0"/>
          </a:p>
          <a:p>
            <a:r>
              <a:rPr lang="en-US" dirty="0" smtClean="0"/>
              <a:t>Replace count-min sketch with “streaming approach”</a:t>
            </a:r>
          </a:p>
          <a:p>
            <a:pPr lvl="1"/>
            <a:r>
              <a:rPr lang="en-US" dirty="0" smtClean="0"/>
              <a:t>updates from neighbors are a “stream”</a:t>
            </a:r>
          </a:p>
          <a:p>
            <a:pPr lvl="2"/>
            <a:r>
              <a:rPr lang="en-US" sz="3200" dirty="0" smtClean="0"/>
              <a:t>break stream into “sections”</a:t>
            </a:r>
          </a:p>
          <a:p>
            <a:pPr lvl="3"/>
            <a:r>
              <a:rPr lang="en-US" sz="3200" dirty="0" smtClean="0"/>
              <a:t>maintain a list of </a:t>
            </a:r>
            <a:r>
              <a:rPr lang="en-US" sz="3200" i="1" dirty="0" smtClean="0"/>
              <a:t>(y, </a:t>
            </a:r>
            <a:r>
              <a:rPr lang="en-US" sz="3200" i="1" dirty="0" err="1" smtClean="0"/>
              <a:t>Prob</a:t>
            </a:r>
            <a:r>
              <a:rPr lang="en-US" sz="3200" i="1" dirty="0" smtClean="0"/>
              <a:t>(y), </a:t>
            </a:r>
            <a:r>
              <a:rPr lang="en-US" sz="3200" i="1" dirty="0" err="1" smtClean="0"/>
              <a:t>Δ</a:t>
            </a:r>
            <a:r>
              <a:rPr lang="en-US" sz="3200" i="1" dirty="0" smtClean="0"/>
              <a:t>)</a:t>
            </a:r>
          </a:p>
          <a:p>
            <a:pPr lvl="3"/>
            <a:r>
              <a:rPr lang="en-US" sz="3200" dirty="0" smtClean="0"/>
              <a:t>filter out labels at end of “section” if </a:t>
            </a:r>
            <a:r>
              <a:rPr lang="en-US" sz="3200" i="1" dirty="0" err="1"/>
              <a:t>Prob</a:t>
            </a:r>
            <a:r>
              <a:rPr lang="en-US" sz="3200" i="1" dirty="0"/>
              <a:t>(y</a:t>
            </a:r>
            <a:r>
              <a:rPr lang="en-US" sz="3200" i="1" dirty="0" smtClean="0"/>
              <a:t>)+</a:t>
            </a:r>
            <a:r>
              <a:rPr lang="en-US" sz="3200" i="1" dirty="0" err="1" smtClean="0"/>
              <a:t>Δ</a:t>
            </a:r>
            <a:r>
              <a:rPr lang="en-US" sz="3200" i="1" dirty="0" smtClean="0"/>
              <a:t> </a:t>
            </a:r>
            <a:r>
              <a:rPr lang="en-US" sz="3200" dirty="0" smtClean="0"/>
              <a:t>is small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Results with EXPANDER</a:t>
            </a:r>
            <a:endParaRPr lang="en-US" dirty="0"/>
          </a:p>
        </p:txBody>
      </p:sp>
      <p:pic>
        <p:nvPicPr>
          <p:cNvPr id="6" name="Picture 5" descr="Screen Shot 2016-11-14 at 10.5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3" y="1284544"/>
            <a:ext cx="4160172" cy="2837689"/>
          </a:xfrm>
          <a:prstGeom prst="rect">
            <a:avLst/>
          </a:prstGeom>
        </p:spPr>
      </p:pic>
      <p:pic>
        <p:nvPicPr>
          <p:cNvPr id="5" name="Picture 4" descr="Screen Shot 2016-11-14 at 10.5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3" y="3383935"/>
            <a:ext cx="5627862" cy="33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</a:t>
            </a:r>
            <a:r>
              <a:rPr lang="en-US" b="1" u="sng" dirty="0" smtClean="0"/>
              <a:t>SL</a:t>
            </a:r>
            <a:endParaRPr lang="en-US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78648" y="3299761"/>
            <a:ext cx="4359109" cy="596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</a:t>
            </a:r>
            <a:r>
              <a:rPr lang="en-US" b="1" u="sng" dirty="0" smtClean="0"/>
              <a:t>SL</a:t>
            </a:r>
            <a:endParaRPr lang="en-US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2606131" y="1830471"/>
            <a:ext cx="4359108" cy="3535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18170" y="1181100"/>
            <a:ext cx="595599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supervised learning with few labels </a:t>
            </a:r>
            <a:r>
              <a:rPr lang="en-US" sz="2800" dirty="0" smtClean="0"/>
              <a:t>is also unconstrained and may not give you what you want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678648" y="3299761"/>
            <a:ext cx="4359109" cy="596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236"/>
            <a:ext cx="4168508" cy="26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1182</Words>
  <Application>Microsoft Macintosh PowerPoint</Application>
  <PresentationFormat>On-screen Show (4:3)</PresentationFormat>
  <Paragraphs>353</Paragraphs>
  <Slides>68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Calibri</vt:lpstr>
      <vt:lpstr>Cambria Math</vt:lpstr>
      <vt:lpstr>Gill Sans MT</vt:lpstr>
      <vt:lpstr>Times New Roman</vt:lpstr>
      <vt:lpstr>Wingdings</vt:lpstr>
      <vt:lpstr>Arial</vt:lpstr>
      <vt:lpstr>Office Theme</vt:lpstr>
      <vt:lpstr>Intro to Semi-Supervised Learning  (SSL)</vt:lpstr>
      <vt:lpstr>Semi-supervised learning</vt:lpstr>
      <vt:lpstr>SSL is Somewhere Between Clustering and Supervised Learning</vt:lpstr>
      <vt:lpstr>SSL is Between Clustering and SL</vt:lpstr>
      <vt:lpstr>What is a natural grouping among these objects?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in Action: The NELL System</vt:lpstr>
      <vt:lpstr>Type of SSL</vt:lpstr>
      <vt:lpstr>SSL via “Label Propagation”</vt:lpstr>
      <vt:lpstr>PowerPoint Presentation</vt:lpstr>
      <vt:lpstr>Network Datasets with Known Classes</vt:lpstr>
      <vt:lpstr>PowerPoint Presentation</vt:lpstr>
      <vt:lpstr>PowerPoint Presentation</vt:lpstr>
      <vt:lpstr>PowerPoint Presentation</vt:lpstr>
      <vt:lpstr>Results – Blog data</vt:lpstr>
      <vt:lpstr>Results – More blog data</vt:lpstr>
      <vt:lpstr>Results – Citation data</vt:lpstr>
      <vt:lpstr>Seeding – MultiRankWalk</vt:lpstr>
      <vt:lpstr>Seeding – HF/wvRN</vt:lpstr>
      <vt:lpstr>Back to Experiments: Network Datasets with Known Classes</vt:lpstr>
      <vt:lpstr>MultiRankWalk vs wvRN/HF/CoEM</vt:lpstr>
      <vt:lpstr>How well does MWR work?</vt:lpstr>
      <vt:lpstr>Parameter Sensitivity</vt:lpstr>
      <vt:lpstr>Harmonic Fields aka coEM aka wvRN</vt:lpstr>
      <vt:lpstr>CoEM/HF/wvRN</vt:lpstr>
      <vt:lpstr>Co-EM Learner: equivalent to HF on a bipartite graph (Ghani &amp; Nigam, 2000)</vt:lpstr>
      <vt:lpstr>The HF Algorithm</vt:lpstr>
      <vt:lpstr>The HF Loss In Matrix Form</vt:lpstr>
      <vt:lpstr>PowerPoint Presentation</vt:lpstr>
      <vt:lpstr>The HF Algorithm</vt:lpstr>
      <vt:lpstr>The HF Algorithm</vt:lpstr>
      <vt:lpstr>What is HF aka coEM aka wvRN?</vt:lpstr>
      <vt:lpstr>MultiRank Walk vs HF/wvRN/CoEM</vt:lpstr>
      <vt:lpstr>MultiRank Walk vs HF/wvRN/CoEM</vt:lpstr>
      <vt:lpstr>SSL as optimization and Modified Adsorption slides from Partha Talukdar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 up Graph SSL</vt:lpstr>
      <vt:lpstr>Followup work (AIStats 2014)</vt:lpstr>
      <vt:lpstr>Count-min sketches</vt:lpstr>
      <vt:lpstr>Count-min sketches</vt:lpstr>
      <vt:lpstr>Followup work (AIStats 2014)</vt:lpstr>
      <vt:lpstr>Followup work (AIStats 2014)</vt:lpstr>
      <vt:lpstr>Followup work (AIStats 2014)</vt:lpstr>
      <vt:lpstr>Followup work (AIStats 2014)</vt:lpstr>
      <vt:lpstr>Followup work (AIStats 2014)</vt:lpstr>
      <vt:lpstr>Even more recent work</vt:lpstr>
      <vt:lpstr>Differences: objective function</vt:lpstr>
      <vt:lpstr>Differences: scaling up</vt:lpstr>
      <vt:lpstr>Results with EXPANDER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434</cp:revision>
  <cp:lastPrinted>2018-04-11T18:11:22Z</cp:lastPrinted>
  <dcterms:created xsi:type="dcterms:W3CDTF">2012-03-21T14:52:10Z</dcterms:created>
  <dcterms:modified xsi:type="dcterms:W3CDTF">2018-04-11T18:32:46Z</dcterms:modified>
</cp:coreProperties>
</file>