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67" r:id="rId14"/>
    <p:sldId id="268" r:id="rId15"/>
    <p:sldId id="278" r:id="rId16"/>
    <p:sldId id="279" r:id="rId17"/>
    <p:sldId id="280" r:id="rId18"/>
    <p:sldId id="269" r:id="rId19"/>
    <p:sldId id="270" r:id="rId20"/>
    <p:sldId id="271" r:id="rId21"/>
    <p:sldId id="272" r:id="rId22"/>
    <p:sldId id="277" r:id="rId23"/>
    <p:sldId id="281" r:id="rId24"/>
    <p:sldId id="282" r:id="rId25"/>
    <p:sldId id="315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B5"/>
    <a:srgbClr val="EA1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3" autoAdjust="0"/>
    <p:restoredTop sz="88628" autoAdjust="0"/>
  </p:normalViewPr>
  <p:slideViewPr>
    <p:cSldViewPr snapToGrid="0" snapToObjects="1">
      <p:cViewPr varScale="1">
        <p:scale>
          <a:sx n="125" d="100"/>
          <a:sy n="125" d="100"/>
        </p:scale>
        <p:origin x="15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Relationship Id="rId3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tif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860425"/>
            <a:ext cx="7772400" cy="1470025"/>
          </a:xfrm>
        </p:spPr>
        <p:txBody>
          <a:bodyPr/>
          <a:lstStyle/>
          <a:p>
            <a:r>
              <a:rPr lang="en-US"/>
              <a:t>10-405: Randomized Algorithms 2/2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600450"/>
            <a:ext cx="782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r>
              <a:rPr lang="mr-IN" dirty="0" smtClean="0"/>
              <a:t>–</a:t>
            </a:r>
            <a:r>
              <a:rPr lang="en-US" dirty="0" smtClean="0"/>
              <a:t> a variant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54554" y="4825766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(“pebbles”):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959872" y="6145958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79794" y="5434783"/>
            <a:ext cx="1527873" cy="722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5263" y="5386710"/>
            <a:ext cx="63757" cy="759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60249" y="5337901"/>
            <a:ext cx="2161038" cy="819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39950" y="5533435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0249" y="5502328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0935" y="5280744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796371" y="6157043"/>
            <a:ext cx="1702454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the bit vector into k ranges, one for each hash function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63412" y="4544471"/>
            <a:ext cx="26519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smtClean="0"/>
              <a:t>false positive!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8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97913"/>
              </p:ext>
            </p:extLst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408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cm.inc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”, 3):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06981"/>
              </p:ext>
            </p:extLst>
          </p:nvPr>
        </p:nvGraphicFramePr>
        <p:xfrm>
          <a:off x="1676400" y="3900021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2" y="3157984"/>
            <a:ext cx="371324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372322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341" y="3429147"/>
            <a:ext cx="43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849" y="310659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99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cm.inc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”,5):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50257"/>
              </p:ext>
            </p:extLst>
          </p:nvPr>
        </p:nvGraphicFramePr>
        <p:xfrm>
          <a:off x="1828800" y="6091023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042698" y="5348986"/>
            <a:ext cx="253449" cy="676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487408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1632881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916" y="5560675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097" y="5376009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45026" y="2722449"/>
            <a:ext cx="31703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add</a:t>
            </a:r>
            <a:r>
              <a:rPr lang="en-US" sz="2800" dirty="0" smtClean="0"/>
              <a:t> the value to each hash location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377855" y="3878356"/>
            <a:ext cx="1702454" cy="457200"/>
            <a:chOff x="3377855" y="1803477"/>
            <a:chExt cx="1702454" cy="4572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65299" y="6102108"/>
            <a:ext cx="1702454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a </a:t>
            </a:r>
            <a:r>
              <a:rPr lang="en-US" sz="2400" u="sng" dirty="0" smtClean="0"/>
              <a:t>real</a:t>
            </a:r>
            <a:r>
              <a:rPr lang="en-US" sz="2400" dirty="0" smtClean="0"/>
              <a:t> vector into k ranges, one for each hash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2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08115"/>
              </p:ext>
            </p:extLst>
          </p:nvPr>
        </p:nvGraphicFramePr>
        <p:xfrm>
          <a:off x="1653947" y="3899100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393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cm.get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3" y="3157984"/>
            <a:ext cx="296784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372322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341" y="3429147"/>
            <a:ext cx="43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849" y="310659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61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cm.get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828800" y="6091023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042698" y="5348986"/>
            <a:ext cx="253449" cy="676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487408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1632881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916" y="5560675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097" y="5376009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49041" y="2655234"/>
            <a:ext cx="31703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take min</a:t>
            </a:r>
            <a:r>
              <a:rPr lang="en-US" sz="2800" i="1" u="sng" dirty="0" smtClean="0"/>
              <a:t> </a:t>
            </a:r>
            <a:r>
              <a:rPr lang="en-US" sz="2800" dirty="0" smtClean="0"/>
              <a:t>when retrieving a value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377855" y="3878356"/>
            <a:ext cx="1702454" cy="457200"/>
            <a:chOff x="3377855" y="1803477"/>
            <a:chExt cx="1702454" cy="4572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65299" y="6102108"/>
            <a:ext cx="1702454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a </a:t>
            </a:r>
            <a:r>
              <a:rPr lang="en-US" sz="2400" u="sng" dirty="0" smtClean="0"/>
              <a:t>real</a:t>
            </a:r>
            <a:r>
              <a:rPr lang="en-US" sz="2400" dirty="0" smtClean="0"/>
              <a:t> vector into k ranges, one for each hash function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18864" y="26140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14543" y="47949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22032" y="2502088"/>
            <a:ext cx="361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cm.get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48366"/>
              </p:ext>
            </p:extLst>
          </p:nvPr>
        </p:nvGraphicFramePr>
        <p:xfrm>
          <a:off x="1696278" y="3767345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1910176" y="3025308"/>
            <a:ext cx="253449" cy="676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45333" y="3025308"/>
            <a:ext cx="487408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79623" y="3025308"/>
            <a:ext cx="1632881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44916" y="3264993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2394" y="3236997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4575" y="3052331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532777" y="3778430"/>
            <a:ext cx="1702454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a </a:t>
            </a:r>
            <a:r>
              <a:rPr lang="en-US" sz="2400" u="sng" dirty="0" smtClean="0"/>
              <a:t>real</a:t>
            </a:r>
            <a:r>
              <a:rPr lang="en-US" sz="2400" dirty="0" smtClean="0"/>
              <a:t> vector into k ranges, one for each hash function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382021" y="24713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54554" y="4825766"/>
            <a:ext cx="325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cm.add</a:t>
            </a:r>
            <a:r>
              <a:rPr lang="en-US" sz="2800" dirty="0" smtClean="0"/>
              <a:t>(“pebbles”, 2):</a:t>
            </a:r>
            <a:endParaRPr lang="en-US" sz="28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42163"/>
              </p:ext>
            </p:extLst>
          </p:nvPr>
        </p:nvGraphicFramePr>
        <p:xfrm>
          <a:off x="1959872" y="6145958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H="1">
            <a:off x="2144916" y="5434783"/>
            <a:ext cx="1562751" cy="711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865263" y="5386710"/>
            <a:ext cx="63757" cy="759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60249" y="5337901"/>
            <a:ext cx="2161038" cy="819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10169" y="5505004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0249" y="5502328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70935" y="5280744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796371" y="6157043"/>
            <a:ext cx="1702454" cy="457200"/>
            <a:chOff x="3377855" y="1803477"/>
            <a:chExt cx="1702454" cy="4572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51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5764"/>
              </p:ext>
            </p:extLst>
          </p:nvPr>
        </p:nvGraphicFramePr>
        <p:xfrm>
          <a:off x="5374916" y="3502947"/>
          <a:ext cx="2835060" cy="13868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5020"/>
                <a:gridCol w="945020"/>
                <a:gridCol w="9450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</a:tr>
              <a:tr h="4724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2661268"/>
            <a:ext cx="408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cm.inc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”, 3):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52027" y="3214959"/>
            <a:ext cx="2184833" cy="2879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3122587" y="3141669"/>
            <a:ext cx="2252329" cy="10547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23861" y="3157150"/>
            <a:ext cx="2769704" cy="13272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1800" y="4852270"/>
            <a:ext cx="399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cm.inc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”,5):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45565" y="5375490"/>
            <a:ext cx="1852628" cy="959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1" idx="1"/>
          </p:cNvCxnSpPr>
          <p:nvPr/>
        </p:nvCxnSpPr>
        <p:spPr>
          <a:xfrm>
            <a:off x="3631096" y="5375490"/>
            <a:ext cx="1743820" cy="51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23861" y="5375490"/>
            <a:ext cx="16510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0652" y="1344716"/>
            <a:ext cx="715414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Equivalently, use a </a:t>
            </a:r>
            <a:r>
              <a:rPr lang="en-US" sz="3200" u="sng" dirty="0" smtClean="0"/>
              <a:t>matrix</a:t>
            </a:r>
            <a:r>
              <a:rPr lang="en-US" sz="3200" dirty="0" smtClean="0"/>
              <a:t>,  and each hash leads to a different row</a:t>
            </a:r>
            <a:endParaRPr lang="en-US" sz="32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5816"/>
              </p:ext>
            </p:extLst>
          </p:nvPr>
        </p:nvGraphicFramePr>
        <p:xfrm>
          <a:off x="5374916" y="5202518"/>
          <a:ext cx="2835060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5020"/>
                <a:gridCol w="945020"/>
                <a:gridCol w="9450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8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</a:tr>
              <a:tr h="4528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endParaRPr lang="en-US" sz="2400" dirty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endParaRPr lang="en-US" sz="24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Applications of Sketches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count-min sketches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Keeping lots of lots of running totals</a:t>
            </a:r>
          </a:p>
          <a:p>
            <a:pPr lvl="1"/>
            <a:r>
              <a:rPr lang="en-US"/>
              <a:t>naïve Bayes event counters</a:t>
            </a:r>
          </a:p>
          <a:p>
            <a:pPr lvl="1"/>
            <a:r>
              <a:rPr lang="en-US"/>
              <a:t>word co-occurrence counters for semantic orientation, highly related words, </a:t>
            </a:r>
            <a:r>
              <a:rPr lang="mr-IN"/>
              <a:t>…</a:t>
            </a:r>
            <a:r>
              <a:rPr lang="en-US"/>
              <a:t>. </a:t>
            </a:r>
          </a:p>
          <a:p>
            <a:pPr lvl="1"/>
            <a:r>
              <a:rPr lang="en-US"/>
              <a:t>anywhere, in place of a large sparse feature vector</a:t>
            </a:r>
          </a:p>
        </p:txBody>
      </p:sp>
    </p:spTree>
    <p:extLst>
      <p:ext uri="{BB962C8B-B14F-4D97-AF65-F5344CB8AC3E}">
        <p14:creationId xmlns:p14="http://schemas.microsoft.com/office/powerpoint/2010/main" val="17179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Replace a sparse set input to a deep-learning model</a:t>
            </a:r>
          </a:p>
          <a:p>
            <a:r>
              <a:rPr lang="en-US"/>
              <a:t>Replace a sparse set output to a deep-learning model</a:t>
            </a:r>
          </a:p>
          <a:p>
            <a:r>
              <a:rPr lang="mr-IN"/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15833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</p:txBody>
      </p:sp>
      <p:pic>
        <p:nvPicPr>
          <p:cNvPr id="4" name="Picture 3" descr="Screen Shot 2015-10-29 at 10.1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125"/>
            <a:ext cx="9144000" cy="21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U</a:t>
            </a:r>
            <a:r>
              <a:rPr lang="en-US" dirty="0" smtClean="0"/>
              <a:t>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Build a BF of the contents of each shard</a:t>
            </a:r>
          </a:p>
          <a:p>
            <a:pPr lvl="1"/>
            <a:r>
              <a:rPr lang="en-US" dirty="0" smtClean="0"/>
              <a:t>To look for </a:t>
            </a:r>
            <a:r>
              <a:rPr lang="en-US" i="1" dirty="0" smtClean="0"/>
              <a:t>key, </a:t>
            </a:r>
            <a:r>
              <a:rPr lang="en-US" dirty="0" smtClean="0"/>
              <a:t>load in the </a:t>
            </a:r>
            <a:r>
              <a:rPr lang="en-US" dirty="0" err="1" smtClean="0"/>
              <a:t>BF’s</a:t>
            </a:r>
            <a:r>
              <a:rPr lang="en-US" dirty="0" smtClean="0"/>
              <a:t> one by one, and search only the shards that probably contain </a:t>
            </a:r>
            <a:r>
              <a:rPr lang="en-US" i="1" dirty="0" smtClean="0"/>
              <a:t>key</a:t>
            </a:r>
          </a:p>
          <a:p>
            <a:pPr lvl="1"/>
            <a:r>
              <a:rPr lang="en-US" dirty="0" smtClean="0"/>
              <a:t>Analysis: you won’t miss anything, you might look in some extra shards</a:t>
            </a:r>
          </a:p>
          <a:p>
            <a:pPr lvl="1"/>
            <a:r>
              <a:rPr lang="en-US" dirty="0" smtClean="0"/>
              <a:t>You’ll hit O(1) extra shards if you set p=1/#shards</a:t>
            </a:r>
          </a:p>
        </p:txBody>
      </p:sp>
    </p:spTree>
    <p:extLst>
      <p:ext uri="{BB962C8B-B14F-4D97-AF65-F5344CB8AC3E}">
        <p14:creationId xmlns:p14="http://schemas.microsoft.com/office/powerpoint/2010/main" val="420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Filters/Countmin Sketches - RECAP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singleton features from a classifier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bf2.add(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bf1.contains(w) </a:t>
            </a:r>
            <a:r>
              <a:rPr lang="en-US" dirty="0" smtClean="0">
                <a:sym typeface="Wingdings"/>
              </a:rPr>
              <a:t> w appears &gt;= once</a:t>
            </a:r>
          </a:p>
          <a:p>
            <a:pPr lvl="1"/>
            <a:r>
              <a:rPr lang="en-US" dirty="0" smtClean="0">
                <a:sym typeface="Wingdings"/>
              </a:rPr>
              <a:t>bf2.contains(w)  w appears &gt;= 2x</a:t>
            </a:r>
          </a:p>
          <a:p>
            <a:r>
              <a:rPr lang="en-US" dirty="0" smtClean="0">
                <a:sym typeface="Wingdings"/>
              </a:rPr>
              <a:t>Then train, ignoring words not in bf2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48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6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 of 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60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 (LSH)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  <a:p>
            <a:r>
              <a:rPr lang="en-US" dirty="0" smtClean="0"/>
              <a:t>Different similarities require different hash schemes</a:t>
            </a:r>
          </a:p>
          <a:p>
            <a:pPr lvl="1"/>
            <a:r>
              <a:rPr lang="en-US" dirty="0"/>
              <a:t>cosine distance: random projections</a:t>
            </a:r>
          </a:p>
          <a:p>
            <a:pPr lvl="1"/>
            <a:r>
              <a:rPr lang="en-US" dirty="0" smtClean="0"/>
              <a:t>dot product: winner-take-all hash</a:t>
            </a:r>
          </a:p>
          <a:p>
            <a:pPr lvl="1"/>
            <a:r>
              <a:rPr lang="en-US" dirty="0" smtClean="0"/>
              <a:t>Jaccard similarity: min-hash (Broder, 1997)</a:t>
            </a:r>
          </a:p>
          <a:p>
            <a:pPr lvl="1"/>
            <a:r>
              <a:rPr lang="en-US" dirty="0" smtClean="0"/>
              <a:t>L2 distance: LSH with </a:t>
            </a:r>
            <a:r>
              <a:rPr lang="en-US" i="1" dirty="0" smtClean="0"/>
              <a:t>p-</a:t>
            </a:r>
            <a:r>
              <a:rPr lang="en-US" dirty="0" smtClean="0"/>
              <a:t>stable distributions</a:t>
            </a:r>
          </a:p>
          <a:p>
            <a:pPr lvl="1"/>
            <a:r>
              <a:rPr lang="en-US" dirty="0"/>
              <a:t>spherical LSH: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52" y="1181100"/>
            <a:ext cx="5367409" cy="53674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855537" y="2467054"/>
            <a:ext cx="2852277" cy="2818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75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614214" y="1786641"/>
            <a:ext cx="1189599" cy="3900219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those points “close” we need to project to a direction orthogonal to the line between them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614215" y="3649486"/>
            <a:ext cx="1076075" cy="287604"/>
            <a:chOff x="3614215" y="3649486"/>
            <a:chExt cx="1076075" cy="287604"/>
          </a:xfrm>
        </p:grpSpPr>
        <p:cxnSp>
          <p:nvCxnSpPr>
            <p:cNvPr id="39" name="Straight Connector 38"/>
            <p:cNvCxnSpPr>
              <a:stCxn id="22" idx="3"/>
            </p:cNvCxnSpPr>
            <p:nvPr/>
          </p:nvCxnSpPr>
          <p:spPr>
            <a:xfrm flipH="1">
              <a:off x="4242193" y="3649486"/>
              <a:ext cx="448097" cy="1841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614215" y="3681752"/>
              <a:ext cx="604207" cy="2553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98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65827" y="3312420"/>
            <a:ext cx="4276379" cy="138016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direction will keep the distant points distant.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664372" y="361696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62358" y="359781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680" y="4549676"/>
            <a:ext cx="3181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if I pick a random </a:t>
            </a:r>
            <a:r>
              <a:rPr lang="en-US" sz="2400" b="1" dirty="0" smtClean="0"/>
              <a:t>r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’</a:t>
            </a:r>
            <a:r>
              <a:rPr lang="en-US" sz="2400" dirty="0" smtClean="0"/>
              <a:t> are closer than </a:t>
            </a:r>
            <a:r>
              <a:rPr lang="el-GR" sz="2400" dirty="0" smtClean="0"/>
              <a:t>γ</a:t>
            </a:r>
            <a:r>
              <a:rPr lang="en-US" sz="2400" dirty="0" smtClean="0"/>
              <a:t> then </a:t>
            </a:r>
            <a:r>
              <a:rPr lang="en-US" sz="2400" i="1" dirty="0" smtClean="0"/>
              <a:t>probably</a:t>
            </a:r>
            <a:r>
              <a:rPr lang="en-US" sz="2400" dirty="0" smtClean="0"/>
              <a:t>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x’ </a:t>
            </a:r>
            <a:r>
              <a:rPr lang="en-US" sz="2400" dirty="0" smtClean="0"/>
              <a:t>were close to start with.</a:t>
            </a:r>
            <a:endParaRPr lang="el-GR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9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</a:t>
            </a:r>
            <a:r>
              <a:rPr lang="en-US" i="1" dirty="0" smtClean="0"/>
              <a:t>random projections </a:t>
            </a:r>
            <a:r>
              <a:rPr lang="en-US" dirty="0" smtClean="0"/>
              <a:t>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by picking random weights for each feature (say from a Gaussian)</a:t>
            </a:r>
            <a:endParaRPr lang="en-US" b="1" dirty="0" smtClean="0"/>
          </a:p>
          <a:p>
            <a:pPr lvl="2"/>
            <a:r>
              <a:rPr lang="en-US" dirty="0" smtClean="0"/>
              <a:t>Compute the inner product of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1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815" y="5900493"/>
            <a:ext cx="24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Ben van </a:t>
            </a:r>
            <a:r>
              <a:rPr lang="en-US" dirty="0" err="1" smtClean="0"/>
              <a:t>Durme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815" y="5900493"/>
            <a:ext cx="24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Ben van </a:t>
            </a:r>
            <a:r>
              <a:rPr lang="en-US" dirty="0" err="1" smtClean="0"/>
              <a:t>Durme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4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815" y="5900493"/>
            <a:ext cx="24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Ben van </a:t>
            </a:r>
            <a:r>
              <a:rPr lang="en-US" dirty="0" err="1" smtClean="0"/>
              <a:t>Durme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6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815" y="5900493"/>
            <a:ext cx="24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Ben van </a:t>
            </a:r>
            <a:r>
              <a:rPr lang="en-US" dirty="0" err="1" smtClean="0"/>
              <a:t>Durme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9020"/>
          </a:xfrm>
          <a:prstGeom prst="rect">
            <a:avLst/>
          </a:prstGeom>
        </p:spPr>
      </p:pic>
      <p:pic>
        <p:nvPicPr>
          <p:cNvPr id="3" name="Picture 2" descr="Screen Shot 2013-02-18 at 10.5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4896094"/>
            <a:ext cx="4214811" cy="196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7815" y="5900493"/>
            <a:ext cx="24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Ben van </a:t>
            </a:r>
            <a:r>
              <a:rPr lang="en-US" dirty="0" err="1" smtClean="0"/>
              <a:t>Durme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7"/>
            <a:ext cx="9144000" cy="5228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7815" y="5900493"/>
            <a:ext cx="24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[Slides: Ben van </a:t>
            </a:r>
            <a:r>
              <a:rPr lang="en-US" dirty="0" err="1" smtClean="0"/>
              <a:t>Durme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storage of data</a:t>
            </a:r>
          </a:p>
          <a:p>
            <a:pPr lvl="1"/>
            <a:r>
              <a:rPr lang="en-US" dirty="0" smtClean="0"/>
              <a:t>and we can still compute similarities</a:t>
            </a:r>
          </a:p>
          <a:p>
            <a:r>
              <a:rPr lang="en-US" dirty="0" smtClean="0"/>
              <a:t>LSH also gives very fast approximations: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nearest </a:t>
            </a:r>
            <a:r>
              <a:rPr lang="en-US" dirty="0"/>
              <a:t>neighbor method</a:t>
            </a:r>
          </a:p>
          <a:p>
            <a:pPr lvl="2"/>
            <a:r>
              <a:rPr lang="en-US" dirty="0"/>
              <a:t>just look at other items with </a:t>
            </a:r>
            <a:r>
              <a:rPr lang="en-US" b="1" dirty="0" err="1"/>
              <a:t>bx</a:t>
            </a:r>
            <a:r>
              <a:rPr lang="en-US" b="1" dirty="0"/>
              <a:t>’</a:t>
            </a:r>
            <a:r>
              <a:rPr lang="en-US" dirty="0"/>
              <a:t>=</a:t>
            </a:r>
            <a:r>
              <a:rPr lang="en-US" b="1" dirty="0" err="1"/>
              <a:t>bx</a:t>
            </a:r>
            <a:endParaRPr lang="en-US" b="1" dirty="0"/>
          </a:p>
          <a:p>
            <a:pPr lvl="2"/>
            <a:r>
              <a:rPr lang="en-US" dirty="0"/>
              <a:t>also very fast nearest-neighbor methods for Hamming distance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fast clustering</a:t>
            </a:r>
          </a:p>
          <a:p>
            <a:pPr lvl="2"/>
            <a:r>
              <a:rPr lang="en-US" dirty="0"/>
              <a:t>cluster = all things with same </a:t>
            </a:r>
            <a:r>
              <a:rPr lang="en-US" b="1" dirty="0" err="1"/>
              <a:t>bx</a:t>
            </a:r>
            <a:r>
              <a:rPr lang="en-US" dirty="0"/>
              <a:t> vector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Online LSH and Pooling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439"/>
          </a:xfrm>
          <a:prstGeom prst="rect">
            <a:avLst/>
          </a:prstGeom>
        </p:spPr>
      </p:pic>
      <p:pic>
        <p:nvPicPr>
          <p:cNvPr id="5" name="Picture 4" descr="Screen Shot 2013-02-18 at 10.46.0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11" b="29693"/>
          <a:stretch/>
        </p:blipFill>
        <p:spPr>
          <a:xfrm>
            <a:off x="1047750" y="2928938"/>
            <a:ext cx="6889749" cy="2460625"/>
          </a:xfrm>
          <a:prstGeom prst="rect">
            <a:avLst/>
          </a:prstGeom>
        </p:spPr>
      </p:pic>
      <p:pic>
        <p:nvPicPr>
          <p:cNvPr id="6" name="Picture 5" descr="Screen Shot 2013-02-18 at 10.4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3"/>
            <a:ext cx="9144000" cy="2035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64201"/>
              </p:ext>
            </p:extLst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62136"/>
              </p:ext>
            </p:extLst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09" y="3157984"/>
            <a:ext cx="165245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0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5455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9582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86162"/>
              </p:ext>
            </p:extLst>
          </p:nvPr>
        </p:nvGraphicFramePr>
        <p:xfrm>
          <a:off x="1828800" y="6091023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43727" y="5348986"/>
            <a:ext cx="152420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968164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55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1982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4845" y="3157984"/>
            <a:ext cx="25307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set several “random”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7" grpId="0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feature </a:t>
            </a:r>
            <a:r>
              <a:rPr lang="en-US" i="1" dirty="0" smtClean="0"/>
              <a:t>f:</a:t>
            </a:r>
          </a:p>
          <a:p>
            <a:pPr lvl="4"/>
            <a:r>
              <a:rPr lang="en-US" dirty="0" smtClean="0"/>
              <a:t>Draw r(</a:t>
            </a:r>
            <a:r>
              <a:rPr lang="en-US" dirty="0" err="1" smtClean="0"/>
              <a:t>f,i</a:t>
            </a:r>
            <a:r>
              <a:rPr lang="en-US" dirty="0" smtClean="0"/>
              <a:t>) ~ Normal(0,1)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sum(</a:t>
            </a:r>
            <a:r>
              <a:rPr lang="en-US" b="1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f </a:t>
            </a:r>
            <a:r>
              <a:rPr lang="en-US" dirty="0" smtClean="0"/>
              <a:t>]*r[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] for</a:t>
            </a:r>
            <a:r>
              <a:rPr lang="en-US" i="1" dirty="0" smtClean="0"/>
              <a:t> f  </a:t>
            </a:r>
            <a:r>
              <a:rPr lang="en-US" dirty="0" smtClean="0"/>
              <a:t>with non-zero weight 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But: storing the </a:t>
            </a:r>
            <a:r>
              <a:rPr lang="en-US" i="1" dirty="0" smtClean="0"/>
              <a:t>k classifiers</a:t>
            </a:r>
            <a:r>
              <a:rPr lang="en-US" dirty="0" smtClean="0"/>
              <a:t> is expensive in high dimensions</a:t>
            </a:r>
          </a:p>
          <a:p>
            <a:pPr lvl="1"/>
            <a:r>
              <a:rPr lang="en-US" dirty="0" smtClean="0"/>
              <a:t>For each of 256 bits, a dense vector of weights for every feature in the vocabulary</a:t>
            </a:r>
          </a:p>
          <a:p>
            <a:r>
              <a:rPr lang="en-US" dirty="0" smtClean="0"/>
              <a:t>Storing seeds and random number generators:</a:t>
            </a:r>
          </a:p>
          <a:p>
            <a:pPr lvl="1"/>
            <a:r>
              <a:rPr lang="en-US" dirty="0" smtClean="0"/>
              <a:t>Possible but somewhat fragile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Better algorithm:</a:t>
            </a:r>
          </a:p>
          <a:p>
            <a:pPr lvl="1"/>
            <a:r>
              <a:rPr lang="en-US" sz="4500" dirty="0" smtClean="0"/>
              <a:t>Initialization:</a:t>
            </a:r>
          </a:p>
          <a:p>
            <a:pPr lvl="2"/>
            <a:r>
              <a:rPr lang="en-US" sz="4500" dirty="0" smtClean="0"/>
              <a:t>Create a pool:</a:t>
            </a:r>
          </a:p>
          <a:p>
            <a:pPr lvl="3"/>
            <a:r>
              <a:rPr lang="en-US" sz="3200" dirty="0" smtClean="0"/>
              <a:t>Pick a random seed </a:t>
            </a:r>
            <a:r>
              <a:rPr lang="en-US" sz="3200" i="1" dirty="0" smtClean="0"/>
              <a:t>s</a:t>
            </a:r>
            <a:endParaRPr lang="en-US" sz="3200" dirty="0" smtClean="0"/>
          </a:p>
          <a:p>
            <a:pPr lvl="3"/>
            <a:r>
              <a:rPr lang="en-US" sz="3200" dirty="0" smtClean="0"/>
              <a:t>For </a:t>
            </a:r>
            <a:r>
              <a:rPr lang="en-US" sz="3200" dirty="0" err="1" smtClean="0"/>
              <a:t>i</a:t>
            </a:r>
            <a:r>
              <a:rPr lang="en-US" sz="3200" dirty="0" smtClean="0"/>
              <a:t>=1 to </a:t>
            </a:r>
            <a:r>
              <a:rPr lang="en-US" sz="3200" dirty="0" err="1" smtClean="0"/>
              <a:t>poolSize</a:t>
            </a:r>
            <a:r>
              <a:rPr lang="en-US" sz="3200" dirty="0" smtClean="0"/>
              <a:t>:</a:t>
            </a:r>
          </a:p>
          <a:p>
            <a:pPr lvl="4"/>
            <a:r>
              <a:rPr lang="en-US" sz="3200" dirty="0" smtClean="0"/>
              <a:t>Draw pool[</a:t>
            </a:r>
            <a:r>
              <a:rPr lang="en-US" sz="3200" dirty="0" err="1" smtClean="0"/>
              <a:t>i</a:t>
            </a:r>
            <a:r>
              <a:rPr lang="en-US" sz="3200" dirty="0" smtClean="0"/>
              <a:t>] ~ Normal(0,1)</a:t>
            </a:r>
          </a:p>
          <a:p>
            <a:pPr lvl="2"/>
            <a:r>
              <a:rPr lang="en-US" sz="4500" dirty="0" smtClean="0"/>
              <a:t>For </a:t>
            </a:r>
            <a:r>
              <a:rPr lang="en-US" sz="4500" dirty="0" err="1" smtClean="0"/>
              <a:t>i</a:t>
            </a:r>
            <a:r>
              <a:rPr lang="en-US" sz="4500" dirty="0" smtClean="0"/>
              <a:t>=1 to </a:t>
            </a:r>
            <a:r>
              <a:rPr lang="en-US" sz="4500" dirty="0" err="1" smtClean="0"/>
              <a:t>outputBits</a:t>
            </a:r>
            <a:r>
              <a:rPr lang="en-US" sz="4500" dirty="0" smtClean="0"/>
              <a:t>:</a:t>
            </a:r>
          </a:p>
          <a:p>
            <a:pPr lvl="3"/>
            <a:r>
              <a:rPr lang="en-US" sz="3200" dirty="0" smtClean="0"/>
              <a:t>Devise a random hash function hash(</a:t>
            </a:r>
            <a:r>
              <a:rPr lang="en-US" sz="3200" dirty="0" err="1" smtClean="0"/>
              <a:t>i,</a:t>
            </a:r>
            <a:r>
              <a:rPr lang="en-US" sz="3200" i="1" dirty="0" err="1" smtClean="0"/>
              <a:t>f</a:t>
            </a:r>
            <a:r>
              <a:rPr lang="en-US" sz="3200" i="1" dirty="0" smtClean="0"/>
              <a:t>): </a:t>
            </a:r>
            <a:endParaRPr lang="en-US" sz="3200" dirty="0" smtClean="0"/>
          </a:p>
          <a:p>
            <a:pPr lvl="1"/>
            <a:r>
              <a:rPr lang="en-US" sz="4500" dirty="0" smtClean="0"/>
              <a:t>Given an instance </a:t>
            </a:r>
            <a:r>
              <a:rPr lang="en-US" sz="4500" b="1" dirty="0" smtClean="0"/>
              <a:t>x</a:t>
            </a:r>
            <a:endParaRPr lang="en-US" sz="4500" dirty="0" smtClean="0"/>
          </a:p>
          <a:p>
            <a:pPr lvl="2"/>
            <a:r>
              <a:rPr lang="en-US" sz="4500" dirty="0" smtClean="0"/>
              <a:t>For </a:t>
            </a:r>
            <a:r>
              <a:rPr lang="en-US" sz="4500" dirty="0" err="1" smtClean="0"/>
              <a:t>i</a:t>
            </a:r>
            <a:r>
              <a:rPr lang="en-US" sz="4500" dirty="0" smtClean="0"/>
              <a:t>=1 to </a:t>
            </a:r>
            <a:r>
              <a:rPr lang="en-US" sz="4500" dirty="0" err="1" smtClean="0"/>
              <a:t>outputBits</a:t>
            </a:r>
            <a:r>
              <a:rPr lang="en-US" sz="4500" dirty="0" smtClean="0"/>
              <a:t>:</a:t>
            </a:r>
          </a:p>
          <a:p>
            <a:pPr marL="1371600" lvl="3" indent="0">
              <a:buNone/>
            </a:pPr>
            <a:r>
              <a:rPr lang="en-US" sz="4400" dirty="0" smtClean="0"/>
              <a:t>LSH[</a:t>
            </a:r>
            <a:r>
              <a:rPr lang="en-US" sz="4400" dirty="0" err="1" smtClean="0"/>
              <a:t>i</a:t>
            </a:r>
            <a:r>
              <a:rPr lang="en-US" sz="4400" dirty="0" smtClean="0"/>
              <a:t>] = sum(</a:t>
            </a:r>
          </a:p>
          <a:p>
            <a:pPr marL="1371600" lvl="3" indent="0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     x</a:t>
            </a:r>
            <a:r>
              <a:rPr lang="en-US" sz="4400" dirty="0" smtClean="0"/>
              <a:t>[f] * pool[hash(</a:t>
            </a:r>
            <a:r>
              <a:rPr lang="en-US" sz="4400" dirty="0" err="1" smtClean="0"/>
              <a:t>i</a:t>
            </a:r>
            <a:r>
              <a:rPr lang="en-US" sz="4400" dirty="0" smtClean="0"/>
              <a:t>, </a:t>
            </a:r>
            <a:r>
              <a:rPr lang="en-US" sz="4400" i="1" dirty="0" smtClean="0"/>
              <a:t>f </a:t>
            </a:r>
            <a:r>
              <a:rPr lang="en-US" sz="4400" dirty="0" smtClean="0"/>
              <a:t>) % </a:t>
            </a:r>
            <a:r>
              <a:rPr lang="en-US" sz="4400" dirty="0" err="1" smtClean="0"/>
              <a:t>poolSize</a:t>
            </a:r>
            <a:r>
              <a:rPr lang="en-US" sz="4400" dirty="0" smtClean="0"/>
              <a:t>] for</a:t>
            </a:r>
            <a:r>
              <a:rPr lang="en-US" sz="4400" i="1" dirty="0" smtClean="0"/>
              <a:t> f  </a:t>
            </a:r>
            <a:r>
              <a:rPr lang="en-US" sz="4400" dirty="0" smtClean="0"/>
              <a:t>in </a:t>
            </a:r>
            <a:r>
              <a:rPr lang="en-US" sz="4400" b="1" dirty="0" smtClean="0"/>
              <a:t>x) </a:t>
            </a:r>
            <a:r>
              <a:rPr lang="en-US" sz="4400" dirty="0" smtClean="0"/>
              <a:t>&gt; 0 ? </a:t>
            </a:r>
          </a:p>
          <a:p>
            <a:pPr marL="1371600" lvl="3" indent="0">
              <a:buNone/>
            </a:pPr>
            <a:r>
              <a:rPr lang="en-US" sz="4400" dirty="0" smtClean="0"/>
              <a:t>1 : 0</a:t>
            </a:r>
          </a:p>
          <a:p>
            <a:pPr lvl="2"/>
            <a:r>
              <a:rPr lang="en-US" sz="4500" dirty="0" smtClean="0"/>
              <a:t>Return the bit-vector LSH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" y="0"/>
            <a:ext cx="7161278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in an On-line Setting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383765"/>
          </a:xfrm>
        </p:spPr>
        <p:txBody>
          <a:bodyPr>
            <a:normAutofit/>
          </a:bodyPr>
          <a:lstStyle/>
          <a:p>
            <a:r>
              <a:rPr lang="en-US" dirty="0" smtClean="0"/>
              <a:t>Common task: </a:t>
            </a:r>
            <a:r>
              <a:rPr lang="en-US" b="1" dirty="0" smtClean="0"/>
              <a:t>distributional clustering</a:t>
            </a:r>
          </a:p>
          <a:p>
            <a:pPr lvl="1"/>
            <a:r>
              <a:rPr lang="en-US" dirty="0" smtClean="0"/>
              <a:t>for a word </a:t>
            </a:r>
            <a:r>
              <a:rPr lang="en-US" i="1" dirty="0" smtClean="0"/>
              <a:t>w, </a:t>
            </a:r>
            <a:r>
              <a:rPr lang="en-US" b="1" i="1" dirty="0" smtClean="0"/>
              <a:t>v</a:t>
            </a:r>
            <a:r>
              <a:rPr lang="en-US" i="1" dirty="0" smtClean="0"/>
              <a:t>(w) </a:t>
            </a:r>
            <a:r>
              <a:rPr lang="en-US" dirty="0" smtClean="0"/>
              <a:t>is sparse vector of words that co-occur with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cluster the </a:t>
            </a:r>
            <a:r>
              <a:rPr lang="en-US" b="1" i="1" dirty="0" smtClean="0"/>
              <a:t>v</a:t>
            </a:r>
            <a:r>
              <a:rPr lang="en-US" i="1" dirty="0" smtClean="0"/>
              <a:t>(w)’s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0263" y="3799804"/>
            <a:ext cx="88646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…guards </a:t>
            </a:r>
            <a:r>
              <a:rPr lang="en-US" dirty="0"/>
              <a:t>at </a:t>
            </a:r>
            <a:r>
              <a:rPr lang="en-US" u="sng" dirty="0" err="1"/>
              <a:t>Pentonville</a:t>
            </a:r>
            <a:r>
              <a:rPr lang="en-US" u="sng" dirty="0"/>
              <a:t> </a:t>
            </a:r>
            <a:r>
              <a:rPr lang="en-US" u="sng" dirty="0" smtClean="0"/>
              <a:t>prison </a:t>
            </a:r>
            <a:r>
              <a:rPr lang="en-US" u="sng" dirty="0"/>
              <a:t>in North </a:t>
            </a:r>
            <a:r>
              <a:rPr lang="en-US" b="1" dirty="0"/>
              <a:t>London</a:t>
            </a:r>
            <a:r>
              <a:rPr lang="en-US" dirty="0"/>
              <a:t> </a:t>
            </a:r>
            <a:r>
              <a:rPr lang="en-US" u="sng" dirty="0"/>
              <a:t>discovered </a:t>
            </a:r>
            <a:r>
              <a:rPr lang="en-US" u="sng" dirty="0" smtClean="0"/>
              <a:t>that an escape </a:t>
            </a:r>
            <a:r>
              <a:rPr lang="en-US" dirty="0" smtClean="0"/>
              <a:t>attempt…</a:t>
            </a:r>
          </a:p>
          <a:p>
            <a:endParaRPr lang="en-US" dirty="0" smtClean="0"/>
          </a:p>
          <a:p>
            <a:r>
              <a:rPr lang="en-US" u="sng" dirty="0"/>
              <a:t>An American Werewolf in </a:t>
            </a:r>
            <a:r>
              <a:rPr lang="en-US" b="1" dirty="0"/>
              <a:t>London</a:t>
            </a:r>
            <a:r>
              <a:rPr lang="en-US" dirty="0"/>
              <a:t> </a:t>
            </a:r>
            <a:r>
              <a:rPr lang="en-US" u="sng" dirty="0"/>
              <a:t>is to be remade </a:t>
            </a:r>
            <a:r>
              <a:rPr lang="en-US" dirty="0"/>
              <a:t>by the son of the original </a:t>
            </a:r>
            <a:r>
              <a:rPr lang="en-US" dirty="0" smtClean="0"/>
              <a:t>director…</a:t>
            </a:r>
          </a:p>
          <a:p>
            <a:endParaRPr lang="en-US" dirty="0"/>
          </a:p>
          <a:p>
            <a:r>
              <a:rPr lang="en-US" dirty="0" smtClean="0"/>
              <a:t>…UK </a:t>
            </a:r>
            <a:r>
              <a:rPr lang="en-US" dirty="0"/>
              <a:t>pop up shop </a:t>
            </a:r>
            <a:r>
              <a:rPr lang="en-US" u="sng" dirty="0"/>
              <a:t>on Monmouth Street in </a:t>
            </a:r>
            <a:r>
              <a:rPr lang="en-US" b="1" dirty="0"/>
              <a:t>London</a:t>
            </a:r>
            <a:r>
              <a:rPr lang="en-US" dirty="0"/>
              <a:t> </a:t>
            </a:r>
            <a:r>
              <a:rPr lang="en-US" u="sng" dirty="0"/>
              <a:t>today and on Friday </a:t>
            </a:r>
            <a:r>
              <a:rPr lang="en-US" dirty="0"/>
              <a:t>the </a:t>
            </a:r>
            <a:r>
              <a:rPr lang="en-US" dirty="0" smtClean="0"/>
              <a:t>brand…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322" y="5847145"/>
            <a:ext cx="886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="1" dirty="0" smtClean="0"/>
              <a:t>(London):  </a:t>
            </a:r>
            <a:r>
              <a:rPr lang="en-US" dirty="0" err="1" smtClean="0"/>
              <a:t>Pentonville</a:t>
            </a:r>
            <a:r>
              <a:rPr lang="en-US" dirty="0" smtClean="0"/>
              <a:t>, prison, in, North, …. and, on Friday 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85629" cy="25194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task: distributional clustering</a:t>
            </a:r>
          </a:p>
          <a:p>
            <a:pPr lvl="1"/>
            <a:r>
              <a:rPr lang="en-US" dirty="0" smtClean="0"/>
              <a:t>for a word </a:t>
            </a:r>
            <a:r>
              <a:rPr lang="en-US" i="1" dirty="0"/>
              <a:t>w</a:t>
            </a:r>
            <a:r>
              <a:rPr lang="en-US" i="1" dirty="0" smtClean="0"/>
              <a:t>, </a:t>
            </a:r>
            <a:r>
              <a:rPr lang="en-US" b="1" i="1" dirty="0" smtClean="0"/>
              <a:t>v</a:t>
            </a:r>
            <a:r>
              <a:rPr lang="en-US" i="1" dirty="0" smtClean="0"/>
              <a:t>(w) </a:t>
            </a:r>
            <a:r>
              <a:rPr lang="en-US" dirty="0" smtClean="0"/>
              <a:t>is sparse vector of words that co-occur with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cluster the </a:t>
            </a:r>
            <a:r>
              <a:rPr lang="en-US" b="1" i="1" dirty="0" smtClean="0"/>
              <a:t>v</a:t>
            </a:r>
            <a:r>
              <a:rPr lang="en-US" i="1" dirty="0" smtClean="0"/>
              <a:t>(w)’</a:t>
            </a:r>
            <a:r>
              <a:rPr lang="en-US" dirty="0" smtClean="0"/>
              <a:t>s </a:t>
            </a:r>
            <a:r>
              <a:rPr lang="mr-IN" dirty="0" smtClean="0"/>
              <a:t>–</a:t>
            </a:r>
            <a:r>
              <a:rPr lang="en-US" dirty="0" smtClean="0"/>
              <a:t> or here, compute similarities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3776773"/>
            <a:ext cx="9215120" cy="2749757"/>
            <a:chOff x="0" y="3776773"/>
            <a:chExt cx="9215120" cy="2749757"/>
          </a:xfrm>
        </p:grpSpPr>
        <p:pic>
          <p:nvPicPr>
            <p:cNvPr id="5" name="Picture 4" descr="Screen Shot 2016-11-08 at 11.35.3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315"/>
            <a:stretch/>
          </p:blipFill>
          <p:spPr>
            <a:xfrm>
              <a:off x="0" y="3776773"/>
              <a:ext cx="9144000" cy="1018747"/>
            </a:xfrm>
            <a:prstGeom prst="rect">
              <a:avLst/>
            </a:prstGeom>
          </p:spPr>
        </p:pic>
        <p:pic>
          <p:nvPicPr>
            <p:cNvPr id="6" name="Picture 5" descr="Screen Shot 2016-11-08 at 11.35.3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32" b="42080"/>
            <a:stretch/>
          </p:blipFill>
          <p:spPr>
            <a:xfrm>
              <a:off x="71120" y="4938115"/>
              <a:ext cx="9144000" cy="772160"/>
            </a:xfrm>
            <a:prstGeom prst="rect">
              <a:avLst/>
            </a:prstGeom>
          </p:spPr>
        </p:pic>
        <p:pic>
          <p:nvPicPr>
            <p:cNvPr id="7" name="Picture 6" descr="Screen Shot 2016-11-08 at 11.35.3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33"/>
            <a:stretch/>
          </p:blipFill>
          <p:spPr>
            <a:xfrm>
              <a:off x="0" y="5710275"/>
              <a:ext cx="9144000" cy="81625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56907" y="40081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similar to: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755" y="492995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similar to: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9155" y="57102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similar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task: distributional clustering</a:t>
            </a:r>
          </a:p>
          <a:p>
            <a:pPr lvl="1"/>
            <a:r>
              <a:rPr lang="en-US" dirty="0" smtClean="0"/>
              <a:t>for a word </a:t>
            </a:r>
            <a:r>
              <a:rPr lang="en-US" i="1" dirty="0"/>
              <a:t>w</a:t>
            </a:r>
            <a:r>
              <a:rPr lang="en-US" i="1" dirty="0" smtClean="0"/>
              <a:t>, </a:t>
            </a:r>
            <a:r>
              <a:rPr lang="en-US" b="1" i="1" dirty="0" smtClean="0"/>
              <a:t>v</a:t>
            </a:r>
            <a:r>
              <a:rPr lang="en-US" i="1" dirty="0" smtClean="0"/>
              <a:t>(w) </a:t>
            </a:r>
            <a:r>
              <a:rPr lang="en-US" dirty="0" smtClean="0"/>
              <a:t>is </a:t>
            </a:r>
            <a:r>
              <a:rPr lang="en-US" b="1" u="sng" dirty="0" smtClean="0"/>
              <a:t>sparse</a:t>
            </a:r>
            <a:r>
              <a:rPr lang="en-US" b="1" dirty="0" smtClean="0"/>
              <a:t> </a:t>
            </a:r>
            <a:r>
              <a:rPr lang="en-US" dirty="0" smtClean="0"/>
              <a:t>vector of words that co-occur with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cluster the </a:t>
            </a:r>
            <a:r>
              <a:rPr lang="en-US" b="1" i="1" dirty="0" smtClean="0"/>
              <a:t>v</a:t>
            </a:r>
            <a:r>
              <a:rPr lang="en-US" i="1" dirty="0" smtClean="0"/>
              <a:t>(w)’</a:t>
            </a:r>
            <a:r>
              <a:rPr lang="en-US" dirty="0" smtClean="0"/>
              <a:t>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691270" y="4034140"/>
            <a:ext cx="3419060" cy="2322209"/>
          </a:xfrm>
          <a:prstGeom prst="wedgeRectCallout">
            <a:avLst>
              <a:gd name="adj1" fmla="val -24290"/>
              <a:gd name="adj2" fmla="val -1238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v(w) is very similar to a word embedding (</a:t>
            </a:r>
            <a:r>
              <a:rPr lang="en-US" sz="3200" dirty="0" err="1" smtClean="0"/>
              <a:t>eg</a:t>
            </a:r>
            <a:r>
              <a:rPr lang="en-US" sz="3200" dirty="0" smtClean="0"/>
              <a:t>, from word2vec or </a:t>
            </a:r>
            <a:r>
              <a:rPr lang="en-US" sz="3200" dirty="0" err="1" smtClean="0"/>
              <a:t>GloVE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5783" y="3856416"/>
            <a:ext cx="4319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Levy, Omer, </a:t>
            </a:r>
            <a:r>
              <a:rPr lang="en-US" sz="2400" dirty="0" err="1"/>
              <a:t>Yoav</a:t>
            </a:r>
            <a:r>
              <a:rPr lang="en-US" sz="2400" dirty="0"/>
              <a:t> Goldberg, and </a:t>
            </a:r>
            <a:r>
              <a:rPr lang="en-US" sz="2400" dirty="0" err="1"/>
              <a:t>Ido</a:t>
            </a:r>
            <a:r>
              <a:rPr lang="en-US" sz="2400" dirty="0"/>
              <a:t> Dagan. "Improving distributional similarity with lessons learned from </a:t>
            </a:r>
            <a:r>
              <a:rPr lang="en-US" sz="2400" dirty="0" smtClean="0"/>
              <a:t>word </a:t>
            </a:r>
            <a:r>
              <a:rPr lang="en-US" sz="2400" dirty="0" err="1" smtClean="0"/>
              <a:t>embeddings</a:t>
            </a:r>
            <a:r>
              <a:rPr lang="en-US" sz="2400" dirty="0"/>
              <a:t>." </a:t>
            </a:r>
            <a:r>
              <a:rPr lang="en-US" sz="2400" i="1" dirty="0"/>
              <a:t>Transactions of the Association for Computational Linguistics</a:t>
            </a:r>
            <a:r>
              <a:rPr lang="en-US" sz="2400" dirty="0"/>
              <a:t> 3 (2015): 211-225.</a:t>
            </a:r>
          </a:p>
        </p:txBody>
      </p:sp>
    </p:spTree>
    <p:extLst>
      <p:ext uri="{BB962C8B-B14F-4D97-AF65-F5344CB8AC3E}">
        <p14:creationId xmlns:p14="http://schemas.microsoft.com/office/powerpoint/2010/main" val="1690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3837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Construct LSH(</a:t>
            </a:r>
            <a:r>
              <a:rPr lang="en-US" b="1" i="1" dirty="0" smtClean="0"/>
              <a:t>v</a:t>
            </a:r>
            <a:r>
              <a:rPr lang="en-US" i="1" dirty="0" smtClean="0"/>
              <a:t>(w))</a:t>
            </a:r>
            <a:r>
              <a:rPr lang="en-US" dirty="0" smtClean="0"/>
              <a:t> for each word </a:t>
            </a:r>
            <a:r>
              <a:rPr lang="en-US" i="1" dirty="0" smtClean="0"/>
              <a:t>w </a:t>
            </a:r>
            <a:r>
              <a:rPr lang="en-US" dirty="0" smtClean="0"/>
              <a:t>in the corpus</a:t>
            </a:r>
          </a:p>
          <a:p>
            <a:pPr lvl="1"/>
            <a:r>
              <a:rPr lang="en-US" dirty="0" smtClean="0"/>
              <a:t>stream through the corpus </a:t>
            </a:r>
            <a:r>
              <a:rPr lang="en-US" i="1" dirty="0" smtClean="0"/>
              <a:t>once</a:t>
            </a:r>
          </a:p>
          <a:p>
            <a:pPr lvl="1"/>
            <a:r>
              <a:rPr lang="en-US" dirty="0" smtClean="0"/>
              <a:t>use minimal amount of memory</a:t>
            </a:r>
          </a:p>
          <a:p>
            <a:pPr lvl="1"/>
            <a:r>
              <a:rPr lang="en-US" dirty="0" smtClean="0"/>
              <a:t>ideally no more than size of output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450" y="3578720"/>
            <a:ext cx="88646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…guards </a:t>
            </a:r>
            <a:r>
              <a:rPr lang="en-US" dirty="0"/>
              <a:t>at </a:t>
            </a:r>
            <a:r>
              <a:rPr lang="en-US" u="sng" dirty="0" err="1"/>
              <a:t>Pentonville</a:t>
            </a:r>
            <a:r>
              <a:rPr lang="en-US" u="sng" dirty="0"/>
              <a:t> </a:t>
            </a:r>
            <a:r>
              <a:rPr lang="en-US" u="sng" dirty="0" smtClean="0"/>
              <a:t>prison </a:t>
            </a:r>
            <a:r>
              <a:rPr lang="en-US" u="sng" dirty="0"/>
              <a:t>in North </a:t>
            </a:r>
            <a:r>
              <a:rPr lang="en-US" b="1" dirty="0"/>
              <a:t>London</a:t>
            </a:r>
            <a:r>
              <a:rPr lang="en-US" dirty="0"/>
              <a:t> </a:t>
            </a:r>
            <a:r>
              <a:rPr lang="en-US" u="sng" dirty="0"/>
              <a:t>discovered </a:t>
            </a:r>
            <a:r>
              <a:rPr lang="en-US" u="sng" dirty="0" smtClean="0"/>
              <a:t>that an escape </a:t>
            </a:r>
            <a:r>
              <a:rPr lang="en-US" dirty="0" smtClean="0"/>
              <a:t>attempt…</a:t>
            </a:r>
          </a:p>
          <a:p>
            <a:endParaRPr lang="en-US" dirty="0" smtClean="0"/>
          </a:p>
          <a:p>
            <a:r>
              <a:rPr lang="en-US" u="sng" dirty="0"/>
              <a:t>An American Werewolf in </a:t>
            </a:r>
            <a:r>
              <a:rPr lang="en-US" b="1" dirty="0"/>
              <a:t>London</a:t>
            </a:r>
            <a:r>
              <a:rPr lang="en-US" dirty="0"/>
              <a:t> </a:t>
            </a:r>
            <a:r>
              <a:rPr lang="en-US" u="sng" dirty="0"/>
              <a:t>is to be remade </a:t>
            </a:r>
            <a:r>
              <a:rPr lang="en-US" dirty="0"/>
              <a:t>by the son of the original </a:t>
            </a:r>
            <a:r>
              <a:rPr lang="en-US" dirty="0" smtClean="0"/>
              <a:t>director…</a:t>
            </a:r>
          </a:p>
          <a:p>
            <a:endParaRPr lang="en-US" dirty="0"/>
          </a:p>
          <a:p>
            <a:r>
              <a:rPr lang="en-US" dirty="0" smtClean="0"/>
              <a:t>…UK </a:t>
            </a:r>
            <a:r>
              <a:rPr lang="en-US" dirty="0"/>
              <a:t>pop up shop </a:t>
            </a:r>
            <a:r>
              <a:rPr lang="en-US" u="sng" dirty="0"/>
              <a:t>on Monmouth Street in </a:t>
            </a:r>
            <a:r>
              <a:rPr lang="en-US" b="1" dirty="0"/>
              <a:t>London</a:t>
            </a:r>
            <a:r>
              <a:rPr lang="en-US" dirty="0"/>
              <a:t> </a:t>
            </a:r>
            <a:r>
              <a:rPr lang="en-US" u="sng" dirty="0"/>
              <a:t>today and on Friday </a:t>
            </a:r>
            <a:r>
              <a:rPr lang="en-US" dirty="0"/>
              <a:t>the </a:t>
            </a:r>
            <a:r>
              <a:rPr lang="en-US" dirty="0" smtClean="0"/>
              <a:t>brand…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450" y="5503864"/>
            <a:ext cx="88646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="1" dirty="0" smtClean="0"/>
              <a:t>(</a:t>
            </a:r>
            <a:r>
              <a:rPr lang="en-US" dirty="0" smtClean="0"/>
              <a:t>London</a:t>
            </a:r>
            <a:r>
              <a:rPr lang="en-US" b="1" dirty="0" smtClean="0"/>
              <a:t>):  </a:t>
            </a:r>
            <a:r>
              <a:rPr lang="en-US" dirty="0" err="1" smtClean="0"/>
              <a:t>Pentonville</a:t>
            </a:r>
            <a:r>
              <a:rPr lang="en-US" dirty="0" smtClean="0"/>
              <a:t>, prison, in, North, …. and, on Friday</a:t>
            </a:r>
          </a:p>
          <a:p>
            <a:r>
              <a:rPr lang="en-US" dirty="0" smtClean="0"/>
              <a:t>LSH(</a:t>
            </a:r>
            <a:r>
              <a:rPr lang="en-US" dirty="0"/>
              <a:t>v</a:t>
            </a:r>
            <a:r>
              <a:rPr lang="en-US" b="1" dirty="0"/>
              <a:t>(</a:t>
            </a:r>
            <a:r>
              <a:rPr lang="en-US" dirty="0"/>
              <a:t>London</a:t>
            </a:r>
            <a:r>
              <a:rPr lang="en-US" b="1" dirty="0" smtClean="0"/>
              <a:t>)</a:t>
            </a:r>
            <a:r>
              <a:rPr lang="en-US" dirty="0" smtClean="0">
                <a:sym typeface="Wingdings"/>
              </a:rPr>
              <a:t>):       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  <a:sym typeface="Wingdings"/>
              </a:rPr>
              <a:t>0101101010111011101</a:t>
            </a:r>
          </a:p>
          <a:p>
            <a:r>
              <a:rPr lang="en-US" b="1" dirty="0" smtClean="0">
                <a:latin typeface="Cambria Math" charset="0"/>
                <a:ea typeface="Cambria Math" charset="0"/>
                <a:cs typeface="Cambria Math" charset="0"/>
                <a:sym typeface="Wingdings"/>
              </a:rPr>
              <a:t>LSH(v(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  <a:sym typeface="Wingdings"/>
              </a:rPr>
              <a:t>Monmouth</a:t>
            </a:r>
            <a:r>
              <a:rPr lang="en-US" b="1" dirty="0" smtClean="0">
                <a:latin typeface="Cambria Math" charset="0"/>
                <a:ea typeface="Cambria Math" charset="0"/>
                <a:cs typeface="Cambria Math" charset="0"/>
                <a:sym typeface="Wingdings"/>
              </a:rPr>
              <a:t>)):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  <a:sym typeface="Wingdings"/>
              </a:rPr>
              <a:t>0111101000110010111</a:t>
            </a:r>
          </a:p>
          <a:p>
            <a:r>
              <a:rPr lang="mr-IN" b="1" dirty="0" smtClean="0">
                <a:latin typeface="Cambria Math" charset="0"/>
                <a:ea typeface="Cambria Math" charset="0"/>
                <a:cs typeface="Cambria Math" charset="0"/>
                <a:sym typeface="Wingdings"/>
              </a:rPr>
              <a:t>…</a:t>
            </a:r>
            <a:endParaRPr lang="en-US" b="1" dirty="0" smtClean="0">
              <a:latin typeface="Cambria Math" charset="0"/>
              <a:ea typeface="Cambria Math" charset="0"/>
              <a:cs typeface="Cambria Math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10493"/>
              </p:ext>
            </p:extLst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 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59597"/>
              </p:ext>
            </p:extLst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1" y="3157984"/>
            <a:ext cx="556376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5455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58891"/>
              </p:ext>
            </p:extLst>
          </p:nvPr>
        </p:nvGraphicFramePr>
        <p:xfrm>
          <a:off x="1828800" y="6091023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43727" y="5348986"/>
            <a:ext cx="15242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968164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55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1982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4845" y="3157984"/>
            <a:ext cx="28006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return min of “random”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7" grpId="0"/>
      <p:bldP spid="28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0875" cy="3149794"/>
          </a:xfrm>
          <a:prstGeom prst="rect">
            <a:avLst/>
          </a:prstGeom>
        </p:spPr>
      </p:pic>
      <p:pic>
        <p:nvPicPr>
          <p:cNvPr id="5" name="Picture 4" descr="Screen Shot 2013-02-18 at 10.5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794"/>
            <a:ext cx="9144000" cy="2076037"/>
          </a:xfrm>
          <a:prstGeom prst="rect">
            <a:avLst/>
          </a:prstGeom>
        </p:spPr>
      </p:pic>
      <p:pic>
        <p:nvPicPr>
          <p:cNvPr id="6" name="Picture 5" descr="Screen Shot 2013-02-18 at 10.54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510"/>
            <a:ext cx="9144000" cy="17953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680" y="142732"/>
            <a:ext cx="344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 is context vector; d is vocab size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14318" y="880480"/>
            <a:ext cx="2746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is </a:t>
            </a:r>
            <a:r>
              <a:rPr lang="en-US" sz="2000" i="1" dirty="0" err="1" smtClean="0"/>
              <a:t>i-th</a:t>
            </a:r>
            <a:r>
              <a:rPr lang="en-US" sz="2000" i="1" dirty="0" smtClean="0"/>
              <a:t> random projection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24692" y="2370474"/>
            <a:ext cx="296602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h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(v) </a:t>
            </a:r>
            <a:r>
              <a:rPr lang="en-US" sz="2000" i="1" dirty="0" err="1" smtClean="0"/>
              <a:t>i-th</a:t>
            </a:r>
            <a:r>
              <a:rPr lang="en-US" sz="2000" i="1" dirty="0" smtClean="0"/>
              <a:t> bit of LSH encoding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54340" y="3436556"/>
            <a:ext cx="5529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because context vector is sum of </a:t>
            </a:r>
            <a:r>
              <a:rPr lang="en-US" sz="2000" i="1" dirty="0" smtClean="0"/>
              <a:t>mention contexts</a:t>
            </a:r>
            <a:endParaRPr lang="en-US" sz="2000" i="1" dirty="0"/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14" y="461908"/>
            <a:ext cx="5879792" cy="180461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08000" y="4773414"/>
            <a:ext cx="6675120" cy="1180346"/>
            <a:chOff x="508000" y="4773414"/>
            <a:chExt cx="6675120" cy="1180346"/>
          </a:xfrm>
        </p:grpSpPr>
        <p:sp>
          <p:nvSpPr>
            <p:cNvPr id="11" name="Oval 10"/>
            <p:cNvSpPr/>
            <p:nvPr/>
          </p:nvSpPr>
          <p:spPr>
            <a:xfrm>
              <a:off x="6664960" y="5225831"/>
              <a:ext cx="518160" cy="72792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627120" y="5047510"/>
              <a:ext cx="3037840" cy="2849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8000" y="4773414"/>
              <a:ext cx="2958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these come one by one as we stream thru the corpus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2414" y="5976693"/>
            <a:ext cx="2839598" cy="379657"/>
            <a:chOff x="6022414" y="5970722"/>
            <a:chExt cx="2839598" cy="37965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022414" y="5970722"/>
              <a:ext cx="1954637" cy="103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40835" y="5981047"/>
              <a:ext cx="102117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keep this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5 at 3.5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1" y="0"/>
            <a:ext cx="558124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4821899" y="4583575"/>
            <a:ext cx="1944635" cy="436531"/>
          </a:xfrm>
          <a:prstGeom prst="wedgeEllipseCallout">
            <a:avLst>
              <a:gd name="adj1" fmla="val -52908"/>
              <a:gd name="adj2" fmla="val -602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j-</a:t>
            </a:r>
            <a:r>
              <a:rPr lang="en-US" dirty="0" err="1" smtClean="0"/>
              <a:t>th</a:t>
            </a:r>
            <a:r>
              <a:rPr lang="en-US" dirty="0" smtClean="0"/>
              <a:t> hash of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360648" y="3032291"/>
            <a:ext cx="3326152" cy="549247"/>
          </a:xfrm>
          <a:prstGeom prst="wedgeEllipseCallout">
            <a:avLst>
              <a:gd name="adj1" fmla="val -80310"/>
              <a:gd name="adj2" fmla="val 1750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 of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j</a:t>
            </a:r>
            <a:endParaRPr lang="en-US" i="1" dirty="0"/>
          </a:p>
        </p:txBody>
      </p:sp>
      <p:pic>
        <p:nvPicPr>
          <p:cNvPr id="6" name="Picture 5" descr="Screen Shot 2013-02-18 at 10.54.2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2" t="13945" r="13033" b="49620"/>
          <a:stretch/>
        </p:blipFill>
        <p:spPr>
          <a:xfrm>
            <a:off x="5360648" y="5385268"/>
            <a:ext cx="1706517" cy="5626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909113" y="4583575"/>
            <a:ext cx="1451535" cy="91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Corpus: 700M+ tokens, 1.1M distinct bigrams</a:t>
            </a:r>
          </a:p>
          <a:p>
            <a:r>
              <a:rPr lang="en-US" dirty="0" smtClean="0"/>
              <a:t>For each, build a feature vector of words that co-occur near it, using on-line LSH</a:t>
            </a:r>
          </a:p>
          <a:p>
            <a:r>
              <a:rPr lang="en-US" dirty="0" smtClean="0"/>
              <a:t>Check results with 50,000 actual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5" name="Picture 4" descr="Screen Shot 2014-02-25 at 4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2" y="1698335"/>
            <a:ext cx="5252950" cy="4947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14"/>
            <a:ext cx="9144000" cy="4545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759881"/>
            <a:ext cx="646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</a:p>
          <a:p>
            <a:r>
              <a:rPr lang="en-US" sz="2400" dirty="0" smtClean="0"/>
              <a:t>32</a:t>
            </a:r>
          </a:p>
          <a:p>
            <a:r>
              <a:rPr lang="en-US" sz="2400" dirty="0" smtClean="0"/>
              <a:t>64</a:t>
            </a:r>
          </a:p>
          <a:p>
            <a:r>
              <a:rPr lang="en-US" sz="2400" dirty="0" smtClean="0"/>
              <a:t>128</a:t>
            </a:r>
          </a:p>
          <a:p>
            <a:r>
              <a:rPr lang="en-US" sz="2400" dirty="0" smtClean="0"/>
              <a:t>256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41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APIs for:</a:t>
            </a:r>
          </a:p>
          <a:p>
            <a:pPr lvl="1"/>
            <a:r>
              <a:rPr lang="en-US" dirty="0" smtClean="0"/>
              <a:t> Bloom filters, CM sketch, LSH</a:t>
            </a:r>
          </a:p>
          <a:p>
            <a:r>
              <a:rPr lang="en-US" dirty="0" smtClean="0"/>
              <a:t>Key applications of:</a:t>
            </a:r>
          </a:p>
          <a:p>
            <a:pPr lvl="1"/>
            <a:r>
              <a:rPr lang="en-US" dirty="0" smtClean="0"/>
              <a:t>Very compact noisy sets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fficient counters accurate for </a:t>
            </a:r>
            <a:r>
              <a:rPr lang="en-US" i="1" dirty="0" smtClean="0"/>
              <a:t>large </a:t>
            </a:r>
            <a:r>
              <a:rPr lang="en-US" dirty="0" smtClean="0"/>
              <a:t>counts</a:t>
            </a:r>
          </a:p>
          <a:p>
            <a:pPr lvl="1"/>
            <a:r>
              <a:rPr lang="en-US" dirty="0" smtClean="0"/>
              <a:t>Fast approximate cosine distance</a:t>
            </a:r>
          </a:p>
          <a:p>
            <a:r>
              <a:rPr lang="en-US" dirty="0" smtClean="0"/>
              <a:t>Key ideas:</a:t>
            </a:r>
          </a:p>
          <a:p>
            <a:pPr lvl="1"/>
            <a:r>
              <a:rPr lang="en-US" dirty="0" smtClean="0"/>
              <a:t>Uses of hashing that allow collisions</a:t>
            </a:r>
          </a:p>
          <a:p>
            <a:pPr lvl="1"/>
            <a:r>
              <a:rPr lang="en-US" dirty="0" smtClean="0"/>
              <a:t>Random projection</a:t>
            </a:r>
          </a:p>
          <a:p>
            <a:pPr lvl="1"/>
            <a:r>
              <a:rPr lang="en-US" dirty="0" smtClean="0"/>
              <a:t>Multiple hashes to control </a:t>
            </a:r>
            <a:r>
              <a:rPr lang="en-US" dirty="0" err="1" smtClean="0"/>
              <a:t>Pr</a:t>
            </a:r>
            <a:r>
              <a:rPr lang="en-US" dirty="0" smtClean="0"/>
              <a:t>(collision)</a:t>
            </a:r>
          </a:p>
          <a:p>
            <a:pPr lvl="1"/>
            <a:r>
              <a:rPr lang="en-US" dirty="0" smtClean="0"/>
              <a:t>Pooling to compress a lot of random draws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Deep-learning Variant of LSH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" y="0"/>
            <a:ext cx="8603965" cy="167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965" y="1494495"/>
            <a:ext cx="12506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ICMR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664"/>
            <a:ext cx="9144000" cy="4203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9" y="2017336"/>
            <a:ext cx="1329516" cy="99924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45056" y="2140162"/>
            <a:ext cx="2986819" cy="4522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3-02-18 at 10.51.1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4086" r="54330" b="81428"/>
          <a:stretch/>
        </p:blipFill>
        <p:spPr>
          <a:xfrm>
            <a:off x="5409506" y="2140162"/>
            <a:ext cx="3082566" cy="556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366" y="148751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Image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033" y="1487511"/>
            <a:ext cx="206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Compact Bit Vector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5994" y="177083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64-1000 bits long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9" y="2017336"/>
            <a:ext cx="1329516" cy="999241"/>
          </a:xfrm>
          <a:prstGeom prst="rect">
            <a:avLst/>
          </a:prstGeom>
        </p:spPr>
      </p:pic>
      <p:pic>
        <p:nvPicPr>
          <p:cNvPr id="5" name="Picture 4" descr="Screen Shot 2013-02-18 at 10.51.1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4086" r="54330" b="81428"/>
          <a:stretch/>
        </p:blipFill>
        <p:spPr>
          <a:xfrm>
            <a:off x="5409506" y="2140162"/>
            <a:ext cx="3082566" cy="556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366" y="148751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Image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28540" r="8825" b="4430"/>
          <a:stretch/>
        </p:blipFill>
        <p:spPr>
          <a:xfrm>
            <a:off x="2282763" y="3791651"/>
            <a:ext cx="4985303" cy="139309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600234">
            <a:off x="1443686" y="3327052"/>
            <a:ext cx="1049037" cy="329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610782" y="3089470"/>
            <a:ext cx="1049037" cy="329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37033" y="1487511"/>
            <a:ext cx="206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Compact Bit Vector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5994" y="177083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64-1000 bits long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8067" y="51974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4k floats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849" y="3059527"/>
            <a:ext cx="10982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LSH,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154" y="2634764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wilma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00963"/>
              </p:ext>
            </p:extLst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1927401" y="3157984"/>
            <a:ext cx="1185642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1665457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2880847" cy="830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116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1068" y="3423380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8121" y="3412240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57334"/>
              </p:ext>
            </p:extLst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06415" y="4558408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wilma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30209"/>
              </p:ext>
            </p:extLst>
          </p:nvPr>
        </p:nvGraphicFramePr>
        <p:xfrm>
          <a:off x="1780661" y="5823665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2031662" y="5081628"/>
            <a:ext cx="1185642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29716" y="5081628"/>
            <a:ext cx="1665457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64006" y="5081628"/>
            <a:ext cx="2108376" cy="8301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09377" y="5321313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5329" y="5347024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32538" y="5348612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68121" y="4747365"/>
            <a:ext cx="15343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false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/>
      <p:bldP spid="43" grpId="0"/>
      <p:bldP spid="44" grpId="0"/>
      <p:bldP spid="45" grpId="0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9055"/>
            <a:ext cx="1329516" cy="999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657" y="145923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Image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2827" y="31931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4k floats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1" r="5821" b="7153"/>
          <a:stretch/>
        </p:blipFill>
        <p:spPr>
          <a:xfrm>
            <a:off x="4456384" y="2199508"/>
            <a:ext cx="3949707" cy="1043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28540" r="8825" b="4430"/>
          <a:stretch/>
        </p:blipFill>
        <p:spPr>
          <a:xfrm>
            <a:off x="1904674" y="2199508"/>
            <a:ext cx="3470699" cy="1043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4050" y="2988296"/>
            <a:ext cx="786168" cy="443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3-02-18 at 10.51.1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4086" r="54330" b="81428"/>
          <a:stretch/>
        </p:blipFill>
        <p:spPr>
          <a:xfrm rot="16200000">
            <a:off x="8527846" y="2641613"/>
            <a:ext cx="777489" cy="244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4669" y="1098549"/>
            <a:ext cx="26206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Restricted Boltzmann Machine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>
            <a:off x="8354497" y="2600641"/>
            <a:ext cx="347315" cy="217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96832" y="3793242"/>
            <a:ext cx="206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Compact Bit Vector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5793" y="407656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64-1000 bits long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Arrow Connector 22"/>
          <p:cNvCxnSpPr>
            <a:endCxn id="16" idx="1"/>
          </p:cNvCxnSpPr>
          <p:nvPr/>
        </p:nvCxnSpPr>
        <p:spPr>
          <a:xfrm flipV="1">
            <a:off x="8701812" y="3152422"/>
            <a:ext cx="214779" cy="68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84741" y="1989055"/>
            <a:ext cx="3169755" cy="13291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33571" r="5821" b="7153"/>
          <a:stretch/>
        </p:blipFill>
        <p:spPr>
          <a:xfrm>
            <a:off x="5184740" y="2199508"/>
            <a:ext cx="3221351" cy="1043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4050" y="2988296"/>
            <a:ext cx="786168" cy="443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4669" y="1098549"/>
            <a:ext cx="26206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Restricted Boltzmann Machine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184741" y="1989055"/>
            <a:ext cx="3169755" cy="13291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5464" r="34227"/>
          <a:stretch/>
        </p:blipFill>
        <p:spPr>
          <a:xfrm>
            <a:off x="688156" y="2453549"/>
            <a:ext cx="2771480" cy="38309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2425" y="192954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20945" y="192954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y=x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38805" y="1758998"/>
            <a:ext cx="438013" cy="1842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83170" y="5257913"/>
            <a:ext cx="438013" cy="1842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48372" y="6393120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</a:t>
            </a:r>
            <a:r>
              <a:rPr lang="en-US" sz="2400" dirty="0" err="1" smtClean="0"/>
              <a:t>autoencoder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720445" y="4197970"/>
            <a:ext cx="262065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Restricted Boltzmann Machine is closely related to an </a:t>
            </a:r>
            <a:r>
              <a:rPr lang="en-US" sz="2400" dirty="0" err="1" smtClean="0"/>
              <a:t>autoencoder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381321" y="1190272"/>
            <a:ext cx="2842830" cy="2434627"/>
            <a:chOff x="1381321" y="1190272"/>
            <a:chExt cx="2842830" cy="243462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772239" y="1638134"/>
              <a:ext cx="301657" cy="198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81321" y="1190272"/>
              <a:ext cx="2842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compact representation of x</a:t>
              </a:r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3" y="2721163"/>
            <a:ext cx="3933678" cy="291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33571" r="5821" b="7153"/>
          <a:stretch/>
        </p:blipFill>
        <p:spPr>
          <a:xfrm>
            <a:off x="5184740" y="2199508"/>
            <a:ext cx="3221351" cy="1043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4050" y="2988296"/>
            <a:ext cx="786168" cy="443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4669" y="1098549"/>
            <a:ext cx="26206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Restricted Boltzmann Machine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184741" y="1989055"/>
            <a:ext cx="3169755" cy="13291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5945" y="244801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89512" y="231068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y=x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38805" y="1758998"/>
            <a:ext cx="438013" cy="1842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83170" y="5257913"/>
            <a:ext cx="438013" cy="1842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44718" y="5536797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deeper </a:t>
            </a:r>
            <a:r>
              <a:rPr lang="en-US" sz="2400" dirty="0" err="1" smtClean="0"/>
              <a:t>autoencoder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2108" y="3601039"/>
            <a:ext cx="323501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Deep Restricted </a:t>
            </a:r>
            <a:r>
              <a:rPr lang="en-US" sz="2400" dirty="0" smtClean="0"/>
              <a:t>Boltzmann Machine is closely related </a:t>
            </a:r>
            <a:r>
              <a:rPr lang="en-US" sz="2400" smtClean="0"/>
              <a:t>to a deep </a:t>
            </a:r>
            <a:r>
              <a:rPr lang="en-US" sz="2400" dirty="0" err="1" smtClean="0"/>
              <a:t>autoencoder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381321" y="1190272"/>
            <a:ext cx="2842830" cy="2434627"/>
            <a:chOff x="1381321" y="1190272"/>
            <a:chExt cx="2842830" cy="243462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772239" y="1638134"/>
              <a:ext cx="301657" cy="198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81321" y="1190272"/>
              <a:ext cx="2842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compact representation of x</a:t>
              </a:r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38172" y="2809187"/>
            <a:ext cx="259368" cy="2829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107"/>
          <a:stretch/>
        </p:blipFill>
        <p:spPr>
          <a:xfrm>
            <a:off x="299894" y="2730496"/>
            <a:ext cx="1962615" cy="291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33571" r="5821" b="7153"/>
          <a:stretch/>
        </p:blipFill>
        <p:spPr>
          <a:xfrm>
            <a:off x="5184740" y="2199508"/>
            <a:ext cx="3221351" cy="1043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4050" y="2988296"/>
            <a:ext cx="786168" cy="443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4669" y="1098549"/>
            <a:ext cx="26206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Restricted Boltzmann Machine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184741" y="1989055"/>
            <a:ext cx="3169755" cy="13291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5945" y="244801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89512" y="231068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y=x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38805" y="1758998"/>
            <a:ext cx="438013" cy="1842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53790" y="5164962"/>
            <a:ext cx="438013" cy="1842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52108" y="3601039"/>
            <a:ext cx="323501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Deep Restricted </a:t>
            </a:r>
            <a:r>
              <a:rPr lang="en-US" sz="2400" dirty="0" smtClean="0"/>
              <a:t>Boltzmann Machine is closely related </a:t>
            </a:r>
            <a:r>
              <a:rPr lang="en-US" sz="2400" smtClean="0"/>
              <a:t>to a deep </a:t>
            </a:r>
            <a:r>
              <a:rPr lang="en-US" sz="2400" dirty="0" err="1" smtClean="0"/>
              <a:t>autoencoder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381321" y="1190272"/>
            <a:ext cx="2842830" cy="2434627"/>
            <a:chOff x="1381321" y="1190272"/>
            <a:chExt cx="2842830" cy="243462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772239" y="1638134"/>
              <a:ext cx="301657" cy="198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81321" y="1190272"/>
              <a:ext cx="2842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compact representation of x</a:t>
              </a:r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38172" y="2809187"/>
            <a:ext cx="259368" cy="28296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68062" y="4428801"/>
            <a:ext cx="368643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But the RBM </a:t>
            </a:r>
            <a:r>
              <a:rPr lang="en-US" sz="2400" smtClean="0">
                <a:latin typeface="Cambria Math" charset="0"/>
                <a:ea typeface="Cambria Math" charset="0"/>
                <a:cs typeface="Cambria Math" charset="0"/>
              </a:rPr>
              <a:t>is symmetric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:  weights W from layer</a:t>
            </a:r>
            <a:r>
              <a:rPr lang="en-US" sz="2400" i="1" dirty="0" smtClean="0">
                <a:latin typeface="Cambria Math" charset="0"/>
                <a:ea typeface="Cambria Math" charset="0"/>
                <a:cs typeface="Cambria Math" charset="0"/>
              </a:rPr>
              <a:t> j 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to </a:t>
            </a:r>
            <a:r>
              <a:rPr lang="en-US" sz="2400" i="1" dirty="0" smtClean="0">
                <a:latin typeface="Cambria Math" charset="0"/>
                <a:ea typeface="Cambria Math" charset="0"/>
                <a:cs typeface="Cambria Math" charset="0"/>
              </a:rPr>
              <a:t>j+1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 are the transpose of weights from</a:t>
            </a:r>
            <a:r>
              <a:rPr lang="en-US" sz="2400" i="1" dirty="0" smtClean="0">
                <a:latin typeface="Cambria Math" charset="0"/>
                <a:ea typeface="Cambria Math" charset="0"/>
                <a:cs typeface="Cambria Math" charset="0"/>
              </a:rPr>
              <a:t> j+1 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back to </a:t>
            </a:r>
            <a:r>
              <a:rPr lang="en-US" sz="2400" i="1" dirty="0" smtClean="0">
                <a:latin typeface="Cambria Math" charset="0"/>
                <a:ea typeface="Cambria Math" charset="0"/>
                <a:cs typeface="Cambria Math" charset="0"/>
              </a:rPr>
              <a:t>j</a:t>
            </a:r>
            <a:endParaRPr lang="en-US" sz="2400" i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9708" t="640"/>
          <a:stretch/>
        </p:blipFill>
        <p:spPr>
          <a:xfrm>
            <a:off x="2222862" y="2753194"/>
            <a:ext cx="1978327" cy="28990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7541" y="5998461"/>
            <a:ext cx="85202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RBM is also stochastic: compute </a:t>
            </a:r>
            <a:r>
              <a:rPr lang="en-US" sz="2400" dirty="0" err="1" smtClean="0">
                <a:latin typeface="Cambria Math" charset="0"/>
                <a:ea typeface="Cambria Math" charset="0"/>
                <a:cs typeface="Cambria Math" charset="0"/>
              </a:rPr>
              <a:t>Pr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sz="2400" dirty="0" err="1" smtClean="0">
                <a:latin typeface="Cambria Math" charset="0"/>
                <a:ea typeface="Cambria Math" charset="0"/>
                <a:cs typeface="Cambria Math" charset="0"/>
              </a:rPr>
              <a:t>hidden|visible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), </a:t>
            </a:r>
            <a:r>
              <a:rPr lang="en-US" sz="2400" b="1" dirty="0" smtClean="0">
                <a:latin typeface="Cambria Math" charset="0"/>
                <a:ea typeface="Cambria Math" charset="0"/>
                <a:cs typeface="Cambria Math" charset="0"/>
              </a:rPr>
              <a:t>sample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 from that distribution, compute </a:t>
            </a:r>
            <a:r>
              <a:rPr lang="en-US" sz="2400" dirty="0" err="1" smtClean="0">
                <a:latin typeface="Cambria Math" charset="0"/>
                <a:ea typeface="Cambria Math" charset="0"/>
                <a:cs typeface="Cambria Math" charset="0"/>
              </a:rPr>
              <a:t>Pr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sz="2400" dirty="0" err="1" smtClean="0">
                <a:latin typeface="Cambria Math" charset="0"/>
                <a:ea typeface="Cambria Math" charset="0"/>
                <a:cs typeface="Cambria Math" charset="0"/>
              </a:rPr>
              <a:t>visible|hidden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), </a:t>
            </a:r>
            <a:r>
              <a:rPr lang="en-US" sz="2400" b="1" dirty="0" smtClean="0">
                <a:latin typeface="Cambria Math" charset="0"/>
                <a:ea typeface="Cambria Math" charset="0"/>
                <a:cs typeface="Cambria Math" charset="0"/>
              </a:rPr>
              <a:t>sample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, </a:t>
            </a:r>
            <a:r>
              <a:rPr lang="mr-IN" sz="2400" dirty="0" smtClean="0">
                <a:latin typeface="Cambria Math" charset="0"/>
                <a:ea typeface="Cambria Math" charset="0"/>
                <a:cs typeface="Cambria Math" charset="0"/>
              </a:rPr>
              <a:t>…</a:t>
            </a:r>
            <a:endParaRPr lang="en-US" sz="2400" i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1" name="Freeform 30"/>
          <p:cNvSpPr/>
          <p:nvPr/>
        </p:nvSpPr>
        <p:spPr>
          <a:xfrm rot="291560">
            <a:off x="1606367" y="4778022"/>
            <a:ext cx="1149531" cy="718763"/>
          </a:xfrm>
          <a:custGeom>
            <a:avLst/>
            <a:gdLst>
              <a:gd name="connsiteX0" fmla="*/ 0 w 1018903"/>
              <a:gd name="connsiteY0" fmla="*/ 87085 h 505788"/>
              <a:gd name="connsiteX1" fmla="*/ 548640 w 1018903"/>
              <a:gd name="connsiteY1" fmla="*/ 505097 h 505788"/>
              <a:gd name="connsiteX2" fmla="*/ 1018903 w 1018903"/>
              <a:gd name="connsiteY2" fmla="*/ 0 h 5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903" h="505788">
                <a:moveTo>
                  <a:pt x="0" y="87085"/>
                </a:moveTo>
                <a:cubicBezTo>
                  <a:pt x="189411" y="303348"/>
                  <a:pt x="378823" y="519611"/>
                  <a:pt x="548640" y="505097"/>
                </a:cubicBezTo>
                <a:cubicBezTo>
                  <a:pt x="718457" y="490583"/>
                  <a:pt x="1018903" y="0"/>
                  <a:pt x="1018903" y="0"/>
                </a:cubicBezTo>
              </a:path>
            </a:pathLst>
          </a:custGeom>
          <a:noFill/>
          <a:ln w="762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DeepHash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9055"/>
            <a:ext cx="1329516" cy="999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657" y="145923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Image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2827" y="31931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4k floats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1" r="5821" b="7153"/>
          <a:stretch/>
        </p:blipFill>
        <p:spPr>
          <a:xfrm>
            <a:off x="4456384" y="2199508"/>
            <a:ext cx="3949707" cy="1043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28540" r="8825" b="4430"/>
          <a:stretch/>
        </p:blipFill>
        <p:spPr>
          <a:xfrm>
            <a:off x="1904674" y="2199508"/>
            <a:ext cx="3470699" cy="1043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4050" y="2988296"/>
            <a:ext cx="786168" cy="443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3-02-18 at 10.51.1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4086" r="54330" b="81428"/>
          <a:stretch/>
        </p:blipFill>
        <p:spPr>
          <a:xfrm rot="16200000">
            <a:off x="8527846" y="2641613"/>
            <a:ext cx="777489" cy="244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4669" y="1098549"/>
            <a:ext cx="262065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Restricted Boltzmann Machine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>
            <a:off x="8354497" y="2600641"/>
            <a:ext cx="347315" cy="217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4741" y="1989055"/>
            <a:ext cx="3169755" cy="13291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456384" y="4232635"/>
            <a:ext cx="3949707" cy="2121031"/>
          </a:xfrm>
          <a:prstGeom prst="wedgeRectCallout">
            <a:avLst>
              <a:gd name="adj1" fmla="val -304"/>
              <a:gd name="adj2" fmla="val -96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model is trained to compress image features, then reconstruct the image features from the </a:t>
            </a:r>
            <a:r>
              <a:rPr lang="en-US" sz="2400" smtClean="0"/>
              <a:t>reconstructions.</a:t>
            </a:r>
            <a:endParaRPr lang="en-US" sz="2400" dirty="0" smtClean="0"/>
          </a:p>
        </p:txBody>
      </p:sp>
      <p:sp>
        <p:nvSpPr>
          <p:cNvPr id="22" name="Rectangular Callout 21"/>
          <p:cNvSpPr/>
          <p:nvPr/>
        </p:nvSpPr>
        <p:spPr>
          <a:xfrm>
            <a:off x="363455" y="4930219"/>
            <a:ext cx="3949707" cy="753336"/>
          </a:xfrm>
          <a:prstGeom prst="wedgeRectCallout">
            <a:avLst>
              <a:gd name="adj1" fmla="val 62944"/>
              <a:gd name="adj2" fmla="val -1004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And then more training</a:t>
            </a:r>
            <a:r>
              <a:rPr lang="mr-IN" sz="2400" dirty="0" smtClean="0"/>
              <a:t>…</a:t>
            </a:r>
            <a:r>
              <a:rPr lang="en-US" sz="2400" dirty="0" smtClean="0"/>
              <a:t>.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362369" y="1757565"/>
            <a:ext cx="4236150" cy="2135705"/>
          </a:xfrm>
          <a:prstGeom prst="wedgeRectCallout">
            <a:avLst>
              <a:gd name="adj1" fmla="val 50294"/>
              <a:gd name="adj2" fmla="val 70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trick: regularize so that the representations are dense (about 50-50 “on” and “off” for an image ) and each bit has 50-50 chance of being “on”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on matching vs non-matching pairs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6" t="38546"/>
          <a:stretch/>
        </p:blipFill>
        <p:spPr>
          <a:xfrm>
            <a:off x="650450" y="1987856"/>
            <a:ext cx="5882325" cy="4870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9460" y="1687398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Learned deep RBM</a:t>
            </a:r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29720" y="2929474"/>
            <a:ext cx="2314280" cy="3631582"/>
          </a:xfrm>
          <a:prstGeom prst="wedgeRectCallout">
            <a:avLst>
              <a:gd name="adj1" fmla="val -90773"/>
              <a:gd name="adj2" fmla="val -71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Loss pushes the representation for “matching” pairs together and representation for non-matching </a:t>
            </a:r>
            <a:r>
              <a:rPr lang="en-US" sz="2400" smtClean="0"/>
              <a:t>pairs apart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on matching vs non-matching pairs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6" t="38546"/>
          <a:stretch/>
        </p:blipFill>
        <p:spPr>
          <a:xfrm>
            <a:off x="669304" y="3072712"/>
            <a:ext cx="4571999" cy="3785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21" y="1694992"/>
            <a:ext cx="3763025" cy="3857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676" y="569694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margin-based matching loss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on matching vs non-matching pairs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3" y="1826623"/>
            <a:ext cx="7126664" cy="491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592" y="1457291"/>
            <a:ext cx="500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pairs </a:t>
            </a:r>
            <a:r>
              <a:rPr lang="en-US" smtClean="0"/>
              <a:t>were photos of the same “landmark”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" y="0"/>
            <a:ext cx="8603965" cy="167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965" y="1494495"/>
            <a:ext cx="12250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ICML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664"/>
            <a:ext cx="9144000" cy="4203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" y="0"/>
            <a:ext cx="8603965" cy="167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965" y="1494495"/>
            <a:ext cx="12250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ICML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73080" r="35652"/>
          <a:stretch/>
        </p:blipFill>
        <p:spPr>
          <a:xfrm>
            <a:off x="603316" y="3714160"/>
            <a:ext cx="8039052" cy="196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89055"/>
            <a:ext cx="1329516" cy="999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28540" r="8825" b="4430"/>
          <a:stretch/>
        </p:blipFill>
        <p:spPr>
          <a:xfrm>
            <a:off x="1904674" y="2199508"/>
            <a:ext cx="3470699" cy="104331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337089" y="3242819"/>
            <a:ext cx="1915735" cy="471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6472" y="4402318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threshold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 VS Count-Min Sketches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18"/>
          <a:stretch/>
        </p:blipFill>
        <p:spPr>
          <a:xfrm>
            <a:off x="215082" y="94266"/>
            <a:ext cx="8482915" cy="133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2450" y="475110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CNN encoding of image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15430" r="49809" b="48124"/>
          <a:stretch/>
        </p:blipFill>
        <p:spPr>
          <a:xfrm>
            <a:off x="536903" y="1692564"/>
            <a:ext cx="6911620" cy="5165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4173" y="2137064"/>
            <a:ext cx="402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old-school feature </a:t>
            </a:r>
            <a:r>
              <a:rPr lang="en-US" sz="2800" dirty="0" smtClean="0"/>
              <a:t>vector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18"/>
          <a:stretch/>
        </p:blipFill>
        <p:spPr>
          <a:xfrm>
            <a:off x="215082" y="94266"/>
            <a:ext cx="8482915" cy="133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2450" y="475110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CNN encoding of image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3" t="14963" b="48591"/>
          <a:stretch/>
        </p:blipFill>
        <p:spPr>
          <a:xfrm>
            <a:off x="1000729" y="1658797"/>
            <a:ext cx="6911620" cy="5165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973" y="4458720"/>
            <a:ext cx="402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CNN hidden layer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" y="0"/>
            <a:ext cx="8603965" cy="167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965" y="1494495"/>
            <a:ext cx="12250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ICML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4" y="1863827"/>
            <a:ext cx="6118265" cy="28127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3" t="14963" b="48591"/>
          <a:stretch/>
        </p:blipFill>
        <p:spPr>
          <a:xfrm>
            <a:off x="6021970" y="2214468"/>
            <a:ext cx="3189456" cy="2383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107" y="5027187"/>
            <a:ext cx="505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Picking random classifiers (with LSH) is surprisingly close in performance to </a:t>
            </a:r>
            <a:r>
              <a:rPr lang="en-US" dirty="0" err="1" smtClean="0"/>
              <a:t>DeepHash</a:t>
            </a:r>
            <a:r>
              <a:rPr lang="en-US" dirty="0" smtClean="0"/>
              <a:t> --- when the similarity metric you start with is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r>
              <a:rPr lang="mr-IN" dirty="0" smtClean="0"/>
              <a:t>–</a:t>
            </a:r>
            <a:r>
              <a:rPr lang="en-US" dirty="0" smtClean="0"/>
              <a:t> a variant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71837"/>
              </p:ext>
            </p:extLst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17887"/>
              </p:ext>
            </p:extLst>
          </p:nvPr>
        </p:nvGraphicFramePr>
        <p:xfrm>
          <a:off x="1676400" y="3900021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09" y="3157984"/>
            <a:ext cx="165245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372322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341" y="3429147"/>
            <a:ext cx="43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849" y="310659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28572"/>
              </p:ext>
            </p:extLst>
          </p:nvPr>
        </p:nvGraphicFramePr>
        <p:xfrm>
          <a:off x="1828800" y="6091023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042698" y="5348986"/>
            <a:ext cx="253449" cy="676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487408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1632881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916" y="5560675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097" y="5376009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45026" y="2722449"/>
            <a:ext cx="31703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set one random bit in each subrange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35463" y="3900021"/>
            <a:ext cx="1864768" cy="457200"/>
            <a:chOff x="3377855" y="1803477"/>
            <a:chExt cx="1702454" cy="4572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94916" y="6096186"/>
            <a:ext cx="1719402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the bit vector into k ranges, one for each hash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2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 </a:t>
            </a:r>
            <a:r>
              <a:rPr lang="mr-IN" dirty="0" smtClean="0"/>
              <a:t>–</a:t>
            </a:r>
            <a:r>
              <a:rPr lang="en-US" dirty="0" smtClean="0"/>
              <a:t> a variant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803477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434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/>
              <a:t>fred</a:t>
            </a:r>
            <a:r>
              <a:rPr lang="en-US" sz="2800" dirty="0" smtClean="0"/>
              <a:t> </a:t>
            </a:r>
            <a:r>
              <a:rPr lang="en-US" sz="2800" dirty="0" err="1" smtClean="0"/>
              <a:t>flintstore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8" y="3157984"/>
            <a:ext cx="501098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372322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5341" y="3429147"/>
            <a:ext cx="43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849" y="310659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(“pebbles”):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55371"/>
              </p:ext>
            </p:extLst>
          </p:nvPr>
        </p:nvGraphicFramePr>
        <p:xfrm>
          <a:off x="1959872" y="6145958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723867" y="5434783"/>
            <a:ext cx="983800" cy="65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5263" y="5386710"/>
            <a:ext cx="63757" cy="759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60249" y="5337901"/>
            <a:ext cx="2898255" cy="7969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91379" y="5558496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0249" y="5502328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49041" y="5202044"/>
            <a:ext cx="57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45026" y="2722449"/>
            <a:ext cx="31703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return </a:t>
            </a:r>
            <a:r>
              <a:rPr lang="en-US" sz="2800" u="sng" dirty="0" smtClean="0"/>
              <a:t>AND</a:t>
            </a:r>
            <a:r>
              <a:rPr lang="en-US" sz="2800" dirty="0" smtClean="0"/>
              <a:t> of all hashed bits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77855" y="1803477"/>
            <a:ext cx="1702454" cy="457200"/>
            <a:chOff x="3377855" y="1803477"/>
            <a:chExt cx="1702454" cy="457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796371" y="6157043"/>
            <a:ext cx="1702454" cy="457200"/>
            <a:chOff x="3377855" y="1803477"/>
            <a:chExt cx="1702454" cy="457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47391" y="1131179"/>
            <a:ext cx="8044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 the bit vector into k ranges, one for each hash function</a:t>
            </a:r>
            <a:endParaRPr lang="en-US" sz="240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334"/>
              </p:ext>
            </p:extLst>
          </p:nvPr>
        </p:nvGraphicFramePr>
        <p:xfrm>
          <a:off x="1664543" y="3951414"/>
          <a:ext cx="54864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501042" y="3962499"/>
            <a:ext cx="1702454" cy="457200"/>
            <a:chOff x="3377855" y="1803477"/>
            <a:chExt cx="1702454" cy="4572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377855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080309" y="1803477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2543</Words>
  <Application>Microsoft Macintosh PowerPoint</Application>
  <PresentationFormat>On-screen Show (4:3)</PresentationFormat>
  <Paragraphs>760</Paragraphs>
  <Slides>72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Calibri</vt:lpstr>
      <vt:lpstr>Cambria Math</vt:lpstr>
      <vt:lpstr>Corbel</vt:lpstr>
      <vt:lpstr>Gill Sans MT</vt:lpstr>
      <vt:lpstr>Mangal</vt:lpstr>
      <vt:lpstr>ＭＳ Ｐゴシック</vt:lpstr>
      <vt:lpstr>Times New Roman</vt:lpstr>
      <vt:lpstr>Wingdings</vt:lpstr>
      <vt:lpstr>Arial</vt:lpstr>
      <vt:lpstr>Office Theme</vt:lpstr>
      <vt:lpstr>10-405: Randomized Algorithms 2/2</vt:lpstr>
      <vt:lpstr>Bloom Filters/Countmin Sketches - RECAP</vt:lpstr>
      <vt:lpstr>Bloom filters</vt:lpstr>
      <vt:lpstr>Bloom filters</vt:lpstr>
      <vt:lpstr>Bloom filters</vt:lpstr>
      <vt:lpstr>Bloom filters</vt:lpstr>
      <vt:lpstr>Bloom Filters VS Count-Min Sketches</vt:lpstr>
      <vt:lpstr>Bloom filters – a variant</vt:lpstr>
      <vt:lpstr>Bloom filters – a variant</vt:lpstr>
      <vt:lpstr>Bloom filters – a variant</vt:lpstr>
      <vt:lpstr>Count-min sketches</vt:lpstr>
      <vt:lpstr>Count-min sketches</vt:lpstr>
      <vt:lpstr>Count-min sketches</vt:lpstr>
      <vt:lpstr>Count-min sketches</vt:lpstr>
      <vt:lpstr>Applications of Sketches</vt:lpstr>
      <vt:lpstr>Applications of count-min sketches</vt:lpstr>
      <vt:lpstr>Applications of Bloom filters</vt:lpstr>
      <vt:lpstr>Some uses of Bloom filters</vt:lpstr>
      <vt:lpstr>Some Uses of Bloom filters</vt:lpstr>
      <vt:lpstr>Some Uses of Bloom filters</vt:lpstr>
      <vt:lpstr>Some Uses of Bloom filters</vt:lpstr>
      <vt:lpstr>Some Uses of Bloom filters</vt:lpstr>
      <vt:lpstr>Locality Sensitive Hashing (LSH)</vt:lpstr>
      <vt:lpstr>LSH: key ideas</vt:lpstr>
      <vt:lpstr>LSH: key ideas</vt:lpstr>
      <vt:lpstr>Random Projections</vt:lpstr>
      <vt:lpstr>Random projections</vt:lpstr>
      <vt:lpstr>Random projections</vt:lpstr>
      <vt:lpstr>Random projections</vt:lpstr>
      <vt:lpstr>LSH: 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LSH applications</vt:lpstr>
      <vt:lpstr>Online LSH and Pooling</vt:lpstr>
      <vt:lpstr>PowerPoint Presentation</vt:lpstr>
      <vt:lpstr>LSH algorithm</vt:lpstr>
      <vt:lpstr>LSH algorithm</vt:lpstr>
      <vt:lpstr>LSH: “pooling” (van Durme)</vt:lpstr>
      <vt:lpstr>PowerPoint Presentation</vt:lpstr>
      <vt:lpstr>LSH: key ideas: pooling</vt:lpstr>
      <vt:lpstr>Locality Sensitive Hashing (LSH) in an On-line Setting</vt:lpstr>
      <vt:lpstr>LSH: key ideas: online computation</vt:lpstr>
      <vt:lpstr>LSH: key ideas: online computation</vt:lpstr>
      <vt:lpstr>LSH: key ideas: online computation</vt:lpstr>
      <vt:lpstr>LSH: key ideas: online computation</vt:lpstr>
      <vt:lpstr>PowerPoint Presentation</vt:lpstr>
      <vt:lpstr>PowerPoint Presentation</vt:lpstr>
      <vt:lpstr>Experiment</vt:lpstr>
      <vt:lpstr>Experiment</vt:lpstr>
      <vt:lpstr>PowerPoint Presentation</vt:lpstr>
      <vt:lpstr>Points to review</vt:lpstr>
      <vt:lpstr>A Deep-learning Variant of LSH</vt:lpstr>
      <vt:lpstr>PowerPoint Presentation</vt:lpstr>
      <vt:lpstr>DeepHash</vt:lpstr>
      <vt:lpstr>DeepHash</vt:lpstr>
      <vt:lpstr>DeepHash</vt:lpstr>
      <vt:lpstr>DeepHash</vt:lpstr>
      <vt:lpstr>DeepHash</vt:lpstr>
      <vt:lpstr>DeepHash</vt:lpstr>
      <vt:lpstr>DeepHash</vt:lpstr>
      <vt:lpstr>Training on matching vs non-matching pairs</vt:lpstr>
      <vt:lpstr>Training on matching vs non-matching pairs</vt:lpstr>
      <vt:lpstr>Training on matching vs non-matching pairs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351</cp:revision>
  <dcterms:created xsi:type="dcterms:W3CDTF">2012-02-26T21:25:59Z</dcterms:created>
  <dcterms:modified xsi:type="dcterms:W3CDTF">2018-04-04T17:45:19Z</dcterms:modified>
</cp:coreProperties>
</file>