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  <p:sldMasterId id="2147483706" r:id="rId2"/>
    <p:sldMasterId id="2147483712" r:id="rId3"/>
  </p:sldMasterIdLst>
  <p:notesMasterIdLst>
    <p:notesMasterId r:id="rId29"/>
  </p:notesMasterIdLst>
  <p:sldIdLst>
    <p:sldId id="276" r:id="rId4"/>
    <p:sldId id="277" r:id="rId5"/>
    <p:sldId id="256" r:id="rId6"/>
    <p:sldId id="262" r:id="rId7"/>
    <p:sldId id="265" r:id="rId8"/>
    <p:sldId id="266" r:id="rId9"/>
    <p:sldId id="268" r:id="rId10"/>
    <p:sldId id="267" r:id="rId11"/>
    <p:sldId id="269" r:id="rId12"/>
    <p:sldId id="271" r:id="rId13"/>
    <p:sldId id="275" r:id="rId14"/>
    <p:sldId id="272" r:id="rId15"/>
    <p:sldId id="273" r:id="rId16"/>
    <p:sldId id="274" r:id="rId17"/>
    <p:sldId id="270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0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4" autoAdjust="0"/>
    <p:restoredTop sz="94720"/>
  </p:normalViewPr>
  <p:slideViewPr>
    <p:cSldViewPr snapToGrid="0" snapToObjects="1">
      <p:cViewPr>
        <p:scale>
          <a:sx n="112" d="100"/>
          <a:sy n="112" d="100"/>
        </p:scale>
        <p:origin x="1072" y="1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FA26F-9EDE-034D-992C-A0DC95E78550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3DECC-3D0A-4344-8A7A-D80521E6A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0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 hash table would do this in constant time and storage</a:t>
            </a:r>
          </a:p>
          <a:p>
            <a:r>
              <a:rPr lang="en-US" dirty="0" smtClean="0"/>
              <a:t>the hash trick does this </a:t>
            </a:r>
            <a:r>
              <a:rPr lang="en-US" smtClean="0"/>
              <a:t>as</a:t>
            </a:r>
            <a:r>
              <a:rPr lang="en-US" baseline="0" smtClean="0"/>
              <a:t>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indent="-228600">
              <a:spcBef>
                <a:spcPts val="0"/>
              </a:spcBef>
              <a:buAutoNum type="arabicPeriod"/>
            </a:pPr>
            <a:r>
              <a:rPr lang="en-US" baseline="0" dirty="0" smtClean="0"/>
              <a:t>LDA experiment. Log likelihood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time.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en-US" baseline="0" dirty="0" smtClean="0"/>
              <a:t>SSP with correct staleness value is better than </a:t>
            </a:r>
            <a:r>
              <a:rPr lang="en-US" baseline="0" dirty="0" err="1" smtClean="0"/>
              <a:t>Async</a:t>
            </a:r>
            <a:r>
              <a:rPr lang="en-US" baseline="0" dirty="0" smtClean="0"/>
              <a:t> and BSP.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en-US" baseline="0" dirty="0" smtClean="0"/>
              <a:t>SSP retains theoretical convergence guarantees.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96735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write</a:t>
            </a:r>
            <a:r>
              <a:rPr lang="en-US" baseline="0"/>
              <a:t> down the generative model for each?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3DECC-3D0A-4344-8A7A-D80521E6A2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E72-BB8C-4643-8036-F914D928C77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662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55A1-8CDA-C446-8D19-96B46A18136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5982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0B8-0850-2D47-A3DF-A2A2FECFB66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0686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B2C0-A13D-F346-9F00-45255C4343FE}" type="slidenum">
              <a:rPr lang="en-US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214647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0FC2F-9283-4743-A77B-FB5D444CBBA6}" type="slidenum">
              <a:rPr lang="en-US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6813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1B8F5-E910-1746-BEBE-44ADAA996042}" type="slidenum">
              <a:rPr lang="en-US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520434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55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D6D60312-8DC4-E841-B123-CFE4D45E5715}" type="datetime1">
              <a:rPr lang="en-US" smtClean="0">
                <a:ea typeface="ＭＳ Ｐゴシック" charset="0"/>
                <a:cs typeface="ＭＳ Ｐゴシック" charset="0"/>
              </a:rPr>
              <a:pPr>
                <a:defRPr/>
              </a:pPr>
              <a:t>4/30/18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F21A9A74-4AFE-FF49-87F5-9452B4B7DDC1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 baseline="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with a 1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F8AEE7A1-527B-5B40-B988-691F00C9F0BD}" type="datetime1">
              <a:rPr lang="en-US" smtClean="0">
                <a:ea typeface="ＭＳ Ｐゴシック" charset="0"/>
                <a:cs typeface="ＭＳ Ｐゴシック" charset="0"/>
              </a:rPr>
              <a:pPr>
                <a:defRPr/>
              </a:pPr>
              <a:t>4/30/18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D3BF7036-ECB3-5741-AEC9-11159A3DFEED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8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55C81462-65D1-5049-A9D7-E28E015C7FAC}" type="datetime1">
              <a:rPr lang="en-US" smtClean="0">
                <a:ea typeface="ＭＳ Ｐゴシック" charset="0"/>
                <a:cs typeface="ＭＳ Ｐゴシック" charset="0"/>
              </a:rPr>
              <a:pPr>
                <a:defRPr/>
              </a:pPr>
              <a:t>4/30/18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77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A1C2FE71-4FC9-2F4D-9E84-0939A557A3FD}" type="slidenum">
              <a:rPr lang="en-US">
                <a:ea typeface="ＭＳ Ｐゴシック" charset="0"/>
                <a:cs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1005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1371600"/>
            <a:ext cx="421163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with a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EC15F7A7-E32B-364C-8C79-32157FBE7F8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83036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4F00-B520-144F-AB43-61174C732EBF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F52B-F5B1-FB45-AA29-D0A58B9F7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FFD9F-B77F-0A4C-8A58-B2F3DB18A140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0AC68-DCC5-BF4F-AA83-6C39296E2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B264-AC45-4242-8005-8EB97AC06752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9316-06A8-A944-9A1C-4C15D98B8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DB58-E4CB-E447-A3B0-40A351C81629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1F415-37BF-A847-A92F-A4D165E30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A56F-A903-F143-8C23-F5CA6628F072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D0D4-29C4-734B-8A63-CBD7E050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EB45-8089-EE47-B2F0-EBA70FA21987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B85C8-85E6-D24E-AB73-A1E7D9EA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C684-F9C8-D642-BFE1-B27ACA60F5A7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EA5A-C510-9B47-A02D-DEFEC3929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8813-9257-E847-8064-8E97CF0B66C2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5B0E-1275-754A-A890-2AC3F68A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9A39-2B93-5E48-8A99-F816D0E1B53C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1087-4420-4543-8504-BF700018D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F6F-4406-8A48-852C-2F82CC7CFB2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42611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AE2E-ED69-8D4C-871A-8FED5E2D2528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F70F-15D5-114C-90AE-CCC522558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02D7-1D56-2844-A26B-F127F465DC7A}" type="datetime1">
              <a:rPr lang="en-US" smtClean="0"/>
              <a:pPr>
                <a:defRPr/>
              </a:pPr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1875-79AD-4D40-BA94-7D67E8C94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4EDE-255E-8F4C-BA2A-FEC2178B0AD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3177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2575-8129-AD47-86D7-AC82F2DC32C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5026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EF22-B0D3-0C4E-BEF9-B303AB3D13E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1211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AE77-7813-434F-A5F7-7DDCD7DA350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6969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CE6-90DE-044F-B798-25256D6AE7B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0812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9C1E-8AAB-AA48-9496-BA6107E4259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24924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144"/>
            <a:ext cx="8229600" cy="4711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4E87-6CC2-E943-B741-3FE799E5BAB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4/30/18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91503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rgbClr val="0070C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04788"/>
            <a:ext cx="8305800" cy="4206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847725"/>
            <a:ext cx="8305800" cy="551021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34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transition/>
  <p:hf hdr="0" ftr="0" dt="0"/>
  <p:txStyles>
    <p:titleStyle>
      <a:lvl1pPr algn="ctr" rtl="0" eaLnBrk="0" fontAlgn="base" hangingPunct="0">
        <a:spcBef>
          <a:spcPts val="138"/>
        </a:spcBef>
        <a:spcAft>
          <a:spcPct val="0"/>
        </a:spcAft>
        <a:defRPr sz="3400">
          <a:solidFill>
            <a:srgbClr val="0000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ts val="138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ts val="138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ts val="138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ts val="138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  <a:ea typeface="ＭＳ Ｐゴシック" charset="0"/>
          <a:cs typeface="ＭＳ Ｐゴシック" charset="0"/>
        </a:defRPr>
      </a:lvl5pPr>
      <a:lvl6pPr marL="321440" algn="ctr" rtl="0" fontAlgn="base">
        <a:spcBef>
          <a:spcPts val="141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</a:defRPr>
      </a:lvl6pPr>
      <a:lvl7pPr marL="642882" algn="ctr" rtl="0" fontAlgn="base">
        <a:spcBef>
          <a:spcPts val="141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</a:defRPr>
      </a:lvl7pPr>
      <a:lvl8pPr marL="964323" algn="ctr" rtl="0" fontAlgn="base">
        <a:spcBef>
          <a:spcPts val="141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</a:defRPr>
      </a:lvl8pPr>
      <a:lvl9pPr marL="1285763" algn="ctr" rtl="0" fontAlgn="base">
        <a:spcBef>
          <a:spcPts val="141"/>
        </a:spcBef>
        <a:spcAft>
          <a:spcPct val="0"/>
        </a:spcAft>
        <a:defRPr sz="3400">
          <a:solidFill>
            <a:srgbClr val="0000FF"/>
          </a:solidFill>
          <a:latin typeface="Times New Roman" pitchFamily="16" charset="0"/>
        </a:defRPr>
      </a:lvl9pPr>
    </p:titleStyle>
    <p:bodyStyle>
      <a:lvl1pPr marL="487363" indent="-300038" algn="l" rtl="0" eaLnBrk="0" fontAlgn="base" hangingPunct="0">
        <a:spcBef>
          <a:spcPts val="988"/>
        </a:spcBef>
        <a:spcAft>
          <a:spcPct val="0"/>
        </a:spcAft>
        <a:buSzPct val="171000"/>
        <a:buFont typeface="Gill Sans" charset="0"/>
        <a:buChar char="•"/>
        <a:defRPr sz="17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96925" indent="-287338" algn="l" rtl="0" eaLnBrk="0" fontAlgn="base" hangingPunct="0">
        <a:spcBef>
          <a:spcPts val="988"/>
        </a:spcBef>
        <a:spcAft>
          <a:spcPct val="0"/>
        </a:spcAft>
        <a:buClr>
          <a:srgbClr val="000000"/>
        </a:buClr>
        <a:buSzPct val="171000"/>
        <a:buFont typeface="Gill Sans" charset="0"/>
        <a:buChar char="-"/>
        <a:defRPr sz="1700">
          <a:solidFill>
            <a:schemeClr val="tx1"/>
          </a:solidFill>
          <a:latin typeface="+mn-lt"/>
          <a:ea typeface="ＭＳ Ｐゴシック" charset="-128"/>
        </a:defRPr>
      </a:lvl2pPr>
      <a:lvl3pPr marL="1082675" indent="-261938" algn="l" rtl="0" eaLnBrk="0" fontAlgn="base" hangingPunct="0">
        <a:spcBef>
          <a:spcPts val="988"/>
        </a:spcBef>
        <a:spcAft>
          <a:spcPct val="0"/>
        </a:spcAft>
        <a:buSzPct val="125000"/>
        <a:buFont typeface="Gill Sans" charset="0"/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3pPr>
      <a:lvl4pPr marL="1387475" indent="-255588" algn="l" rtl="0" eaLnBrk="0" fontAlgn="base" hangingPunct="0">
        <a:spcBef>
          <a:spcPts val="988"/>
        </a:spcBef>
        <a:spcAft>
          <a:spcPct val="0"/>
        </a:spcAft>
        <a:buClr>
          <a:srgbClr val="000000"/>
        </a:buClr>
        <a:buSzPct val="125000"/>
        <a:buFont typeface="Gill Sans" charset="0"/>
        <a:buChar char="-"/>
        <a:defRPr sz="1700">
          <a:solidFill>
            <a:schemeClr val="tx1"/>
          </a:solidFill>
          <a:latin typeface="+mn-lt"/>
          <a:ea typeface="ＭＳ Ｐゴシック" charset="-128"/>
        </a:defRPr>
      </a:lvl4pPr>
      <a:lvl5pPr marL="1695450" indent="-239713" algn="l" rtl="0" eaLnBrk="0" fontAlgn="base" hangingPunct="0">
        <a:spcBef>
          <a:spcPts val="988"/>
        </a:spcBef>
        <a:spcAft>
          <a:spcPct val="0"/>
        </a:spcAft>
        <a:buSzPct val="100000"/>
        <a:buFont typeface="Gill Sans" charset="0"/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5pPr>
      <a:lvl6pPr marL="2017935" indent="-241080" algn="l" rtl="0" fontAlgn="base">
        <a:spcBef>
          <a:spcPts val="984"/>
        </a:spcBef>
        <a:spcAft>
          <a:spcPct val="0"/>
        </a:spcAft>
        <a:buSzPct val="100000"/>
        <a:buFont typeface="Gill Sans" pitchFamily="16" charset="0"/>
        <a:buChar char="•"/>
        <a:defRPr sz="1700">
          <a:solidFill>
            <a:schemeClr val="tx1"/>
          </a:solidFill>
          <a:latin typeface="+mn-lt"/>
        </a:defRPr>
      </a:lvl6pPr>
      <a:lvl7pPr marL="2339375" indent="-241080" algn="l" rtl="0" fontAlgn="base">
        <a:spcBef>
          <a:spcPts val="984"/>
        </a:spcBef>
        <a:spcAft>
          <a:spcPct val="0"/>
        </a:spcAft>
        <a:buSzPct val="100000"/>
        <a:buFont typeface="Gill Sans" pitchFamily="16" charset="0"/>
        <a:buChar char="•"/>
        <a:defRPr sz="1700">
          <a:solidFill>
            <a:schemeClr val="tx1"/>
          </a:solidFill>
          <a:latin typeface="+mn-lt"/>
        </a:defRPr>
      </a:lvl7pPr>
      <a:lvl8pPr marL="2660816" indent="-241080" algn="l" rtl="0" fontAlgn="base">
        <a:spcBef>
          <a:spcPts val="984"/>
        </a:spcBef>
        <a:spcAft>
          <a:spcPct val="0"/>
        </a:spcAft>
        <a:buSzPct val="100000"/>
        <a:buFont typeface="Gill Sans" pitchFamily="16" charset="0"/>
        <a:buChar char="•"/>
        <a:defRPr sz="1700">
          <a:solidFill>
            <a:schemeClr val="tx1"/>
          </a:solidFill>
          <a:latin typeface="+mn-lt"/>
        </a:defRPr>
      </a:lvl8pPr>
      <a:lvl9pPr marL="2982258" indent="-241080" algn="l" rtl="0" fontAlgn="base">
        <a:spcBef>
          <a:spcPts val="984"/>
        </a:spcBef>
        <a:spcAft>
          <a:spcPct val="0"/>
        </a:spcAft>
        <a:buSzPct val="100000"/>
        <a:buFont typeface="Gill Sans" pitchFamily="16" charset="0"/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ill Sans MT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035A29-09D5-0E44-9096-BAAF41B550B0}" type="datetime1">
              <a:rPr lang="en-US" smtClean="0"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4/30/18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ill Sans MT" pitchFamily="-104" charset="0"/>
                <a:ea typeface="ＭＳ Ｐゴシック" pitchFamily="-104" charset="-128"/>
                <a:cs typeface="ＭＳ Ｐゴシック" pitchFamily="-10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3E0A287-3D9F-6D42-A8EB-413E9D857969}" type="slidenum">
              <a:rPr lang="en-US"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2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70C0"/>
          </a:solidFill>
          <a:latin typeface="Cambria Math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mbria Math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mbria Math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 Math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mbria Math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mbria Math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 Math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26.png"/><Relationship Id="rId3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hyperlink" Target="https://justindomke.wordpres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 to a Bloom filter</a:t>
            </a:r>
          </a:p>
          <a:p>
            <a:pPr lvl="1"/>
            <a:r>
              <a:rPr lang="en-US" dirty="0" err="1" smtClean="0"/>
              <a:t>BloomFilter(int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, double </a:t>
            </a:r>
            <a:r>
              <a:rPr lang="en-US" dirty="0" err="1" smtClean="0"/>
              <a:t>p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/>
              <a:t>b</a:t>
            </a:r>
            <a:r>
              <a:rPr lang="en-US" dirty="0" err="1" smtClean="0"/>
              <a:t>f.add(String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 // insert 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ool</a:t>
            </a:r>
            <a:r>
              <a:rPr lang="en-US" dirty="0" smtClean="0"/>
              <a:t> </a:t>
            </a:r>
            <a:r>
              <a:rPr lang="en-US" dirty="0" err="1" smtClean="0"/>
              <a:t>bd.contains(String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// If </a:t>
            </a:r>
            <a:r>
              <a:rPr lang="en-US" dirty="0" err="1" smtClean="0"/>
              <a:t>s</a:t>
            </a:r>
            <a:r>
              <a:rPr lang="en-US" dirty="0" smtClean="0"/>
              <a:t> was added return true;</a:t>
            </a:r>
          </a:p>
          <a:p>
            <a:pPr lvl="2"/>
            <a:r>
              <a:rPr lang="en-US" dirty="0" smtClean="0"/>
              <a:t>// else with probability at least </a:t>
            </a:r>
            <a:r>
              <a:rPr lang="en-US" i="1" dirty="0" smtClean="0"/>
              <a:t>1-p </a:t>
            </a:r>
            <a:r>
              <a:rPr lang="en-US" dirty="0" smtClean="0"/>
              <a:t>return false;</a:t>
            </a:r>
          </a:p>
          <a:p>
            <a:pPr lvl="2"/>
            <a:r>
              <a:rPr lang="en-US" dirty="0" smtClean="0"/>
              <a:t>// else with probability at most </a:t>
            </a:r>
            <a:r>
              <a:rPr lang="en-US" i="1" dirty="0" smtClean="0"/>
              <a:t>p</a:t>
            </a:r>
            <a:r>
              <a:rPr lang="en-US" dirty="0" smtClean="0"/>
              <a:t> return true;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I.e., a noisy “set” where you can test membership (and that’s it)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Randomized algorithms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803477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154" y="2634764"/>
            <a:ext cx="3672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bf.add</a:t>
            </a:r>
            <a:r>
              <a:rPr lang="en-US" sz="2800" dirty="0" smtClean="0"/>
              <a:t>(“</a:t>
            </a:r>
            <a:r>
              <a:rPr lang="en-US" sz="2800" dirty="0" err="1" smtClean="0">
                <a:solidFill>
                  <a:srgbClr val="FF0000"/>
                </a:solidFill>
              </a:rPr>
              <a:t>fred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flintstone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76400" y="3900021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2473309" y="3157984"/>
            <a:ext cx="165245" cy="74203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25455" y="3157984"/>
            <a:ext cx="0" cy="74203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59745" y="3157984"/>
            <a:ext cx="1889296" cy="74203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25038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5455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582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h3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554" y="4825766"/>
            <a:ext cx="364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bf.add</a:t>
            </a:r>
            <a:r>
              <a:rPr lang="en-US" sz="2800" dirty="0" smtClean="0"/>
              <a:t>(“</a:t>
            </a:r>
            <a:r>
              <a:rPr lang="en-US" sz="2800" dirty="0" smtClean="0">
                <a:solidFill>
                  <a:srgbClr val="3366FF"/>
                </a:solidFill>
              </a:rPr>
              <a:t>barney rubble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828800" y="6091023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2143727" y="5348986"/>
            <a:ext cx="152420" cy="742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77855" y="5348986"/>
            <a:ext cx="0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12145" y="5348986"/>
            <a:ext cx="968164" cy="742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77438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7855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1982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h3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4845" y="3157984"/>
            <a:ext cx="253074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set several “random”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803477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154" y="2634764"/>
            <a:ext cx="4455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bf.contains</a:t>
            </a:r>
            <a:r>
              <a:rPr lang="en-US" sz="2800" dirty="0" smtClean="0"/>
              <a:t> (“</a:t>
            </a:r>
            <a:r>
              <a:rPr lang="en-US" sz="2800" dirty="0" err="1" smtClean="0">
                <a:solidFill>
                  <a:srgbClr val="FF0000"/>
                </a:solidFill>
              </a:rPr>
              <a:t>fred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flintstone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76400" y="3900021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2473311" y="3157984"/>
            <a:ext cx="556376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25455" y="3157984"/>
            <a:ext cx="0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59745" y="3157984"/>
            <a:ext cx="1889296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25038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5455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554" y="4825766"/>
            <a:ext cx="433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bf.contains</a:t>
            </a:r>
            <a:r>
              <a:rPr lang="en-US" sz="2800" dirty="0" smtClean="0"/>
              <a:t>(“</a:t>
            </a:r>
            <a:r>
              <a:rPr lang="en-US" sz="2800" dirty="0" smtClean="0">
                <a:solidFill>
                  <a:srgbClr val="3366FF"/>
                </a:solidFill>
              </a:rPr>
              <a:t>barney rubble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828800" y="6091023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2143727" y="5348986"/>
            <a:ext cx="152420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77855" y="5348986"/>
            <a:ext cx="0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12145" y="5348986"/>
            <a:ext cx="968164" cy="74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77438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7855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1982" y="5588671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h3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14845" y="3157984"/>
            <a:ext cx="280069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return min of “random”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2154" y="2634764"/>
            <a:ext cx="4621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bf.contains</a:t>
            </a:r>
            <a:r>
              <a:rPr lang="en-US" sz="2800" dirty="0" smtClean="0"/>
              <a:t>(“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wilma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flintstone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76400" y="3900021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1927401" y="3157984"/>
            <a:ext cx="1185642" cy="83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25455" y="3157984"/>
            <a:ext cx="1665457" cy="83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59745" y="3157984"/>
            <a:ext cx="2880847" cy="83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5116" y="3397669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1068" y="3423380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8121" y="3412240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h3</a:t>
            </a:r>
            <a:endParaRPr lang="en-US" dirty="0">
              <a:latin typeface="Cambria Math"/>
              <a:cs typeface="Cambria Math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1524000" y="1803477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06415" y="4558408"/>
            <a:ext cx="4621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bf.contains</a:t>
            </a:r>
            <a:r>
              <a:rPr lang="en-US" sz="2800" dirty="0" smtClean="0"/>
              <a:t>(“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wilma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flintstone</a:t>
            </a:r>
            <a:r>
              <a:rPr lang="en-US" sz="2800" dirty="0" smtClean="0"/>
              <a:t>”):</a:t>
            </a:r>
            <a:endParaRPr lang="en-US" sz="28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780661" y="5823665"/>
          <a:ext cx="60960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412B5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C412B5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3366FF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3366FF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 Math"/>
                          <a:cs typeface="Cambria Math"/>
                        </a:rPr>
                        <a:t>0</a:t>
                      </a:r>
                      <a:endParaRPr lang="en-US" sz="2400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38" idx="2"/>
          </p:cNvCxnSpPr>
          <p:nvPr/>
        </p:nvCxnSpPr>
        <p:spPr>
          <a:xfrm flipH="1">
            <a:off x="2031662" y="5081628"/>
            <a:ext cx="1185642" cy="83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329716" y="5081628"/>
            <a:ext cx="1665457" cy="83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064006" y="5081628"/>
            <a:ext cx="2108376" cy="8301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09377" y="5321313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55329" y="5347024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32538" y="5348612"/>
            <a:ext cx="4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h3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68121" y="4747365"/>
            <a:ext cx="153438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8" grpId="0"/>
      <p:bldP spid="43" grpId="0"/>
      <p:bldP spid="44" grpId="0"/>
      <p:bldP spid="45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a Bloom filter for (what’s the API)?</a:t>
            </a:r>
          </a:p>
          <a:p>
            <a:r>
              <a:rPr lang="en-US"/>
              <a:t>What are the guarantees? What kind of errors do they make?</a:t>
            </a:r>
          </a:p>
          <a:p>
            <a:r>
              <a:rPr lang="en-US"/>
              <a:t>How can you build up more complex operations (eg, counting to K) with multiple filters?</a:t>
            </a:r>
          </a:p>
          <a:p>
            <a:r>
              <a:rPr lang="en-US"/>
              <a:t>How about countmin sketches?</a:t>
            </a:r>
          </a:p>
          <a:p>
            <a:r>
              <a:rPr lang="en-US"/>
              <a:t>How about LSH?</a:t>
            </a:r>
          </a:p>
          <a:p>
            <a:r>
              <a:rPr lang="en-US"/>
              <a:t>What are the problems that on-line LSH is trying to fix?</a:t>
            </a:r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Architectures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384540" cy="3439062"/>
          </a:xfrm>
        </p:spPr>
        <p:txBody>
          <a:bodyPr>
            <a:normAutofit lnSpcReduction="10000"/>
          </a:bodyPr>
          <a:lstStyle/>
          <a:p>
            <a:r>
              <a:rPr lang="en-US"/>
              <a:t>Differences between</a:t>
            </a:r>
          </a:p>
          <a:p>
            <a:pPr lvl="1"/>
            <a:r>
              <a:rPr lang="en-US"/>
              <a:t>Signal/collect</a:t>
            </a:r>
          </a:p>
          <a:p>
            <a:pPr lvl="1"/>
            <a:r>
              <a:rPr lang="en-US"/>
              <a:t>GraphX</a:t>
            </a:r>
          </a:p>
          <a:p>
            <a:pPr lvl="1"/>
            <a:r>
              <a:rPr lang="en-US"/>
              <a:t>PowerGraph</a:t>
            </a:r>
          </a:p>
          <a:p>
            <a:pPr lvl="1"/>
            <a:r>
              <a:rPr lang="en-US"/>
              <a:t>GraphChi</a:t>
            </a:r>
          </a:p>
          <a:p>
            <a:r>
              <a:rPr lang="en-US"/>
              <a:t>Can you understand/extend simple programs?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 descr="Screen Shot 2014-04-21 at 11.13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" y="4696362"/>
            <a:ext cx="9144000" cy="216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63575" y="274650"/>
            <a:ext cx="86484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0"/>
              <a:t>Stale Synchronous Parallel (SSP)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cxnSp>
        <p:nvCxnSpPr>
          <p:cNvPr id="294" name="Shape 294"/>
          <p:cNvCxnSpPr/>
          <p:nvPr/>
        </p:nvCxnSpPr>
        <p:spPr>
          <a:xfrm>
            <a:off x="404925" y="1369225"/>
            <a:ext cx="8391599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97" name="Shape 297"/>
          <p:cNvSpPr txBox="1"/>
          <p:nvPr/>
        </p:nvSpPr>
        <p:spPr>
          <a:xfrm>
            <a:off x="7161809" y="6378892"/>
            <a:ext cx="2479138" cy="30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[Ho et al 2013]</a:t>
            </a:r>
          </a:p>
        </p:txBody>
      </p:sp>
      <p:pic>
        <p:nvPicPr>
          <p:cNvPr id="4" name="Picture 3" descr="Screenshot 2015-11-18 19.40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28" y="1417650"/>
            <a:ext cx="7098447" cy="491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7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LDAs and sampling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Wed, usual time/place </a:t>
            </a:r>
          </a:p>
          <a:p>
            <a:r>
              <a:rPr lang="en-US" b="1"/>
              <a:t>not </a:t>
            </a:r>
            <a:r>
              <a:rPr lang="en-US"/>
              <a:t>finals period!</a:t>
            </a:r>
          </a:p>
          <a:p>
            <a:r>
              <a:rPr lang="en-US"/>
              <a:t>Closed book, but 2 sheets of notes are allowed</a:t>
            </a:r>
          </a:p>
          <a:p>
            <a:endParaRPr lang="en-US" b="1"/>
          </a:p>
          <a:p>
            <a:r>
              <a:rPr lang="en-US" b="1"/>
              <a:t>Open-ended projects due midnight Sun 5/6</a:t>
            </a:r>
          </a:p>
          <a:p>
            <a:endParaRPr lang="en-US" b="1"/>
          </a:p>
          <a:p>
            <a:r>
              <a:rPr lang="en-US"/>
              <a:t>I fixed that quiz from last week </a:t>
            </a:r>
            <a:r>
              <a:rPr lang="mr-IN"/>
              <a:t>–</a:t>
            </a:r>
            <a:r>
              <a:rPr lang="en-US"/>
              <a:t> Tues noon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48700" cy="804863"/>
          </a:xfrm>
        </p:spPr>
        <p:txBody>
          <a:bodyPr/>
          <a:lstStyle/>
          <a:p>
            <a:pPr>
              <a:spcBef>
                <a:spcPts val="141"/>
              </a:spcBef>
              <a:defRPr/>
            </a:pPr>
            <a:r>
              <a:rPr lang="en-US" dirty="0">
                <a:ea typeface="+mj-ea"/>
                <a:cs typeface="+mj-cs"/>
              </a:rPr>
              <a:t>U</a:t>
            </a:r>
            <a:r>
              <a:rPr lang="en-US" dirty="0" smtClean="0">
                <a:ea typeface="+mj-ea"/>
                <a:cs typeface="+mj-cs"/>
              </a:rPr>
              <a:t>nsupervised NB </a:t>
            </a:r>
            <a:r>
              <a:rPr lang="en-US" dirty="0" err="1" smtClean="0">
                <a:ea typeface="+mj-ea"/>
                <a:cs typeface="+mj-cs"/>
              </a:rPr>
              <a:t>vs</a:t>
            </a:r>
            <a:r>
              <a:rPr lang="en-US" dirty="0" smtClean="0">
                <a:ea typeface="+mj-ea"/>
                <a:cs typeface="+mj-cs"/>
              </a:rPr>
              <a:t> LDA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23554" name="Group 4"/>
          <p:cNvGrpSpPr>
            <a:grpSpLocks/>
          </p:cNvGrpSpPr>
          <p:nvPr/>
        </p:nvGrpSpPr>
        <p:grpSpPr bwMode="auto">
          <a:xfrm>
            <a:off x="685800" y="1295400"/>
            <a:ext cx="2819400" cy="5124450"/>
            <a:chOff x="685800" y="1295400"/>
            <a:chExt cx="2819400" cy="5124450"/>
          </a:xfrm>
        </p:grpSpPr>
        <p:sp>
          <p:nvSpPr>
            <p:cNvPr id="4" name="Oval 3"/>
            <p:cNvSpPr/>
            <p:nvPr/>
          </p:nvSpPr>
          <p:spPr bwMode="auto">
            <a:xfrm>
              <a:off x="1981200" y="26670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Y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600200" y="3581400"/>
              <a:ext cx="1524000" cy="12954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80" name="TextBox 12"/>
            <p:cNvSpPr txBox="1">
              <a:spLocks noChangeArrowheads="1"/>
            </p:cNvSpPr>
            <p:nvPr/>
          </p:nvSpPr>
          <p:spPr bwMode="auto">
            <a:xfrm>
              <a:off x="2590800" y="4419600"/>
              <a:ext cx="508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N</a:t>
              </a:r>
              <a:r>
                <a:rPr lang="en-US" sz="2000" i="1" baseline="-25000">
                  <a:solidFill>
                    <a:srgbClr val="000000"/>
                  </a:solidFill>
                  <a:latin typeface="Tahoma" charset="0"/>
                </a:rPr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371600" y="2362200"/>
              <a:ext cx="2133600" cy="28956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82" name="TextBox 26"/>
            <p:cNvSpPr txBox="1">
              <a:spLocks noChangeArrowheads="1"/>
            </p:cNvSpPr>
            <p:nvPr/>
          </p:nvSpPr>
          <p:spPr bwMode="auto">
            <a:xfrm>
              <a:off x="3048000" y="4876800"/>
              <a:ext cx="414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D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81200" y="1295400"/>
              <a:ext cx="685800" cy="685800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π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84" name="Straight Arrow Connector 16"/>
            <p:cNvCxnSpPr>
              <a:cxnSpLocks noChangeShapeType="1"/>
              <a:stCxn id="16" idx="4"/>
              <a:endCxn id="4" idx="0"/>
            </p:cNvCxnSpPr>
            <p:nvPr/>
          </p:nvCxnSpPr>
          <p:spPr bwMode="auto">
            <a:xfrm>
              <a:off x="2324100" y="1981200"/>
              <a:ext cx="0" cy="6858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Oval 27"/>
            <p:cNvSpPr/>
            <p:nvPr/>
          </p:nvSpPr>
          <p:spPr bwMode="auto">
            <a:xfrm>
              <a:off x="1981200" y="38862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W</a:t>
              </a:r>
            </a:p>
          </p:txBody>
        </p:sp>
        <p:cxnSp>
          <p:nvCxnSpPr>
            <p:cNvPr id="23586" name="Straight Arrow Connector 28"/>
            <p:cNvCxnSpPr>
              <a:cxnSpLocks noChangeShapeType="1"/>
              <a:stCxn id="4" idx="4"/>
              <a:endCxn id="28" idx="0"/>
            </p:cNvCxnSpPr>
            <p:nvPr/>
          </p:nvCxnSpPr>
          <p:spPr bwMode="auto">
            <a:xfrm>
              <a:off x="2324100" y="3352800"/>
              <a:ext cx="0" cy="5334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29"/>
            <p:cNvSpPr/>
            <p:nvPr/>
          </p:nvSpPr>
          <p:spPr bwMode="auto">
            <a:xfrm>
              <a:off x="1981200" y="5638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γ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600200" y="5410200"/>
              <a:ext cx="1524000" cy="9906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89" name="TextBox 31"/>
            <p:cNvSpPr txBox="1">
              <a:spLocks noChangeArrowheads="1"/>
            </p:cNvSpPr>
            <p:nvPr/>
          </p:nvSpPr>
          <p:spPr bwMode="auto">
            <a:xfrm>
              <a:off x="2749550" y="6019800"/>
              <a:ext cx="401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K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cxnSp>
          <p:nvCxnSpPr>
            <p:cNvPr id="23590" name="Straight Arrow Connector 32"/>
            <p:cNvCxnSpPr>
              <a:cxnSpLocks noChangeShapeType="1"/>
              <a:stCxn id="30" idx="0"/>
              <a:endCxn id="28" idx="4"/>
            </p:cNvCxnSpPr>
            <p:nvPr/>
          </p:nvCxnSpPr>
          <p:spPr bwMode="auto">
            <a:xfrm flipV="1">
              <a:off x="2324100" y="4572000"/>
              <a:ext cx="0" cy="10668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Oval 36"/>
            <p:cNvSpPr/>
            <p:nvPr/>
          </p:nvSpPr>
          <p:spPr bwMode="auto">
            <a:xfrm>
              <a:off x="685800" y="12954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α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92" name="Straight Arrow Connector 37"/>
            <p:cNvCxnSpPr>
              <a:cxnSpLocks noChangeShapeType="1"/>
              <a:stCxn id="37" idx="6"/>
              <a:endCxn id="16" idx="2"/>
            </p:cNvCxnSpPr>
            <p:nvPr/>
          </p:nvCxnSpPr>
          <p:spPr bwMode="auto">
            <a:xfrm>
              <a:off x="1371600" y="1638300"/>
              <a:ext cx="609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40"/>
            <p:cNvSpPr/>
            <p:nvPr/>
          </p:nvSpPr>
          <p:spPr bwMode="auto">
            <a:xfrm>
              <a:off x="685800" y="56769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β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94" name="Straight Arrow Connector 41"/>
            <p:cNvCxnSpPr>
              <a:cxnSpLocks noChangeShapeType="1"/>
              <a:stCxn id="41" idx="6"/>
            </p:cNvCxnSpPr>
            <p:nvPr/>
          </p:nvCxnSpPr>
          <p:spPr bwMode="auto">
            <a:xfrm>
              <a:off x="1371600" y="6019800"/>
              <a:ext cx="609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21"/>
            <p:cNvSpPr/>
            <p:nvPr/>
          </p:nvSpPr>
          <p:spPr bwMode="auto">
            <a:xfrm>
              <a:off x="19812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Y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562600" y="1143000"/>
            <a:ext cx="3124200" cy="5353050"/>
            <a:chOff x="5562600" y="1143000"/>
            <a:chExt cx="3124200" cy="5353050"/>
          </a:xfrm>
        </p:grpSpPr>
        <p:sp>
          <p:nvSpPr>
            <p:cNvPr id="21" name="Oval 20"/>
            <p:cNvSpPr/>
            <p:nvPr/>
          </p:nvSpPr>
          <p:spPr bwMode="auto">
            <a:xfrm>
              <a:off x="7162800" y="27432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Y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781800" y="2590800"/>
              <a:ext cx="1524000" cy="23622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63" name="TextBox 12"/>
            <p:cNvSpPr txBox="1">
              <a:spLocks noChangeArrowheads="1"/>
            </p:cNvSpPr>
            <p:nvPr/>
          </p:nvSpPr>
          <p:spPr bwMode="auto">
            <a:xfrm>
              <a:off x="7772400" y="4495800"/>
              <a:ext cx="508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N</a:t>
              </a:r>
              <a:r>
                <a:rPr lang="en-US" sz="2000" i="1" baseline="-25000">
                  <a:solidFill>
                    <a:srgbClr val="000000"/>
                  </a:solidFill>
                  <a:latin typeface="Tahoma" charset="0"/>
                </a:rPr>
                <a:t>d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553200" y="1143000"/>
              <a:ext cx="2133600" cy="4191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65" name="TextBox 26"/>
            <p:cNvSpPr txBox="1">
              <a:spLocks noChangeArrowheads="1"/>
            </p:cNvSpPr>
            <p:nvPr/>
          </p:nvSpPr>
          <p:spPr bwMode="auto">
            <a:xfrm>
              <a:off x="8229600" y="4953000"/>
              <a:ext cx="414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D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7162800" y="1371600"/>
              <a:ext cx="685800" cy="609600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θ</a:t>
              </a:r>
              <a:r>
                <a:rPr lang="en-US" sz="2000" baseline="-250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d</a:t>
              </a:r>
              <a:endParaRPr lang="en-US" sz="20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67" name="Straight Arrow Connector 16"/>
            <p:cNvCxnSpPr>
              <a:cxnSpLocks noChangeShapeType="1"/>
              <a:stCxn id="29" idx="4"/>
              <a:endCxn id="21" idx="0"/>
            </p:cNvCxnSpPr>
            <p:nvPr/>
          </p:nvCxnSpPr>
          <p:spPr bwMode="auto">
            <a:xfrm>
              <a:off x="7505700" y="1981200"/>
              <a:ext cx="0" cy="76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Straight Arrow Connector 28"/>
            <p:cNvCxnSpPr>
              <a:cxnSpLocks noChangeShapeType="1"/>
              <a:stCxn id="21" idx="4"/>
            </p:cNvCxnSpPr>
            <p:nvPr/>
          </p:nvCxnSpPr>
          <p:spPr bwMode="auto">
            <a:xfrm>
              <a:off x="7505700" y="3429000"/>
              <a:ext cx="0" cy="5334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Oval 34"/>
            <p:cNvSpPr/>
            <p:nvPr/>
          </p:nvSpPr>
          <p:spPr bwMode="auto">
            <a:xfrm>
              <a:off x="7162800" y="5715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γ</a:t>
              </a:r>
              <a:r>
                <a:rPr lang="en-US" sz="2400" baseline="-250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k</a:t>
              </a:r>
              <a:endParaRPr lang="en-US" sz="32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781800" y="5486400"/>
              <a:ext cx="1524000" cy="9906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23571" name="TextBox 31"/>
            <p:cNvSpPr txBox="1">
              <a:spLocks noChangeArrowheads="1"/>
            </p:cNvSpPr>
            <p:nvPr/>
          </p:nvSpPr>
          <p:spPr bwMode="auto">
            <a:xfrm>
              <a:off x="7931150" y="6096000"/>
              <a:ext cx="401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K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cxnSp>
          <p:nvCxnSpPr>
            <p:cNvPr id="23572" name="Straight Arrow Connector 32"/>
            <p:cNvCxnSpPr>
              <a:cxnSpLocks noChangeShapeType="1"/>
              <a:stCxn id="35" idx="0"/>
            </p:cNvCxnSpPr>
            <p:nvPr/>
          </p:nvCxnSpPr>
          <p:spPr bwMode="auto">
            <a:xfrm flipV="1">
              <a:off x="7505700" y="4648200"/>
              <a:ext cx="0" cy="10668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Oval 39"/>
            <p:cNvSpPr/>
            <p:nvPr/>
          </p:nvSpPr>
          <p:spPr bwMode="auto">
            <a:xfrm>
              <a:off x="5562600" y="13716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α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74" name="Straight Arrow Connector 37"/>
            <p:cNvCxnSpPr>
              <a:cxnSpLocks noChangeShapeType="1"/>
              <a:stCxn id="40" idx="6"/>
              <a:endCxn id="29" idx="2"/>
            </p:cNvCxnSpPr>
            <p:nvPr/>
          </p:nvCxnSpPr>
          <p:spPr bwMode="auto">
            <a:xfrm flipV="1">
              <a:off x="6248400" y="1676400"/>
              <a:ext cx="914400" cy="381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Oval 42"/>
            <p:cNvSpPr/>
            <p:nvPr/>
          </p:nvSpPr>
          <p:spPr bwMode="auto">
            <a:xfrm>
              <a:off x="5867400" y="57531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β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23576" name="Straight Arrow Connector 41"/>
            <p:cNvCxnSpPr>
              <a:cxnSpLocks noChangeShapeType="1"/>
              <a:stCxn id="43" idx="6"/>
            </p:cNvCxnSpPr>
            <p:nvPr/>
          </p:nvCxnSpPr>
          <p:spPr bwMode="auto">
            <a:xfrm>
              <a:off x="6553200" y="6096000"/>
              <a:ext cx="609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44"/>
            <p:cNvSpPr/>
            <p:nvPr/>
          </p:nvSpPr>
          <p:spPr bwMode="auto">
            <a:xfrm>
              <a:off x="7162800" y="2743200"/>
              <a:ext cx="838200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tabLst>
                  <a:tab pos="1065213" algn="l"/>
                </a:tabLst>
                <a:defRPr/>
              </a:pPr>
              <a:r>
                <a:rPr lang="en-US" sz="2400" dirty="0" err="1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Z</a:t>
              </a:r>
              <a:r>
                <a:rPr lang="en-US" sz="2400" baseline="-25000" dirty="0" err="1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di</a:t>
              </a:r>
              <a:endParaRPr lang="en-US" sz="36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67000" y="2209800"/>
            <a:ext cx="2089150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one Y per doc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76800" y="3352800"/>
            <a:ext cx="2328863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one Z per </a:t>
            </a:r>
            <a:r>
              <a:rPr lang="en-US" sz="2400" b="1" dirty="0">
                <a:solidFill>
                  <a:srgbClr val="000000"/>
                </a:solidFill>
              </a:rPr>
              <a:t>word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2200" y="914400"/>
            <a:ext cx="2224088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one</a:t>
            </a:r>
            <a:r>
              <a:rPr lang="en-US" sz="2400" dirty="0">
                <a:solidFill>
                  <a:srgbClr val="000000"/>
                </a:solidFill>
              </a:rPr>
              <a:t> class prior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96000" y="83344"/>
            <a:ext cx="3048000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different class </a:t>
            </a:r>
            <a:r>
              <a:rPr lang="en-US" sz="2400" dirty="0" err="1">
                <a:solidFill>
                  <a:srgbClr val="000000"/>
                </a:solidFill>
              </a:rPr>
              <a:t>distrib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for </a:t>
            </a:r>
            <a:r>
              <a:rPr lang="en-US" sz="2400" b="1" dirty="0">
                <a:solidFill>
                  <a:srgbClr val="000000"/>
                </a:solidFill>
              </a:rPr>
              <a:t>each</a:t>
            </a:r>
            <a:r>
              <a:rPr lang="en-US" sz="2400" dirty="0">
                <a:solidFill>
                  <a:srgbClr val="000000"/>
                </a:solidFill>
              </a:rPr>
              <a:t> doc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010400" y="3886200"/>
            <a:ext cx="1066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tabLst>
                <a:tab pos="1065213" algn="l"/>
              </a:tabLst>
              <a:defRPr/>
            </a:pPr>
            <a:r>
              <a:rPr lang="en-US" sz="2400" smtClean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rPr>
              <a:t>W</a:t>
            </a:r>
            <a:r>
              <a:rPr lang="en-US" sz="2400" baseline="-25000" smtClean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rPr>
              <a:t>di</a:t>
            </a:r>
            <a:endParaRPr lang="en-US" sz="3600" baseline="-25000" dirty="0">
              <a:solidFill>
                <a:srgbClr val="000000"/>
              </a:solidFill>
              <a:latin typeface="Gill Sans" pitchFamily="16" charset="0"/>
              <a:sym typeface="Gill Sans" pitchFamily="1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F7036-ECB3-5741-AEC9-11159A3DFEE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48700" cy="804863"/>
          </a:xfrm>
        </p:spPr>
        <p:txBody>
          <a:bodyPr/>
          <a:lstStyle/>
          <a:p>
            <a:pPr>
              <a:spcBef>
                <a:spcPts val="141"/>
              </a:spcBef>
              <a:defRPr/>
            </a:pPr>
            <a:r>
              <a:rPr lang="en-US" dirty="0" smtClean="0">
                <a:ea typeface="+mj-ea"/>
                <a:cs typeface="+mj-cs"/>
              </a:rPr>
              <a:t>Recap: Collapsed Sampling for LDA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35842" name="Group 5"/>
          <p:cNvGrpSpPr>
            <a:grpSpLocks/>
          </p:cNvGrpSpPr>
          <p:nvPr/>
        </p:nvGrpSpPr>
        <p:grpSpPr bwMode="auto">
          <a:xfrm>
            <a:off x="5562600" y="1143000"/>
            <a:ext cx="3124200" cy="5353050"/>
            <a:chOff x="5562600" y="1143000"/>
            <a:chExt cx="3124200" cy="5353050"/>
          </a:xfrm>
        </p:grpSpPr>
        <p:sp>
          <p:nvSpPr>
            <p:cNvPr id="21" name="Oval 20"/>
            <p:cNvSpPr/>
            <p:nvPr/>
          </p:nvSpPr>
          <p:spPr bwMode="auto">
            <a:xfrm>
              <a:off x="7162800" y="27432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Y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781800" y="2590800"/>
              <a:ext cx="1524000" cy="23622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5853" name="TextBox 12"/>
            <p:cNvSpPr txBox="1">
              <a:spLocks noChangeArrowheads="1"/>
            </p:cNvSpPr>
            <p:nvPr/>
          </p:nvSpPr>
          <p:spPr bwMode="auto">
            <a:xfrm>
              <a:off x="7772400" y="4495800"/>
              <a:ext cx="508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N</a:t>
              </a:r>
              <a:r>
                <a:rPr lang="en-US" sz="2000" i="1" baseline="-25000">
                  <a:solidFill>
                    <a:srgbClr val="000000"/>
                  </a:solidFill>
                  <a:latin typeface="Tahoma" charset="0"/>
                </a:rPr>
                <a:t>d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553200" y="1143000"/>
              <a:ext cx="2133600" cy="4191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5855" name="TextBox 26"/>
            <p:cNvSpPr txBox="1">
              <a:spLocks noChangeArrowheads="1"/>
            </p:cNvSpPr>
            <p:nvPr/>
          </p:nvSpPr>
          <p:spPr bwMode="auto">
            <a:xfrm>
              <a:off x="8229600" y="4953000"/>
              <a:ext cx="414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D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7162800" y="1371600"/>
              <a:ext cx="685800" cy="609600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θ</a:t>
              </a:r>
              <a:r>
                <a:rPr lang="en-US" sz="2000" baseline="-25000" dirty="0" err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d</a:t>
              </a:r>
              <a:endParaRPr lang="en-US" sz="20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35857" name="Straight Arrow Connector 16"/>
            <p:cNvCxnSpPr>
              <a:cxnSpLocks noChangeShapeType="1"/>
              <a:stCxn id="29" idx="4"/>
              <a:endCxn id="21" idx="0"/>
            </p:cNvCxnSpPr>
            <p:nvPr/>
          </p:nvCxnSpPr>
          <p:spPr bwMode="auto">
            <a:xfrm>
              <a:off x="7505700" y="1981200"/>
              <a:ext cx="0" cy="7620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Straight Arrow Connector 28"/>
            <p:cNvCxnSpPr>
              <a:cxnSpLocks noChangeShapeType="1"/>
              <a:stCxn id="21" idx="4"/>
            </p:cNvCxnSpPr>
            <p:nvPr/>
          </p:nvCxnSpPr>
          <p:spPr bwMode="auto">
            <a:xfrm>
              <a:off x="7505700" y="3429000"/>
              <a:ext cx="0" cy="5334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Oval 34"/>
            <p:cNvSpPr/>
            <p:nvPr/>
          </p:nvSpPr>
          <p:spPr bwMode="auto">
            <a:xfrm>
              <a:off x="7162800" y="5715000"/>
              <a:ext cx="741362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400" dirty="0" err="1" smtClean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γ</a:t>
              </a:r>
              <a:r>
                <a:rPr lang="en-US" sz="2400" baseline="-25000" dirty="0" err="1" smtClean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k</a:t>
              </a:r>
              <a:endParaRPr lang="en-US" sz="32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781800" y="5486400"/>
              <a:ext cx="1524000" cy="9906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endParaRPr lang="en-US" sz="320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sp>
          <p:nvSpPr>
            <p:cNvPr id="35861" name="TextBox 31"/>
            <p:cNvSpPr txBox="1">
              <a:spLocks noChangeArrowheads="1"/>
            </p:cNvSpPr>
            <p:nvPr/>
          </p:nvSpPr>
          <p:spPr bwMode="auto">
            <a:xfrm>
              <a:off x="7931150" y="6096000"/>
              <a:ext cx="401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i="1">
                  <a:solidFill>
                    <a:srgbClr val="000000"/>
                  </a:solidFill>
                  <a:latin typeface="Tahoma" charset="0"/>
                </a:rPr>
                <a:t>K</a:t>
              </a:r>
              <a:endParaRPr lang="en-US" sz="2000" i="1" baseline="-25000">
                <a:solidFill>
                  <a:srgbClr val="000000"/>
                </a:solidFill>
                <a:latin typeface="Tahoma" charset="0"/>
              </a:endParaRPr>
            </a:p>
          </p:txBody>
        </p:sp>
        <p:cxnSp>
          <p:nvCxnSpPr>
            <p:cNvPr id="35862" name="Straight Arrow Connector 32"/>
            <p:cNvCxnSpPr>
              <a:cxnSpLocks noChangeShapeType="1"/>
              <a:stCxn id="35" idx="0"/>
            </p:cNvCxnSpPr>
            <p:nvPr/>
          </p:nvCxnSpPr>
          <p:spPr bwMode="auto">
            <a:xfrm flipH="1" flipV="1">
              <a:off x="7505701" y="4648200"/>
              <a:ext cx="27780" cy="10668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Oval 39"/>
            <p:cNvSpPr/>
            <p:nvPr/>
          </p:nvSpPr>
          <p:spPr bwMode="auto">
            <a:xfrm>
              <a:off x="5562600" y="13716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α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35864" name="Straight Arrow Connector 37"/>
            <p:cNvCxnSpPr>
              <a:cxnSpLocks noChangeShapeType="1"/>
              <a:stCxn id="40" idx="6"/>
              <a:endCxn id="29" idx="2"/>
            </p:cNvCxnSpPr>
            <p:nvPr/>
          </p:nvCxnSpPr>
          <p:spPr bwMode="auto">
            <a:xfrm flipV="1">
              <a:off x="6248400" y="1676400"/>
              <a:ext cx="914400" cy="381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Oval 42"/>
            <p:cNvSpPr/>
            <p:nvPr/>
          </p:nvSpPr>
          <p:spPr bwMode="auto">
            <a:xfrm>
              <a:off x="5867400" y="5753100"/>
              <a:ext cx="685800" cy="685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Gill Sans" pitchFamily="16" charset="0"/>
                </a:rPr>
                <a:t>β</a:t>
              </a:r>
              <a:endParaRPr lang="en-US" sz="24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  <p:cxnSp>
          <p:nvCxnSpPr>
            <p:cNvPr id="35866" name="Straight Arrow Connector 41"/>
            <p:cNvCxnSpPr>
              <a:cxnSpLocks noChangeShapeType="1"/>
              <a:stCxn id="43" idx="6"/>
            </p:cNvCxnSpPr>
            <p:nvPr/>
          </p:nvCxnSpPr>
          <p:spPr bwMode="auto">
            <a:xfrm>
              <a:off x="6553200" y="6096000"/>
              <a:ext cx="609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44"/>
            <p:cNvSpPr/>
            <p:nvPr/>
          </p:nvSpPr>
          <p:spPr bwMode="auto">
            <a:xfrm>
              <a:off x="7162800" y="2743200"/>
              <a:ext cx="838200" cy="68580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tabLst>
                  <a:tab pos="1065213" algn="l"/>
                </a:tabLst>
                <a:defRPr/>
              </a:pPr>
              <a:r>
                <a:rPr lang="en-US" sz="2400" dirty="0" err="1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Z</a:t>
              </a:r>
              <a:r>
                <a:rPr lang="en-US" sz="2400" baseline="-25000" dirty="0" err="1">
                  <a:solidFill>
                    <a:srgbClr val="000000"/>
                  </a:solidFill>
                  <a:latin typeface="Gill Sans" pitchFamily="16" charset="0"/>
                  <a:sym typeface="Gill Sans" pitchFamily="16" charset="0"/>
                </a:rPr>
                <a:t>di</a:t>
              </a:r>
              <a:endParaRPr lang="en-US" sz="3600" baseline="-25000" dirty="0">
                <a:solidFill>
                  <a:srgbClr val="000000"/>
                </a:solidFill>
                <a:latin typeface="Gill Sans" pitchFamily="16" charset="0"/>
                <a:sym typeface="Gill Sans" pitchFamily="16" charset="0"/>
              </a:endParaRPr>
            </a:p>
          </p:txBody>
        </p:sp>
      </p:grpSp>
      <p:sp>
        <p:nvSpPr>
          <p:cNvPr id="49" name="Oval 48"/>
          <p:cNvSpPr/>
          <p:nvPr/>
        </p:nvSpPr>
        <p:spPr bwMode="auto">
          <a:xfrm>
            <a:off x="7086600" y="3886200"/>
            <a:ext cx="9906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tabLst>
                <a:tab pos="1065213" algn="l"/>
              </a:tabLst>
              <a:defRPr/>
            </a:pPr>
            <a:r>
              <a:rPr lang="en-US" sz="2400" dirty="0" err="1">
                <a:solidFill>
                  <a:srgbClr val="000000"/>
                </a:solidFill>
                <a:latin typeface="Gill Sans" pitchFamily="16" charset="0"/>
                <a:sym typeface="Gill Sans" pitchFamily="16" charset="0"/>
              </a:rPr>
              <a:t>W</a:t>
            </a:r>
            <a:r>
              <a:rPr lang="en-US" sz="2400" baseline="-25000" dirty="0" err="1">
                <a:solidFill>
                  <a:srgbClr val="000000"/>
                </a:solidFill>
                <a:latin typeface="Gill Sans" pitchFamily="16" charset="0"/>
                <a:sym typeface="Gill Sans" pitchFamily="16" charset="0"/>
              </a:rPr>
              <a:t>di</a:t>
            </a:r>
            <a:endParaRPr lang="en-US" sz="3600" baseline="-25000" dirty="0">
              <a:solidFill>
                <a:srgbClr val="000000"/>
              </a:solidFill>
              <a:latin typeface="Gill Sans" pitchFamily="16" charset="0"/>
              <a:sym typeface="Gill Sans" pitchFamily="1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3309" y="2193131"/>
            <a:ext cx="9906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 err="1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Pr</a:t>
            </a:r>
            <a:r>
              <a:rPr lang="en-US" kern="0" dirty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(Z|E+)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7004" y="2129288"/>
            <a:ext cx="9461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 err="1">
                <a:solidFill>
                  <a:srgbClr val="008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Pr</a:t>
            </a:r>
            <a:r>
              <a:rPr lang="en-US" kern="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(E-|Z)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98495" y="3539642"/>
            <a:ext cx="18870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kern="0" dirty="0" smtClean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“fraction” </a:t>
            </a:r>
            <a:r>
              <a:rPr lang="en-US" kern="0" dirty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of time</a:t>
            </a:r>
          </a:p>
          <a:p>
            <a:pPr algn="ctr">
              <a:defRPr/>
            </a:pPr>
            <a:r>
              <a:rPr lang="en-US" i="1" kern="0" dirty="0" smtClean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Z=t </a:t>
            </a:r>
            <a:r>
              <a:rPr lang="en-US" kern="0" dirty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in doc </a:t>
            </a:r>
            <a:r>
              <a:rPr lang="en-US" i="1" kern="0" dirty="0">
                <a:solidFill>
                  <a:srgbClr val="3366FF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d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39670" y="3624949"/>
            <a:ext cx="17256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fraction of time</a:t>
            </a:r>
          </a:p>
          <a:p>
            <a:pPr>
              <a:defRPr/>
            </a:pPr>
            <a:r>
              <a:rPr lang="en-US" kern="0" dirty="0">
                <a:solidFill>
                  <a:srgbClr val="008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W=w in topic </a:t>
            </a:r>
            <a:r>
              <a:rPr lang="en-US" kern="0" dirty="0" smtClean="0">
                <a:solidFill>
                  <a:srgbClr val="008000"/>
                </a:solidFill>
                <a:latin typeface="Lucida Grande"/>
                <a:ea typeface="Lucida Grande"/>
                <a:cs typeface="Lucida Grande"/>
                <a:sym typeface="Gill Sans" pitchFamily="16" charset="0"/>
              </a:rPr>
              <a:t>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F7036-ECB3-5741-AEC9-11159A3DFEE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1" name="Picture 30" descr="Screen Shot 2012-04-09 at 11.08.5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6" t="6532"/>
          <a:stretch/>
        </p:blipFill>
        <p:spPr bwMode="auto">
          <a:xfrm>
            <a:off x="273645" y="2718486"/>
            <a:ext cx="5690792" cy="88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 bwMode="auto">
          <a:xfrm rot="19519080">
            <a:off x="3975623" y="4420312"/>
            <a:ext cx="3689082" cy="26203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tabLst>
                <a:tab pos="1065213" algn="l"/>
              </a:tabLst>
            </a:pPr>
            <a:endParaRPr lang="en-US" sz="2600" smtClean="0">
              <a:solidFill>
                <a:srgbClr val="000000"/>
              </a:solidFill>
              <a:latin typeface="Gill Sans" pitchFamily="16" charset="0"/>
              <a:sym typeface="Gill Sans" pitchFamily="1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8495" y="5594976"/>
            <a:ext cx="2445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Only sample the Z’s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184" y="4422507"/>
            <a:ext cx="267146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ignores a detail </a:t>
            </a:r>
            <a:r>
              <a:rPr lang="mr-IN" sz="1800" dirty="0" smtClean="0">
                <a:solidFill>
                  <a:srgbClr val="000000"/>
                </a:solidFill>
              </a:rPr>
              <a:t>–</a:t>
            </a:r>
            <a:r>
              <a:rPr lang="en-US" sz="1800" dirty="0" smtClean="0">
                <a:solidFill>
                  <a:srgbClr val="000000"/>
                </a:solidFill>
              </a:rPr>
              <a:t> counts should not include the </a:t>
            </a:r>
            <a:r>
              <a:rPr lang="en-US" sz="1800" dirty="0" err="1" smtClean="0">
                <a:solidFill>
                  <a:srgbClr val="000000"/>
                </a:solidFill>
              </a:rPr>
              <a:t>Z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di</a:t>
            </a:r>
            <a:r>
              <a:rPr lang="en-US" sz="1800" dirty="0" smtClean="0">
                <a:solidFill>
                  <a:srgbClr val="000000"/>
                </a:solidFill>
              </a:rPr>
              <a:t> being sampled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1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09" name="Picture 1" descr="Screen Shot 2012-04-09 at 11.08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415925"/>
            <a:ext cx="65468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Shot 2012-04-09 at 11.09.0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1598613"/>
            <a:ext cx="75120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Shot 2012-04-09 at 11.09.1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71" y="3201590"/>
            <a:ext cx="63912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Brace 4"/>
          <p:cNvSpPr/>
          <p:nvPr/>
        </p:nvSpPr>
        <p:spPr>
          <a:xfrm>
            <a:off x="2174875" y="3552825"/>
            <a:ext cx="487363" cy="29321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800600"/>
            <a:ext cx="144386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prstClr val="black"/>
                </a:solidFill>
              </a:rPr>
              <a:t>z=</a:t>
            </a:r>
            <a:r>
              <a:rPr lang="en-US" sz="2800" i="1" dirty="0" err="1">
                <a:solidFill>
                  <a:prstClr val="black"/>
                </a:solidFill>
              </a:rPr>
              <a:t>s+r+q</a:t>
            </a:r>
            <a:endParaRPr lang="en-US" sz="2800" i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EA5A-C510-9B47-A02D-DEFEC3929B6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924289" y="2816113"/>
            <a:ext cx="624769" cy="1470025"/>
            <a:chOff x="-728662" y="-569912"/>
            <a:chExt cx="985837" cy="2344737"/>
          </a:xfrm>
        </p:grpSpPr>
        <p:sp>
          <p:nvSpPr>
            <p:cNvPr id="13" name="Rectangle 12"/>
            <p:cNvSpPr/>
            <p:nvPr/>
          </p:nvSpPr>
          <p:spPr>
            <a:xfrm>
              <a:off x="-728662" y="-569912"/>
              <a:ext cx="985837" cy="7572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728662" y="146050"/>
              <a:ext cx="985837" cy="3794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728662" y="487363"/>
              <a:ext cx="985837" cy="538162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728662" y="1025525"/>
              <a:ext cx="985837" cy="37941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728662" y="1397000"/>
              <a:ext cx="985837" cy="3778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18236" y="4191614"/>
            <a:ext cx="540543" cy="988110"/>
            <a:chOff x="8322469" y="3962754"/>
            <a:chExt cx="728662" cy="1216356"/>
          </a:xfrm>
        </p:grpSpPr>
        <p:sp>
          <p:nvSpPr>
            <p:cNvPr id="24" name="Rectangle 23"/>
            <p:cNvSpPr/>
            <p:nvPr/>
          </p:nvSpPr>
          <p:spPr>
            <a:xfrm>
              <a:off x="8322469" y="3962754"/>
              <a:ext cx="728662" cy="2043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22469" y="4138004"/>
              <a:ext cx="728662" cy="3817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22469" y="4519711"/>
              <a:ext cx="728662" cy="385133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322469" y="4880940"/>
              <a:ext cx="728662" cy="14473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22469" y="5020074"/>
              <a:ext cx="728662" cy="1590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84162" y="5353898"/>
            <a:ext cx="541445" cy="1409294"/>
            <a:chOff x="7484162" y="5353898"/>
            <a:chExt cx="728662" cy="1409294"/>
          </a:xfrm>
        </p:grpSpPr>
        <p:sp>
          <p:nvSpPr>
            <p:cNvPr id="29" name="Rectangle 28"/>
            <p:cNvSpPr/>
            <p:nvPr/>
          </p:nvSpPr>
          <p:spPr>
            <a:xfrm>
              <a:off x="7484162" y="5353898"/>
              <a:ext cx="728662" cy="289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84162" y="5614712"/>
              <a:ext cx="728662" cy="3817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84162" y="5996419"/>
              <a:ext cx="728662" cy="385133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z=3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4162" y="6357648"/>
              <a:ext cx="728662" cy="14473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84162" y="6496781"/>
              <a:ext cx="728662" cy="26641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</a:rPr>
                <a:t>…</a:t>
              </a:r>
            </a:p>
          </p:txBody>
        </p:sp>
      </p:grpSp>
      <p:sp>
        <p:nvSpPr>
          <p:cNvPr id="34" name="Right Brace 33"/>
          <p:cNvSpPr/>
          <p:nvPr/>
        </p:nvSpPr>
        <p:spPr>
          <a:xfrm>
            <a:off x="7773891" y="2800982"/>
            <a:ext cx="108556" cy="14851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72186" y="3347005"/>
            <a:ext cx="1007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height s</a:t>
            </a:r>
            <a:endParaRPr lang="en-US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8179952" y="5353898"/>
            <a:ext cx="108556" cy="14851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78247" y="5899921"/>
            <a:ext cx="1007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q</a:t>
            </a:r>
            <a:endParaRPr lang="en-US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694568" y="4191613"/>
            <a:ext cx="249768" cy="9783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908761" y="4431159"/>
            <a:ext cx="503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r</a:t>
            </a:r>
            <a:endParaRPr lang="en-US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3"/>
          </a:xfrm>
        </p:spPr>
        <p:txBody>
          <a:bodyPr/>
          <a:lstStyle/>
          <a:p>
            <a:r>
              <a:rPr lang="en-US" dirty="0" smtClean="0">
                <a:latin typeface="Gill Sans MT" charset="0"/>
              </a:rPr>
              <a:t>Fenwick Tree Sampler	</a:t>
            </a:r>
            <a:endParaRPr lang="en-US" dirty="0">
              <a:latin typeface="Gill Sans M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7938" y="6410325"/>
            <a:ext cx="5016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http://</a:t>
            </a:r>
            <a:r>
              <a:rPr lang="en-US" sz="16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www.keithschwarz.com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/darts-dice-coins/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688" y="1531938"/>
            <a:ext cx="671209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Basic problem: how can we sample from a biased </a:t>
            </a:r>
            <a:r>
              <a:rPr lang="en-US" sz="200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die quickly….</a:t>
            </a:r>
            <a:endParaRPr lang="en-US" sz="20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048000"/>
            <a:ext cx="8507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…and update quickly? maybe we can use a binary tree….</a:t>
            </a:r>
            <a:endParaRPr lang="en-US" sz="20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03429" name="Picture 7" descr="Screen Shot 2015-03-30 at 11.49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901825"/>
            <a:ext cx="72326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0" name="Picture 8" descr="Screen Shot 2015-03-30 at 11.50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3687763"/>
            <a:ext cx="63119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1" name="Picture 9" descr="Screen Shot 2015-03-30 at 11.51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3921125"/>
            <a:ext cx="153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87763" y="4059238"/>
            <a:ext cx="15335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FFFF00"/>
                </a:solidFill>
                <a:latin typeface="Cambria Math"/>
                <a:ea typeface="ＭＳ Ｐゴシック" charset="0"/>
                <a:cs typeface="Cambria Math"/>
              </a:rPr>
              <a:t>r in (23/40,7/10]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74000" y="1096963"/>
            <a:ext cx="6746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O(K)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74000" y="4059238"/>
            <a:ext cx="10668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O(log2K)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0AC68-DCC5-BF4F-AA83-6C39296E2D0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5300" y="292100"/>
            <a:ext cx="8648700" cy="804863"/>
          </a:xfrm>
        </p:spPr>
        <p:txBody>
          <a:bodyPr/>
          <a:lstStyle/>
          <a:p>
            <a:r>
              <a:rPr lang="en-US" dirty="0" smtClean="0"/>
              <a:t>Data structures and algorithms</a:t>
            </a:r>
            <a:endParaRPr lang="en-US" dirty="0"/>
          </a:p>
        </p:txBody>
      </p:sp>
      <p:pic>
        <p:nvPicPr>
          <p:cNvPr id="7" name="Picture 6" descr="Screen Shot 2016-11-29 at 5.1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463"/>
            <a:ext cx="9371829" cy="1793375"/>
          </a:xfrm>
          <a:prstGeom prst="rect">
            <a:avLst/>
          </a:prstGeom>
        </p:spPr>
      </p:pic>
      <p:pic>
        <p:nvPicPr>
          <p:cNvPr id="8" name="Picture 8" descr="Screen Shot 2015-03-30 at 11.50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40" y="3916838"/>
            <a:ext cx="63119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5300" y="410363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F+ tree</a:t>
            </a:r>
            <a:endParaRPr lang="en-US" sz="28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EA5A-C510-9B47-A02D-DEFEC3929B6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Unsupervised/SS Learning on graphs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What’s different between HF, MRW, MAD?</a:t>
            </a:r>
          </a:p>
          <a:p>
            <a:pPr lvl="1"/>
            <a:r>
              <a:rPr lang="en-US"/>
              <a:t>Which have hard/soft seeds?</a:t>
            </a:r>
          </a:p>
          <a:p>
            <a:pPr lvl="1"/>
            <a:r>
              <a:rPr lang="en-US"/>
              <a:t>How do they scale with #edges, #nodes?</a:t>
            </a:r>
          </a:p>
          <a:p>
            <a:r>
              <a:rPr lang="en-US"/>
              <a:t>What are the methods trying to optimize?</a:t>
            </a:r>
          </a:p>
          <a:p>
            <a:r>
              <a:rPr lang="en-US"/>
              <a:t>Do they optimize it exactly or approximately?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EA5A-C510-9B47-A02D-DEFEC3929B66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Neural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7566-1C70-F64B-AF85-AA83547E170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51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</a:t>
            </a:r>
            <a:r>
              <a:rPr lang="en-US" dirty="0" err="1" smtClean="0"/>
              <a:t>backprop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1078" y="1404374"/>
            <a:ext cx="4830299" cy="5099050"/>
          </a:xfrm>
        </p:spPr>
        <p:txBody>
          <a:bodyPr/>
          <a:lstStyle/>
          <a:p>
            <a:r>
              <a:rPr lang="en-US" sz="2400" dirty="0" smtClean="0"/>
              <a:t>Starting point: a function of </a:t>
            </a:r>
            <a:r>
              <a:rPr lang="en-US" sz="2400" i="1" dirty="0" smtClean="0"/>
              <a:t>n </a:t>
            </a:r>
            <a:r>
              <a:rPr lang="en-US" sz="2400" dirty="0" smtClean="0"/>
              <a:t>variables</a:t>
            </a:r>
          </a:p>
          <a:p>
            <a:r>
              <a:rPr lang="en-US" sz="2400" dirty="0" smtClean="0"/>
              <a:t>Step 1: code your function as a series of assignments </a:t>
            </a:r>
          </a:p>
          <a:p>
            <a:r>
              <a:rPr lang="en-US" sz="2400" dirty="0" smtClean="0"/>
              <a:t>Step 2: back propagate by going thru the list in reverse order, starting with…</a:t>
            </a:r>
          </a:p>
          <a:p>
            <a:endParaRPr lang="en-US" sz="2400" dirty="0"/>
          </a:p>
          <a:p>
            <a:r>
              <a:rPr lang="en-US" sz="2400" dirty="0" smtClean="0"/>
              <a:t>…and using the chain rule  </a:t>
            </a:r>
          </a:p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751870" y="1021323"/>
            <a:ext cx="3098683" cy="1047627"/>
            <a:chOff x="5751870" y="1021323"/>
            <a:chExt cx="3098683" cy="1047627"/>
          </a:xfrm>
        </p:grpSpPr>
        <p:grpSp>
          <p:nvGrpSpPr>
            <p:cNvPr id="12" name="Group 11"/>
            <p:cNvGrpSpPr/>
            <p:nvPr/>
          </p:nvGrpSpPr>
          <p:grpSpPr>
            <a:xfrm>
              <a:off x="6318746" y="1021323"/>
              <a:ext cx="2531807" cy="1047627"/>
              <a:chOff x="1827161" y="3577710"/>
              <a:chExt cx="2900516" cy="1286721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53303" y="3990667"/>
                <a:ext cx="1662061" cy="324771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3303" y="3602292"/>
                <a:ext cx="2235200" cy="304800"/>
              </a:xfrm>
              <a:prstGeom prst="rect">
                <a:avLst/>
              </a:prstGeom>
            </p:spPr>
          </p:pic>
          <p:pic>
            <p:nvPicPr>
              <p:cNvPr id="10" name="Picture 9" descr="Screen Shot 2016-04-08 at 5.30.06 PM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4124" y="4315438"/>
                <a:ext cx="1439811" cy="548993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1827161" y="3577710"/>
                <a:ext cx="2900516" cy="1262139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Book Antiqua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751870" y="1073764"/>
              <a:ext cx="539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Book Antiqua"/>
                </a:rPr>
                <a:t>e.g.</a:t>
              </a:r>
              <a:endParaRPr lang="en-US" dirty="0">
                <a:solidFill>
                  <a:prstClr val="black"/>
                </a:solidFill>
                <a:latin typeface="Book Antiqua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259" y="5239865"/>
            <a:ext cx="2563966" cy="76181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499874" y="2652631"/>
            <a:ext cx="155683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sz="2000" dirty="0" err="1">
                <a:solidFill>
                  <a:prstClr val="black"/>
                </a:solidFill>
                <a:latin typeface="Book Antiqua"/>
              </a:rPr>
              <a:t>Wengert</a:t>
            </a:r>
            <a:r>
              <a:rPr lang="en-US" sz="2000" dirty="0">
                <a:solidFill>
                  <a:prstClr val="black"/>
                </a:solidFill>
                <a:latin typeface="Book Antiqu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Book Antiqua"/>
              </a:rPr>
              <a:t>list</a:t>
            </a:r>
            <a:endParaRPr lang="en-US" sz="2000" dirty="0">
              <a:solidFill>
                <a:prstClr val="black"/>
              </a:solidFill>
              <a:latin typeface="Book Antiqua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917" y="3782404"/>
            <a:ext cx="1052373" cy="6214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11377" y="2154534"/>
            <a:ext cx="4132623" cy="2392885"/>
            <a:chOff x="5011377" y="2154534"/>
            <a:chExt cx="4132623" cy="2392885"/>
          </a:xfrm>
        </p:grpSpPr>
        <p:pic>
          <p:nvPicPr>
            <p:cNvPr id="7" name="Picture 6" descr="Screen Shot 2016-04-08 at 5.28.51 PM.pn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288"/>
            <a:stretch/>
          </p:blipFill>
          <p:spPr>
            <a:xfrm>
              <a:off x="5011378" y="2888758"/>
              <a:ext cx="4132622" cy="52549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18903" y="4093144"/>
              <a:ext cx="360516" cy="184880"/>
            </a:xfrm>
            <a:prstGeom prst="rect">
              <a:avLst/>
            </a:prstGeom>
          </p:spPr>
        </p:pic>
        <p:pic>
          <p:nvPicPr>
            <p:cNvPr id="14" name="Picture 13" descr="Screen Shot 2016-04-08 at 5.28.51 PM.pn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830" b="10127"/>
            <a:stretch/>
          </p:blipFill>
          <p:spPr>
            <a:xfrm>
              <a:off x="5011377" y="3382705"/>
              <a:ext cx="4132622" cy="56535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316092" y="3950969"/>
              <a:ext cx="9028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  <a:latin typeface="Book Antiqua"/>
                </a:rPr>
                <a:t>return</a:t>
              </a:r>
              <a:endParaRPr lang="en-US" dirty="0">
                <a:solidFill>
                  <a:prstClr val="black"/>
                </a:solidFill>
                <a:latin typeface="Book Antiqua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19289" y="2531806"/>
              <a:ext cx="3433097" cy="201561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Book Antiqu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9289" y="2554644"/>
              <a:ext cx="9738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black"/>
                  </a:solidFill>
                  <a:latin typeface="Book Antiqua"/>
                </a:rPr>
                <a:t>inputs:</a:t>
              </a:r>
              <a:endParaRPr lang="en-US" dirty="0">
                <a:solidFill>
                  <a:prstClr val="black"/>
                </a:solidFill>
                <a:latin typeface="Book Antiqua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18903" y="2679624"/>
              <a:ext cx="1900903" cy="251927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219289" y="2154534"/>
              <a:ext cx="1922797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lvl="1"/>
              <a:r>
                <a:rPr lang="en-US" sz="2000" dirty="0" smtClean="0">
                  <a:solidFill>
                    <a:prstClr val="black"/>
                  </a:solidFill>
                  <a:latin typeface="Book Antiqua"/>
                </a:rPr>
                <a:t>Step 1: forward</a:t>
              </a:r>
              <a:endParaRPr lang="en-US" sz="2000" dirty="0">
                <a:solidFill>
                  <a:prstClr val="black"/>
                </a:solidFill>
                <a:latin typeface="Book Antiqu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317866" y="4351079"/>
            <a:ext cx="4523105" cy="2416791"/>
            <a:chOff x="4317866" y="4351079"/>
            <a:chExt cx="4523105" cy="2416791"/>
          </a:xfrm>
        </p:grpSpPr>
        <p:pic>
          <p:nvPicPr>
            <p:cNvPr id="22" name="Picture 21" descr="Screen Shot 2016-04-08 at 5.35.00 PM.png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09"/>
            <a:stretch/>
          </p:blipFill>
          <p:spPr>
            <a:xfrm>
              <a:off x="4317866" y="4711290"/>
              <a:ext cx="4523105" cy="205658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25" name="TextBox 24"/>
            <p:cNvSpPr txBox="1"/>
            <p:nvPr/>
          </p:nvSpPr>
          <p:spPr>
            <a:xfrm>
              <a:off x="4317866" y="4351079"/>
              <a:ext cx="2072202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lvl="1"/>
              <a:r>
                <a:rPr lang="en-US" sz="2000" dirty="0" smtClean="0">
                  <a:solidFill>
                    <a:prstClr val="black"/>
                  </a:solidFill>
                  <a:latin typeface="Book Antiqua"/>
                </a:rPr>
                <a:t>Step 2: </a:t>
              </a:r>
              <a:r>
                <a:rPr lang="en-US" sz="2000" dirty="0" err="1" smtClean="0">
                  <a:solidFill>
                    <a:prstClr val="black"/>
                  </a:solidFill>
                  <a:latin typeface="Book Antiqua"/>
                </a:rPr>
                <a:t>backprop</a:t>
              </a:r>
              <a:endParaRPr lang="en-US" sz="2000" dirty="0">
                <a:solidFill>
                  <a:prstClr val="black"/>
                </a:solidFill>
                <a:latin typeface="Book Antiqua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056710" y="0"/>
            <a:ext cx="408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Book Antiqua"/>
                <a:hlinkClick r:id="rId11"/>
              </a:rPr>
              <a:t>https://justindomke.wordpress.com</a:t>
            </a:r>
            <a:r>
              <a:rPr lang="en-US" dirty="0" smtClean="0">
                <a:solidFill>
                  <a:prstClr val="black"/>
                </a:solidFill>
                <a:latin typeface="Book Antiqua"/>
                <a:hlinkClick r:id="rId11"/>
              </a:rPr>
              <a:t>/</a:t>
            </a:r>
            <a:endParaRPr lang="en-US" dirty="0" smtClean="0">
              <a:solidFill>
                <a:prstClr val="black"/>
              </a:solidFill>
              <a:latin typeface="Book Antiqua"/>
            </a:endParaRPr>
          </a:p>
          <a:p>
            <a:endParaRPr lang="en-US" dirty="0">
              <a:solidFill>
                <a:prstClr val="black"/>
              </a:solidFill>
              <a:latin typeface="Book Antiqua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8705" y="3948060"/>
            <a:ext cx="1765294" cy="1796861"/>
            <a:chOff x="7378705" y="3948060"/>
            <a:chExt cx="1765294" cy="1796861"/>
          </a:xfrm>
        </p:grpSpPr>
        <p:sp>
          <p:nvSpPr>
            <p:cNvPr id="18" name="TextBox 17"/>
            <p:cNvSpPr txBox="1"/>
            <p:nvPr/>
          </p:nvSpPr>
          <p:spPr>
            <a:xfrm>
              <a:off x="7677626" y="4278024"/>
              <a:ext cx="1466373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Book Antiqua"/>
                </a:rPr>
                <a:t>A function</a:t>
              </a:r>
              <a:endParaRPr lang="en-US" sz="2000" b="1" dirty="0">
                <a:solidFill>
                  <a:prstClr val="black"/>
                </a:solidFill>
                <a:latin typeface="Book Antiqua"/>
              </a:endParaRPr>
            </a:p>
          </p:txBody>
        </p:sp>
        <p:cxnSp>
          <p:nvCxnSpPr>
            <p:cNvPr id="28" name="Straight Arrow Connector 27"/>
            <p:cNvCxnSpPr>
              <a:stCxn id="18" idx="0"/>
            </p:cNvCxnSpPr>
            <p:nvPr/>
          </p:nvCxnSpPr>
          <p:spPr>
            <a:xfrm flipH="1" flipV="1">
              <a:off x="7378705" y="3948060"/>
              <a:ext cx="1032108" cy="329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8" idx="2"/>
            </p:cNvCxnSpPr>
            <p:nvPr/>
          </p:nvCxnSpPr>
          <p:spPr>
            <a:xfrm flipH="1">
              <a:off x="7832314" y="4678134"/>
              <a:ext cx="578499" cy="10667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629914" y="6001682"/>
            <a:ext cx="198475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000" dirty="0" smtClean="0">
                <a:solidFill>
                  <a:prstClr val="black"/>
                </a:solidFill>
                <a:latin typeface="Book Antiqua"/>
              </a:rPr>
              <a:t>Computed in previous step</a:t>
            </a:r>
            <a:endParaRPr lang="en-US" sz="2000" dirty="0">
              <a:solidFill>
                <a:prstClr val="black"/>
              </a:solidFill>
              <a:latin typeface="Book Antiqua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614666" y="6122877"/>
            <a:ext cx="2280190" cy="241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409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2-layer neural network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060" y="3503428"/>
            <a:ext cx="4269304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Inputs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: X,W1,B1,W2,B2</a:t>
            </a: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Z1a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mul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(X,W1)       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// matrix </a:t>
            </a:r>
            <a:r>
              <a:rPr lang="en-US" dirty="0" err="1" smtClean="0">
                <a:solidFill>
                  <a:prstClr val="black"/>
                </a:solidFill>
                <a:latin typeface="Cambria Math"/>
                <a:cs typeface="Cambria Math"/>
              </a:rPr>
              <a:t>mult</a:t>
            </a:r>
            <a:endParaRPr lang="en-US" dirty="0" smtClean="0">
              <a:solidFill>
                <a:prstClr val="black"/>
              </a:solidFill>
              <a:latin typeface="Cambria Math"/>
              <a:cs typeface="Cambria Math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Z1b = add*(Z1a,B1)     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// add bias </a:t>
            </a:r>
            <a:r>
              <a:rPr lang="en-US" dirty="0" err="1" smtClean="0">
                <a:solidFill>
                  <a:prstClr val="black"/>
                </a:solidFill>
                <a:latin typeface="Cambria Math"/>
                <a:cs typeface="Cambria Math"/>
              </a:rPr>
              <a:t>vec</a:t>
            </a:r>
            <a:endParaRPr lang="en-US" dirty="0" smtClean="0">
              <a:solidFill>
                <a:prstClr val="black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A1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tanh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(Z1b)           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//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element-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wise</a:t>
            </a:r>
            <a:endParaRPr lang="en-US" dirty="0" smtClean="0">
              <a:solidFill>
                <a:prstClr val="black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Z2a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mul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(A1,W2) </a:t>
            </a: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Z2b = add*(Z2a,B2) </a:t>
            </a: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A2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tanh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(Z2b)          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// element-wise</a:t>
            </a:r>
            <a:endParaRPr lang="en-US" dirty="0" smtClean="0">
              <a:solidFill>
                <a:prstClr val="black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P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softMax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(A2)        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// </a:t>
            </a:r>
            <a:r>
              <a:rPr lang="en-US" dirty="0" err="1" smtClean="0">
                <a:solidFill>
                  <a:prstClr val="black"/>
                </a:solidFill>
                <a:latin typeface="Cambria Math"/>
                <a:cs typeface="Cambria Math"/>
              </a:rPr>
              <a:t>vec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 to </a:t>
            </a:r>
            <a:r>
              <a:rPr lang="en-US" dirty="0" err="1" smtClean="0">
                <a:solidFill>
                  <a:prstClr val="black"/>
                </a:solidFill>
                <a:latin typeface="Cambria Math"/>
                <a:cs typeface="Cambria Math"/>
              </a:rPr>
              <a:t>vec</a:t>
            </a:r>
            <a:endParaRPr lang="en-US" dirty="0" smtClean="0">
              <a:solidFill>
                <a:prstClr val="black"/>
              </a:solidFill>
              <a:latin typeface="Cambria Math"/>
              <a:cs typeface="Cambria Math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C = </a:t>
            </a:r>
            <a:r>
              <a:rPr lang="en-US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crossEnt</a:t>
            </a:r>
            <a:r>
              <a:rPr lang="en-US" baseline="-25000" dirty="0" err="1" smtClean="0">
                <a:solidFill>
                  <a:prstClr val="black"/>
                </a:solidFill>
                <a:latin typeface="American Typewriter"/>
                <a:cs typeface="American Typewriter"/>
              </a:rPr>
              <a:t>Y</a:t>
            </a:r>
            <a:r>
              <a:rPr lang="en-US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(P)       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// cost function</a:t>
            </a:r>
            <a:endParaRPr lang="en-US" dirty="0">
              <a:solidFill>
                <a:prstClr val="black"/>
              </a:solidFill>
              <a:latin typeface="American Typewriter"/>
              <a:cs typeface="American Typewriter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6517" y="5792003"/>
            <a:ext cx="4244783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125415" y="6088751"/>
            <a:ext cx="567871" cy="35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8669" y="6362194"/>
            <a:ext cx="509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Target Y;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examples;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K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outs;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D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feats,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H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hidden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 </a:t>
            </a:r>
            <a:endParaRPr lang="en-US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5022" y="3143618"/>
            <a:ext cx="369957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 N*D,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W1 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D*H,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B1 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1*H,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W2 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H*K, …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3700" y="3814113"/>
            <a:ext cx="1337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Z1a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N*H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12923" y="4151179"/>
            <a:ext cx="1337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Z1b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N*H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57383" y="4488245"/>
            <a:ext cx="12454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A1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N*H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3700" y="4836514"/>
            <a:ext cx="1337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Z2a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N*K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96100" y="5173580"/>
            <a:ext cx="1337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Z2b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N*K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48500" y="5449873"/>
            <a:ext cx="121983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A2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N*K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0900" y="5786939"/>
            <a:ext cx="10766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P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N*K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5901" y="6124005"/>
            <a:ext cx="142883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C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is a scalar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Book Antiqua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/>
            </a:endParaRPr>
          </a:p>
        </p:txBody>
      </p:sp>
      <p:sp>
        <p:nvSpPr>
          <p:cNvPr id="5" name="Double Bracket 4"/>
          <p:cNvSpPr/>
          <p:nvPr/>
        </p:nvSpPr>
        <p:spPr>
          <a:xfrm>
            <a:off x="42084" y="1437699"/>
            <a:ext cx="559699" cy="633046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X</a:t>
            </a:r>
            <a:endParaRPr lang="en-US"/>
          </a:p>
        </p:txBody>
      </p:sp>
      <p:sp>
        <p:nvSpPr>
          <p:cNvPr id="34" name="Double Bracket 33"/>
          <p:cNvSpPr/>
          <p:nvPr/>
        </p:nvSpPr>
        <p:spPr>
          <a:xfrm>
            <a:off x="682519" y="1433324"/>
            <a:ext cx="711200" cy="40568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35" name="Double Bracket 34"/>
          <p:cNvSpPr/>
          <p:nvPr/>
        </p:nvSpPr>
        <p:spPr>
          <a:xfrm>
            <a:off x="1624854" y="1433324"/>
            <a:ext cx="711200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Z1A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01784" y="2276668"/>
            <a:ext cx="497604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mul</a:t>
            </a:r>
            <a:endParaRPr lang="en-US" sz="1400" dirty="0"/>
          </a:p>
        </p:txBody>
      </p:sp>
      <p:cxnSp>
        <p:nvCxnSpPr>
          <p:cNvPr id="26" name="Straight Arrow Connector 25"/>
          <p:cNvCxnSpPr>
            <a:endCxn id="22" idx="1"/>
          </p:cNvCxnSpPr>
          <p:nvPr/>
        </p:nvCxnSpPr>
        <p:spPr>
          <a:xfrm>
            <a:off x="300892" y="2112136"/>
            <a:ext cx="300892" cy="3176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2" idx="0"/>
          </p:cNvCxnSpPr>
          <p:nvPr/>
        </p:nvCxnSpPr>
        <p:spPr>
          <a:xfrm flipH="1">
            <a:off x="850586" y="1915388"/>
            <a:ext cx="187533" cy="361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3"/>
          </p:cNvCxnSpPr>
          <p:nvPr/>
        </p:nvCxnSpPr>
        <p:spPr>
          <a:xfrm flipV="1">
            <a:off x="1099388" y="2040563"/>
            <a:ext cx="525466" cy="3891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Double Bracket 49"/>
          <p:cNvSpPr/>
          <p:nvPr/>
        </p:nvSpPr>
        <p:spPr>
          <a:xfrm>
            <a:off x="2429602" y="1433324"/>
            <a:ext cx="711200" cy="18280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B1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2337889" y="2317150"/>
            <a:ext cx="592880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add*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977292" y="2112136"/>
            <a:ext cx="358762" cy="224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0"/>
          </p:cNvCxnSpPr>
          <p:nvPr/>
        </p:nvCxnSpPr>
        <p:spPr>
          <a:xfrm flipH="1">
            <a:off x="2634329" y="1695607"/>
            <a:ext cx="229026" cy="621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Double Bracket 51"/>
          <p:cNvSpPr/>
          <p:nvPr/>
        </p:nvSpPr>
        <p:spPr>
          <a:xfrm>
            <a:off x="3234350" y="1453684"/>
            <a:ext cx="711200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Z1B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51" idx="3"/>
          </p:cNvCxnSpPr>
          <p:nvPr/>
        </p:nvCxnSpPr>
        <p:spPr>
          <a:xfrm flipV="1">
            <a:off x="2930769" y="2157979"/>
            <a:ext cx="414760" cy="312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Double Bracket 52"/>
          <p:cNvSpPr/>
          <p:nvPr/>
        </p:nvSpPr>
        <p:spPr>
          <a:xfrm>
            <a:off x="4132646" y="1450953"/>
            <a:ext cx="711200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3822041" y="2342527"/>
            <a:ext cx="592880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tanh</a:t>
            </a:r>
            <a:endParaRPr lang="en-US" sz="1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589950" y="2129889"/>
            <a:ext cx="255219" cy="1817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236801" y="2040563"/>
            <a:ext cx="292269" cy="309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Double Bracket 73"/>
          <p:cNvSpPr/>
          <p:nvPr/>
        </p:nvSpPr>
        <p:spPr>
          <a:xfrm>
            <a:off x="5001437" y="1529260"/>
            <a:ext cx="711200" cy="40568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75" name="Double Bracket 74"/>
          <p:cNvSpPr/>
          <p:nvPr/>
        </p:nvSpPr>
        <p:spPr>
          <a:xfrm>
            <a:off x="5943772" y="1529260"/>
            <a:ext cx="711200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Z2A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4920702" y="2372604"/>
            <a:ext cx="497604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mul</a:t>
            </a:r>
            <a:endParaRPr lang="en-US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5169504" y="2011324"/>
            <a:ext cx="187533" cy="361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418306" y="2136499"/>
            <a:ext cx="525466" cy="3891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Double Bracket 79"/>
          <p:cNvSpPr/>
          <p:nvPr/>
        </p:nvSpPr>
        <p:spPr>
          <a:xfrm>
            <a:off x="6748520" y="1529260"/>
            <a:ext cx="711200" cy="18280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6656807" y="2413086"/>
            <a:ext cx="592880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add*</a:t>
            </a:r>
            <a:endParaRPr lang="en-US" sz="14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296210" y="2208072"/>
            <a:ext cx="358762" cy="224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953247" y="1791543"/>
            <a:ext cx="229026" cy="621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Double Bracket 83"/>
          <p:cNvSpPr/>
          <p:nvPr/>
        </p:nvSpPr>
        <p:spPr>
          <a:xfrm>
            <a:off x="7553268" y="1549620"/>
            <a:ext cx="711200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Z2B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7249687" y="2253915"/>
            <a:ext cx="414760" cy="312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908868" y="2225825"/>
            <a:ext cx="255219" cy="1817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715969" y="2136499"/>
            <a:ext cx="216823" cy="271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8112068" y="2438237"/>
            <a:ext cx="592880" cy="306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tanh</a:t>
            </a:r>
            <a:endParaRPr lang="en-US" sz="14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8526828" y="2136273"/>
            <a:ext cx="292269" cy="309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Double Bracket 90"/>
          <p:cNvSpPr/>
          <p:nvPr/>
        </p:nvSpPr>
        <p:spPr>
          <a:xfrm>
            <a:off x="8451564" y="1549620"/>
            <a:ext cx="637728" cy="65477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475591" y="4213051"/>
                <a:ext cx="2504325" cy="6226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charset="0"/>
                            </a:rPr>
                            <m:t>𝐩</m:t>
                          </m:r>
                          <m:r>
                            <m:rPr>
                              <m:nor/>
                            </m:rPr>
                            <a:rPr lang="en-US" b="1" dirty="0"/>
                            <m:t> </m:t>
                          </m:r>
                        </m:e>
                        <m:sub>
                          <m:r>
                            <a:rPr lang="en-US" b="1" i="1" smtClean="0">
                              <a:latin typeface="Cambria Math" charset="0"/>
                            </a:rPr>
                            <m:t>𝒊</m:t>
                          </m:r>
                        </m:sub>
                      </m:sSub>
                      <m:r>
                        <a:rPr lang="en-US" b="1" i="0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exp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⁡</m:t>
                          </m:r>
                          <m:r>
                            <a:rPr lang="en-US" b="1" i="0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1" i="0" smtClean="0">
                                  <a:latin typeface="Cambria Math" charset="0"/>
                                </a:rPr>
                                <m:t>𝐚</m:t>
                              </m:r>
                            </m:e>
                            <m:sub>
                              <m:r>
                                <a:rPr lang="en-US" b="1" i="0" smtClean="0">
                                  <a:latin typeface="Cambria Math" charset="0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b="1" i="0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mr-IN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charset="0"/>
                                </a:rPr>
                                <m:t>exp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⁡</m:t>
                              </m:r>
                              <m:r>
                                <a:rPr lang="en-US" b="1">
                                  <a:latin typeface="Cambria Math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>
                                      <a:latin typeface="Cambria Math" charset="0"/>
                                    </a:rPr>
                                    <m:t>𝐚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en-US" b="1">
                                  <a:latin typeface="Cambria Math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591" y="4213051"/>
                <a:ext cx="2504325" cy="6226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6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Minibatch SGD on GPU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6882" y="1360586"/>
            <a:ext cx="730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X</a:t>
            </a:r>
            <a:r>
              <a:rPr lang="en-US" sz="2400" b="1" dirty="0" smtClean="0"/>
              <a:t> </a:t>
            </a:r>
            <a:r>
              <a:rPr lang="en-US" sz="2400" dirty="0" smtClean="0"/>
              <a:t>be a matrix with </a:t>
            </a:r>
            <a:r>
              <a:rPr lang="en-US" sz="2400" i="1" dirty="0" smtClean="0"/>
              <a:t>k</a:t>
            </a:r>
            <a:r>
              <a:rPr lang="en-US" sz="2400" dirty="0" smtClean="0"/>
              <a:t> examples</a:t>
            </a:r>
          </a:p>
          <a:p>
            <a:r>
              <a:rPr lang="en-US" sz="2400" dirty="0" smtClean="0"/>
              <a:t>Let </a:t>
            </a:r>
            <a:r>
              <a:rPr lang="en-US" sz="2400" b="1" dirty="0" err="1" smtClean="0"/>
              <a:t>w</a:t>
            </a:r>
            <a:r>
              <a:rPr lang="en-US" sz="2400" b="1" i="1" baseline="-25000" dirty="0" err="1" smtClean="0"/>
              <a:t>i</a:t>
            </a:r>
            <a:r>
              <a:rPr lang="en-US" sz="2400" b="1" i="1" dirty="0" smtClean="0"/>
              <a:t> </a:t>
            </a:r>
            <a:r>
              <a:rPr lang="en-US" sz="2400" dirty="0" smtClean="0"/>
              <a:t>be the input weights for the </a:t>
            </a:r>
            <a:r>
              <a:rPr lang="en-US" sz="2400" dirty="0" err="1" smtClean="0"/>
              <a:t>i-th</a:t>
            </a:r>
            <a:r>
              <a:rPr lang="en-US" sz="2400" dirty="0" smtClean="0"/>
              <a:t> hidden unit</a:t>
            </a:r>
          </a:p>
          <a:p>
            <a:r>
              <a:rPr lang="en-US" sz="2400" dirty="0" smtClean="0"/>
              <a:t>Then A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/>
              <a:t>X</a:t>
            </a:r>
            <a:r>
              <a:rPr lang="en-US" sz="2400" b="1" dirty="0" smtClean="0"/>
              <a:t> </a:t>
            </a:r>
            <a:r>
              <a:rPr lang="en-US" sz="2400" dirty="0" smtClean="0"/>
              <a:t>W is output for all </a:t>
            </a:r>
            <a:r>
              <a:rPr lang="en-US" sz="2400" i="1" dirty="0" smtClean="0"/>
              <a:t>m </a:t>
            </a:r>
            <a:r>
              <a:rPr lang="en-US" sz="2400" dirty="0" smtClean="0"/>
              <a:t>units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 all </a:t>
            </a:r>
            <a:r>
              <a:rPr lang="en-US" sz="2400" i="1" dirty="0" smtClean="0"/>
              <a:t>k </a:t>
            </a:r>
            <a:r>
              <a:rPr lang="en-US" sz="2400" dirty="0" smtClean="0"/>
              <a:t>examples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29626" t="9456" r="49198"/>
          <a:stretch/>
        </p:blipFill>
        <p:spPr>
          <a:xfrm>
            <a:off x="279400" y="3334045"/>
            <a:ext cx="1506097" cy="320823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543061" y="2821898"/>
          <a:ext cx="3231850" cy="185420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646370"/>
                <a:gridCol w="646370"/>
                <a:gridCol w="646370"/>
                <a:gridCol w="646370"/>
                <a:gridCol w="646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w</a:t>
                      </a:r>
                      <a:r>
                        <a:rPr lang="en-US" b="0" baseline="-2500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</a:t>
                      </a:r>
                      <a:r>
                        <a:rPr lang="en-US" b="0" baseline="-2500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</a:t>
                      </a:r>
                      <a:r>
                        <a:rPr lang="en-US" b="0" baseline="-2500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w</a:t>
                      </a:r>
                      <a:r>
                        <a:rPr lang="en-US" b="0" baseline="-25000" dirty="0" err="1" smtClean="0"/>
                        <a:t>m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168663" y="3197818"/>
          <a:ext cx="3154100" cy="1478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0820"/>
                <a:gridCol w="630820"/>
                <a:gridCol w="630820"/>
                <a:gridCol w="630820"/>
                <a:gridCol w="63082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04246" y="5533049"/>
            <a:ext cx="76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XW = 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771290" y="4789683"/>
          <a:ext cx="334848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9089"/>
                <a:gridCol w="917486"/>
                <a:gridCol w="524084"/>
                <a:gridCol w="9978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dirty="0" smtClean="0"/>
                        <a:t>.w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dirty="0" smtClean="0"/>
                        <a:t>.w</a:t>
                      </a:r>
                      <a:r>
                        <a:rPr lang="en-US" b="1" baseline="-25000" dirty="0" smtClean="0"/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dirty="0" smtClean="0"/>
                        <a:t>.w</a:t>
                      </a:r>
                      <a:r>
                        <a:rPr lang="en-US" b="1" baseline="-25000" dirty="0" smtClean="0"/>
                        <a:t>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k</a:t>
                      </a:r>
                      <a:r>
                        <a:rPr lang="en-US" b="1" dirty="0" smtClean="0"/>
                        <a:t>.w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…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x</a:t>
                      </a:r>
                      <a:r>
                        <a:rPr lang="en-US" b="1" baseline="-25000" dirty="0" err="1" smtClean="0"/>
                        <a:t>k</a:t>
                      </a:r>
                      <a:r>
                        <a:rPr lang="en-US" b="1" dirty="0" err="1" smtClean="0"/>
                        <a:t>.w</a:t>
                      </a:r>
                      <a:r>
                        <a:rPr lang="en-US" b="1" baseline="-25000" dirty="0" err="1" smtClean="0"/>
                        <a:t>m</a:t>
                      </a:r>
                      <a:endParaRPr lang="en-US" b="1" baseline="-25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39076" y="4881382"/>
            <a:ext cx="174487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There’s a lot of chances to do this in parallel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4-03 at 3.4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6421"/>
            <a:ext cx="8754342" cy="3348435"/>
          </a:xfrm>
          <a:prstGeom prst="rect">
            <a:avLst/>
          </a:prstGeom>
        </p:spPr>
      </p:pic>
      <p:pic>
        <p:nvPicPr>
          <p:cNvPr id="5" name="Picture 4" descr="Screen Shot 2016-04-03 at 3.47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321"/>
            <a:ext cx="9144000" cy="2231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9547" y="1554955"/>
            <a:ext cx="1504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 Stats 2010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0965" y="6044857"/>
            <a:ext cx="546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Histogram of gradients in a 5-layer network for an artificial image recognition task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75500" y="2696421"/>
            <a:ext cx="73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5500" y="4771964"/>
            <a:ext cx="87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7566-1C70-F64B-AF85-AA83547E17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Gradients are unstable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5282" y="3854907"/>
            <a:ext cx="75568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Book Antiqua"/>
              </a:rPr>
              <a:t>What happens as the layers get further and further from the output layer? E.g., what’s gradient for the bias term with several layers after it in a trivial net?</a:t>
            </a:r>
            <a:endParaRPr lang="en-US" sz="2400" i="1" dirty="0">
              <a:solidFill>
                <a:prstClr val="black"/>
              </a:solidFill>
              <a:latin typeface="Book Antiqu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82" y="5121797"/>
            <a:ext cx="8077201" cy="1404731"/>
          </a:xfrm>
          <a:prstGeom prst="rect">
            <a:avLst/>
          </a:prstGeom>
        </p:spPr>
      </p:pic>
      <p:pic>
        <p:nvPicPr>
          <p:cNvPr id="3" name="Picture 2" descr="Screen Shot 2016-04-03 at 3.40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934" y="1181100"/>
            <a:ext cx="4073292" cy="25066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3351" y="1347628"/>
            <a:ext cx="180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at 1/4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921075"/>
            <a:ext cx="4272734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Book Antiqua"/>
              </a:rPr>
              <a:t>If weights are usually &lt; 1 then we are multiplying by many numbers &lt; 1 so the gradients get very small.</a:t>
            </a:r>
            <a:endParaRPr lang="en-US" sz="2400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1503" y="3393242"/>
            <a:ext cx="529958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Book Antiqua"/>
              </a:rPr>
              <a:t>The </a:t>
            </a:r>
            <a:r>
              <a:rPr lang="en-US" sz="2400" b="1" dirty="0" smtClean="0">
                <a:solidFill>
                  <a:prstClr val="black"/>
                </a:solidFill>
                <a:latin typeface="Book Antiqua"/>
              </a:rPr>
              <a:t>vanishing gradient </a:t>
            </a:r>
            <a:r>
              <a:rPr lang="en-US" sz="2400" dirty="0" smtClean="0">
                <a:solidFill>
                  <a:prstClr val="black"/>
                </a:solidFill>
                <a:latin typeface="Book Antiqua"/>
              </a:rPr>
              <a:t>problem</a:t>
            </a:r>
            <a:endParaRPr lang="en-US" sz="2400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7566-1C70-F64B-AF85-AA83547E17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differences in modern ANNs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9400" y="1257300"/>
            <a:ext cx="4418330" cy="5383530"/>
          </a:xfrm>
        </p:spPr>
        <p:txBody>
          <a:bodyPr>
            <a:normAutofit/>
          </a:bodyPr>
          <a:lstStyle/>
          <a:p>
            <a:r>
              <a:rPr lang="en-US" dirty="0" smtClean="0"/>
              <a:t>Use of </a:t>
            </a:r>
            <a:r>
              <a:rPr lang="en-US" dirty="0" err="1" smtClean="0"/>
              <a:t>softmax</a:t>
            </a:r>
            <a:r>
              <a:rPr lang="en-US" dirty="0" smtClean="0"/>
              <a:t> and entropic loss instead of quadratic loss.</a:t>
            </a:r>
          </a:p>
          <a:p>
            <a:r>
              <a:rPr lang="en-US" dirty="0" smtClean="0"/>
              <a:t>Use of alternate non-</a:t>
            </a:r>
            <a:r>
              <a:rPr lang="en-US" dirty="0" err="1" smtClean="0"/>
              <a:t>linearities</a:t>
            </a:r>
            <a:endParaRPr lang="en-US" dirty="0" smtClean="0"/>
          </a:p>
          <a:p>
            <a:pPr lvl="1"/>
            <a:r>
              <a:rPr lang="en-US" dirty="0" err="1" smtClean="0"/>
              <a:t>reLU</a:t>
            </a:r>
            <a:r>
              <a:rPr lang="en-US" dirty="0" smtClean="0"/>
              <a:t> and hyperbolic tangent</a:t>
            </a:r>
          </a:p>
          <a:p>
            <a:r>
              <a:rPr lang="en-US" dirty="0" smtClean="0"/>
              <a:t>Better understanding of weight initialization</a:t>
            </a:r>
          </a:p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7566-1C70-F64B-AF85-AA83547E170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Screen Shot 2016-04-03 at 5.38.0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t="4907" r="2376" b="31927"/>
          <a:stretch/>
        </p:blipFill>
        <p:spPr>
          <a:xfrm>
            <a:off x="4697730" y="1096962"/>
            <a:ext cx="4290958" cy="299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065213" algn="l"/>
          </a:tabLst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16" charset="0"/>
            <a:sym typeface="Gill San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065213" algn="l"/>
          </a:tabLst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16" charset="0"/>
            <a:sym typeface="Gill Sans" pitchFamily="16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1073</Words>
  <Application>Microsoft Macintosh PowerPoint</Application>
  <PresentationFormat>On-screen Show (4:3)</PresentationFormat>
  <Paragraphs>366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American Typewriter</vt:lpstr>
      <vt:lpstr>Book Antiqua</vt:lpstr>
      <vt:lpstr>Calibri</vt:lpstr>
      <vt:lpstr>Cambria Math</vt:lpstr>
      <vt:lpstr>Gill Sans</vt:lpstr>
      <vt:lpstr>Gill Sans MT</vt:lpstr>
      <vt:lpstr>Lucida Grande</vt:lpstr>
      <vt:lpstr>Mangal</vt:lpstr>
      <vt:lpstr>ＭＳ Ｐゴシック</vt:lpstr>
      <vt:lpstr>Tahoma</vt:lpstr>
      <vt:lpstr>Times New Roman</vt:lpstr>
      <vt:lpstr>Arial</vt:lpstr>
      <vt:lpstr>3_Office Theme</vt:lpstr>
      <vt:lpstr>1_title &amp; bullets</vt:lpstr>
      <vt:lpstr>1_Office Theme</vt:lpstr>
      <vt:lpstr>Announcements</vt:lpstr>
      <vt:lpstr>Announcements</vt:lpstr>
      <vt:lpstr>Deep Neural Networks</vt:lpstr>
      <vt:lpstr>Generalizing backprop</vt:lpstr>
      <vt:lpstr>Example: 2-layer neural network</vt:lpstr>
      <vt:lpstr>Minibatch SGD on GPU</vt:lpstr>
      <vt:lpstr>PowerPoint Presentation</vt:lpstr>
      <vt:lpstr>Gradients are unstable</vt:lpstr>
      <vt:lpstr>Some key differences in modern ANNs</vt:lpstr>
      <vt:lpstr>Bloom filters</vt:lpstr>
      <vt:lpstr>Randomized algorithms</vt:lpstr>
      <vt:lpstr>Bloom filters</vt:lpstr>
      <vt:lpstr>Bloom filters</vt:lpstr>
      <vt:lpstr>Bloom filters</vt:lpstr>
      <vt:lpstr>Randomized algorithms</vt:lpstr>
      <vt:lpstr>Architectures</vt:lpstr>
      <vt:lpstr>Graph architectures</vt:lpstr>
      <vt:lpstr>Stale Synchronous Parallel (SSP)</vt:lpstr>
      <vt:lpstr>LDAs and sampling</vt:lpstr>
      <vt:lpstr>Unsupervised NB vs LDA</vt:lpstr>
      <vt:lpstr>Recap: Collapsed Sampling for LDA</vt:lpstr>
      <vt:lpstr>PowerPoint Presentation</vt:lpstr>
      <vt:lpstr>Fenwick Tree Sampler </vt:lpstr>
      <vt:lpstr>Data structures and algorithms</vt:lpstr>
      <vt:lpstr>Unsupervised/SS Learning on graphs</vt:lpstr>
    </vt:vector>
  </TitlesOfParts>
  <Company>Carnegie Mellon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Cohen</dc:creator>
  <cp:lastModifiedBy>Microsoft Office User</cp:lastModifiedBy>
  <cp:revision>240</cp:revision>
  <dcterms:created xsi:type="dcterms:W3CDTF">2016-04-03T14:31:03Z</dcterms:created>
  <dcterms:modified xsi:type="dcterms:W3CDTF">2018-04-30T18:15:51Z</dcterms:modified>
</cp:coreProperties>
</file>