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63" r:id="rId5"/>
    <p:sldId id="259" r:id="rId6"/>
    <p:sldId id="261" r:id="rId7"/>
    <p:sldId id="262" r:id="rId8"/>
    <p:sldId id="448" r:id="rId9"/>
    <p:sldId id="449" r:id="rId10"/>
    <p:sldId id="450" r:id="rId11"/>
    <p:sldId id="266" r:id="rId12"/>
    <p:sldId id="267" r:id="rId13"/>
    <p:sldId id="270" r:id="rId14"/>
    <p:sldId id="311" r:id="rId15"/>
    <p:sldId id="312" r:id="rId16"/>
    <p:sldId id="452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276" r:id="rId33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y Welle" initials="DW" lastIdx="1" clrIdx="0">
    <p:extLst>
      <p:ext uri="{19B8F6BF-5375-455C-9EA6-DF929625EA0E}">
        <p15:presenceInfo xmlns:p15="http://schemas.microsoft.com/office/powerpoint/2012/main" userId="S::denwelle1@publicisgroupe.net::08b00602-60fa-48c3-96fb-06a947b67c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7"/>
    <a:srgbClr val="0087BE"/>
    <a:srgbClr val="00F2CC"/>
    <a:srgbClr val="FFFFFF"/>
    <a:srgbClr val="009999"/>
    <a:srgbClr val="BECDD7"/>
    <a:srgbClr val="004669"/>
    <a:srgbClr val="E6E6E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FE333-2B04-4618-8097-0E2D20BE4588}" v="51" dt="2022-10-24T12:19:25.177"/>
    <p1510:client id="{A4A8D7AD-E78F-4FD2-ABEC-485A819AB0CE}" v="2" dt="2022-10-24T13:47:47.331"/>
    <p1510:client id="{E1FA9107-C1CE-49D7-8618-683DFD459916}" v="58" dt="2022-10-24T12:27:25.871"/>
  </p1510:revLst>
</p1510:revInfo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  <a:insideH>
            <a:ln w="12700" cmpd="sng">
              <a:solidFill>
                <a:schemeClr val="accent6">
                  <a:alpha val="15000"/>
                </a:schemeClr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  <a:fill>
          <a:solidFill>
            <a:schemeClr val="accent6">
              <a:alpha val="5000"/>
            </a:schemeClr>
          </a:solidFill>
        </a:fill>
      </a:tcStyle>
    </a:band1H>
    <a:band2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</a:tcStyle>
    </a:band2H>
    <a:band1V>
      <a:tcStyle>
        <a:tcBdr/>
        <a:fill>
          <a:solidFill>
            <a:schemeClr val="accent6">
              <a:alpha val="5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86" autoAdjust="0"/>
  </p:normalViewPr>
  <p:slideViewPr>
    <p:cSldViewPr snapToGrid="0">
      <p:cViewPr varScale="1">
        <p:scale>
          <a:sx n="84" d="100"/>
          <a:sy n="84" d="100"/>
        </p:scale>
        <p:origin x="114" y="3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>
            <a:extLst>
              <a:ext uri="{FF2B5EF4-FFF2-40B4-BE49-F238E27FC236}">
                <a16:creationId xmlns:a16="http://schemas.microsoft.com/office/drawing/2014/main" id="{9A8492AF-21D1-4EA9-B88E-2B2469E5B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b="1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F2C5CF11-9AB8-4366-83D6-4A911EAE6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F2B9-B350-4061-A6D1-2A3340A8623F}" type="datetimeFigureOut">
              <a:rPr lang="en-US" sz="1050" smtClean="0"/>
              <a:t>10/28/2022</a:t>
            </a:fld>
            <a:endParaRPr lang="en-US" sz="105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797856F-D8D3-4EDB-AD63-B3F843214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A566997-7A2F-418F-AC55-BAC678F9F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>
                <a:solidFill>
                  <a:schemeClr val="accent2"/>
                </a:solidFill>
              </a:rPr>
              <a:t>Hand out</a:t>
            </a:r>
            <a:r>
              <a:rPr lang="en-US" sz="1050">
                <a:solidFill>
                  <a:schemeClr val="accent2"/>
                </a:solidFill>
              </a:rPr>
              <a:t> </a:t>
            </a:r>
            <a:fld id="{C92BABF8-1341-4DCB-864A-D83C08BEEAE4}" type="slidenum">
              <a:rPr lang="en-US" sz="1050" smtClean="0"/>
              <a:t>‹#›</a:t>
            </a:fld>
            <a:endParaRPr lang="en-US" sz="1050"/>
          </a:p>
        </p:txBody>
      </p:sp>
      <p:pic>
        <p:nvPicPr>
          <p:cNvPr id="6" name="Siemens logo">
            <a:extLst>
              <a:ext uri="{FF2B5EF4-FFF2-40B4-BE49-F238E27FC236}">
                <a16:creationId xmlns:a16="http://schemas.microsoft.com/office/drawing/2014/main" id="{C5A460D9-E760-498F-8A06-286EB0B00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3000" y="550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/>
          </a:p>
        </p:txBody>
      </p:sp>
      <p:sp>
        <p:nvSpPr>
          <p:cNvPr id="3" name="Date"/>
          <p:cNvSpPr>
            <a:spLocks noGrp="1"/>
          </p:cNvSpPr>
          <p:nvPr>
            <p:ph type="dt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76FBC1AF-E4C9-412F-9B6D-66CD520F95D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406800" y="619200"/>
            <a:ext cx="6048000" cy="34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/>
            </a:lvl1pPr>
          </a:lstStyle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/>
            </a:lvl1pPr>
          </a:lstStyle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20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6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0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15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5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Benchmark program should be deterministic.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Three associated workloads: small, medium, large.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Compiling, instantiating and executing the workload should be completed in order of seconds.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Benchmark program should only import WASI functions.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Input given through I/O and results reported through I/O.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Repeated executions (25) for good statistical analyses.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High Priority to prevent preemption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Pinned to specific </a:t>
            </a:r>
            <a:r>
              <a:rPr lang="en-US" dirty="0" err="1"/>
              <a:t>cpu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8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fireworks, star, table, sky&#10;&#10;Description automatically generated">
            <a:extLst>
              <a:ext uri="{FF2B5EF4-FFF2-40B4-BE49-F238E27FC236}">
                <a16:creationId xmlns:a16="http://schemas.microsoft.com/office/drawing/2014/main" id="{591CD5A4-BDEB-4734-8FA5-5C3B4A08A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5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46D369A7-07BD-4B91-9E53-807AAAF0C3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DC2D4109-C5C2-42BB-B5A0-2F6793388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98AE3DB-A74B-4AD6-A37C-FBCFB64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0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36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4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8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25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0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36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Subline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8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F50DEF7C-D243-494F-A738-41FC9AF51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M3 lines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0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9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36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4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8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0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2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36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86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3 lines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9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extra long headlines</a:t>
            </a:r>
            <a:br>
              <a:rPr lang="en-US"/>
            </a:br>
            <a:r>
              <a:rPr lang="en-US"/>
              <a:t>4 lines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4FC1DCA2-253A-4E87-91E4-D402488C8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3 lines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543E2CC-A901-4194-A712-51CE520302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AA220E05-4C1E-4F58-BFC0-57C07A95F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extra long headlines</a:t>
            </a:r>
            <a:br>
              <a:rPr lang="en-US"/>
            </a:br>
            <a:r>
              <a:rPr lang="en-US"/>
              <a:t>4 lines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399" y="1414463"/>
            <a:ext cx="11370437" cy="246221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extra long headlines</a:t>
            </a:r>
            <a:br>
              <a:rPr lang="en-US"/>
            </a:br>
            <a:r>
              <a:rPr lang="en-US"/>
              <a:t>4 lines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2A2349A4-4A97-42CC-AE59-7EDEE385ED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chart&#10;&#10;Description automatically generated">
            <a:extLst>
              <a:ext uri="{FF2B5EF4-FFF2-40B4-BE49-F238E27FC236}">
                <a16:creationId xmlns:a16="http://schemas.microsoft.com/office/drawing/2014/main" id="{FEC69F24-2876-47B9-A4B6-0ADE800EC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5904675" cy="57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0E701EC8-7FC1-42BE-915D-048C74A40E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163" y="1414463"/>
            <a:ext cx="5903912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902325" algn="r"/>
              </a:tabLst>
              <a:defRPr/>
            </a:lvl1pPr>
            <a:lvl2pPr>
              <a:spcAft>
                <a:spcPts val="900"/>
              </a:spcAft>
              <a:tabLst>
                <a:tab pos="5902325" algn="r"/>
              </a:tabLst>
              <a:defRPr/>
            </a:lvl2pPr>
            <a:lvl3pPr marL="180000">
              <a:spcAft>
                <a:spcPts val="900"/>
              </a:spcAft>
              <a:tabLst>
                <a:tab pos="5902325" algn="r"/>
              </a:tabLst>
              <a:defRPr b="1"/>
            </a:lvl3pPr>
            <a:lvl4pPr marL="360000">
              <a:spcAft>
                <a:spcPts val="900"/>
              </a:spcAft>
              <a:tabLst>
                <a:tab pos="5902325" algn="r"/>
              </a:tabLst>
              <a:defRPr/>
            </a:lvl4pPr>
            <a:lvl5pPr marL="360000">
              <a:spcAft>
                <a:spcPts val="900"/>
              </a:spcAft>
              <a:tabLst>
                <a:tab pos="5902325" algn="r"/>
              </a:tabLst>
              <a:defRPr b="1"/>
            </a:lvl5pPr>
            <a:lvl6pPr marL="180000">
              <a:spcAft>
                <a:spcPts val="600"/>
              </a:spcAft>
              <a:tabLst>
                <a:tab pos="5902325" algn="r"/>
              </a:tabLst>
              <a:defRPr sz="1600"/>
            </a:lvl6pPr>
            <a:lvl7pPr marL="180000">
              <a:spcAft>
                <a:spcPts val="600"/>
              </a:spcAft>
              <a:tabLst>
                <a:tab pos="5902325" algn="r"/>
              </a:tabLst>
              <a:defRPr sz="1600" b="1"/>
            </a:lvl7pPr>
            <a:lvl8pPr marL="360000">
              <a:spcAft>
                <a:spcPts val="600"/>
              </a:spcAft>
              <a:tabLst>
                <a:tab pos="5902325" algn="r"/>
              </a:tabLst>
              <a:defRPr sz="1600"/>
            </a:lvl8pPr>
            <a:lvl9pPr marL="360000">
              <a:spcAft>
                <a:spcPts val="600"/>
              </a:spcAft>
              <a:tabLst>
                <a:tab pos="5902325" algn="r"/>
              </a:tabLst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5" pos="3978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4248">
          <p15:clr>
            <a:srgbClr val="65CE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2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Full size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9252000" cy="149186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3 lines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522" userDrawn="1">
          <p15:clr>
            <a:srgbClr val="65CEFF"/>
          </p15:clr>
        </p15:guide>
        <p15:guide id="3" pos="4794" userDrawn="1">
          <p15:clr>
            <a:srgbClr val="65CEFF"/>
          </p15:clr>
        </p15:guide>
        <p15:guide id="4" pos="5066" userDrawn="1">
          <p15:clr>
            <a:srgbClr val="65CEFF"/>
          </p15:clr>
        </p15:guide>
        <p15:guide id="5" pos="6472" userDrawn="1">
          <p15:clr>
            <a:srgbClr val="65CEFF"/>
          </p15:clr>
        </p15:guide>
        <p15:guide id="6" pos="7425" userDrawn="1">
          <p15:clr>
            <a:srgbClr val="65CEFF"/>
          </p15:clr>
        </p15:guide>
        <p15:guide id="7" orient="horz" pos="302" userDrawn="1">
          <p15:clr>
            <a:srgbClr val="65CEFF"/>
          </p15:clr>
        </p15:guide>
        <p15:guide id="8" orient="horz" pos="664" userDrawn="1">
          <p15:clr>
            <a:srgbClr val="65CEFF"/>
          </p15:clr>
        </p15:guide>
        <p15:guide id="9" orient="horz" pos="891" userDrawn="1">
          <p15:clr>
            <a:srgbClr val="65CEFF"/>
          </p15:clr>
        </p15:guide>
        <p15:guide id="10" orient="horz" pos="3658" userDrawn="1">
          <p15:clr>
            <a:srgbClr val="65CEFF"/>
          </p15:clr>
        </p15:guide>
        <p15:guide id="11" orient="horz" pos="3885" userDrawn="1">
          <p15:clr>
            <a:srgbClr val="65CEFF"/>
          </p15:clr>
        </p15:guide>
        <p15:guide id="12" orient="horz" pos="4157" userDrawn="1">
          <p15:clr>
            <a:srgbClr val="65CE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 (with key visual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gnisphere" descr="A picture containing fish, monitor, keyboard, computer&#10;&#10;Description automatically generated">
            <a:extLst>
              <a:ext uri="{FF2B5EF4-FFF2-40B4-BE49-F238E27FC236}">
                <a16:creationId xmlns:a16="http://schemas.microsoft.com/office/drawing/2014/main" id="{AE83F1C5-95B7-47C3-B837-8191D1E39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91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 (with key visual)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gnisphere" descr="A picture containing sky, water, star&#10;&#10;Description automatically generated">
            <a:extLst>
              <a:ext uri="{FF2B5EF4-FFF2-40B4-BE49-F238E27FC236}">
                <a16:creationId xmlns:a16="http://schemas.microsoft.com/office/drawing/2014/main" id="{E2F7C1AE-8376-445B-98CD-DBE6E96E3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1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70837433-2C09-4518-AF0D-697A97CAC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1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3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2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6472" userDrawn="1">
          <p15:clr>
            <a:srgbClr val="65CEFF"/>
          </p15:clr>
        </p15:guide>
        <p15:guide id="4" pos="7425" userDrawn="1">
          <p15:clr>
            <a:srgbClr val="65CEFF"/>
          </p15:clr>
        </p15:guide>
        <p15:guide id="5" orient="horz" pos="302" userDrawn="1">
          <p15:clr>
            <a:srgbClr val="65CEFF"/>
          </p15:clr>
        </p15:guide>
        <p15:guide id="6" orient="horz" pos="664" userDrawn="1">
          <p15:clr>
            <a:srgbClr val="65CEFF"/>
          </p15:clr>
        </p15:guide>
        <p15:guide id="7" orient="horz" pos="891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3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2206" userDrawn="1">
          <p15:clr>
            <a:srgbClr val="65CEFF"/>
          </p15:clr>
        </p15:guide>
        <p15:guide id="10" orient="horz" pos="2343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out logo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0C7B869-3095-4D4F-B832-8B607799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99C05E6-AE55-4C36-8543-1DA375154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3" y="1414800"/>
            <a:ext cx="7199311" cy="4752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BA12055-C879-45E9-A105-2B26D233C9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D82E40-8759-4AAC-B9F2-63E0F2C4CC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4812" y="1414461"/>
            <a:ext cx="11376026" cy="4392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22CB-5E69-4817-B713-C02B97CF6B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" name="Copy 3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5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6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DF3DAF0E-BB8A-4082-8CE7-1BBCE61C8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769989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3 lines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/>
              <a:t>Please insert quote here</a:t>
            </a:r>
          </a:p>
          <a:p>
            <a:pPr lvl="1"/>
            <a:r>
              <a:rPr lang="en-US"/>
              <a:t>Name, Author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id="{58EF2AB0-A78A-44C9-9A7D-F20D9ED854E0}"/>
              </a:ext>
            </a:extLst>
          </p:cNvPr>
          <p:cNvSpPr/>
          <p:nvPr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31F54F-C70B-4435-91E6-F995F83E6C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19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2206" userDrawn="1">
          <p15:clr>
            <a:srgbClr val="65CEFF"/>
          </p15:clr>
        </p15:guide>
        <p15:guide id="7" orient="horz" pos="2343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/>
              <a:t>Please insert quote here</a:t>
            </a:r>
          </a:p>
          <a:p>
            <a:pPr lvl="1"/>
            <a:r>
              <a:rPr lang="en-US"/>
              <a:t>Name, Author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id="{916E4245-F21C-4EAB-8B26-FEA21C26067F}"/>
              </a:ext>
            </a:extLst>
          </p:cNvPr>
          <p:cNvSpPr/>
          <p:nvPr userDrawn="1"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CC7FBE7-01B9-4EC8-8BE1-F416F7C5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AF2E271F-5AF7-408E-9752-03D1D64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2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3658" userDrawn="1">
          <p15:clr>
            <a:srgbClr val="65CEFF"/>
          </p15:clr>
        </p15:guide>
        <p15:guide id="7" orient="horz" pos="3885" userDrawn="1">
          <p15:clr>
            <a:srgbClr val="65CEFF"/>
          </p15:clr>
        </p15:guide>
        <p15:guide id="8" orient="horz" pos="4157" userDrawn="1">
          <p15:clr>
            <a:srgbClr val="65CE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52C2AF7-8539-453F-BD56-35B696DB2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9372441-FA7E-4481-BBC2-24CB6D3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0EF6BB07-4F4E-4859-9572-DA63E35B9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01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18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en-US"/>
              <a:t>Click to edit the contact</a:t>
            </a:r>
          </a:p>
          <a:p>
            <a:pPr lvl="1"/>
            <a:r>
              <a:rPr lang="en-US"/>
              <a:t>Name etc.</a:t>
            </a:r>
          </a:p>
          <a:p>
            <a:pPr lvl="2"/>
            <a:r>
              <a:rPr lang="en-US"/>
              <a:t>Department etc.</a:t>
            </a:r>
          </a:p>
          <a:p>
            <a:pPr lvl="3"/>
            <a:r>
              <a:rPr lang="en-US"/>
              <a:t>subchapter</a:t>
            </a:r>
          </a:p>
          <a:p>
            <a:pPr lvl="4"/>
            <a:r>
              <a:rPr lang="en-US"/>
              <a:t>active subchapter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5FD2C39E-5D81-4A0E-9F45-9093289008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778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4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E598EC2-770B-4F85-A209-57F0E7709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extra long headlines</a:t>
            </a:r>
            <a:br>
              <a:rPr lang="en-US"/>
            </a:br>
            <a:r>
              <a:rPr lang="en-US"/>
              <a:t>4 lines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7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8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48" r:id="rId19"/>
    <p:sldLayoutId id="2147483749" r:id="rId20"/>
    <p:sldLayoutId id="2147483750" r:id="rId21"/>
    <p:sldLayoutId id="2147483745" r:id="rId22"/>
    <p:sldLayoutId id="2147483746" r:id="rId23"/>
    <p:sldLayoutId id="2147483747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4" r:id="rId31"/>
    <p:sldLayoutId id="2147483708" r:id="rId32"/>
    <p:sldLayoutId id="2147483655" r:id="rId33"/>
    <p:sldLayoutId id="2147483742" r:id="rId34"/>
    <p:sldLayoutId id="2147483677" r:id="rId35"/>
    <p:sldLayoutId id="2147483709" r:id="rId36"/>
    <p:sldLayoutId id="2147483751" r:id="rId37"/>
    <p:sldLayoutId id="2147483691" r:id="rId38"/>
    <p:sldLayoutId id="2147483752" r:id="rId39"/>
    <p:sldLayoutId id="2147483692" r:id="rId40"/>
    <p:sldLayoutId id="2147483650" r:id="rId41"/>
    <p:sldLayoutId id="2147483665" r:id="rId42"/>
    <p:sldLayoutId id="2147483666" r:id="rId43"/>
    <p:sldLayoutId id="2147483697" r:id="rId44"/>
    <p:sldLayoutId id="2147483698" r:id="rId45"/>
    <p:sldLayoutId id="2147483652" r:id="rId46"/>
    <p:sldLayoutId id="2147483680" r:id="rId47"/>
    <p:sldLayoutId id="2147483694" r:id="rId48"/>
    <p:sldLayoutId id="2147483687" r:id="rId49"/>
    <p:sldLayoutId id="2147483681" r:id="rId50"/>
    <p:sldLayoutId id="2147483690" r:id="rId51"/>
    <p:sldLayoutId id="2147483711" r:id="rId52"/>
    <p:sldLayoutId id="2147483682" r:id="rId53"/>
    <p:sldLayoutId id="2147483678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MatthiasJReisinger/PolyBenchC-4.2.1" TargetMode="External"/><Relationship Id="rId3" Type="http://schemas.openxmlformats.org/officeDocument/2006/relationships/hyperlink" Target="https://github.com/PSPDFKit-labs/pspdfkit-webassembly-benchmark" TargetMode="External"/><Relationship Id="rId7" Type="http://schemas.openxmlformats.org/officeDocument/2006/relationships/hyperlink" Target="https://github.com/eembc/coremark" TargetMode="External"/><Relationship Id="rId2" Type="http://schemas.openxmlformats.org/officeDocument/2006/relationships/hyperlink" Target="https://github.com/WebKit/WebKit/tree/main/PerformanceTests/JetStream2/wasm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kripken.github.io/embenchen/" TargetMode="External"/><Relationship Id="rId5" Type="http://schemas.openxmlformats.org/officeDocument/2006/relationships/hyperlink" Target="http://kripken.github.io/Massive/" TargetMode="External"/><Relationship Id="rId4" Type="http://schemas.openxmlformats.org/officeDocument/2006/relationships/hyperlink" Target="https://github.com/WebAssembly/benchmarks/tree/master/proposals" TargetMode="External"/><Relationship Id="rId9" Type="http://schemas.openxmlformats.org/officeDocument/2006/relationships/hyperlink" Target="https://github.com/bytecodealliance/sightglas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C328-ECDA-430F-9AF7-7A66BC33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414464"/>
            <a:ext cx="11376788" cy="2462213"/>
          </a:xfrm>
        </p:spPr>
        <p:txBody>
          <a:bodyPr/>
          <a:lstStyle/>
          <a:p>
            <a:r>
              <a:rPr lang="en-US"/>
              <a:t>WASM Performance Investigation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65B40-E968-4584-9AF5-F4351F694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Ajay Chhokra. (ajay.chhokra@siemens.com)</a:t>
            </a:r>
          </a:p>
          <a:p>
            <a:r>
              <a:rPr lang="en-US" dirty="0"/>
              <a:t>Chris Woods. (chris.woods@siemens.com)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0376F-08D2-4D94-A295-8F08EA8DB5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October 2022</a:t>
            </a:r>
          </a:p>
        </p:txBody>
      </p:sp>
    </p:spTree>
    <p:extLst>
      <p:ext uri="{BB962C8B-B14F-4D97-AF65-F5344CB8AC3E}">
        <p14:creationId xmlns:p14="http://schemas.microsoft.com/office/powerpoint/2010/main" val="260954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AE38-0446-ED9C-1869-3711C1E6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Toolchain Overview &amp; More Test Combinations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235D7-6B24-7910-6D64-4666ACE356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CF3DD-DDA7-CD16-FA22-E069988EB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88D97D5-4227-BF92-5AC1-C7D0AFDC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328737"/>
            <a:ext cx="9867900" cy="4200525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5E3501C-B146-9A2B-1F1F-32FA59496BF4}"/>
              </a:ext>
            </a:extLst>
          </p:cNvPr>
          <p:cNvSpPr/>
          <p:nvPr/>
        </p:nvSpPr>
        <p:spPr>
          <a:xfrm>
            <a:off x="2462541" y="1328737"/>
            <a:ext cx="1702051" cy="806365"/>
          </a:xfrm>
          <a:prstGeom prst="wedgeRectCallout">
            <a:avLst>
              <a:gd name="adj1" fmla="val -22429"/>
              <a:gd name="adj2" fmla="val 806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r>
              <a:rPr lang="en-US" sz="1200" dirty="0"/>
              <a:t>Design Variables:</a:t>
            </a:r>
          </a:p>
          <a:p>
            <a:pPr algn="l"/>
            <a:r>
              <a:rPr lang="en-US" sz="1200" dirty="0"/>
              <a:t>Optimization levels O0-O3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D1C5C7D-66A5-609C-A9DF-816CF104B711}"/>
              </a:ext>
            </a:extLst>
          </p:cNvPr>
          <p:cNvSpPr/>
          <p:nvPr/>
        </p:nvSpPr>
        <p:spPr>
          <a:xfrm>
            <a:off x="3965109" y="4632349"/>
            <a:ext cx="1702051" cy="688078"/>
          </a:xfrm>
          <a:prstGeom prst="wedgeRectCallout">
            <a:avLst>
              <a:gd name="adj1" fmla="val -20833"/>
              <a:gd name="adj2" fmla="val -723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r>
              <a:rPr lang="en-US" sz="1200"/>
              <a:t>Design Variables:</a:t>
            </a:r>
          </a:p>
          <a:p>
            <a:pPr algn="l"/>
            <a:r>
              <a:rPr lang="en-US" sz="1200"/>
              <a:t>Optimization levels O0-O4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1ABF978-E384-2EA5-6C69-9EF5566C8F0F}"/>
              </a:ext>
            </a:extLst>
          </p:cNvPr>
          <p:cNvSpPr/>
          <p:nvPr/>
        </p:nvSpPr>
        <p:spPr>
          <a:xfrm>
            <a:off x="8653296" y="594239"/>
            <a:ext cx="1702051" cy="597529"/>
          </a:xfrm>
          <a:prstGeom prst="wedgeRectCallout">
            <a:avLst>
              <a:gd name="adj1" fmla="val -21897"/>
              <a:gd name="adj2" fmla="val 731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r>
              <a:rPr lang="en-US" sz="1200"/>
              <a:t>Design Variables:</a:t>
            </a:r>
          </a:p>
          <a:p>
            <a:pPr algn="l"/>
            <a:r>
              <a:rPr lang="en-US" sz="1200"/>
              <a:t>CPU-features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9AB11A5-C9B7-C2E4-9991-DC85AF1561BE}"/>
              </a:ext>
            </a:extLst>
          </p:cNvPr>
          <p:cNvSpPr/>
          <p:nvPr/>
        </p:nvSpPr>
        <p:spPr>
          <a:xfrm>
            <a:off x="10178924" y="2135102"/>
            <a:ext cx="1702051" cy="597529"/>
          </a:xfrm>
          <a:prstGeom prst="wedgeRectCallout">
            <a:avLst>
              <a:gd name="adj1" fmla="val -55408"/>
              <a:gd name="adj2" fmla="val 912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r>
              <a:rPr lang="en-US" sz="1200"/>
              <a:t>Design Variables:</a:t>
            </a:r>
          </a:p>
          <a:p>
            <a:pPr algn="l"/>
            <a:r>
              <a:rPr lang="en-US" sz="1200"/>
              <a:t>Backends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A0D2FE4-AE1B-8781-21F4-3F96274E0766}"/>
              </a:ext>
            </a:extLst>
          </p:cNvPr>
          <p:cNvSpPr/>
          <p:nvPr/>
        </p:nvSpPr>
        <p:spPr>
          <a:xfrm>
            <a:off x="10178923" y="3240231"/>
            <a:ext cx="1702051" cy="597529"/>
          </a:xfrm>
          <a:prstGeom prst="wedgeRectCallout">
            <a:avLst>
              <a:gd name="adj1" fmla="val -61791"/>
              <a:gd name="adj2" fmla="val 821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r>
              <a:rPr lang="en-US" sz="1200"/>
              <a:t>Design Variables:</a:t>
            </a:r>
          </a:p>
          <a:p>
            <a:pPr algn="l"/>
            <a:r>
              <a:rPr lang="en-US" sz="1200"/>
              <a:t>Backends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1C49654-106E-F432-D864-B40AA5415EF3}"/>
              </a:ext>
            </a:extLst>
          </p:cNvPr>
          <p:cNvSpPr/>
          <p:nvPr/>
        </p:nvSpPr>
        <p:spPr>
          <a:xfrm>
            <a:off x="8390744" y="5068702"/>
            <a:ext cx="1702051" cy="734497"/>
          </a:xfrm>
          <a:prstGeom prst="wedgeRectCallout">
            <a:avLst>
              <a:gd name="adj1" fmla="val 52571"/>
              <a:gd name="adj2" fmla="val -723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r>
              <a:rPr lang="en-US" sz="1200" dirty="0"/>
              <a:t>Design Variables:</a:t>
            </a:r>
          </a:p>
          <a:p>
            <a:pPr algn="l"/>
            <a:r>
              <a:rPr lang="en-US" sz="1200" dirty="0"/>
              <a:t>Optimization levels O0-O4</a:t>
            </a:r>
          </a:p>
        </p:txBody>
      </p:sp>
    </p:spTree>
    <p:extLst>
      <p:ext uri="{BB962C8B-B14F-4D97-AF65-F5344CB8AC3E}">
        <p14:creationId xmlns:p14="http://schemas.microsoft.com/office/powerpoint/2010/main" val="94693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354C-E18A-66B0-3DD1-2FC36B96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r>
              <a:rPr lang="en-US"/>
              <a:t>: Matrix Multiplication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2E1AC-90BD-6ADE-C5E9-A28AEE8FC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C939-204B-8E41-F086-7BE66C462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Chart, waterfall chart&#10;&#10;Description automatically generated">
            <a:extLst>
              <a:ext uri="{FF2B5EF4-FFF2-40B4-BE49-F238E27FC236}">
                <a16:creationId xmlns:a16="http://schemas.microsoft.com/office/drawing/2014/main" id="{535F6C72-7A8A-8896-B331-0D6075614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0" y="1751563"/>
            <a:ext cx="10064620" cy="33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3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354C-E18A-66B0-3DD1-2FC36B96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r>
              <a:rPr lang="en-US"/>
              <a:t>: Matrix Multiplication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2E1AC-90BD-6ADE-C5E9-A28AEE8FC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C939-204B-8E41-F086-7BE66C462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6600E968-8A8D-41D1-F37B-1C74A895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354C-E18A-66B0-3DD1-2FC36B96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Matrix Multiplication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2E1AC-90BD-6ADE-C5E9-A28AEE8FC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C939-204B-8E41-F086-7BE66C462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BD2F2CA7-70BE-F174-68FC-4C0B6D4E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4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78AE-B391-BCE9-F08D-E73A9187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TSP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1AC04-76A4-6A40-07DF-CC0F4832C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6F866-7C99-A6CD-0E87-0627F421E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86AA52D4-7203-286D-47DF-F53E3060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9E9E-DF66-BFAC-E761-EB2856C1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TSP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1A958-0681-4429-B609-1BE13E737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B6EE9-CD8C-4A28-EC82-1BA803D28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D2D0552F-5C85-A6CF-6EFE-3E553570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6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C1AD-293B-37C6-737F-FCEB53EE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TSP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B68C3-C706-885B-DBEA-32A453AB8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37276-5C1C-58D9-14F0-7F53ABFB9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03FBCD75-79AC-3EDA-D09B-B4237FBC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2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806F-D868-B5B9-1463-3A626912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B8EB4-E608-E95E-2A53-E5CB2D95E4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6C6B3-A6E4-28C3-7125-A2DF48837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75646356-4AEF-9416-81B8-937B262F4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2651-74A7-872B-FB75-71BEEDFA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F6F72-E011-A616-94A1-161B95DD0F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0A35C-FCBC-66D3-CC1E-42FFA4C7E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99C2E798-DDA2-1A4C-8BE0-641657B6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5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CF8F-5C7E-F666-B829-7C56ACA6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E9032-3B7D-0518-AF3B-EC96FB567F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D488F-A6B0-1C34-1F13-6BA7DB4E6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EF14C3E7-1CD1-BBFC-941C-4AF5EABE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0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193-2E28-4B86-90FC-F5BE5611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Interest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552A7-8C03-4BE2-B2F4-0A61933EB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3709-28CB-41EF-8F52-6BC0583DF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C4799-027F-CFC2-C743-E467EF9475C1}"/>
              </a:ext>
            </a:extLst>
          </p:cNvPr>
          <p:cNvSpPr/>
          <p:nvPr/>
        </p:nvSpPr>
        <p:spPr>
          <a:xfrm>
            <a:off x="1059160" y="2102432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Range of supported devices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6C966-7D94-D4D1-0FC5-E81286B617E2}"/>
              </a:ext>
            </a:extLst>
          </p:cNvPr>
          <p:cNvSpPr/>
          <p:nvPr/>
        </p:nvSpPr>
        <p:spPr>
          <a:xfrm>
            <a:off x="1059160" y="2893660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Legacy Software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78FDF-EEC1-F88F-E96B-CE0E88C39206}"/>
              </a:ext>
            </a:extLst>
          </p:cNvPr>
          <p:cNvSpPr/>
          <p:nvPr/>
        </p:nvSpPr>
        <p:spPr>
          <a:xfrm>
            <a:off x="1059159" y="3684888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Performance and consistency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7A77A-F53A-D80E-8D94-AC9A7F3B7665}"/>
              </a:ext>
            </a:extLst>
          </p:cNvPr>
          <p:cNvSpPr/>
          <p:nvPr/>
        </p:nvSpPr>
        <p:spPr>
          <a:xfrm>
            <a:off x="1059158" y="1396799"/>
            <a:ext cx="6888606" cy="52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Cyber Physical Control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60868-825B-291C-5E2C-1BF57CC55B5D}"/>
              </a:ext>
            </a:extLst>
          </p:cNvPr>
          <p:cNvSpPr/>
          <p:nvPr/>
        </p:nvSpPr>
        <p:spPr>
          <a:xfrm>
            <a:off x="7797452" y="1396799"/>
            <a:ext cx="3876806" cy="491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24426-A590-7A82-110C-4458A6F700A0}"/>
              </a:ext>
            </a:extLst>
          </p:cNvPr>
          <p:cNvSpPr txBox="1"/>
          <p:nvPr/>
        </p:nvSpPr>
        <p:spPr>
          <a:xfrm>
            <a:off x="7903923" y="1534438"/>
            <a:ext cx="36325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From Robots to Trains</a:t>
            </a:r>
          </a:p>
        </p:txBody>
      </p:sp>
      <p:pic>
        <p:nvPicPr>
          <p:cNvPr id="9" name="Graphic 8" descr="Robot Hand outline">
            <a:extLst>
              <a:ext uri="{FF2B5EF4-FFF2-40B4-BE49-F238E27FC236}">
                <a16:creationId xmlns:a16="http://schemas.microsoft.com/office/drawing/2014/main" id="{AFDC0BA5-191F-3BFD-E893-1A6DFAFD0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2119" y="1890382"/>
            <a:ext cx="1686943" cy="1686943"/>
          </a:xfrm>
          <a:prstGeom prst="rect">
            <a:avLst/>
          </a:prstGeom>
        </p:spPr>
      </p:pic>
      <p:pic>
        <p:nvPicPr>
          <p:cNvPr id="12" name="Graphic 11" descr="Train outline">
            <a:extLst>
              <a:ext uri="{FF2B5EF4-FFF2-40B4-BE49-F238E27FC236}">
                <a16:creationId xmlns:a16="http://schemas.microsoft.com/office/drawing/2014/main" id="{9EE227A3-AE7D-6378-232A-C4018CA81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7246" y="4452857"/>
            <a:ext cx="1686943" cy="1686943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B4C675F3-DDCA-5CC3-F769-5E95A0A99A96}"/>
              </a:ext>
            </a:extLst>
          </p:cNvPr>
          <p:cNvSpPr/>
          <p:nvPr/>
        </p:nvSpPr>
        <p:spPr>
          <a:xfrm>
            <a:off x="9470039" y="3656270"/>
            <a:ext cx="701356" cy="633656"/>
          </a:xfrm>
          <a:prstGeom prst="downArrow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8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DD3A0-ADBE-15D5-645A-45A8DE2E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DFS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5A431-1B2D-65C8-BDBA-2B8A973D0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75FE5-B58C-540C-25AA-802685B34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E045D787-FFB1-DFFE-BDE0-AAE9660A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E437-5788-D8D4-9E38-A998F238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DFS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F92F-777B-DB68-77C0-580DA5C9FF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E5181-C0F2-D12D-7C5C-2566311246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F83EF61-3E89-D806-1122-8D16F461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7CBC-47C3-5DB9-534E-9DB6D8F3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DFS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B3A5E-415D-030E-DF90-1A76FAB68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61BEC-ED90-E8DF-5BE9-4E89C0654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B73201A4-2D89-C2FB-3A5F-F1DA37C0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CA38-07C2-1DFB-B199-C49F9045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Inheritance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3004D-9224-0EED-B527-B33803F33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C690C-28AB-3EA1-7AF6-8FD8B9343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81F7FEDB-84E9-3296-A188-0C511389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10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4F70-119E-10CA-193C-736174A8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Inheritance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A2015-3A68-1C42-7A30-11D55093C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4B15A-8F25-DA46-B15C-9B492F3BB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418DEF5C-4D16-FA8F-8307-6FA295E1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0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BFA1-633A-6EFC-382D-8692EEA4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Inheritance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0AA2F-4D13-4559-3E46-962869547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192D0-5FB8-5B0C-713E-68F927DC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0EF85E2D-41A5-0126-A47C-1077A26FB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5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DD4A-C6CC-14B2-5656-BED46F2A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Memory Allocation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A395-35C7-56C5-F4CD-836064CCCF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A8057-E4D7-B7E1-2F42-F76AF37C8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B34C7230-6723-4F24-2C4B-DB1F3A85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57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A0B0-55BB-35AF-967B-6C2E5610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Memory Allocation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49390-1FB2-8668-6C10-491F289DA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50D38-DB82-A917-F16B-CB086181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7F4E6B43-8736-30CE-D15D-66E41F9E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37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5C77-6C2E-F625-9A56-9D278E00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Memory Allocation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B8846-F935-BEB3-F949-052D2C3550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D110A-0DC0-77B7-7A75-ECF0512F3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41C643E5-EF8E-7643-D2D2-A75495C3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74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E26E-B709-CB87-AE37-46D578B6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436C0-297C-C01F-E0E2-76D8BA34E6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1DBFC-D6A6-AD49-F677-2819B653E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E757F-9A07-D221-534C-BC998C674CFC}"/>
              </a:ext>
            </a:extLst>
          </p:cNvPr>
          <p:cNvSpPr txBox="1"/>
          <p:nvPr/>
        </p:nvSpPr>
        <p:spPr>
          <a:xfrm>
            <a:off x="914400" y="1439501"/>
            <a:ext cx="7884851" cy="44319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The profiling tool-chain includes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4 different runtimes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3 modes of execution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3 different backends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12 optimization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3 types of workloads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6 benchmarking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Analyzed 50375 datapoints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There is an order of magnitude performance penalty in interpreter mode.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In both JIT and AOT mode the performance varies from 0.4x to 2x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Recommendations: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wasm3 (interpreter mode) </a:t>
            </a:r>
            <a:r>
              <a:rPr lang="en-US" err="1"/>
              <a:t>wasmer-llvm</a:t>
            </a:r>
            <a:r>
              <a:rPr lang="en-US"/>
              <a:t> (JIT mode) </a:t>
            </a:r>
            <a:r>
              <a:rPr lang="en-US" err="1"/>
              <a:t>wamr</a:t>
            </a:r>
            <a:r>
              <a:rPr lang="en-US"/>
              <a:t> (AOT mode)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Extensions (Future Work):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Build runtimes with experimental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Integrate WASM-OPT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Integrate other benchmarking test-suites into the toolchain </a:t>
            </a:r>
          </a:p>
        </p:txBody>
      </p:sp>
    </p:spTree>
    <p:extLst>
      <p:ext uri="{BB962C8B-B14F-4D97-AF65-F5344CB8AC3E}">
        <p14:creationId xmlns:p14="http://schemas.microsoft.com/office/powerpoint/2010/main" val="404770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193-2E28-4B86-90FC-F5BE5611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Interest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552A7-8C03-4BE2-B2F4-0A61933EB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3709-28CB-41EF-8F52-6BC0583DF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C4799-027F-CFC2-C743-E467EF9475C1}"/>
              </a:ext>
            </a:extLst>
          </p:cNvPr>
          <p:cNvSpPr/>
          <p:nvPr/>
        </p:nvSpPr>
        <p:spPr>
          <a:xfrm>
            <a:off x="1059160" y="2102432"/>
            <a:ext cx="4076511" cy="52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Range of supported devices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6C966-7D94-D4D1-0FC5-E81286B617E2}"/>
              </a:ext>
            </a:extLst>
          </p:cNvPr>
          <p:cNvSpPr/>
          <p:nvPr/>
        </p:nvSpPr>
        <p:spPr>
          <a:xfrm>
            <a:off x="1059160" y="2893660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Legacy Software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78FDF-EEC1-F88F-E96B-CE0E88C39206}"/>
              </a:ext>
            </a:extLst>
          </p:cNvPr>
          <p:cNvSpPr/>
          <p:nvPr/>
        </p:nvSpPr>
        <p:spPr>
          <a:xfrm>
            <a:off x="1059159" y="3684888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Performance and consistency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7A77A-F53A-D80E-8D94-AC9A7F3B7665}"/>
              </a:ext>
            </a:extLst>
          </p:cNvPr>
          <p:cNvSpPr/>
          <p:nvPr/>
        </p:nvSpPr>
        <p:spPr>
          <a:xfrm>
            <a:off x="1059158" y="1396799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Cyber Physical Control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60868-825B-291C-5E2C-1BF57CC55B5D}"/>
              </a:ext>
            </a:extLst>
          </p:cNvPr>
          <p:cNvSpPr/>
          <p:nvPr/>
        </p:nvSpPr>
        <p:spPr>
          <a:xfrm>
            <a:off x="7797452" y="1396799"/>
            <a:ext cx="3876806" cy="491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24426-A590-7A82-110C-4458A6F700A0}"/>
              </a:ext>
            </a:extLst>
          </p:cNvPr>
          <p:cNvSpPr txBox="1"/>
          <p:nvPr/>
        </p:nvSpPr>
        <p:spPr>
          <a:xfrm>
            <a:off x="7903923" y="1534438"/>
            <a:ext cx="3632548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Embedded micro controllers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STM32 / ESP32 (&lt;500kb RAM)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Gateway Support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ARM and x86/64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500mb 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1 to 4 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Linux or RTOS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Industrial PCs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x86/64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16 GB 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4 cores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Linux /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Cloud Servers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x86/64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16GB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4 cores +</a:t>
            </a:r>
          </a:p>
        </p:txBody>
      </p:sp>
    </p:spTree>
    <p:extLst>
      <p:ext uri="{BB962C8B-B14F-4D97-AF65-F5344CB8AC3E}">
        <p14:creationId xmlns:p14="http://schemas.microsoft.com/office/powerpoint/2010/main" val="308716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193-2E28-4B86-90FC-F5BE5611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Interest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552A7-8C03-4BE2-B2F4-0A61933EB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3709-28CB-41EF-8F52-6BC0583DF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C4799-027F-CFC2-C743-E467EF9475C1}"/>
              </a:ext>
            </a:extLst>
          </p:cNvPr>
          <p:cNvSpPr/>
          <p:nvPr/>
        </p:nvSpPr>
        <p:spPr>
          <a:xfrm>
            <a:off x="1059160" y="2102432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Range of supported devices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6C966-7D94-D4D1-0FC5-E81286B617E2}"/>
              </a:ext>
            </a:extLst>
          </p:cNvPr>
          <p:cNvSpPr/>
          <p:nvPr/>
        </p:nvSpPr>
        <p:spPr>
          <a:xfrm>
            <a:off x="1059160" y="2893660"/>
            <a:ext cx="6844763" cy="52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Legacy Software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78FDF-EEC1-F88F-E96B-CE0E88C39206}"/>
              </a:ext>
            </a:extLst>
          </p:cNvPr>
          <p:cNvSpPr/>
          <p:nvPr/>
        </p:nvSpPr>
        <p:spPr>
          <a:xfrm>
            <a:off x="1059159" y="3684888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Performance and consistency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7A77A-F53A-D80E-8D94-AC9A7F3B7665}"/>
              </a:ext>
            </a:extLst>
          </p:cNvPr>
          <p:cNvSpPr/>
          <p:nvPr/>
        </p:nvSpPr>
        <p:spPr>
          <a:xfrm>
            <a:off x="1059158" y="1396799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Cyber Physical Control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60868-825B-291C-5E2C-1BF57CC55B5D}"/>
              </a:ext>
            </a:extLst>
          </p:cNvPr>
          <p:cNvSpPr/>
          <p:nvPr/>
        </p:nvSpPr>
        <p:spPr>
          <a:xfrm>
            <a:off x="7797452" y="1396799"/>
            <a:ext cx="3876806" cy="491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24426-A590-7A82-110C-4458A6F700A0}"/>
              </a:ext>
            </a:extLst>
          </p:cNvPr>
          <p:cNvSpPr txBox="1"/>
          <p:nvPr/>
        </p:nvSpPr>
        <p:spPr>
          <a:xfrm>
            <a:off x="7903923" y="1534438"/>
            <a:ext cx="3632548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 and C++ Application Support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The ability to port existing popular libraries and routines to the platform.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Application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AI / 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Data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Data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Stream data 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Control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Capabilities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Exception 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Threads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Filesystems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Networking and I/O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Co-routine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Timing / clocks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Access to underlying hardware (STM32 / RTOS,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r>
              <a:rPr lang="en-US" sz="14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177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193-2E28-4B86-90FC-F5BE5611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Interest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552A7-8C03-4BE2-B2F4-0A61933EB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3709-28CB-41EF-8F52-6BC0583DF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C4799-027F-CFC2-C743-E467EF9475C1}"/>
              </a:ext>
            </a:extLst>
          </p:cNvPr>
          <p:cNvSpPr/>
          <p:nvPr/>
        </p:nvSpPr>
        <p:spPr>
          <a:xfrm>
            <a:off x="1059160" y="2102432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Range of supported devices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6C966-7D94-D4D1-0FC5-E81286B617E2}"/>
              </a:ext>
            </a:extLst>
          </p:cNvPr>
          <p:cNvSpPr/>
          <p:nvPr/>
        </p:nvSpPr>
        <p:spPr>
          <a:xfrm>
            <a:off x="1059160" y="2893660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Legacy Software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78FDF-EEC1-F88F-E96B-CE0E88C39206}"/>
              </a:ext>
            </a:extLst>
          </p:cNvPr>
          <p:cNvSpPr/>
          <p:nvPr/>
        </p:nvSpPr>
        <p:spPr>
          <a:xfrm>
            <a:off x="1059159" y="3684888"/>
            <a:ext cx="6844764" cy="52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Performance and consistency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7A77A-F53A-D80E-8D94-AC9A7F3B7665}"/>
              </a:ext>
            </a:extLst>
          </p:cNvPr>
          <p:cNvSpPr/>
          <p:nvPr/>
        </p:nvSpPr>
        <p:spPr>
          <a:xfrm>
            <a:off x="1059158" y="1396799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Cyber Physical Control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60868-825B-291C-5E2C-1BF57CC55B5D}"/>
              </a:ext>
            </a:extLst>
          </p:cNvPr>
          <p:cNvSpPr/>
          <p:nvPr/>
        </p:nvSpPr>
        <p:spPr>
          <a:xfrm>
            <a:off x="7797452" y="1396799"/>
            <a:ext cx="3876806" cy="491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24426-A590-7A82-110C-4458A6F700A0}"/>
              </a:ext>
            </a:extLst>
          </p:cNvPr>
          <p:cNvSpPr txBox="1"/>
          <p:nvPr/>
        </p:nvSpPr>
        <p:spPr>
          <a:xfrm>
            <a:off x="7903923" y="1534438"/>
            <a:ext cx="3632548" cy="47397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Real time and Performance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Not “hard”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Comparison against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Real Time Linux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Native </a:t>
            </a:r>
            <a:r>
              <a:rPr lang="en-US" sz="1400" dirty="0" err="1">
                <a:solidFill>
                  <a:schemeClr val="bg1"/>
                </a:solidFill>
              </a:rPr>
              <a:t>gcc</a:t>
            </a:r>
            <a:r>
              <a:rPr lang="en-US" sz="1400" dirty="0">
                <a:solidFill>
                  <a:schemeClr val="bg1"/>
                </a:solidFill>
              </a:rPr>
              <a:t> ‘c/</a:t>
            </a:r>
            <a:r>
              <a:rPr lang="en-US" sz="1400" dirty="0" err="1">
                <a:solidFill>
                  <a:schemeClr val="bg1"/>
                </a:solidFill>
              </a:rPr>
              <a:t>c++</a:t>
            </a:r>
            <a:r>
              <a:rPr lang="en-US" sz="1400" dirty="0">
                <a:solidFill>
                  <a:schemeClr val="bg1"/>
                </a:solidFill>
              </a:rPr>
              <a:t>’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Prior latency and response time (External Input – GPIO)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Effect of memory bounds checking on algorithm and software design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Matrix Multiplication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Memory Allocation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Travelling Salesperson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Merge Sort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Graph Traversal DFS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C++ Inheritance – large nested class architectures and virtual functions (</a:t>
            </a:r>
            <a:r>
              <a:rPr lang="en-US" sz="1400" dirty="0" err="1">
                <a:solidFill>
                  <a:schemeClr val="bg1"/>
                </a:solidFill>
              </a:rPr>
              <a:t>vtables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72E10-5741-6276-84FC-AA7C1A94BDE2}"/>
              </a:ext>
            </a:extLst>
          </p:cNvPr>
          <p:cNvSpPr txBox="1"/>
          <p:nvPr/>
        </p:nvSpPr>
        <p:spPr>
          <a:xfrm>
            <a:off x="1059158" y="4522226"/>
            <a:ext cx="644667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Linux kernel: 5.15.65-rt49 #1 SMP PREEMPT_RT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Arch: x86_64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OS: Ubuntu 22.04.1 LTS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CPU performance scaling using performance governor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Processor: Core-i5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RAM: 16 GB </a:t>
            </a:r>
          </a:p>
        </p:txBody>
      </p:sp>
    </p:spTree>
    <p:extLst>
      <p:ext uri="{BB962C8B-B14F-4D97-AF65-F5344CB8AC3E}">
        <p14:creationId xmlns:p14="http://schemas.microsoft.com/office/powerpoint/2010/main" val="88488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EFFA8D-91BC-B169-433C-82E17A943DE0}"/>
              </a:ext>
            </a:extLst>
          </p:cNvPr>
          <p:cNvSpPr/>
          <p:nvPr/>
        </p:nvSpPr>
        <p:spPr>
          <a:xfrm>
            <a:off x="4666300" y="4465297"/>
            <a:ext cx="4076511" cy="80204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C3193-2E28-4B86-90FC-F5BE5611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Interest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552A7-8C03-4BE2-B2F4-0A61933EB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3709-28CB-41EF-8F52-6BC0583DF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C4799-027F-CFC2-C743-E467EF9475C1}"/>
              </a:ext>
            </a:extLst>
          </p:cNvPr>
          <p:cNvSpPr/>
          <p:nvPr/>
        </p:nvSpPr>
        <p:spPr>
          <a:xfrm>
            <a:off x="1059160" y="2102432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Range of supported devices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6C966-7D94-D4D1-0FC5-E81286B617E2}"/>
              </a:ext>
            </a:extLst>
          </p:cNvPr>
          <p:cNvSpPr/>
          <p:nvPr/>
        </p:nvSpPr>
        <p:spPr>
          <a:xfrm>
            <a:off x="1059160" y="2893660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Legacy Software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78FDF-EEC1-F88F-E96B-CE0E88C39206}"/>
              </a:ext>
            </a:extLst>
          </p:cNvPr>
          <p:cNvSpPr/>
          <p:nvPr/>
        </p:nvSpPr>
        <p:spPr>
          <a:xfrm>
            <a:off x="1059159" y="3684888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Performance and consistency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7A77A-F53A-D80E-8D94-AC9A7F3B7665}"/>
              </a:ext>
            </a:extLst>
          </p:cNvPr>
          <p:cNvSpPr/>
          <p:nvPr/>
        </p:nvSpPr>
        <p:spPr>
          <a:xfrm>
            <a:off x="1059158" y="1396799"/>
            <a:ext cx="4076511" cy="526093"/>
          </a:xfrm>
          <a:prstGeom prst="rect">
            <a:avLst/>
          </a:prstGeom>
          <a:solidFill>
            <a:srgbClr val="99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Cyber Physical Control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D0566-7551-39AD-0948-00B7C375F4C8}"/>
              </a:ext>
            </a:extLst>
          </p:cNvPr>
          <p:cNvSpPr/>
          <p:nvPr/>
        </p:nvSpPr>
        <p:spPr>
          <a:xfrm>
            <a:off x="1059158" y="4465297"/>
            <a:ext cx="4076511" cy="802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dirty="0"/>
              <a:t>Which runtime for which environment?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2594D9-CB59-6008-4378-DC19AD1DF41A}"/>
              </a:ext>
            </a:extLst>
          </p:cNvPr>
          <p:cNvSpPr/>
          <p:nvPr/>
        </p:nvSpPr>
        <p:spPr>
          <a:xfrm>
            <a:off x="7797452" y="1396799"/>
            <a:ext cx="3876806" cy="491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A64D4-2BB2-7DE1-ECC8-240888A834C3}"/>
              </a:ext>
            </a:extLst>
          </p:cNvPr>
          <p:cNvSpPr txBox="1"/>
          <p:nvPr/>
        </p:nvSpPr>
        <p:spPr>
          <a:xfrm>
            <a:off x="8035447" y="1732732"/>
            <a:ext cx="3350001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Wasmtime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Wamr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Wasmer</a:t>
            </a:r>
            <a:endParaRPr lang="en-US" sz="28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Wasm3</a:t>
            </a:r>
          </a:p>
        </p:txBody>
      </p:sp>
    </p:spTree>
    <p:extLst>
      <p:ext uri="{BB962C8B-B14F-4D97-AF65-F5344CB8AC3E}">
        <p14:creationId xmlns:p14="http://schemas.microsoft.com/office/powerpoint/2010/main" val="370688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193-2E28-4B86-90FC-F5BE5611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Runtimes Under Test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552A7-8C03-4BE2-B2F4-0A61933EB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3709-28CB-41EF-8F52-6BC0583DF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1ED5349B-BB0D-74A0-FF88-C99186146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99862"/>
              </p:ext>
            </p:extLst>
          </p:nvPr>
        </p:nvGraphicFramePr>
        <p:xfrm>
          <a:off x="674643" y="1463836"/>
          <a:ext cx="11209218" cy="4084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68203">
                  <a:extLst>
                    <a:ext uri="{9D8B030D-6E8A-4147-A177-3AD203B41FA5}">
                      <a16:colId xmlns:a16="http://schemas.microsoft.com/office/drawing/2014/main" val="2372028063"/>
                    </a:ext>
                  </a:extLst>
                </a:gridCol>
                <a:gridCol w="1868203">
                  <a:extLst>
                    <a:ext uri="{9D8B030D-6E8A-4147-A177-3AD203B41FA5}">
                      <a16:colId xmlns:a16="http://schemas.microsoft.com/office/drawing/2014/main" val="347417838"/>
                    </a:ext>
                  </a:extLst>
                </a:gridCol>
                <a:gridCol w="1868203">
                  <a:extLst>
                    <a:ext uri="{9D8B030D-6E8A-4147-A177-3AD203B41FA5}">
                      <a16:colId xmlns:a16="http://schemas.microsoft.com/office/drawing/2014/main" val="1347108175"/>
                    </a:ext>
                  </a:extLst>
                </a:gridCol>
                <a:gridCol w="1868203">
                  <a:extLst>
                    <a:ext uri="{9D8B030D-6E8A-4147-A177-3AD203B41FA5}">
                      <a16:colId xmlns:a16="http://schemas.microsoft.com/office/drawing/2014/main" val="1228329562"/>
                    </a:ext>
                  </a:extLst>
                </a:gridCol>
                <a:gridCol w="1868203">
                  <a:extLst>
                    <a:ext uri="{9D8B030D-6E8A-4147-A177-3AD203B41FA5}">
                      <a16:colId xmlns:a16="http://schemas.microsoft.com/office/drawing/2014/main" val="1819665815"/>
                    </a:ext>
                  </a:extLst>
                </a:gridCol>
                <a:gridCol w="1868203">
                  <a:extLst>
                    <a:ext uri="{9D8B030D-6E8A-4147-A177-3AD203B41FA5}">
                      <a16:colId xmlns:a16="http://schemas.microsoft.com/office/drawing/2014/main" val="3673563826"/>
                    </a:ext>
                  </a:extLst>
                </a:gridCol>
              </a:tblGrid>
              <a:tr h="389207"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Wasmtime</a:t>
                      </a:r>
                      <a:endParaRPr lang="en-US" sz="20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Wamr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Wasmer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Wasm3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21811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r>
                        <a:rPr lang="en-US" sz="2000" b="1" dirty="0"/>
                        <a:t>Interpreter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û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û</a:t>
                      </a:r>
                      <a:endParaRPr lang="en-US" sz="2000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Wingdings" panose="05000000000000000000" pitchFamily="2" charset="2"/>
                        </a:rPr>
                        <a:t>ü</a:t>
                      </a:r>
                      <a:endParaRPr lang="en-US" sz="2000">
                        <a:latin typeface="+mj-lt"/>
                      </a:endParaRPr>
                    </a:p>
                    <a:p>
                      <a:r>
                        <a:rPr lang="en-US" sz="1600">
                          <a:latin typeface="+mn-lt"/>
                        </a:rPr>
                        <a:t>(iwasm-CI</a:t>
                      </a:r>
                      <a:r>
                        <a:rPr lang="en-US" sz="2000">
                          <a:latin typeface="+mn-lt"/>
                        </a:rPr>
                        <a:t>,</a:t>
                      </a:r>
                    </a:p>
                    <a:p>
                      <a:r>
                        <a:rPr lang="en-US" sz="1600"/>
                        <a:t>iwasm-FI)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û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Wingdings" panose="05000000000000000000" pitchFamily="2" charset="2"/>
                        </a:rPr>
                        <a:t>ü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55981"/>
                  </a:ext>
                </a:extLst>
              </a:tr>
              <a:tr h="1063510">
                <a:tc>
                  <a:txBody>
                    <a:bodyPr/>
                    <a:lstStyle/>
                    <a:p>
                      <a:r>
                        <a:rPr lang="en-US" sz="2000" b="1" dirty="0"/>
                        <a:t>Just in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û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wasmtime-cranelift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Wingdings" panose="05000000000000000000" pitchFamily="2" charset="2"/>
                        </a:rPr>
                        <a:t>ü</a:t>
                      </a:r>
                      <a:endParaRPr lang="en-US" sz="2000" dirty="0"/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iwasm</a:t>
                      </a:r>
                      <a:r>
                        <a:rPr lang="en-US" sz="1600" dirty="0"/>
                        <a:t>-FJIT,</a:t>
                      </a:r>
                    </a:p>
                    <a:p>
                      <a:r>
                        <a:rPr lang="en-US" sz="16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iwasm</a:t>
                      </a:r>
                      <a:r>
                        <a:rPr lang="en-US" sz="16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-LJIT,</a:t>
                      </a:r>
                    </a:p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iwasm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-LMCJIT)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Wingdings" panose="05000000000000000000" pitchFamily="2" charset="2"/>
                        </a:rPr>
                        <a:t>ü</a:t>
                      </a:r>
                      <a:endParaRPr lang="en-US" sz="2000"/>
                    </a:p>
                    <a:p>
                      <a:r>
                        <a:rPr lang="en-US" sz="1600"/>
                        <a:t>(wasmer-llvm, wasmer-singlepass, wasmer-cranelift)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Wingdings"/>
                          <a:ea typeface="+mn-ea"/>
                          <a:cs typeface="+mn-cs"/>
                          <a:sym typeface="Wingdings"/>
                        </a:rPr>
                        <a:t>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45960"/>
                  </a:ext>
                </a:extLst>
              </a:tr>
              <a:tr h="931688">
                <a:tc>
                  <a:txBody>
                    <a:bodyPr/>
                    <a:lstStyle/>
                    <a:p>
                      <a:r>
                        <a:rPr lang="en-US" sz="2000" b="1" dirty="0"/>
                        <a:t>Ahead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Wingdings" panose="05000000000000000000" pitchFamily="2" charset="2"/>
                        </a:rPr>
                        <a:t>ü</a:t>
                      </a:r>
                      <a:endParaRPr lang="en-US" sz="2000"/>
                    </a:p>
                    <a:p>
                      <a:r>
                        <a:rPr lang="en-US" sz="1600"/>
                        <a:t>(GCC Native AMD64)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wasmtime-cranelift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(iwasm-AOT)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Wingdings" panose="05000000000000000000" pitchFamily="2" charset="2"/>
                        </a:rPr>
                        <a:t>ü</a:t>
                      </a:r>
                      <a:endParaRPr lang="en-US" sz="20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wasmer-llvm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wasmer-singlepass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wasmer-cranelift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8963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3E5081-637C-F8DF-8DEC-0D31921D34CA}"/>
              </a:ext>
            </a:extLst>
          </p:cNvPr>
          <p:cNvSpPr txBox="1"/>
          <p:nvPr/>
        </p:nvSpPr>
        <p:spPr>
          <a:xfrm>
            <a:off x="9962454" y="6095356"/>
            <a:ext cx="19214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* Still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182530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B2A3-CB51-4B5C-87B6-CA9E5F36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Create our own test suite 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D591E-85C9-40DD-82A3-529B5A82A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1F2C-368C-475F-A884-C2FC8C38A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DDD6C-D839-407E-9D7F-EC4475C551B2}"/>
              </a:ext>
            </a:extLst>
          </p:cNvPr>
          <p:cNvSpPr txBox="1"/>
          <p:nvPr/>
        </p:nvSpPr>
        <p:spPr>
          <a:xfrm>
            <a:off x="611688" y="2142810"/>
            <a:ext cx="4272645" cy="3272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Jetstream 2</a:t>
            </a:r>
            <a:endParaRPr lang="en-US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err="1">
                <a:hlinkClick r:id="rId3"/>
              </a:rPr>
              <a:t>PSPDFKit</a:t>
            </a:r>
            <a:r>
              <a:rPr lang="en-US">
                <a:hlinkClick r:id="rId3"/>
              </a:rPr>
              <a:t> </a:t>
            </a:r>
            <a:r>
              <a:rPr lang="en-US" err="1">
                <a:hlinkClick r:id="rId3"/>
              </a:rPr>
              <a:t>WebAssembly</a:t>
            </a:r>
            <a:r>
              <a:rPr lang="en-US">
                <a:hlinkClick r:id="rId3"/>
              </a:rPr>
              <a:t> Benchmark</a:t>
            </a:r>
            <a:endParaRPr lang="en-US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err="1">
                <a:hlinkClick r:id="rId4"/>
              </a:rPr>
              <a:t>WebAssembly</a:t>
            </a:r>
            <a:r>
              <a:rPr lang="en-US">
                <a:hlinkClick r:id="rId4"/>
              </a:rPr>
              <a:t> Benchmarking Proposal</a:t>
            </a:r>
            <a:endParaRPr lang="en-US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Massive</a:t>
            </a:r>
            <a:endParaRPr lang="en-US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err="1">
                <a:hlinkClick r:id="rId6"/>
              </a:rPr>
              <a:t>Embenchen</a:t>
            </a:r>
            <a:r>
              <a:rPr lang="en-US"/>
              <a:t> (Deprecated)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hlinkClick r:id="rId7"/>
              </a:rPr>
              <a:t>Coremark</a:t>
            </a:r>
            <a:endParaRPr lang="en-US">
              <a:solidFill>
                <a:srgbClr val="C00000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C00000"/>
                </a:solidFill>
                <a:hlinkClick r:id="rId8"/>
              </a:rPr>
              <a:t>Polybench</a:t>
            </a:r>
            <a:endParaRPr lang="en-US">
              <a:solidFill>
                <a:srgbClr val="C00000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C00000"/>
                </a:solidFill>
                <a:hlinkClick r:id="rId9"/>
              </a:rPr>
              <a:t>Sightglass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825B8E1-3970-4416-8204-754FE7037B3B}"/>
              </a:ext>
            </a:extLst>
          </p:cNvPr>
          <p:cNvSpPr/>
          <p:nvPr/>
        </p:nvSpPr>
        <p:spPr>
          <a:xfrm>
            <a:off x="4864275" y="2149074"/>
            <a:ext cx="839244" cy="1979112"/>
          </a:xfrm>
          <a:prstGeom prst="rightBrace">
            <a:avLst/>
          </a:prstGeom>
          <a:ln w="9525">
            <a:solidFill>
              <a:schemeClr val="accent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A4A09-AB47-4657-BB46-CFD578489F9F}"/>
              </a:ext>
            </a:extLst>
          </p:cNvPr>
          <p:cNvSpPr txBox="1"/>
          <p:nvPr/>
        </p:nvSpPr>
        <p:spPr>
          <a:xfrm>
            <a:off x="5933530" y="2994580"/>
            <a:ext cx="40225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/>
              <a:t>Focus on Web, assume </a:t>
            </a:r>
            <a:r>
              <a:rPr lang="en-US" err="1"/>
              <a:t>Javascript</a:t>
            </a:r>
            <a:r>
              <a:rPr lang="en-US"/>
              <a:t> host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5C7C14D-A684-4EA4-B72A-6934535225E8}"/>
              </a:ext>
            </a:extLst>
          </p:cNvPr>
          <p:cNvSpPr/>
          <p:nvPr/>
        </p:nvSpPr>
        <p:spPr>
          <a:xfrm>
            <a:off x="4864276" y="4178290"/>
            <a:ext cx="722968" cy="754376"/>
          </a:xfrm>
          <a:prstGeom prst="rightBrace">
            <a:avLst/>
          </a:prstGeom>
          <a:ln w="9525">
            <a:solidFill>
              <a:schemeClr val="accent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52BDB-816B-4145-B6E8-7B655B7F770E}"/>
              </a:ext>
            </a:extLst>
          </p:cNvPr>
          <p:cNvSpPr txBox="1"/>
          <p:nvPr/>
        </p:nvSpPr>
        <p:spPr>
          <a:xfrm>
            <a:off x="5829146" y="4425691"/>
            <a:ext cx="44755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/>
              <a:t>Collection of compute intensive c programs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1BD2C-A28B-41D5-8A94-46F511FD0192}"/>
              </a:ext>
            </a:extLst>
          </p:cNvPr>
          <p:cNvSpPr txBox="1"/>
          <p:nvPr/>
        </p:nvSpPr>
        <p:spPr>
          <a:xfrm>
            <a:off x="5829145" y="5031420"/>
            <a:ext cx="5933356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Profiling benchmark well suited for our use case, </a:t>
            </a:r>
          </a:p>
          <a:p>
            <a:pPr algn="l"/>
            <a:r>
              <a:rPr lang="en-US" dirty="0"/>
              <a:t>but is not intended for general purposes. </a:t>
            </a:r>
          </a:p>
          <a:p>
            <a:pPr algn="l"/>
            <a:r>
              <a:rPr lang="en-US" dirty="0"/>
              <a:t>It is used to compare performance of different versions of </a:t>
            </a:r>
          </a:p>
          <a:p>
            <a:pPr algn="l"/>
            <a:r>
              <a:rPr lang="en-US" dirty="0"/>
              <a:t>Wasmtime and Cranelift 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9E32E3C-4323-4648-96BC-2B0AB51A271F}"/>
              </a:ext>
            </a:extLst>
          </p:cNvPr>
          <p:cNvSpPr/>
          <p:nvPr/>
        </p:nvSpPr>
        <p:spPr>
          <a:xfrm>
            <a:off x="4864275" y="4982770"/>
            <a:ext cx="722968" cy="432731"/>
          </a:xfrm>
          <a:prstGeom prst="rightBrace">
            <a:avLst/>
          </a:prstGeom>
          <a:ln w="9525">
            <a:solidFill>
              <a:schemeClr val="accent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D568D-3D46-81B4-26E0-C5A9772C5AFC}"/>
              </a:ext>
            </a:extLst>
          </p:cNvPr>
          <p:cNvSpPr/>
          <p:nvPr/>
        </p:nvSpPr>
        <p:spPr>
          <a:xfrm>
            <a:off x="288806" y="1226184"/>
            <a:ext cx="11289447" cy="437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Focus on embeddable / non browser environments</a:t>
            </a:r>
          </a:p>
        </p:txBody>
      </p:sp>
    </p:spTree>
    <p:extLst>
      <p:ext uri="{BB962C8B-B14F-4D97-AF65-F5344CB8AC3E}">
        <p14:creationId xmlns:p14="http://schemas.microsoft.com/office/powerpoint/2010/main" val="186985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3B06-77CE-4ABD-B977-C0455ADD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Benchmarking </a:t>
            </a:r>
            <a:r>
              <a:rPr lang="en-US" dirty="0"/>
              <a:t>Applications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C1562-5D7A-4863-8D5E-657F0C9C7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Unrestricted | © Siemens 2022 | Dr Ajay Chhokra, Chris Woods | T SSP AVI US| February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BB1A7-3328-4758-8628-45277C583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5981CFD-6080-6B5D-F14B-1139F0AE6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2669"/>
              </p:ext>
            </p:extLst>
          </p:nvPr>
        </p:nvGraphicFramePr>
        <p:xfrm>
          <a:off x="446671" y="1104280"/>
          <a:ext cx="11602528" cy="41907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57504">
                  <a:extLst>
                    <a:ext uri="{9D8B030D-6E8A-4147-A177-3AD203B41FA5}">
                      <a16:colId xmlns:a16="http://schemas.microsoft.com/office/drawing/2014/main" val="1916485902"/>
                    </a:ext>
                  </a:extLst>
                </a:gridCol>
                <a:gridCol w="1657504">
                  <a:extLst>
                    <a:ext uri="{9D8B030D-6E8A-4147-A177-3AD203B41FA5}">
                      <a16:colId xmlns:a16="http://schemas.microsoft.com/office/drawing/2014/main" val="3120788327"/>
                    </a:ext>
                  </a:extLst>
                </a:gridCol>
                <a:gridCol w="1657504">
                  <a:extLst>
                    <a:ext uri="{9D8B030D-6E8A-4147-A177-3AD203B41FA5}">
                      <a16:colId xmlns:a16="http://schemas.microsoft.com/office/drawing/2014/main" val="1999866282"/>
                    </a:ext>
                  </a:extLst>
                </a:gridCol>
                <a:gridCol w="1657504">
                  <a:extLst>
                    <a:ext uri="{9D8B030D-6E8A-4147-A177-3AD203B41FA5}">
                      <a16:colId xmlns:a16="http://schemas.microsoft.com/office/drawing/2014/main" val="1188092976"/>
                    </a:ext>
                  </a:extLst>
                </a:gridCol>
                <a:gridCol w="1657504">
                  <a:extLst>
                    <a:ext uri="{9D8B030D-6E8A-4147-A177-3AD203B41FA5}">
                      <a16:colId xmlns:a16="http://schemas.microsoft.com/office/drawing/2014/main" val="641122619"/>
                    </a:ext>
                  </a:extLst>
                </a:gridCol>
                <a:gridCol w="1657504">
                  <a:extLst>
                    <a:ext uri="{9D8B030D-6E8A-4147-A177-3AD203B41FA5}">
                      <a16:colId xmlns:a16="http://schemas.microsoft.com/office/drawing/2014/main" val="4155492025"/>
                    </a:ext>
                  </a:extLst>
                </a:gridCol>
                <a:gridCol w="1657504">
                  <a:extLst>
                    <a:ext uri="{9D8B030D-6E8A-4147-A177-3AD203B41FA5}">
                      <a16:colId xmlns:a16="http://schemas.microsoft.com/office/drawing/2014/main" val="2432816064"/>
                    </a:ext>
                  </a:extLst>
                </a:gridCol>
              </a:tblGrid>
              <a:tr h="126466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Matrix Multiplication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Travelling Salesperson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Merge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Graph Traversal DFS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Inheritance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627173"/>
                  </a:ext>
                </a:extLst>
              </a:tr>
              <a:tr h="680970"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Multiplies two square matrices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Allocate and de-allocate linear heap in a fixed 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Solves a travelling salesperson 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Sorts a list using merge sort (statically defined)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Performs a DFS on a binary tree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Iterate over the inheritance tree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18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Input &amp;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Matrix Size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10x10</a:t>
                      </a:r>
                    </a:p>
                    <a:p>
                      <a:r>
                        <a:rPr lang="en-US" dirty="0"/>
                        <a:t>100x100</a:t>
                      </a:r>
                    </a:p>
                    <a:p>
                      <a:r>
                        <a:rPr lang="en-US" dirty="0"/>
                        <a:t>1000x1000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Allocation</a:t>
                      </a:r>
                    </a:p>
                    <a:p>
                      <a:r>
                        <a:rPr lang="en-US" dirty="0"/>
                        <a:t>(initial heap)</a:t>
                      </a:r>
                    </a:p>
                    <a:p>
                      <a:r>
                        <a:rPr lang="en-US" dirty="0"/>
                        <a:t>110% </a:t>
                      </a:r>
                    </a:p>
                    <a:p>
                      <a:r>
                        <a:rPr lang="en-US" dirty="0"/>
                        <a:t>120%</a:t>
                      </a:r>
                    </a:p>
                    <a:p>
                      <a:r>
                        <a:rPr lang="en-US" dirty="0"/>
                        <a:t>130%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Distance Matrix</a:t>
                      </a:r>
                    </a:p>
                    <a:p>
                      <a:r>
                        <a:rPr lang="en-US" dirty="0"/>
                        <a:t>6x6</a:t>
                      </a:r>
                    </a:p>
                    <a:p>
                      <a:r>
                        <a:rPr lang="en-US" dirty="0"/>
                        <a:t>10x10</a:t>
                      </a:r>
                    </a:p>
                    <a:p>
                      <a:r>
                        <a:rPr lang="en-US" dirty="0"/>
                        <a:t>15x15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List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100</a:t>
                      </a:r>
                    </a:p>
                    <a:p>
                      <a:r>
                        <a:rPr lang="en-US" dirty="0"/>
                        <a:t>1000</a:t>
                      </a:r>
                    </a:p>
                    <a:p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Graph Size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64</a:t>
                      </a:r>
                    </a:p>
                    <a:p>
                      <a:r>
                        <a:rPr lang="en-US" dirty="0"/>
                        <a:t>128</a:t>
                      </a:r>
                    </a:p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Inheritance Tree</a:t>
                      </a:r>
                    </a:p>
                    <a:p>
                      <a:r>
                        <a:rPr lang="en-US" dirty="0"/>
                        <a:t>5x5</a:t>
                      </a:r>
                    </a:p>
                    <a:p>
                      <a:r>
                        <a:rPr lang="en-US" dirty="0"/>
                        <a:t>10x10</a:t>
                      </a:r>
                    </a:p>
                    <a:p>
                      <a:r>
                        <a:rPr lang="en-US" dirty="0"/>
                        <a:t>15x15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503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E2A76D5-91F1-101F-F758-4C316119479E}"/>
              </a:ext>
            </a:extLst>
          </p:cNvPr>
          <p:cNvSpPr txBox="1"/>
          <p:nvPr/>
        </p:nvSpPr>
        <p:spPr>
          <a:xfrm>
            <a:off x="770669" y="5290280"/>
            <a:ext cx="11278530" cy="117737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Only import WASI functions.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Input via I/O and results via I/O.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Repeated executions x 25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High Priority - Prevent preemption.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Pinned to specific CPU.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258691-38EC-1141-D1BD-3CEAC6A7C082}"/>
              </a:ext>
            </a:extLst>
          </p:cNvPr>
          <p:cNvCxnSpPr>
            <a:cxnSpLocks/>
          </p:cNvCxnSpPr>
          <p:nvPr/>
        </p:nvCxnSpPr>
        <p:spPr>
          <a:xfrm>
            <a:off x="446671" y="5295020"/>
            <a:ext cx="11602528" cy="0"/>
          </a:xfrm>
          <a:prstGeom prst="line">
            <a:avLst/>
          </a:prstGeom>
          <a:ln w="19050">
            <a:headEnd w="lg" len="lg"/>
            <a:tailEnd type="non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1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40887b0-086c-4ff4-2016-b5b55c2754ed"/>
</p:tagLst>
</file>

<file path=ppt/theme/theme1.xml><?xml version="1.0" encoding="utf-8"?>
<a:theme xmlns:a="http://schemas.openxmlformats.org/drawingml/2006/main" name="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4C3AAF00DE134BA31C198BFAC7255C" ma:contentTypeVersion="2" ma:contentTypeDescription="Create a new document." ma:contentTypeScope="" ma:versionID="62d6ddf94aa60468d824a0a57a25418f">
  <xsd:schema xmlns:xsd="http://www.w3.org/2001/XMLSchema" xmlns:xs="http://www.w3.org/2001/XMLSchema" xmlns:p="http://schemas.microsoft.com/office/2006/metadata/properties" xmlns:ns2="3a528105-d365-4682-9a09-7c9212fb30ec" targetNamespace="http://schemas.microsoft.com/office/2006/metadata/properties" ma:root="true" ma:fieldsID="d167d84b5c93055f6fdb083543c85cde" ns2:_="">
    <xsd:import namespace="3a528105-d365-4682-9a09-7c9212fb3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28105-d365-4682-9a09-7c9212fb3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0D17C8-EB9E-414E-BE9B-6B7076769063}">
  <ds:schemaRefs>
    <ds:schemaRef ds:uri="3a528105-d365-4682-9a09-7c9212fb30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46B11F-0E31-41DC-B9ED-65F5AA2619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9E047-6960-4C11-B60C-4BDD5E18961E}">
  <ds:schemaRefs>
    <ds:schemaRef ds:uri="3a528105-d365-4682-9a09-7c9212fb30e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1498</Words>
  <Application>Microsoft Office PowerPoint</Application>
  <PresentationFormat>Widescreen</PresentationFormat>
  <Paragraphs>314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MS Shell Dlg 2</vt:lpstr>
      <vt:lpstr>Wingdings</vt:lpstr>
      <vt:lpstr>Siemens 2020</vt:lpstr>
      <vt:lpstr>WASM Performance Investigation</vt:lpstr>
      <vt:lpstr>Areas of Interest</vt:lpstr>
      <vt:lpstr>Areas of Interest</vt:lpstr>
      <vt:lpstr>Areas of Interest</vt:lpstr>
      <vt:lpstr>Areas of Interest</vt:lpstr>
      <vt:lpstr>Areas of Interest</vt:lpstr>
      <vt:lpstr>Runtimes Under Test</vt:lpstr>
      <vt:lpstr>Why Create our own test suite ? </vt:lpstr>
      <vt:lpstr>Benchmarking Applications</vt:lpstr>
      <vt:lpstr>Toolchain Overview &amp; More Test Combinations</vt:lpstr>
      <vt:lpstr>Results: Matrix Multiplication</vt:lpstr>
      <vt:lpstr>Results: Matrix Multiplication</vt:lpstr>
      <vt:lpstr>Results: Matrix Multiplication</vt:lpstr>
      <vt:lpstr>Results: TSP</vt:lpstr>
      <vt:lpstr>Results: TSP</vt:lpstr>
      <vt:lpstr>Results: TSP</vt:lpstr>
      <vt:lpstr>Results: Sort</vt:lpstr>
      <vt:lpstr>Results: Sort</vt:lpstr>
      <vt:lpstr>Results: Sort</vt:lpstr>
      <vt:lpstr>Results: DFS</vt:lpstr>
      <vt:lpstr>Results: DFS</vt:lpstr>
      <vt:lpstr>Results: DFS</vt:lpstr>
      <vt:lpstr>Results: Inheritance</vt:lpstr>
      <vt:lpstr>Results: Inheritance</vt:lpstr>
      <vt:lpstr>Results: Inheritance </vt:lpstr>
      <vt:lpstr>Results: Memory Allocation</vt:lpstr>
      <vt:lpstr>Results: Memory Allocation</vt:lpstr>
      <vt:lpstr>Results: Memory Allocation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</dc:title>
  <dc:creator>Woods, Chris (T RDA SSI AVI-US)</dc:creator>
  <cp:lastModifiedBy>Woods, Chris (T SSP AVI-US)</cp:lastModifiedBy>
  <cp:revision>4</cp:revision>
  <dcterms:created xsi:type="dcterms:W3CDTF">2021-03-18T16:27:20Z</dcterms:created>
  <dcterms:modified xsi:type="dcterms:W3CDTF">2022-10-28T15:42:13Z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2021-03-22T14:29:42Z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a5e96d80-a62d-48bf-87d5-c8714b715455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</Properties>
</file>