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73"/>
  </p:notesMasterIdLst>
  <p:sldIdLst>
    <p:sldId id="256" r:id="rId2"/>
    <p:sldId id="257" r:id="rId3"/>
    <p:sldId id="288" r:id="rId4"/>
    <p:sldId id="259" r:id="rId5"/>
    <p:sldId id="260" r:id="rId6"/>
    <p:sldId id="290" r:id="rId7"/>
    <p:sldId id="291" r:id="rId8"/>
    <p:sldId id="292" r:id="rId9"/>
    <p:sldId id="296" r:id="rId10"/>
    <p:sldId id="297" r:id="rId11"/>
    <p:sldId id="286" r:id="rId12"/>
    <p:sldId id="269" r:id="rId13"/>
    <p:sldId id="287" r:id="rId14"/>
    <p:sldId id="272" r:id="rId15"/>
    <p:sldId id="270" r:id="rId16"/>
    <p:sldId id="268" r:id="rId17"/>
    <p:sldId id="439" r:id="rId18"/>
    <p:sldId id="366" r:id="rId19"/>
    <p:sldId id="343" r:id="rId20"/>
    <p:sldId id="344" r:id="rId21"/>
    <p:sldId id="405" r:id="rId22"/>
    <p:sldId id="385" r:id="rId23"/>
    <p:sldId id="433" r:id="rId24"/>
    <p:sldId id="438" r:id="rId25"/>
    <p:sldId id="436" r:id="rId26"/>
    <p:sldId id="434" r:id="rId27"/>
    <p:sldId id="435" r:id="rId28"/>
    <p:sldId id="437" r:id="rId29"/>
    <p:sldId id="406" r:id="rId30"/>
    <p:sldId id="407" r:id="rId31"/>
    <p:sldId id="420" r:id="rId32"/>
    <p:sldId id="421" r:id="rId33"/>
    <p:sldId id="422" r:id="rId34"/>
    <p:sldId id="423" r:id="rId35"/>
    <p:sldId id="424" r:id="rId36"/>
    <p:sldId id="431" r:id="rId37"/>
    <p:sldId id="425" r:id="rId38"/>
    <p:sldId id="426" r:id="rId39"/>
    <p:sldId id="428" r:id="rId40"/>
    <p:sldId id="429" r:id="rId41"/>
    <p:sldId id="430" r:id="rId42"/>
    <p:sldId id="304" r:id="rId43"/>
    <p:sldId id="274" r:id="rId44"/>
    <p:sldId id="275" r:id="rId45"/>
    <p:sldId id="293" r:id="rId46"/>
    <p:sldId id="363" r:id="rId47"/>
    <p:sldId id="327" r:id="rId48"/>
    <p:sldId id="320" r:id="rId49"/>
    <p:sldId id="322" r:id="rId50"/>
    <p:sldId id="323" r:id="rId51"/>
    <p:sldId id="324" r:id="rId52"/>
    <p:sldId id="341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28" r:id="rId61"/>
    <p:sldId id="329" r:id="rId62"/>
    <p:sldId id="330" r:id="rId63"/>
    <p:sldId id="331" r:id="rId64"/>
    <p:sldId id="332" r:id="rId65"/>
    <p:sldId id="333" r:id="rId66"/>
    <p:sldId id="369" r:id="rId67"/>
    <p:sldId id="326" r:id="rId68"/>
    <p:sldId id="298" r:id="rId69"/>
    <p:sldId id="299" r:id="rId70"/>
    <p:sldId id="300" r:id="rId71"/>
    <p:sldId id="295" r:id="rId72"/>
  </p:sldIdLst>
  <p:sldSz cx="9144000" cy="6858000" type="screen4x3"/>
  <p:notesSz cx="6858000" cy="9144000"/>
  <p:custDataLst>
    <p:tags r:id="rId7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7" autoAdjust="0"/>
    <p:restoredTop sz="98087" autoAdjust="0"/>
  </p:normalViewPr>
  <p:slideViewPr>
    <p:cSldViewPr>
      <p:cViewPr>
        <p:scale>
          <a:sx n="100" d="100"/>
          <a:sy n="100" d="100"/>
        </p:scale>
        <p:origin x="-60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0A13E-2C01-4296-ADC4-FFB2BED258F8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E1C7A-4020-4421-B8E4-F3E4544E8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a CSP,   it is NP-hard, still want to solve it, hence we approximate the solution.  Most CSPs are NP-hard to optimize..  In fact most combinatorial optimization problems are NP-hard to optimize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MaxAcyclic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Subgraph</a:t>
            </a:r>
            <a:r>
              <a:rPr lang="en-US" baseline="0" dirty="0" smtClean="0"/>
              <a:t>,  </a:t>
            </a:r>
            <a:r>
              <a:rPr lang="en-US" dirty="0" smtClean="0"/>
              <a:t>Karp’s original</a:t>
            </a:r>
            <a:r>
              <a:rPr lang="en-US" baseline="0" dirty="0" smtClean="0"/>
              <a:t> list of NP-complete problems..  UG hard to approximate better than 1/2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Ordering CSPs</a:t>
            </a:r>
            <a:r>
              <a:rPr lang="en-US" baseline="0" dirty="0" smtClean="0"/>
              <a:t> all turn out to be hard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picture.</a:t>
            </a:r>
            <a:r>
              <a:rPr lang="en-US" baseline="0" dirty="0" smtClean="0"/>
              <a:t>.  My work has shown that we have hit a common barrier on a surprising variety of problems..  If UGC is true,  then we know that simplest algorithms give best </a:t>
            </a:r>
            <a:r>
              <a:rPr lang="en-US" baseline="0" dirty="0" err="1" smtClean="0"/>
              <a:t>approixmation</a:t>
            </a:r>
            <a:r>
              <a:rPr lang="en-US" baseline="0" dirty="0" smtClean="0"/>
              <a:t>.. If UGC is false, then it will be a big breakthrough..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gave</a:t>
            </a:r>
            <a:r>
              <a:rPr lang="en-US" baseline="0" dirty="0" smtClean="0"/>
              <a:t> a method to compute integrality gaps,  which was completely unsuspected earlier..  Indeed this gives a way to compute the </a:t>
            </a:r>
            <a:r>
              <a:rPr lang="en-US" baseline="0" dirty="0" err="1" smtClean="0"/>
              <a:t>Grothendieck</a:t>
            </a:r>
            <a:r>
              <a:rPr lang="en-US" baseline="0" dirty="0" smtClean="0"/>
              <a:t> constant.. (an age old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is </a:t>
            </a:r>
            <a:r>
              <a:rPr lang="en-US" dirty="0" err="1" smtClean="0"/>
              <a:t>semidefinite</a:t>
            </a:r>
            <a:r>
              <a:rPr lang="en-US" dirty="0" smtClean="0"/>
              <a:t> programming?</a:t>
            </a:r>
            <a:r>
              <a:rPr lang="en-US" baseline="0" dirty="0" smtClean="0"/>
              <a:t>  We will explain it with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, . Explain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Maxcut</a:t>
            </a:r>
            <a:r>
              <a:rPr lang="en-US" dirty="0" smtClean="0"/>
              <a:t> </a:t>
            </a:r>
            <a:r>
              <a:rPr lang="en-US" dirty="0" err="1" smtClean="0"/>
              <a:t>semidefinite</a:t>
            </a:r>
            <a:r>
              <a:rPr lang="en-US" dirty="0" smtClean="0"/>
              <a:t> programming</a:t>
            </a:r>
            <a:r>
              <a:rPr lang="en-US" baseline="0" dirty="0" smtClean="0"/>
              <a:t> relaxation,  can be solvable in cubic time ( in linear time [Kale])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showed that for every constraint satisfaction problem,  the simplest SDP gives best</a:t>
            </a:r>
            <a:r>
              <a:rPr lang="en-US" baseline="0" dirty="0" smtClean="0"/>
              <a:t> approximation assuming UGC.  Somewhat Surprisingly,  this also led to an algorithm to approximate the optimum for every CSP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Hence we approximate the optimum.  Define approximation algorithms,  there is vast literature,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Hypercube</a:t>
            </a:r>
            <a:r>
              <a:rPr lang="en-US" baseline="0" dirty="0" smtClean="0"/>
              <a:t> graph .  SDP value = SDP(G),  and Integral value = SDP.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more work to show that</a:t>
            </a:r>
            <a:r>
              <a:rPr lang="en-US" baseline="0" dirty="0" smtClean="0"/>
              <a:t> algorithm is at least as good as all known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</a:t>
            </a:r>
            <a:r>
              <a:rPr lang="en-US" baseline="0" dirty="0" smtClean="0"/>
              <a:t> Work :  Resolve Unique games conjecture,  show some sort of reverse connection,  SDP integrality gaps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Dichotomy Conjecture..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payoff…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Till</a:t>
            </a:r>
            <a:r>
              <a:rPr lang="en-US" baseline="0" dirty="0" smtClean="0"/>
              <a:t> 1994,  linear programs were the best.  In 1994, </a:t>
            </a:r>
            <a:r>
              <a:rPr lang="en-US" baseline="0" dirty="0" err="1" smtClean="0"/>
              <a:t>Goemans</a:t>
            </a:r>
            <a:r>
              <a:rPr lang="en-US" baseline="0" dirty="0" smtClean="0"/>
              <a:t> and Williamson came up with SDP for solving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  SDP is the strongest tool available today,  and nearly all approximation algorithms.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n, \eta are constants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Since then,  SDPs have been used to approximate several</a:t>
            </a:r>
            <a:r>
              <a:rPr lang="en-US" baseline="0" dirty="0" smtClean="0"/>
              <a:t> CSPs (show a list).  These are all the CSPs that have been approximated..  On the hardness side,  PCP machinery has shown several results, yet some remained open.   Again the culprit is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Depending on the number of constraints,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Since then,  SDPs have been used to approximate several</a:t>
            </a:r>
            <a:r>
              <a:rPr lang="en-US" baseline="0" dirty="0" smtClean="0"/>
              <a:t> CSPs (show a list).  These are all the CSPs that have been approximated..  On the hardness side,  PCP machinery has shown several results, yet some remained open.   Again the culprit is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Optimal</a:t>
            </a:r>
            <a:r>
              <a:rPr lang="en-US" baseline="0" dirty="0" smtClean="0"/>
              <a:t> hardness for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,  Then came Max2SAT hardness which also matched.  Mysteriously,  UG hardness results exactly matched the SDP algorithms.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showed that for every constraint satisfaction problem,  the simplest SDP gives best</a:t>
            </a:r>
            <a:r>
              <a:rPr lang="en-US" baseline="0" dirty="0" smtClean="0"/>
              <a:t> approximation assuming UGC.  Somewhat Surprisingly,  this also led to an algorithm to approximate the optimum for every CSP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</a:t>
            </a:r>
            <a:r>
              <a:rPr lang="en-US" dirty="0" err="1" smtClean="0"/>
              <a:t>labelling</a:t>
            </a:r>
            <a:r>
              <a:rPr lang="en-US" baseline="0" dirty="0" smtClean="0"/>
              <a:t>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that under UGC,  even for </a:t>
            </a:r>
            <a:r>
              <a:rPr lang="en-US" dirty="0" err="1" smtClean="0"/>
              <a:t>labelling</a:t>
            </a:r>
            <a:r>
              <a:rPr lang="en-US" dirty="0" smtClean="0"/>
              <a:t> problems..  LP gives best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262E-7535-405B-9197-433FFA06DEF5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8187D-1EBB-49E1-B9EC-68651D38C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Approximating NP-hard Problems</a:t>
            </a:r>
            <a:br>
              <a:rPr lang="en-US" dirty="0" smtClean="0"/>
            </a:br>
            <a:r>
              <a:rPr lang="en-US" sz="3200" dirty="0" smtClean="0"/>
              <a:t>Efficient Algorithms and their Limits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Prasad </a:t>
            </a:r>
            <a:r>
              <a:rPr lang="en-US" dirty="0" err="1" smtClean="0"/>
              <a:t>Raghavendra</a:t>
            </a:r>
            <a:endParaRPr lang="en-US" dirty="0" smtClean="0"/>
          </a:p>
          <a:p>
            <a:r>
              <a:rPr lang="en-US" sz="2400" dirty="0" smtClean="0"/>
              <a:t>University of Washington</a:t>
            </a:r>
          </a:p>
          <a:p>
            <a:r>
              <a:rPr lang="en-US" sz="2400" dirty="0" smtClean="0"/>
              <a:t>Seattle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 w="254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The Connection</a:t>
            </a:r>
            <a:endParaRPr lang="en-US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2057400" y="1752600"/>
            <a:ext cx="5105400" cy="5638800"/>
            <a:chOff x="2514600" y="1752600"/>
            <a:chExt cx="5105400" cy="5638800"/>
          </a:xfrm>
        </p:grpSpPr>
        <p:grpSp>
          <p:nvGrpSpPr>
            <p:cNvPr id="100" name="Group 99"/>
            <p:cNvGrpSpPr/>
            <p:nvPr/>
          </p:nvGrpSpPr>
          <p:grpSpPr>
            <a:xfrm>
              <a:off x="2514600" y="1752600"/>
              <a:ext cx="5105400" cy="5638800"/>
              <a:chOff x="2514600" y="1752600"/>
              <a:chExt cx="5105400" cy="56388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4419600" y="2286000"/>
                <a:ext cx="28956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 smtClean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819400" y="5562600"/>
                <a:ext cx="4038600" cy="15191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CUT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819400" y="5943600"/>
                <a:ext cx="42672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2-SAT</a:t>
                </a:r>
                <a:endParaRPr lang="en-US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819400" y="5181601"/>
                <a:ext cx="39624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3-SAT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818606" y="4419600"/>
                <a:ext cx="3658394" cy="18260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4-SAT</a:t>
                </a:r>
                <a:endParaRPr lang="en-US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819400" y="4800600"/>
                <a:ext cx="3810000" cy="19779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DI CUT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818606" y="6614392"/>
                <a:ext cx="4344194" cy="16740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k-CUT</a:t>
                </a:r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818606" y="2286000"/>
                <a:ext cx="1600994" cy="19753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Unique Games</a:t>
                </a:r>
                <a:endParaRPr lang="en-US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819400" y="1981200"/>
                <a:ext cx="13716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k-CSP</a:t>
                </a:r>
                <a:endParaRPr lang="en-US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818606" y="6248400"/>
                <a:ext cx="43441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Horn SAT</a:t>
                </a:r>
                <a:endParaRPr lang="en-US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2819400" y="4053982"/>
                <a:ext cx="3276600" cy="13701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 DI-CUT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2819400" y="3733800"/>
                <a:ext cx="3276600" cy="13705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E2 LIN3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19400" y="3352801"/>
                <a:ext cx="28194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3-MAJ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2818606" y="2667000"/>
                <a:ext cx="22867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3-CSP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19400" y="2971800"/>
                <a:ext cx="22867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3-AND</a:t>
                </a:r>
              </a:p>
            </p:txBody>
          </p:sp>
          <p:grpSp>
            <p:nvGrpSpPr>
              <p:cNvPr id="80" name="Group 79"/>
              <p:cNvGrpSpPr/>
              <p:nvPr/>
            </p:nvGrpSpPr>
            <p:grpSpPr>
              <a:xfrm>
                <a:off x="2514600" y="1752600"/>
                <a:ext cx="5105400" cy="5638800"/>
                <a:chOff x="2514600" y="533400"/>
                <a:chExt cx="5105400" cy="5638800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 rot="5400000">
                  <a:off x="227408" y="3123803"/>
                  <a:ext cx="5181600" cy="794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4724003" y="3123803"/>
                  <a:ext cx="5181600" cy="794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/>
                <p:cNvSpPr txBox="1"/>
                <p:nvPr/>
              </p:nvSpPr>
              <p:spPr>
                <a:xfrm>
                  <a:off x="2631642" y="5710535"/>
                  <a:ext cx="340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0</a:t>
                  </a:r>
                  <a:endParaRPr lang="en-US" sz="24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7162800" y="5710535"/>
                  <a:ext cx="340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1</a:t>
                  </a:r>
                  <a:endParaRPr lang="en-US" sz="2400" dirty="0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 rot="10800000">
                  <a:off x="2514600" y="5715000"/>
                  <a:ext cx="5105400" cy="1588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6" name="Rectangle 85"/>
              <p:cNvSpPr/>
              <p:nvPr/>
            </p:nvSpPr>
            <p:spPr>
              <a:xfrm>
                <a:off x="4495800" y="1981200"/>
                <a:ext cx="2819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5105400" y="2667000"/>
                <a:ext cx="2209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5105400" y="2971800"/>
                <a:ext cx="2209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5638800" y="3352800"/>
                <a:ext cx="1676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6781800" y="5181600"/>
                <a:ext cx="533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010400" y="5562600"/>
                <a:ext cx="304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6858000" y="4800600"/>
                <a:ext cx="4572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7086600" y="5943600"/>
                <a:ext cx="2286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7239000" y="6629400"/>
                <a:ext cx="762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191000" y="1981200"/>
                <a:ext cx="31242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086600" y="5943600"/>
                <a:ext cx="228600" cy="1524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7" name="Rectangle 96"/>
            <p:cNvSpPr/>
            <p:nvPr/>
          </p:nvSpPr>
          <p:spPr>
            <a:xfrm>
              <a:off x="6858000" y="5562600"/>
              <a:ext cx="457200" cy="152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8" name="Freeform 97"/>
          <p:cNvSpPr/>
          <p:nvPr/>
        </p:nvSpPr>
        <p:spPr>
          <a:xfrm>
            <a:off x="3739896" y="1758696"/>
            <a:ext cx="3118104" cy="5175504"/>
          </a:xfrm>
          <a:custGeom>
            <a:avLst/>
            <a:gdLst>
              <a:gd name="connsiteX0" fmla="*/ 0 w 3118104"/>
              <a:gd name="connsiteY0" fmla="*/ 0 h 5175504"/>
              <a:gd name="connsiteX1" fmla="*/ 9144 w 3118104"/>
              <a:gd name="connsiteY1" fmla="*/ 402336 h 5175504"/>
              <a:gd name="connsiteX2" fmla="*/ 886968 w 3118104"/>
              <a:gd name="connsiteY2" fmla="*/ 941832 h 5175504"/>
              <a:gd name="connsiteX3" fmla="*/ 886968 w 3118104"/>
              <a:gd name="connsiteY3" fmla="*/ 1371600 h 5175504"/>
              <a:gd name="connsiteX4" fmla="*/ 1901952 w 3118104"/>
              <a:gd name="connsiteY4" fmla="*/ 2020824 h 5175504"/>
              <a:gd name="connsiteX5" fmla="*/ 1920240 w 3118104"/>
              <a:gd name="connsiteY5" fmla="*/ 2395728 h 5175504"/>
              <a:gd name="connsiteX6" fmla="*/ 2651760 w 3118104"/>
              <a:gd name="connsiteY6" fmla="*/ 3118104 h 5175504"/>
              <a:gd name="connsiteX7" fmla="*/ 2596896 w 3118104"/>
              <a:gd name="connsiteY7" fmla="*/ 3547872 h 5175504"/>
              <a:gd name="connsiteX8" fmla="*/ 2852928 w 3118104"/>
              <a:gd name="connsiteY8" fmla="*/ 3986784 h 5175504"/>
              <a:gd name="connsiteX9" fmla="*/ 3118104 w 3118104"/>
              <a:gd name="connsiteY9" fmla="*/ 5175504 h 517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18104" h="5175504">
                <a:moveTo>
                  <a:pt x="0" y="0"/>
                </a:moveTo>
                <a:lnTo>
                  <a:pt x="9144" y="402336"/>
                </a:lnTo>
                <a:lnTo>
                  <a:pt x="886968" y="941832"/>
                </a:lnTo>
                <a:lnTo>
                  <a:pt x="886968" y="1371600"/>
                </a:lnTo>
                <a:lnTo>
                  <a:pt x="1901952" y="2020824"/>
                </a:lnTo>
                <a:cubicBezTo>
                  <a:pt x="1911170" y="2398775"/>
                  <a:pt x="1786091" y="2395728"/>
                  <a:pt x="1920240" y="2395728"/>
                </a:cubicBezTo>
                <a:cubicBezTo>
                  <a:pt x="2165608" y="2634962"/>
                  <a:pt x="2651760" y="2775411"/>
                  <a:pt x="2651760" y="3118104"/>
                </a:cubicBezTo>
                <a:lnTo>
                  <a:pt x="2596896" y="3547872"/>
                </a:lnTo>
                <a:lnTo>
                  <a:pt x="2852928" y="3986784"/>
                </a:lnTo>
                <a:lnTo>
                  <a:pt x="3118104" y="5175504"/>
                </a:lnTo>
              </a:path>
            </a:pathLst>
          </a:custGeom>
          <a:ln w="476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733800" y="1658017"/>
            <a:ext cx="3124200" cy="5352383"/>
          </a:xfrm>
          <a:custGeom>
            <a:avLst/>
            <a:gdLst>
              <a:gd name="connsiteX0" fmla="*/ 9144 w 2980944"/>
              <a:gd name="connsiteY0" fmla="*/ 240887 h 5352383"/>
              <a:gd name="connsiteX1" fmla="*/ 2962656 w 2980944"/>
              <a:gd name="connsiteY1" fmla="*/ 250031 h 5352383"/>
              <a:gd name="connsiteX2" fmla="*/ 2980944 w 2980944"/>
              <a:gd name="connsiteY2" fmla="*/ 5352383 h 5352383"/>
              <a:gd name="connsiteX3" fmla="*/ 2660904 w 2980944"/>
              <a:gd name="connsiteY3" fmla="*/ 4026503 h 5352383"/>
              <a:gd name="connsiteX4" fmla="*/ 2423160 w 2980944"/>
              <a:gd name="connsiteY4" fmla="*/ 3660743 h 5352383"/>
              <a:gd name="connsiteX5" fmla="*/ 2487168 w 2980944"/>
              <a:gd name="connsiteY5" fmla="*/ 3258407 h 5352383"/>
              <a:gd name="connsiteX6" fmla="*/ 1728216 w 2980944"/>
              <a:gd name="connsiteY6" fmla="*/ 2481167 h 5352383"/>
              <a:gd name="connsiteX7" fmla="*/ 1737360 w 2980944"/>
              <a:gd name="connsiteY7" fmla="*/ 2170271 h 5352383"/>
              <a:gd name="connsiteX8" fmla="*/ 740664 w 2980944"/>
              <a:gd name="connsiteY8" fmla="*/ 1521047 h 5352383"/>
              <a:gd name="connsiteX9" fmla="*/ 731520 w 2980944"/>
              <a:gd name="connsiteY9" fmla="*/ 1082135 h 5352383"/>
              <a:gd name="connsiteX10" fmla="*/ 0 w 2980944"/>
              <a:gd name="connsiteY10" fmla="*/ 506063 h 5352383"/>
              <a:gd name="connsiteX11" fmla="*/ 54864 w 2980944"/>
              <a:gd name="connsiteY11" fmla="*/ 213455 h 5352383"/>
              <a:gd name="connsiteX12" fmla="*/ 54864 w 2980944"/>
              <a:gd name="connsiteY12" fmla="*/ 195167 h 5352383"/>
              <a:gd name="connsiteX13" fmla="*/ 45720 w 2980944"/>
              <a:gd name="connsiteY13" fmla="*/ 195167 h 5352383"/>
              <a:gd name="connsiteX14" fmla="*/ 54864 w 2980944"/>
              <a:gd name="connsiteY14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198120 w 3124200"/>
              <a:gd name="connsiteY12" fmla="*/ 213455 h 5352383"/>
              <a:gd name="connsiteX13" fmla="*/ 198120 w 3124200"/>
              <a:gd name="connsiteY13" fmla="*/ 195167 h 5352383"/>
              <a:gd name="connsiteX14" fmla="*/ 188976 w 3124200"/>
              <a:gd name="connsiteY14" fmla="*/ 195167 h 5352383"/>
              <a:gd name="connsiteX15" fmla="*/ 198120 w 3124200"/>
              <a:gd name="connsiteY15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198120 w 3124200"/>
              <a:gd name="connsiteY12" fmla="*/ 213455 h 5352383"/>
              <a:gd name="connsiteX13" fmla="*/ 198120 w 3124200"/>
              <a:gd name="connsiteY13" fmla="*/ 195167 h 5352383"/>
              <a:gd name="connsiteX14" fmla="*/ 188976 w 3124200"/>
              <a:gd name="connsiteY14" fmla="*/ 195167 h 5352383"/>
              <a:gd name="connsiteX15" fmla="*/ 198120 w 3124200"/>
              <a:gd name="connsiteY15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5822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5822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4200" h="5352383">
                <a:moveTo>
                  <a:pt x="152400" y="240887"/>
                </a:moveTo>
                <a:lnTo>
                  <a:pt x="3105912" y="250031"/>
                </a:lnTo>
                <a:lnTo>
                  <a:pt x="3124200" y="5352383"/>
                </a:lnTo>
                <a:lnTo>
                  <a:pt x="2804160" y="4026503"/>
                </a:lnTo>
                <a:lnTo>
                  <a:pt x="2566416" y="3660743"/>
                </a:lnTo>
                <a:lnTo>
                  <a:pt x="2630424" y="3258407"/>
                </a:lnTo>
                <a:lnTo>
                  <a:pt x="1871472" y="2481167"/>
                </a:lnTo>
                <a:lnTo>
                  <a:pt x="1880616" y="2170271"/>
                </a:lnTo>
                <a:lnTo>
                  <a:pt x="883920" y="1521047"/>
                </a:lnTo>
                <a:lnTo>
                  <a:pt x="874776" y="1082135"/>
                </a:lnTo>
                <a:cubicBezTo>
                  <a:pt x="630936" y="890111"/>
                  <a:pt x="301752" y="746855"/>
                  <a:pt x="67056" y="506063"/>
                </a:cubicBezTo>
                <a:lnTo>
                  <a:pt x="0" y="582263"/>
                </a:lnTo>
                <a:lnTo>
                  <a:pt x="27432" y="277463"/>
                </a:lnTo>
                <a:lnTo>
                  <a:pt x="198120" y="213455"/>
                </a:lnTo>
                <a:lnTo>
                  <a:pt x="198120" y="195167"/>
                </a:lnTo>
                <a:lnTo>
                  <a:pt x="188976" y="195167"/>
                </a:lnTo>
                <a:cubicBezTo>
                  <a:pt x="198310" y="45821"/>
                  <a:pt x="198120" y="0"/>
                  <a:pt x="198120" y="58007"/>
                </a:cubicBezTo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4648200" y="1981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UGC Hard</a:t>
            </a:r>
            <a:endParaRPr lang="en-US" sz="3200" b="1" dirty="0"/>
          </a:p>
        </p:txBody>
      </p:sp>
      <p:sp>
        <p:nvSpPr>
          <p:cNvPr id="102" name="Freeform 101"/>
          <p:cNvSpPr/>
          <p:nvPr/>
        </p:nvSpPr>
        <p:spPr>
          <a:xfrm>
            <a:off x="2295144" y="1828800"/>
            <a:ext cx="4562856" cy="5193792"/>
          </a:xfrm>
          <a:custGeom>
            <a:avLst/>
            <a:gdLst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609344 w 4562856"/>
              <a:gd name="connsiteY14" fmla="*/ 347472 h 5193792"/>
              <a:gd name="connsiteX15" fmla="*/ 16093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456944 w 4562856"/>
              <a:gd name="connsiteY14" fmla="*/ 347472 h 5193792"/>
              <a:gd name="connsiteX15" fmla="*/ 16093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456944 w 4562856"/>
              <a:gd name="connsiteY14" fmla="*/ 347472 h 5193792"/>
              <a:gd name="connsiteX15" fmla="*/ 14569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62856" h="5193792">
                <a:moveTo>
                  <a:pt x="73152" y="82296"/>
                </a:moveTo>
                <a:lnTo>
                  <a:pt x="73152" y="5193792"/>
                </a:lnTo>
                <a:lnTo>
                  <a:pt x="4562856" y="5166360"/>
                </a:lnTo>
                <a:lnTo>
                  <a:pt x="4489704" y="4983480"/>
                </a:lnTo>
                <a:lnTo>
                  <a:pt x="4343400" y="4251960"/>
                </a:lnTo>
                <a:lnTo>
                  <a:pt x="4270248" y="3877056"/>
                </a:lnTo>
                <a:lnTo>
                  <a:pt x="4014216" y="3474720"/>
                </a:lnTo>
                <a:lnTo>
                  <a:pt x="4087368" y="3081528"/>
                </a:lnTo>
                <a:lnTo>
                  <a:pt x="3721608" y="2651760"/>
                </a:lnTo>
                <a:lnTo>
                  <a:pt x="3337560" y="2304288"/>
                </a:lnTo>
                <a:lnTo>
                  <a:pt x="3337560" y="1984248"/>
                </a:lnTo>
                <a:lnTo>
                  <a:pt x="2880360" y="1655064"/>
                </a:lnTo>
                <a:lnTo>
                  <a:pt x="2350008" y="1335024"/>
                </a:lnTo>
                <a:lnTo>
                  <a:pt x="2340864" y="923544"/>
                </a:lnTo>
                <a:lnTo>
                  <a:pt x="1456944" y="347472"/>
                </a:lnTo>
                <a:lnTo>
                  <a:pt x="1456944" y="0"/>
                </a:lnTo>
                <a:lnTo>
                  <a:pt x="0" y="18288"/>
                </a:lnTo>
                <a:lnTo>
                  <a:pt x="0" y="27432"/>
                </a:lnTo>
                <a:lnTo>
                  <a:pt x="0" y="2743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53975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GENERIC</a:t>
            </a:r>
          </a:p>
          <a:p>
            <a:pPr algn="ctr"/>
            <a:r>
              <a:rPr lang="en-US" sz="3200" dirty="0" smtClean="0"/>
              <a:t>ALGORITHM</a:t>
            </a:r>
            <a:endParaRPr lang="en-US" sz="3200" dirty="0"/>
          </a:p>
        </p:txBody>
      </p:sp>
      <p:sp useBgFill="1">
        <p:nvSpPr>
          <p:cNvPr id="57" name="Rounded Rectangle 56"/>
          <p:cNvSpPr/>
          <p:nvPr/>
        </p:nvSpPr>
        <p:spPr>
          <a:xfrm>
            <a:off x="152400" y="2514600"/>
            <a:ext cx="8915400" cy="1981200"/>
          </a:xfrm>
          <a:prstGeom prst="roundRect">
            <a:avLst/>
          </a:prstGeom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Theorem: </a:t>
            </a:r>
            <a:r>
              <a:rPr lang="en-US" sz="2400" i="1" dirty="0" smtClean="0">
                <a:solidFill>
                  <a:srgbClr val="002060"/>
                </a:solidFill>
              </a:rPr>
              <a:t>                                                 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Raghavendra</a:t>
            </a:r>
            <a:r>
              <a:rPr lang="en-US" sz="2400" dirty="0" smtClean="0">
                <a:solidFill>
                  <a:srgbClr val="0070C0"/>
                </a:solidFill>
              </a:rPr>
              <a:t> 08]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Assuming Unique Games Conjecture,  For </a:t>
            </a:r>
            <a:r>
              <a:rPr lang="en-US" sz="2800" b="1" dirty="0" smtClean="0">
                <a:solidFill>
                  <a:schemeClr val="tx1"/>
                </a:solidFill>
              </a:rPr>
              <a:t>every</a:t>
            </a:r>
            <a:r>
              <a:rPr lang="en-US" sz="2800" dirty="0" smtClean="0">
                <a:solidFill>
                  <a:schemeClr val="tx1"/>
                </a:solidFill>
              </a:rPr>
              <a:t> CSP,  </a:t>
            </a:r>
          </a:p>
          <a:p>
            <a:pPr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“the simplest </a:t>
            </a:r>
            <a:r>
              <a:rPr lang="en-US" sz="2800" i="1" dirty="0" err="1" smtClean="0">
                <a:solidFill>
                  <a:schemeClr val="tx1"/>
                </a:solidFill>
              </a:rPr>
              <a:t>semidefinite</a:t>
            </a:r>
            <a:r>
              <a:rPr lang="en-US" sz="2800" i="1" dirty="0" smtClean="0">
                <a:solidFill>
                  <a:schemeClr val="tx1"/>
                </a:solidFill>
              </a:rPr>
              <a:t> programs give the best approximation computable efficiently.”</a:t>
            </a:r>
          </a:p>
          <a:p>
            <a:pPr>
              <a:buNone/>
            </a:pPr>
            <a:endParaRPr lang="en-US" sz="2800" i="1" dirty="0" smtClean="0">
              <a:solidFill>
                <a:schemeClr val="tx1"/>
              </a:solidFill>
            </a:endParaRPr>
          </a:p>
        </p:txBody>
      </p:sp>
      <p:sp useBgFill="1">
        <p:nvSpPr>
          <p:cNvPr id="68" name="Rounded Rectangle 67"/>
          <p:cNvSpPr/>
          <p:nvPr/>
        </p:nvSpPr>
        <p:spPr>
          <a:xfrm>
            <a:off x="152400" y="3352800"/>
            <a:ext cx="8915400" cy="1219200"/>
          </a:xfrm>
          <a:prstGeom prst="roundRect">
            <a:avLst/>
          </a:prstGeom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Theorem: </a:t>
            </a:r>
            <a:r>
              <a:rPr lang="en-US" sz="2400" i="1" dirty="0" smtClean="0">
                <a:solidFill>
                  <a:srgbClr val="002060"/>
                </a:solidFill>
              </a:rPr>
              <a:t>                                                  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[Raghavendra08]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 generic algorithm that is optimal for every CSP under UGC!                       (at least as good as all known algorithms)</a:t>
            </a:r>
            <a:endParaRPr lang="en-US" sz="2800" i="1" dirty="0" smtClean="0">
              <a:solidFill>
                <a:schemeClr val="tx1"/>
              </a:solidFill>
            </a:endParaRPr>
          </a:p>
        </p:txBody>
      </p:sp>
      <p:sp useBgFill="1">
        <p:nvSpPr>
          <p:cNvPr id="45" name="TextBox 44"/>
          <p:cNvSpPr txBox="1"/>
          <p:nvPr/>
        </p:nvSpPr>
        <p:spPr>
          <a:xfrm>
            <a:off x="6248400" y="2438400"/>
            <a:ext cx="2819400" cy="267765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Simple an SDP?</a:t>
            </a:r>
          </a:p>
          <a:p>
            <a:endParaRPr lang="en-US" sz="2400" dirty="0" smtClean="0"/>
          </a:p>
          <a:p>
            <a:r>
              <a:rPr lang="en-US" sz="2400" dirty="0" smtClean="0"/>
              <a:t>takes </a:t>
            </a:r>
            <a:r>
              <a:rPr lang="en-US" sz="2400" b="1" dirty="0" smtClean="0"/>
              <a:t>near linear time</a:t>
            </a:r>
            <a:r>
              <a:rPr lang="en-US" sz="2400" dirty="0" smtClean="0"/>
              <a:t> in the size of the CSP.  </a:t>
            </a:r>
          </a:p>
          <a:p>
            <a:r>
              <a:rPr lang="en-US" sz="2400" dirty="0" smtClean="0"/>
              <a:t>(techniques from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Arora</a:t>
            </a:r>
            <a:r>
              <a:rPr lang="en-US" sz="2400" dirty="0" smtClean="0">
                <a:solidFill>
                  <a:srgbClr val="0070C0"/>
                </a:solidFill>
              </a:rPr>
              <a:t>-Kale]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 useBgFill="1">
        <p:nvSpPr>
          <p:cNvPr id="47" name="TextBox 46"/>
          <p:cNvSpPr txBox="1"/>
          <p:nvPr/>
        </p:nvSpPr>
        <p:spPr>
          <a:xfrm>
            <a:off x="152400" y="2514600"/>
            <a:ext cx="2895600" cy="20313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General a CSP?</a:t>
            </a:r>
          </a:p>
          <a:p>
            <a:endParaRPr lang="en-US" sz="2400" dirty="0" smtClean="0"/>
          </a:p>
          <a:p>
            <a:r>
              <a:rPr lang="en-US" sz="2400" dirty="0" smtClean="0"/>
              <a:t>Can Specify </a:t>
            </a:r>
          </a:p>
          <a:p>
            <a:pPr algn="ctr"/>
            <a:r>
              <a:rPr lang="en-US" dirty="0" smtClean="0"/>
              <a:t>10%  of 3-Clauses</a:t>
            </a:r>
          </a:p>
          <a:p>
            <a:pPr algn="ctr"/>
            <a:r>
              <a:rPr lang="en-US" dirty="0" smtClean="0"/>
              <a:t>70%  of Cut constraints</a:t>
            </a:r>
          </a:p>
          <a:p>
            <a:pPr algn="ctr"/>
            <a:r>
              <a:rPr lang="en-US" dirty="0" smtClean="0"/>
              <a:t>20% of 2-SAT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58085E-6 L 0.00416 -0.388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3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101" grpId="0" animBg="1"/>
      <p:bldP spid="72" grpId="0"/>
      <p:bldP spid="102" grpId="0" animBg="1"/>
      <p:bldP spid="57" grpId="0" animBg="1"/>
      <p:bldP spid="57" grpId="1" animBg="1"/>
      <p:bldP spid="68" grpId="0" animBg="1"/>
      <p:bldP spid="68" grpId="1" animBg="1"/>
      <p:bldP spid="45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/>
          <p:cNvSpPr/>
          <p:nvPr/>
        </p:nvSpPr>
        <p:spPr>
          <a:xfrm>
            <a:off x="457200" y="1285875"/>
            <a:ext cx="1717309" cy="2031195"/>
          </a:xfrm>
          <a:custGeom>
            <a:avLst/>
            <a:gdLst>
              <a:gd name="connsiteX0" fmla="*/ 981075 w 1717309"/>
              <a:gd name="connsiteY0" fmla="*/ 2026432 h 2031195"/>
              <a:gd name="connsiteX1" fmla="*/ 1000125 w 1717309"/>
              <a:gd name="connsiteY1" fmla="*/ 1988332 h 2031195"/>
              <a:gd name="connsiteX2" fmla="*/ 1038225 w 1717309"/>
              <a:gd name="connsiteY2" fmla="*/ 1969282 h 2031195"/>
              <a:gd name="connsiteX3" fmla="*/ 1114425 w 1717309"/>
              <a:gd name="connsiteY3" fmla="*/ 1912132 h 2031195"/>
              <a:gd name="connsiteX4" fmla="*/ 1114425 w 1717309"/>
              <a:gd name="connsiteY4" fmla="*/ 1912132 h 2031195"/>
              <a:gd name="connsiteX5" fmla="*/ 1181100 w 1717309"/>
              <a:gd name="connsiteY5" fmla="*/ 1816882 h 2031195"/>
              <a:gd name="connsiteX6" fmla="*/ 1200150 w 1717309"/>
              <a:gd name="connsiteY6" fmla="*/ 1788307 h 2031195"/>
              <a:gd name="connsiteX7" fmla="*/ 1247775 w 1717309"/>
              <a:gd name="connsiteY7" fmla="*/ 1740682 h 2031195"/>
              <a:gd name="connsiteX8" fmla="*/ 1314450 w 1717309"/>
              <a:gd name="connsiteY8" fmla="*/ 1654957 h 2031195"/>
              <a:gd name="connsiteX9" fmla="*/ 1352550 w 1717309"/>
              <a:gd name="connsiteY9" fmla="*/ 1597807 h 2031195"/>
              <a:gd name="connsiteX10" fmla="*/ 1400175 w 1717309"/>
              <a:gd name="connsiteY10" fmla="*/ 1531132 h 2031195"/>
              <a:gd name="connsiteX11" fmla="*/ 1447800 w 1717309"/>
              <a:gd name="connsiteY11" fmla="*/ 1454932 h 2031195"/>
              <a:gd name="connsiteX12" fmla="*/ 1485900 w 1717309"/>
              <a:gd name="connsiteY12" fmla="*/ 1397782 h 2031195"/>
              <a:gd name="connsiteX13" fmla="*/ 1514475 w 1717309"/>
              <a:gd name="connsiteY13" fmla="*/ 1312057 h 2031195"/>
              <a:gd name="connsiteX14" fmla="*/ 1571625 w 1717309"/>
              <a:gd name="connsiteY14" fmla="*/ 1226332 h 2031195"/>
              <a:gd name="connsiteX15" fmla="*/ 1628775 w 1717309"/>
              <a:gd name="connsiteY15" fmla="*/ 1140607 h 2031195"/>
              <a:gd name="connsiteX16" fmla="*/ 1638300 w 1717309"/>
              <a:gd name="connsiteY16" fmla="*/ 1112032 h 2031195"/>
              <a:gd name="connsiteX17" fmla="*/ 1685925 w 1717309"/>
              <a:gd name="connsiteY17" fmla="*/ 1054882 h 2031195"/>
              <a:gd name="connsiteX18" fmla="*/ 1695450 w 1717309"/>
              <a:gd name="connsiteY18" fmla="*/ 1016782 h 2031195"/>
              <a:gd name="connsiteX19" fmla="*/ 1714500 w 1717309"/>
              <a:gd name="connsiteY19" fmla="*/ 988207 h 2031195"/>
              <a:gd name="connsiteX20" fmla="*/ 1704975 w 1717309"/>
              <a:gd name="connsiteY20" fmla="*/ 769132 h 2031195"/>
              <a:gd name="connsiteX21" fmla="*/ 1685925 w 1717309"/>
              <a:gd name="connsiteY21" fmla="*/ 711982 h 2031195"/>
              <a:gd name="connsiteX22" fmla="*/ 1676400 w 1717309"/>
              <a:gd name="connsiteY22" fmla="*/ 654832 h 2031195"/>
              <a:gd name="connsiteX23" fmla="*/ 1666875 w 1717309"/>
              <a:gd name="connsiteY23" fmla="*/ 626257 h 2031195"/>
              <a:gd name="connsiteX24" fmla="*/ 1657350 w 1717309"/>
              <a:gd name="connsiteY24" fmla="*/ 588157 h 2031195"/>
              <a:gd name="connsiteX25" fmla="*/ 1638300 w 1717309"/>
              <a:gd name="connsiteY25" fmla="*/ 207157 h 2031195"/>
              <a:gd name="connsiteX26" fmla="*/ 1562100 w 1717309"/>
              <a:gd name="connsiteY26" fmla="*/ 169057 h 2031195"/>
              <a:gd name="connsiteX27" fmla="*/ 1524000 w 1717309"/>
              <a:gd name="connsiteY27" fmla="*/ 140482 h 2031195"/>
              <a:gd name="connsiteX28" fmla="*/ 1485900 w 1717309"/>
              <a:gd name="connsiteY28" fmla="*/ 121432 h 2031195"/>
              <a:gd name="connsiteX29" fmla="*/ 1438275 w 1717309"/>
              <a:gd name="connsiteY29" fmla="*/ 92857 h 2031195"/>
              <a:gd name="connsiteX30" fmla="*/ 1409700 w 1717309"/>
              <a:gd name="connsiteY30" fmla="*/ 73807 h 2031195"/>
              <a:gd name="connsiteX31" fmla="*/ 1352550 w 1717309"/>
              <a:gd name="connsiteY31" fmla="*/ 54757 h 2031195"/>
              <a:gd name="connsiteX32" fmla="*/ 1323975 w 1717309"/>
              <a:gd name="connsiteY32" fmla="*/ 35707 h 2031195"/>
              <a:gd name="connsiteX33" fmla="*/ 1238250 w 1717309"/>
              <a:gd name="connsiteY33" fmla="*/ 26182 h 2031195"/>
              <a:gd name="connsiteX34" fmla="*/ 1076325 w 1717309"/>
              <a:gd name="connsiteY34" fmla="*/ 7132 h 2031195"/>
              <a:gd name="connsiteX35" fmla="*/ 1009650 w 1717309"/>
              <a:gd name="connsiteY35" fmla="*/ 16657 h 2031195"/>
              <a:gd name="connsiteX36" fmla="*/ 952500 w 1717309"/>
              <a:gd name="connsiteY36" fmla="*/ 45232 h 2031195"/>
              <a:gd name="connsiteX37" fmla="*/ 895350 w 1717309"/>
              <a:gd name="connsiteY37" fmla="*/ 54757 h 2031195"/>
              <a:gd name="connsiteX38" fmla="*/ 857250 w 1717309"/>
              <a:gd name="connsiteY38" fmla="*/ 73807 h 2031195"/>
              <a:gd name="connsiteX39" fmla="*/ 733425 w 1717309"/>
              <a:gd name="connsiteY39" fmla="*/ 102382 h 2031195"/>
              <a:gd name="connsiteX40" fmla="*/ 666750 w 1717309"/>
              <a:gd name="connsiteY40" fmla="*/ 130957 h 2031195"/>
              <a:gd name="connsiteX41" fmla="*/ 581025 w 1717309"/>
              <a:gd name="connsiteY41" fmla="*/ 140482 h 2031195"/>
              <a:gd name="connsiteX42" fmla="*/ 523875 w 1717309"/>
              <a:gd name="connsiteY42" fmla="*/ 150007 h 2031195"/>
              <a:gd name="connsiteX43" fmla="*/ 495300 w 1717309"/>
              <a:gd name="connsiteY43" fmla="*/ 159532 h 2031195"/>
              <a:gd name="connsiteX44" fmla="*/ 438150 w 1717309"/>
              <a:gd name="connsiteY44" fmla="*/ 169057 h 2031195"/>
              <a:gd name="connsiteX45" fmla="*/ 333375 w 1717309"/>
              <a:gd name="connsiteY45" fmla="*/ 197632 h 2031195"/>
              <a:gd name="connsiteX46" fmla="*/ 266700 w 1717309"/>
              <a:gd name="connsiteY46" fmla="*/ 216682 h 2031195"/>
              <a:gd name="connsiteX47" fmla="*/ 133350 w 1717309"/>
              <a:gd name="connsiteY47" fmla="*/ 226207 h 2031195"/>
              <a:gd name="connsiteX48" fmla="*/ 38100 w 1717309"/>
              <a:gd name="connsiteY48" fmla="*/ 235732 h 2031195"/>
              <a:gd name="connsiteX49" fmla="*/ 9525 w 1717309"/>
              <a:gd name="connsiteY49" fmla="*/ 292882 h 2031195"/>
              <a:gd name="connsiteX50" fmla="*/ 0 w 1717309"/>
              <a:gd name="connsiteY50" fmla="*/ 321457 h 2031195"/>
              <a:gd name="connsiteX51" fmla="*/ 9525 w 1717309"/>
              <a:gd name="connsiteY51" fmla="*/ 359557 h 2031195"/>
              <a:gd name="connsiteX52" fmla="*/ 28575 w 1717309"/>
              <a:gd name="connsiteY52" fmla="*/ 416707 h 2031195"/>
              <a:gd name="connsiteX53" fmla="*/ 38100 w 1717309"/>
              <a:gd name="connsiteY53" fmla="*/ 683407 h 2031195"/>
              <a:gd name="connsiteX54" fmla="*/ 47625 w 1717309"/>
              <a:gd name="connsiteY54" fmla="*/ 721507 h 2031195"/>
              <a:gd name="connsiteX55" fmla="*/ 66675 w 1717309"/>
              <a:gd name="connsiteY55" fmla="*/ 826282 h 2031195"/>
              <a:gd name="connsiteX56" fmla="*/ 85725 w 1717309"/>
              <a:gd name="connsiteY56" fmla="*/ 883432 h 2031195"/>
              <a:gd name="connsiteX57" fmla="*/ 95250 w 1717309"/>
              <a:gd name="connsiteY57" fmla="*/ 921532 h 2031195"/>
              <a:gd name="connsiteX58" fmla="*/ 123825 w 1717309"/>
              <a:gd name="connsiteY58" fmla="*/ 1007257 h 2031195"/>
              <a:gd name="connsiteX59" fmla="*/ 133350 w 1717309"/>
              <a:gd name="connsiteY59" fmla="*/ 1045357 h 2031195"/>
              <a:gd name="connsiteX60" fmla="*/ 142875 w 1717309"/>
              <a:gd name="connsiteY60" fmla="*/ 1073932 h 2031195"/>
              <a:gd name="connsiteX61" fmla="*/ 152400 w 1717309"/>
              <a:gd name="connsiteY61" fmla="*/ 1131082 h 2031195"/>
              <a:gd name="connsiteX62" fmla="*/ 171450 w 1717309"/>
              <a:gd name="connsiteY62" fmla="*/ 1169182 h 2031195"/>
              <a:gd name="connsiteX63" fmla="*/ 200025 w 1717309"/>
              <a:gd name="connsiteY63" fmla="*/ 1245382 h 2031195"/>
              <a:gd name="connsiteX64" fmla="*/ 238125 w 1717309"/>
              <a:gd name="connsiteY64" fmla="*/ 1293007 h 2031195"/>
              <a:gd name="connsiteX65" fmla="*/ 276225 w 1717309"/>
              <a:gd name="connsiteY65" fmla="*/ 1369207 h 2031195"/>
              <a:gd name="connsiteX66" fmla="*/ 304800 w 1717309"/>
              <a:gd name="connsiteY66" fmla="*/ 1388257 h 2031195"/>
              <a:gd name="connsiteX67" fmla="*/ 314325 w 1717309"/>
              <a:gd name="connsiteY67" fmla="*/ 1416832 h 2031195"/>
              <a:gd name="connsiteX68" fmla="*/ 333375 w 1717309"/>
              <a:gd name="connsiteY68" fmla="*/ 1454932 h 2031195"/>
              <a:gd name="connsiteX69" fmla="*/ 371475 w 1717309"/>
              <a:gd name="connsiteY69" fmla="*/ 1550182 h 2031195"/>
              <a:gd name="connsiteX70" fmla="*/ 381000 w 1717309"/>
              <a:gd name="connsiteY70" fmla="*/ 1578757 h 2031195"/>
              <a:gd name="connsiteX71" fmla="*/ 419100 w 1717309"/>
              <a:gd name="connsiteY71" fmla="*/ 1635907 h 2031195"/>
              <a:gd name="connsiteX72" fmla="*/ 438150 w 1717309"/>
              <a:gd name="connsiteY72" fmla="*/ 1664482 h 2031195"/>
              <a:gd name="connsiteX73" fmla="*/ 457200 w 1717309"/>
              <a:gd name="connsiteY73" fmla="*/ 1702582 h 2031195"/>
              <a:gd name="connsiteX74" fmla="*/ 523875 w 1717309"/>
              <a:gd name="connsiteY74" fmla="*/ 1788307 h 2031195"/>
              <a:gd name="connsiteX75" fmla="*/ 552450 w 1717309"/>
              <a:gd name="connsiteY75" fmla="*/ 1807357 h 2031195"/>
              <a:gd name="connsiteX76" fmla="*/ 628650 w 1717309"/>
              <a:gd name="connsiteY76" fmla="*/ 1845457 h 2031195"/>
              <a:gd name="connsiteX77" fmla="*/ 685800 w 1717309"/>
              <a:gd name="connsiteY77" fmla="*/ 1874032 h 2031195"/>
              <a:gd name="connsiteX78" fmla="*/ 733425 w 1717309"/>
              <a:gd name="connsiteY78" fmla="*/ 1931182 h 2031195"/>
              <a:gd name="connsiteX79" fmla="*/ 762000 w 1717309"/>
              <a:gd name="connsiteY79" fmla="*/ 1940707 h 2031195"/>
              <a:gd name="connsiteX80" fmla="*/ 790575 w 1717309"/>
              <a:gd name="connsiteY80" fmla="*/ 1959757 h 2031195"/>
              <a:gd name="connsiteX81" fmla="*/ 819150 w 1717309"/>
              <a:gd name="connsiteY81" fmla="*/ 1969282 h 2031195"/>
              <a:gd name="connsiteX82" fmla="*/ 914400 w 1717309"/>
              <a:gd name="connsiteY82" fmla="*/ 1997857 h 2031195"/>
              <a:gd name="connsiteX83" fmla="*/ 952500 w 1717309"/>
              <a:gd name="connsiteY83" fmla="*/ 2016907 h 2031195"/>
              <a:gd name="connsiteX84" fmla="*/ 981075 w 1717309"/>
              <a:gd name="connsiteY84" fmla="*/ 2026432 h 203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717309" h="2031195">
                <a:moveTo>
                  <a:pt x="981075" y="2026432"/>
                </a:moveTo>
                <a:cubicBezTo>
                  <a:pt x="989013" y="2021670"/>
                  <a:pt x="990085" y="1998372"/>
                  <a:pt x="1000125" y="1988332"/>
                </a:cubicBezTo>
                <a:cubicBezTo>
                  <a:pt x="1010165" y="1978292"/>
                  <a:pt x="1026411" y="1977158"/>
                  <a:pt x="1038225" y="1969282"/>
                </a:cubicBezTo>
                <a:cubicBezTo>
                  <a:pt x="1064643" y="1951670"/>
                  <a:pt x="1089025" y="1931182"/>
                  <a:pt x="1114425" y="1912132"/>
                </a:cubicBezTo>
                <a:lnTo>
                  <a:pt x="1114425" y="1912132"/>
                </a:lnTo>
                <a:cubicBezTo>
                  <a:pt x="1202013" y="1780750"/>
                  <a:pt x="1110580" y="1915610"/>
                  <a:pt x="1181100" y="1816882"/>
                </a:cubicBezTo>
                <a:cubicBezTo>
                  <a:pt x="1187754" y="1807567"/>
                  <a:pt x="1192612" y="1796922"/>
                  <a:pt x="1200150" y="1788307"/>
                </a:cubicBezTo>
                <a:cubicBezTo>
                  <a:pt x="1214934" y="1771411"/>
                  <a:pt x="1231900" y="1756557"/>
                  <a:pt x="1247775" y="1740682"/>
                </a:cubicBezTo>
                <a:cubicBezTo>
                  <a:pt x="1273801" y="1662604"/>
                  <a:pt x="1228784" y="1783456"/>
                  <a:pt x="1314450" y="1654957"/>
                </a:cubicBezTo>
                <a:cubicBezTo>
                  <a:pt x="1327150" y="1635907"/>
                  <a:pt x="1338813" y="1616123"/>
                  <a:pt x="1352550" y="1597807"/>
                </a:cubicBezTo>
                <a:cubicBezTo>
                  <a:pt x="1364816" y="1581452"/>
                  <a:pt x="1389033" y="1550631"/>
                  <a:pt x="1400175" y="1531132"/>
                </a:cubicBezTo>
                <a:cubicBezTo>
                  <a:pt x="1442014" y="1457913"/>
                  <a:pt x="1393164" y="1527780"/>
                  <a:pt x="1447800" y="1454932"/>
                </a:cubicBezTo>
                <a:cubicBezTo>
                  <a:pt x="1472831" y="1354807"/>
                  <a:pt x="1435301" y="1468621"/>
                  <a:pt x="1485900" y="1397782"/>
                </a:cubicBezTo>
                <a:cubicBezTo>
                  <a:pt x="1515631" y="1356159"/>
                  <a:pt x="1496348" y="1352843"/>
                  <a:pt x="1514475" y="1312057"/>
                </a:cubicBezTo>
                <a:cubicBezTo>
                  <a:pt x="1540920" y="1252557"/>
                  <a:pt x="1540773" y="1277753"/>
                  <a:pt x="1571625" y="1226332"/>
                </a:cubicBezTo>
                <a:cubicBezTo>
                  <a:pt x="1623524" y="1139834"/>
                  <a:pt x="1574198" y="1195184"/>
                  <a:pt x="1628775" y="1140607"/>
                </a:cubicBezTo>
                <a:cubicBezTo>
                  <a:pt x="1631950" y="1131082"/>
                  <a:pt x="1633810" y="1121012"/>
                  <a:pt x="1638300" y="1112032"/>
                </a:cubicBezTo>
                <a:cubicBezTo>
                  <a:pt x="1651561" y="1085510"/>
                  <a:pt x="1664859" y="1075948"/>
                  <a:pt x="1685925" y="1054882"/>
                </a:cubicBezTo>
                <a:cubicBezTo>
                  <a:pt x="1689100" y="1042182"/>
                  <a:pt x="1690293" y="1028814"/>
                  <a:pt x="1695450" y="1016782"/>
                </a:cubicBezTo>
                <a:cubicBezTo>
                  <a:pt x="1699959" y="1006260"/>
                  <a:pt x="1714060" y="999646"/>
                  <a:pt x="1714500" y="988207"/>
                </a:cubicBezTo>
                <a:cubicBezTo>
                  <a:pt x="1717309" y="915167"/>
                  <a:pt x="1712496" y="841838"/>
                  <a:pt x="1704975" y="769132"/>
                </a:cubicBezTo>
                <a:cubicBezTo>
                  <a:pt x="1702909" y="749158"/>
                  <a:pt x="1690795" y="731463"/>
                  <a:pt x="1685925" y="711982"/>
                </a:cubicBezTo>
                <a:cubicBezTo>
                  <a:pt x="1681241" y="693246"/>
                  <a:pt x="1680590" y="673685"/>
                  <a:pt x="1676400" y="654832"/>
                </a:cubicBezTo>
                <a:cubicBezTo>
                  <a:pt x="1674222" y="645031"/>
                  <a:pt x="1669633" y="635911"/>
                  <a:pt x="1666875" y="626257"/>
                </a:cubicBezTo>
                <a:cubicBezTo>
                  <a:pt x="1663279" y="613670"/>
                  <a:pt x="1660525" y="600857"/>
                  <a:pt x="1657350" y="588157"/>
                </a:cubicBezTo>
                <a:cubicBezTo>
                  <a:pt x="1651000" y="461157"/>
                  <a:pt x="1666481" y="331154"/>
                  <a:pt x="1638300" y="207157"/>
                </a:cubicBezTo>
                <a:cubicBezTo>
                  <a:pt x="1632006" y="179465"/>
                  <a:pt x="1584818" y="186096"/>
                  <a:pt x="1562100" y="169057"/>
                </a:cubicBezTo>
                <a:cubicBezTo>
                  <a:pt x="1549400" y="159532"/>
                  <a:pt x="1537462" y="148896"/>
                  <a:pt x="1524000" y="140482"/>
                </a:cubicBezTo>
                <a:cubicBezTo>
                  <a:pt x="1511959" y="132957"/>
                  <a:pt x="1498312" y="128328"/>
                  <a:pt x="1485900" y="121432"/>
                </a:cubicBezTo>
                <a:cubicBezTo>
                  <a:pt x="1469716" y="112441"/>
                  <a:pt x="1453974" y="102669"/>
                  <a:pt x="1438275" y="92857"/>
                </a:cubicBezTo>
                <a:cubicBezTo>
                  <a:pt x="1428567" y="86790"/>
                  <a:pt x="1420161" y="78456"/>
                  <a:pt x="1409700" y="73807"/>
                </a:cubicBezTo>
                <a:cubicBezTo>
                  <a:pt x="1391350" y="65652"/>
                  <a:pt x="1369258" y="65896"/>
                  <a:pt x="1352550" y="54757"/>
                </a:cubicBezTo>
                <a:cubicBezTo>
                  <a:pt x="1343025" y="48407"/>
                  <a:pt x="1335081" y="38483"/>
                  <a:pt x="1323975" y="35707"/>
                </a:cubicBezTo>
                <a:cubicBezTo>
                  <a:pt x="1296083" y="28734"/>
                  <a:pt x="1266804" y="29541"/>
                  <a:pt x="1238250" y="26182"/>
                </a:cubicBezTo>
                <a:cubicBezTo>
                  <a:pt x="1015701" y="0"/>
                  <a:pt x="1319824" y="34187"/>
                  <a:pt x="1076325" y="7132"/>
                </a:cubicBezTo>
                <a:cubicBezTo>
                  <a:pt x="1054100" y="10307"/>
                  <a:pt x="1031665" y="12254"/>
                  <a:pt x="1009650" y="16657"/>
                </a:cubicBezTo>
                <a:cubicBezTo>
                  <a:pt x="928678" y="32851"/>
                  <a:pt x="1036788" y="17136"/>
                  <a:pt x="952500" y="45232"/>
                </a:cubicBezTo>
                <a:cubicBezTo>
                  <a:pt x="934178" y="51339"/>
                  <a:pt x="914400" y="51582"/>
                  <a:pt x="895350" y="54757"/>
                </a:cubicBezTo>
                <a:cubicBezTo>
                  <a:pt x="882650" y="61107"/>
                  <a:pt x="870594" y="68955"/>
                  <a:pt x="857250" y="73807"/>
                </a:cubicBezTo>
                <a:cubicBezTo>
                  <a:pt x="805728" y="92542"/>
                  <a:pt x="785198" y="93753"/>
                  <a:pt x="733425" y="102382"/>
                </a:cubicBezTo>
                <a:cubicBezTo>
                  <a:pt x="711200" y="111907"/>
                  <a:pt x="690208" y="125092"/>
                  <a:pt x="666750" y="130957"/>
                </a:cubicBezTo>
                <a:cubicBezTo>
                  <a:pt x="638858" y="137930"/>
                  <a:pt x="609524" y="136682"/>
                  <a:pt x="581025" y="140482"/>
                </a:cubicBezTo>
                <a:cubicBezTo>
                  <a:pt x="561882" y="143034"/>
                  <a:pt x="542728" y="145817"/>
                  <a:pt x="523875" y="150007"/>
                </a:cubicBezTo>
                <a:cubicBezTo>
                  <a:pt x="514074" y="152185"/>
                  <a:pt x="505101" y="157354"/>
                  <a:pt x="495300" y="159532"/>
                </a:cubicBezTo>
                <a:cubicBezTo>
                  <a:pt x="476447" y="163722"/>
                  <a:pt x="457200" y="165882"/>
                  <a:pt x="438150" y="169057"/>
                </a:cubicBezTo>
                <a:cubicBezTo>
                  <a:pt x="347773" y="205208"/>
                  <a:pt x="435426" y="174082"/>
                  <a:pt x="333375" y="197632"/>
                </a:cubicBezTo>
                <a:cubicBezTo>
                  <a:pt x="310853" y="202829"/>
                  <a:pt x="289582" y="213413"/>
                  <a:pt x="266700" y="216682"/>
                </a:cubicBezTo>
                <a:cubicBezTo>
                  <a:pt x="222585" y="222984"/>
                  <a:pt x="177759" y="222506"/>
                  <a:pt x="133350" y="226207"/>
                </a:cubicBezTo>
                <a:cubicBezTo>
                  <a:pt x="101552" y="228857"/>
                  <a:pt x="69850" y="232557"/>
                  <a:pt x="38100" y="235732"/>
                </a:cubicBezTo>
                <a:cubicBezTo>
                  <a:pt x="28575" y="254782"/>
                  <a:pt x="18175" y="273419"/>
                  <a:pt x="9525" y="292882"/>
                </a:cubicBezTo>
                <a:cubicBezTo>
                  <a:pt x="5447" y="302057"/>
                  <a:pt x="0" y="311417"/>
                  <a:pt x="0" y="321457"/>
                </a:cubicBezTo>
                <a:cubicBezTo>
                  <a:pt x="0" y="334548"/>
                  <a:pt x="5763" y="347018"/>
                  <a:pt x="9525" y="359557"/>
                </a:cubicBezTo>
                <a:cubicBezTo>
                  <a:pt x="15295" y="378791"/>
                  <a:pt x="28575" y="416707"/>
                  <a:pt x="28575" y="416707"/>
                </a:cubicBezTo>
                <a:cubicBezTo>
                  <a:pt x="31750" y="505607"/>
                  <a:pt x="32551" y="594624"/>
                  <a:pt x="38100" y="683407"/>
                </a:cubicBezTo>
                <a:cubicBezTo>
                  <a:pt x="38917" y="696472"/>
                  <a:pt x="45283" y="708627"/>
                  <a:pt x="47625" y="721507"/>
                </a:cubicBezTo>
                <a:cubicBezTo>
                  <a:pt x="58978" y="783947"/>
                  <a:pt x="51719" y="776428"/>
                  <a:pt x="66675" y="826282"/>
                </a:cubicBezTo>
                <a:cubicBezTo>
                  <a:pt x="72445" y="845516"/>
                  <a:pt x="80855" y="863951"/>
                  <a:pt x="85725" y="883432"/>
                </a:cubicBezTo>
                <a:cubicBezTo>
                  <a:pt x="88900" y="896132"/>
                  <a:pt x="91400" y="909020"/>
                  <a:pt x="95250" y="921532"/>
                </a:cubicBezTo>
                <a:cubicBezTo>
                  <a:pt x="104108" y="950321"/>
                  <a:pt x="116520" y="978036"/>
                  <a:pt x="123825" y="1007257"/>
                </a:cubicBezTo>
                <a:cubicBezTo>
                  <a:pt x="127000" y="1019957"/>
                  <a:pt x="129754" y="1032770"/>
                  <a:pt x="133350" y="1045357"/>
                </a:cubicBezTo>
                <a:cubicBezTo>
                  <a:pt x="136108" y="1055011"/>
                  <a:pt x="140697" y="1064131"/>
                  <a:pt x="142875" y="1073932"/>
                </a:cubicBezTo>
                <a:cubicBezTo>
                  <a:pt x="147065" y="1092785"/>
                  <a:pt x="146851" y="1112584"/>
                  <a:pt x="152400" y="1131082"/>
                </a:cubicBezTo>
                <a:cubicBezTo>
                  <a:pt x="156480" y="1144682"/>
                  <a:pt x="165857" y="1156131"/>
                  <a:pt x="171450" y="1169182"/>
                </a:cubicBezTo>
                <a:cubicBezTo>
                  <a:pt x="184593" y="1199850"/>
                  <a:pt x="180292" y="1212493"/>
                  <a:pt x="200025" y="1245382"/>
                </a:cubicBezTo>
                <a:cubicBezTo>
                  <a:pt x="210485" y="1262815"/>
                  <a:pt x="225425" y="1277132"/>
                  <a:pt x="238125" y="1293007"/>
                </a:cubicBezTo>
                <a:cubicBezTo>
                  <a:pt x="248514" y="1324174"/>
                  <a:pt x="251686" y="1340579"/>
                  <a:pt x="276225" y="1369207"/>
                </a:cubicBezTo>
                <a:cubicBezTo>
                  <a:pt x="283675" y="1377899"/>
                  <a:pt x="295275" y="1381907"/>
                  <a:pt x="304800" y="1388257"/>
                </a:cubicBezTo>
                <a:cubicBezTo>
                  <a:pt x="307975" y="1397782"/>
                  <a:pt x="310370" y="1407604"/>
                  <a:pt x="314325" y="1416832"/>
                </a:cubicBezTo>
                <a:cubicBezTo>
                  <a:pt x="319918" y="1429883"/>
                  <a:pt x="329295" y="1441332"/>
                  <a:pt x="333375" y="1454932"/>
                </a:cubicBezTo>
                <a:cubicBezTo>
                  <a:pt x="361690" y="1549314"/>
                  <a:pt x="318013" y="1478899"/>
                  <a:pt x="371475" y="1550182"/>
                </a:cubicBezTo>
                <a:cubicBezTo>
                  <a:pt x="374650" y="1559707"/>
                  <a:pt x="376124" y="1569980"/>
                  <a:pt x="381000" y="1578757"/>
                </a:cubicBezTo>
                <a:cubicBezTo>
                  <a:pt x="392119" y="1598771"/>
                  <a:pt x="406400" y="1616857"/>
                  <a:pt x="419100" y="1635907"/>
                </a:cubicBezTo>
                <a:cubicBezTo>
                  <a:pt x="425450" y="1645432"/>
                  <a:pt x="433030" y="1654243"/>
                  <a:pt x="438150" y="1664482"/>
                </a:cubicBezTo>
                <a:cubicBezTo>
                  <a:pt x="444500" y="1677182"/>
                  <a:pt x="449895" y="1690406"/>
                  <a:pt x="457200" y="1702582"/>
                </a:cubicBezTo>
                <a:cubicBezTo>
                  <a:pt x="478441" y="1737983"/>
                  <a:pt x="493426" y="1762933"/>
                  <a:pt x="523875" y="1788307"/>
                </a:cubicBezTo>
                <a:cubicBezTo>
                  <a:pt x="532669" y="1795636"/>
                  <a:pt x="542400" y="1801875"/>
                  <a:pt x="552450" y="1807357"/>
                </a:cubicBezTo>
                <a:cubicBezTo>
                  <a:pt x="577381" y="1820955"/>
                  <a:pt x="605021" y="1829705"/>
                  <a:pt x="628650" y="1845457"/>
                </a:cubicBezTo>
                <a:cubicBezTo>
                  <a:pt x="665579" y="1870076"/>
                  <a:pt x="646365" y="1860887"/>
                  <a:pt x="685800" y="1874032"/>
                </a:cubicBezTo>
                <a:cubicBezTo>
                  <a:pt x="699857" y="1895117"/>
                  <a:pt x="711423" y="1916514"/>
                  <a:pt x="733425" y="1931182"/>
                </a:cubicBezTo>
                <a:cubicBezTo>
                  <a:pt x="741779" y="1936751"/>
                  <a:pt x="753020" y="1936217"/>
                  <a:pt x="762000" y="1940707"/>
                </a:cubicBezTo>
                <a:cubicBezTo>
                  <a:pt x="772239" y="1945827"/>
                  <a:pt x="780336" y="1954637"/>
                  <a:pt x="790575" y="1959757"/>
                </a:cubicBezTo>
                <a:cubicBezTo>
                  <a:pt x="799555" y="1964247"/>
                  <a:pt x="809496" y="1966524"/>
                  <a:pt x="819150" y="1969282"/>
                </a:cubicBezTo>
                <a:cubicBezTo>
                  <a:pt x="851053" y="1978397"/>
                  <a:pt x="884219" y="1982767"/>
                  <a:pt x="914400" y="1997857"/>
                </a:cubicBezTo>
                <a:cubicBezTo>
                  <a:pt x="927100" y="2004207"/>
                  <a:pt x="938900" y="2012827"/>
                  <a:pt x="952500" y="2016907"/>
                </a:cubicBezTo>
                <a:cubicBezTo>
                  <a:pt x="985990" y="2026954"/>
                  <a:pt x="973138" y="2031195"/>
                  <a:pt x="981075" y="2026432"/>
                </a:cubicBezTo>
                <a:close/>
              </a:path>
            </a:pathLst>
          </a:custGeom>
          <a:solidFill>
            <a:schemeClr val="bg1">
              <a:lumMod val="95000"/>
              <a:alpha val="6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392769" y="2533650"/>
            <a:ext cx="1807631" cy="1590675"/>
          </a:xfrm>
          <a:custGeom>
            <a:avLst/>
            <a:gdLst>
              <a:gd name="connsiteX0" fmla="*/ 1798106 w 1807631"/>
              <a:gd name="connsiteY0" fmla="*/ 1428750 h 1590675"/>
              <a:gd name="connsiteX1" fmla="*/ 1769531 w 1807631"/>
              <a:gd name="connsiteY1" fmla="*/ 1362075 h 1590675"/>
              <a:gd name="connsiteX2" fmla="*/ 1750481 w 1807631"/>
              <a:gd name="connsiteY2" fmla="*/ 1314450 h 1590675"/>
              <a:gd name="connsiteX3" fmla="*/ 1731431 w 1807631"/>
              <a:gd name="connsiteY3" fmla="*/ 1285875 h 1590675"/>
              <a:gd name="connsiteX4" fmla="*/ 1702856 w 1807631"/>
              <a:gd name="connsiteY4" fmla="*/ 1228725 h 1590675"/>
              <a:gd name="connsiteX5" fmla="*/ 1683806 w 1807631"/>
              <a:gd name="connsiteY5" fmla="*/ 1181100 h 1590675"/>
              <a:gd name="connsiteX6" fmla="*/ 1626656 w 1807631"/>
              <a:gd name="connsiteY6" fmla="*/ 1066800 h 1590675"/>
              <a:gd name="connsiteX7" fmla="*/ 1607606 w 1807631"/>
              <a:gd name="connsiteY7" fmla="*/ 1009650 h 1590675"/>
              <a:gd name="connsiteX8" fmla="*/ 1579031 w 1807631"/>
              <a:gd name="connsiteY8" fmla="*/ 971550 h 1590675"/>
              <a:gd name="connsiteX9" fmla="*/ 1550456 w 1807631"/>
              <a:gd name="connsiteY9" fmla="*/ 914400 h 1590675"/>
              <a:gd name="connsiteX10" fmla="*/ 1512356 w 1807631"/>
              <a:gd name="connsiteY10" fmla="*/ 847725 h 1590675"/>
              <a:gd name="connsiteX11" fmla="*/ 1502831 w 1807631"/>
              <a:gd name="connsiteY11" fmla="*/ 819150 h 1590675"/>
              <a:gd name="connsiteX12" fmla="*/ 1483781 w 1807631"/>
              <a:gd name="connsiteY12" fmla="*/ 781050 h 1590675"/>
              <a:gd name="connsiteX13" fmla="*/ 1464731 w 1807631"/>
              <a:gd name="connsiteY13" fmla="*/ 723900 h 1590675"/>
              <a:gd name="connsiteX14" fmla="*/ 1417106 w 1807631"/>
              <a:gd name="connsiteY14" fmla="*/ 609600 h 1590675"/>
              <a:gd name="connsiteX15" fmla="*/ 1398056 w 1807631"/>
              <a:gd name="connsiteY15" fmla="*/ 561975 h 1590675"/>
              <a:gd name="connsiteX16" fmla="*/ 1331381 w 1807631"/>
              <a:gd name="connsiteY16" fmla="*/ 447675 h 1590675"/>
              <a:gd name="connsiteX17" fmla="*/ 1321856 w 1807631"/>
              <a:gd name="connsiteY17" fmla="*/ 419100 h 1590675"/>
              <a:gd name="connsiteX18" fmla="*/ 1302806 w 1807631"/>
              <a:gd name="connsiteY18" fmla="*/ 381000 h 1590675"/>
              <a:gd name="connsiteX19" fmla="*/ 1293281 w 1807631"/>
              <a:gd name="connsiteY19" fmla="*/ 342900 h 1590675"/>
              <a:gd name="connsiteX20" fmla="*/ 1255181 w 1807631"/>
              <a:gd name="connsiteY20" fmla="*/ 247650 h 1590675"/>
              <a:gd name="connsiteX21" fmla="*/ 1236131 w 1807631"/>
              <a:gd name="connsiteY21" fmla="*/ 219075 h 1590675"/>
              <a:gd name="connsiteX22" fmla="*/ 1178981 w 1807631"/>
              <a:gd name="connsiteY22" fmla="*/ 161925 h 1590675"/>
              <a:gd name="connsiteX23" fmla="*/ 1150406 w 1807631"/>
              <a:gd name="connsiteY23" fmla="*/ 133350 h 1590675"/>
              <a:gd name="connsiteX24" fmla="*/ 1093256 w 1807631"/>
              <a:gd name="connsiteY24" fmla="*/ 57150 h 1590675"/>
              <a:gd name="connsiteX25" fmla="*/ 1055156 w 1807631"/>
              <a:gd name="connsiteY25" fmla="*/ 0 h 1590675"/>
              <a:gd name="connsiteX26" fmla="*/ 940856 w 1807631"/>
              <a:gd name="connsiteY26" fmla="*/ 19050 h 1590675"/>
              <a:gd name="connsiteX27" fmla="*/ 864656 w 1807631"/>
              <a:gd name="connsiteY27" fmla="*/ 38100 h 1590675"/>
              <a:gd name="connsiteX28" fmla="*/ 769406 w 1807631"/>
              <a:gd name="connsiteY28" fmla="*/ 47625 h 1590675"/>
              <a:gd name="connsiteX29" fmla="*/ 740831 w 1807631"/>
              <a:gd name="connsiteY29" fmla="*/ 66675 h 1590675"/>
              <a:gd name="connsiteX30" fmla="*/ 712256 w 1807631"/>
              <a:gd name="connsiteY30" fmla="*/ 104775 h 1590675"/>
              <a:gd name="connsiteX31" fmla="*/ 693206 w 1807631"/>
              <a:gd name="connsiteY31" fmla="*/ 133350 h 1590675"/>
              <a:gd name="connsiteX32" fmla="*/ 636056 w 1807631"/>
              <a:gd name="connsiteY32" fmla="*/ 161925 h 1590675"/>
              <a:gd name="connsiteX33" fmla="*/ 588431 w 1807631"/>
              <a:gd name="connsiteY33" fmla="*/ 209550 h 1590675"/>
              <a:gd name="connsiteX34" fmla="*/ 531281 w 1807631"/>
              <a:gd name="connsiteY34" fmla="*/ 266700 h 1590675"/>
              <a:gd name="connsiteX35" fmla="*/ 474131 w 1807631"/>
              <a:gd name="connsiteY35" fmla="*/ 295275 h 1590675"/>
              <a:gd name="connsiteX36" fmla="*/ 436031 w 1807631"/>
              <a:gd name="connsiteY36" fmla="*/ 352425 h 1590675"/>
              <a:gd name="connsiteX37" fmla="*/ 426506 w 1807631"/>
              <a:gd name="connsiteY37" fmla="*/ 381000 h 1590675"/>
              <a:gd name="connsiteX38" fmla="*/ 407456 w 1807631"/>
              <a:gd name="connsiteY38" fmla="*/ 419100 h 1590675"/>
              <a:gd name="connsiteX39" fmla="*/ 350306 w 1807631"/>
              <a:gd name="connsiteY39" fmla="*/ 495300 h 1590675"/>
              <a:gd name="connsiteX40" fmla="*/ 312206 w 1807631"/>
              <a:gd name="connsiteY40" fmla="*/ 581025 h 1590675"/>
              <a:gd name="connsiteX41" fmla="*/ 293156 w 1807631"/>
              <a:gd name="connsiteY41" fmla="*/ 609600 h 1590675"/>
              <a:gd name="connsiteX42" fmla="*/ 283631 w 1807631"/>
              <a:gd name="connsiteY42" fmla="*/ 647700 h 1590675"/>
              <a:gd name="connsiteX43" fmla="*/ 236006 w 1807631"/>
              <a:gd name="connsiteY43" fmla="*/ 742950 h 1590675"/>
              <a:gd name="connsiteX44" fmla="*/ 226481 w 1807631"/>
              <a:gd name="connsiteY44" fmla="*/ 781050 h 1590675"/>
              <a:gd name="connsiteX45" fmla="*/ 216956 w 1807631"/>
              <a:gd name="connsiteY45" fmla="*/ 847725 h 1590675"/>
              <a:gd name="connsiteX46" fmla="*/ 188381 w 1807631"/>
              <a:gd name="connsiteY46" fmla="*/ 923925 h 1590675"/>
              <a:gd name="connsiteX47" fmla="*/ 178856 w 1807631"/>
              <a:gd name="connsiteY47" fmla="*/ 981075 h 1590675"/>
              <a:gd name="connsiteX48" fmla="*/ 159806 w 1807631"/>
              <a:gd name="connsiteY48" fmla="*/ 1009650 h 1590675"/>
              <a:gd name="connsiteX49" fmla="*/ 140756 w 1807631"/>
              <a:gd name="connsiteY49" fmla="*/ 1047750 h 1590675"/>
              <a:gd name="connsiteX50" fmla="*/ 93131 w 1807631"/>
              <a:gd name="connsiteY50" fmla="*/ 1171575 h 1590675"/>
              <a:gd name="connsiteX51" fmla="*/ 93131 w 1807631"/>
              <a:gd name="connsiteY51" fmla="*/ 1171575 h 1590675"/>
              <a:gd name="connsiteX52" fmla="*/ 64556 w 1807631"/>
              <a:gd name="connsiteY52" fmla="*/ 1238250 h 1590675"/>
              <a:gd name="connsiteX53" fmla="*/ 55031 w 1807631"/>
              <a:gd name="connsiteY53" fmla="*/ 1266825 h 1590675"/>
              <a:gd name="connsiteX54" fmla="*/ 16931 w 1807631"/>
              <a:gd name="connsiteY54" fmla="*/ 1333500 h 1590675"/>
              <a:gd name="connsiteX55" fmla="*/ 7406 w 1807631"/>
              <a:gd name="connsiteY55" fmla="*/ 1371600 h 1590675"/>
              <a:gd name="connsiteX56" fmla="*/ 35981 w 1807631"/>
              <a:gd name="connsiteY56" fmla="*/ 1543050 h 1590675"/>
              <a:gd name="connsiteX57" fmla="*/ 74081 w 1807631"/>
              <a:gd name="connsiteY57" fmla="*/ 1562100 h 1590675"/>
              <a:gd name="connsiteX58" fmla="*/ 626531 w 1807631"/>
              <a:gd name="connsiteY58" fmla="*/ 1590675 h 1590675"/>
              <a:gd name="connsiteX59" fmla="*/ 1074206 w 1807631"/>
              <a:gd name="connsiteY59" fmla="*/ 1581150 h 1590675"/>
              <a:gd name="connsiteX60" fmla="*/ 1274231 w 1807631"/>
              <a:gd name="connsiteY60" fmla="*/ 1562100 h 1590675"/>
              <a:gd name="connsiteX61" fmla="*/ 1340906 w 1807631"/>
              <a:gd name="connsiteY61" fmla="*/ 1533525 h 1590675"/>
              <a:gd name="connsiteX62" fmla="*/ 1369481 w 1807631"/>
              <a:gd name="connsiteY62" fmla="*/ 1524000 h 1590675"/>
              <a:gd name="connsiteX63" fmla="*/ 1407581 w 1807631"/>
              <a:gd name="connsiteY63" fmla="*/ 1514475 h 1590675"/>
              <a:gd name="connsiteX64" fmla="*/ 1483781 w 1807631"/>
              <a:gd name="connsiteY64" fmla="*/ 1476375 h 1590675"/>
              <a:gd name="connsiteX65" fmla="*/ 1521881 w 1807631"/>
              <a:gd name="connsiteY65" fmla="*/ 1457325 h 1590675"/>
              <a:gd name="connsiteX66" fmla="*/ 1807631 w 1807631"/>
              <a:gd name="connsiteY66" fmla="*/ 1447800 h 1590675"/>
              <a:gd name="connsiteX67" fmla="*/ 1798106 w 1807631"/>
              <a:gd name="connsiteY67" fmla="*/ 1428750 h 15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807631" h="1590675">
                <a:moveTo>
                  <a:pt x="1798106" y="1428750"/>
                </a:moveTo>
                <a:cubicBezTo>
                  <a:pt x="1791756" y="1414462"/>
                  <a:pt x="1802420" y="1427854"/>
                  <a:pt x="1769531" y="1362075"/>
                </a:cubicBezTo>
                <a:cubicBezTo>
                  <a:pt x="1761885" y="1346782"/>
                  <a:pt x="1758127" y="1329743"/>
                  <a:pt x="1750481" y="1314450"/>
                </a:cubicBezTo>
                <a:cubicBezTo>
                  <a:pt x="1745361" y="1304211"/>
                  <a:pt x="1736990" y="1295882"/>
                  <a:pt x="1731431" y="1285875"/>
                </a:cubicBezTo>
                <a:cubicBezTo>
                  <a:pt x="1721088" y="1267257"/>
                  <a:pt x="1711669" y="1248114"/>
                  <a:pt x="1702856" y="1228725"/>
                </a:cubicBezTo>
                <a:cubicBezTo>
                  <a:pt x="1695781" y="1213160"/>
                  <a:pt x="1691086" y="1196570"/>
                  <a:pt x="1683806" y="1181100"/>
                </a:cubicBezTo>
                <a:cubicBezTo>
                  <a:pt x="1665668" y="1142557"/>
                  <a:pt x="1640126" y="1107211"/>
                  <a:pt x="1626656" y="1066800"/>
                </a:cubicBezTo>
                <a:cubicBezTo>
                  <a:pt x="1620306" y="1047750"/>
                  <a:pt x="1616586" y="1027611"/>
                  <a:pt x="1607606" y="1009650"/>
                </a:cubicBezTo>
                <a:cubicBezTo>
                  <a:pt x="1600506" y="995451"/>
                  <a:pt x="1587199" y="985163"/>
                  <a:pt x="1579031" y="971550"/>
                </a:cubicBezTo>
                <a:cubicBezTo>
                  <a:pt x="1568073" y="953287"/>
                  <a:pt x="1560554" y="933153"/>
                  <a:pt x="1550456" y="914400"/>
                </a:cubicBezTo>
                <a:cubicBezTo>
                  <a:pt x="1538320" y="891862"/>
                  <a:pt x="1523804" y="870620"/>
                  <a:pt x="1512356" y="847725"/>
                </a:cubicBezTo>
                <a:cubicBezTo>
                  <a:pt x="1507866" y="838745"/>
                  <a:pt x="1506786" y="828378"/>
                  <a:pt x="1502831" y="819150"/>
                </a:cubicBezTo>
                <a:cubicBezTo>
                  <a:pt x="1497238" y="806099"/>
                  <a:pt x="1489054" y="794233"/>
                  <a:pt x="1483781" y="781050"/>
                </a:cubicBezTo>
                <a:cubicBezTo>
                  <a:pt x="1476323" y="762406"/>
                  <a:pt x="1472009" y="742615"/>
                  <a:pt x="1464731" y="723900"/>
                </a:cubicBezTo>
                <a:cubicBezTo>
                  <a:pt x="1449771" y="685432"/>
                  <a:pt x="1432821" y="647766"/>
                  <a:pt x="1417106" y="609600"/>
                </a:cubicBezTo>
                <a:cubicBezTo>
                  <a:pt x="1410596" y="593790"/>
                  <a:pt x="1408315" y="575653"/>
                  <a:pt x="1398056" y="561975"/>
                </a:cubicBezTo>
                <a:cubicBezTo>
                  <a:pt x="1367603" y="521370"/>
                  <a:pt x="1349461" y="501914"/>
                  <a:pt x="1331381" y="447675"/>
                </a:cubicBezTo>
                <a:cubicBezTo>
                  <a:pt x="1328206" y="438150"/>
                  <a:pt x="1325811" y="428328"/>
                  <a:pt x="1321856" y="419100"/>
                </a:cubicBezTo>
                <a:cubicBezTo>
                  <a:pt x="1316263" y="406049"/>
                  <a:pt x="1307792" y="394295"/>
                  <a:pt x="1302806" y="381000"/>
                </a:cubicBezTo>
                <a:cubicBezTo>
                  <a:pt x="1298209" y="368743"/>
                  <a:pt x="1297043" y="355439"/>
                  <a:pt x="1293281" y="342900"/>
                </a:cubicBezTo>
                <a:cubicBezTo>
                  <a:pt x="1280956" y="301816"/>
                  <a:pt x="1275281" y="282825"/>
                  <a:pt x="1255181" y="247650"/>
                </a:cubicBezTo>
                <a:cubicBezTo>
                  <a:pt x="1249501" y="237711"/>
                  <a:pt x="1243736" y="227631"/>
                  <a:pt x="1236131" y="219075"/>
                </a:cubicBezTo>
                <a:cubicBezTo>
                  <a:pt x="1218233" y="198939"/>
                  <a:pt x="1198031" y="180975"/>
                  <a:pt x="1178981" y="161925"/>
                </a:cubicBezTo>
                <a:cubicBezTo>
                  <a:pt x="1169456" y="152400"/>
                  <a:pt x="1158488" y="144126"/>
                  <a:pt x="1150406" y="133350"/>
                </a:cubicBezTo>
                <a:cubicBezTo>
                  <a:pt x="1131356" y="107950"/>
                  <a:pt x="1110868" y="83568"/>
                  <a:pt x="1093256" y="57150"/>
                </a:cubicBezTo>
                <a:lnTo>
                  <a:pt x="1055156" y="0"/>
                </a:lnTo>
                <a:cubicBezTo>
                  <a:pt x="1017522" y="5376"/>
                  <a:pt x="977997" y="9765"/>
                  <a:pt x="940856" y="19050"/>
                </a:cubicBezTo>
                <a:cubicBezTo>
                  <a:pt x="885908" y="32787"/>
                  <a:pt x="939887" y="28069"/>
                  <a:pt x="864656" y="38100"/>
                </a:cubicBezTo>
                <a:cubicBezTo>
                  <a:pt x="833028" y="42317"/>
                  <a:pt x="801156" y="44450"/>
                  <a:pt x="769406" y="47625"/>
                </a:cubicBezTo>
                <a:cubicBezTo>
                  <a:pt x="759881" y="53975"/>
                  <a:pt x="748926" y="58580"/>
                  <a:pt x="740831" y="66675"/>
                </a:cubicBezTo>
                <a:cubicBezTo>
                  <a:pt x="729606" y="77900"/>
                  <a:pt x="721483" y="91857"/>
                  <a:pt x="712256" y="104775"/>
                </a:cubicBezTo>
                <a:cubicBezTo>
                  <a:pt x="705602" y="114090"/>
                  <a:pt x="701301" y="125255"/>
                  <a:pt x="693206" y="133350"/>
                </a:cubicBezTo>
                <a:cubicBezTo>
                  <a:pt x="674742" y="151814"/>
                  <a:pt x="659297" y="154178"/>
                  <a:pt x="636056" y="161925"/>
                </a:cubicBezTo>
                <a:cubicBezTo>
                  <a:pt x="596801" y="220807"/>
                  <a:pt x="640386" y="163368"/>
                  <a:pt x="588431" y="209550"/>
                </a:cubicBezTo>
                <a:cubicBezTo>
                  <a:pt x="568295" y="227448"/>
                  <a:pt x="556839" y="258181"/>
                  <a:pt x="531281" y="266700"/>
                </a:cubicBezTo>
                <a:cubicBezTo>
                  <a:pt x="491846" y="279845"/>
                  <a:pt x="511060" y="270656"/>
                  <a:pt x="474131" y="295275"/>
                </a:cubicBezTo>
                <a:cubicBezTo>
                  <a:pt x="451483" y="363219"/>
                  <a:pt x="483597" y="281076"/>
                  <a:pt x="436031" y="352425"/>
                </a:cubicBezTo>
                <a:cubicBezTo>
                  <a:pt x="430462" y="360779"/>
                  <a:pt x="430461" y="371772"/>
                  <a:pt x="426506" y="381000"/>
                </a:cubicBezTo>
                <a:cubicBezTo>
                  <a:pt x="420913" y="394051"/>
                  <a:pt x="415332" y="407286"/>
                  <a:pt x="407456" y="419100"/>
                </a:cubicBezTo>
                <a:cubicBezTo>
                  <a:pt x="389844" y="445518"/>
                  <a:pt x="362098" y="465821"/>
                  <a:pt x="350306" y="495300"/>
                </a:cubicBezTo>
                <a:cubicBezTo>
                  <a:pt x="336698" y="529320"/>
                  <a:pt x="330004" y="549879"/>
                  <a:pt x="312206" y="581025"/>
                </a:cubicBezTo>
                <a:cubicBezTo>
                  <a:pt x="306526" y="590964"/>
                  <a:pt x="299506" y="600075"/>
                  <a:pt x="293156" y="609600"/>
                </a:cubicBezTo>
                <a:cubicBezTo>
                  <a:pt x="289981" y="622300"/>
                  <a:pt x="288788" y="635668"/>
                  <a:pt x="283631" y="647700"/>
                </a:cubicBezTo>
                <a:cubicBezTo>
                  <a:pt x="269648" y="680327"/>
                  <a:pt x="244615" y="708512"/>
                  <a:pt x="236006" y="742950"/>
                </a:cubicBezTo>
                <a:cubicBezTo>
                  <a:pt x="232831" y="755650"/>
                  <a:pt x="228823" y="768170"/>
                  <a:pt x="226481" y="781050"/>
                </a:cubicBezTo>
                <a:cubicBezTo>
                  <a:pt x="222465" y="803139"/>
                  <a:pt x="222401" y="825945"/>
                  <a:pt x="216956" y="847725"/>
                </a:cubicBezTo>
                <a:cubicBezTo>
                  <a:pt x="202125" y="907051"/>
                  <a:pt x="198646" y="877733"/>
                  <a:pt x="188381" y="923925"/>
                </a:cubicBezTo>
                <a:cubicBezTo>
                  <a:pt x="184191" y="942778"/>
                  <a:pt x="184963" y="962753"/>
                  <a:pt x="178856" y="981075"/>
                </a:cubicBezTo>
                <a:cubicBezTo>
                  <a:pt x="175236" y="991935"/>
                  <a:pt x="165486" y="999711"/>
                  <a:pt x="159806" y="1009650"/>
                </a:cubicBezTo>
                <a:cubicBezTo>
                  <a:pt x="152761" y="1021978"/>
                  <a:pt x="147106" y="1035050"/>
                  <a:pt x="140756" y="1047750"/>
                </a:cubicBezTo>
                <a:cubicBezTo>
                  <a:pt x="125662" y="1123222"/>
                  <a:pt x="138471" y="1080895"/>
                  <a:pt x="93131" y="1171575"/>
                </a:cubicBezTo>
                <a:lnTo>
                  <a:pt x="93131" y="1171575"/>
                </a:lnTo>
                <a:cubicBezTo>
                  <a:pt x="70793" y="1238588"/>
                  <a:pt x="99866" y="1155860"/>
                  <a:pt x="64556" y="1238250"/>
                </a:cubicBezTo>
                <a:cubicBezTo>
                  <a:pt x="60601" y="1247478"/>
                  <a:pt x="59521" y="1257845"/>
                  <a:pt x="55031" y="1266825"/>
                </a:cubicBezTo>
                <a:cubicBezTo>
                  <a:pt x="27396" y="1322095"/>
                  <a:pt x="41979" y="1266704"/>
                  <a:pt x="16931" y="1333500"/>
                </a:cubicBezTo>
                <a:cubicBezTo>
                  <a:pt x="12334" y="1345757"/>
                  <a:pt x="10581" y="1358900"/>
                  <a:pt x="7406" y="1371600"/>
                </a:cubicBezTo>
                <a:cubicBezTo>
                  <a:pt x="8532" y="1387367"/>
                  <a:pt x="0" y="1507069"/>
                  <a:pt x="35981" y="1543050"/>
                </a:cubicBezTo>
                <a:cubicBezTo>
                  <a:pt x="46021" y="1553090"/>
                  <a:pt x="59956" y="1560651"/>
                  <a:pt x="74081" y="1562100"/>
                </a:cubicBezTo>
                <a:cubicBezTo>
                  <a:pt x="168056" y="1571738"/>
                  <a:pt x="501389" y="1585234"/>
                  <a:pt x="626531" y="1590675"/>
                </a:cubicBezTo>
                <a:lnTo>
                  <a:pt x="1074206" y="1581150"/>
                </a:lnTo>
                <a:cubicBezTo>
                  <a:pt x="1152535" y="1578539"/>
                  <a:pt x="1200868" y="1571270"/>
                  <a:pt x="1274231" y="1562100"/>
                </a:cubicBezTo>
                <a:cubicBezTo>
                  <a:pt x="1341244" y="1539762"/>
                  <a:pt x="1258516" y="1568835"/>
                  <a:pt x="1340906" y="1533525"/>
                </a:cubicBezTo>
                <a:cubicBezTo>
                  <a:pt x="1350134" y="1529570"/>
                  <a:pt x="1359827" y="1526758"/>
                  <a:pt x="1369481" y="1524000"/>
                </a:cubicBezTo>
                <a:cubicBezTo>
                  <a:pt x="1382068" y="1520404"/>
                  <a:pt x="1395497" y="1519510"/>
                  <a:pt x="1407581" y="1514475"/>
                </a:cubicBezTo>
                <a:cubicBezTo>
                  <a:pt x="1433795" y="1503553"/>
                  <a:pt x="1458381" y="1489075"/>
                  <a:pt x="1483781" y="1476375"/>
                </a:cubicBezTo>
                <a:cubicBezTo>
                  <a:pt x="1496481" y="1470025"/>
                  <a:pt x="1507690" y="1457798"/>
                  <a:pt x="1521881" y="1457325"/>
                </a:cubicBezTo>
                <a:lnTo>
                  <a:pt x="1807631" y="1447800"/>
                </a:lnTo>
                <a:cubicBezTo>
                  <a:pt x="1766691" y="1427330"/>
                  <a:pt x="1804456" y="1443038"/>
                  <a:pt x="1798106" y="1428750"/>
                </a:cubicBezTo>
                <a:close/>
              </a:path>
            </a:pathLst>
          </a:custGeom>
          <a:solidFill>
            <a:schemeClr val="bg1">
              <a:lumMod val="95000"/>
              <a:alpha val="49000"/>
            </a:schemeClr>
          </a:solidFill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247685" y="1143000"/>
            <a:ext cx="1507244" cy="2096653"/>
          </a:xfrm>
          <a:custGeom>
            <a:avLst/>
            <a:gdLst>
              <a:gd name="connsiteX0" fmla="*/ 215 w 1507244"/>
              <a:gd name="connsiteY0" fmla="*/ 1257300 h 2096653"/>
              <a:gd name="connsiteX1" fmla="*/ 28790 w 1507244"/>
              <a:gd name="connsiteY1" fmla="*/ 1162050 h 2096653"/>
              <a:gd name="connsiteX2" fmla="*/ 38315 w 1507244"/>
              <a:gd name="connsiteY2" fmla="*/ 1133475 h 2096653"/>
              <a:gd name="connsiteX3" fmla="*/ 47840 w 1507244"/>
              <a:gd name="connsiteY3" fmla="*/ 1095375 h 2096653"/>
              <a:gd name="connsiteX4" fmla="*/ 66890 w 1507244"/>
              <a:gd name="connsiteY4" fmla="*/ 1028700 h 2096653"/>
              <a:gd name="connsiteX5" fmla="*/ 76415 w 1507244"/>
              <a:gd name="connsiteY5" fmla="*/ 466725 h 2096653"/>
              <a:gd name="connsiteX6" fmla="*/ 95465 w 1507244"/>
              <a:gd name="connsiteY6" fmla="*/ 285750 h 2096653"/>
              <a:gd name="connsiteX7" fmla="*/ 133565 w 1507244"/>
              <a:gd name="connsiteY7" fmla="*/ 152400 h 2096653"/>
              <a:gd name="connsiteX8" fmla="*/ 143090 w 1507244"/>
              <a:gd name="connsiteY8" fmla="*/ 95250 h 2096653"/>
              <a:gd name="connsiteX9" fmla="*/ 190715 w 1507244"/>
              <a:gd name="connsiteY9" fmla="*/ 28575 h 2096653"/>
              <a:gd name="connsiteX10" fmla="*/ 285965 w 1507244"/>
              <a:gd name="connsiteY10" fmla="*/ 9525 h 2096653"/>
              <a:gd name="connsiteX11" fmla="*/ 343115 w 1507244"/>
              <a:gd name="connsiteY11" fmla="*/ 0 h 2096653"/>
              <a:gd name="connsiteX12" fmla="*/ 562190 w 1507244"/>
              <a:gd name="connsiteY12" fmla="*/ 9525 h 2096653"/>
              <a:gd name="connsiteX13" fmla="*/ 609815 w 1507244"/>
              <a:gd name="connsiteY13" fmla="*/ 19050 h 2096653"/>
              <a:gd name="connsiteX14" fmla="*/ 647915 w 1507244"/>
              <a:gd name="connsiteY14" fmla="*/ 38100 h 2096653"/>
              <a:gd name="connsiteX15" fmla="*/ 676490 w 1507244"/>
              <a:gd name="connsiteY15" fmla="*/ 47625 h 2096653"/>
              <a:gd name="connsiteX16" fmla="*/ 733640 w 1507244"/>
              <a:gd name="connsiteY16" fmla="*/ 76200 h 2096653"/>
              <a:gd name="connsiteX17" fmla="*/ 781265 w 1507244"/>
              <a:gd name="connsiteY17" fmla="*/ 95250 h 2096653"/>
              <a:gd name="connsiteX18" fmla="*/ 828890 w 1507244"/>
              <a:gd name="connsiteY18" fmla="*/ 123825 h 2096653"/>
              <a:gd name="connsiteX19" fmla="*/ 876515 w 1507244"/>
              <a:gd name="connsiteY19" fmla="*/ 142875 h 2096653"/>
              <a:gd name="connsiteX20" fmla="*/ 943190 w 1507244"/>
              <a:gd name="connsiteY20" fmla="*/ 180975 h 2096653"/>
              <a:gd name="connsiteX21" fmla="*/ 1019390 w 1507244"/>
              <a:gd name="connsiteY21" fmla="*/ 257175 h 2096653"/>
              <a:gd name="connsiteX22" fmla="*/ 1086065 w 1507244"/>
              <a:gd name="connsiteY22" fmla="*/ 323850 h 2096653"/>
              <a:gd name="connsiteX23" fmla="*/ 1143215 w 1507244"/>
              <a:gd name="connsiteY23" fmla="*/ 438150 h 2096653"/>
              <a:gd name="connsiteX24" fmla="*/ 1181315 w 1507244"/>
              <a:gd name="connsiteY24" fmla="*/ 514350 h 2096653"/>
              <a:gd name="connsiteX25" fmla="*/ 1257515 w 1507244"/>
              <a:gd name="connsiteY25" fmla="*/ 647700 h 2096653"/>
              <a:gd name="connsiteX26" fmla="*/ 1343240 w 1507244"/>
              <a:gd name="connsiteY26" fmla="*/ 809625 h 2096653"/>
              <a:gd name="connsiteX27" fmla="*/ 1352765 w 1507244"/>
              <a:gd name="connsiteY27" fmla="*/ 847725 h 2096653"/>
              <a:gd name="connsiteX28" fmla="*/ 1371815 w 1507244"/>
              <a:gd name="connsiteY28" fmla="*/ 895350 h 2096653"/>
              <a:gd name="connsiteX29" fmla="*/ 1400390 w 1507244"/>
              <a:gd name="connsiteY29" fmla="*/ 952500 h 2096653"/>
              <a:gd name="connsiteX30" fmla="*/ 1419440 w 1507244"/>
              <a:gd name="connsiteY30" fmla="*/ 1028700 h 2096653"/>
              <a:gd name="connsiteX31" fmla="*/ 1448015 w 1507244"/>
              <a:gd name="connsiteY31" fmla="*/ 1104900 h 2096653"/>
              <a:gd name="connsiteX32" fmla="*/ 1486115 w 1507244"/>
              <a:gd name="connsiteY32" fmla="*/ 1228725 h 2096653"/>
              <a:gd name="connsiteX33" fmla="*/ 1486115 w 1507244"/>
              <a:gd name="connsiteY33" fmla="*/ 1638300 h 2096653"/>
              <a:gd name="connsiteX34" fmla="*/ 1448015 w 1507244"/>
              <a:gd name="connsiteY34" fmla="*/ 1771650 h 2096653"/>
              <a:gd name="connsiteX35" fmla="*/ 1409915 w 1507244"/>
              <a:gd name="connsiteY35" fmla="*/ 1866900 h 2096653"/>
              <a:gd name="connsiteX36" fmla="*/ 1324190 w 1507244"/>
              <a:gd name="connsiteY36" fmla="*/ 1952625 h 2096653"/>
              <a:gd name="connsiteX37" fmla="*/ 1295615 w 1507244"/>
              <a:gd name="connsiteY37" fmla="*/ 1981200 h 2096653"/>
              <a:gd name="connsiteX38" fmla="*/ 1190840 w 1507244"/>
              <a:gd name="connsiteY38" fmla="*/ 2038350 h 2096653"/>
              <a:gd name="connsiteX39" fmla="*/ 1162265 w 1507244"/>
              <a:gd name="connsiteY39" fmla="*/ 2047875 h 2096653"/>
              <a:gd name="connsiteX40" fmla="*/ 1067015 w 1507244"/>
              <a:gd name="connsiteY40" fmla="*/ 2066925 h 2096653"/>
              <a:gd name="connsiteX41" fmla="*/ 933665 w 1507244"/>
              <a:gd name="connsiteY41" fmla="*/ 2095500 h 2096653"/>
              <a:gd name="connsiteX42" fmla="*/ 733640 w 1507244"/>
              <a:gd name="connsiteY42" fmla="*/ 2085975 h 2096653"/>
              <a:gd name="connsiteX43" fmla="*/ 666965 w 1507244"/>
              <a:gd name="connsiteY43" fmla="*/ 2066925 h 2096653"/>
              <a:gd name="connsiteX44" fmla="*/ 581240 w 1507244"/>
              <a:gd name="connsiteY44" fmla="*/ 2019300 h 2096653"/>
              <a:gd name="connsiteX45" fmla="*/ 562190 w 1507244"/>
              <a:gd name="connsiteY45" fmla="*/ 1990725 h 2096653"/>
              <a:gd name="connsiteX46" fmla="*/ 533615 w 1507244"/>
              <a:gd name="connsiteY46" fmla="*/ 1952625 h 2096653"/>
              <a:gd name="connsiteX47" fmla="*/ 524090 w 1507244"/>
              <a:gd name="connsiteY47" fmla="*/ 1914525 h 2096653"/>
              <a:gd name="connsiteX48" fmla="*/ 543140 w 1507244"/>
              <a:gd name="connsiteY48" fmla="*/ 1790700 h 2096653"/>
              <a:gd name="connsiteX49" fmla="*/ 571715 w 1507244"/>
              <a:gd name="connsiteY49" fmla="*/ 1714500 h 2096653"/>
              <a:gd name="connsiteX50" fmla="*/ 562190 w 1507244"/>
              <a:gd name="connsiteY50" fmla="*/ 1685925 h 2096653"/>
              <a:gd name="connsiteX51" fmla="*/ 524090 w 1507244"/>
              <a:gd name="connsiteY51" fmla="*/ 1628775 h 2096653"/>
              <a:gd name="connsiteX52" fmla="*/ 505040 w 1507244"/>
              <a:gd name="connsiteY52" fmla="*/ 1600200 h 2096653"/>
              <a:gd name="connsiteX53" fmla="*/ 457415 w 1507244"/>
              <a:gd name="connsiteY53" fmla="*/ 1533525 h 2096653"/>
              <a:gd name="connsiteX54" fmla="*/ 428840 w 1507244"/>
              <a:gd name="connsiteY54" fmla="*/ 1495425 h 2096653"/>
              <a:gd name="connsiteX55" fmla="*/ 400265 w 1507244"/>
              <a:gd name="connsiteY55" fmla="*/ 1466850 h 2096653"/>
              <a:gd name="connsiteX56" fmla="*/ 333590 w 1507244"/>
              <a:gd name="connsiteY56" fmla="*/ 1428750 h 2096653"/>
              <a:gd name="connsiteX57" fmla="*/ 276440 w 1507244"/>
              <a:gd name="connsiteY57" fmla="*/ 1400175 h 2096653"/>
              <a:gd name="connsiteX58" fmla="*/ 247865 w 1507244"/>
              <a:gd name="connsiteY58" fmla="*/ 1371600 h 2096653"/>
              <a:gd name="connsiteX59" fmla="*/ 190715 w 1507244"/>
              <a:gd name="connsiteY59" fmla="*/ 1333500 h 2096653"/>
              <a:gd name="connsiteX60" fmla="*/ 143090 w 1507244"/>
              <a:gd name="connsiteY60" fmla="*/ 1276350 h 2096653"/>
              <a:gd name="connsiteX61" fmla="*/ 104990 w 1507244"/>
              <a:gd name="connsiteY61" fmla="*/ 1219200 h 2096653"/>
              <a:gd name="connsiteX62" fmla="*/ 57365 w 1507244"/>
              <a:gd name="connsiteY62" fmla="*/ 1162050 h 2096653"/>
              <a:gd name="connsiteX63" fmla="*/ 57365 w 1507244"/>
              <a:gd name="connsiteY63" fmla="*/ 1114425 h 2096653"/>
              <a:gd name="connsiteX64" fmla="*/ 66890 w 1507244"/>
              <a:gd name="connsiteY64" fmla="*/ 1066800 h 2096653"/>
              <a:gd name="connsiteX65" fmla="*/ 66890 w 1507244"/>
              <a:gd name="connsiteY65" fmla="*/ 1066800 h 209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07244" h="2096653">
                <a:moveTo>
                  <a:pt x="215" y="1257300"/>
                </a:moveTo>
                <a:cubicBezTo>
                  <a:pt x="45486" y="1121487"/>
                  <a:pt x="0" y="1262817"/>
                  <a:pt x="28790" y="1162050"/>
                </a:cubicBezTo>
                <a:cubicBezTo>
                  <a:pt x="31548" y="1152396"/>
                  <a:pt x="35557" y="1143129"/>
                  <a:pt x="38315" y="1133475"/>
                </a:cubicBezTo>
                <a:cubicBezTo>
                  <a:pt x="41911" y="1120888"/>
                  <a:pt x="44244" y="1107962"/>
                  <a:pt x="47840" y="1095375"/>
                </a:cubicBezTo>
                <a:cubicBezTo>
                  <a:pt x="75169" y="999722"/>
                  <a:pt x="37113" y="1147807"/>
                  <a:pt x="66890" y="1028700"/>
                </a:cubicBezTo>
                <a:cubicBezTo>
                  <a:pt x="70065" y="841375"/>
                  <a:pt x="69214" y="653938"/>
                  <a:pt x="76415" y="466725"/>
                </a:cubicBezTo>
                <a:cubicBezTo>
                  <a:pt x="78746" y="406112"/>
                  <a:pt x="86576" y="345753"/>
                  <a:pt x="95465" y="285750"/>
                </a:cubicBezTo>
                <a:cubicBezTo>
                  <a:pt x="108423" y="198287"/>
                  <a:pt x="114644" y="228085"/>
                  <a:pt x="133565" y="152400"/>
                </a:cubicBezTo>
                <a:cubicBezTo>
                  <a:pt x="138249" y="133664"/>
                  <a:pt x="137541" y="113748"/>
                  <a:pt x="143090" y="95250"/>
                </a:cubicBezTo>
                <a:cubicBezTo>
                  <a:pt x="150539" y="70420"/>
                  <a:pt x="168820" y="43171"/>
                  <a:pt x="190715" y="28575"/>
                </a:cubicBezTo>
                <a:cubicBezTo>
                  <a:pt x="208905" y="16448"/>
                  <a:pt x="280197" y="10412"/>
                  <a:pt x="285965" y="9525"/>
                </a:cubicBezTo>
                <a:cubicBezTo>
                  <a:pt x="305053" y="6588"/>
                  <a:pt x="324065" y="3175"/>
                  <a:pt x="343115" y="0"/>
                </a:cubicBezTo>
                <a:cubicBezTo>
                  <a:pt x="416140" y="3175"/>
                  <a:pt x="489282" y="4317"/>
                  <a:pt x="562190" y="9525"/>
                </a:cubicBezTo>
                <a:cubicBezTo>
                  <a:pt x="578338" y="10678"/>
                  <a:pt x="594456" y="13930"/>
                  <a:pt x="609815" y="19050"/>
                </a:cubicBezTo>
                <a:cubicBezTo>
                  <a:pt x="623285" y="23540"/>
                  <a:pt x="634864" y="32507"/>
                  <a:pt x="647915" y="38100"/>
                </a:cubicBezTo>
                <a:cubicBezTo>
                  <a:pt x="657143" y="42055"/>
                  <a:pt x="667315" y="43547"/>
                  <a:pt x="676490" y="47625"/>
                </a:cubicBezTo>
                <a:cubicBezTo>
                  <a:pt x="695953" y="56275"/>
                  <a:pt x="714251" y="67387"/>
                  <a:pt x="733640" y="76200"/>
                </a:cubicBezTo>
                <a:cubicBezTo>
                  <a:pt x="749205" y="83275"/>
                  <a:pt x="765972" y="87604"/>
                  <a:pt x="781265" y="95250"/>
                </a:cubicBezTo>
                <a:cubicBezTo>
                  <a:pt x="797824" y="103529"/>
                  <a:pt x="812331" y="115546"/>
                  <a:pt x="828890" y="123825"/>
                </a:cubicBezTo>
                <a:cubicBezTo>
                  <a:pt x="844183" y="131471"/>
                  <a:pt x="861569" y="134572"/>
                  <a:pt x="876515" y="142875"/>
                </a:cubicBezTo>
                <a:cubicBezTo>
                  <a:pt x="963013" y="190929"/>
                  <a:pt x="874025" y="157920"/>
                  <a:pt x="943190" y="180975"/>
                </a:cubicBezTo>
                <a:cubicBezTo>
                  <a:pt x="968590" y="206375"/>
                  <a:pt x="997837" y="228438"/>
                  <a:pt x="1019390" y="257175"/>
                </a:cubicBezTo>
                <a:cubicBezTo>
                  <a:pt x="1057490" y="307975"/>
                  <a:pt x="1035265" y="285750"/>
                  <a:pt x="1086065" y="323850"/>
                </a:cubicBezTo>
                <a:lnTo>
                  <a:pt x="1143215" y="438150"/>
                </a:lnTo>
                <a:cubicBezTo>
                  <a:pt x="1155915" y="463550"/>
                  <a:pt x="1167226" y="489694"/>
                  <a:pt x="1181315" y="514350"/>
                </a:cubicBezTo>
                <a:lnTo>
                  <a:pt x="1257515" y="647700"/>
                </a:lnTo>
                <a:cubicBezTo>
                  <a:pt x="1288885" y="702598"/>
                  <a:pt x="1317923" y="750552"/>
                  <a:pt x="1343240" y="809625"/>
                </a:cubicBezTo>
                <a:cubicBezTo>
                  <a:pt x="1348397" y="821657"/>
                  <a:pt x="1348625" y="835306"/>
                  <a:pt x="1352765" y="847725"/>
                </a:cubicBezTo>
                <a:cubicBezTo>
                  <a:pt x="1358172" y="863945"/>
                  <a:pt x="1364740" y="879785"/>
                  <a:pt x="1371815" y="895350"/>
                </a:cubicBezTo>
                <a:cubicBezTo>
                  <a:pt x="1380628" y="914739"/>
                  <a:pt x="1393227" y="932442"/>
                  <a:pt x="1400390" y="952500"/>
                </a:cubicBezTo>
                <a:cubicBezTo>
                  <a:pt x="1409196" y="977156"/>
                  <a:pt x="1411631" y="1003710"/>
                  <a:pt x="1419440" y="1028700"/>
                </a:cubicBezTo>
                <a:cubicBezTo>
                  <a:pt x="1427531" y="1054592"/>
                  <a:pt x="1438891" y="1079353"/>
                  <a:pt x="1448015" y="1104900"/>
                </a:cubicBezTo>
                <a:cubicBezTo>
                  <a:pt x="1466843" y="1157619"/>
                  <a:pt x="1470218" y="1173084"/>
                  <a:pt x="1486115" y="1228725"/>
                </a:cubicBezTo>
                <a:cubicBezTo>
                  <a:pt x="1507244" y="1397755"/>
                  <a:pt x="1505862" y="1355263"/>
                  <a:pt x="1486115" y="1638300"/>
                </a:cubicBezTo>
                <a:cubicBezTo>
                  <a:pt x="1484399" y="1662891"/>
                  <a:pt x="1458314" y="1744185"/>
                  <a:pt x="1448015" y="1771650"/>
                </a:cubicBezTo>
                <a:cubicBezTo>
                  <a:pt x="1436008" y="1803669"/>
                  <a:pt x="1434095" y="1842720"/>
                  <a:pt x="1409915" y="1866900"/>
                </a:cubicBezTo>
                <a:lnTo>
                  <a:pt x="1324190" y="1952625"/>
                </a:lnTo>
                <a:cubicBezTo>
                  <a:pt x="1314665" y="1962150"/>
                  <a:pt x="1306823" y="1973728"/>
                  <a:pt x="1295615" y="1981200"/>
                </a:cubicBezTo>
                <a:cubicBezTo>
                  <a:pt x="1260834" y="2004388"/>
                  <a:pt x="1234060" y="2023943"/>
                  <a:pt x="1190840" y="2038350"/>
                </a:cubicBezTo>
                <a:cubicBezTo>
                  <a:pt x="1181315" y="2041525"/>
                  <a:pt x="1172048" y="2045617"/>
                  <a:pt x="1162265" y="2047875"/>
                </a:cubicBezTo>
                <a:cubicBezTo>
                  <a:pt x="1130715" y="2055156"/>
                  <a:pt x="1097078" y="2054900"/>
                  <a:pt x="1067015" y="2066925"/>
                </a:cubicBezTo>
                <a:cubicBezTo>
                  <a:pt x="992696" y="2096653"/>
                  <a:pt x="1036383" y="2084087"/>
                  <a:pt x="933665" y="2095500"/>
                </a:cubicBezTo>
                <a:cubicBezTo>
                  <a:pt x="866990" y="2092325"/>
                  <a:pt x="800011" y="2093086"/>
                  <a:pt x="733640" y="2085975"/>
                </a:cubicBezTo>
                <a:cubicBezTo>
                  <a:pt x="710657" y="2083513"/>
                  <a:pt x="688539" y="2075223"/>
                  <a:pt x="666965" y="2066925"/>
                </a:cubicBezTo>
                <a:cubicBezTo>
                  <a:pt x="627144" y="2051609"/>
                  <a:pt x="612719" y="2040286"/>
                  <a:pt x="581240" y="2019300"/>
                </a:cubicBezTo>
                <a:cubicBezTo>
                  <a:pt x="574890" y="2009775"/>
                  <a:pt x="568844" y="2000040"/>
                  <a:pt x="562190" y="1990725"/>
                </a:cubicBezTo>
                <a:cubicBezTo>
                  <a:pt x="552963" y="1977807"/>
                  <a:pt x="540715" y="1966824"/>
                  <a:pt x="533615" y="1952625"/>
                </a:cubicBezTo>
                <a:cubicBezTo>
                  <a:pt x="527761" y="1940916"/>
                  <a:pt x="527265" y="1927225"/>
                  <a:pt x="524090" y="1914525"/>
                </a:cubicBezTo>
                <a:cubicBezTo>
                  <a:pt x="527128" y="1893256"/>
                  <a:pt x="537854" y="1814489"/>
                  <a:pt x="543140" y="1790700"/>
                </a:cubicBezTo>
                <a:cubicBezTo>
                  <a:pt x="546873" y="1773902"/>
                  <a:pt x="568007" y="1723770"/>
                  <a:pt x="571715" y="1714500"/>
                </a:cubicBezTo>
                <a:cubicBezTo>
                  <a:pt x="568540" y="1704975"/>
                  <a:pt x="567066" y="1694702"/>
                  <a:pt x="562190" y="1685925"/>
                </a:cubicBezTo>
                <a:cubicBezTo>
                  <a:pt x="551071" y="1665911"/>
                  <a:pt x="536790" y="1647825"/>
                  <a:pt x="524090" y="1628775"/>
                </a:cubicBezTo>
                <a:cubicBezTo>
                  <a:pt x="517740" y="1619250"/>
                  <a:pt x="510160" y="1610439"/>
                  <a:pt x="505040" y="1600200"/>
                </a:cubicBezTo>
                <a:cubicBezTo>
                  <a:pt x="471825" y="1533770"/>
                  <a:pt x="503753" y="1587586"/>
                  <a:pt x="457415" y="1533525"/>
                </a:cubicBezTo>
                <a:cubicBezTo>
                  <a:pt x="447084" y="1521472"/>
                  <a:pt x="439171" y="1507478"/>
                  <a:pt x="428840" y="1495425"/>
                </a:cubicBezTo>
                <a:cubicBezTo>
                  <a:pt x="420074" y="1485198"/>
                  <a:pt x="410613" y="1475474"/>
                  <a:pt x="400265" y="1466850"/>
                </a:cubicBezTo>
                <a:cubicBezTo>
                  <a:pt x="383384" y="1452783"/>
                  <a:pt x="352771" y="1436970"/>
                  <a:pt x="333590" y="1428750"/>
                </a:cubicBezTo>
                <a:cubicBezTo>
                  <a:pt x="298213" y="1413588"/>
                  <a:pt x="308742" y="1427094"/>
                  <a:pt x="276440" y="1400175"/>
                </a:cubicBezTo>
                <a:cubicBezTo>
                  <a:pt x="266092" y="1391551"/>
                  <a:pt x="258498" y="1379870"/>
                  <a:pt x="247865" y="1371600"/>
                </a:cubicBezTo>
                <a:cubicBezTo>
                  <a:pt x="229793" y="1357544"/>
                  <a:pt x="190715" y="1333500"/>
                  <a:pt x="190715" y="1333500"/>
                </a:cubicBezTo>
                <a:cubicBezTo>
                  <a:pt x="122642" y="1231390"/>
                  <a:pt x="228653" y="1386359"/>
                  <a:pt x="143090" y="1276350"/>
                </a:cubicBezTo>
                <a:cubicBezTo>
                  <a:pt x="129034" y="1258278"/>
                  <a:pt x="121179" y="1235389"/>
                  <a:pt x="104990" y="1219200"/>
                </a:cubicBezTo>
                <a:cubicBezTo>
                  <a:pt x="94327" y="1208537"/>
                  <a:pt x="61785" y="1179731"/>
                  <a:pt x="57365" y="1162050"/>
                </a:cubicBezTo>
                <a:cubicBezTo>
                  <a:pt x="53515" y="1146649"/>
                  <a:pt x="57365" y="1130300"/>
                  <a:pt x="57365" y="1114425"/>
                </a:cubicBezTo>
                <a:lnTo>
                  <a:pt x="66890" y="1066800"/>
                </a:lnTo>
                <a:lnTo>
                  <a:pt x="66890" y="1066800"/>
                </a:lnTo>
              </a:path>
            </a:pathLst>
          </a:custGeom>
          <a:solidFill>
            <a:schemeClr val="bg1">
              <a:lumMod val="95000"/>
              <a:alpha val="55000"/>
            </a:schemeClr>
          </a:solidFill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  <a:ln w="254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3-way Cut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990600" y="1666875"/>
            <a:ext cx="2286000" cy="1752600"/>
            <a:chOff x="976086" y="2557585"/>
            <a:chExt cx="2619829" cy="2014415"/>
          </a:xfrm>
        </p:grpSpPr>
        <p:cxnSp>
          <p:nvCxnSpPr>
            <p:cNvPr id="8" name="Straight Connector 7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33" name="Oval 32"/>
          <p:cNvSpPr/>
          <p:nvPr/>
        </p:nvSpPr>
        <p:spPr>
          <a:xfrm>
            <a:off x="2667000" y="159067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600200" y="227647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1981200" y="319087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05400" y="1343323"/>
            <a:ext cx="3733800" cy="29238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3-Way Cut:</a:t>
            </a:r>
          </a:p>
          <a:p>
            <a:pPr algn="ctr"/>
            <a:r>
              <a:rPr lang="en-US" sz="2400" i="1" dirty="0" smtClean="0"/>
              <a:t>“Separate the 3-terminals while separating the minimum number of edges”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400" i="1" dirty="0" smtClean="0"/>
              <a:t>A generalization of the classic </a:t>
            </a:r>
            <a:r>
              <a:rPr lang="en-US" sz="2400" b="1" i="1" dirty="0" smtClean="0"/>
              <a:t>s-t</a:t>
            </a:r>
            <a:r>
              <a:rPr lang="en-US" sz="2400" i="1" dirty="0" smtClean="0"/>
              <a:t> cut problem</a:t>
            </a:r>
          </a:p>
          <a:p>
            <a:pPr algn="ctr"/>
            <a:endParaRPr lang="en-US" sz="2000" i="1" dirty="0" smtClean="0"/>
          </a:p>
        </p:txBody>
      </p:sp>
      <p:sp>
        <p:nvSpPr>
          <p:cNvPr id="42" name="Rounded Rectangle 41"/>
          <p:cNvSpPr/>
          <p:nvPr/>
        </p:nvSpPr>
        <p:spPr>
          <a:xfrm>
            <a:off x="3581400" y="4800600"/>
            <a:ext cx="5410200" cy="1371600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Karger</a:t>
            </a:r>
            <a:r>
              <a:rPr lang="en-US" sz="2400" dirty="0" smtClean="0">
                <a:solidFill>
                  <a:srgbClr val="0070C0"/>
                </a:solidFill>
              </a:rPr>
              <a:t>-Klein-Stein-</a:t>
            </a:r>
            <a:r>
              <a:rPr lang="en-US" sz="2400" dirty="0" err="1" smtClean="0">
                <a:solidFill>
                  <a:srgbClr val="0070C0"/>
                </a:solidFill>
              </a:rPr>
              <a:t>Thorup</a:t>
            </a:r>
            <a:r>
              <a:rPr lang="en-US" sz="2400" dirty="0" smtClean="0">
                <a:solidFill>
                  <a:srgbClr val="0070C0"/>
                </a:solidFill>
              </a:rPr>
              <a:t>-Young]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  12/11  factor approximation algorithm for 3-Way Cut</a:t>
            </a:r>
          </a:p>
        </p:txBody>
      </p:sp>
      <p:sp>
        <p:nvSpPr>
          <p:cNvPr id="43" name="Down Arrow 42"/>
          <p:cNvSpPr/>
          <p:nvPr/>
        </p:nvSpPr>
        <p:spPr>
          <a:xfrm>
            <a:off x="1981200" y="42672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0" name="Group 139"/>
          <p:cNvGrpSpPr/>
          <p:nvPr/>
        </p:nvGrpSpPr>
        <p:grpSpPr>
          <a:xfrm>
            <a:off x="838200" y="4800600"/>
            <a:ext cx="2514600" cy="1905000"/>
            <a:chOff x="838200" y="4800600"/>
            <a:chExt cx="2514600" cy="1905000"/>
          </a:xfrm>
        </p:grpSpPr>
        <p:sp>
          <p:nvSpPr>
            <p:cNvPr id="44" name="Isosceles Triangle 43"/>
            <p:cNvSpPr/>
            <p:nvPr/>
          </p:nvSpPr>
          <p:spPr>
            <a:xfrm>
              <a:off x="990600" y="4953000"/>
              <a:ext cx="2286000" cy="1600200"/>
            </a:xfrm>
            <a:prstGeom prst="triangle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3492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0480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8382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1981200" y="4800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1447800" y="6229406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241884" y="6172200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784684" y="5924606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2318084" y="5715000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2667000" y="6153206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981200" y="5543606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241884" y="5410200"/>
              <a:ext cx="120316" cy="9519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>
              <a:endCxn id="104" idx="5"/>
            </p:cNvCxnSpPr>
            <p:nvPr/>
          </p:nvCxnSpPr>
          <p:spPr>
            <a:xfrm rot="10800000">
              <a:off x="2769697" y="6234460"/>
              <a:ext cx="370547" cy="2896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4" idx="4"/>
            </p:cNvCxnSpPr>
            <p:nvPr/>
          </p:nvCxnSpPr>
          <p:spPr>
            <a:xfrm rot="5400000">
              <a:off x="2506580" y="6027822"/>
              <a:ext cx="1" cy="4411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6" idx="3"/>
            </p:cNvCxnSpPr>
            <p:nvPr/>
          </p:nvCxnSpPr>
          <p:spPr>
            <a:xfrm rot="5400000">
              <a:off x="2122880" y="5425975"/>
              <a:ext cx="71147" cy="2021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0800000" flipV="1">
              <a:off x="1905002" y="5791200"/>
              <a:ext cx="380999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1600202" y="6019800"/>
              <a:ext cx="228599" cy="22859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01" idx="2"/>
              <a:endCxn id="85" idx="5"/>
            </p:cNvCxnSpPr>
            <p:nvPr/>
          </p:nvCxnSpPr>
          <p:spPr>
            <a:xfrm rot="10800000" flipV="1">
              <a:off x="1550496" y="6219797"/>
              <a:ext cx="691388" cy="908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03" idx="3"/>
              <a:endCxn id="101" idx="0"/>
            </p:cNvCxnSpPr>
            <p:nvPr/>
          </p:nvCxnSpPr>
          <p:spPr>
            <a:xfrm rot="5400000">
              <a:off x="2130900" y="5967395"/>
              <a:ext cx="375947" cy="336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85" idx="3"/>
            </p:cNvCxnSpPr>
            <p:nvPr/>
          </p:nvCxnSpPr>
          <p:spPr>
            <a:xfrm rot="5400000">
              <a:off x="1221041" y="6232620"/>
              <a:ext cx="166340" cy="3224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01" idx="5"/>
            </p:cNvCxnSpPr>
            <p:nvPr/>
          </p:nvCxnSpPr>
          <p:spPr>
            <a:xfrm rot="5400000">
              <a:off x="1586947" y="5809508"/>
              <a:ext cx="313688" cy="120157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02" idx="2"/>
              <a:endCxn id="47" idx="4"/>
            </p:cNvCxnSpPr>
            <p:nvPr/>
          </p:nvCxnSpPr>
          <p:spPr>
            <a:xfrm rot="10800000" flipH="1">
              <a:off x="1784684" y="5105401"/>
              <a:ext cx="348916" cy="8668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06" idx="1"/>
            </p:cNvCxnSpPr>
            <p:nvPr/>
          </p:nvCxnSpPr>
          <p:spPr>
            <a:xfrm rot="16200000" flipV="1">
              <a:off x="2044939" y="5209576"/>
              <a:ext cx="347343" cy="817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03" idx="0"/>
              <a:endCxn id="106" idx="5"/>
            </p:cNvCxnSpPr>
            <p:nvPr/>
          </p:nvCxnSpPr>
          <p:spPr>
            <a:xfrm rot="16200000" flipV="1">
              <a:off x="2249638" y="5586396"/>
              <a:ext cx="223547" cy="336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V="1">
              <a:off x="2362200" y="5867400"/>
              <a:ext cx="3810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0800000">
              <a:off x="2133601" y="5638800"/>
              <a:ext cx="157989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2" name="Straight Connector 141"/>
          <p:cNvCxnSpPr/>
          <p:nvPr/>
        </p:nvCxnSpPr>
        <p:spPr>
          <a:xfrm>
            <a:off x="838200" y="5791200"/>
            <a:ext cx="2514600" cy="1588"/>
          </a:xfrm>
          <a:prstGeom prst="line">
            <a:avLst/>
          </a:prstGeom>
          <a:ln w="444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16200000" flipH="1">
            <a:off x="762000" y="5638800"/>
            <a:ext cx="1219200" cy="914400"/>
          </a:xfrm>
          <a:prstGeom prst="line">
            <a:avLst/>
          </a:prstGeom>
          <a:ln w="444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7" grpId="0" animBg="1"/>
      <p:bldP spid="33" grpId="0" animBg="1"/>
      <p:bldP spid="34" grpId="0" animBg="1"/>
      <p:bldP spid="35" grpId="0" animBg="1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 w="25400"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Labelling</a:t>
            </a:r>
            <a:r>
              <a:rPr lang="en-US" dirty="0" smtClean="0"/>
              <a:t> Problems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5638800" y="1447800"/>
            <a:ext cx="3429000" cy="2743200"/>
          </a:xfrm>
          <a:prstGeom prst="foldedCorner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u="sng" dirty="0" smtClean="0">
                <a:solidFill>
                  <a:schemeClr val="tx1"/>
                </a:solidFill>
              </a:rPr>
              <a:t>ALGORITHMS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Calinescu</a:t>
            </a:r>
            <a:r>
              <a:rPr lang="en-US" dirty="0" smtClean="0">
                <a:solidFill>
                  <a:srgbClr val="0070C0"/>
                </a:solidFill>
              </a:rPr>
              <a:t>-Karloff-</a:t>
            </a:r>
            <a:r>
              <a:rPr lang="en-US" dirty="0" err="1" smtClean="0">
                <a:solidFill>
                  <a:srgbClr val="0070C0"/>
                </a:solidFill>
              </a:rPr>
              <a:t>Rabani</a:t>
            </a:r>
            <a:r>
              <a:rPr lang="en-US" dirty="0" smtClean="0">
                <a:solidFill>
                  <a:srgbClr val="0070C0"/>
                </a:solidFill>
              </a:rPr>
              <a:t> 98]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Chekuri-Khanna-Naor-Zosin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Calinescu</a:t>
            </a:r>
            <a:r>
              <a:rPr lang="en-US" dirty="0" smtClean="0">
                <a:solidFill>
                  <a:srgbClr val="0070C0"/>
                </a:solidFill>
              </a:rPr>
              <a:t>-Karloff-</a:t>
            </a:r>
            <a:r>
              <a:rPr lang="en-US" dirty="0" err="1" smtClean="0">
                <a:solidFill>
                  <a:srgbClr val="0070C0"/>
                </a:solidFill>
              </a:rPr>
              <a:t>Rabani</a:t>
            </a:r>
            <a:r>
              <a:rPr lang="en-US" dirty="0" smtClean="0">
                <a:solidFill>
                  <a:srgbClr val="0070C0"/>
                </a:solidFill>
              </a:rPr>
              <a:t>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[Gupta-</a:t>
            </a:r>
            <a:r>
              <a:rPr lang="en-US" dirty="0" err="1" smtClean="0">
                <a:solidFill>
                  <a:srgbClr val="0070C0"/>
                </a:solidFill>
              </a:rPr>
              <a:t>Tardos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Karger</a:t>
            </a:r>
            <a:r>
              <a:rPr lang="en-US" dirty="0" smtClean="0">
                <a:solidFill>
                  <a:srgbClr val="0070C0"/>
                </a:solidFill>
              </a:rPr>
              <a:t>-Klein-Stein-</a:t>
            </a:r>
            <a:r>
              <a:rPr lang="en-US" dirty="0" err="1" smtClean="0">
                <a:solidFill>
                  <a:srgbClr val="0070C0"/>
                </a:solidFill>
              </a:rPr>
              <a:t>Thorup</a:t>
            </a:r>
            <a:r>
              <a:rPr lang="en-US" dirty="0" smtClean="0">
                <a:solidFill>
                  <a:srgbClr val="0070C0"/>
                </a:solidFill>
              </a:rPr>
              <a:t>-Young]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Kazarnov</a:t>
            </a:r>
            <a:r>
              <a:rPr lang="en-US" dirty="0" smtClean="0">
                <a:solidFill>
                  <a:srgbClr val="0070C0"/>
                </a:solidFill>
              </a:rPr>
              <a:t> 98]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Kazarnov</a:t>
            </a:r>
            <a:r>
              <a:rPr lang="en-US" dirty="0" smtClean="0">
                <a:solidFill>
                  <a:srgbClr val="0070C0"/>
                </a:solidFill>
              </a:rPr>
              <a:t> 99]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[Kleinberg-</a:t>
            </a:r>
            <a:r>
              <a:rPr lang="en-US" dirty="0" err="1" smtClean="0">
                <a:solidFill>
                  <a:srgbClr val="0070C0"/>
                </a:solidFill>
              </a:rPr>
              <a:t>Tardos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0600" y="4343400"/>
            <a:ext cx="7620000" cy="1752600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Theorem:</a:t>
            </a:r>
            <a:r>
              <a:rPr lang="en-US" sz="2400" i="1" dirty="0" smtClean="0">
                <a:solidFill>
                  <a:srgbClr val="002060"/>
                </a:solidFill>
              </a:rPr>
              <a:t>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Manokaran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Naor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Raghavendra</a:t>
            </a:r>
            <a:r>
              <a:rPr lang="en-US" sz="2400" dirty="0" smtClean="0">
                <a:solidFill>
                  <a:srgbClr val="0070C0"/>
                </a:solidFill>
              </a:rPr>
              <a:t>-Schwartz]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Assuming Unique Games Conjecture,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The “earthmover linear program” gives the best approximation for every graph </a:t>
            </a:r>
            <a:r>
              <a:rPr lang="en-US" sz="2400" i="1" dirty="0" err="1" smtClean="0">
                <a:solidFill>
                  <a:schemeClr val="tx1"/>
                </a:solidFill>
              </a:rPr>
              <a:t>labelling</a:t>
            </a:r>
            <a:r>
              <a:rPr lang="en-US" sz="2400" i="1" dirty="0" smtClean="0">
                <a:solidFill>
                  <a:schemeClr val="tx1"/>
                </a:solidFill>
              </a:rPr>
              <a:t> problem.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780163"/>
            <a:ext cx="533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Generalizations of 3-Way Cut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en-US" sz="2800" dirty="0" smtClean="0"/>
              <a:t>k-Way Cut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0-Extension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Class of Metric </a:t>
            </a:r>
            <a:r>
              <a:rPr lang="en-US" sz="2800" dirty="0" err="1" smtClean="0"/>
              <a:t>Labelling</a:t>
            </a:r>
            <a:r>
              <a:rPr lang="en-US" sz="2800" dirty="0" smtClean="0"/>
              <a:t>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  <a:ln w="254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Ranking Teams?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295400"/>
            <a:ext cx="4419600" cy="2362200"/>
          </a:xfrm>
          <a:ln w="254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Maximum Acyclic </a:t>
            </a:r>
            <a:r>
              <a:rPr lang="en-US" sz="2800" b="1" dirty="0" err="1" smtClean="0"/>
              <a:t>Subgraph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  “Given a directed graph,  order the vertices to maximize the number of forward edges.”</a:t>
            </a:r>
          </a:p>
          <a:p>
            <a:pPr>
              <a:buNone/>
            </a:pPr>
            <a:endParaRPr lang="en-US" sz="28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219200" y="2362200"/>
            <a:ext cx="6096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6869" idx="1"/>
          </p:cNvCxnSpPr>
          <p:nvPr/>
        </p:nvCxnSpPr>
        <p:spPr>
          <a:xfrm>
            <a:off x="2590800" y="2362200"/>
            <a:ext cx="685800" cy="495300"/>
          </a:xfrm>
          <a:prstGeom prst="straightConnector1">
            <a:avLst/>
          </a:prstGeom>
          <a:ln w="412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524000" y="2971800"/>
            <a:ext cx="1752600" cy="685800"/>
          </a:xfrm>
          <a:prstGeom prst="straightConnector1">
            <a:avLst/>
          </a:prstGeom>
          <a:ln w="412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524000" y="3733800"/>
            <a:ext cx="914400" cy="76200"/>
          </a:xfrm>
          <a:prstGeom prst="straightConnector1">
            <a:avLst/>
          </a:prstGeom>
          <a:ln w="412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1790700" y="3009900"/>
            <a:ext cx="11430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581400"/>
            <a:ext cx="5418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429000"/>
            <a:ext cx="5418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25146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81"/>
          <p:cNvGrpSpPr/>
          <p:nvPr/>
        </p:nvGrpSpPr>
        <p:grpSpPr>
          <a:xfrm>
            <a:off x="739682" y="5410200"/>
            <a:ext cx="3451318" cy="771246"/>
            <a:chOff x="739682" y="5454836"/>
            <a:chExt cx="3451318" cy="771246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974818" y="5349782"/>
              <a:ext cx="107764" cy="578036"/>
            </a:xfrm>
            <a:prstGeom prst="curvedConnector5">
              <a:avLst>
                <a:gd name="adj1" fmla="val 318195"/>
                <a:gd name="adj2" fmla="val 50000"/>
                <a:gd name="adj3" fmla="val 312130"/>
              </a:avLst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38"/>
            <p:cNvCxnSpPr/>
            <p:nvPr/>
          </p:nvCxnSpPr>
          <p:spPr>
            <a:xfrm flipV="1">
              <a:off x="1828800" y="5454836"/>
              <a:ext cx="2057400" cy="183964"/>
            </a:xfrm>
            <a:prstGeom prst="curvedConnector4">
              <a:avLst>
                <a:gd name="adj1" fmla="val 7344"/>
                <a:gd name="adj2" fmla="val 531651"/>
              </a:avLst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38"/>
            <p:cNvCxnSpPr/>
            <p:nvPr/>
          </p:nvCxnSpPr>
          <p:spPr>
            <a:xfrm rot="5400000" flipH="1" flipV="1">
              <a:off x="2171700" y="5502182"/>
              <a:ext cx="53882" cy="1393918"/>
            </a:xfrm>
            <a:prstGeom prst="curvedConnector4">
              <a:avLst>
                <a:gd name="adj1" fmla="val -692218"/>
                <a:gd name="adj2" fmla="val 102734"/>
              </a:avLst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10800000" flipV="1">
              <a:off x="2286000" y="5813518"/>
              <a:ext cx="555718" cy="53882"/>
            </a:xfrm>
            <a:prstGeom prst="straightConnector1">
              <a:avLst/>
            </a:prstGeom>
            <a:ln w="47625">
              <a:solidFill>
                <a:srgbClr val="C0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38"/>
            <p:cNvCxnSpPr/>
            <p:nvPr/>
          </p:nvCxnSpPr>
          <p:spPr>
            <a:xfrm rot="5400000" flipH="1" flipV="1">
              <a:off x="2835182" y="4838700"/>
              <a:ext cx="22318" cy="1470118"/>
            </a:xfrm>
            <a:prstGeom prst="curvedConnector4">
              <a:avLst>
                <a:gd name="adj1" fmla="val 1973094"/>
                <a:gd name="adj2" fmla="val 94626"/>
              </a:avLst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1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66800" y="5562600"/>
              <a:ext cx="541867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2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81400" y="5486400"/>
              <a:ext cx="6096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5562600"/>
              <a:ext cx="541867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7" name="Content Placeholder 2"/>
          <p:cNvSpPr txBox="1">
            <a:spLocks/>
          </p:cNvSpPr>
          <p:nvPr/>
        </p:nvSpPr>
        <p:spPr>
          <a:xfrm>
            <a:off x="4343400" y="1447800"/>
            <a:ext cx="4572000" cy="2362200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Rank teams so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result of maximum number of games agrees with the ranking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8200" y="39624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Best known approximation algorithm :</a:t>
            </a:r>
          </a:p>
          <a:p>
            <a:r>
              <a:rPr lang="en-US" sz="2400" dirty="0" smtClean="0"/>
              <a:t>  “Output a Random Ordering!”</a:t>
            </a:r>
            <a:endParaRPr lang="en-US" sz="2400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2286000"/>
            <a:ext cx="781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78754" y="2057400"/>
            <a:ext cx="635846" cy="4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5486400"/>
            <a:ext cx="781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5614164"/>
            <a:ext cx="635846" cy="4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7" grpId="0" build="p"/>
      <p:bldP spid="27" grpI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1828800"/>
            <a:ext cx="8077200" cy="1447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Theorem</a:t>
            </a:r>
            <a:r>
              <a:rPr lang="en-US" sz="2400" dirty="0" smtClean="0">
                <a:solidFill>
                  <a:srgbClr val="002060"/>
                </a:solidFill>
              </a:rPr>
              <a:t>: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Guruswami-Manokaran-Raghavendra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Assuming Unique Games Conjecture,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The best algorithm’s output is as good as a </a:t>
            </a:r>
            <a:r>
              <a:rPr lang="en-US" sz="2400" b="1" i="1" dirty="0" smtClean="0">
                <a:solidFill>
                  <a:schemeClr val="tx1"/>
                </a:solidFill>
              </a:rPr>
              <a:t>random</a:t>
            </a:r>
            <a:r>
              <a:rPr lang="en-US" sz="2400" i="1" dirty="0" smtClean="0">
                <a:solidFill>
                  <a:schemeClr val="tx1"/>
                </a:solidFill>
              </a:rPr>
              <a:t> ordering.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4267200"/>
            <a:ext cx="8077200" cy="1447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Theorem</a:t>
            </a:r>
            <a:r>
              <a:rPr lang="en-US" sz="2400" dirty="0" smtClean="0">
                <a:solidFill>
                  <a:srgbClr val="002060"/>
                </a:solidFill>
              </a:rPr>
              <a:t>: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Guruswami-Manokaran-Raghavendra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Assuming Unique Games Conjecture, For every </a:t>
            </a:r>
            <a:r>
              <a:rPr lang="en-US" sz="2400" b="1" i="1" dirty="0" smtClean="0">
                <a:solidFill>
                  <a:schemeClr val="tx1"/>
                </a:solidFill>
              </a:rPr>
              <a:t>Ordering CSP</a:t>
            </a:r>
            <a:r>
              <a:rPr lang="en-US" sz="2400" i="1" dirty="0" smtClean="0">
                <a:solidFill>
                  <a:schemeClr val="tx1"/>
                </a:solidFill>
              </a:rPr>
              <a:t>,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a simple SDP relaxation gives the best approximation.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505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generally,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UG Barrier</a:t>
            </a:r>
            <a:endParaRPr lang="en-US" dirty="0"/>
          </a:p>
        </p:txBody>
      </p:sp>
      <p:sp>
        <p:nvSpPr>
          <p:cNvPr id="13" name="Flowchart: Manual Input 12"/>
          <p:cNvSpPr/>
          <p:nvPr/>
        </p:nvSpPr>
        <p:spPr>
          <a:xfrm rot="5400000">
            <a:off x="1219200" y="457200"/>
            <a:ext cx="1905000" cy="3886200"/>
          </a:xfrm>
          <a:prstGeom prst="flowChartManualIn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Constraint Satisfaction Problems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Flowchart: Manual Input 13"/>
          <p:cNvSpPr/>
          <p:nvPr/>
        </p:nvSpPr>
        <p:spPr>
          <a:xfrm rot="5400000">
            <a:off x="1447800" y="2133600"/>
            <a:ext cx="1219200" cy="3657600"/>
          </a:xfrm>
          <a:prstGeom prst="flowChartManualIn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 </a:t>
            </a:r>
            <a:r>
              <a:rPr lang="en-US" sz="2000" dirty="0" err="1" smtClean="0">
                <a:solidFill>
                  <a:schemeClr val="tx1"/>
                </a:solidFill>
              </a:rPr>
              <a:t>Labelling</a:t>
            </a:r>
            <a:r>
              <a:rPr lang="en-US" sz="2000" dirty="0" smtClean="0">
                <a:solidFill>
                  <a:schemeClr val="tx1"/>
                </a:solidFill>
              </a:rPr>
              <a:t> Problems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Flowchart: Manual Input 14"/>
          <p:cNvSpPr/>
          <p:nvPr/>
        </p:nvSpPr>
        <p:spPr>
          <a:xfrm rot="5400000">
            <a:off x="1714500" y="3086100"/>
            <a:ext cx="381000" cy="3352800"/>
          </a:xfrm>
          <a:prstGeom prst="flowChartManualIn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Ordering CSPs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Flowchart: Manual Input 15"/>
          <p:cNvSpPr/>
          <p:nvPr/>
        </p:nvSpPr>
        <p:spPr>
          <a:xfrm rot="5400000">
            <a:off x="2095500" y="3086100"/>
            <a:ext cx="990600" cy="4724400"/>
          </a:xfrm>
          <a:prstGeom prst="flowChartManualIn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Kernel Clustering Problems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Flowchart: Manual Input 16"/>
          <p:cNvSpPr/>
          <p:nvPr/>
        </p:nvSpPr>
        <p:spPr>
          <a:xfrm rot="5400000">
            <a:off x="1981200" y="4191000"/>
            <a:ext cx="533400" cy="4038600"/>
          </a:xfrm>
          <a:prstGeom prst="flowChartManualIn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Grothendieck</a:t>
            </a:r>
            <a:r>
              <a:rPr lang="en-US" sz="2000" dirty="0" smtClean="0">
                <a:solidFill>
                  <a:schemeClr val="tx1"/>
                </a:solidFill>
              </a:rPr>
              <a:t> Problem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933700" y="1419226"/>
            <a:ext cx="2667000" cy="5105400"/>
          </a:xfrm>
          <a:custGeom>
            <a:avLst/>
            <a:gdLst>
              <a:gd name="connsiteX0" fmla="*/ 409575 w 2600325"/>
              <a:gd name="connsiteY0" fmla="*/ 1739903 h 6807203"/>
              <a:gd name="connsiteX1" fmla="*/ 1181100 w 2600325"/>
              <a:gd name="connsiteY1" fmla="*/ 3644903 h 6807203"/>
              <a:gd name="connsiteX2" fmla="*/ 209550 w 2600325"/>
              <a:gd name="connsiteY2" fmla="*/ 3644903 h 6807203"/>
              <a:gd name="connsiteX3" fmla="*/ 942975 w 2600325"/>
              <a:gd name="connsiteY3" fmla="*/ 4864103 h 6807203"/>
              <a:gd name="connsiteX4" fmla="*/ 0 w 2600325"/>
              <a:gd name="connsiteY4" fmla="*/ 4873628 h 6807203"/>
              <a:gd name="connsiteX5" fmla="*/ 638175 w 2600325"/>
              <a:gd name="connsiteY5" fmla="*/ 5216528 h 6807203"/>
              <a:gd name="connsiteX6" fmla="*/ 1085850 w 2600325"/>
              <a:gd name="connsiteY6" fmla="*/ 5245103 h 6807203"/>
              <a:gd name="connsiteX7" fmla="*/ 2028825 w 2600325"/>
              <a:gd name="connsiteY7" fmla="*/ 6235703 h 6807203"/>
              <a:gd name="connsiteX8" fmla="*/ 533400 w 2600325"/>
              <a:gd name="connsiteY8" fmla="*/ 6235703 h 6807203"/>
              <a:gd name="connsiteX9" fmla="*/ 1333500 w 2600325"/>
              <a:gd name="connsiteY9" fmla="*/ 6797678 h 6807203"/>
              <a:gd name="connsiteX10" fmla="*/ 2590800 w 2600325"/>
              <a:gd name="connsiteY10" fmla="*/ 6807203 h 6807203"/>
              <a:gd name="connsiteX11" fmla="*/ 2600325 w 2600325"/>
              <a:gd name="connsiteY11" fmla="*/ 1701803 h 6807203"/>
              <a:gd name="connsiteX12" fmla="*/ 409575 w 2600325"/>
              <a:gd name="connsiteY12" fmla="*/ 1739903 h 6807203"/>
              <a:gd name="connsiteX0" fmla="*/ 409575 w 2963863"/>
              <a:gd name="connsiteY0" fmla="*/ 100012 h 5167312"/>
              <a:gd name="connsiteX1" fmla="*/ 1181100 w 2963863"/>
              <a:gd name="connsiteY1" fmla="*/ 2005012 h 5167312"/>
              <a:gd name="connsiteX2" fmla="*/ 209550 w 2963863"/>
              <a:gd name="connsiteY2" fmla="*/ 2005012 h 5167312"/>
              <a:gd name="connsiteX3" fmla="*/ 942975 w 2963863"/>
              <a:gd name="connsiteY3" fmla="*/ 3224212 h 5167312"/>
              <a:gd name="connsiteX4" fmla="*/ 0 w 2963863"/>
              <a:gd name="connsiteY4" fmla="*/ 3233737 h 5167312"/>
              <a:gd name="connsiteX5" fmla="*/ 638175 w 2963863"/>
              <a:gd name="connsiteY5" fmla="*/ 3576637 h 5167312"/>
              <a:gd name="connsiteX6" fmla="*/ 1085850 w 2963863"/>
              <a:gd name="connsiteY6" fmla="*/ 3605212 h 5167312"/>
              <a:gd name="connsiteX7" fmla="*/ 2028825 w 2963863"/>
              <a:gd name="connsiteY7" fmla="*/ 4595812 h 5167312"/>
              <a:gd name="connsiteX8" fmla="*/ 533400 w 2963863"/>
              <a:gd name="connsiteY8" fmla="*/ 4595812 h 5167312"/>
              <a:gd name="connsiteX9" fmla="*/ 1333500 w 2963863"/>
              <a:gd name="connsiteY9" fmla="*/ 5157787 h 5167312"/>
              <a:gd name="connsiteX10" fmla="*/ 2590800 w 2963863"/>
              <a:gd name="connsiteY10" fmla="*/ 5167312 h 5167312"/>
              <a:gd name="connsiteX11" fmla="*/ 2514600 w 2963863"/>
              <a:gd name="connsiteY11" fmla="*/ 3614737 h 5167312"/>
              <a:gd name="connsiteX12" fmla="*/ 2600325 w 2963863"/>
              <a:gd name="connsiteY12" fmla="*/ 61912 h 5167312"/>
              <a:gd name="connsiteX13" fmla="*/ 409575 w 2963863"/>
              <a:gd name="connsiteY13" fmla="*/ 100012 h 5167312"/>
              <a:gd name="connsiteX0" fmla="*/ 409575 w 2800350"/>
              <a:gd name="connsiteY0" fmla="*/ 38100 h 5105400"/>
              <a:gd name="connsiteX1" fmla="*/ 1181100 w 2800350"/>
              <a:gd name="connsiteY1" fmla="*/ 1943100 h 5105400"/>
              <a:gd name="connsiteX2" fmla="*/ 209550 w 2800350"/>
              <a:gd name="connsiteY2" fmla="*/ 1943100 h 5105400"/>
              <a:gd name="connsiteX3" fmla="*/ 942975 w 2800350"/>
              <a:gd name="connsiteY3" fmla="*/ 3162300 h 5105400"/>
              <a:gd name="connsiteX4" fmla="*/ 0 w 2800350"/>
              <a:gd name="connsiteY4" fmla="*/ 3171825 h 5105400"/>
              <a:gd name="connsiteX5" fmla="*/ 638175 w 2800350"/>
              <a:gd name="connsiteY5" fmla="*/ 3514725 h 5105400"/>
              <a:gd name="connsiteX6" fmla="*/ 1085850 w 2800350"/>
              <a:gd name="connsiteY6" fmla="*/ 3543300 h 5105400"/>
              <a:gd name="connsiteX7" fmla="*/ 2028825 w 2800350"/>
              <a:gd name="connsiteY7" fmla="*/ 4533900 h 5105400"/>
              <a:gd name="connsiteX8" fmla="*/ 533400 w 2800350"/>
              <a:gd name="connsiteY8" fmla="*/ 4533900 h 5105400"/>
              <a:gd name="connsiteX9" fmla="*/ 1333500 w 2800350"/>
              <a:gd name="connsiteY9" fmla="*/ 5095875 h 5105400"/>
              <a:gd name="connsiteX10" fmla="*/ 2590800 w 2800350"/>
              <a:gd name="connsiteY10" fmla="*/ 5105400 h 5105400"/>
              <a:gd name="connsiteX11" fmla="*/ 2514600 w 2800350"/>
              <a:gd name="connsiteY11" fmla="*/ 3552825 h 5105400"/>
              <a:gd name="connsiteX12" fmla="*/ 2600325 w 2800350"/>
              <a:gd name="connsiteY12" fmla="*/ 0 h 5105400"/>
              <a:gd name="connsiteX13" fmla="*/ 409575 w 2800350"/>
              <a:gd name="connsiteY13" fmla="*/ 38100 h 5105400"/>
              <a:gd name="connsiteX0" fmla="*/ 409575 w 2600325"/>
              <a:gd name="connsiteY0" fmla="*/ 38100 h 5105400"/>
              <a:gd name="connsiteX1" fmla="*/ 1181100 w 2600325"/>
              <a:gd name="connsiteY1" fmla="*/ 1943100 h 5105400"/>
              <a:gd name="connsiteX2" fmla="*/ 209550 w 2600325"/>
              <a:gd name="connsiteY2" fmla="*/ 1943100 h 5105400"/>
              <a:gd name="connsiteX3" fmla="*/ 942975 w 2600325"/>
              <a:gd name="connsiteY3" fmla="*/ 3162300 h 5105400"/>
              <a:gd name="connsiteX4" fmla="*/ 0 w 2600325"/>
              <a:gd name="connsiteY4" fmla="*/ 3171825 h 5105400"/>
              <a:gd name="connsiteX5" fmla="*/ 638175 w 2600325"/>
              <a:gd name="connsiteY5" fmla="*/ 3514725 h 5105400"/>
              <a:gd name="connsiteX6" fmla="*/ 1085850 w 2600325"/>
              <a:gd name="connsiteY6" fmla="*/ 3543300 h 5105400"/>
              <a:gd name="connsiteX7" fmla="*/ 2028825 w 2600325"/>
              <a:gd name="connsiteY7" fmla="*/ 4533900 h 5105400"/>
              <a:gd name="connsiteX8" fmla="*/ 533400 w 2600325"/>
              <a:gd name="connsiteY8" fmla="*/ 4533900 h 5105400"/>
              <a:gd name="connsiteX9" fmla="*/ 1333500 w 2600325"/>
              <a:gd name="connsiteY9" fmla="*/ 5095875 h 5105400"/>
              <a:gd name="connsiteX10" fmla="*/ 2590800 w 2600325"/>
              <a:gd name="connsiteY10" fmla="*/ 5105400 h 5105400"/>
              <a:gd name="connsiteX11" fmla="*/ 2514600 w 2600325"/>
              <a:gd name="connsiteY11" fmla="*/ 3552825 h 5105400"/>
              <a:gd name="connsiteX12" fmla="*/ 2600325 w 2600325"/>
              <a:gd name="connsiteY12" fmla="*/ 0 h 5105400"/>
              <a:gd name="connsiteX13" fmla="*/ 409575 w 2600325"/>
              <a:gd name="connsiteY13" fmla="*/ 38100 h 5105400"/>
              <a:gd name="connsiteX0" fmla="*/ 409575 w 2667000"/>
              <a:gd name="connsiteY0" fmla="*/ 38100 h 5105400"/>
              <a:gd name="connsiteX1" fmla="*/ 1181100 w 2667000"/>
              <a:gd name="connsiteY1" fmla="*/ 1943100 h 5105400"/>
              <a:gd name="connsiteX2" fmla="*/ 209550 w 2667000"/>
              <a:gd name="connsiteY2" fmla="*/ 1943100 h 5105400"/>
              <a:gd name="connsiteX3" fmla="*/ 942975 w 2667000"/>
              <a:gd name="connsiteY3" fmla="*/ 3162300 h 5105400"/>
              <a:gd name="connsiteX4" fmla="*/ 0 w 2667000"/>
              <a:gd name="connsiteY4" fmla="*/ 3171825 h 5105400"/>
              <a:gd name="connsiteX5" fmla="*/ 638175 w 2667000"/>
              <a:gd name="connsiteY5" fmla="*/ 3514725 h 5105400"/>
              <a:gd name="connsiteX6" fmla="*/ 1085850 w 2667000"/>
              <a:gd name="connsiteY6" fmla="*/ 3543300 h 5105400"/>
              <a:gd name="connsiteX7" fmla="*/ 2028825 w 2667000"/>
              <a:gd name="connsiteY7" fmla="*/ 4533900 h 5105400"/>
              <a:gd name="connsiteX8" fmla="*/ 533400 w 2667000"/>
              <a:gd name="connsiteY8" fmla="*/ 4533900 h 5105400"/>
              <a:gd name="connsiteX9" fmla="*/ 1333500 w 2667000"/>
              <a:gd name="connsiteY9" fmla="*/ 5095875 h 5105400"/>
              <a:gd name="connsiteX10" fmla="*/ 2590800 w 2667000"/>
              <a:gd name="connsiteY10" fmla="*/ 5105400 h 5105400"/>
              <a:gd name="connsiteX11" fmla="*/ 2667000 w 2667000"/>
              <a:gd name="connsiteY11" fmla="*/ 3552825 h 5105400"/>
              <a:gd name="connsiteX12" fmla="*/ 2600325 w 2667000"/>
              <a:gd name="connsiteY12" fmla="*/ 0 h 5105400"/>
              <a:gd name="connsiteX13" fmla="*/ 409575 w 2667000"/>
              <a:gd name="connsiteY13" fmla="*/ 38100 h 5105400"/>
              <a:gd name="connsiteX0" fmla="*/ 409575 w 2667000"/>
              <a:gd name="connsiteY0" fmla="*/ 38100 h 5105400"/>
              <a:gd name="connsiteX1" fmla="*/ 1181100 w 2667000"/>
              <a:gd name="connsiteY1" fmla="*/ 1943100 h 5105400"/>
              <a:gd name="connsiteX2" fmla="*/ 209550 w 2667000"/>
              <a:gd name="connsiteY2" fmla="*/ 1943100 h 5105400"/>
              <a:gd name="connsiteX3" fmla="*/ 942975 w 2667000"/>
              <a:gd name="connsiteY3" fmla="*/ 3162300 h 5105400"/>
              <a:gd name="connsiteX4" fmla="*/ 0 w 2667000"/>
              <a:gd name="connsiteY4" fmla="*/ 3171825 h 5105400"/>
              <a:gd name="connsiteX5" fmla="*/ 638175 w 2667000"/>
              <a:gd name="connsiteY5" fmla="*/ 3514725 h 5105400"/>
              <a:gd name="connsiteX6" fmla="*/ 1085850 w 2667000"/>
              <a:gd name="connsiteY6" fmla="*/ 3543300 h 5105400"/>
              <a:gd name="connsiteX7" fmla="*/ 2028825 w 2667000"/>
              <a:gd name="connsiteY7" fmla="*/ 4533900 h 5105400"/>
              <a:gd name="connsiteX8" fmla="*/ 533400 w 2667000"/>
              <a:gd name="connsiteY8" fmla="*/ 4533900 h 5105400"/>
              <a:gd name="connsiteX9" fmla="*/ 1333500 w 2667000"/>
              <a:gd name="connsiteY9" fmla="*/ 5095875 h 5105400"/>
              <a:gd name="connsiteX10" fmla="*/ 2590800 w 2667000"/>
              <a:gd name="connsiteY10" fmla="*/ 5105400 h 5105400"/>
              <a:gd name="connsiteX11" fmla="*/ 2667000 w 2667000"/>
              <a:gd name="connsiteY11" fmla="*/ 3552825 h 5105400"/>
              <a:gd name="connsiteX12" fmla="*/ 2600325 w 2667000"/>
              <a:gd name="connsiteY12" fmla="*/ 0 h 5105400"/>
              <a:gd name="connsiteX13" fmla="*/ 409575 w 2667000"/>
              <a:gd name="connsiteY13" fmla="*/ 38100 h 5105400"/>
              <a:gd name="connsiteX0" fmla="*/ 409575 w 2667000"/>
              <a:gd name="connsiteY0" fmla="*/ 38100 h 5105400"/>
              <a:gd name="connsiteX1" fmla="*/ 1181100 w 2667000"/>
              <a:gd name="connsiteY1" fmla="*/ 1943100 h 5105400"/>
              <a:gd name="connsiteX2" fmla="*/ 209550 w 2667000"/>
              <a:gd name="connsiteY2" fmla="*/ 1943100 h 5105400"/>
              <a:gd name="connsiteX3" fmla="*/ 942975 w 2667000"/>
              <a:gd name="connsiteY3" fmla="*/ 3162300 h 5105400"/>
              <a:gd name="connsiteX4" fmla="*/ 0 w 2667000"/>
              <a:gd name="connsiteY4" fmla="*/ 3171825 h 5105400"/>
              <a:gd name="connsiteX5" fmla="*/ 638175 w 2667000"/>
              <a:gd name="connsiteY5" fmla="*/ 3514725 h 5105400"/>
              <a:gd name="connsiteX6" fmla="*/ 1085850 w 2667000"/>
              <a:gd name="connsiteY6" fmla="*/ 3543300 h 5105400"/>
              <a:gd name="connsiteX7" fmla="*/ 2028825 w 2667000"/>
              <a:gd name="connsiteY7" fmla="*/ 4533900 h 5105400"/>
              <a:gd name="connsiteX8" fmla="*/ 533400 w 2667000"/>
              <a:gd name="connsiteY8" fmla="*/ 4533900 h 5105400"/>
              <a:gd name="connsiteX9" fmla="*/ 1333500 w 2667000"/>
              <a:gd name="connsiteY9" fmla="*/ 5095875 h 5105400"/>
              <a:gd name="connsiteX10" fmla="*/ 2590800 w 2667000"/>
              <a:gd name="connsiteY10" fmla="*/ 5105400 h 5105400"/>
              <a:gd name="connsiteX11" fmla="*/ 2667000 w 2667000"/>
              <a:gd name="connsiteY11" fmla="*/ 3552825 h 5105400"/>
              <a:gd name="connsiteX12" fmla="*/ 2600325 w 2667000"/>
              <a:gd name="connsiteY12" fmla="*/ 0 h 5105400"/>
              <a:gd name="connsiteX13" fmla="*/ 409575 w 2667000"/>
              <a:gd name="connsiteY13" fmla="*/ 3810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67000" h="5105400">
                <a:moveTo>
                  <a:pt x="409575" y="38100"/>
                </a:moveTo>
                <a:lnTo>
                  <a:pt x="1181100" y="1943100"/>
                </a:lnTo>
                <a:lnTo>
                  <a:pt x="209550" y="1943100"/>
                </a:lnTo>
                <a:lnTo>
                  <a:pt x="942975" y="3162300"/>
                </a:lnTo>
                <a:lnTo>
                  <a:pt x="0" y="3171825"/>
                </a:lnTo>
                <a:lnTo>
                  <a:pt x="638175" y="3514725"/>
                </a:lnTo>
                <a:lnTo>
                  <a:pt x="1085850" y="3543300"/>
                </a:lnTo>
                <a:cubicBezTo>
                  <a:pt x="1400094" y="3873577"/>
                  <a:pt x="1706465" y="4211540"/>
                  <a:pt x="2028825" y="4533900"/>
                </a:cubicBezTo>
                <a:lnTo>
                  <a:pt x="533400" y="4533900"/>
                </a:lnTo>
                <a:lnTo>
                  <a:pt x="1333500" y="5095875"/>
                </a:lnTo>
                <a:lnTo>
                  <a:pt x="2590800" y="5105400"/>
                </a:lnTo>
                <a:lnTo>
                  <a:pt x="2667000" y="3552825"/>
                </a:lnTo>
                <a:lnTo>
                  <a:pt x="2600325" y="0"/>
                </a:lnTo>
                <a:lnTo>
                  <a:pt x="409575" y="3810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267200" y="3657600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UGC </a:t>
            </a:r>
          </a:p>
          <a:p>
            <a:r>
              <a:rPr lang="en-US" sz="2800" dirty="0" smtClean="0"/>
              <a:t>HARD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1752600"/>
            <a:ext cx="2743200" cy="230832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UGC is true,</a:t>
            </a:r>
          </a:p>
          <a:p>
            <a:endParaRPr lang="en-US" sz="2400" dirty="0" smtClean="0"/>
          </a:p>
          <a:p>
            <a:r>
              <a:rPr lang="en-US" sz="2400" dirty="0" smtClean="0"/>
              <a:t>Then Simplest SDPs give the best approximation possible.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5867400" y="4313872"/>
            <a:ext cx="2743200" cy="193899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UGC is false,</a:t>
            </a:r>
          </a:p>
          <a:p>
            <a:endParaRPr lang="en-US" sz="2400" dirty="0" smtClean="0"/>
          </a:p>
          <a:p>
            <a:r>
              <a:rPr lang="en-US" sz="2400" dirty="0" smtClean="0"/>
              <a:t>Hopefully, a new algorithmic technique will arise.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21" grpId="1" animBg="1"/>
      <p:bldP spid="22" grpId="0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0" y="1219200"/>
            <a:ext cx="8229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Even if UGC is false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1828800"/>
            <a:ext cx="4343400" cy="230832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Generic Approximation Algorithm for CSPs </a:t>
            </a:r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400" dirty="0" smtClean="0"/>
              <a:t>At least as good as all known  </a:t>
            </a:r>
            <a:r>
              <a:rPr lang="en-US" sz="2400" dirty="0" smtClean="0"/>
              <a:t>algorithms for CSPs.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1676400"/>
            <a:ext cx="4572000" cy="1754326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 smtClean="0"/>
              <a:t>SDP Lower Bounds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For problems like Maximum Acyclic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, </a:t>
            </a:r>
            <a:r>
              <a:rPr lang="en-US" sz="2400" dirty="0" err="1" smtClean="0"/>
              <a:t>Multiway</a:t>
            </a:r>
            <a:r>
              <a:rPr lang="en-US" sz="2400" dirty="0" smtClean="0"/>
              <a:t> Cut,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4648200"/>
            <a:ext cx="6019800" cy="169277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Computing Approximation Ratios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An algorithm to compute the value of approximation ratio obtained by a certain SDP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Interesting Aside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600200"/>
            <a:ext cx="169135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228600" y="1752600"/>
            <a:ext cx="7086600" cy="1752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err="1" smtClean="0">
                <a:solidFill>
                  <a:schemeClr val="tx1"/>
                </a:solidFill>
              </a:rPr>
              <a:t>Grothendieck’s</a:t>
            </a:r>
            <a:r>
              <a:rPr lang="en-US" sz="2400" b="1" dirty="0" smtClean="0">
                <a:solidFill>
                  <a:schemeClr val="tx1"/>
                </a:solidFill>
              </a:rPr>
              <a:t> Inequality (1953)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There exists constant K</a:t>
            </a:r>
            <a:r>
              <a:rPr lang="en-US" sz="2400" baseline="-25000" dirty="0" smtClean="0">
                <a:solidFill>
                  <a:schemeClr val="tx1"/>
                </a:solidFill>
              </a:rPr>
              <a:t>G</a:t>
            </a:r>
            <a:r>
              <a:rPr lang="en-US" sz="2400" dirty="0" smtClean="0">
                <a:solidFill>
                  <a:schemeClr val="tx1"/>
                </a:solidFill>
              </a:rPr>
              <a:t> such that, for all matrices (</a:t>
            </a:r>
            <a:r>
              <a:rPr lang="en-US" sz="2400" dirty="0" err="1" smtClean="0">
                <a:solidFill>
                  <a:schemeClr val="tx1"/>
                </a:solidFill>
              </a:rPr>
              <a:t>a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ij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3505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800" dirty="0" smtClean="0"/>
              <a:t>1.67 &lt; K</a:t>
            </a:r>
            <a:r>
              <a:rPr lang="en-US" sz="2800" baseline="-25000" dirty="0" smtClean="0"/>
              <a:t>G </a:t>
            </a:r>
            <a:r>
              <a:rPr lang="en-US" sz="2800" dirty="0" smtClean="0"/>
              <a:t> &lt; 1.78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Krivine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6096000"/>
            <a:ext cx="86106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Algorithm to compute </a:t>
            </a:r>
            <a:r>
              <a:rPr lang="en-US" sz="2400" dirty="0" err="1" smtClean="0">
                <a:solidFill>
                  <a:schemeClr val="tx1"/>
                </a:solidFill>
              </a:rPr>
              <a:t>Grothendieck</a:t>
            </a:r>
            <a:r>
              <a:rPr lang="en-US" sz="2400" dirty="0" smtClean="0">
                <a:solidFill>
                  <a:schemeClr val="tx1"/>
                </a:solidFill>
              </a:rPr>
              <a:t> constant  </a:t>
            </a:r>
            <a:r>
              <a:rPr lang="en-US" sz="2000" dirty="0" smtClean="0">
                <a:solidFill>
                  <a:srgbClr val="0070C0"/>
                </a:solidFill>
              </a:rPr>
              <a:t>[Raghavendra-Steurer09]</a:t>
            </a: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90600" y="2590800"/>
            <a:ext cx="5155008" cy="91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1000" y="4080808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computer science terminology,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Grothendieck</a:t>
            </a:r>
            <a:r>
              <a:rPr lang="en-US" sz="2400" dirty="0" smtClean="0"/>
              <a:t> constant =  Approximation given by the 				    </a:t>
            </a:r>
            <a:r>
              <a:rPr lang="en-US" sz="2400" dirty="0" err="1" smtClean="0"/>
              <a:t>Semidefinite</a:t>
            </a:r>
            <a:r>
              <a:rPr lang="en-US" sz="2400" dirty="0" smtClean="0"/>
              <a:t> relaxation for the </a:t>
            </a:r>
            <a:r>
              <a:rPr lang="en-US" sz="2400" b="1" dirty="0" smtClean="0"/>
              <a:t>Bipartite</a:t>
            </a:r>
            <a:r>
              <a:rPr lang="en-US" sz="2400" dirty="0" smtClean="0"/>
              <a:t> 			    </a:t>
            </a:r>
            <a:r>
              <a:rPr lang="en-US" sz="2400" b="1" dirty="0" smtClean="0"/>
              <a:t>Quadratic Programming Problem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SemiDefinite</a:t>
            </a:r>
            <a:r>
              <a:rPr lang="en-US" dirty="0" smtClean="0"/>
              <a:t> Programming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Cut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1047262" y="3037952"/>
            <a:ext cx="547077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V="1">
            <a:off x="1434681" y="3202075"/>
            <a:ext cx="875323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164582" y="3242548"/>
            <a:ext cx="656492" cy="689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045029" y="3259016"/>
            <a:ext cx="1792514" cy="32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045029" y="3587262"/>
            <a:ext cx="1240971" cy="93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2148114" y="3641970"/>
            <a:ext cx="1378857" cy="273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995575" y="3330611"/>
            <a:ext cx="1477108" cy="89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053722" y="3168720"/>
            <a:ext cx="601785" cy="34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1596571" y="2602524"/>
            <a:ext cx="1516743" cy="43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76086" y="3532554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17057" y="4462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13314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58029" y="3587262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30714" y="37513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79171" y="386080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03400" y="336843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99657" y="320430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527629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44371" y="2557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079171" y="2657231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13971" y="3094893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58686" y="40249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20143" y="3149601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4371" y="353255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06486" y="33137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9" name="Curved Connector 38"/>
          <p:cNvCxnSpPr/>
          <p:nvPr/>
        </p:nvCxnSpPr>
        <p:spPr>
          <a:xfrm rot="5400000">
            <a:off x="723900" y="2933700"/>
            <a:ext cx="2895600" cy="1295400"/>
          </a:xfrm>
          <a:prstGeom prst="curvedConnector3">
            <a:avLst>
              <a:gd name="adj1" fmla="val 50000"/>
            </a:avLst>
          </a:prstGeom>
          <a:ln w="476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24400" y="1295400"/>
            <a:ext cx="3962400" cy="430887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Max CUT</a:t>
            </a:r>
          </a:p>
          <a:p>
            <a:r>
              <a:rPr lang="en-US" sz="3200" b="1" dirty="0" smtClean="0"/>
              <a:t>Input</a:t>
            </a:r>
            <a:r>
              <a:rPr lang="en-US" sz="3200" dirty="0" smtClean="0"/>
              <a:t> : </a:t>
            </a:r>
          </a:p>
          <a:p>
            <a:r>
              <a:rPr lang="en-US" sz="3200" dirty="0" smtClean="0"/>
              <a:t>A weighted graph </a:t>
            </a:r>
            <a:r>
              <a:rPr lang="en-US" sz="3200" dirty="0" smtClean="0">
                <a:solidFill>
                  <a:srgbClr val="C00000"/>
                </a:solidFill>
              </a:rPr>
              <a:t>G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Find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A Cut with maximum number/weight of crossing edges</a:t>
            </a:r>
            <a:endParaRPr lang="en-US" sz="3200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Line Callout 1 30"/>
          <p:cNvSpPr/>
          <p:nvPr/>
        </p:nvSpPr>
        <p:spPr>
          <a:xfrm>
            <a:off x="2133600" y="5105400"/>
            <a:ext cx="2438400" cy="1295400"/>
          </a:xfrm>
          <a:prstGeom prst="borderCallout1">
            <a:avLst>
              <a:gd name="adj1" fmla="val -368"/>
              <a:gd name="adj2" fmla="val 63667"/>
              <a:gd name="adj3" fmla="val -37500"/>
              <a:gd name="adj4" fmla="val 113464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Fraction of crossing edges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2438400"/>
          </a:xfrm>
          <a:ln w="412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sz="3600" b="1" dirty="0" smtClean="0"/>
              <a:t>Max 3 SAT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Find an assignment that satisfies the maximum number of clauses.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62025" y="2463800"/>
          <a:ext cx="7419975" cy="584200"/>
        </p:xfrm>
        <a:graphic>
          <a:graphicData uri="http://schemas.openxmlformats.org/presentationml/2006/ole">
            <p:oleObj spid="_x0000_s1026" name="Equation" r:id="rId4" imgW="3225600" imgH="253800" progId="Equation.3">
              <p:embed/>
            </p:oleObj>
          </a:graphicData>
        </a:graphic>
      </p:graphicFrame>
      <p:sp useBgFill="1">
        <p:nvSpPr>
          <p:cNvPr id="20" name="Content Placeholder 2"/>
          <p:cNvSpPr txBox="1">
            <a:spLocks/>
          </p:cNvSpPr>
          <p:nvPr/>
        </p:nvSpPr>
        <p:spPr>
          <a:xfrm>
            <a:off x="3581400" y="31242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3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1" name="Content Placeholder 2"/>
          <p:cNvSpPr txBox="1">
            <a:spLocks/>
          </p:cNvSpPr>
          <p:nvPr/>
        </p:nvSpPr>
        <p:spPr>
          <a:xfrm>
            <a:off x="762000" y="54102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2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2" name="Content Placeholder 2"/>
          <p:cNvSpPr txBox="1">
            <a:spLocks/>
          </p:cNvSpPr>
          <p:nvPr/>
        </p:nvSpPr>
        <p:spPr>
          <a:xfrm>
            <a:off x="457200" y="32766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Cut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3" name="Content Placeholder 2"/>
          <p:cNvSpPr txBox="1">
            <a:spLocks/>
          </p:cNvSpPr>
          <p:nvPr/>
        </p:nvSpPr>
        <p:spPr>
          <a:xfrm>
            <a:off x="3581400" y="42672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Di Cut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4" name="Content Placeholder 2"/>
          <p:cNvSpPr txBox="1">
            <a:spLocks/>
          </p:cNvSpPr>
          <p:nvPr/>
        </p:nvSpPr>
        <p:spPr>
          <a:xfrm>
            <a:off x="6553200" y="32766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Label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Cover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5" name="Content Placeholder 2"/>
          <p:cNvSpPr txBox="1">
            <a:spLocks/>
          </p:cNvSpPr>
          <p:nvPr/>
        </p:nvSpPr>
        <p:spPr>
          <a:xfrm>
            <a:off x="6477000" y="5334000"/>
            <a:ext cx="22098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4 SAT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09600" y="1295400"/>
            <a:ext cx="2588353" cy="2424830"/>
            <a:chOff x="751020" y="4414421"/>
            <a:chExt cx="2588353" cy="2424830"/>
          </a:xfrm>
        </p:grpSpPr>
        <p:sp>
          <p:nvSpPr>
            <p:cNvPr id="32" name="Donut 31"/>
            <p:cNvSpPr/>
            <p:nvPr/>
          </p:nvSpPr>
          <p:spPr>
            <a:xfrm rot="20677950">
              <a:off x="751020" y="4414421"/>
              <a:ext cx="2588353" cy="2424830"/>
            </a:xfrm>
            <a:prstGeom prst="donut">
              <a:avLst>
                <a:gd name="adj" fmla="val 11383"/>
              </a:avLst>
            </a:prstGeom>
            <a:solidFill>
              <a:srgbClr val="FF0000"/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20021686">
              <a:off x="902198" y="5275761"/>
              <a:ext cx="2324254" cy="769441"/>
            </a:xfrm>
            <a:prstGeom prst="rect">
              <a:avLst/>
            </a:prstGeom>
            <a:solidFill>
              <a:srgbClr val="FF0000"/>
            </a:solidFill>
            <a:ln w="444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/>
                <a:t>NP</a:t>
              </a:r>
              <a:r>
                <a:rPr lang="en-US" sz="4400" dirty="0" smtClean="0"/>
                <a:t> Hard!</a:t>
              </a:r>
              <a:endParaRPr lang="en-US" sz="4400" dirty="0"/>
            </a:p>
          </p:txBody>
        </p:sp>
      </p:grpSp>
      <p:sp useBgFill="1">
        <p:nvSpPr>
          <p:cNvPr id="36" name="Content Placeholder 2"/>
          <p:cNvSpPr txBox="1">
            <a:spLocks/>
          </p:cNvSpPr>
          <p:nvPr/>
        </p:nvSpPr>
        <p:spPr>
          <a:xfrm>
            <a:off x="152400" y="24384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Vertex Cover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7" name="Content Placeholder 2"/>
          <p:cNvSpPr txBox="1">
            <a:spLocks/>
          </p:cNvSpPr>
          <p:nvPr/>
        </p:nvSpPr>
        <p:spPr>
          <a:xfrm>
            <a:off x="5943600" y="41148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Sparsest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8" name="Content Placeholder 2"/>
          <p:cNvSpPr txBox="1">
            <a:spLocks/>
          </p:cNvSpPr>
          <p:nvPr/>
        </p:nvSpPr>
        <p:spPr>
          <a:xfrm>
            <a:off x="381000" y="43434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Multiway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9" name="Content Placeholder 2"/>
          <p:cNvSpPr txBox="1">
            <a:spLocks/>
          </p:cNvSpPr>
          <p:nvPr/>
        </p:nvSpPr>
        <p:spPr>
          <a:xfrm>
            <a:off x="304800" y="16002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Cover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40" name="Content Placeholder 2"/>
          <p:cNvSpPr txBox="1">
            <a:spLocks/>
          </p:cNvSpPr>
          <p:nvPr/>
        </p:nvSpPr>
        <p:spPr>
          <a:xfrm>
            <a:off x="5943600" y="16002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Steiner Tree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41" name="Content Placeholder 2"/>
          <p:cNvSpPr txBox="1">
            <a:spLocks/>
          </p:cNvSpPr>
          <p:nvPr/>
        </p:nvSpPr>
        <p:spPr>
          <a:xfrm>
            <a:off x="3200400" y="53340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b="1" dirty="0" smtClean="0"/>
              <a:t>Metric TSP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42" name="Content Placeholder 2"/>
          <p:cNvSpPr txBox="1">
            <a:spLocks/>
          </p:cNvSpPr>
          <p:nvPr/>
        </p:nvSpPr>
        <p:spPr>
          <a:xfrm>
            <a:off x="3429000" y="2286000"/>
            <a:ext cx="3048000" cy="6858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MultiCut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 rot="19644143">
            <a:off x="1338014" y="2602982"/>
            <a:ext cx="7543800" cy="2215991"/>
          </a:xfrm>
          <a:prstGeom prst="rect">
            <a:avLst/>
          </a:prstGeom>
          <a:solidFill>
            <a:srgbClr val="FF0000">
              <a:alpha val="77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3800" dirty="0" smtClean="0"/>
              <a:t>NP Hard!</a:t>
            </a:r>
            <a:endParaRPr lang="en-US" sz="13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76200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Combinatorial Optimization Problems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5689600" y="4419600"/>
          <a:ext cx="2322513" cy="868363"/>
        </p:xfrm>
        <a:graphic>
          <a:graphicData uri="http://schemas.openxmlformats.org/presentationml/2006/ole">
            <p:oleObj spid="_x0000_s103427" name="Equation" r:id="rId4" imgW="1155600" imgH="431640" progId="Equation.3">
              <p:embed/>
            </p:oleObj>
          </a:graphicData>
        </a:graphic>
      </p:graphicFrame>
      <p:sp>
        <p:nvSpPr>
          <p:cNvPr id="42" name="Content Placeholder 2"/>
          <p:cNvSpPr txBox="1">
            <a:spLocks/>
          </p:cNvSpPr>
          <p:nvPr/>
        </p:nvSpPr>
        <p:spPr>
          <a:xfrm>
            <a:off x="3733800" y="1600200"/>
            <a:ext cx="4953000" cy="3962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Semidefinite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Variables :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lang="en-US" sz="3200" dirty="0" smtClean="0">
                <a:solidFill>
                  <a:srgbClr val="C00000"/>
                </a:solidFill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en-US" sz="3200" dirty="0" smtClean="0">
                <a:solidFill>
                  <a:srgbClr val="C00000"/>
                </a:solidFill>
              </a:rPr>
              <a:t> |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1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Cut SDP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4953000" cy="39624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Quadratic Program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Variables :  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 x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… 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= 1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C00000"/>
                </a:solidFill>
              </a:rPr>
              <a:t>-1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Maximize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 rot="5400000" flipH="1" flipV="1">
            <a:off x="1047262" y="3037952"/>
            <a:ext cx="547077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V="1">
            <a:off x="1434681" y="3202075"/>
            <a:ext cx="875323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164582" y="3242548"/>
            <a:ext cx="656492" cy="689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1045029" y="3259016"/>
            <a:ext cx="1792514" cy="32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045029" y="3587262"/>
            <a:ext cx="1240971" cy="93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2148114" y="3641970"/>
            <a:ext cx="1378857" cy="273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995575" y="3330611"/>
            <a:ext cx="1477108" cy="89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3053722" y="3168720"/>
            <a:ext cx="601785" cy="34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1596571" y="2602524"/>
            <a:ext cx="1516743" cy="43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976086" y="3532554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17057" y="4462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13314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58029" y="3587262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30714" y="37513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079171" y="386080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803400" y="336843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99657" y="320430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7629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044371" y="2557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079171" y="2657231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3971" y="3094893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58686" y="40249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20143" y="3149601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4371" y="353255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06486" y="33137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Curved Connector 28"/>
          <p:cNvCxnSpPr/>
          <p:nvPr/>
        </p:nvCxnSpPr>
        <p:spPr>
          <a:xfrm rot="5400000">
            <a:off x="457200" y="2590800"/>
            <a:ext cx="3505200" cy="1371600"/>
          </a:xfrm>
          <a:prstGeom prst="curvedConnector3">
            <a:avLst>
              <a:gd name="adj1" fmla="val 56000"/>
            </a:avLst>
          </a:prstGeom>
          <a:ln w="476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858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3747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288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09800" y="45074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29000" y="37454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200400" y="2819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67000" y="38216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38978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24200" y="23622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5704359" y="4419600"/>
          <a:ext cx="2296641" cy="868362"/>
        </p:xfrm>
        <a:graphic>
          <a:graphicData uri="http://schemas.openxmlformats.org/presentationml/2006/ole">
            <p:oleObj spid="_x0000_s103426" name="Equation" r:id="rId5" imgW="1143000" imgH="43164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57200" y="5715000"/>
            <a:ext cx="82296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Relax all the x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 to be unit vectors instead of {1,-1}.  </a:t>
            </a:r>
          </a:p>
          <a:p>
            <a:r>
              <a:rPr lang="en-US" sz="2800" dirty="0" smtClean="0"/>
              <a:t>All products are replaced by inner products of vectors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838200" y="1752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200400" y="168658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-1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" grpId="0" build="p" animBg="1"/>
      <p:bldP spid="3" grpId="1" uiExpand="1" build="p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 animBg="1"/>
      <p:bldP spid="43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41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MaxCut</a:t>
            </a:r>
            <a:r>
              <a:rPr lang="en-US" dirty="0" smtClean="0"/>
              <a:t> Rounding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1828800"/>
            <a:ext cx="3962400" cy="3733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095500" y="2400300"/>
            <a:ext cx="1676400" cy="11430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362200" y="2590800"/>
            <a:ext cx="1676400" cy="12192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371600" y="4572000"/>
            <a:ext cx="1752600" cy="228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762000" y="2743200"/>
            <a:ext cx="1600200" cy="1066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62200" y="3810000"/>
            <a:ext cx="1752600" cy="9144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143000" y="2590800"/>
            <a:ext cx="1828800" cy="60960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752602" y="1981200"/>
            <a:ext cx="2285998" cy="6096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600201" y="3124201"/>
            <a:ext cx="2971801" cy="190500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838202" y="2590800"/>
            <a:ext cx="3200398" cy="1524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1600200" y="2209800"/>
            <a:ext cx="2667000" cy="2362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V="1">
            <a:off x="152400" y="3581400"/>
            <a:ext cx="3581400" cy="381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505201" y="2133600"/>
            <a:ext cx="533401" cy="457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38101" y="3467101"/>
            <a:ext cx="2743200" cy="129539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7200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61392" y="15240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052192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994792" y="55626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04592" y="45836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495800" y="1752600"/>
            <a:ext cx="4419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800" dirty="0" smtClean="0"/>
              <a:t>Cut the sphere by a random </a:t>
            </a:r>
            <a:r>
              <a:rPr lang="en-US" sz="2800" dirty="0" err="1" smtClean="0"/>
              <a:t>hyperplane</a:t>
            </a:r>
            <a:r>
              <a:rPr lang="en-US" sz="2800" dirty="0" smtClean="0"/>
              <a:t>, and output the induced graph cut.</a:t>
            </a:r>
          </a:p>
          <a:p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A 0.878 approximation for the problem.</a:t>
            </a:r>
          </a:p>
          <a:p>
            <a:pPr lvl="1"/>
            <a:r>
              <a:rPr lang="en-US" sz="2800" dirty="0" smtClean="0"/>
              <a:t>	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Goemans</a:t>
            </a:r>
            <a:r>
              <a:rPr lang="en-US" sz="2400" dirty="0" smtClean="0">
                <a:solidFill>
                  <a:srgbClr val="0070C0"/>
                </a:solidFill>
              </a:rPr>
              <a:t>-Williamson]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3400" y="2057400"/>
            <a:ext cx="3657600" cy="350520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715000" y="1143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5638800" y="849868"/>
            <a:ext cx="3352800" cy="3493532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2400" y="381000"/>
            <a:ext cx="4114800" cy="366254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 Cut  SDP: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Embedd</a:t>
            </a:r>
            <a:r>
              <a:rPr lang="en-US" sz="2400" dirty="0" smtClean="0"/>
              <a:t> the graph on the </a:t>
            </a:r>
          </a:p>
          <a:p>
            <a:r>
              <a:rPr lang="en-US" sz="2400" b="1" dirty="0" smtClean="0"/>
              <a:t>    N </a:t>
            </a:r>
            <a:r>
              <a:rPr lang="en-US" sz="2400" dirty="0" smtClean="0"/>
              <a:t>- dimensional unit ball,  </a:t>
            </a:r>
          </a:p>
          <a:p>
            <a:endParaRPr lang="en-US" dirty="0" smtClean="0"/>
          </a:p>
          <a:p>
            <a:r>
              <a:rPr lang="en-US" sz="2400" dirty="0" smtClean="0"/>
              <a:t>Maximizing </a:t>
            </a:r>
          </a:p>
          <a:p>
            <a:endParaRPr lang="en-US" dirty="0" smtClean="0"/>
          </a:p>
          <a:p>
            <a:r>
              <a:rPr lang="en-US" sz="4000" dirty="0" smtClean="0"/>
              <a:t>¼ (</a:t>
            </a:r>
            <a:r>
              <a:rPr lang="en-US" sz="2400" dirty="0" smtClean="0"/>
              <a:t>Average  Squared Length 	of the edges</a:t>
            </a:r>
            <a:r>
              <a:rPr lang="en-US" sz="3600" dirty="0" smtClean="0"/>
              <a:t>)</a:t>
            </a:r>
            <a:endParaRPr lang="en-US" sz="24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304800" y="43434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integral solution,  all the </a:t>
            </a:r>
            <a:r>
              <a:rPr lang="en-US" sz="2400" dirty="0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smtClean="0">
                <a:solidFill>
                  <a:srgbClr val="C00000"/>
                </a:solidFill>
              </a:rPr>
              <a:t>i</a:t>
            </a:r>
            <a:r>
              <a:rPr lang="en-US" sz="2400" dirty="0" smtClean="0"/>
              <a:t> are </a:t>
            </a:r>
            <a:r>
              <a:rPr lang="en-US" sz="2400" dirty="0" smtClean="0">
                <a:solidFill>
                  <a:srgbClr val="C00000"/>
                </a:solidFill>
              </a:rPr>
              <a:t>1,-1.  </a:t>
            </a:r>
            <a:r>
              <a:rPr lang="en-US" sz="2400" dirty="0" smtClean="0"/>
              <a:t>Thus they satisfy additional constraints</a:t>
            </a:r>
          </a:p>
          <a:p>
            <a:r>
              <a:rPr lang="en-US" sz="2400" dirty="0" smtClean="0"/>
              <a:t>For example : 		</a:t>
            </a:r>
            <a:r>
              <a:rPr lang="en-US" sz="2400" dirty="0" smtClean="0">
                <a:solidFill>
                  <a:srgbClr val="C00000"/>
                </a:solidFill>
              </a:rPr>
              <a:t>(v</a:t>
            </a:r>
            <a:r>
              <a:rPr lang="en-US" sz="2400" baseline="-25000" dirty="0" smtClean="0">
                <a:solidFill>
                  <a:srgbClr val="C00000"/>
                </a:solidFill>
              </a:rPr>
              <a:t>i</a:t>
            </a:r>
            <a:r>
              <a:rPr lang="en-US" sz="2400" dirty="0" smtClean="0">
                <a:solidFill>
                  <a:srgbClr val="C00000"/>
                </a:solidFill>
              </a:rPr>
              <a:t> – </a:t>
            </a:r>
            <a:r>
              <a:rPr lang="en-US" sz="2400" dirty="0" err="1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+ (</a:t>
            </a:r>
            <a:r>
              <a:rPr lang="en-US" sz="2400" dirty="0" err="1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400" dirty="0" smtClean="0">
                <a:solidFill>
                  <a:srgbClr val="C00000"/>
                </a:solidFill>
              </a:rPr>
              <a:t> – </a:t>
            </a:r>
            <a:r>
              <a:rPr lang="en-US" sz="2400" dirty="0" err="1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≥ (v</a:t>
            </a:r>
            <a:r>
              <a:rPr lang="en-US" sz="2400" baseline="-25000" dirty="0" smtClean="0">
                <a:solidFill>
                  <a:srgbClr val="C00000"/>
                </a:solidFill>
              </a:rPr>
              <a:t>i</a:t>
            </a:r>
            <a:r>
              <a:rPr lang="en-US" sz="2400" dirty="0" smtClean="0">
                <a:solidFill>
                  <a:srgbClr val="C00000"/>
                </a:solidFill>
              </a:rPr>
              <a:t> – </a:t>
            </a:r>
            <a:r>
              <a:rPr lang="en-US" sz="2400" dirty="0" err="1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endParaRPr lang="en-US" dirty="0" smtClean="0"/>
          </a:p>
        </p:txBody>
      </p:sp>
      <p:sp useBgFill="1">
        <p:nvSpPr>
          <p:cNvPr id="50" name="Cloud Callout 49"/>
          <p:cNvSpPr/>
          <p:nvPr/>
        </p:nvSpPr>
        <p:spPr>
          <a:xfrm>
            <a:off x="4038600" y="0"/>
            <a:ext cx="2667000" cy="1295400"/>
          </a:xfrm>
          <a:prstGeom prst="cloudCallout">
            <a:avLst>
              <a:gd name="adj1" fmla="val -66666"/>
              <a:gd name="adj2" fmla="val 758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Simplest Relaxation for </a:t>
            </a:r>
            <a:r>
              <a:rPr lang="en-US" sz="2000" dirty="0" err="1" smtClean="0">
                <a:solidFill>
                  <a:schemeClr val="tx1"/>
                </a:solidFill>
              </a:rPr>
              <a:t>MaxCut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304800" y="5867400"/>
            <a:ext cx="8534400" cy="609600"/>
          </a:xfrm>
          <a:ln w="317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Assuming UGC,  No additional constraint helps!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  <a:ln w="15875"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Possibility: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Adding a simple constraint on every 5 variables yields a better approximation for </a:t>
            </a:r>
            <a:r>
              <a:rPr lang="en-US" dirty="0" err="1" smtClean="0"/>
              <a:t>MaxCut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Breaches the UG barrier and disproves         Unique Games Conjecture!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094363"/>
            <a:ext cx="8382000" cy="187743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rgbClr val="0070C0"/>
                </a:solidFill>
              </a:rPr>
              <a:t>[</a:t>
            </a:r>
            <a:r>
              <a:rPr lang="en-US" sz="2800" dirty="0" err="1" smtClean="0">
                <a:solidFill>
                  <a:srgbClr val="0070C0"/>
                </a:solidFill>
              </a:rPr>
              <a:t>Raghavendra-Steurer</a:t>
            </a:r>
            <a:r>
              <a:rPr lang="en-US" sz="2800" dirty="0" smtClean="0">
                <a:solidFill>
                  <a:srgbClr val="0070C0"/>
                </a:solidFill>
              </a:rPr>
              <a:t> 09]</a:t>
            </a:r>
          </a:p>
          <a:p>
            <a:r>
              <a:rPr lang="en-US" sz="2800" dirty="0" smtClean="0"/>
              <a:t>Adding all valid constraints on at most 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2^O</a:t>
            </a:r>
            <a:r>
              <a:rPr lang="en-US" sz="3200" dirty="0" smtClean="0">
                <a:solidFill>
                  <a:srgbClr val="C00000"/>
                </a:solidFill>
              </a:rPr>
              <a:t>(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loglogn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1/4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r>
              <a:rPr lang="en-US" sz="2800" dirty="0" smtClean="0"/>
              <a:t>  variables to the simple SDP does not disprove the Unique Games Conjecture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67200" y="31242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33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Building on the work of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Khot-Vishnoi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381000" y="4495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Constraint Satisfaction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24400" y="4495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Metric </a:t>
            </a:r>
            <a:r>
              <a:rPr lang="en-US" sz="2400" dirty="0" err="1" smtClean="0">
                <a:solidFill>
                  <a:schemeClr val="tx1"/>
                </a:solidFill>
              </a:rPr>
              <a:t>Labelling</a:t>
            </a:r>
            <a:r>
              <a:rPr lang="en-US" sz="2400" dirty="0" smtClean="0">
                <a:solidFill>
                  <a:schemeClr val="tx1"/>
                </a:solidFill>
              </a:rPr>
              <a:t>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81000" y="5257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Ordering Constraint Satisfaction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00600" y="53340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Kernel Clustering Problems</a:t>
            </a: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667000" y="6172200"/>
            <a:ext cx="4191000" cy="457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err="1" smtClean="0">
                <a:solidFill>
                  <a:schemeClr val="tx1"/>
                </a:solidFill>
              </a:rPr>
              <a:t>Grothendieck</a:t>
            </a:r>
            <a:r>
              <a:rPr lang="en-US" sz="2400" dirty="0" smtClean="0">
                <a:solidFill>
                  <a:schemeClr val="tx1"/>
                </a:solidFill>
              </a:rPr>
              <a:t> Problem</a:t>
            </a: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6" grpId="0" animBg="1"/>
      <p:bldP spid="7" grpId="0" animBg="1"/>
      <p:bldP spid="11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762000"/>
            <a:ext cx="815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 far :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 Unique Games Barrier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 </a:t>
            </a:r>
            <a:r>
              <a:rPr lang="en-US" sz="4400" dirty="0" err="1" smtClean="0"/>
              <a:t>Semidefinite</a:t>
            </a:r>
            <a:r>
              <a:rPr lang="en-US" sz="4400" dirty="0" smtClean="0"/>
              <a:t> Programming 	technique (</a:t>
            </a:r>
            <a:r>
              <a:rPr lang="en-US" sz="4400" dirty="0" err="1" smtClean="0"/>
              <a:t>Maxcut</a:t>
            </a:r>
            <a:r>
              <a:rPr lang="en-US" sz="4400" dirty="0" smtClean="0"/>
              <a:t> example</a:t>
            </a:r>
            <a:r>
              <a:rPr lang="en-US" sz="4400" dirty="0" smtClean="0"/>
              <a:t>)</a:t>
            </a:r>
            <a:endParaRPr lang="en-US" sz="4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41910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Coming Up :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 Generic Algorithm for CSPs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 Hardness Result for </a:t>
            </a:r>
            <a:r>
              <a:rPr lang="en-US" sz="4400" dirty="0" err="1" smtClean="0"/>
              <a:t>MaxCut</a:t>
            </a:r>
            <a:r>
              <a:rPr lang="en-US" sz="4400" dirty="0" smtClean="0"/>
              <a:t>.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Generic Algorithm for CSPs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152400"/>
            <a:ext cx="6858000" cy="11430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err="1" smtClean="0"/>
              <a:t>Semidefinite</a:t>
            </a:r>
            <a:r>
              <a:rPr lang="en-US" dirty="0" smtClean="0"/>
              <a:t> Program for CSPs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676400"/>
            <a:ext cx="4419600" cy="33855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Variables :</a:t>
            </a:r>
          </a:p>
          <a:p>
            <a:r>
              <a:rPr lang="en-US" sz="2400" dirty="0" smtClean="0"/>
              <a:t>For each variable  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a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400" b="1" dirty="0" smtClean="0"/>
              <a:t>Vectors {V</a:t>
            </a:r>
            <a:r>
              <a:rPr lang="en-US" sz="2400" b="1" baseline="-25000" dirty="0" smtClean="0"/>
              <a:t>(a,0)</a:t>
            </a:r>
            <a:r>
              <a:rPr lang="en-US" sz="2400" b="1" dirty="0" smtClean="0"/>
              <a:t> , V</a:t>
            </a:r>
            <a:r>
              <a:rPr lang="en-US" sz="2400" b="1" baseline="-25000" dirty="0" smtClean="0"/>
              <a:t>(a,1)</a:t>
            </a:r>
            <a:r>
              <a:rPr lang="en-US" sz="2400" b="1" dirty="0" smtClean="0"/>
              <a:t>}</a:t>
            </a:r>
            <a:endParaRPr lang="en-US" sz="2400" b="1" dirty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For each clause </a:t>
            </a:r>
            <a:r>
              <a:rPr lang="en-US" sz="2400" b="1" dirty="0" smtClean="0"/>
              <a:t>P = (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a</a:t>
            </a:r>
            <a:r>
              <a:rPr lang="en-US" sz="2400" b="1" baseline="-25000" dirty="0"/>
              <a:t> </a:t>
            </a:r>
            <a:r>
              <a:rPr lang="en-US" sz="2400" b="1" dirty="0" smtClean="0"/>
              <a:t> </a:t>
            </a:r>
            <a:r>
              <a:rPr lang="el-GR" sz="2400" b="1" dirty="0" smtClean="0"/>
              <a:t>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b</a:t>
            </a:r>
            <a:r>
              <a:rPr lang="en-US" sz="2400" b="1" dirty="0" smtClean="0"/>
              <a:t> </a:t>
            </a:r>
            <a:r>
              <a:rPr lang="el-GR" sz="2400" b="1" dirty="0" smtClean="0"/>
              <a:t>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c</a:t>
            </a:r>
            <a:r>
              <a:rPr lang="en-US" sz="2400" b="1" dirty="0" smtClean="0"/>
              <a:t>)</a:t>
            </a:r>
            <a:r>
              <a:rPr lang="en-US" sz="2400" dirty="0" smtClean="0"/>
              <a:t>,</a:t>
            </a:r>
          </a:p>
          <a:p>
            <a:r>
              <a:rPr lang="en-US" sz="2400" b="1" dirty="0" smtClean="0"/>
              <a:t>	Scalar variables </a:t>
            </a:r>
          </a:p>
          <a:p>
            <a:r>
              <a:rPr lang="el-GR" sz="2400" b="1" dirty="0" smtClean="0"/>
              <a:t>μ</a:t>
            </a:r>
            <a:r>
              <a:rPr lang="en-US" sz="2000" b="1" baseline="-25000" dirty="0" smtClean="0"/>
              <a:t>(P,000)</a:t>
            </a:r>
            <a:r>
              <a:rPr lang="en-US" sz="20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(P,001)</a:t>
            </a:r>
            <a:r>
              <a:rPr lang="en-US" sz="24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(P,010) </a:t>
            </a:r>
            <a:r>
              <a:rPr lang="en-US" sz="24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000" b="1" baseline="-25000" dirty="0" smtClean="0"/>
              <a:t>(P,100)</a:t>
            </a:r>
            <a:r>
              <a:rPr lang="en-US" sz="20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(P,011)</a:t>
            </a:r>
            <a:r>
              <a:rPr lang="en-US" sz="24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(P,110)</a:t>
            </a:r>
            <a:r>
              <a:rPr lang="en-US" sz="24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000" b="1" baseline="-25000" dirty="0" smtClean="0"/>
              <a:t>(P,101)</a:t>
            </a:r>
            <a:r>
              <a:rPr lang="en-US" sz="2000" b="1" dirty="0" smtClean="0"/>
              <a:t> , 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(P,111)</a:t>
            </a:r>
            <a:r>
              <a:rPr lang="en-US" sz="2400" b="1" dirty="0" smtClean="0"/>
              <a:t> 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066800" y="1016000"/>
          <a:ext cx="7419975" cy="584200"/>
        </p:xfrm>
        <a:graphic>
          <a:graphicData uri="http://schemas.openxmlformats.org/presentationml/2006/ole">
            <p:oleObj spid="_x0000_s181250" name="Equation" r:id="rId3" imgW="3225600" imgH="2538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5400" y="2667000"/>
            <a:ext cx="3429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  = 1                                  V</a:t>
            </a:r>
            <a:r>
              <a:rPr lang="en-US" baseline="-25000" dirty="0" smtClean="0"/>
              <a:t>(a,0)</a:t>
            </a:r>
            <a:r>
              <a:rPr lang="en-US" dirty="0" smtClean="0"/>
              <a:t>  =  0 </a:t>
            </a:r>
          </a:p>
          <a:p>
            <a:r>
              <a:rPr lang="en-US" dirty="0" smtClean="0"/>
              <a:t>                                             V</a:t>
            </a:r>
            <a:r>
              <a:rPr lang="en-US" baseline="-25000" dirty="0" smtClean="0"/>
              <a:t>(a,1)</a:t>
            </a:r>
            <a:r>
              <a:rPr lang="en-US" dirty="0" smtClean="0"/>
              <a:t>  =  1 </a:t>
            </a:r>
          </a:p>
          <a:p>
            <a:endParaRPr lang="en-US" dirty="0"/>
          </a:p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  = 0                                  V</a:t>
            </a:r>
            <a:r>
              <a:rPr lang="en-US" baseline="-25000" dirty="0" smtClean="0"/>
              <a:t>(a,0)</a:t>
            </a:r>
            <a:r>
              <a:rPr lang="en-US" dirty="0" smtClean="0"/>
              <a:t>  =  1 </a:t>
            </a:r>
          </a:p>
          <a:p>
            <a:r>
              <a:rPr lang="en-US" dirty="0" smtClean="0"/>
              <a:t>                                             V</a:t>
            </a:r>
            <a:r>
              <a:rPr lang="en-US" baseline="-25000" dirty="0" smtClean="0"/>
              <a:t>(a,1)</a:t>
            </a:r>
            <a:r>
              <a:rPr lang="en-US" dirty="0" smtClean="0"/>
              <a:t>  =  0</a:t>
            </a:r>
          </a:p>
          <a:p>
            <a:endParaRPr lang="en-US" dirty="0" smtClean="0"/>
          </a:p>
          <a:p>
            <a:r>
              <a:rPr lang="en-US" dirty="0" smtClean="0"/>
              <a:t>If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n-US" dirty="0" smtClean="0"/>
              <a:t> = 0,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= 1,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c</a:t>
            </a:r>
            <a:r>
              <a:rPr lang="en-US" dirty="0" smtClean="0"/>
              <a:t> = 1</a:t>
            </a:r>
          </a:p>
          <a:p>
            <a:endParaRPr lang="en-US" dirty="0" smtClean="0"/>
          </a:p>
          <a:p>
            <a:r>
              <a:rPr lang="el-GR" sz="1600" b="1" dirty="0" smtClean="0"/>
              <a:t>μ</a:t>
            </a:r>
            <a:r>
              <a:rPr lang="en-US" sz="1600" b="1" baseline="-25000" dirty="0" smtClean="0"/>
              <a:t>(P,000)</a:t>
            </a:r>
            <a:r>
              <a:rPr lang="en-US" sz="1600" b="1" dirty="0" smtClean="0"/>
              <a:t>  = 0		</a:t>
            </a:r>
            <a:r>
              <a:rPr lang="el-GR" sz="1600" b="1" dirty="0" smtClean="0"/>
              <a:t>μ</a:t>
            </a:r>
            <a:r>
              <a:rPr lang="en-US" sz="1600" b="1" baseline="-25000" dirty="0" smtClean="0"/>
              <a:t>(P,011)</a:t>
            </a:r>
            <a:r>
              <a:rPr lang="en-US" sz="1600" b="1" dirty="0" smtClean="0"/>
              <a:t> = 1</a:t>
            </a:r>
          </a:p>
          <a:p>
            <a:r>
              <a:rPr lang="el-GR" sz="1600" b="1" dirty="0" smtClean="0"/>
              <a:t>μ</a:t>
            </a:r>
            <a:r>
              <a:rPr lang="en-US" sz="1600" b="1" baseline="-25000" dirty="0" smtClean="0"/>
              <a:t>(P,001)</a:t>
            </a:r>
            <a:r>
              <a:rPr lang="en-US" sz="1600" b="1" dirty="0" smtClean="0"/>
              <a:t> = 0		</a:t>
            </a:r>
            <a:r>
              <a:rPr lang="el-GR" sz="1600" b="1" dirty="0" smtClean="0"/>
              <a:t>μ</a:t>
            </a:r>
            <a:r>
              <a:rPr lang="en-US" sz="1600" b="1" baseline="-25000" dirty="0" smtClean="0"/>
              <a:t>(P,110)</a:t>
            </a:r>
            <a:r>
              <a:rPr lang="en-US" sz="1600" b="1" dirty="0" smtClean="0"/>
              <a:t>  = 0</a:t>
            </a:r>
          </a:p>
          <a:p>
            <a:r>
              <a:rPr lang="el-GR" sz="1600" b="1" dirty="0" smtClean="0"/>
              <a:t>μ</a:t>
            </a:r>
            <a:r>
              <a:rPr lang="en-US" sz="1600" b="1" baseline="-25000" dirty="0" smtClean="0"/>
              <a:t>(P,010) </a:t>
            </a:r>
            <a:r>
              <a:rPr lang="en-US" sz="1600" b="1" dirty="0" smtClean="0"/>
              <a:t> = 0		</a:t>
            </a:r>
            <a:r>
              <a:rPr lang="el-GR" sz="1600" b="1" dirty="0" smtClean="0"/>
              <a:t>μ</a:t>
            </a:r>
            <a:r>
              <a:rPr lang="en-US" sz="1600" b="1" baseline="-25000" dirty="0" smtClean="0"/>
              <a:t>(P,101)</a:t>
            </a:r>
            <a:r>
              <a:rPr lang="en-US" sz="1600" b="1" dirty="0" smtClean="0"/>
              <a:t>  = 0</a:t>
            </a:r>
          </a:p>
          <a:p>
            <a:r>
              <a:rPr lang="el-GR" sz="1600" b="1" dirty="0" smtClean="0"/>
              <a:t>μ</a:t>
            </a:r>
            <a:r>
              <a:rPr lang="en-US" sz="1600" b="1" baseline="-25000" dirty="0" smtClean="0"/>
              <a:t>(P,100)</a:t>
            </a:r>
            <a:r>
              <a:rPr lang="en-US" sz="1600" b="1" dirty="0" smtClean="0"/>
              <a:t> = 0		</a:t>
            </a:r>
            <a:r>
              <a:rPr lang="el-GR" sz="1600" b="1" dirty="0" smtClean="0"/>
              <a:t>μ</a:t>
            </a:r>
            <a:r>
              <a:rPr lang="en-US" sz="1600" b="1" baseline="-25000" dirty="0" smtClean="0"/>
              <a:t>(P,111)</a:t>
            </a:r>
            <a:r>
              <a:rPr lang="en-US" sz="1600" b="1" dirty="0" smtClean="0"/>
              <a:t>  = 0</a:t>
            </a:r>
            <a:endParaRPr lang="en-US" sz="1600" dirty="0" smtClean="0"/>
          </a:p>
        </p:txBody>
      </p:sp>
      <p:grpSp>
        <p:nvGrpSpPr>
          <p:cNvPr id="3" name="Group 9"/>
          <p:cNvGrpSpPr/>
          <p:nvPr/>
        </p:nvGrpSpPr>
        <p:grpSpPr>
          <a:xfrm>
            <a:off x="152400" y="5257800"/>
            <a:ext cx="4191000" cy="1508105"/>
            <a:chOff x="1905000" y="2158241"/>
            <a:chExt cx="4480035" cy="1670664"/>
          </a:xfrm>
        </p:grpSpPr>
        <p:sp>
          <p:nvSpPr>
            <p:cNvPr id="8" name="TextBox 7"/>
            <p:cNvSpPr txBox="1"/>
            <p:nvPr/>
          </p:nvSpPr>
          <p:spPr>
            <a:xfrm>
              <a:off x="1905000" y="2158241"/>
              <a:ext cx="4480035" cy="167066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Objective Function :</a:t>
              </a:r>
              <a:endParaRPr lang="en-US" sz="2800" dirty="0"/>
            </a:p>
            <a:p>
              <a:endParaRPr lang="en-US" sz="2800" dirty="0" smtClean="0"/>
            </a:p>
            <a:p>
              <a:endParaRPr lang="en-US" dirty="0"/>
            </a:p>
            <a:p>
              <a:endParaRPr lang="en-US" dirty="0" smtClean="0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2133600" y="2672315"/>
            <a:ext cx="3962400" cy="1089784"/>
          </p:xfrm>
          <a:graphic>
            <a:graphicData uri="http://schemas.openxmlformats.org/presentationml/2006/ole">
              <p:oleObj spid="_x0000_s181251" name="Equation" r:id="rId4" imgW="1320480" imgH="469800" progId="Equation.3">
                <p:embed/>
              </p:oleObj>
            </a:graphicData>
          </a:graphic>
        </p:graphicFrame>
      </p:grpSp>
      <p:grpSp>
        <p:nvGrpSpPr>
          <p:cNvPr id="5" name="Group 14"/>
          <p:cNvGrpSpPr/>
          <p:nvPr/>
        </p:nvGrpSpPr>
        <p:grpSpPr>
          <a:xfrm>
            <a:off x="4572000" y="1641932"/>
            <a:ext cx="4267200" cy="5139868"/>
            <a:chOff x="4267200" y="457200"/>
            <a:chExt cx="4419600" cy="3766501"/>
          </a:xfrm>
        </p:grpSpPr>
        <p:sp useBgFill="1">
          <p:nvSpPr>
            <p:cNvPr id="12" name="TextBox 11"/>
            <p:cNvSpPr txBox="1"/>
            <p:nvPr/>
          </p:nvSpPr>
          <p:spPr>
            <a:xfrm>
              <a:off x="4267200" y="457200"/>
              <a:ext cx="4419600" cy="3766501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Constraints :  </a:t>
              </a:r>
            </a:p>
            <a:p>
              <a:r>
                <a:rPr lang="en-US" sz="2000" dirty="0" smtClean="0"/>
                <a:t>For each clause P,</a:t>
              </a:r>
            </a:p>
            <a:p>
              <a:r>
                <a:rPr lang="en-US" sz="2000" b="1" dirty="0" smtClean="0"/>
                <a:t>	0 </a:t>
              </a:r>
              <a:r>
                <a:rPr lang="el-GR" sz="2000" b="1" dirty="0" smtClean="0"/>
                <a:t>≤μ</a:t>
              </a:r>
              <a:r>
                <a:rPr lang="en-US" sz="2000" b="1" baseline="-25000" dirty="0" smtClean="0"/>
                <a:t>(P,</a:t>
              </a:r>
              <a:r>
                <a:rPr lang="el-GR" sz="2000" b="1" baseline="-25000" dirty="0" smtClean="0"/>
                <a:t>α</a:t>
              </a:r>
              <a:r>
                <a:rPr lang="en-US" sz="2000" b="1" baseline="-25000" dirty="0" smtClean="0"/>
                <a:t>)</a:t>
              </a:r>
              <a:r>
                <a:rPr lang="en-US" sz="2000" b="1" dirty="0" smtClean="0"/>
                <a:t> </a:t>
              </a:r>
              <a:r>
                <a:rPr lang="el-GR" sz="2000" b="1" dirty="0" smtClean="0"/>
                <a:t>≤</a:t>
              </a:r>
              <a:r>
                <a:rPr lang="en-US" sz="2000" b="1" dirty="0" smtClean="0"/>
                <a:t> 1</a:t>
              </a:r>
              <a:endParaRPr lang="en-US" sz="2000" dirty="0"/>
            </a:p>
            <a:p>
              <a:endParaRPr lang="en-US" sz="2000" dirty="0" smtClean="0"/>
            </a:p>
            <a:p>
              <a:endParaRPr lang="en-US" sz="2000" dirty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r>
                <a:rPr lang="en-US" sz="2000" dirty="0" smtClean="0"/>
                <a:t>For each clause  P </a:t>
              </a:r>
              <a:r>
                <a:rPr lang="en-US" sz="2000" b="1" dirty="0" smtClean="0"/>
                <a:t>(</a:t>
              </a:r>
              <a:r>
                <a:rPr lang="en-US" sz="2000" b="1" dirty="0" err="1" smtClean="0"/>
                <a:t>x</a:t>
              </a:r>
              <a:r>
                <a:rPr lang="en-US" sz="2000" b="1" baseline="-25000" dirty="0" err="1" smtClean="0"/>
                <a:t>a</a:t>
              </a:r>
              <a:r>
                <a:rPr lang="en-US" sz="2000" b="1" baseline="-25000" dirty="0" smtClean="0"/>
                <a:t> </a:t>
              </a:r>
              <a:r>
                <a:rPr lang="en-US" sz="2000" b="1" dirty="0" smtClean="0"/>
                <a:t> </a:t>
              </a:r>
              <a:r>
                <a:rPr lang="el-GR" sz="2000" b="1" dirty="0" smtClean="0"/>
                <a:t>ν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x</a:t>
              </a:r>
              <a:r>
                <a:rPr lang="en-US" sz="2000" b="1" baseline="-25000" dirty="0" err="1" smtClean="0"/>
                <a:t>b</a:t>
              </a:r>
              <a:r>
                <a:rPr lang="en-US" sz="2000" b="1" dirty="0" smtClean="0"/>
                <a:t> </a:t>
              </a:r>
              <a:r>
                <a:rPr lang="el-GR" sz="2000" b="1" dirty="0" smtClean="0"/>
                <a:t>ν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x</a:t>
              </a:r>
              <a:r>
                <a:rPr lang="en-US" sz="2000" b="1" baseline="-25000" dirty="0" err="1" smtClean="0"/>
                <a:t>c</a:t>
              </a:r>
              <a:r>
                <a:rPr lang="en-US" sz="2000" b="1" dirty="0" smtClean="0"/>
                <a:t>)</a:t>
              </a:r>
              <a:r>
                <a:rPr lang="en-US" sz="2000" dirty="0" smtClean="0"/>
                <a:t>, </a:t>
              </a:r>
            </a:p>
            <a:p>
              <a:r>
                <a:rPr lang="en-US" sz="2000" dirty="0" smtClean="0"/>
                <a:t>	For each pair  </a:t>
              </a:r>
              <a:r>
                <a:rPr lang="en-US" sz="2000" dirty="0" err="1" smtClean="0"/>
                <a:t>X</a:t>
              </a:r>
              <a:r>
                <a:rPr lang="en-US" sz="2000" baseline="-25000" dirty="0" err="1" smtClean="0"/>
                <a:t>a</a:t>
              </a:r>
              <a:r>
                <a:rPr lang="en-US" sz="2000" baseline="-25000" dirty="0" smtClean="0"/>
                <a:t> ,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X</a:t>
              </a:r>
              <a:r>
                <a:rPr lang="en-US" sz="2000" baseline="-25000" dirty="0" err="1" smtClean="0"/>
                <a:t>b</a:t>
              </a:r>
              <a:r>
                <a:rPr lang="en-US" sz="2000" dirty="0" smtClean="0"/>
                <a:t>  in P, </a:t>
              </a:r>
              <a:r>
                <a:rPr lang="en-US" sz="2000" dirty="0" err="1" smtClean="0"/>
                <a:t>consitency</a:t>
              </a:r>
              <a:r>
                <a:rPr lang="en-US" sz="2000" dirty="0" smtClean="0"/>
                <a:t> between vector and LP variables.</a:t>
              </a:r>
            </a:p>
            <a:p>
              <a:endParaRPr lang="en-US" sz="2000" dirty="0" smtClean="0"/>
            </a:p>
            <a:p>
              <a:pPr algn="ctr"/>
              <a:r>
                <a:rPr lang="en-US" sz="2000" b="1" dirty="0" smtClean="0"/>
                <a:t>V</a:t>
              </a:r>
              <a:r>
                <a:rPr lang="en-US" sz="2000" b="1" baseline="-25000" dirty="0" smtClean="0"/>
                <a:t>(a,0)</a:t>
              </a:r>
              <a:r>
                <a:rPr lang="en-US" sz="2000" b="1" dirty="0" smtClean="0"/>
                <a:t> ∙V</a:t>
              </a:r>
              <a:r>
                <a:rPr lang="en-US" sz="2000" dirty="0" smtClean="0"/>
                <a:t> </a:t>
              </a:r>
              <a:r>
                <a:rPr lang="en-US" sz="2000" baseline="-25000" dirty="0" smtClean="0"/>
                <a:t>(b,0) </a:t>
              </a:r>
              <a:r>
                <a:rPr lang="en-US" sz="2000" dirty="0" smtClean="0"/>
                <a:t> = </a:t>
              </a:r>
              <a:r>
                <a:rPr lang="el-GR" sz="2000" b="1" dirty="0" smtClean="0"/>
                <a:t>μ</a:t>
              </a:r>
              <a:r>
                <a:rPr lang="en-US" sz="2000" b="1" baseline="-25000" dirty="0" smtClean="0"/>
                <a:t>(P,000)</a:t>
              </a:r>
              <a:r>
                <a:rPr lang="en-US" sz="2000" b="1" dirty="0" smtClean="0"/>
                <a:t> +</a:t>
              </a:r>
              <a:r>
                <a:rPr lang="el-GR" sz="2000" b="1" dirty="0" smtClean="0"/>
                <a:t> μ</a:t>
              </a:r>
              <a:r>
                <a:rPr lang="en-US" sz="2000" b="1" baseline="-25000" dirty="0" smtClean="0"/>
                <a:t>(P,001)</a:t>
              </a:r>
              <a:r>
                <a:rPr lang="en-US" sz="2000" b="1" dirty="0" smtClean="0"/>
                <a:t> </a:t>
              </a:r>
            </a:p>
            <a:p>
              <a:pPr algn="ctr"/>
              <a:r>
                <a:rPr lang="en-US" sz="2000" b="1" dirty="0" smtClean="0"/>
                <a:t>V</a:t>
              </a:r>
              <a:r>
                <a:rPr lang="en-US" sz="2000" b="1" baseline="-25000" dirty="0" smtClean="0"/>
                <a:t>(a,0)</a:t>
              </a:r>
              <a:r>
                <a:rPr lang="en-US" sz="2000" b="1" dirty="0" smtClean="0"/>
                <a:t> ∙V</a:t>
              </a:r>
              <a:r>
                <a:rPr lang="en-US" sz="2000" dirty="0" smtClean="0"/>
                <a:t> </a:t>
              </a:r>
              <a:r>
                <a:rPr lang="en-US" sz="2000" baseline="-25000" dirty="0" smtClean="0"/>
                <a:t>(b,1) </a:t>
              </a:r>
              <a:r>
                <a:rPr lang="en-US" sz="2000" dirty="0" smtClean="0"/>
                <a:t> = </a:t>
              </a:r>
              <a:r>
                <a:rPr lang="el-GR" sz="2000" b="1" dirty="0" smtClean="0"/>
                <a:t>μ</a:t>
              </a:r>
              <a:r>
                <a:rPr lang="en-US" sz="2000" b="1" baseline="-25000" dirty="0" smtClean="0"/>
                <a:t>(P,010)</a:t>
              </a:r>
              <a:r>
                <a:rPr lang="en-US" sz="2000" b="1" dirty="0" smtClean="0"/>
                <a:t> +</a:t>
              </a:r>
              <a:r>
                <a:rPr lang="el-GR" sz="2000" b="1" dirty="0" smtClean="0"/>
                <a:t> μ</a:t>
              </a:r>
              <a:r>
                <a:rPr lang="en-US" sz="2000" b="1" baseline="-25000" dirty="0" smtClean="0"/>
                <a:t>(P,011)</a:t>
              </a:r>
              <a:r>
                <a:rPr lang="en-US" sz="2000" b="1" dirty="0" smtClean="0"/>
                <a:t> </a:t>
              </a:r>
              <a:endParaRPr lang="en-US" sz="2000" dirty="0" smtClean="0"/>
            </a:p>
            <a:p>
              <a:pPr algn="ctr"/>
              <a:r>
                <a:rPr lang="en-US" sz="2000" b="1" dirty="0" smtClean="0"/>
                <a:t>V</a:t>
              </a:r>
              <a:r>
                <a:rPr lang="en-US" sz="2000" b="1" baseline="-25000" dirty="0" smtClean="0"/>
                <a:t>(a,1)</a:t>
              </a:r>
              <a:r>
                <a:rPr lang="en-US" sz="2000" b="1" dirty="0" smtClean="0"/>
                <a:t> ∙V</a:t>
              </a:r>
              <a:r>
                <a:rPr lang="en-US" sz="2000" dirty="0" smtClean="0"/>
                <a:t> </a:t>
              </a:r>
              <a:r>
                <a:rPr lang="en-US" sz="2000" baseline="-25000" dirty="0" smtClean="0"/>
                <a:t>(b,0) </a:t>
              </a:r>
              <a:r>
                <a:rPr lang="en-US" sz="2000" dirty="0" smtClean="0"/>
                <a:t> = </a:t>
              </a:r>
              <a:r>
                <a:rPr lang="el-GR" sz="2000" b="1" dirty="0" smtClean="0"/>
                <a:t>μ</a:t>
              </a:r>
              <a:r>
                <a:rPr lang="en-US" sz="2000" b="1" baseline="-25000" dirty="0" smtClean="0"/>
                <a:t>(P,100)</a:t>
              </a:r>
              <a:r>
                <a:rPr lang="en-US" sz="2000" b="1" dirty="0" smtClean="0"/>
                <a:t> +</a:t>
              </a:r>
              <a:r>
                <a:rPr lang="el-GR" sz="2000" b="1" dirty="0" smtClean="0"/>
                <a:t> μ</a:t>
              </a:r>
              <a:r>
                <a:rPr lang="en-US" sz="2000" b="1" baseline="-25000" dirty="0" smtClean="0"/>
                <a:t>(P,101)</a:t>
              </a:r>
              <a:r>
                <a:rPr lang="en-US" sz="2000" b="1" dirty="0" smtClean="0"/>
                <a:t> </a:t>
              </a:r>
              <a:endParaRPr lang="en-US" sz="2000" dirty="0" smtClean="0"/>
            </a:p>
            <a:p>
              <a:pPr algn="ctr"/>
              <a:r>
                <a:rPr lang="en-US" sz="2000" b="1" dirty="0" smtClean="0"/>
                <a:t>V</a:t>
              </a:r>
              <a:r>
                <a:rPr lang="en-US" sz="2000" b="1" baseline="-25000" dirty="0" smtClean="0"/>
                <a:t>(a,1)</a:t>
              </a:r>
              <a:r>
                <a:rPr lang="en-US" sz="2000" b="1" dirty="0" smtClean="0"/>
                <a:t> ∙V</a:t>
              </a:r>
              <a:r>
                <a:rPr lang="en-US" sz="2000" dirty="0" smtClean="0"/>
                <a:t> </a:t>
              </a:r>
              <a:r>
                <a:rPr lang="en-US" sz="2000" baseline="-25000" dirty="0" smtClean="0"/>
                <a:t>(b,1) </a:t>
              </a:r>
              <a:r>
                <a:rPr lang="en-US" sz="2000" dirty="0" smtClean="0"/>
                <a:t> = </a:t>
              </a:r>
              <a:r>
                <a:rPr lang="el-GR" sz="2000" b="1" dirty="0" smtClean="0"/>
                <a:t>μ</a:t>
              </a:r>
              <a:r>
                <a:rPr lang="en-US" sz="2000" b="1" baseline="-25000" dirty="0" smtClean="0"/>
                <a:t>(P,100)</a:t>
              </a:r>
              <a:r>
                <a:rPr lang="en-US" sz="2000" b="1" dirty="0" smtClean="0"/>
                <a:t> +</a:t>
              </a:r>
              <a:r>
                <a:rPr lang="el-GR" sz="2000" b="1" dirty="0" smtClean="0"/>
                <a:t> μ</a:t>
              </a:r>
              <a:r>
                <a:rPr lang="en-US" sz="2000" b="1" baseline="-25000" dirty="0" smtClean="0"/>
                <a:t>(P,101)</a:t>
              </a:r>
              <a:r>
                <a:rPr lang="en-US" sz="2000" b="1" dirty="0" smtClean="0"/>
                <a:t> </a:t>
              </a:r>
              <a:endParaRPr lang="en-US" sz="2000" dirty="0" smtClean="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5105400" y="1350631"/>
            <a:ext cx="2397578" cy="569561"/>
          </p:xfrm>
          <a:graphic>
            <a:graphicData uri="http://schemas.openxmlformats.org/presentationml/2006/ole">
              <p:oleObj spid="_x0000_s181252" name="Equation" r:id="rId5" imgW="761760" imgH="34272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build="allAtOnce"/>
      <p:bldP spid="6" grpId="1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Semidefinite</a:t>
            </a:r>
            <a:r>
              <a:rPr lang="en-US" dirty="0" smtClean="0"/>
              <a:t> Relaxation for CSP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2955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SDP solution for </a:t>
            </a:r>
            <a:r>
              <a:rPr lang="en-US" sz="2800" dirty="0" smtClean="0">
                <a:latin typeface="cmsy10"/>
              </a:rPr>
              <a:t>=</a:t>
            </a:r>
            <a:r>
              <a:rPr lang="en-US" sz="2800" dirty="0" smtClean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410200"/>
            <a:ext cx="2268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SDP objective: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828800"/>
            <a:ext cx="4712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en-US" sz="2400" dirty="0" smtClean="0"/>
              <a:t>for every constraint </a:t>
            </a:r>
            <a:r>
              <a:rPr lang="en-US" sz="2400" b="1" dirty="0" smtClean="0">
                <a:latin typeface="cmmi10"/>
              </a:rPr>
              <a:t>Á</a:t>
            </a:r>
            <a:r>
              <a:rPr lang="en-US" sz="2400" dirty="0" smtClean="0"/>
              <a:t> in </a:t>
            </a:r>
            <a:r>
              <a:rPr lang="en-US" sz="2400" dirty="0" smtClean="0">
                <a:latin typeface="cmsy10"/>
              </a:rPr>
              <a:t>=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local distributions </a:t>
            </a:r>
            <a:r>
              <a:rPr lang="en-US" sz="2400" b="1" dirty="0" smtClean="0">
                <a:latin typeface="cmmi10"/>
              </a:rPr>
              <a:t>¹</a:t>
            </a:r>
            <a:r>
              <a:rPr lang="en-US" sz="2400" b="1" baseline="-25000" dirty="0" smtClean="0">
                <a:latin typeface="cmmi10"/>
              </a:rPr>
              <a:t>Á</a:t>
            </a:r>
            <a:r>
              <a:rPr lang="en-US" sz="2400" dirty="0" smtClean="0"/>
              <a:t> over </a:t>
            </a:r>
            <a:br>
              <a:rPr lang="en-US" sz="2400" dirty="0" smtClean="0"/>
            </a:br>
            <a:r>
              <a:rPr lang="en-US" sz="2400" dirty="0" smtClean="0"/>
              <a:t>assignments to the variables of </a:t>
            </a:r>
            <a:r>
              <a:rPr lang="en-US" sz="2400" b="1" dirty="0" smtClean="0">
                <a:latin typeface="cmmi10"/>
              </a:rPr>
              <a:t>Á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58644" y="1425714"/>
            <a:ext cx="2580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smtClean="0"/>
              <a:t>Example of local distr.</a:t>
            </a:r>
            <a:r>
              <a:rPr lang="en-US" sz="2000" dirty="0" smtClean="0"/>
              <a:t>: </a:t>
            </a:r>
          </a:p>
          <a:p>
            <a:r>
              <a:rPr lang="en-US" sz="2000" dirty="0" smtClean="0">
                <a:latin typeface="cmmi10"/>
              </a:rPr>
              <a:t>    Á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Calibri"/>
              </a:rPr>
              <a:t>3XOR(x</a:t>
            </a:r>
            <a:r>
              <a:rPr lang="en-US" sz="2000" baseline="-25000" dirty="0" smtClean="0">
                <a:latin typeface="Calibri"/>
              </a:rPr>
              <a:t>3</a:t>
            </a:r>
            <a:r>
              <a:rPr lang="en-US" sz="2000" dirty="0" smtClean="0">
                <a:latin typeface="Calibri"/>
              </a:rPr>
              <a:t>, x</a:t>
            </a:r>
            <a:r>
              <a:rPr lang="en-US" sz="2000" baseline="-25000" dirty="0" smtClean="0">
                <a:latin typeface="Calibri"/>
              </a:rPr>
              <a:t>4</a:t>
            </a:r>
            <a:r>
              <a:rPr lang="en-US" sz="2000" dirty="0" smtClean="0">
                <a:latin typeface="Calibri"/>
              </a:rPr>
              <a:t>, x</a:t>
            </a:r>
            <a:r>
              <a:rPr lang="en-US" sz="2000" baseline="-25000" dirty="0" smtClean="0">
                <a:latin typeface="Calibri"/>
              </a:rPr>
              <a:t>7</a:t>
            </a:r>
            <a:r>
              <a:rPr lang="en-US" sz="2000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4006" y="2133362"/>
            <a:ext cx="142699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alibri"/>
              </a:rPr>
              <a:t>x</a:t>
            </a:r>
            <a:r>
              <a:rPr lang="en-US" sz="1400" b="1" baseline="-25000" dirty="0" smtClean="0">
                <a:latin typeface="Calibri"/>
              </a:rPr>
              <a:t>3</a:t>
            </a:r>
            <a:r>
              <a:rPr lang="en-US" sz="1400" b="1" dirty="0" smtClean="0"/>
              <a:t>  </a:t>
            </a:r>
            <a:r>
              <a:rPr lang="en-US" sz="1400" b="1" dirty="0" smtClean="0">
                <a:latin typeface="Calibri"/>
              </a:rPr>
              <a:t>x</a:t>
            </a:r>
            <a:r>
              <a:rPr lang="en-US" sz="1400" b="1" baseline="-25000" dirty="0" smtClean="0">
                <a:latin typeface="Calibri"/>
              </a:rPr>
              <a:t>4</a:t>
            </a:r>
            <a:r>
              <a:rPr lang="en-US" sz="1400" b="1" dirty="0" smtClean="0"/>
              <a:t>  </a:t>
            </a:r>
            <a:r>
              <a:rPr lang="en-US" sz="1400" b="1" dirty="0" smtClean="0">
                <a:latin typeface="Calibri"/>
              </a:rPr>
              <a:t>x</a:t>
            </a:r>
            <a:r>
              <a:rPr lang="en-US" sz="1400" b="1" baseline="-25000" dirty="0" smtClean="0">
                <a:latin typeface="Calibri"/>
              </a:rPr>
              <a:t>7	</a:t>
            </a:r>
            <a:r>
              <a:rPr lang="en-US" sz="1400" b="1" dirty="0" smtClean="0">
                <a:latin typeface="cmmi10"/>
              </a:rPr>
              <a:t>¹</a:t>
            </a:r>
            <a:r>
              <a:rPr lang="en-US" sz="1400" b="1" baseline="-25000" dirty="0" smtClean="0">
                <a:latin typeface="cmmi10"/>
              </a:rPr>
              <a:t>Á</a:t>
            </a:r>
          </a:p>
          <a:p>
            <a:r>
              <a:rPr lang="en-US" sz="1400" dirty="0" smtClean="0"/>
              <a:t>0   0   0   	0.1</a:t>
            </a:r>
          </a:p>
          <a:p>
            <a:r>
              <a:rPr lang="en-US" sz="1400" dirty="0" smtClean="0"/>
              <a:t>0   0   1	0.01</a:t>
            </a:r>
          </a:p>
          <a:p>
            <a:r>
              <a:rPr lang="en-US" sz="1400" dirty="0" smtClean="0"/>
              <a:t>0   1   0	0</a:t>
            </a:r>
          </a:p>
          <a:p>
            <a:r>
              <a:rPr lang="en-US" sz="1400" dirty="0" smtClean="0"/>
              <a:t>     …</a:t>
            </a:r>
          </a:p>
          <a:p>
            <a:r>
              <a:rPr lang="en-US" sz="1400" dirty="0" smtClean="0"/>
              <a:t>1   1   1	0.6</a:t>
            </a:r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3143071"/>
            <a:ext cx="3206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en-US" sz="2400" dirty="0" smtClean="0"/>
              <a:t>for every variable 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i</a:t>
            </a:r>
            <a:r>
              <a:rPr lang="en-US" sz="2400" dirty="0" smtClean="0"/>
              <a:t> in </a:t>
            </a:r>
            <a:r>
              <a:rPr lang="en-US" sz="2400" dirty="0" smtClean="0">
                <a:latin typeface="cmsy10"/>
              </a:rPr>
              <a:t>=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vectors </a:t>
            </a:r>
            <a:r>
              <a:rPr lang="en-US" sz="2400" dirty="0" smtClean="0">
                <a:latin typeface="Calibri"/>
              </a:rPr>
              <a:t>v</a:t>
            </a:r>
            <a:r>
              <a:rPr lang="en-US" sz="2400" baseline="-25000" dirty="0" smtClean="0">
                <a:latin typeface="Calibri"/>
              </a:rPr>
              <a:t>i,1</a:t>
            </a:r>
            <a:r>
              <a:rPr lang="en-US" sz="2400" dirty="0" smtClean="0"/>
              <a:t> , … , </a:t>
            </a:r>
            <a:r>
              <a:rPr lang="en-US" sz="2400" dirty="0" err="1" smtClean="0">
                <a:latin typeface="Calibri"/>
              </a:rPr>
              <a:t>v</a:t>
            </a:r>
            <a:r>
              <a:rPr lang="en-US" sz="2400" baseline="-25000" dirty="0" err="1" smtClean="0">
                <a:latin typeface="Calibri"/>
              </a:rPr>
              <a:t>i,q</a:t>
            </a:r>
            <a:r>
              <a:rPr lang="en-US" sz="2400" baseline="-25000" dirty="0" smtClean="0">
                <a:latin typeface="cmmi10"/>
              </a:rPr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>
              <a:latin typeface="cmmi1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4050268"/>
            <a:ext cx="15560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en-US" sz="2400" dirty="0" smtClean="0"/>
              <a:t>constraints</a:t>
            </a:r>
            <a:br>
              <a:rPr lang="en-US" sz="2400" dirty="0" smtClean="0"/>
            </a:br>
            <a:endParaRPr lang="en-US" sz="2400" dirty="0" smtClean="0">
              <a:latin typeface="cmmi10"/>
            </a:endParaRPr>
          </a:p>
        </p:txBody>
      </p:sp>
      <p:pic>
        <p:nvPicPr>
          <p:cNvPr id="14" name="Picture 1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21300" y="4507468"/>
            <a:ext cx="3936500" cy="457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219200" y="4964668"/>
            <a:ext cx="238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(also for first moments)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0" y="4026694"/>
            <a:ext cx="294715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smtClean="0"/>
              <a:t>Explanation of constraints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first and second moments of </a:t>
            </a:r>
          </a:p>
          <a:p>
            <a:r>
              <a:rPr lang="en-US" dirty="0" smtClean="0"/>
              <a:t>distributions are consistent </a:t>
            </a:r>
          </a:p>
          <a:p>
            <a:r>
              <a:rPr lang="en-US" dirty="0" smtClean="0"/>
              <a:t>and form PSD matrix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943600" y="1371600"/>
            <a:ext cx="2590800" cy="2133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15000" y="3886200"/>
            <a:ext cx="3200400" cy="152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400" y="5933420"/>
            <a:ext cx="143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maximize </a:t>
            </a:r>
            <a:endParaRPr lang="en-US" sz="2400" dirty="0"/>
          </a:p>
        </p:txBody>
      </p:sp>
      <p:pic>
        <p:nvPicPr>
          <p:cNvPr id="23" name="Picture 22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9400" y="5984104"/>
            <a:ext cx="1523058" cy="635116"/>
          </a:xfrm>
          <a:prstGeom prst="rect">
            <a:avLst/>
          </a:prstGeom>
          <a:noFill/>
          <a:ln/>
          <a:effectLst/>
        </p:spPr>
      </p:pic>
      <p:pic>
        <p:nvPicPr>
          <p:cNvPr id="1026" name="Picture 2" descr="C:\Documents and Settings\David\Local Settings\Temporary Internet Files\Content.IE5\W94TQZWH\MCj0434786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1393825"/>
            <a:ext cx="1501775" cy="1501775"/>
          </a:xfrm>
          <a:prstGeom prst="rect">
            <a:avLst/>
          </a:prstGeom>
          <a:noFill/>
        </p:spPr>
      </p:pic>
      <p:grpSp>
        <p:nvGrpSpPr>
          <p:cNvPr id="3" name="Group 24"/>
          <p:cNvGrpSpPr/>
          <p:nvPr/>
        </p:nvGrpSpPr>
        <p:grpSpPr>
          <a:xfrm>
            <a:off x="4394671" y="3135631"/>
            <a:ext cx="1168807" cy="1173479"/>
            <a:chOff x="7162800" y="1066800"/>
            <a:chExt cx="1752600" cy="1752600"/>
          </a:xfrm>
        </p:grpSpPr>
        <p:sp>
          <p:nvSpPr>
            <p:cNvPr id="26" name="Oval 25"/>
            <p:cNvSpPr/>
            <p:nvPr/>
          </p:nvSpPr>
          <p:spPr>
            <a:xfrm>
              <a:off x="7162800" y="1066800"/>
              <a:ext cx="1752600" cy="175260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7505700" y="1409700"/>
              <a:ext cx="609600" cy="5334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7510448" y="2090752"/>
              <a:ext cx="676307" cy="457204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 flipH="1">
              <a:off x="7962900" y="2095500"/>
              <a:ext cx="609600" cy="3810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77200" y="1828800"/>
              <a:ext cx="533400" cy="1524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/>
      <p:bldP spid="15" grpId="0"/>
      <p:bldP spid="16" grpId="0"/>
      <p:bldP spid="17" grpId="0" animBg="1"/>
      <p:bldP spid="18" grpId="0" animBg="1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486400" y="293132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5410200" y="0"/>
            <a:ext cx="3352800" cy="3493532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2400" y="1349276"/>
            <a:ext cx="4495800" cy="230832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STEP 1 : Dimension Reduction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Project the SDP solution along say 100 random directions.</a:t>
            </a:r>
          </a:p>
          <a:p>
            <a:r>
              <a:rPr lang="en-US" sz="2400" dirty="0" smtClean="0"/>
              <a:t>Map vector </a:t>
            </a:r>
            <a:r>
              <a:rPr lang="en-US" sz="2400" b="1" dirty="0" smtClean="0"/>
              <a:t>V</a:t>
            </a:r>
          </a:p>
          <a:p>
            <a:pPr algn="ctr"/>
            <a:r>
              <a:rPr lang="en-US" sz="2400" b="1" dirty="0" smtClean="0"/>
              <a:t>V  →  V’ = (V∙G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, V∙G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, … V∙G</a:t>
            </a:r>
            <a:r>
              <a:rPr lang="en-US" sz="2400" b="1" baseline="-25000" dirty="0" smtClean="0"/>
              <a:t>100</a:t>
            </a:r>
            <a:r>
              <a:rPr lang="en-US" sz="2400" b="1" dirty="0" smtClean="0"/>
              <a:t>)</a:t>
            </a:r>
          </a:p>
        </p:txBody>
      </p:sp>
      <p:sp>
        <p:nvSpPr>
          <p:cNvPr id="61" name="Parallelogram 60"/>
          <p:cNvSpPr/>
          <p:nvPr/>
        </p:nvSpPr>
        <p:spPr>
          <a:xfrm rot="20523304">
            <a:off x="4736360" y="3665669"/>
            <a:ext cx="4097243" cy="1219200"/>
          </a:xfrm>
          <a:prstGeom prst="parallelogram">
            <a:avLst>
              <a:gd name="adj" fmla="val 112500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019800" y="3798332"/>
            <a:ext cx="1219200" cy="914400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 rot="8284180" flipH="1" flipV="1">
            <a:off x="6643082" y="4066955"/>
            <a:ext cx="466578" cy="273547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2884180" flipV="1">
            <a:off x="6671087" y="4124065"/>
            <a:ext cx="401202" cy="339329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8284180">
            <a:off x="6167800" y="4373135"/>
            <a:ext cx="487786" cy="54709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3684180">
            <a:off x="6402427" y="3867751"/>
            <a:ext cx="382965" cy="296913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2884180">
            <a:off x="6447171" y="4371670"/>
            <a:ext cx="419438" cy="254497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9084180" flipV="1">
            <a:off x="6497512" y="3960589"/>
            <a:ext cx="508994" cy="145892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7039981" y="3749579"/>
            <a:ext cx="671997" cy="48804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8284180">
            <a:off x="6258405" y="4208399"/>
            <a:ext cx="827115" cy="45591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3684180" flipV="1">
            <a:off x="6477308" y="4037647"/>
            <a:ext cx="765930" cy="42416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6619999" y="3739969"/>
            <a:ext cx="1082368" cy="91763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6211968" y="3657600"/>
            <a:ext cx="1408032" cy="885516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3684180">
            <a:off x="7072813" y="4175969"/>
            <a:ext cx="127655" cy="12724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9084180" flipV="1">
            <a:off x="6014235" y="3989954"/>
            <a:ext cx="763491" cy="310019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 rot="2884180">
            <a:off x="6553723" y="3665078"/>
            <a:ext cx="87929" cy="102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 rot="2884180">
            <a:off x="7328529" y="34364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 rot="2884180">
            <a:off x="7128643" y="4305154"/>
            <a:ext cx="87929" cy="102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 rot="2884180">
            <a:off x="6136946" y="4534057"/>
            <a:ext cx="87929" cy="102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 rot="2884180">
            <a:off x="6693039" y="4745440"/>
            <a:ext cx="87929" cy="102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715000" y="5246132"/>
            <a:ext cx="2145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 dimensions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52400" y="3623608"/>
            <a:ext cx="4495800" cy="193899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STEP 2 : </a:t>
            </a:r>
            <a:r>
              <a:rPr lang="en-US" sz="2400" b="1" dirty="0" err="1" smtClean="0"/>
              <a:t>Discretization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Pick an </a:t>
            </a:r>
            <a:r>
              <a:rPr lang="az-Cyrl-AZ" sz="2400" b="1" dirty="0" smtClean="0"/>
              <a:t>Є</a:t>
            </a:r>
            <a:r>
              <a:rPr lang="en-US" sz="2400" b="1" dirty="0" smtClean="0"/>
              <a:t> </a:t>
            </a:r>
            <a:r>
              <a:rPr lang="en-US" sz="2400" dirty="0" smtClean="0"/>
              <a:t>–net</a:t>
            </a:r>
            <a:r>
              <a:rPr lang="en-US" sz="2400" b="1" dirty="0" smtClean="0"/>
              <a:t> </a:t>
            </a:r>
            <a:r>
              <a:rPr lang="en-US" sz="2400" dirty="0" smtClean="0"/>
              <a:t>for the </a:t>
            </a:r>
          </a:p>
          <a:p>
            <a:r>
              <a:rPr lang="en-US" sz="2400" b="1" dirty="0" smtClean="0"/>
              <a:t>	100</a:t>
            </a:r>
            <a:r>
              <a:rPr lang="en-US" sz="2400" dirty="0" smtClean="0"/>
              <a:t> dimensional sphere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Move every vertex to the nearest point in the </a:t>
            </a:r>
            <a:r>
              <a:rPr lang="az-Cyrl-AZ" sz="2400" b="1" dirty="0" smtClean="0"/>
              <a:t>Є</a:t>
            </a:r>
            <a:r>
              <a:rPr lang="en-US" sz="2400" b="1" dirty="0" smtClean="0"/>
              <a:t> </a:t>
            </a:r>
            <a:r>
              <a:rPr lang="en-US" sz="2400" dirty="0" smtClean="0"/>
              <a:t>–net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 rot="3137536">
            <a:off x="7389953" y="3367050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57" name="Straight Connector 56"/>
          <p:cNvCxnSpPr>
            <a:endCxn id="82" idx="7"/>
          </p:cNvCxnSpPr>
          <p:nvPr/>
        </p:nvCxnSpPr>
        <p:spPr>
          <a:xfrm flipV="1">
            <a:off x="6211968" y="3932243"/>
            <a:ext cx="848484" cy="61087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82" idx="7"/>
          </p:cNvCxnSpPr>
          <p:nvPr/>
        </p:nvCxnSpPr>
        <p:spPr>
          <a:xfrm rot="16200000" flipV="1">
            <a:off x="6906047" y="4086648"/>
            <a:ext cx="411158" cy="10234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82" idx="7"/>
          </p:cNvCxnSpPr>
          <p:nvPr/>
        </p:nvCxnSpPr>
        <p:spPr>
          <a:xfrm rot="16200000" flipH="1" flipV="1">
            <a:off x="6486948" y="4150895"/>
            <a:ext cx="792157" cy="35485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rot="3137536">
            <a:off x="6932753" y="3595650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6172200" y="40386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24600" y="41910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77000" y="43434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6629400" y="44958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6781800" y="4678681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6781800" y="4297681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934200" y="4450081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6477000" y="40386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736081" y="39624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6964681" y="41148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172200" y="43434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6324600" y="4572000"/>
            <a:ext cx="45719" cy="4571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876800" y="57912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FINITE MODEL </a:t>
            </a:r>
          </a:p>
          <a:p>
            <a:r>
              <a:rPr lang="en-US" sz="2400" dirty="0" smtClean="0"/>
              <a:t> Graph on </a:t>
            </a:r>
            <a:r>
              <a:rPr lang="az-Cyrl-AZ" sz="2400" b="1" dirty="0" smtClean="0"/>
              <a:t>Є</a:t>
            </a:r>
            <a:r>
              <a:rPr lang="en-US" sz="2400" b="1" dirty="0" smtClean="0"/>
              <a:t> </a:t>
            </a:r>
            <a:r>
              <a:rPr lang="en-US" sz="2400" dirty="0" smtClean="0"/>
              <a:t>–net points </a:t>
            </a:r>
            <a:endParaRPr lang="en-US" sz="2400" dirty="0"/>
          </a:p>
        </p:txBody>
      </p:sp>
      <p:sp>
        <p:nvSpPr>
          <p:cNvPr id="86" name="TextBox 85"/>
          <p:cNvSpPr txBox="1"/>
          <p:nvPr/>
        </p:nvSpPr>
        <p:spPr>
          <a:xfrm>
            <a:off x="152400" y="5581471"/>
            <a:ext cx="4495800" cy="12003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STEP 3 : Brute Force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Find a solution to the new instance by brute force.  </a:t>
            </a:r>
            <a:endParaRPr lang="en-US" sz="24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52400" y="0"/>
            <a:ext cx="6172200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Rounding Scheme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Raghavendra-Steurer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r>
              <a:rPr lang="en-US" sz="36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82" grpId="0" animBg="1"/>
      <p:bldP spid="77" grpId="0"/>
      <p:bldP spid="78" grpId="0"/>
      <p:bldP spid="79" grpId="0"/>
      <p:bldP spid="80" grpId="0"/>
      <p:bldP spid="81" grpId="0"/>
      <p:bldP spid="83" grpId="0"/>
      <p:bldP spid="85" grpId="0" animBg="1"/>
      <p:bldP spid="56" grpId="0"/>
      <p:bldP spid="56" grpId="1"/>
      <p:bldP spid="87" grpId="0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/>
      <p:bldP spid="8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 Result </a:t>
            </a:r>
            <a:r>
              <a:rPr lang="en-US" dirty="0" smtClean="0"/>
              <a:t>FOR MAXCUT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1371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dirty="0" smtClean="0"/>
              <a:t>Can we find a solution that is say half as good as optimum?  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247707"/>
            <a:ext cx="1676400" cy="2534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3434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895600" y="49924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--Vast Literature--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762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Approximation Algorithms</a:t>
            </a:r>
            <a:endParaRPr lang="en-US" sz="5400" dirty="0"/>
          </a:p>
        </p:txBody>
      </p:sp>
      <p:sp>
        <p:nvSpPr>
          <p:cNvPr id="8" name="Rounded Rectangle 7"/>
          <p:cNvSpPr/>
          <p:nvPr/>
        </p:nvSpPr>
        <p:spPr>
          <a:xfrm>
            <a:off x="609600" y="1371600"/>
            <a:ext cx="8001000" cy="21336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An algorithm </a:t>
            </a:r>
            <a:r>
              <a:rPr lang="en-US" sz="3600" b="1" i="1" dirty="0" smtClean="0">
                <a:solidFill>
                  <a:schemeClr val="tx1"/>
                </a:solidFill>
                <a:latin typeface="Bradley Hand ITC" pitchFamily="66" charset="0"/>
              </a:rPr>
              <a:t>A</a:t>
            </a:r>
            <a:r>
              <a:rPr lang="en-US" sz="3600" b="1" i="1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is an </a:t>
            </a:r>
            <a:r>
              <a:rPr lang="el-GR" sz="4000" b="1" i="1" dirty="0" smtClean="0">
                <a:solidFill>
                  <a:schemeClr val="tx1"/>
                </a:solidFill>
              </a:rPr>
              <a:t>α</a:t>
            </a:r>
            <a:r>
              <a:rPr lang="en-US" sz="3600" b="1" i="1" dirty="0" smtClean="0">
                <a:solidFill>
                  <a:schemeClr val="tx1"/>
                </a:solidFill>
              </a:rPr>
              <a:t>-</a:t>
            </a:r>
            <a:r>
              <a:rPr lang="en-US" sz="3600" i="1" dirty="0" smtClean="0">
                <a:solidFill>
                  <a:schemeClr val="tx1"/>
                </a:solidFill>
              </a:rPr>
              <a:t>approximation for a problem if for every instance </a:t>
            </a:r>
            <a:r>
              <a:rPr lang="en-US" sz="3600" b="1" i="1" dirty="0" smtClean="0">
                <a:solidFill>
                  <a:schemeClr val="tx1"/>
                </a:solidFill>
              </a:rPr>
              <a:t>I,</a:t>
            </a:r>
          </a:p>
          <a:p>
            <a:pPr algn="ctr">
              <a:buNone/>
            </a:pPr>
            <a:r>
              <a:rPr lang="en-US" sz="4000" b="1" i="1" dirty="0" smtClean="0">
                <a:solidFill>
                  <a:schemeClr val="tx1"/>
                </a:solidFill>
                <a:latin typeface="Bradley Hand ITC" pitchFamily="66" charset="0"/>
              </a:rPr>
              <a:t>A</a:t>
            </a:r>
            <a:r>
              <a:rPr lang="en-US" sz="4000" b="1" i="1" dirty="0" smtClean="0">
                <a:solidFill>
                  <a:schemeClr val="tx1"/>
                </a:solidFill>
              </a:rPr>
              <a:t>(I)    ≥ </a:t>
            </a:r>
            <a:r>
              <a:rPr lang="el-GR" sz="4000" b="1" i="1" dirty="0" smtClean="0">
                <a:solidFill>
                  <a:schemeClr val="tx1"/>
                </a:solidFill>
              </a:rPr>
              <a:t>α</a:t>
            </a:r>
            <a:r>
              <a:rPr lang="en-US" sz="4000" b="1" i="1" dirty="0" smtClean="0">
                <a:solidFill>
                  <a:schemeClr val="tx1"/>
                </a:solidFill>
              </a:rPr>
              <a:t> ∙ OPT(I)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7" grpId="1"/>
      <p:bldP spid="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 w="254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The Goal</a:t>
            </a:r>
            <a:endParaRPr lang="en-US" dirty="0"/>
          </a:p>
        </p:txBody>
      </p:sp>
      <p:sp useBgFill="1">
        <p:nvSpPr>
          <p:cNvPr id="57" name="Rounded Rectangle 56"/>
          <p:cNvSpPr/>
          <p:nvPr/>
        </p:nvSpPr>
        <p:spPr>
          <a:xfrm>
            <a:off x="152400" y="1752600"/>
            <a:ext cx="8915400" cy="1981200"/>
          </a:xfrm>
          <a:prstGeom prst="roundRect">
            <a:avLst/>
          </a:prstGeom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Theorem: </a:t>
            </a:r>
            <a:r>
              <a:rPr lang="en-US" sz="2400" i="1" dirty="0" smtClean="0">
                <a:solidFill>
                  <a:srgbClr val="002060"/>
                </a:solidFill>
              </a:rPr>
              <a:t>                                                 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Raghavendra</a:t>
            </a:r>
            <a:r>
              <a:rPr lang="en-US" sz="2400" dirty="0" smtClean="0">
                <a:solidFill>
                  <a:srgbClr val="0070C0"/>
                </a:solidFill>
              </a:rPr>
              <a:t> 08]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Assuming Unique Games Conjecture,  For </a:t>
            </a:r>
            <a:r>
              <a:rPr lang="en-US" sz="2800" b="1" dirty="0" err="1" smtClean="0">
                <a:solidFill>
                  <a:schemeClr val="tx1"/>
                </a:solidFill>
              </a:rPr>
              <a:t>MaxCut</a:t>
            </a:r>
            <a:r>
              <a:rPr lang="en-US" sz="2800" dirty="0" smtClean="0">
                <a:solidFill>
                  <a:schemeClr val="tx1"/>
                </a:solidFill>
              </a:rPr>
              <a:t>,  </a:t>
            </a:r>
          </a:p>
          <a:p>
            <a:pPr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“the simple </a:t>
            </a:r>
            <a:r>
              <a:rPr lang="en-US" sz="2800" i="1" dirty="0" err="1" smtClean="0">
                <a:solidFill>
                  <a:schemeClr val="tx1"/>
                </a:solidFill>
              </a:rPr>
              <a:t>semidefinite</a:t>
            </a:r>
            <a:r>
              <a:rPr lang="en-US" sz="2800" i="1" dirty="0" smtClean="0">
                <a:solidFill>
                  <a:schemeClr val="tx1"/>
                </a:solidFill>
              </a:rPr>
              <a:t> program give the best approximation computable efficiently.”</a:t>
            </a:r>
          </a:p>
          <a:p>
            <a:pPr>
              <a:buNone/>
            </a:pPr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373940"/>
            <a:ext cx="381000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HARD INSTANCE </a:t>
            </a:r>
            <a:r>
              <a:rPr lang="en-US" sz="2400" b="1" u="sng" dirty="0" smtClean="0"/>
              <a:t>G</a:t>
            </a:r>
          </a:p>
          <a:p>
            <a:r>
              <a:rPr lang="en-US" sz="2400" dirty="0" smtClean="0"/>
              <a:t>Suppose for an instance </a:t>
            </a:r>
            <a:r>
              <a:rPr lang="en-US" sz="2400" b="1" dirty="0" smtClean="0"/>
              <a:t>G,</a:t>
            </a:r>
          </a:p>
          <a:p>
            <a:endParaRPr lang="en-US" sz="2400" b="1" dirty="0" smtClean="0"/>
          </a:p>
          <a:p>
            <a:r>
              <a:rPr lang="en-US" sz="2400" dirty="0" smtClean="0"/>
              <a:t>	     the  SDP value =  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</a:p>
          <a:p>
            <a:r>
              <a:rPr lang="en-US" sz="2400" dirty="0" smtClean="0"/>
              <a:t>The actual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value =  </a:t>
            </a:r>
            <a:r>
              <a:rPr lang="en-US" sz="2400" dirty="0" smtClean="0">
                <a:solidFill>
                  <a:srgbClr val="C00000"/>
                </a:solidFill>
              </a:rPr>
              <a:t>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4114800" y="4953000"/>
            <a:ext cx="838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029200" y="4114800"/>
            <a:ext cx="3962400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UG Hardness</a:t>
            </a:r>
          </a:p>
          <a:p>
            <a:r>
              <a:rPr lang="en-US" sz="2400" dirty="0" smtClean="0"/>
              <a:t>Assuming UGC, </a:t>
            </a:r>
          </a:p>
          <a:p>
            <a:r>
              <a:rPr lang="en-US" sz="2400" dirty="0" smtClean="0"/>
              <a:t>On instances with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/>
              <a:t>,</a:t>
            </a:r>
          </a:p>
          <a:p>
            <a:endParaRPr lang="en-US" sz="2400" dirty="0" smtClean="0"/>
          </a:p>
          <a:p>
            <a:r>
              <a:rPr lang="en-US" sz="2400" dirty="0" smtClean="0"/>
              <a:t>It is NP-hard to find a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better than </a:t>
            </a:r>
            <a:r>
              <a:rPr lang="en-US" sz="2400" dirty="0" smtClean="0">
                <a:solidFill>
                  <a:srgbClr val="C00000"/>
                </a:solidFill>
              </a:rPr>
              <a:t>S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486400" y="293132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5410200" y="0"/>
            <a:ext cx="3352800" cy="3493532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2400" y="985659"/>
            <a:ext cx="4114800" cy="366254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 Cut  SDP:</a:t>
            </a:r>
          </a:p>
          <a:p>
            <a:endParaRPr lang="en-US" sz="2400" dirty="0" smtClean="0"/>
          </a:p>
          <a:p>
            <a:r>
              <a:rPr lang="en-US" sz="2400" smtClean="0"/>
              <a:t>Embed </a:t>
            </a:r>
            <a:r>
              <a:rPr lang="en-US" sz="2400" dirty="0" smtClean="0"/>
              <a:t>the graph on the </a:t>
            </a:r>
          </a:p>
          <a:p>
            <a:r>
              <a:rPr lang="en-US" sz="2400" b="1" dirty="0" smtClean="0"/>
              <a:t>    N </a:t>
            </a:r>
            <a:r>
              <a:rPr lang="en-US" sz="2400" dirty="0" smtClean="0"/>
              <a:t>- dimensional unit ball,  </a:t>
            </a:r>
          </a:p>
          <a:p>
            <a:endParaRPr lang="en-US" dirty="0" smtClean="0"/>
          </a:p>
          <a:p>
            <a:r>
              <a:rPr lang="en-US" sz="2400" dirty="0" smtClean="0"/>
              <a:t>Maximizing </a:t>
            </a:r>
          </a:p>
          <a:p>
            <a:endParaRPr lang="en-US" dirty="0" smtClean="0"/>
          </a:p>
          <a:p>
            <a:r>
              <a:rPr lang="en-US" sz="4000" dirty="0" smtClean="0"/>
              <a:t>¼ (</a:t>
            </a:r>
            <a:r>
              <a:rPr lang="en-US" sz="2400" dirty="0" smtClean="0"/>
              <a:t>Average  Squared Length 	of the edges</a:t>
            </a:r>
            <a:r>
              <a:rPr lang="en-US" sz="3600" dirty="0" smtClean="0"/>
              <a:t>)</a:t>
            </a:r>
            <a:endParaRPr lang="en-US" sz="2400" dirty="0" smtClean="0"/>
          </a:p>
        </p:txBody>
      </p:sp>
      <p:sp>
        <p:nvSpPr>
          <p:cNvPr id="61" name="Parallelogram 60"/>
          <p:cNvSpPr/>
          <p:nvPr/>
        </p:nvSpPr>
        <p:spPr>
          <a:xfrm rot="20523304">
            <a:off x="4254055" y="3638882"/>
            <a:ext cx="4807602" cy="1219200"/>
          </a:xfrm>
          <a:prstGeom prst="parallelogram">
            <a:avLst>
              <a:gd name="adj" fmla="val 112500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019800" y="3798332"/>
            <a:ext cx="1219200" cy="914400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2"/>
          <p:cNvGrpSpPr/>
          <p:nvPr/>
        </p:nvGrpSpPr>
        <p:grpSpPr>
          <a:xfrm rot="2884180">
            <a:off x="6160392" y="3656332"/>
            <a:ext cx="984768" cy="1226821"/>
            <a:chOff x="457200" y="1524000"/>
            <a:chExt cx="4114800" cy="4407932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5715000" y="5246132"/>
            <a:ext cx="3333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 dimensional </a:t>
            </a:r>
            <a:r>
              <a:rPr lang="en-US" dirty="0" err="1" smtClean="0"/>
              <a:t>hyperplane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04800" y="4837093"/>
            <a:ext cx="3733800" cy="95410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Project to random 1/</a:t>
            </a:r>
            <a:r>
              <a:rPr lang="az-Cyrl-AZ" sz="2800" dirty="0" smtClean="0"/>
              <a:t> Є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dimensional space.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04800" y="5791200"/>
            <a:ext cx="6248400" cy="52322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New SDP Value = Old SDP Value + or - </a:t>
            </a:r>
            <a:r>
              <a:rPr lang="az-Cyrl-AZ" sz="2800" dirty="0" smtClean="0"/>
              <a:t>Є</a:t>
            </a:r>
            <a:endParaRPr lang="en-US" dirty="0"/>
          </a:p>
        </p:txBody>
      </p:sp>
      <p:sp useBgFill="1">
        <p:nvSpPr>
          <p:cNvPr id="86" name="TextBox 85"/>
          <p:cNvSpPr txBox="1"/>
          <p:nvPr/>
        </p:nvSpPr>
        <p:spPr>
          <a:xfrm>
            <a:off x="228600" y="2133600"/>
            <a:ext cx="6858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" y="228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Dimension Reduction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83" grpId="0"/>
      <p:bldP spid="84" grpId="0" animBg="1"/>
      <p:bldP spid="85" grpId="0" animBg="1"/>
      <p:bldP spid="8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Making the Instance Harder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2000" y="1371600"/>
            <a:ext cx="4419600" cy="83099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Value =  Average Squared </a:t>
            </a:r>
          </a:p>
          <a:p>
            <a:r>
              <a:rPr lang="en-US" sz="2400" dirty="0" smtClean="0"/>
              <a:t>	          Length of an Edge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114800" y="2706231"/>
            <a:ext cx="4800600" cy="22467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Transformations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Rotation does not change the SDP value.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Union of two rotations has the same SDP value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52600" y="5029200"/>
            <a:ext cx="4800600" cy="83099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Sphere Graph H</a:t>
            </a:r>
            <a:r>
              <a:rPr lang="en-US" sz="2400" dirty="0" smtClean="0"/>
              <a:t> :</a:t>
            </a:r>
          </a:p>
          <a:p>
            <a:pPr algn="ctr"/>
            <a:r>
              <a:rPr lang="en-US" sz="2400" dirty="0" smtClean="0"/>
              <a:t>Union of all possible rotations of G.</a:t>
            </a:r>
            <a:endParaRPr lang="en-US" sz="24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6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7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457200" y="6019800"/>
            <a:ext cx="7848600" cy="52322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SDP Value (Graph </a:t>
            </a:r>
            <a:r>
              <a:rPr lang="en-US" sz="2800" b="1" dirty="0" smtClean="0"/>
              <a:t>G</a:t>
            </a:r>
            <a:r>
              <a:rPr lang="en-US" sz="2800" dirty="0" smtClean="0"/>
              <a:t>)   = SDP Value ( Sphere Graph 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allAtOnce" animBg="1"/>
      <p:bldP spid="45" grpId="0" animBg="1"/>
      <p:bldP spid="1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 w="15875"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Making the Instance Harder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114800" y="182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r>
              <a:rPr lang="en-US" sz="2800" b="1" dirty="0" smtClean="0"/>
              <a:t>  = S </a:t>
            </a:r>
            <a:endParaRPr lang="en-US" sz="2800" b="1" dirty="0"/>
          </a:p>
        </p:txBody>
      </p:sp>
      <p:sp>
        <p:nvSpPr>
          <p:cNvPr id="48" name="Right Arrow 47"/>
          <p:cNvSpPr/>
          <p:nvPr/>
        </p:nvSpPr>
        <p:spPr>
          <a:xfrm rot="2953947">
            <a:off x="6316821" y="2528452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867400" y="29819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  <a:r>
              <a:rPr lang="en-US" sz="2800" b="1" dirty="0" smtClean="0"/>
              <a:t>  ≥ S</a:t>
            </a:r>
            <a:endParaRPr lang="en-US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91000" y="376434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 random rotation of </a:t>
            </a:r>
            <a:r>
              <a:rPr lang="en-US" sz="2400" b="1" dirty="0" smtClean="0"/>
              <a:t>G</a:t>
            </a:r>
            <a:r>
              <a:rPr lang="en-US" sz="2400" dirty="0" smtClean="0"/>
              <a:t> and  read the cut induced on it.</a:t>
            </a:r>
          </a:p>
          <a:p>
            <a:r>
              <a:rPr lang="en-US" sz="2400" dirty="0" smtClean="0"/>
              <a:t>Thus,</a:t>
            </a:r>
          </a:p>
          <a:p>
            <a:endParaRPr lang="en-US" sz="24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3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4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1" name="Freeform 110"/>
          <p:cNvSpPr/>
          <p:nvPr/>
        </p:nvSpPr>
        <p:spPr>
          <a:xfrm>
            <a:off x="731520" y="1133856"/>
            <a:ext cx="2880360" cy="3458225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04800" y="5209187"/>
            <a:ext cx="1236518" cy="103921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112"/>
          <p:cNvGrpSpPr/>
          <p:nvPr/>
        </p:nvGrpSpPr>
        <p:grpSpPr>
          <a:xfrm>
            <a:off x="287482" y="5151556"/>
            <a:ext cx="1295400" cy="1221658"/>
            <a:chOff x="457200" y="1524000"/>
            <a:chExt cx="4114800" cy="4407932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32" name="Right Arrow 131"/>
          <p:cNvSpPr/>
          <p:nvPr/>
        </p:nvSpPr>
        <p:spPr>
          <a:xfrm rot="8061662">
            <a:off x="1447730" y="5036798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 rot="19559352">
            <a:off x="446709" y="4951040"/>
            <a:ext cx="1196238" cy="1302839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3352800" y="5358825"/>
            <a:ext cx="5334000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MaxCut</a:t>
            </a:r>
            <a:r>
              <a:rPr lang="en-US" sz="3200" dirty="0" smtClean="0"/>
              <a:t> (</a:t>
            </a:r>
            <a:r>
              <a:rPr lang="en-US" sz="3200" b="1" dirty="0" smtClean="0"/>
              <a:t>H</a:t>
            </a:r>
            <a:r>
              <a:rPr lang="en-US" sz="3200" dirty="0" smtClean="0"/>
              <a:t>)   ≤  </a:t>
            </a:r>
            <a:r>
              <a:rPr lang="en-US" sz="3200" dirty="0" err="1" smtClean="0"/>
              <a:t>MaxCut</a:t>
            </a:r>
            <a:r>
              <a:rPr lang="en-US" sz="3200" dirty="0" smtClean="0"/>
              <a:t>(</a:t>
            </a:r>
            <a:r>
              <a:rPr lang="en-US" sz="3200" b="1" dirty="0" smtClean="0"/>
              <a:t>G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37" name="TextBox 136"/>
          <p:cNvSpPr txBox="1"/>
          <p:nvPr/>
        </p:nvSpPr>
        <p:spPr>
          <a:xfrm>
            <a:off x="2667000" y="6019800"/>
            <a:ext cx="6248400" cy="52322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SDP Value (</a:t>
            </a:r>
            <a:r>
              <a:rPr lang="en-US" sz="2800" b="1" dirty="0" smtClean="0"/>
              <a:t>G</a:t>
            </a:r>
            <a:r>
              <a:rPr lang="en-US" sz="2800" dirty="0" smtClean="0"/>
              <a:t>)   = SDP Value (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52" grpId="0"/>
      <p:bldP spid="111" grpId="0" animBg="1"/>
      <p:bldP spid="112" grpId="0" animBg="1"/>
      <p:bldP spid="132" grpId="0" animBg="1"/>
      <p:bldP spid="133" grpId="0" animBg="1"/>
      <p:bldP spid="135" grpId="0" animBg="1"/>
      <p:bldP spid="13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6553197" y="3352800"/>
            <a:ext cx="1524000" cy="685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1143000"/>
          </a:xfrm>
        </p:spPr>
        <p:txBody>
          <a:bodyPr/>
          <a:lstStyle/>
          <a:p>
            <a:r>
              <a:rPr lang="en-US" dirty="0" smtClean="0"/>
              <a:t>Hypercube Graph</a:t>
            </a:r>
            <a:endParaRPr lang="en-US" dirty="0"/>
          </a:p>
        </p:txBody>
      </p:sp>
      <p:grpSp>
        <p:nvGrpSpPr>
          <p:cNvPr id="3" name="Group 58"/>
          <p:cNvGrpSpPr/>
          <p:nvPr/>
        </p:nvGrpSpPr>
        <p:grpSpPr>
          <a:xfrm>
            <a:off x="5984931" y="-76200"/>
            <a:ext cx="2473269" cy="2667000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029200" y="2286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Solution</a:t>
            </a:r>
            <a:endParaRPr lang="en-US" sz="2400" dirty="0"/>
          </a:p>
        </p:txBody>
      </p:sp>
      <p:sp>
        <p:nvSpPr>
          <p:cNvPr id="25" name="Cube 24"/>
          <p:cNvSpPr/>
          <p:nvPr/>
        </p:nvSpPr>
        <p:spPr>
          <a:xfrm>
            <a:off x="5791196" y="3352801"/>
            <a:ext cx="2971800" cy="2819400"/>
          </a:xfrm>
          <a:prstGeom prst="cube">
            <a:avLst/>
          </a:prstGeom>
          <a:noFill/>
          <a:ln w="349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7086599" y="4419602"/>
            <a:ext cx="2819401" cy="6858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867397" y="4114800"/>
            <a:ext cx="2209800" cy="20574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867397" y="3352800"/>
            <a:ext cx="2895600" cy="6858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397" y="4038600"/>
            <a:ext cx="2286000" cy="2133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7772397" y="4419600"/>
            <a:ext cx="1371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23782" y="6320135"/>
            <a:ext cx="4844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100 </a:t>
            </a:r>
            <a:r>
              <a:rPr lang="en-US" sz="2400" dirty="0" smtClean="0"/>
              <a:t>dimensional hypercube : </a:t>
            </a:r>
            <a:r>
              <a:rPr lang="en-US" sz="2400" b="1" dirty="0" smtClean="0"/>
              <a:t>{-1,1}</a:t>
            </a:r>
            <a:r>
              <a:rPr lang="en-US" sz="2400" b="1" baseline="30000" dirty="0" smtClean="0"/>
              <a:t>100</a:t>
            </a:r>
            <a:endParaRPr lang="en-US" sz="2400" b="1" dirty="0"/>
          </a:p>
        </p:txBody>
      </p:sp>
      <p:sp>
        <p:nvSpPr>
          <p:cNvPr id="38" name="Down Arrow 37"/>
          <p:cNvSpPr/>
          <p:nvPr/>
        </p:nvSpPr>
        <p:spPr>
          <a:xfrm>
            <a:off x="7010400" y="2743200"/>
            <a:ext cx="304800" cy="413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4800" y="1371600"/>
            <a:ext cx="36576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For each edge</a:t>
            </a:r>
            <a:r>
              <a:rPr lang="en-US" sz="2400" b="1" i="1" dirty="0" smtClean="0">
                <a:solidFill>
                  <a:srgbClr val="C00000"/>
                </a:solidFill>
              </a:rPr>
              <a:t> e</a:t>
            </a:r>
            <a:r>
              <a:rPr lang="en-US" sz="2400" b="1" i="1" dirty="0" smtClean="0"/>
              <a:t>,  connect every pair of vertices in hypercube  separated by the length of </a:t>
            </a:r>
            <a:r>
              <a:rPr lang="en-US" sz="2400" b="1" i="1" dirty="0" smtClean="0">
                <a:solidFill>
                  <a:srgbClr val="C00000"/>
                </a:solidFill>
              </a:rPr>
              <a:t>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 flipH="1" flipV="1">
            <a:off x="6670732" y="990598"/>
            <a:ext cx="1752600" cy="11430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6200" y="3200400"/>
            <a:ext cx="5105400" cy="3046413"/>
          </a:xfrm>
          <a:prstGeom prst="rect">
            <a:avLst/>
          </a:prstGeom>
          <a:ln w="4445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Generate Edges of Expected Squared Length = d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1) Starting with a random </a:t>
            </a:r>
            <a:r>
              <a:rPr lang="en-US" sz="2400" b="1">
                <a:latin typeface="Calibri" pitchFamily="34" charset="0"/>
              </a:rPr>
              <a:t>x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{-1,1}</a:t>
            </a:r>
            <a:r>
              <a:rPr lang="en-US" sz="2400" b="1" baseline="30000">
                <a:latin typeface="Calibri" pitchFamily="34" charset="0"/>
              </a:rPr>
              <a:t>100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 ,</a:t>
            </a:r>
          </a:p>
          <a:p>
            <a:r>
              <a:rPr lang="en-US" sz="2400">
                <a:latin typeface="Calibri" pitchFamily="34" charset="0"/>
              </a:rPr>
              <a:t>1) Generate </a:t>
            </a:r>
            <a:r>
              <a:rPr lang="en-US" sz="2400" b="1">
                <a:latin typeface="Calibri" pitchFamily="34" charset="0"/>
              </a:rPr>
              <a:t>y</a:t>
            </a:r>
            <a:r>
              <a:rPr lang="en-US" sz="2400">
                <a:latin typeface="Calibri" pitchFamily="34" charset="0"/>
              </a:rPr>
              <a:t> by flipping each bit of x with probability  </a:t>
            </a:r>
            <a:r>
              <a:rPr lang="en-US" sz="2400" b="1">
                <a:latin typeface="Calibri" pitchFamily="34" charset="0"/>
              </a:rPr>
              <a:t>d/4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Output </a:t>
            </a:r>
            <a:r>
              <a:rPr lang="en-US" sz="2400" b="1">
                <a:latin typeface="Calibri" pitchFamily="34" charset="0"/>
              </a:rPr>
              <a:t>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37" grpId="0"/>
      <p:bldP spid="38" grpId="0" animBg="1"/>
      <p:bldP spid="39" grpId="0" animBg="1"/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Dichotomy of Cuts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5814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Dictator Cuts</a:t>
            </a:r>
          </a:p>
          <a:p>
            <a:pPr algn="ctr"/>
            <a:r>
              <a:rPr lang="en-US" sz="2800" b="1" dirty="0" smtClean="0"/>
              <a:t>F(x) = x</a:t>
            </a:r>
            <a:r>
              <a:rPr lang="en-US" sz="2800" b="1" baseline="-25000" dirty="0" smtClean="0"/>
              <a:t>i </a:t>
            </a:r>
            <a:r>
              <a:rPr lang="en-US" sz="2800" b="1" dirty="0" smtClean="0"/>
              <a:t> 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/>
              <a:t>Cuts Far From Dictators</a:t>
            </a:r>
          </a:p>
          <a:p>
            <a:r>
              <a:rPr lang="en-US" sz="2400" dirty="0" smtClean="0"/>
              <a:t>(influence of each coordinate on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is small)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648200" y="1847671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cut gives a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on the hypercube  </a:t>
            </a:r>
          </a:p>
          <a:p>
            <a:r>
              <a:rPr lang="en-US" sz="2400" b="1" dirty="0" smtClean="0"/>
              <a:t>	F : {-1,1}</a:t>
            </a:r>
            <a:r>
              <a:rPr lang="en-US" sz="2400" b="1" baseline="30000" dirty="0" smtClean="0"/>
              <a:t>100</a:t>
            </a:r>
            <a:r>
              <a:rPr lang="en-US" sz="2400" b="1" dirty="0" smtClean="0"/>
              <a:t> -&gt; {-1,1}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265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514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32114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1688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38216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1982" y="38862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32120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build="allAtOnce"/>
      <p:bldP spid="73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Dictator Cuts</a:t>
            </a:r>
            <a:endParaRPr lang="en-US" dirty="0"/>
          </a:p>
        </p:txBody>
      </p:sp>
      <p:grpSp>
        <p:nvGrpSpPr>
          <p:cNvPr id="19" name="Group 64"/>
          <p:cNvGrpSpPr>
            <a:grpSpLocks/>
          </p:cNvGrpSpPr>
          <p:nvPr/>
        </p:nvGrpSpPr>
        <p:grpSpPr bwMode="auto">
          <a:xfrm>
            <a:off x="2840038" y="395288"/>
            <a:ext cx="1558925" cy="1538287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7334"/>
              <a:ext cx="2971800" cy="144607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821" y="3440669"/>
              <a:ext cx="1446558" cy="686665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398" y="4051434"/>
              <a:ext cx="2819400" cy="1597872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1814" y="4582539"/>
              <a:ext cx="2743750" cy="611307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8" name="TextBox 40"/>
          <p:cNvSpPr txBox="1">
            <a:spLocks noChangeArrowheads="1"/>
          </p:cNvSpPr>
          <p:nvPr/>
        </p:nvSpPr>
        <p:spPr bwMode="auto">
          <a:xfrm>
            <a:off x="1905000" y="2286000"/>
            <a:ext cx="157956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100 dimensional hypercube</a:t>
            </a:r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152400" y="228600"/>
            <a:ext cx="1487193" cy="1746094"/>
            <a:chOff x="152400" y="228600"/>
            <a:chExt cx="1487193" cy="1746094"/>
          </a:xfrm>
        </p:grpSpPr>
        <p:sp>
          <p:nvSpPr>
            <p:cNvPr id="5" name="Oval 4"/>
            <p:cNvSpPr/>
            <p:nvPr/>
          </p:nvSpPr>
          <p:spPr bwMode="auto">
            <a:xfrm>
              <a:off x="152400" y="334963"/>
              <a:ext cx="1320800" cy="131286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rot="5400000" flipH="1" flipV="1">
              <a:off x="683419" y="546894"/>
              <a:ext cx="588962" cy="381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 bwMode="auto">
            <a:xfrm flipV="1">
              <a:off x="787400" y="603250"/>
              <a:ext cx="558800" cy="42862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 bwMode="auto">
            <a:xfrm rot="5400000">
              <a:off x="441325" y="1301750"/>
              <a:ext cx="615950" cy="76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 bwMode="auto">
            <a:xfrm rot="10800000">
              <a:off x="254000" y="657225"/>
              <a:ext cx="533400" cy="37465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787400" y="1031875"/>
              <a:ext cx="584200" cy="32067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 bwMode="auto">
            <a:xfrm rot="16200000" flipV="1">
              <a:off x="364331" y="608807"/>
              <a:ext cx="642937" cy="2032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 rot="10800000">
              <a:off x="584200" y="388938"/>
              <a:ext cx="762000" cy="2143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506412" y="808038"/>
              <a:ext cx="1044575" cy="635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auto">
            <a:xfrm rot="10800000" flipV="1">
              <a:off x="279400" y="603250"/>
              <a:ext cx="1066800" cy="5397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rot="16200000" flipH="1">
              <a:off x="509587" y="490538"/>
              <a:ext cx="936625" cy="787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auto">
            <a:xfrm rot="16200000" flipV="1">
              <a:off x="18256" y="954882"/>
              <a:ext cx="1258887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1168400" y="442913"/>
              <a:ext cx="177800" cy="16033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 rot="16200000" flipV="1">
              <a:off x="-11907" y="923132"/>
              <a:ext cx="963613" cy="4318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39" name="TextBox 18"/>
            <p:cNvSpPr txBox="1">
              <a:spLocks noChangeArrowheads="1"/>
            </p:cNvSpPr>
            <p:nvPr/>
          </p:nvSpPr>
          <p:spPr bwMode="auto">
            <a:xfrm>
              <a:off x="152400" y="523126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0" name="TextBox 19"/>
            <p:cNvSpPr txBox="1">
              <a:spLocks noChangeArrowheads="1"/>
            </p:cNvSpPr>
            <p:nvPr/>
          </p:nvSpPr>
          <p:spPr bwMode="auto">
            <a:xfrm>
              <a:off x="487131" y="228600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1" name="TextBox 20"/>
            <p:cNvSpPr txBox="1">
              <a:spLocks noChangeArrowheads="1"/>
            </p:cNvSpPr>
            <p:nvPr/>
          </p:nvSpPr>
          <p:spPr bwMode="auto">
            <a:xfrm>
              <a:off x="1350731" y="523126"/>
              <a:ext cx="2888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v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2" name="TextBox 21"/>
            <p:cNvSpPr txBox="1">
              <a:spLocks noChangeArrowheads="1"/>
            </p:cNvSpPr>
            <p:nvPr/>
          </p:nvSpPr>
          <p:spPr bwMode="auto">
            <a:xfrm>
              <a:off x="664931" y="1605362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u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3" name="TextBox 22"/>
            <p:cNvSpPr txBox="1">
              <a:spLocks noChangeArrowheads="1"/>
            </p:cNvSpPr>
            <p:nvPr/>
          </p:nvSpPr>
          <p:spPr bwMode="auto">
            <a:xfrm>
              <a:off x="1401531" y="1303705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9" name="Straight Connector 58"/>
          <p:cNvCxnSpPr>
            <a:endCxn id="33841" idx="1"/>
          </p:cNvCxnSpPr>
          <p:nvPr/>
        </p:nvCxnSpPr>
        <p:spPr>
          <a:xfrm rot="5400000" flipH="1" flipV="1">
            <a:off x="533961" y="859632"/>
            <a:ext cx="968609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7" name="TextBox 65"/>
          <p:cNvSpPr txBox="1">
            <a:spLocks noChangeArrowheads="1"/>
          </p:cNvSpPr>
          <p:nvPr/>
        </p:nvSpPr>
        <p:spPr bwMode="auto">
          <a:xfrm>
            <a:off x="4800600" y="1143000"/>
            <a:ext cx="40386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Calibri" pitchFamily="34" charset="0"/>
              </a:rPr>
              <a:t>For each edge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 e = (u,v)</a:t>
            </a:r>
            <a:r>
              <a:rPr lang="en-US" sz="2400" b="1" i="1">
                <a:latin typeface="Calibri" pitchFamily="34" charset="0"/>
              </a:rPr>
              <a:t>,  connect every pair of vertices in hypercube  separated by the length of 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e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2840038" y="782638"/>
            <a:ext cx="1193800" cy="11223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78138" y="762000"/>
            <a:ext cx="1084262" cy="1143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3736181" y="988219"/>
            <a:ext cx="846138" cy="3937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28600" y="2741612"/>
            <a:ext cx="8610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2286000" y="990600"/>
            <a:ext cx="2438400" cy="609600"/>
          </a:xfrm>
          <a:prstGeom prst="parallelogram">
            <a:avLst>
              <a:gd name="adj" fmla="val 8761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1981200" y="6319837"/>
            <a:ext cx="5016500" cy="461963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Value of Dictator Cuts  =  SDP Value 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(G)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" y="2895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an edge </a:t>
            </a:r>
            <a:r>
              <a:rPr lang="en-US" sz="2400" dirty="0" smtClean="0">
                <a:solidFill>
                  <a:srgbClr val="C00000"/>
                </a:solidFill>
              </a:rPr>
              <a:t>e = (</a:t>
            </a:r>
            <a:r>
              <a:rPr lang="en-US" sz="2400" dirty="0" err="1" smtClean="0">
                <a:solidFill>
                  <a:srgbClr val="C00000"/>
                </a:solidFill>
              </a:rPr>
              <a:t>u,v</a:t>
            </a:r>
            <a:r>
              <a:rPr lang="en-US" sz="2400" dirty="0" smtClean="0">
                <a:solidFill>
                  <a:srgbClr val="C00000"/>
                </a:solidFill>
              </a:rPr>
              <a:t>),  </a:t>
            </a:r>
            <a:r>
              <a:rPr lang="en-US" sz="2400" dirty="0" smtClean="0"/>
              <a:t>consider all edges in hypercube corresponding to </a:t>
            </a:r>
            <a:r>
              <a:rPr lang="en-US" sz="2400" dirty="0" smtClean="0">
                <a:solidFill>
                  <a:srgbClr val="C00000"/>
                </a:solidFill>
              </a:rPr>
              <a:t>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8600" y="3792141"/>
            <a:ext cx="21336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edges cut by horizontal dictator .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352800" y="3810000"/>
            <a:ext cx="19812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dictators that cut one such edge </a:t>
            </a:r>
            <a:r>
              <a:rPr lang="en-US" sz="2400" dirty="0" smtClean="0">
                <a:solidFill>
                  <a:srgbClr val="FF0000"/>
                </a:solidFill>
              </a:rPr>
              <a:t>(X,Y)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858000" y="3505200"/>
            <a:ext cx="182880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bits in which </a:t>
            </a:r>
            <a:r>
              <a:rPr lang="en-US" sz="2400" dirty="0" smtClean="0">
                <a:solidFill>
                  <a:srgbClr val="FF0000"/>
                </a:solidFill>
              </a:rPr>
              <a:t>X,Y</a:t>
            </a:r>
            <a:r>
              <a:rPr lang="en-US" sz="2400" dirty="0" smtClean="0"/>
              <a:t> differ</a:t>
            </a:r>
          </a:p>
          <a:p>
            <a:pPr algn="ctr"/>
            <a:r>
              <a:rPr lang="en-US" sz="2400" dirty="0" smtClean="0"/>
              <a:t>=</a:t>
            </a:r>
          </a:p>
          <a:p>
            <a:pPr algn="ctr"/>
            <a:r>
              <a:rPr lang="en-US" sz="2400" dirty="0" smtClean="0"/>
              <a:t>|u-v|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/4</a:t>
            </a:r>
            <a:endParaRPr lang="en-US" sz="2400" dirty="0"/>
          </a:p>
        </p:txBody>
      </p:sp>
      <p:sp>
        <p:nvSpPr>
          <p:cNvPr id="74" name="Diamond 73"/>
          <p:cNvSpPr/>
          <p:nvPr/>
        </p:nvSpPr>
        <p:spPr>
          <a:xfrm rot="1381053">
            <a:off x="2881073" y="45409"/>
            <a:ext cx="1129887" cy="2494290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51460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457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514600" y="1828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86400" y="4038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86" name="TextBox 85"/>
          <p:cNvSpPr txBox="1"/>
          <p:nvPr/>
        </p:nvSpPr>
        <p:spPr>
          <a:xfrm>
            <a:off x="685800" y="5562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edges cut by dictator =  ¼ Average Squared 						Distance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4" grpId="0"/>
      <p:bldP spid="66" grpId="0" animBg="1"/>
      <p:bldP spid="70" grpId="0" animBg="1"/>
      <p:bldP spid="71" grpId="0" animBg="1"/>
      <p:bldP spid="74" grpId="0" animBg="1"/>
      <p:bldP spid="74" grpId="1" animBg="1"/>
      <p:bldP spid="76" grpId="0"/>
      <p:bldP spid="77" grpId="0"/>
      <p:bldP spid="78" grpId="0"/>
      <p:bldP spid="83" grpId="1"/>
      <p:bldP spid="8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Cuts far from Dictators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2286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24" name="Group 64"/>
          <p:cNvGrpSpPr/>
          <p:nvPr/>
        </p:nvGrpSpPr>
        <p:grpSpPr>
          <a:xfrm>
            <a:off x="2840182" y="394960"/>
            <a:ext cx="1558636" cy="1538030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905000" y="2286000"/>
            <a:ext cx="1579686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dimensional hypercube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67000" y="64181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018353" y="20504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927558" y="54307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14149" y="188361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55523" y="148865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10295" y="1876060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>
            <a:endCxn id="21" idx="1"/>
          </p:cNvCxnSpPr>
          <p:nvPr/>
        </p:nvCxnSpPr>
        <p:spPr>
          <a:xfrm rot="5400000" flipH="1" flipV="1">
            <a:off x="474068" y="799740"/>
            <a:ext cx="1088394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8" idx="2"/>
          </p:cNvCxnSpPr>
          <p:nvPr/>
        </p:nvCxnSpPr>
        <p:spPr>
          <a:xfrm flipV="1">
            <a:off x="2840268" y="782360"/>
            <a:ext cx="1193034" cy="1122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6" idx="3"/>
          </p:cNvCxnSpPr>
          <p:nvPr/>
        </p:nvCxnSpPr>
        <p:spPr>
          <a:xfrm>
            <a:off x="2878488" y="761455"/>
            <a:ext cx="1083912" cy="1143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50" idx="1"/>
          </p:cNvCxnSpPr>
          <p:nvPr/>
        </p:nvCxnSpPr>
        <p:spPr>
          <a:xfrm rot="16200000" flipH="1">
            <a:off x="3735809" y="988590"/>
            <a:ext cx="846305" cy="3931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69"/>
          <p:cNvGrpSpPr/>
          <p:nvPr/>
        </p:nvGrpSpPr>
        <p:grpSpPr>
          <a:xfrm>
            <a:off x="2286000" y="152400"/>
            <a:ext cx="2438400" cy="1904999"/>
            <a:chOff x="457200" y="914401"/>
            <a:chExt cx="3352800" cy="3429000"/>
          </a:xfrm>
        </p:grpSpPr>
        <p:cxnSp>
          <p:nvCxnSpPr>
            <p:cNvPr id="63" name="Curved Connector 62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Up-Down Arrow 59"/>
          <p:cNvSpPr/>
          <p:nvPr/>
        </p:nvSpPr>
        <p:spPr>
          <a:xfrm rot="2332929">
            <a:off x="2430671" y="2541325"/>
            <a:ext cx="381000" cy="838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743200" y="3200400"/>
            <a:ext cx="6324600" cy="34163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Intuition: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smtClean="0"/>
              <a:t>Sphere  graph       :  Uniform on all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Hypercube graph :  Axis are special 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If a cut does not respect the axis, then it should not distinguish between Sphere and Hypercube graphs.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457200" y="3200400"/>
            <a:ext cx="2057406" cy="2137789"/>
            <a:chOff x="457199" y="3281559"/>
            <a:chExt cx="2057406" cy="2137789"/>
          </a:xfrm>
        </p:grpSpPr>
        <p:sp>
          <p:nvSpPr>
            <p:cNvPr id="127" name="Oval 126"/>
            <p:cNvSpPr/>
            <p:nvPr/>
          </p:nvSpPr>
          <p:spPr>
            <a:xfrm>
              <a:off x="513174" y="3437251"/>
              <a:ext cx="1884770" cy="1804137"/>
            </a:xfrm>
            <a:prstGeom prst="ellipse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23"/>
            <p:cNvGrpSpPr/>
            <p:nvPr/>
          </p:nvGrpSpPr>
          <p:grpSpPr>
            <a:xfrm>
              <a:off x="468299" y="3298472"/>
              <a:ext cx="1974523" cy="2120876"/>
              <a:chOff x="457200" y="1524000"/>
              <a:chExt cx="4114800" cy="4407932"/>
            </a:xfrm>
          </p:grpSpPr>
          <p:cxnSp>
            <p:nvCxnSpPr>
              <p:cNvPr id="168" name="Straight Arrow Connector 167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V="1">
                <a:off x="152400" y="3581400"/>
                <a:ext cx="358140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129" name="Group 52"/>
            <p:cNvGrpSpPr/>
            <p:nvPr/>
          </p:nvGrpSpPr>
          <p:grpSpPr>
            <a:xfrm rot="16988258">
              <a:off x="468184" y="3270577"/>
              <a:ext cx="2035439" cy="2057403"/>
              <a:chOff x="457200" y="1524000"/>
              <a:chExt cx="4114800" cy="4407932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 flipV="1">
                <a:off x="838202" y="2590800"/>
                <a:ext cx="3200398" cy="1524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TextBox 162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130" name="Group 90"/>
            <p:cNvGrpSpPr/>
            <p:nvPr/>
          </p:nvGrpSpPr>
          <p:grpSpPr>
            <a:xfrm rot="15467113">
              <a:off x="468181" y="3271201"/>
              <a:ext cx="2035439" cy="2057403"/>
              <a:chOff x="457200" y="1524000"/>
              <a:chExt cx="4114800" cy="4407932"/>
            </a:xfrm>
          </p:grpSpPr>
          <p:cxnSp>
            <p:nvCxnSpPr>
              <p:cNvPr id="132" name="Straight Arrow Connector 131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Box 144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</p:grpSp>
      <p:grpSp>
        <p:nvGrpSpPr>
          <p:cNvPr id="80" name="Group 69"/>
          <p:cNvGrpSpPr/>
          <p:nvPr/>
        </p:nvGrpSpPr>
        <p:grpSpPr>
          <a:xfrm>
            <a:off x="228600" y="3352800"/>
            <a:ext cx="2438400" cy="1904999"/>
            <a:chOff x="457200" y="914401"/>
            <a:chExt cx="3352800" cy="3429000"/>
          </a:xfrm>
        </p:grpSpPr>
        <p:cxnSp>
          <p:nvCxnSpPr>
            <p:cNvPr id="81" name="Curved Connector 80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urved Connector 81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8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Invariance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sz="3200" b="1" dirty="0" smtClean="0"/>
              <a:t>Central Limit Theorem</a:t>
            </a:r>
          </a:p>
          <a:p>
            <a:pPr lvl="1"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 lvl="1" algn="ctr">
              <a:buNone/>
            </a:pPr>
            <a:r>
              <a:rPr lang="en-US" sz="3200" dirty="0" smtClean="0"/>
              <a:t>``</a:t>
            </a:r>
            <a:r>
              <a:rPr lang="en-US" sz="3200" i="1" dirty="0" smtClean="0"/>
              <a:t>Sum of large number of </a:t>
            </a:r>
            <a:r>
              <a:rPr lang="en-US" sz="3200" i="1" dirty="0" smtClean="0">
                <a:solidFill>
                  <a:srgbClr val="C00000"/>
                </a:solidFill>
              </a:rPr>
              <a:t>{-1,1} </a:t>
            </a:r>
            <a:r>
              <a:rPr lang="en-US" sz="3200" i="1" dirty="0" smtClean="0"/>
              <a:t>random variables</a:t>
            </a:r>
          </a:p>
          <a:p>
            <a:pPr lvl="1" algn="ctr">
              <a:buNone/>
            </a:pPr>
            <a:r>
              <a:rPr lang="en-US" sz="3200" i="1" dirty="0" smtClean="0"/>
              <a:t>has similar distribution as</a:t>
            </a:r>
          </a:p>
          <a:p>
            <a:pPr lvl="1" algn="ctr">
              <a:buNone/>
            </a:pPr>
            <a:r>
              <a:rPr lang="en-US" sz="3200" i="1" dirty="0" smtClean="0"/>
              <a:t>Sum of large number of Gaussian random variables.</a:t>
            </a:r>
            <a:r>
              <a:rPr lang="en-US" sz="3200" b="1" i="1" dirty="0" smtClean="0"/>
              <a:t>”</a:t>
            </a:r>
          </a:p>
          <a:p>
            <a:pPr lvl="1"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Invariance Principle for Low Degree Polynomials</a:t>
            </a:r>
          </a:p>
          <a:p>
            <a:pPr algn="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Rotar</a:t>
            </a:r>
            <a:r>
              <a:rPr lang="en-US" sz="2400" dirty="0" smtClean="0">
                <a:solidFill>
                  <a:srgbClr val="0070C0"/>
                </a:solidFill>
              </a:rPr>
              <a:t>] [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-O’Donnell-</a:t>
            </a:r>
            <a:r>
              <a:rPr lang="en-US" sz="2400" dirty="0" err="1" smtClean="0">
                <a:solidFill>
                  <a:srgbClr val="0070C0"/>
                </a:solidFill>
              </a:rPr>
              <a:t>Oleszkiewich</a:t>
            </a:r>
            <a:r>
              <a:rPr lang="en-US" sz="2400" dirty="0" smtClean="0">
                <a:solidFill>
                  <a:srgbClr val="0070C0"/>
                </a:solidFill>
              </a:rPr>
              <a:t>], [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 2008]</a:t>
            </a:r>
          </a:p>
          <a:p>
            <a:pPr lvl="1">
              <a:buNone/>
            </a:pPr>
            <a:endParaRPr lang="en-US" sz="3200" i="1" dirty="0" smtClean="0"/>
          </a:p>
          <a:p>
            <a:pPr lvl="1">
              <a:buNone/>
            </a:pPr>
            <a:r>
              <a:rPr lang="en-US" sz="3200" b="1" i="1" dirty="0" smtClean="0"/>
              <a:t>“</a:t>
            </a:r>
            <a:r>
              <a:rPr lang="en-US" sz="3200" i="1" dirty="0" smtClean="0"/>
              <a:t>If a low degree polynomial F has no influential coordinate, then  F({-1,1}</a:t>
            </a:r>
            <a:r>
              <a:rPr lang="en-US" sz="3200" i="1" baseline="30000" dirty="0" smtClean="0"/>
              <a:t>n</a:t>
            </a:r>
            <a:r>
              <a:rPr lang="en-US" sz="3200" i="1" dirty="0" smtClean="0"/>
              <a:t>)  and F(Gaussian) have similar distribution.</a:t>
            </a:r>
            <a:r>
              <a:rPr lang="en-US" sz="3200" b="1" i="1" dirty="0" smtClean="0"/>
              <a:t>”</a:t>
            </a:r>
          </a:p>
          <a:p>
            <a:pPr lvl="1">
              <a:buNone/>
            </a:pPr>
            <a:endParaRPr lang="en-US" sz="3200" i="1" dirty="0" smtClean="0"/>
          </a:p>
          <a:p>
            <a:pPr algn="r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Hypercube </a:t>
            </a:r>
            <a:r>
              <a:rPr lang="en-US" dirty="0" err="1" smtClean="0"/>
              <a:t>vs</a:t>
            </a:r>
            <a:r>
              <a:rPr lang="en-US" dirty="0" smtClean="0"/>
              <a:t> Sphere</a:t>
            </a:r>
            <a:endParaRPr lang="en-US" dirty="0"/>
          </a:p>
        </p:txBody>
      </p:sp>
      <p:grpSp>
        <p:nvGrpSpPr>
          <p:cNvPr id="3" name="Group 42"/>
          <p:cNvGrpSpPr/>
          <p:nvPr/>
        </p:nvGrpSpPr>
        <p:grpSpPr>
          <a:xfrm>
            <a:off x="1905000" y="1752600"/>
            <a:ext cx="2057400" cy="1828803"/>
            <a:chOff x="838201" y="1752597"/>
            <a:chExt cx="3581400" cy="2819403"/>
          </a:xfrm>
        </p:grpSpPr>
        <p:sp>
          <p:nvSpPr>
            <p:cNvPr id="4" name="Cube 3"/>
            <p:cNvSpPr/>
            <p:nvPr/>
          </p:nvSpPr>
          <p:spPr>
            <a:xfrm>
              <a:off x="838201" y="1752598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838201" y="2438398"/>
              <a:ext cx="2971800" cy="1447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00201" y="1752598"/>
              <a:ext cx="1447800" cy="685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914401" y="2362198"/>
              <a:ext cx="2819400" cy="16002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838201" y="1752598"/>
              <a:ext cx="2971800" cy="28194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057401" y="2895598"/>
              <a:ext cx="2743200" cy="6096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2057403" y="2819399"/>
              <a:ext cx="2819401" cy="68580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38201" y="2514598"/>
              <a:ext cx="2209800" cy="20574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38201" y="1752597"/>
              <a:ext cx="2895600" cy="6858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38201" y="2438397"/>
              <a:ext cx="2286000" cy="21336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24001" y="1752597"/>
              <a:ext cx="1524000" cy="6858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2743201" y="2819397"/>
              <a:ext cx="13716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733801" y="2590798"/>
              <a:ext cx="685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7" name="Group 43"/>
          <p:cNvGrpSpPr/>
          <p:nvPr/>
        </p:nvGrpSpPr>
        <p:grpSpPr>
          <a:xfrm>
            <a:off x="5334000" y="1752600"/>
            <a:ext cx="2590800" cy="1905000"/>
            <a:chOff x="5105402" y="1600200"/>
            <a:chExt cx="3809998" cy="2895600"/>
          </a:xfrm>
        </p:grpSpPr>
        <p:sp>
          <p:nvSpPr>
            <p:cNvPr id="18" name="TextBox 17"/>
            <p:cNvSpPr txBox="1"/>
            <p:nvPr/>
          </p:nvSpPr>
          <p:spPr>
            <a:xfrm>
              <a:off x="8229600" y="2514600"/>
              <a:ext cx="685800" cy="1403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>
                  <a:solidFill>
                    <a:srgbClr val="C00000"/>
                  </a:solidFill>
                </a:rPr>
                <a:t>H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105402" y="1600200"/>
              <a:ext cx="3048000" cy="2895600"/>
              <a:chOff x="5105402" y="1524000"/>
              <a:chExt cx="3048000" cy="28956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105402" y="1524000"/>
                <a:ext cx="3048000" cy="289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5993792" y="2564792"/>
                <a:ext cx="2252296" cy="145731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V="1">
                <a:off x="5676900" y="2781300"/>
                <a:ext cx="2819402" cy="30480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V="1">
                <a:off x="5943600" y="1752600"/>
                <a:ext cx="2057400" cy="1905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 flipV="1">
                <a:off x="5181600" y="1752600"/>
                <a:ext cx="2286000" cy="8382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20" idx="1"/>
              </p:cNvCxnSpPr>
              <p:nvPr/>
            </p:nvCxnSpPr>
            <p:spPr>
              <a:xfrm rot="16200000" flipH="1">
                <a:off x="4664311" y="2835511"/>
                <a:ext cx="2395351" cy="62043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" name="Straight Connector 26"/>
          <p:cNvCxnSpPr/>
          <p:nvPr/>
        </p:nvCxnSpPr>
        <p:spPr>
          <a:xfrm rot="5400000">
            <a:off x="3009900" y="3314700"/>
            <a:ext cx="3733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1" y="4038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F:{-1,1}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100</a:t>
            </a:r>
            <a:r>
              <a:rPr lang="en-US" sz="2800" dirty="0" smtClean="0">
                <a:solidFill>
                  <a:srgbClr val="C00000"/>
                </a:solidFill>
              </a:rPr>
              <a:t> -&gt; {-1,1}</a:t>
            </a:r>
          </a:p>
          <a:p>
            <a:r>
              <a:rPr lang="en-US" sz="2800" dirty="0" smtClean="0"/>
              <a:t> is a cut far from every dictator.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3810000"/>
            <a:ext cx="3886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 : </a:t>
            </a:r>
            <a:r>
              <a:rPr lang="en-US" sz="2400" dirty="0" smtClean="0">
                <a:solidFill>
                  <a:srgbClr val="C00000"/>
                </a:solidFill>
              </a:rPr>
              <a:t>sphere -&gt;  Nearly {-1,1}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is the </a:t>
            </a:r>
            <a:r>
              <a:rPr lang="en-US" sz="2400" dirty="0" err="1" smtClean="0">
                <a:solidFill>
                  <a:srgbClr val="002060"/>
                </a:solidFill>
              </a:rPr>
              <a:t>multilinear</a:t>
            </a:r>
            <a:r>
              <a:rPr lang="en-US" sz="2400" dirty="0" smtClean="0">
                <a:solidFill>
                  <a:srgbClr val="002060"/>
                </a:solidFill>
              </a:rPr>
              <a:t> extension of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53340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By Invariance Principle,  </a:t>
            </a:r>
          </a:p>
          <a:p>
            <a:r>
              <a:rPr lang="en-US" sz="2400" dirty="0" err="1" smtClean="0"/>
              <a:t>MaxCut</a:t>
            </a:r>
            <a:r>
              <a:rPr lang="en-US" sz="2400" dirty="0" smtClean="0"/>
              <a:t> value of 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hypercube     </a:t>
            </a:r>
            <a:r>
              <a:rPr lang="en-US" sz="3200" dirty="0" smtClean="0"/>
              <a:t>≈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value of </a:t>
            </a:r>
            <a:r>
              <a:rPr lang="en-US" sz="2400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/>
              <a:t> on 						Sphere graph </a:t>
            </a:r>
            <a:r>
              <a:rPr lang="en-US" sz="2400" b="1" dirty="0" smtClean="0"/>
              <a:t>H</a:t>
            </a:r>
            <a:endParaRPr lang="en-US" sz="2400" b="1" dirty="0"/>
          </a:p>
        </p:txBody>
      </p:sp>
      <p:grpSp>
        <p:nvGrpSpPr>
          <p:cNvPr id="30" name="Group 69"/>
          <p:cNvGrpSpPr/>
          <p:nvPr/>
        </p:nvGrpSpPr>
        <p:grpSpPr>
          <a:xfrm>
            <a:off x="1524000" y="1676401"/>
            <a:ext cx="2438400" cy="1904999"/>
            <a:chOff x="457200" y="914401"/>
            <a:chExt cx="3352800" cy="3429000"/>
          </a:xfrm>
        </p:grpSpPr>
        <p:cxnSp>
          <p:nvCxnSpPr>
            <p:cNvPr id="32" name="Curved Connector 31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69"/>
          <p:cNvGrpSpPr/>
          <p:nvPr/>
        </p:nvGrpSpPr>
        <p:grpSpPr>
          <a:xfrm>
            <a:off x="5181600" y="1676401"/>
            <a:ext cx="2438400" cy="1904999"/>
            <a:chOff x="457200" y="914401"/>
            <a:chExt cx="3352800" cy="3429000"/>
          </a:xfrm>
        </p:grpSpPr>
        <p:cxnSp>
          <p:nvCxnSpPr>
            <p:cNvPr id="37" name="Curved Connector 36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Tools</a:t>
            </a:r>
            <a:endParaRPr lang="en-US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148" y="3124200"/>
            <a:ext cx="1086852" cy="147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084909"/>
            <a:ext cx="1091859" cy="1487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15240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Till 1994,</a:t>
            </a:r>
          </a:p>
          <a:p>
            <a:r>
              <a:rPr lang="en-US" sz="2400" smtClean="0"/>
              <a:t>A majority of </a:t>
            </a:r>
            <a:r>
              <a:rPr lang="en-US" sz="2400" dirty="0" smtClean="0"/>
              <a:t>approximation algorithms  directly or indirectly relied on Linear Programming.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2895600"/>
            <a:ext cx="4953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1994,</a:t>
            </a:r>
          </a:p>
          <a:p>
            <a:r>
              <a:rPr lang="en-US" sz="2400" dirty="0" err="1" smtClean="0"/>
              <a:t>Semidefinite</a:t>
            </a:r>
            <a:r>
              <a:rPr lang="en-US" sz="2400" dirty="0" smtClean="0"/>
              <a:t> Programming based algorithm for Max Cut</a:t>
            </a:r>
          </a:p>
          <a:p>
            <a:pPr algn="r"/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en-US" sz="2000" dirty="0" err="1" smtClean="0">
                <a:solidFill>
                  <a:srgbClr val="0070C0"/>
                </a:solidFill>
              </a:rPr>
              <a:t>Goemans</a:t>
            </a:r>
            <a:r>
              <a:rPr lang="en-US" sz="2000" dirty="0" smtClean="0">
                <a:solidFill>
                  <a:srgbClr val="0070C0"/>
                </a:solidFill>
              </a:rPr>
              <a:t>-Williamson]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648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Semidefinite</a:t>
            </a:r>
            <a:r>
              <a:rPr lang="en-US" sz="2400" dirty="0" smtClean="0"/>
              <a:t> Programming  -  A generalization of Linear Programming.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4038600" y="54864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5867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Semidefinite</a:t>
            </a:r>
            <a:r>
              <a:rPr lang="en-US" sz="2400" dirty="0" smtClean="0"/>
              <a:t> Programming is the one of the most powerful tools in approximation algorithms.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Hyper Cube Graph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2590800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174446" y="1870419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3428999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572000" y="1676400"/>
            <a:ext cx="4038600" cy="1384995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Completeness</a:t>
            </a:r>
          </a:p>
          <a:p>
            <a:pPr algn="ctr"/>
            <a:r>
              <a:rPr lang="en-US" sz="2800" dirty="0" smtClean="0"/>
              <a:t>Value of Dictator  Cuts </a:t>
            </a:r>
          </a:p>
          <a:p>
            <a:pPr algn="ctr"/>
            <a:r>
              <a:rPr lang="en-US" sz="2800" dirty="0" smtClean="0"/>
              <a:t>=  SDP Value (</a:t>
            </a:r>
            <a:r>
              <a:rPr lang="en-US" sz="2800" b="1" dirty="0" smtClean="0"/>
              <a:t>G</a:t>
            </a:r>
            <a:r>
              <a:rPr lang="en-US" sz="2800" dirty="0" smtClean="0"/>
              <a:t>)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572000" y="4482405"/>
            <a:ext cx="4038600" cy="181588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Soundness</a:t>
            </a:r>
          </a:p>
          <a:p>
            <a:r>
              <a:rPr lang="en-US" sz="2800" dirty="0" smtClean="0"/>
              <a:t>Cuts far from dictators </a:t>
            </a:r>
          </a:p>
          <a:p>
            <a:r>
              <a:rPr lang="en-US" sz="2800" dirty="0" smtClean="0"/>
              <a:t>  ≤ </a:t>
            </a:r>
            <a:r>
              <a:rPr lang="en-US" sz="2800" dirty="0" err="1" smtClean="0"/>
              <a:t>MaxCut</a:t>
            </a:r>
            <a:r>
              <a:rPr lang="en-US" sz="2800" dirty="0" smtClean="0"/>
              <a:t>( Sphere Graph)</a:t>
            </a:r>
          </a:p>
          <a:p>
            <a:r>
              <a:rPr lang="en-US" sz="2800" dirty="0" smtClean="0"/>
              <a:t>  ≤ </a:t>
            </a:r>
            <a:r>
              <a:rPr lang="en-US" sz="2800" dirty="0" err="1" smtClean="0"/>
              <a:t>MaxCut</a:t>
            </a:r>
            <a:r>
              <a:rPr lang="en-US" sz="2800" dirty="0" smtClean="0"/>
              <a:t>( 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25527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27051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19812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52578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5638800"/>
            <a:ext cx="3265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  <p:grpSp>
        <p:nvGrpSpPr>
          <p:cNvPr id="4" name="Group 22"/>
          <p:cNvGrpSpPr/>
          <p:nvPr/>
        </p:nvGrpSpPr>
        <p:grpSpPr>
          <a:xfrm>
            <a:off x="152400" y="228600"/>
            <a:ext cx="1371600" cy="1506509"/>
            <a:chOff x="228600" y="2373868"/>
            <a:chExt cx="4114800" cy="4287494"/>
          </a:xfrm>
        </p:grpSpPr>
        <p:sp>
          <p:nvSpPr>
            <p:cNvPr id="24" name="Oval 23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3" name="Down Arrow 42"/>
          <p:cNvSpPr/>
          <p:nvPr/>
        </p:nvSpPr>
        <p:spPr>
          <a:xfrm rot="19345923">
            <a:off x="1373435" y="1722887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04800" y="1916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Graph</a:t>
            </a:r>
            <a:r>
              <a:rPr lang="en-US" b="1" dirty="0" smtClean="0"/>
              <a:t> G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828800" y="8382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[Dictatorship Test] 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[</a:t>
            </a:r>
            <a:r>
              <a:rPr lang="en-US" sz="1600" b="1" dirty="0" err="1" smtClean="0">
                <a:solidFill>
                  <a:srgbClr val="0070C0"/>
                </a:solidFill>
              </a:rPr>
              <a:t>Bellare</a:t>
            </a:r>
            <a:r>
              <a:rPr lang="en-US" sz="1600" b="1" dirty="0" smtClean="0">
                <a:solidFill>
                  <a:srgbClr val="0070C0"/>
                </a:solidFill>
              </a:rPr>
              <a:t>-</a:t>
            </a:r>
            <a:r>
              <a:rPr lang="en-US" sz="1600" b="1" dirty="0" err="1" smtClean="0">
                <a:solidFill>
                  <a:srgbClr val="0070C0"/>
                </a:solidFill>
              </a:rPr>
              <a:t>Goldreich</a:t>
            </a:r>
            <a:r>
              <a:rPr lang="en-US" sz="1600" b="1" dirty="0" smtClean="0">
                <a:solidFill>
                  <a:srgbClr val="0070C0"/>
                </a:solidFill>
              </a:rPr>
              <a:t>-Sudan]</a:t>
            </a:r>
            <a:endParaRPr lang="en-US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build="allAtOnce" animBg="1"/>
      <p:bldP spid="79" grpId="0" build="allAtOnce" animBg="1"/>
      <p:bldP spid="22" grpId="0"/>
      <p:bldP spid="43" grpId="0" animBg="1"/>
      <p:bldP spid="4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143000"/>
          </a:xfrm>
        </p:spPr>
        <p:txBody>
          <a:bodyPr/>
          <a:lstStyle/>
          <a:p>
            <a:r>
              <a:rPr lang="en-US" dirty="0" smtClean="0"/>
              <a:t>UG Hardness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962400" y="2057400"/>
            <a:ext cx="794614" cy="244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800" y="1524000"/>
            <a:ext cx="28956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</a:rPr>
              <a:t>Dictatorship Test 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Completeness </a:t>
            </a:r>
            <a:r>
              <a:rPr lang="en-US" sz="1400" b="1" dirty="0" smtClean="0">
                <a:solidFill>
                  <a:schemeClr val="tx1"/>
                </a:solidFill>
              </a:rPr>
              <a:t>C</a:t>
            </a:r>
            <a:endParaRPr lang="en-US" sz="1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Soundness  </a:t>
            </a:r>
            <a:r>
              <a:rPr lang="en-US" sz="1400" b="1" dirty="0" smtClean="0">
                <a:solidFill>
                  <a:schemeClr val="tx1"/>
                </a:solidFill>
              </a:rPr>
              <a:t>S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438400"/>
            <a:ext cx="835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[KKMO]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29200" y="762000"/>
            <a:ext cx="3810000" cy="2743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UG Hardness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“On instances, with value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, it is NP-hard to output a solution of value </a:t>
            </a:r>
            <a:r>
              <a:rPr lang="en-US" sz="2800" b="1" dirty="0" smtClean="0">
                <a:solidFill>
                  <a:schemeClr val="tx1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, assuming UGC”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3810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our case,</a:t>
            </a:r>
          </a:p>
          <a:p>
            <a:endParaRPr lang="en-US" sz="2800" dirty="0" smtClean="0"/>
          </a:p>
          <a:p>
            <a:r>
              <a:rPr lang="en-US" sz="2800" dirty="0" smtClean="0"/>
              <a:t>Completeness = SDP Value (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Soundness       = </a:t>
            </a:r>
            <a:r>
              <a:rPr lang="en-US" sz="2800" dirty="0" err="1" smtClean="0"/>
              <a:t>MaxCut</a:t>
            </a:r>
            <a:r>
              <a:rPr lang="en-US" sz="2800" dirty="0" smtClean="0"/>
              <a:t>(</a:t>
            </a:r>
            <a:r>
              <a:rPr lang="en-US" sz="2800" b="1" dirty="0" smtClean="0"/>
              <a:t>G)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5715000"/>
            <a:ext cx="7315200" cy="95410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Cant get better approximation than SDP, assuming UGC!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Unique Games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828800"/>
            <a:ext cx="8305800" cy="1219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“Unique Games Conjecture is </a:t>
            </a:r>
            <a:r>
              <a:rPr lang="en-US" sz="2800" dirty="0" err="1" smtClean="0">
                <a:solidFill>
                  <a:schemeClr val="tx1"/>
                </a:solidFill>
              </a:rPr>
              <a:t>false→New</a:t>
            </a:r>
            <a:r>
              <a:rPr lang="en-US" sz="2800" dirty="0" smtClean="0">
                <a:solidFill>
                  <a:schemeClr val="tx1"/>
                </a:solidFill>
              </a:rPr>
              <a:t> algorithms?”</a:t>
            </a:r>
          </a:p>
          <a:p>
            <a:pPr algn="r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[Reverse Reduction from </a:t>
            </a:r>
            <a:r>
              <a:rPr lang="en-US" sz="2400" dirty="0" err="1" smtClean="0">
                <a:solidFill>
                  <a:schemeClr val="tx1"/>
                </a:solidFill>
              </a:rPr>
              <a:t>MaxCut</a:t>
            </a:r>
            <a:r>
              <a:rPr lang="en-US" sz="2400" dirty="0" smtClean="0">
                <a:solidFill>
                  <a:schemeClr val="tx1"/>
                </a:solidFill>
              </a:rPr>
              <a:t>/CSPs to Unique Games]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1000" y="3276600"/>
            <a:ext cx="8305800" cy="1371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“Stronger SDP relaxations → Better approximations?”</a:t>
            </a: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equivalently,</a:t>
            </a: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“Can stronger SDP relaxations disprove the UGC?”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4953000"/>
            <a:ext cx="8229600" cy="838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Unique Games and Expansion of small sets in graphs?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381000"/>
            <a:ext cx="4572000" cy="5715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Beyond CSPs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Semidefinite</a:t>
            </a:r>
            <a:r>
              <a:rPr lang="en-US" sz="2800" dirty="0" smtClean="0">
                <a:solidFill>
                  <a:schemeClr val="tx1"/>
                </a:solidFill>
              </a:rPr>
              <a:t> Programming or UG hardness results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for problems beyond CSP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Example :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solidFill>
                  <a:schemeClr val="tx1"/>
                </a:solidFill>
              </a:rPr>
              <a:t>Metric Travelling Salesman Problem, </a:t>
            </a:r>
          </a:p>
          <a:p>
            <a:pPr marL="514350" indent="-514350">
              <a:buAutoNum type="arabicParenR"/>
            </a:pPr>
            <a:r>
              <a:rPr lang="en-US" sz="2800" dirty="0" smtClean="0">
                <a:solidFill>
                  <a:schemeClr val="tx1"/>
                </a:solidFill>
              </a:rPr>
              <a:t>Minimum Steiner Tree.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48200" y="381000"/>
            <a:ext cx="4419600" cy="62484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Beyond</a:t>
            </a:r>
          </a:p>
          <a:p>
            <a:pPr algn="ctr">
              <a:buNone/>
            </a:pPr>
            <a:r>
              <a:rPr lang="en-US" sz="3200" b="1" dirty="0" err="1" smtClean="0">
                <a:solidFill>
                  <a:schemeClr val="tx1"/>
                </a:solidFill>
              </a:rPr>
              <a:t>Approximability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Dichotomy Conjecture</a:t>
            </a:r>
          </a:p>
          <a:p>
            <a:pPr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“Every CSP is polynomial time solvable or NP-hard”</a:t>
            </a:r>
          </a:p>
          <a:p>
            <a:pPr>
              <a:buNone/>
            </a:pPr>
            <a:endParaRPr lang="en-US" sz="2800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[Kun-</a:t>
            </a:r>
            <a:r>
              <a:rPr lang="en-US" sz="2400" dirty="0" err="1" smtClean="0">
                <a:solidFill>
                  <a:srgbClr val="0070C0"/>
                </a:solidFill>
              </a:rPr>
              <a:t>Szegedy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Techniques from approximation could be useful here.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AutoNum type="arabicParenR"/>
            </a:pPr>
            <a:r>
              <a:rPr lang="en-US" sz="2400" dirty="0" smtClean="0">
                <a:solidFill>
                  <a:schemeClr val="tx1"/>
                </a:solidFill>
              </a:rPr>
              <a:t>When do local </a:t>
            </a:r>
            <a:r>
              <a:rPr lang="en-US" sz="2400" dirty="0" err="1" smtClean="0">
                <a:solidFill>
                  <a:schemeClr val="tx1"/>
                </a:solidFill>
              </a:rPr>
              <a:t>propogation</a:t>
            </a:r>
            <a:r>
              <a:rPr lang="en-US" sz="2400" dirty="0" smtClean="0">
                <a:solidFill>
                  <a:schemeClr val="tx1"/>
                </a:solidFill>
              </a:rPr>
              <a:t> algorithms work?</a:t>
            </a:r>
          </a:p>
          <a:p>
            <a:pPr marL="514350" indent="-514350">
              <a:buAutoNum type="arabicParenR"/>
            </a:pPr>
            <a:r>
              <a:rPr lang="en-US" sz="2400" dirty="0" smtClean="0">
                <a:solidFill>
                  <a:schemeClr val="tx1"/>
                </a:solidFill>
              </a:rPr>
              <a:t>When do SDPs work?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Dictatorship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0"/>
            <a:ext cx="472440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function 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F :  {-1,1}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            {-1,1}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Toss random coins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Make a few queries to </a:t>
            </a:r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Output either  ACCEPT  or REJECT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a dictator function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 ,… </a:t>
            </a:r>
            <a:r>
              <a:rPr lang="en-US" sz="2800" dirty="0" err="1" smtClean="0">
                <a:solidFill>
                  <a:srgbClr val="C0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) 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  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96000" y="685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6482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far from every dictator function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(No influential coordinate)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180012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 </a:t>
            </a:r>
            <a:r>
              <a:rPr lang="en-US" sz="2800" i="1" dirty="0" smtClean="0">
                <a:solidFill>
                  <a:srgbClr val="C00000"/>
                </a:solidFill>
              </a:rPr>
              <a:t>Completeness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5180012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</a:t>
            </a: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Soundness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705894" y="4455318"/>
            <a:ext cx="3429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Dictatorship Test for </a:t>
            </a:r>
            <a:r>
              <a:rPr lang="en-US" dirty="0" err="1" smtClean="0"/>
              <a:t>Maxcut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034605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Completeness</a:t>
            </a:r>
          </a:p>
          <a:p>
            <a:pPr algn="ctr"/>
            <a:r>
              <a:rPr lang="en-US" sz="2800" dirty="0" smtClean="0"/>
              <a:t>Value of Dictator  Cuts 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F(x)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/>
              <a:t> 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48200" y="4508718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Soundness</a:t>
            </a:r>
            <a:endParaRPr lang="en-US" sz="2800" i="1" dirty="0" smtClean="0"/>
          </a:p>
          <a:p>
            <a:r>
              <a:rPr lang="en-US" sz="2800" dirty="0" smtClean="0"/>
              <a:t>The maximum value attained by a cut far from a dictator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724400" y="124974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 dictatorship test is a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on the hypercube.</a:t>
            </a:r>
          </a:p>
          <a:p>
            <a:r>
              <a:rPr lang="en-US" sz="2400" dirty="0" smtClean="0"/>
              <a:t>A cut gives a function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the hypercube  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265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/>
      <p:bldP spid="7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143000"/>
          </a:xfrm>
        </p:spPr>
        <p:txBody>
          <a:bodyPr/>
          <a:lstStyle/>
          <a:p>
            <a:r>
              <a:rPr lang="en-US" dirty="0" smtClean="0"/>
              <a:t>Connections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429000" y="1143000"/>
            <a:ext cx="25146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SDP Gap Instance </a:t>
            </a:r>
            <a:endParaRPr lang="en-US" sz="2400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SDP = </a:t>
            </a:r>
            <a:r>
              <a:rPr lang="en-US" sz="1400" dirty="0" smtClean="0">
                <a:solidFill>
                  <a:srgbClr val="C00000"/>
                </a:solidFill>
              </a:rPr>
              <a:t>0.9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OPT = </a:t>
            </a:r>
            <a:r>
              <a:rPr lang="en-US" sz="1400" dirty="0" smtClean="0">
                <a:solidFill>
                  <a:srgbClr val="C00000"/>
                </a:solidFill>
              </a:rPr>
              <a:t>0.7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791200" y="3505200"/>
            <a:ext cx="25146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UG Hardness</a:t>
            </a:r>
          </a:p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0.9 </a:t>
            </a:r>
            <a:r>
              <a:rPr lang="en-US" sz="1400" dirty="0" err="1" smtClean="0">
                <a:solidFill>
                  <a:srgbClr val="C00000"/>
                </a:solidFill>
              </a:rPr>
              <a:t>vs</a:t>
            </a:r>
            <a:r>
              <a:rPr lang="en-US" sz="1400" dirty="0" smtClean="0">
                <a:solidFill>
                  <a:srgbClr val="C00000"/>
                </a:solidFill>
              </a:rPr>
              <a:t> 0.7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615586" y="4114800"/>
            <a:ext cx="794614" cy="244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52166">
            <a:off x="5652295" y="2879464"/>
            <a:ext cx="858484" cy="265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71600" y="3657600"/>
            <a:ext cx="28956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Dictatorship Test </a:t>
            </a:r>
            <a:endParaRPr lang="en-US" sz="2400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Completeness = </a:t>
            </a:r>
            <a:r>
              <a:rPr lang="en-US" sz="1400" dirty="0" smtClean="0">
                <a:solidFill>
                  <a:srgbClr val="C00000"/>
                </a:solidFill>
              </a:rPr>
              <a:t>0.9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Soundness = </a:t>
            </a:r>
            <a:r>
              <a:rPr lang="en-US" sz="1400" dirty="0" smtClean="0">
                <a:solidFill>
                  <a:srgbClr val="C00000"/>
                </a:solidFill>
              </a:rPr>
              <a:t>0.7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45416" y="4843046"/>
            <a:ext cx="290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[</a:t>
            </a:r>
            <a:r>
              <a:rPr lang="en-US" sz="1600" dirty="0" err="1" smtClean="0">
                <a:solidFill>
                  <a:srgbClr val="0070C0"/>
                </a:solidFill>
              </a:rPr>
              <a:t>Khot</a:t>
            </a:r>
            <a:r>
              <a:rPr lang="en-US" sz="1600" dirty="0" smtClean="0">
                <a:solidFill>
                  <a:srgbClr val="0070C0"/>
                </a:solidFill>
              </a:rPr>
              <a:t>-Kindler-</a:t>
            </a:r>
            <a:r>
              <a:rPr lang="en-US" sz="1600" dirty="0" err="1" smtClean="0">
                <a:solidFill>
                  <a:srgbClr val="0070C0"/>
                </a:solidFill>
              </a:rPr>
              <a:t>Mossel</a:t>
            </a:r>
            <a:r>
              <a:rPr lang="en-US" sz="1600" dirty="0" smtClean="0">
                <a:solidFill>
                  <a:srgbClr val="0070C0"/>
                </a:solidFill>
              </a:rPr>
              <a:t>-O’Donnell]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88735" y="2463225"/>
            <a:ext cx="2298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[</a:t>
            </a:r>
            <a:r>
              <a:rPr lang="en-US" sz="1600" dirty="0" err="1" smtClean="0">
                <a:solidFill>
                  <a:srgbClr val="0070C0"/>
                </a:solidFill>
              </a:rPr>
              <a:t>Khot-Vishnoi</a:t>
            </a:r>
            <a:r>
              <a:rPr lang="en-US" sz="1600" dirty="0" smtClean="0">
                <a:solidFill>
                  <a:srgbClr val="0070C0"/>
                </a:solidFill>
              </a:rPr>
              <a:t>]</a:t>
            </a:r>
          </a:p>
          <a:p>
            <a:r>
              <a:rPr lang="en-US" sz="1600" dirty="0" smtClean="0"/>
              <a:t>For sparsest cut, max cut.</a:t>
            </a:r>
            <a:endParaRPr lang="en-US" sz="1600" dirty="0"/>
          </a:p>
        </p:txBody>
      </p:sp>
      <p:sp>
        <p:nvSpPr>
          <p:cNvPr id="12" name="Right Arrow 11"/>
          <p:cNvSpPr/>
          <p:nvPr/>
        </p:nvSpPr>
        <p:spPr>
          <a:xfrm rot="7578919">
            <a:off x="2980013" y="2806299"/>
            <a:ext cx="858484" cy="265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0" y="2514600"/>
            <a:ext cx="161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[This Work]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3000" y="5587425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All these conversions hold for very general classes of problems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/>
      <p:bldP spid="11" grpId="0"/>
      <p:bldP spid="12" grpId="0" animBg="1"/>
      <p:bldP spid="13" grpId="0"/>
      <p:bldP spid="1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95400"/>
            <a:ext cx="853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054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General Boolean 2-CSPs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90800" y="2133600"/>
            <a:ext cx="5257800" cy="685800"/>
          </a:xfrm>
          <a:prstGeom prst="roundRect">
            <a:avLst/>
          </a:prstGeom>
          <a:solidFill>
            <a:schemeClr val="bg1">
              <a:lumMod val="75000"/>
              <a:alpha val="7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Total   </a:t>
            </a:r>
            <a:r>
              <a:rPr lang="en-US" sz="6600" dirty="0" err="1" smtClean="0">
                <a:solidFill>
                  <a:schemeClr val="tx1"/>
                </a:solidFill>
              </a:rPr>
              <a:t>PayOff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0"/>
            <a:ext cx="3352800" cy="156966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Integral Solution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v</a:t>
            </a:r>
            <a:r>
              <a:rPr lang="en-US" sz="3200" baseline="-25000" dirty="0" smtClean="0">
                <a:solidFill>
                  <a:srgbClr val="C00000"/>
                </a:solidFill>
              </a:rPr>
              <a:t>i</a:t>
            </a:r>
            <a:r>
              <a:rPr lang="en-US" sz="3200" dirty="0" smtClean="0">
                <a:solidFill>
                  <a:srgbClr val="C00000"/>
                </a:solidFill>
              </a:rPr>
              <a:t>   =    1 or  -1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V</a:t>
            </a:r>
            <a:r>
              <a:rPr lang="en-US" sz="3200" baseline="-25000" dirty="0" smtClean="0">
                <a:solidFill>
                  <a:srgbClr val="C00000"/>
                </a:solidFill>
              </a:rPr>
              <a:t>0   </a:t>
            </a:r>
            <a:r>
              <a:rPr lang="en-US" sz="3200" dirty="0" smtClean="0">
                <a:solidFill>
                  <a:srgbClr val="C00000"/>
                </a:solidFill>
              </a:rPr>
              <a:t>=   1</a:t>
            </a:r>
          </a:p>
        </p:txBody>
      </p:sp>
      <p:sp>
        <p:nvSpPr>
          <p:cNvPr id="10" name="Line Callout 1 9"/>
          <p:cNvSpPr/>
          <p:nvPr/>
        </p:nvSpPr>
        <p:spPr>
          <a:xfrm>
            <a:off x="5943600" y="5562600"/>
            <a:ext cx="3048000" cy="1219200"/>
          </a:xfrm>
          <a:prstGeom prst="borderCallout1">
            <a:avLst>
              <a:gd name="adj1" fmla="val 28533"/>
              <a:gd name="adj2" fmla="val -507"/>
              <a:gd name="adj3" fmla="val -10598"/>
              <a:gd name="adj4" fmla="val -6102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Triangle Inequality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Satisfaction Problems</a:t>
            </a:r>
            <a:endParaRPr lang="en-US" dirty="0"/>
          </a:p>
        </p:txBody>
      </p:sp>
      <p:sp useBgFill="1"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2438400"/>
          </a:xfrm>
          <a:ln w="412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Max 3 SAT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Find an assignment that satisfies the maximum number of clauses.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143000" y="2209800"/>
          <a:ext cx="7419975" cy="584200"/>
        </p:xfrm>
        <a:graphic>
          <a:graphicData uri="http://schemas.openxmlformats.org/presentationml/2006/ole">
            <p:oleObj spid="_x0000_s4098" name="Equation" r:id="rId4" imgW="3225600" imgH="253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4400" y="40386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Variables</a:t>
            </a:r>
          </a:p>
          <a:p>
            <a:r>
              <a:rPr lang="en-US" sz="3200" dirty="0" smtClean="0"/>
              <a:t>Finite Domain </a:t>
            </a:r>
          </a:p>
          <a:p>
            <a:r>
              <a:rPr lang="en-US" sz="3200" dirty="0" smtClean="0"/>
              <a:t>Constraints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1600" y="3962400"/>
            <a:ext cx="3200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{x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,x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, x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, x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, x</a:t>
            </a:r>
            <a:r>
              <a:rPr lang="en-US" sz="3200" baseline="-25000" dirty="0" smtClean="0"/>
              <a:t>5</a:t>
            </a:r>
            <a:r>
              <a:rPr lang="en-US" sz="3200" dirty="0" smtClean="0"/>
              <a:t>}</a:t>
            </a:r>
          </a:p>
          <a:p>
            <a:r>
              <a:rPr lang="en-US" sz="3200" dirty="0" smtClean="0"/>
              <a:t>{0,1}</a:t>
            </a:r>
          </a:p>
          <a:p>
            <a:r>
              <a:rPr lang="en-US" sz="3200" dirty="0" smtClean="0"/>
              <a:t>Clauses</a:t>
            </a:r>
          </a:p>
          <a:p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581797" y="4724003"/>
            <a:ext cx="1524000" cy="79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" y="5562600"/>
            <a:ext cx="868680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Kind of constraints permitted </a:t>
            </a:r>
          </a:p>
          <a:p>
            <a:r>
              <a:rPr lang="en-US" sz="3600" i="1" dirty="0" smtClean="0"/>
              <a:t>				 Different CSPs</a:t>
            </a:r>
            <a:endParaRPr lang="en-US" sz="3600" i="1" dirty="0"/>
          </a:p>
        </p:txBody>
      </p:sp>
      <p:sp>
        <p:nvSpPr>
          <p:cNvPr id="23" name="Right Arrow 22"/>
          <p:cNvSpPr/>
          <p:nvPr/>
        </p:nvSpPr>
        <p:spPr>
          <a:xfrm>
            <a:off x="2971800" y="63246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0"/>
            <a:ext cx="8686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2-CSP</a:t>
            </a:r>
            <a:r>
              <a:rPr lang="en-US" dirty="0" smtClean="0"/>
              <a:t> over </a:t>
            </a:r>
            <a:r>
              <a:rPr lang="en-US" dirty="0" smtClean="0">
                <a:solidFill>
                  <a:srgbClr val="C00000"/>
                </a:solidFill>
              </a:rPr>
              <a:t>{0,..q-1}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057400" y="1905000"/>
            <a:ext cx="6400800" cy="1295400"/>
          </a:xfrm>
          <a:prstGeom prst="roundRect">
            <a:avLst/>
          </a:prstGeom>
          <a:solidFill>
            <a:schemeClr val="bg1">
              <a:lumMod val="75000"/>
              <a:alpha val="7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Total   </a:t>
            </a:r>
            <a:r>
              <a:rPr lang="en-US" sz="6600" dirty="0" err="1" smtClean="0">
                <a:solidFill>
                  <a:schemeClr val="tx1"/>
                </a:solidFill>
              </a:rPr>
              <a:t>PayOff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 k-</a:t>
            </a:r>
            <a:r>
              <a:rPr lang="en-US" dirty="0" err="1" smtClean="0"/>
              <a:t>ary</a:t>
            </a:r>
            <a:r>
              <a:rPr lang="en-US" dirty="0" smtClean="0"/>
              <a:t> GCSP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0"/>
            <a:ext cx="838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SDP  is similar to the one used by </a:t>
            </a:r>
            <a:r>
              <a:rPr lang="en-US" sz="3200" dirty="0" smtClean="0">
                <a:solidFill>
                  <a:srgbClr val="0070C0"/>
                </a:solidFill>
              </a:rPr>
              <a:t>[</a:t>
            </a:r>
            <a:r>
              <a:rPr lang="en-US" sz="2800" dirty="0" smtClean="0">
                <a:solidFill>
                  <a:srgbClr val="0070C0"/>
                </a:solidFill>
              </a:rPr>
              <a:t>Karloff-</a:t>
            </a:r>
            <a:r>
              <a:rPr lang="en-US" sz="2800" dirty="0" err="1" smtClean="0">
                <a:solidFill>
                  <a:srgbClr val="0070C0"/>
                </a:solidFill>
              </a:rPr>
              <a:t>Zwick</a:t>
            </a:r>
            <a:r>
              <a:rPr lang="en-US" sz="2800" dirty="0" smtClean="0">
                <a:solidFill>
                  <a:srgbClr val="0070C0"/>
                </a:solidFill>
              </a:rPr>
              <a:t>]</a:t>
            </a:r>
            <a:r>
              <a:rPr lang="en-US" sz="2800" dirty="0" smtClean="0"/>
              <a:t> </a:t>
            </a:r>
            <a:r>
              <a:rPr lang="en-US" sz="3200" dirty="0" smtClean="0"/>
              <a:t>Max-3-SAT algorithm.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It is weaker than k-rounds of </a:t>
            </a:r>
            <a:r>
              <a:rPr lang="en-US" sz="3200" dirty="0" err="1" smtClean="0"/>
              <a:t>Lasserre</a:t>
            </a:r>
            <a:r>
              <a:rPr lang="en-US" sz="3200" dirty="0" smtClean="0"/>
              <a:t> / LS+ </a:t>
            </a:r>
            <a:r>
              <a:rPr lang="en-US" sz="3200" dirty="0" err="1" smtClean="0"/>
              <a:t>heirarchies</a:t>
            </a:r>
            <a:endParaRPr lang="en-US" sz="3200" dirty="0"/>
          </a:p>
        </p:txBody>
      </p:sp>
      <p:pic>
        <p:nvPicPr>
          <p:cNvPr id="1628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8534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148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Key Lemma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57200" y="1676400"/>
            <a:ext cx="26670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Any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CSP Instance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10000" y="2209800"/>
            <a:ext cx="1752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943600" y="1371600"/>
            <a:ext cx="2590800" cy="1676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DICT</a:t>
            </a:r>
            <a:r>
              <a:rPr lang="en-US" sz="3600" b="1" i="1" baseline="-25000" dirty="0" smtClean="0">
                <a:solidFill>
                  <a:schemeClr val="tx1"/>
                </a:solidFill>
              </a:rPr>
              <a:t>G</a:t>
            </a:r>
            <a:endParaRPr lang="en-US" sz="2400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Dictatorship Test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on functions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F : {-1,1}</a:t>
            </a:r>
            <a:r>
              <a:rPr lang="en-US" sz="2400" baseline="30000" dirty="0" smtClean="0">
                <a:solidFill>
                  <a:srgbClr val="C00000"/>
                </a:solidFill>
              </a:rPr>
              <a:t>n</a:t>
            </a:r>
            <a:r>
              <a:rPr lang="en-US" sz="2400" dirty="0" smtClean="0">
                <a:solidFill>
                  <a:srgbClr val="C00000"/>
                </a:solidFill>
              </a:rPr>
              <a:t> -&gt;{-1,1}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7772400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/>
              <a:t> is </a:t>
            </a:r>
            <a:r>
              <a:rPr lang="en-US" sz="2800" b="1" i="1" dirty="0" smtClean="0"/>
              <a:t>far from a dictator,</a:t>
            </a:r>
          </a:p>
          <a:p>
            <a:pPr algn="ctr"/>
            <a:r>
              <a:rPr lang="en-US" sz="2800" b="1" i="1" dirty="0" smtClean="0"/>
              <a:t>	</a:t>
            </a:r>
            <a:r>
              <a:rPr lang="en-US" sz="2800" b="1" i="1" dirty="0" err="1" smtClean="0"/>
              <a:t>Round</a:t>
            </a:r>
            <a:r>
              <a:rPr lang="en-US" sz="2800" b="1" i="1" baseline="-25000" dirty="0" err="1" smtClean="0"/>
              <a:t>F</a:t>
            </a:r>
            <a:r>
              <a:rPr lang="en-US" sz="2800" b="1" i="1" baseline="-25000" dirty="0" smtClean="0"/>
              <a:t> </a:t>
            </a:r>
            <a:r>
              <a:rPr lang="en-US" sz="2800" b="1" i="1" dirty="0" smtClean="0"/>
              <a:t> (G)  </a:t>
            </a:r>
            <a:r>
              <a:rPr lang="en-US" sz="3600" b="1" i="1" dirty="0" smtClean="0"/>
              <a:t>≈</a:t>
            </a:r>
            <a:r>
              <a:rPr lang="en-US" sz="2800" b="1" i="1" dirty="0" smtClean="0"/>
              <a:t> DICT</a:t>
            </a:r>
            <a:r>
              <a:rPr lang="en-US" sz="2800" b="1" i="1" baseline="-25000" dirty="0" smtClean="0"/>
              <a:t>G</a:t>
            </a:r>
            <a:r>
              <a:rPr lang="en-US" sz="2800" b="1" i="1" dirty="0" smtClean="0"/>
              <a:t> (F)		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4267200" y="0"/>
            <a:ext cx="4495800" cy="1295400"/>
          </a:xfrm>
          <a:prstGeom prst="borderCallout1">
            <a:avLst>
              <a:gd name="adj1" fmla="val 103147"/>
              <a:gd name="adj2" fmla="val 37766"/>
              <a:gd name="adj3" fmla="val 109298"/>
              <a:gd name="adj4" fmla="val 4111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1) Tests of the verifier are same as the constraints in instance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2) Completeness = SDP(G)</a:t>
            </a:r>
          </a:p>
          <a:p>
            <a:pPr algn="ctr"/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3352800"/>
            <a:ext cx="3429000" cy="16002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Any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Function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F: {-1,1}</a:t>
            </a:r>
            <a:r>
              <a:rPr lang="en-US" sz="2400" baseline="30000" dirty="0" smtClean="0">
                <a:solidFill>
                  <a:srgbClr val="C00000"/>
                </a:solidFill>
              </a:rPr>
              <a:t>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→ {-1,1}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886200" y="3962400"/>
            <a:ext cx="1752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943600" y="3276600"/>
            <a:ext cx="2743200" cy="1676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chemeClr val="tx1"/>
                </a:solidFill>
              </a:rPr>
              <a:t>Round</a:t>
            </a:r>
            <a:r>
              <a:rPr lang="en-US" sz="3600" b="1" i="1" baseline="-25000" dirty="0" err="1" smtClean="0">
                <a:solidFill>
                  <a:schemeClr val="tx1"/>
                </a:solidFill>
              </a:rPr>
              <a:t>F</a:t>
            </a:r>
            <a:endParaRPr lang="en-US" sz="3600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Rounding Scheme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on CSP Instances </a:t>
            </a:r>
            <a:r>
              <a:rPr lang="en-US" sz="2400" b="1" dirty="0" smtClean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3200400"/>
            <a:ext cx="83058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Lemma : Through An Example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16200000" flipV="1">
            <a:off x="2016728" y="2704940"/>
            <a:ext cx="1217641" cy="894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921553" y="2691822"/>
            <a:ext cx="1307517" cy="1010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4" idx="3"/>
          </p:cNvCxnSpPr>
          <p:nvPr/>
        </p:nvCxnSpPr>
        <p:spPr>
          <a:xfrm rot="5400000">
            <a:off x="2012776" y="2895999"/>
            <a:ext cx="39470" cy="1925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008228" y="38216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74914" y="37454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908114" y="2069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4191000" y="4724400"/>
          <a:ext cx="4416425" cy="792162"/>
        </p:xfrm>
        <a:graphic>
          <a:graphicData uri="http://schemas.openxmlformats.org/presentationml/2006/ole">
            <p:oleObj spid="_x0000_s51202" name="Equation" r:id="rId3" imgW="2197080" imgH="393480" progId="Equation.3">
              <p:embed/>
            </p:oleObj>
          </a:graphicData>
        </a:graphic>
      </p:graphicFrame>
      <p:sp>
        <p:nvSpPr>
          <p:cNvPr id="44" name="Content Placeholder 2"/>
          <p:cNvSpPr txBox="1">
            <a:spLocks/>
          </p:cNvSpPr>
          <p:nvPr/>
        </p:nvSpPr>
        <p:spPr>
          <a:xfrm>
            <a:off x="3962400" y="1600200"/>
            <a:ext cx="4953000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SDP: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Variables :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,v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srgbClr val="C00000"/>
                </a:solidFill>
              </a:rPr>
              <a:t>   |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|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3200" dirty="0" smtClean="0">
                <a:solidFill>
                  <a:srgbClr val="C00000"/>
                </a:solidFill>
              </a:rPr>
              <a:t>|v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|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= |v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lang="en-US" sz="3200" dirty="0" smtClean="0">
                <a:solidFill>
                  <a:srgbClr val="C00000"/>
                </a:solidFill>
              </a:rPr>
              <a:t>|</a:t>
            </a:r>
            <a:r>
              <a:rPr lang="en-US" sz="3200" baseline="30000" dirty="0" smtClean="0">
                <a:solidFill>
                  <a:srgbClr val="C00000"/>
                </a:solidFill>
              </a:rPr>
              <a:t>2  </a:t>
            </a:r>
            <a:r>
              <a:rPr lang="en-US" sz="3200" dirty="0" smtClean="0">
                <a:solidFill>
                  <a:srgbClr val="C00000"/>
                </a:solidFill>
              </a:rPr>
              <a:t> 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75028" y="24500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88914" y="3745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27314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4" grpId="0" animBg="1"/>
      <p:bldP spid="50" grpId="0"/>
      <p:bldP spid="5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33400" y="4567297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E[a</a:t>
            </a:r>
            <a:r>
              <a:rPr lang="en-US" sz="3600" baseline="-25000" dirty="0" smtClean="0">
                <a:solidFill>
                  <a:srgbClr val="C00000"/>
                </a:solidFill>
              </a:rPr>
              <a:t>1 </a:t>
            </a:r>
            <a:r>
              <a:rPr lang="en-US" sz="3600" dirty="0" smtClean="0">
                <a:solidFill>
                  <a:srgbClr val="C00000"/>
                </a:solidFill>
              </a:rPr>
              <a:t> a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v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∙ v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       </a:t>
            </a:r>
          </a:p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E[a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|v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|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         E[a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|v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|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endParaRPr lang="en-US" sz="3600" dirty="0" smtClean="0">
              <a:solidFill>
                <a:srgbClr val="C00000"/>
              </a:solidFill>
            </a:endParaRPr>
          </a:p>
          <a:p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495800"/>
            <a:ext cx="8229600" cy="20621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every edge,  there is a </a:t>
            </a:r>
            <a:r>
              <a:rPr lang="en-US" sz="3200" dirty="0" smtClean="0">
                <a:solidFill>
                  <a:srgbClr val="C00000"/>
                </a:solidFill>
              </a:rPr>
              <a:t>local distribution over integral solutions</a:t>
            </a:r>
            <a:r>
              <a:rPr lang="en-US" sz="3200" dirty="0" smtClean="0"/>
              <a:t> such that:</a:t>
            </a:r>
          </a:p>
          <a:p>
            <a:r>
              <a:rPr lang="en-US" sz="3200" dirty="0" smtClean="0"/>
              <a:t>All the moments of order at most </a:t>
            </a:r>
            <a:r>
              <a:rPr lang="en-US" sz="32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/>
              <a:t> match the inner products.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Local Random Variables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16200000" flipV="1">
            <a:off x="2016728" y="2704940"/>
            <a:ext cx="1217641" cy="894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921553" y="2691822"/>
            <a:ext cx="1307517" cy="1010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8" idx="3"/>
          </p:cNvCxnSpPr>
          <p:nvPr/>
        </p:nvCxnSpPr>
        <p:spPr>
          <a:xfrm rot="5400000">
            <a:off x="2012776" y="2895999"/>
            <a:ext cx="39470" cy="1925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008228" y="38216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4914" y="37454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08114" y="2069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75028" y="24500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27314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8914" y="3745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 rot="2323965">
            <a:off x="1265969" y="1916225"/>
            <a:ext cx="702132" cy="258843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86200" y="1524000"/>
            <a:ext cx="457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Fix an edge e = (1,2).</a:t>
            </a:r>
          </a:p>
          <a:p>
            <a:endParaRPr lang="en-US" sz="3200" dirty="0" smtClean="0"/>
          </a:p>
          <a:p>
            <a:r>
              <a:rPr lang="en-US" sz="3600" dirty="0" smtClean="0"/>
              <a:t>There exists random variables </a:t>
            </a:r>
            <a:r>
              <a:rPr lang="en-US" sz="3600" dirty="0" smtClean="0">
                <a:solidFill>
                  <a:srgbClr val="C00000"/>
                </a:solidFill>
              </a:rPr>
              <a:t>a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 a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/>
              <a:t>taking values </a:t>
            </a:r>
            <a:r>
              <a:rPr lang="en-US" sz="3600" dirty="0" smtClean="0">
                <a:solidFill>
                  <a:srgbClr val="C00000"/>
                </a:solidFill>
              </a:rPr>
              <a:t>{-1,1} </a:t>
            </a:r>
            <a:r>
              <a:rPr lang="en-US" sz="3600" dirty="0" smtClean="0"/>
              <a:t>such that: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0"/>
            <a:ext cx="3200400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c     =  </a:t>
            </a:r>
            <a:r>
              <a:rPr lang="en-US" sz="2400" dirty="0" smtClean="0"/>
              <a:t>  SDP  Value</a:t>
            </a:r>
          </a:p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smtClean="0">
                <a:solidFill>
                  <a:srgbClr val="C00000"/>
                </a:solidFill>
              </a:rPr>
              <a:t>1 </a:t>
            </a:r>
            <a:r>
              <a:rPr lang="en-US" sz="2400" dirty="0" smtClean="0">
                <a:solidFill>
                  <a:srgbClr val="C00000"/>
                </a:solidFill>
              </a:rPr>
              <a:t> , v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, v</a:t>
            </a:r>
            <a:r>
              <a:rPr lang="en-US" sz="2400" baseline="-25000" dirty="0" smtClean="0">
                <a:solidFill>
                  <a:srgbClr val="C00000"/>
                </a:solidFill>
              </a:rPr>
              <a:t>3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= SDP Vectors</a:t>
            </a:r>
            <a:endParaRPr lang="en-US" sz="2400" dirty="0"/>
          </a:p>
        </p:txBody>
      </p:sp>
      <p:sp>
        <p:nvSpPr>
          <p:cNvPr id="20" name="Oval 19"/>
          <p:cNvSpPr/>
          <p:nvPr/>
        </p:nvSpPr>
        <p:spPr>
          <a:xfrm rot="8403303">
            <a:off x="2206430" y="1831551"/>
            <a:ext cx="702132" cy="258843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371600" y="2971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12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28764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13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905000" y="36384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23</a:t>
            </a:r>
            <a:endParaRPr lang="en-US" sz="2000" dirty="0"/>
          </a:p>
        </p:txBody>
      </p:sp>
      <p:sp>
        <p:nvSpPr>
          <p:cNvPr id="19" name="Oval 18"/>
          <p:cNvSpPr/>
          <p:nvPr/>
        </p:nvSpPr>
        <p:spPr>
          <a:xfrm rot="5231002">
            <a:off x="1691827" y="2558742"/>
            <a:ext cx="702132" cy="258843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  <p:bldP spid="13" grpId="0" animBg="1"/>
      <p:bldP spid="14" grpId="0"/>
      <p:bldP spid="14" grpId="1"/>
      <p:bldP spid="20" grpId="0" animBg="1"/>
      <p:bldP spid="22" grpId="0"/>
      <p:bldP spid="23" grpId="0"/>
      <p:bldP spid="24" grpId="0"/>
      <p:bldP spid="1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4724400" cy="1219200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219200"/>
            <a:ext cx="4876800" cy="4191000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Pick an edge (</a:t>
            </a:r>
            <a:r>
              <a:rPr lang="en-US" sz="2400" dirty="0" err="1" smtClean="0"/>
              <a:t>i,j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Generate </a:t>
            </a:r>
            <a:r>
              <a:rPr lang="en-US" sz="2400" dirty="0" err="1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400" dirty="0" err="1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rgbClr val="C00000"/>
                </a:solidFill>
              </a:rPr>
              <a:t>{-1,1}</a:t>
            </a:r>
            <a:r>
              <a:rPr lang="en-US" sz="2400" baseline="30000" dirty="0" smtClean="0">
                <a:solidFill>
                  <a:srgbClr val="C00000"/>
                </a:solidFill>
              </a:rPr>
              <a:t>R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as follows: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The </a:t>
            </a:r>
            <a:r>
              <a:rPr lang="en-US" sz="2400" i="1" dirty="0" err="1" smtClean="0">
                <a:solidFill>
                  <a:srgbClr val="C00000"/>
                </a:solidFill>
              </a:rPr>
              <a:t>k</a:t>
            </a:r>
            <a:r>
              <a:rPr lang="en-US" sz="2400" i="1" baseline="30000" dirty="0" err="1" smtClean="0"/>
              <a:t>th</a:t>
            </a:r>
            <a:r>
              <a:rPr lang="en-US" sz="2400" i="1" baseline="30000" dirty="0" smtClean="0"/>
              <a:t> </a:t>
            </a:r>
            <a:r>
              <a:rPr lang="en-US" sz="2400" i="1" dirty="0" smtClean="0"/>
              <a:t> coordinates </a:t>
            </a:r>
            <a:r>
              <a:rPr lang="en-US" sz="2400" dirty="0" err="1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ik</a:t>
            </a:r>
            <a:r>
              <a:rPr lang="en-US" sz="2400" dirty="0" err="1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jk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/>
              <a:t>come from distribution </a:t>
            </a:r>
            <a:r>
              <a:rPr lang="en-US" sz="2400" i="1" dirty="0" err="1" smtClean="0">
                <a:solidFill>
                  <a:srgbClr val="C000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C00000"/>
                </a:solidFill>
              </a:rPr>
              <a:t>ij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 </a:t>
            </a:r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dirty="0" smtClean="0"/>
              <a:t>Add noise to</a:t>
            </a:r>
            <a:r>
              <a:rPr lang="en-US" sz="2400" i="1" dirty="0" smtClean="0"/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400" dirty="0" err="1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</a:t>
            </a:r>
            <a:endParaRPr lang="en-US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	Accept if 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F(</a:t>
            </a:r>
            <a:r>
              <a:rPr lang="en-US" sz="2400" dirty="0" err="1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400" dirty="0" smtClean="0">
                <a:solidFill>
                  <a:srgbClr val="C00000"/>
                </a:solidFill>
              </a:rPr>
              <a:t>) ≠ F(</a:t>
            </a:r>
            <a:r>
              <a:rPr lang="en-US" sz="2400" dirty="0" err="1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"/>
            <a:ext cx="4495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</a:rPr>
              <a:t>12</a:t>
            </a:r>
            <a:r>
              <a:rPr lang="en-US" sz="2400" dirty="0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smtClean="0">
                <a:solidFill>
                  <a:srgbClr val="C00000"/>
                </a:solidFill>
              </a:rPr>
              <a:t>23</a:t>
            </a:r>
            <a:r>
              <a:rPr lang="en-US" sz="2400" dirty="0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smtClean="0">
                <a:solidFill>
                  <a:srgbClr val="C00000"/>
                </a:solidFill>
              </a:rPr>
              <a:t>31 </a:t>
            </a:r>
            <a:r>
              <a:rPr lang="en-US" sz="2400" dirty="0" smtClean="0">
                <a:solidFill>
                  <a:srgbClr val="C00000"/>
                </a:solidFill>
              </a:rPr>
              <a:t>  =</a:t>
            </a:r>
            <a:r>
              <a:rPr lang="en-US" sz="2400" dirty="0" smtClean="0"/>
              <a:t> Local Distributions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16200000" flipV="1">
            <a:off x="7028300" y="2247740"/>
            <a:ext cx="1217641" cy="894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5933125" y="2234622"/>
            <a:ext cx="1307517" cy="1010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9" idx="3"/>
          </p:cNvCxnSpPr>
          <p:nvPr/>
        </p:nvCxnSpPr>
        <p:spPr>
          <a:xfrm rot="5400000">
            <a:off x="7024348" y="2438799"/>
            <a:ext cx="39470" cy="1925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019800" y="33644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86486" y="32882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65914" y="175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086600" y="199286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051286" y="3364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8114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3467894" y="2781300"/>
            <a:ext cx="2818606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53000" y="1295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Max Cut Instance</a:t>
            </a:r>
            <a:endParaRPr lang="en-US" sz="20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-46038" y="5257800"/>
          <a:ext cx="9313863" cy="968375"/>
        </p:xfrm>
        <a:graphic>
          <a:graphicData uri="http://schemas.openxmlformats.org/presentationml/2006/ole">
            <p:oleObj spid="_x0000_s52226" name="Equation" r:id="rId3" imgW="4940280" imgH="431640" progId="Equation.3">
              <p:embed/>
            </p:oleObj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533400" y="4724400"/>
            <a:ext cx="84582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05400" y="3802559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Function: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F : {-1,1}</a:t>
            </a:r>
            <a:r>
              <a:rPr lang="en-US" sz="2400" baseline="30000" dirty="0" smtClean="0">
                <a:solidFill>
                  <a:srgbClr val="C00000"/>
                </a:solidFill>
              </a:rPr>
              <a:t>R</a:t>
            </a:r>
            <a:r>
              <a:rPr lang="en-US" sz="2400" dirty="0" smtClean="0">
                <a:solidFill>
                  <a:srgbClr val="C00000"/>
                </a:solidFill>
              </a:rPr>
              <a:t>  -&gt;  {-1,1}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-46038" y="2286000"/>
          <a:ext cx="9313863" cy="968375"/>
        </p:xfrm>
        <a:graphic>
          <a:graphicData uri="http://schemas.openxmlformats.org/presentationml/2006/ole">
            <p:oleObj spid="_x0000_s53252" name="Equation" r:id="rId3" imgW="4940280" imgH="43164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4724400" cy="1219200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en-US" dirty="0" smtClean="0"/>
              <a:t>Completeness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"/>
            <a:ext cx="4495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</a:rPr>
              <a:t>12</a:t>
            </a:r>
            <a:r>
              <a:rPr lang="en-US" sz="2400" dirty="0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smtClean="0">
                <a:solidFill>
                  <a:srgbClr val="C00000"/>
                </a:solidFill>
              </a:rPr>
              <a:t>23</a:t>
            </a:r>
            <a:r>
              <a:rPr lang="en-US" sz="2400" dirty="0" smtClean="0">
                <a:solidFill>
                  <a:srgbClr val="C00000"/>
                </a:solidFill>
              </a:rPr>
              <a:t>,A</a:t>
            </a:r>
            <a:r>
              <a:rPr lang="en-US" sz="2400" baseline="-25000" dirty="0" smtClean="0">
                <a:solidFill>
                  <a:srgbClr val="C00000"/>
                </a:solidFill>
              </a:rPr>
              <a:t>31 </a:t>
            </a:r>
            <a:r>
              <a:rPr lang="en-US" sz="2400" dirty="0" smtClean="0">
                <a:solidFill>
                  <a:srgbClr val="C00000"/>
                </a:solidFill>
              </a:rPr>
              <a:t>  =</a:t>
            </a:r>
            <a:r>
              <a:rPr lang="en-US" sz="2400" dirty="0" smtClean="0"/>
              <a:t> Local Distributions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1244025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Input Function is a Dictator :         </a:t>
            </a:r>
            <a:r>
              <a:rPr lang="en-US" sz="2800" dirty="0" smtClean="0"/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F(x) = x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339725" y="2209800"/>
          <a:ext cx="8561388" cy="1120775"/>
        </p:xfrm>
        <a:graphic>
          <a:graphicData uri="http://schemas.openxmlformats.org/presentationml/2006/ole">
            <p:oleObj spid="_x0000_s53250" name="Equation" r:id="rId4" imgW="3924000" imgH="4316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1000" y="358860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Suppose </a:t>
            </a:r>
            <a:r>
              <a:rPr lang="en-US" sz="2400" dirty="0" smtClean="0">
                <a:solidFill>
                  <a:srgbClr val="C00000"/>
                </a:solidFill>
              </a:rPr>
              <a:t>(a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 ,a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)</a:t>
            </a:r>
            <a:r>
              <a:rPr lang="en-US" sz="2400" dirty="0" smtClean="0"/>
              <a:t>  is sampled from </a:t>
            </a:r>
            <a:r>
              <a:rPr lang="en-US" sz="2400" dirty="0" smtClean="0">
                <a:solidFill>
                  <a:srgbClr val="C00000"/>
                </a:solidFill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</a:rPr>
              <a:t>12</a:t>
            </a:r>
            <a:r>
              <a:rPr lang="en-US" sz="2400" dirty="0" smtClean="0"/>
              <a:t>  then :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E[a</a:t>
            </a:r>
            <a:r>
              <a:rPr lang="en-US" sz="2400" baseline="-25000" dirty="0" smtClean="0">
                <a:solidFill>
                  <a:srgbClr val="C00000"/>
                </a:solidFill>
              </a:rPr>
              <a:t>11 </a:t>
            </a:r>
            <a:r>
              <a:rPr lang="en-US" sz="2400" dirty="0" smtClean="0">
                <a:solidFill>
                  <a:srgbClr val="C00000"/>
                </a:solidFill>
              </a:rPr>
              <a:t> a</a:t>
            </a:r>
            <a:r>
              <a:rPr lang="en-US" sz="2400" baseline="-25000" dirty="0" smtClean="0">
                <a:solidFill>
                  <a:srgbClr val="C00000"/>
                </a:solidFill>
              </a:rPr>
              <a:t>21</a:t>
            </a:r>
            <a:r>
              <a:rPr lang="en-US" sz="2400" dirty="0" smtClean="0">
                <a:solidFill>
                  <a:srgbClr val="C00000"/>
                </a:solidFill>
              </a:rPr>
              <a:t>]  =  v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∙ v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		E[a</a:t>
            </a:r>
            <a:r>
              <a:rPr lang="en-US" sz="2400" baseline="-25000" dirty="0" smtClean="0">
                <a:solidFill>
                  <a:srgbClr val="C00000"/>
                </a:solidFill>
              </a:rPr>
              <a:t>11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]  =  |v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|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        E[a</a:t>
            </a:r>
            <a:r>
              <a:rPr lang="en-US" sz="2400" baseline="-25000" dirty="0" smtClean="0">
                <a:solidFill>
                  <a:srgbClr val="C00000"/>
                </a:solidFill>
              </a:rPr>
              <a:t>21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]  =  |v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|</a:t>
            </a:r>
            <a:r>
              <a:rPr lang="en-US" sz="2400" baseline="30000" dirty="0" smtClean="0">
                <a:solidFill>
                  <a:srgbClr val="C00000"/>
                </a:solidFill>
              </a:rPr>
              <a:t>2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>
            <a:off x="4419601" y="4495800"/>
            <a:ext cx="15239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2708275" y="4810125"/>
          <a:ext cx="3554413" cy="676275"/>
        </p:xfrm>
        <a:graphic>
          <a:graphicData uri="http://schemas.openxmlformats.org/presentationml/2006/ole">
            <p:oleObj spid="_x0000_s53251" name="Equation" r:id="rId5" imgW="1587240" imgH="25380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57200" y="5715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Summing up,  </a:t>
            </a:r>
            <a:r>
              <a:rPr lang="en-US" sz="2800" dirty="0" smtClean="0">
                <a:solidFill>
                  <a:srgbClr val="C00000"/>
                </a:solidFill>
              </a:rPr>
              <a:t>Pr[Accept]  =  </a:t>
            </a:r>
            <a:r>
              <a:rPr lang="en-US" sz="2800" dirty="0" smtClean="0"/>
              <a:t>SDP Value</a:t>
            </a:r>
            <a:r>
              <a:rPr lang="en-US" sz="2800" dirty="0" smtClean="0">
                <a:solidFill>
                  <a:srgbClr val="C00000"/>
                </a:solidFill>
              </a:rPr>
              <a:t>(v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 , v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 ,v</a:t>
            </a:r>
            <a:r>
              <a:rPr lang="en-US" sz="2800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 animBg="1"/>
      <p:bldP spid="2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52400" y="4532055"/>
            <a:ext cx="929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E[b</a:t>
            </a:r>
            <a:r>
              <a:rPr lang="en-US" sz="3200" baseline="-25000" dirty="0" smtClean="0">
                <a:solidFill>
                  <a:srgbClr val="C00000"/>
                </a:solidFill>
              </a:rPr>
              <a:t>1 </a:t>
            </a:r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]  =  v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∙ v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  E[b</a:t>
            </a:r>
            <a:r>
              <a:rPr lang="en-US" sz="3200" baseline="-25000" dirty="0" smtClean="0">
                <a:solidFill>
                  <a:srgbClr val="C00000"/>
                </a:solidFill>
              </a:rPr>
              <a:t>2 </a:t>
            </a:r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lang="en-US" sz="3200" dirty="0" smtClean="0">
                <a:solidFill>
                  <a:srgbClr val="C00000"/>
                </a:solidFill>
              </a:rPr>
              <a:t>]  =  v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∙ v</a:t>
            </a:r>
            <a:r>
              <a:rPr lang="en-US" sz="3200" baseline="-25000" dirty="0" smtClean="0">
                <a:solidFill>
                  <a:srgbClr val="C00000"/>
                </a:solidFill>
              </a:rPr>
              <a:t>3     </a:t>
            </a:r>
            <a:r>
              <a:rPr lang="en-US" sz="3200" dirty="0" smtClean="0">
                <a:solidFill>
                  <a:srgbClr val="C00000"/>
                </a:solidFill>
              </a:rPr>
              <a:t>E[b</a:t>
            </a:r>
            <a:r>
              <a:rPr lang="en-US" sz="3200" baseline="-25000" dirty="0" smtClean="0">
                <a:solidFill>
                  <a:srgbClr val="C00000"/>
                </a:solidFill>
              </a:rPr>
              <a:t>3 </a:t>
            </a:r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]  =  v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lang="en-US" sz="3200" dirty="0" smtClean="0">
                <a:solidFill>
                  <a:srgbClr val="C00000"/>
                </a:solidFill>
              </a:rPr>
              <a:t>∙ v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endParaRPr lang="en-US" sz="3200" dirty="0" smtClean="0">
              <a:solidFill>
                <a:srgbClr val="C0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       </a:t>
            </a:r>
          </a:p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E[b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|v</a:t>
            </a:r>
            <a:r>
              <a:rPr lang="en-US" sz="3600" baseline="-25000" dirty="0" smtClean="0">
                <a:solidFill>
                  <a:srgbClr val="C00000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|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  E[b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|v</a:t>
            </a:r>
            <a:r>
              <a:rPr lang="en-US" sz="3600" baseline="-25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|</a:t>
            </a:r>
            <a:r>
              <a:rPr lang="en-US" sz="3600" baseline="30000" dirty="0" smtClean="0">
                <a:solidFill>
                  <a:srgbClr val="C00000"/>
                </a:solidFill>
              </a:rPr>
              <a:t>2      </a:t>
            </a:r>
            <a:r>
              <a:rPr lang="en-US" sz="3600" dirty="0" smtClean="0">
                <a:solidFill>
                  <a:srgbClr val="C00000"/>
                </a:solidFill>
              </a:rPr>
              <a:t>E[b</a:t>
            </a:r>
            <a:r>
              <a:rPr lang="en-US" sz="3600" baseline="-25000" dirty="0" smtClean="0">
                <a:solidFill>
                  <a:srgbClr val="C00000"/>
                </a:solidFill>
              </a:rPr>
              <a:t>3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C00000"/>
                </a:solidFill>
              </a:rPr>
              <a:t>]  =  |v</a:t>
            </a:r>
            <a:r>
              <a:rPr lang="en-US" sz="3600" baseline="-25000" dirty="0" smtClean="0">
                <a:solidFill>
                  <a:srgbClr val="C00000"/>
                </a:solidFill>
              </a:rPr>
              <a:t>3</a:t>
            </a:r>
            <a:r>
              <a:rPr lang="en-US" sz="3600" dirty="0" smtClean="0">
                <a:solidFill>
                  <a:srgbClr val="C00000"/>
                </a:solidFill>
              </a:rPr>
              <a:t>|</a:t>
            </a:r>
            <a:r>
              <a:rPr lang="en-US" sz="3600" baseline="30000" dirty="0" smtClean="0">
                <a:solidFill>
                  <a:srgbClr val="C00000"/>
                </a:solidFill>
              </a:rPr>
              <a:t>2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ctr"/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4419600"/>
            <a:ext cx="8686800" cy="20621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There is a global distribution </a:t>
            </a:r>
            <a:r>
              <a:rPr lang="en-US" sz="3200" dirty="0" smtClean="0">
                <a:solidFill>
                  <a:srgbClr val="C00000"/>
                </a:solidFill>
              </a:rPr>
              <a:t>B=(b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 ,b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,b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r>
              <a:rPr lang="en-US" sz="3200" dirty="0" smtClean="0"/>
              <a:t> over real numbers such that:</a:t>
            </a:r>
          </a:p>
          <a:p>
            <a:r>
              <a:rPr lang="en-US" sz="3200" dirty="0" smtClean="0"/>
              <a:t>All the moments of order at most </a:t>
            </a:r>
            <a:r>
              <a:rPr lang="en-US" sz="32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/>
              <a:t> match the inner products.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Global Random Variables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0"/>
            <a:ext cx="3200400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c     =  </a:t>
            </a:r>
            <a:r>
              <a:rPr lang="en-US" sz="2400" dirty="0" smtClean="0"/>
              <a:t>  SDP  Value</a:t>
            </a:r>
          </a:p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v</a:t>
            </a:r>
            <a:r>
              <a:rPr lang="en-US" sz="2400" baseline="-25000" dirty="0" smtClean="0">
                <a:solidFill>
                  <a:srgbClr val="C00000"/>
                </a:solidFill>
              </a:rPr>
              <a:t>1 </a:t>
            </a:r>
            <a:r>
              <a:rPr lang="en-US" sz="2400" dirty="0" smtClean="0">
                <a:solidFill>
                  <a:srgbClr val="C00000"/>
                </a:solidFill>
              </a:rPr>
              <a:t> , v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 , v</a:t>
            </a:r>
            <a:r>
              <a:rPr lang="en-US" sz="2400" baseline="-25000" dirty="0" smtClean="0">
                <a:solidFill>
                  <a:srgbClr val="C00000"/>
                </a:solidFill>
              </a:rPr>
              <a:t>3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= SDP Vectors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1219200"/>
            <a:ext cx="5029200" cy="31700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g  </a:t>
            </a:r>
            <a:r>
              <a:rPr lang="en-US" sz="2800" dirty="0" smtClean="0"/>
              <a:t>=  random Gaussian vector.</a:t>
            </a:r>
          </a:p>
          <a:p>
            <a:r>
              <a:rPr lang="en-US" sz="2800" dirty="0" smtClean="0"/>
              <a:t>(each coordinate generated by </a:t>
            </a:r>
            <a:r>
              <a:rPr lang="en-US" sz="2800" dirty="0" err="1" smtClean="0"/>
              <a:t>i.i.d</a:t>
            </a:r>
            <a:r>
              <a:rPr lang="en-US" sz="2800" dirty="0" smtClean="0"/>
              <a:t> normal variable)</a:t>
            </a:r>
          </a:p>
          <a:p>
            <a:endParaRPr lang="en-US" sz="2000" dirty="0" smtClean="0"/>
          </a:p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1 </a:t>
            </a:r>
            <a:r>
              <a:rPr lang="en-US" sz="3200" dirty="0" smtClean="0">
                <a:solidFill>
                  <a:srgbClr val="C00000"/>
                </a:solidFill>
              </a:rPr>
              <a:t> = v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 ∙  g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2 </a:t>
            </a:r>
            <a:r>
              <a:rPr lang="en-US" sz="3200" dirty="0" smtClean="0">
                <a:solidFill>
                  <a:srgbClr val="C00000"/>
                </a:solidFill>
              </a:rPr>
              <a:t> = v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∙  g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b</a:t>
            </a:r>
            <a:r>
              <a:rPr lang="en-US" sz="3200" baseline="-25000" dirty="0" smtClean="0">
                <a:solidFill>
                  <a:srgbClr val="C00000"/>
                </a:solidFill>
              </a:rPr>
              <a:t>3 </a:t>
            </a:r>
            <a:r>
              <a:rPr lang="en-US" sz="3200" dirty="0" smtClean="0">
                <a:solidFill>
                  <a:srgbClr val="C00000"/>
                </a:solidFill>
              </a:rPr>
              <a:t> = v</a:t>
            </a:r>
            <a:r>
              <a:rPr lang="en-US" sz="3200" baseline="-25000" dirty="0" smtClean="0">
                <a:solidFill>
                  <a:srgbClr val="C00000"/>
                </a:solidFill>
              </a:rPr>
              <a:t>3</a:t>
            </a:r>
            <a:r>
              <a:rPr lang="en-US" sz="3200" dirty="0" smtClean="0">
                <a:solidFill>
                  <a:srgbClr val="C00000"/>
                </a:solidFill>
              </a:rPr>
              <a:t> ∙  g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grpSp>
        <p:nvGrpSpPr>
          <p:cNvPr id="3" name="Group 31"/>
          <p:cNvGrpSpPr/>
          <p:nvPr/>
        </p:nvGrpSpPr>
        <p:grpSpPr>
          <a:xfrm>
            <a:off x="457200" y="1524000"/>
            <a:ext cx="3081130" cy="2342322"/>
            <a:chOff x="457200" y="1524000"/>
            <a:chExt cx="3081130" cy="2342322"/>
          </a:xfrm>
        </p:grpSpPr>
        <p:sp>
          <p:nvSpPr>
            <p:cNvPr id="30" name="Freeform 29"/>
            <p:cNvSpPr/>
            <p:nvPr/>
          </p:nvSpPr>
          <p:spPr>
            <a:xfrm>
              <a:off x="457200" y="1524000"/>
              <a:ext cx="3081130" cy="2342322"/>
            </a:xfrm>
            <a:custGeom>
              <a:avLst/>
              <a:gdLst>
                <a:gd name="connsiteX0" fmla="*/ 63304 w 2796564"/>
                <a:gd name="connsiteY0" fmla="*/ 1620078 h 2107096"/>
                <a:gd name="connsiteX1" fmla="*/ 93121 w 2796564"/>
                <a:gd name="connsiteY1" fmla="*/ 1560444 h 2107096"/>
                <a:gd name="connsiteX2" fmla="*/ 103060 w 2796564"/>
                <a:gd name="connsiteY2" fmla="*/ 1530626 h 2107096"/>
                <a:gd name="connsiteX3" fmla="*/ 122938 w 2796564"/>
                <a:gd name="connsiteY3" fmla="*/ 1401417 h 2107096"/>
                <a:gd name="connsiteX4" fmla="*/ 132877 w 2796564"/>
                <a:gd name="connsiteY4" fmla="*/ 1371600 h 2107096"/>
                <a:gd name="connsiteX5" fmla="*/ 172634 w 2796564"/>
                <a:gd name="connsiteY5" fmla="*/ 1311965 h 2107096"/>
                <a:gd name="connsiteX6" fmla="*/ 202451 w 2796564"/>
                <a:gd name="connsiteY6" fmla="*/ 1282148 h 2107096"/>
                <a:gd name="connsiteX7" fmla="*/ 252147 w 2796564"/>
                <a:gd name="connsiteY7" fmla="*/ 1242391 h 2107096"/>
                <a:gd name="connsiteX8" fmla="*/ 272025 w 2796564"/>
                <a:gd name="connsiteY8" fmla="*/ 1212574 h 2107096"/>
                <a:gd name="connsiteX9" fmla="*/ 291904 w 2796564"/>
                <a:gd name="connsiteY9" fmla="*/ 1192696 h 2107096"/>
                <a:gd name="connsiteX10" fmla="*/ 321721 w 2796564"/>
                <a:gd name="connsiteY10" fmla="*/ 1152939 h 2107096"/>
                <a:gd name="connsiteX11" fmla="*/ 351538 w 2796564"/>
                <a:gd name="connsiteY11" fmla="*/ 1133061 h 2107096"/>
                <a:gd name="connsiteX12" fmla="*/ 371417 w 2796564"/>
                <a:gd name="connsiteY12" fmla="*/ 1103244 h 2107096"/>
                <a:gd name="connsiteX13" fmla="*/ 431051 w 2796564"/>
                <a:gd name="connsiteY13" fmla="*/ 1033670 h 2107096"/>
                <a:gd name="connsiteX14" fmla="*/ 460869 w 2796564"/>
                <a:gd name="connsiteY14" fmla="*/ 983974 h 2107096"/>
                <a:gd name="connsiteX15" fmla="*/ 480747 w 2796564"/>
                <a:gd name="connsiteY15" fmla="*/ 944217 h 2107096"/>
                <a:gd name="connsiteX16" fmla="*/ 510564 w 2796564"/>
                <a:gd name="connsiteY16" fmla="*/ 914400 h 2107096"/>
                <a:gd name="connsiteX17" fmla="*/ 550321 w 2796564"/>
                <a:gd name="connsiteY17" fmla="*/ 854765 h 2107096"/>
                <a:gd name="connsiteX18" fmla="*/ 580138 w 2796564"/>
                <a:gd name="connsiteY18" fmla="*/ 815009 h 2107096"/>
                <a:gd name="connsiteX19" fmla="*/ 600017 w 2796564"/>
                <a:gd name="connsiteY19" fmla="*/ 785191 h 2107096"/>
                <a:gd name="connsiteX20" fmla="*/ 659651 w 2796564"/>
                <a:gd name="connsiteY20" fmla="*/ 705678 h 2107096"/>
                <a:gd name="connsiteX21" fmla="*/ 689469 w 2796564"/>
                <a:gd name="connsiteY21" fmla="*/ 675861 h 2107096"/>
                <a:gd name="connsiteX22" fmla="*/ 739164 w 2796564"/>
                <a:gd name="connsiteY22" fmla="*/ 606287 h 2107096"/>
                <a:gd name="connsiteX23" fmla="*/ 759043 w 2796564"/>
                <a:gd name="connsiteY23" fmla="*/ 566531 h 2107096"/>
                <a:gd name="connsiteX24" fmla="*/ 778921 w 2796564"/>
                <a:gd name="connsiteY24" fmla="*/ 546652 h 2107096"/>
                <a:gd name="connsiteX25" fmla="*/ 798799 w 2796564"/>
                <a:gd name="connsiteY25" fmla="*/ 506896 h 2107096"/>
                <a:gd name="connsiteX26" fmla="*/ 858434 w 2796564"/>
                <a:gd name="connsiteY26" fmla="*/ 437322 h 2107096"/>
                <a:gd name="connsiteX27" fmla="*/ 878312 w 2796564"/>
                <a:gd name="connsiteY27" fmla="*/ 397565 h 2107096"/>
                <a:gd name="connsiteX28" fmla="*/ 898191 w 2796564"/>
                <a:gd name="connsiteY28" fmla="*/ 377687 h 2107096"/>
                <a:gd name="connsiteX29" fmla="*/ 908130 w 2796564"/>
                <a:gd name="connsiteY29" fmla="*/ 347870 h 2107096"/>
                <a:gd name="connsiteX30" fmla="*/ 947886 w 2796564"/>
                <a:gd name="connsiteY30" fmla="*/ 308113 h 2107096"/>
                <a:gd name="connsiteX31" fmla="*/ 997582 w 2796564"/>
                <a:gd name="connsiteY31" fmla="*/ 248478 h 2107096"/>
                <a:gd name="connsiteX32" fmla="*/ 1037338 w 2796564"/>
                <a:gd name="connsiteY32" fmla="*/ 208722 h 2107096"/>
                <a:gd name="connsiteX33" fmla="*/ 1077095 w 2796564"/>
                <a:gd name="connsiteY33" fmla="*/ 168965 h 2107096"/>
                <a:gd name="connsiteX34" fmla="*/ 1106912 w 2796564"/>
                <a:gd name="connsiteY34" fmla="*/ 149087 h 2107096"/>
                <a:gd name="connsiteX35" fmla="*/ 1126791 w 2796564"/>
                <a:gd name="connsiteY35" fmla="*/ 129209 h 2107096"/>
                <a:gd name="connsiteX36" fmla="*/ 1166547 w 2796564"/>
                <a:gd name="connsiteY36" fmla="*/ 109331 h 2107096"/>
                <a:gd name="connsiteX37" fmla="*/ 1206304 w 2796564"/>
                <a:gd name="connsiteY37" fmla="*/ 79513 h 2107096"/>
                <a:gd name="connsiteX38" fmla="*/ 1255999 w 2796564"/>
                <a:gd name="connsiteY38" fmla="*/ 69574 h 2107096"/>
                <a:gd name="connsiteX39" fmla="*/ 1305695 w 2796564"/>
                <a:gd name="connsiteY39" fmla="*/ 39757 h 2107096"/>
                <a:gd name="connsiteX40" fmla="*/ 1375269 w 2796564"/>
                <a:gd name="connsiteY40" fmla="*/ 29817 h 2107096"/>
                <a:gd name="connsiteX41" fmla="*/ 1405086 w 2796564"/>
                <a:gd name="connsiteY41" fmla="*/ 19878 h 2107096"/>
                <a:gd name="connsiteX42" fmla="*/ 1534295 w 2796564"/>
                <a:gd name="connsiteY42" fmla="*/ 0 h 2107096"/>
                <a:gd name="connsiteX43" fmla="*/ 1623747 w 2796564"/>
                <a:gd name="connsiteY43" fmla="*/ 9939 h 2107096"/>
                <a:gd name="connsiteX44" fmla="*/ 1703260 w 2796564"/>
                <a:gd name="connsiteY44" fmla="*/ 29817 h 2107096"/>
                <a:gd name="connsiteX45" fmla="*/ 1752956 w 2796564"/>
                <a:gd name="connsiteY45" fmla="*/ 59635 h 2107096"/>
                <a:gd name="connsiteX46" fmla="*/ 1782773 w 2796564"/>
                <a:gd name="connsiteY46" fmla="*/ 89452 h 2107096"/>
                <a:gd name="connsiteX47" fmla="*/ 1812591 w 2796564"/>
                <a:gd name="connsiteY47" fmla="*/ 109331 h 2107096"/>
                <a:gd name="connsiteX48" fmla="*/ 1862286 w 2796564"/>
                <a:gd name="connsiteY48" fmla="*/ 159026 h 2107096"/>
                <a:gd name="connsiteX49" fmla="*/ 1911982 w 2796564"/>
                <a:gd name="connsiteY49" fmla="*/ 208722 h 2107096"/>
                <a:gd name="connsiteX50" fmla="*/ 1951738 w 2796564"/>
                <a:gd name="connsiteY50" fmla="*/ 238539 h 2107096"/>
                <a:gd name="connsiteX51" fmla="*/ 1981556 w 2796564"/>
                <a:gd name="connsiteY51" fmla="*/ 268357 h 2107096"/>
                <a:gd name="connsiteX52" fmla="*/ 2090886 w 2796564"/>
                <a:gd name="connsiteY52" fmla="*/ 347870 h 2107096"/>
                <a:gd name="connsiteX53" fmla="*/ 2160460 w 2796564"/>
                <a:gd name="connsiteY53" fmla="*/ 427383 h 2107096"/>
                <a:gd name="connsiteX54" fmla="*/ 2200217 w 2796564"/>
                <a:gd name="connsiteY54" fmla="*/ 457200 h 2107096"/>
                <a:gd name="connsiteX55" fmla="*/ 2220095 w 2796564"/>
                <a:gd name="connsiteY55" fmla="*/ 496957 h 2107096"/>
                <a:gd name="connsiteX56" fmla="*/ 2249912 w 2796564"/>
                <a:gd name="connsiteY56" fmla="*/ 516835 h 2107096"/>
                <a:gd name="connsiteX57" fmla="*/ 2279730 w 2796564"/>
                <a:gd name="connsiteY57" fmla="*/ 546652 h 2107096"/>
                <a:gd name="connsiteX58" fmla="*/ 2339364 w 2796564"/>
                <a:gd name="connsiteY58" fmla="*/ 636104 h 2107096"/>
                <a:gd name="connsiteX59" fmla="*/ 2379121 w 2796564"/>
                <a:gd name="connsiteY59" fmla="*/ 675861 h 2107096"/>
                <a:gd name="connsiteX60" fmla="*/ 2398999 w 2796564"/>
                <a:gd name="connsiteY60" fmla="*/ 705678 h 2107096"/>
                <a:gd name="connsiteX61" fmla="*/ 2448695 w 2796564"/>
                <a:gd name="connsiteY61" fmla="*/ 755374 h 2107096"/>
                <a:gd name="connsiteX62" fmla="*/ 2478512 w 2796564"/>
                <a:gd name="connsiteY62" fmla="*/ 805070 h 2107096"/>
                <a:gd name="connsiteX63" fmla="*/ 2508330 w 2796564"/>
                <a:gd name="connsiteY63" fmla="*/ 864704 h 2107096"/>
                <a:gd name="connsiteX64" fmla="*/ 2548086 w 2796564"/>
                <a:gd name="connsiteY64" fmla="*/ 904461 h 2107096"/>
                <a:gd name="connsiteX65" fmla="*/ 2577904 w 2796564"/>
                <a:gd name="connsiteY65" fmla="*/ 954157 h 2107096"/>
                <a:gd name="connsiteX66" fmla="*/ 2627599 w 2796564"/>
                <a:gd name="connsiteY66" fmla="*/ 1023731 h 2107096"/>
                <a:gd name="connsiteX67" fmla="*/ 2677295 w 2796564"/>
                <a:gd name="connsiteY67" fmla="*/ 1123122 h 2107096"/>
                <a:gd name="connsiteX68" fmla="*/ 2697173 w 2796564"/>
                <a:gd name="connsiteY68" fmla="*/ 1152939 h 2107096"/>
                <a:gd name="connsiteX69" fmla="*/ 2736930 w 2796564"/>
                <a:gd name="connsiteY69" fmla="*/ 1222513 h 2107096"/>
                <a:gd name="connsiteX70" fmla="*/ 2746869 w 2796564"/>
                <a:gd name="connsiteY70" fmla="*/ 1272209 h 2107096"/>
                <a:gd name="connsiteX71" fmla="*/ 2756808 w 2796564"/>
                <a:gd name="connsiteY71" fmla="*/ 1331844 h 2107096"/>
                <a:gd name="connsiteX72" fmla="*/ 2776686 w 2796564"/>
                <a:gd name="connsiteY72" fmla="*/ 1371600 h 2107096"/>
                <a:gd name="connsiteX73" fmla="*/ 2786625 w 2796564"/>
                <a:gd name="connsiteY73" fmla="*/ 1461052 h 2107096"/>
                <a:gd name="connsiteX74" fmla="*/ 2796564 w 2796564"/>
                <a:gd name="connsiteY74" fmla="*/ 1510748 h 2107096"/>
                <a:gd name="connsiteX75" fmla="*/ 2776686 w 2796564"/>
                <a:gd name="connsiteY75" fmla="*/ 1620078 h 2107096"/>
                <a:gd name="connsiteX76" fmla="*/ 2746869 w 2796564"/>
                <a:gd name="connsiteY76" fmla="*/ 1669774 h 2107096"/>
                <a:gd name="connsiteX77" fmla="*/ 2726991 w 2796564"/>
                <a:gd name="connsiteY77" fmla="*/ 1699591 h 2107096"/>
                <a:gd name="connsiteX78" fmla="*/ 2687234 w 2796564"/>
                <a:gd name="connsiteY78" fmla="*/ 1729409 h 2107096"/>
                <a:gd name="connsiteX79" fmla="*/ 2667356 w 2796564"/>
                <a:gd name="connsiteY79" fmla="*/ 1769165 h 2107096"/>
                <a:gd name="connsiteX80" fmla="*/ 2647477 w 2796564"/>
                <a:gd name="connsiteY80" fmla="*/ 1789044 h 2107096"/>
                <a:gd name="connsiteX81" fmla="*/ 2538147 w 2796564"/>
                <a:gd name="connsiteY81" fmla="*/ 1848678 h 2107096"/>
                <a:gd name="connsiteX82" fmla="*/ 2428817 w 2796564"/>
                <a:gd name="connsiteY82" fmla="*/ 1908313 h 2107096"/>
                <a:gd name="connsiteX83" fmla="*/ 2369182 w 2796564"/>
                <a:gd name="connsiteY83" fmla="*/ 1918252 h 2107096"/>
                <a:gd name="connsiteX84" fmla="*/ 2319486 w 2796564"/>
                <a:gd name="connsiteY84" fmla="*/ 1938131 h 2107096"/>
                <a:gd name="connsiteX85" fmla="*/ 2279730 w 2796564"/>
                <a:gd name="connsiteY85" fmla="*/ 1958009 h 2107096"/>
                <a:gd name="connsiteX86" fmla="*/ 2239973 w 2796564"/>
                <a:gd name="connsiteY86" fmla="*/ 1967948 h 2107096"/>
                <a:gd name="connsiteX87" fmla="*/ 2180338 w 2796564"/>
                <a:gd name="connsiteY87" fmla="*/ 1987826 h 2107096"/>
                <a:gd name="connsiteX88" fmla="*/ 2071008 w 2796564"/>
                <a:gd name="connsiteY88" fmla="*/ 2007704 h 2107096"/>
                <a:gd name="connsiteX89" fmla="*/ 1991495 w 2796564"/>
                <a:gd name="connsiteY89" fmla="*/ 2027583 h 2107096"/>
                <a:gd name="connsiteX90" fmla="*/ 1951738 w 2796564"/>
                <a:gd name="connsiteY90" fmla="*/ 2047461 h 2107096"/>
                <a:gd name="connsiteX91" fmla="*/ 1882164 w 2796564"/>
                <a:gd name="connsiteY91" fmla="*/ 2067339 h 2107096"/>
                <a:gd name="connsiteX92" fmla="*/ 1832469 w 2796564"/>
                <a:gd name="connsiteY92" fmla="*/ 2077278 h 2107096"/>
                <a:gd name="connsiteX93" fmla="*/ 1802651 w 2796564"/>
                <a:gd name="connsiteY93" fmla="*/ 2087217 h 2107096"/>
                <a:gd name="connsiteX94" fmla="*/ 1723138 w 2796564"/>
                <a:gd name="connsiteY94" fmla="*/ 2097157 h 2107096"/>
                <a:gd name="connsiteX95" fmla="*/ 1673443 w 2796564"/>
                <a:gd name="connsiteY95" fmla="*/ 2107096 h 2107096"/>
                <a:gd name="connsiteX96" fmla="*/ 1285817 w 2796564"/>
                <a:gd name="connsiteY96" fmla="*/ 2097157 h 2107096"/>
                <a:gd name="connsiteX97" fmla="*/ 1255999 w 2796564"/>
                <a:gd name="connsiteY97" fmla="*/ 2087217 h 2107096"/>
                <a:gd name="connsiteX98" fmla="*/ 1216243 w 2796564"/>
                <a:gd name="connsiteY98" fmla="*/ 2077278 h 2107096"/>
                <a:gd name="connsiteX99" fmla="*/ 1156608 w 2796564"/>
                <a:gd name="connsiteY99" fmla="*/ 2057400 h 2107096"/>
                <a:gd name="connsiteX100" fmla="*/ 1077095 w 2796564"/>
                <a:gd name="connsiteY100" fmla="*/ 2037522 h 2107096"/>
                <a:gd name="connsiteX101" fmla="*/ 987643 w 2796564"/>
                <a:gd name="connsiteY101" fmla="*/ 2007704 h 2107096"/>
                <a:gd name="connsiteX102" fmla="*/ 838556 w 2796564"/>
                <a:gd name="connsiteY102" fmla="*/ 1987826 h 2107096"/>
                <a:gd name="connsiteX103" fmla="*/ 798799 w 2796564"/>
                <a:gd name="connsiteY103" fmla="*/ 1977887 h 2107096"/>
                <a:gd name="connsiteX104" fmla="*/ 500625 w 2796564"/>
                <a:gd name="connsiteY104" fmla="*/ 1948070 h 2107096"/>
                <a:gd name="connsiteX105" fmla="*/ 401234 w 2796564"/>
                <a:gd name="connsiteY105" fmla="*/ 1938131 h 2107096"/>
                <a:gd name="connsiteX106" fmla="*/ 182573 w 2796564"/>
                <a:gd name="connsiteY106" fmla="*/ 1928191 h 2107096"/>
                <a:gd name="connsiteX107" fmla="*/ 152756 w 2796564"/>
                <a:gd name="connsiteY107" fmla="*/ 1898374 h 2107096"/>
                <a:gd name="connsiteX108" fmla="*/ 103060 w 2796564"/>
                <a:gd name="connsiteY108" fmla="*/ 1858617 h 2107096"/>
                <a:gd name="connsiteX109" fmla="*/ 83182 w 2796564"/>
                <a:gd name="connsiteY109" fmla="*/ 1818861 h 2107096"/>
                <a:gd name="connsiteX110" fmla="*/ 63304 w 2796564"/>
                <a:gd name="connsiteY110" fmla="*/ 1789044 h 2107096"/>
                <a:gd name="connsiteX111" fmla="*/ 23547 w 2796564"/>
                <a:gd name="connsiteY111" fmla="*/ 1719470 h 2107096"/>
                <a:gd name="connsiteX112" fmla="*/ 23547 w 2796564"/>
                <a:gd name="connsiteY112" fmla="*/ 1610139 h 2107096"/>
                <a:gd name="connsiteX113" fmla="*/ 63304 w 2796564"/>
                <a:gd name="connsiteY113" fmla="*/ 1620078 h 210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2796564" h="2107096">
                  <a:moveTo>
                    <a:pt x="63304" y="1620078"/>
                  </a:moveTo>
                  <a:cubicBezTo>
                    <a:pt x="74900" y="1611796"/>
                    <a:pt x="54586" y="1637516"/>
                    <a:pt x="93121" y="1560444"/>
                  </a:cubicBezTo>
                  <a:cubicBezTo>
                    <a:pt x="97806" y="1551073"/>
                    <a:pt x="99747" y="1540565"/>
                    <a:pt x="103060" y="1530626"/>
                  </a:cubicBezTo>
                  <a:cubicBezTo>
                    <a:pt x="109095" y="1482347"/>
                    <a:pt x="111555" y="1446949"/>
                    <a:pt x="122938" y="1401417"/>
                  </a:cubicBezTo>
                  <a:cubicBezTo>
                    <a:pt x="125479" y="1391253"/>
                    <a:pt x="127789" y="1380758"/>
                    <a:pt x="132877" y="1371600"/>
                  </a:cubicBezTo>
                  <a:cubicBezTo>
                    <a:pt x="144479" y="1350716"/>
                    <a:pt x="155741" y="1328858"/>
                    <a:pt x="172634" y="1311965"/>
                  </a:cubicBezTo>
                  <a:cubicBezTo>
                    <a:pt x="182573" y="1302026"/>
                    <a:pt x="191653" y="1291146"/>
                    <a:pt x="202451" y="1282148"/>
                  </a:cubicBezTo>
                  <a:cubicBezTo>
                    <a:pt x="233452" y="1256315"/>
                    <a:pt x="229011" y="1271311"/>
                    <a:pt x="252147" y="1242391"/>
                  </a:cubicBezTo>
                  <a:cubicBezTo>
                    <a:pt x="259609" y="1233063"/>
                    <a:pt x="264563" y="1221902"/>
                    <a:pt x="272025" y="1212574"/>
                  </a:cubicBezTo>
                  <a:cubicBezTo>
                    <a:pt x="277879" y="1205257"/>
                    <a:pt x="285905" y="1199895"/>
                    <a:pt x="291904" y="1192696"/>
                  </a:cubicBezTo>
                  <a:cubicBezTo>
                    <a:pt x="302509" y="1179970"/>
                    <a:pt x="310008" y="1164653"/>
                    <a:pt x="321721" y="1152939"/>
                  </a:cubicBezTo>
                  <a:cubicBezTo>
                    <a:pt x="330167" y="1144492"/>
                    <a:pt x="341599" y="1139687"/>
                    <a:pt x="351538" y="1133061"/>
                  </a:cubicBezTo>
                  <a:cubicBezTo>
                    <a:pt x="358164" y="1123122"/>
                    <a:pt x="363770" y="1112421"/>
                    <a:pt x="371417" y="1103244"/>
                  </a:cubicBezTo>
                  <a:cubicBezTo>
                    <a:pt x="422598" y="1041827"/>
                    <a:pt x="381427" y="1108105"/>
                    <a:pt x="431051" y="1033670"/>
                  </a:cubicBezTo>
                  <a:cubicBezTo>
                    <a:pt x="441767" y="1017596"/>
                    <a:pt x="451487" y="1000861"/>
                    <a:pt x="460869" y="983974"/>
                  </a:cubicBezTo>
                  <a:cubicBezTo>
                    <a:pt x="468065" y="971022"/>
                    <a:pt x="472135" y="956274"/>
                    <a:pt x="480747" y="944217"/>
                  </a:cubicBezTo>
                  <a:cubicBezTo>
                    <a:pt x="488917" y="932779"/>
                    <a:pt x="501935" y="925495"/>
                    <a:pt x="510564" y="914400"/>
                  </a:cubicBezTo>
                  <a:cubicBezTo>
                    <a:pt x="525232" y="895542"/>
                    <a:pt x="535986" y="873878"/>
                    <a:pt x="550321" y="854765"/>
                  </a:cubicBezTo>
                  <a:cubicBezTo>
                    <a:pt x="560260" y="841513"/>
                    <a:pt x="570510" y="828488"/>
                    <a:pt x="580138" y="815009"/>
                  </a:cubicBezTo>
                  <a:cubicBezTo>
                    <a:pt x="587081" y="805288"/>
                    <a:pt x="592991" y="794852"/>
                    <a:pt x="600017" y="785191"/>
                  </a:cubicBezTo>
                  <a:cubicBezTo>
                    <a:pt x="619503" y="758397"/>
                    <a:pt x="636224" y="729104"/>
                    <a:pt x="659651" y="705678"/>
                  </a:cubicBezTo>
                  <a:lnTo>
                    <a:pt x="689469" y="675861"/>
                  </a:lnTo>
                  <a:cubicBezTo>
                    <a:pt x="741147" y="546662"/>
                    <a:pt x="676181" y="681865"/>
                    <a:pt x="739164" y="606287"/>
                  </a:cubicBezTo>
                  <a:cubicBezTo>
                    <a:pt x="748649" y="594905"/>
                    <a:pt x="750824" y="578859"/>
                    <a:pt x="759043" y="566531"/>
                  </a:cubicBezTo>
                  <a:cubicBezTo>
                    <a:pt x="764241" y="558734"/>
                    <a:pt x="773723" y="554449"/>
                    <a:pt x="778921" y="546652"/>
                  </a:cubicBezTo>
                  <a:cubicBezTo>
                    <a:pt x="787139" y="534324"/>
                    <a:pt x="790946" y="519460"/>
                    <a:pt x="798799" y="506896"/>
                  </a:cubicBezTo>
                  <a:cubicBezTo>
                    <a:pt x="820050" y="472895"/>
                    <a:pt x="831329" y="464427"/>
                    <a:pt x="858434" y="437322"/>
                  </a:cubicBezTo>
                  <a:cubicBezTo>
                    <a:pt x="865060" y="424070"/>
                    <a:pt x="870093" y="409893"/>
                    <a:pt x="878312" y="397565"/>
                  </a:cubicBezTo>
                  <a:cubicBezTo>
                    <a:pt x="883510" y="389768"/>
                    <a:pt x="893370" y="385722"/>
                    <a:pt x="898191" y="377687"/>
                  </a:cubicBezTo>
                  <a:cubicBezTo>
                    <a:pt x="903581" y="368703"/>
                    <a:pt x="902041" y="356395"/>
                    <a:pt x="908130" y="347870"/>
                  </a:cubicBezTo>
                  <a:cubicBezTo>
                    <a:pt x="919023" y="332619"/>
                    <a:pt x="935545" y="322217"/>
                    <a:pt x="947886" y="308113"/>
                  </a:cubicBezTo>
                  <a:cubicBezTo>
                    <a:pt x="1030587" y="213597"/>
                    <a:pt x="939256" y="306807"/>
                    <a:pt x="997582" y="248478"/>
                  </a:cubicBezTo>
                  <a:cubicBezTo>
                    <a:pt x="1017460" y="188844"/>
                    <a:pt x="990956" y="241852"/>
                    <a:pt x="1037338" y="208722"/>
                  </a:cubicBezTo>
                  <a:cubicBezTo>
                    <a:pt x="1052589" y="197829"/>
                    <a:pt x="1062865" y="181162"/>
                    <a:pt x="1077095" y="168965"/>
                  </a:cubicBezTo>
                  <a:cubicBezTo>
                    <a:pt x="1086164" y="161191"/>
                    <a:pt x="1097584" y="156549"/>
                    <a:pt x="1106912" y="149087"/>
                  </a:cubicBezTo>
                  <a:cubicBezTo>
                    <a:pt x="1114229" y="143233"/>
                    <a:pt x="1118994" y="134407"/>
                    <a:pt x="1126791" y="129209"/>
                  </a:cubicBezTo>
                  <a:cubicBezTo>
                    <a:pt x="1139119" y="120991"/>
                    <a:pt x="1153983" y="117184"/>
                    <a:pt x="1166547" y="109331"/>
                  </a:cubicBezTo>
                  <a:cubicBezTo>
                    <a:pt x="1180594" y="100551"/>
                    <a:pt x="1191166" y="86241"/>
                    <a:pt x="1206304" y="79513"/>
                  </a:cubicBezTo>
                  <a:cubicBezTo>
                    <a:pt x="1221741" y="72652"/>
                    <a:pt x="1239434" y="72887"/>
                    <a:pt x="1255999" y="69574"/>
                  </a:cubicBezTo>
                  <a:cubicBezTo>
                    <a:pt x="1272564" y="59635"/>
                    <a:pt x="1287368" y="45866"/>
                    <a:pt x="1305695" y="39757"/>
                  </a:cubicBezTo>
                  <a:cubicBezTo>
                    <a:pt x="1327920" y="32349"/>
                    <a:pt x="1352297" y="34412"/>
                    <a:pt x="1375269" y="29817"/>
                  </a:cubicBezTo>
                  <a:cubicBezTo>
                    <a:pt x="1385542" y="27762"/>
                    <a:pt x="1394859" y="22151"/>
                    <a:pt x="1405086" y="19878"/>
                  </a:cubicBezTo>
                  <a:cubicBezTo>
                    <a:pt x="1429908" y="14362"/>
                    <a:pt x="1512102" y="3170"/>
                    <a:pt x="1534295" y="0"/>
                  </a:cubicBezTo>
                  <a:cubicBezTo>
                    <a:pt x="1564112" y="3313"/>
                    <a:pt x="1594203" y="4725"/>
                    <a:pt x="1623747" y="9939"/>
                  </a:cubicBezTo>
                  <a:cubicBezTo>
                    <a:pt x="1650651" y="14687"/>
                    <a:pt x="1703260" y="29817"/>
                    <a:pt x="1703260" y="29817"/>
                  </a:cubicBezTo>
                  <a:cubicBezTo>
                    <a:pt x="1765161" y="91721"/>
                    <a:pt x="1675547" y="8030"/>
                    <a:pt x="1752956" y="59635"/>
                  </a:cubicBezTo>
                  <a:cubicBezTo>
                    <a:pt x="1764651" y="67432"/>
                    <a:pt x="1771975" y="80454"/>
                    <a:pt x="1782773" y="89452"/>
                  </a:cubicBezTo>
                  <a:cubicBezTo>
                    <a:pt x="1791950" y="97099"/>
                    <a:pt x="1802652" y="102705"/>
                    <a:pt x="1812591" y="109331"/>
                  </a:cubicBezTo>
                  <a:cubicBezTo>
                    <a:pt x="1852347" y="168965"/>
                    <a:pt x="1809278" y="112644"/>
                    <a:pt x="1862286" y="159026"/>
                  </a:cubicBezTo>
                  <a:cubicBezTo>
                    <a:pt x="1879917" y="174453"/>
                    <a:pt x="1894473" y="193158"/>
                    <a:pt x="1911982" y="208722"/>
                  </a:cubicBezTo>
                  <a:cubicBezTo>
                    <a:pt x="1924363" y="219727"/>
                    <a:pt x="1939161" y="227759"/>
                    <a:pt x="1951738" y="238539"/>
                  </a:cubicBezTo>
                  <a:cubicBezTo>
                    <a:pt x="1962410" y="247687"/>
                    <a:pt x="1970758" y="259358"/>
                    <a:pt x="1981556" y="268357"/>
                  </a:cubicBezTo>
                  <a:cubicBezTo>
                    <a:pt x="2020602" y="300896"/>
                    <a:pt x="2052675" y="296923"/>
                    <a:pt x="2090886" y="347870"/>
                  </a:cubicBezTo>
                  <a:cubicBezTo>
                    <a:pt x="2119538" y="386072"/>
                    <a:pt x="2123032" y="394633"/>
                    <a:pt x="2160460" y="427383"/>
                  </a:cubicBezTo>
                  <a:cubicBezTo>
                    <a:pt x="2172927" y="438291"/>
                    <a:pt x="2186965" y="447261"/>
                    <a:pt x="2200217" y="457200"/>
                  </a:cubicBezTo>
                  <a:cubicBezTo>
                    <a:pt x="2206843" y="470452"/>
                    <a:pt x="2210610" y="485575"/>
                    <a:pt x="2220095" y="496957"/>
                  </a:cubicBezTo>
                  <a:cubicBezTo>
                    <a:pt x="2227742" y="506134"/>
                    <a:pt x="2240735" y="509188"/>
                    <a:pt x="2249912" y="516835"/>
                  </a:cubicBezTo>
                  <a:cubicBezTo>
                    <a:pt x="2260710" y="525833"/>
                    <a:pt x="2271296" y="535407"/>
                    <a:pt x="2279730" y="546652"/>
                  </a:cubicBezTo>
                  <a:cubicBezTo>
                    <a:pt x="2301232" y="575321"/>
                    <a:pt x="2314024" y="610764"/>
                    <a:pt x="2339364" y="636104"/>
                  </a:cubicBezTo>
                  <a:cubicBezTo>
                    <a:pt x="2352616" y="649356"/>
                    <a:pt x="2366924" y="661631"/>
                    <a:pt x="2379121" y="675861"/>
                  </a:cubicBezTo>
                  <a:cubicBezTo>
                    <a:pt x="2386895" y="684930"/>
                    <a:pt x="2391133" y="696688"/>
                    <a:pt x="2398999" y="705678"/>
                  </a:cubicBezTo>
                  <a:cubicBezTo>
                    <a:pt x="2414426" y="723309"/>
                    <a:pt x="2436642" y="735285"/>
                    <a:pt x="2448695" y="755374"/>
                  </a:cubicBezTo>
                  <a:cubicBezTo>
                    <a:pt x="2458634" y="771939"/>
                    <a:pt x="2469261" y="788111"/>
                    <a:pt x="2478512" y="805070"/>
                  </a:cubicBezTo>
                  <a:cubicBezTo>
                    <a:pt x="2489154" y="824581"/>
                    <a:pt x="2495585" y="846497"/>
                    <a:pt x="2508330" y="864704"/>
                  </a:cubicBezTo>
                  <a:cubicBezTo>
                    <a:pt x="2519078" y="880058"/>
                    <a:pt x="2536580" y="889667"/>
                    <a:pt x="2548086" y="904461"/>
                  </a:cubicBezTo>
                  <a:cubicBezTo>
                    <a:pt x="2559946" y="919710"/>
                    <a:pt x="2567188" y="938083"/>
                    <a:pt x="2577904" y="954157"/>
                  </a:cubicBezTo>
                  <a:cubicBezTo>
                    <a:pt x="2593713" y="977870"/>
                    <a:pt x="2613149" y="999166"/>
                    <a:pt x="2627599" y="1023731"/>
                  </a:cubicBezTo>
                  <a:cubicBezTo>
                    <a:pt x="2646379" y="1055658"/>
                    <a:pt x="2656748" y="1092302"/>
                    <a:pt x="2677295" y="1123122"/>
                  </a:cubicBezTo>
                  <a:cubicBezTo>
                    <a:pt x="2683921" y="1133061"/>
                    <a:pt x="2691831" y="1142255"/>
                    <a:pt x="2697173" y="1152939"/>
                  </a:cubicBezTo>
                  <a:cubicBezTo>
                    <a:pt x="2732210" y="1223014"/>
                    <a:pt x="2698301" y="1183886"/>
                    <a:pt x="2736930" y="1222513"/>
                  </a:cubicBezTo>
                  <a:cubicBezTo>
                    <a:pt x="2740243" y="1239078"/>
                    <a:pt x="2743847" y="1255588"/>
                    <a:pt x="2746869" y="1272209"/>
                  </a:cubicBezTo>
                  <a:cubicBezTo>
                    <a:pt x="2750474" y="1292036"/>
                    <a:pt x="2751017" y="1312541"/>
                    <a:pt x="2756808" y="1331844"/>
                  </a:cubicBezTo>
                  <a:cubicBezTo>
                    <a:pt x="2761065" y="1346035"/>
                    <a:pt x="2770060" y="1358348"/>
                    <a:pt x="2776686" y="1371600"/>
                  </a:cubicBezTo>
                  <a:cubicBezTo>
                    <a:pt x="2779999" y="1401417"/>
                    <a:pt x="2782382" y="1431353"/>
                    <a:pt x="2786625" y="1461052"/>
                  </a:cubicBezTo>
                  <a:cubicBezTo>
                    <a:pt x="2789014" y="1477776"/>
                    <a:pt x="2796564" y="1493855"/>
                    <a:pt x="2796564" y="1510748"/>
                  </a:cubicBezTo>
                  <a:cubicBezTo>
                    <a:pt x="2796564" y="1520253"/>
                    <a:pt x="2785385" y="1600505"/>
                    <a:pt x="2776686" y="1620078"/>
                  </a:cubicBezTo>
                  <a:cubicBezTo>
                    <a:pt x="2768840" y="1637731"/>
                    <a:pt x="2757108" y="1653392"/>
                    <a:pt x="2746869" y="1669774"/>
                  </a:cubicBezTo>
                  <a:cubicBezTo>
                    <a:pt x="2740538" y="1679904"/>
                    <a:pt x="2735438" y="1691144"/>
                    <a:pt x="2726991" y="1699591"/>
                  </a:cubicBezTo>
                  <a:cubicBezTo>
                    <a:pt x="2715277" y="1711305"/>
                    <a:pt x="2700486" y="1719470"/>
                    <a:pt x="2687234" y="1729409"/>
                  </a:cubicBezTo>
                  <a:cubicBezTo>
                    <a:pt x="2680608" y="1742661"/>
                    <a:pt x="2675575" y="1756837"/>
                    <a:pt x="2667356" y="1769165"/>
                  </a:cubicBezTo>
                  <a:cubicBezTo>
                    <a:pt x="2662158" y="1776962"/>
                    <a:pt x="2654974" y="1783421"/>
                    <a:pt x="2647477" y="1789044"/>
                  </a:cubicBezTo>
                  <a:cubicBezTo>
                    <a:pt x="2559321" y="1855162"/>
                    <a:pt x="2620239" y="1807631"/>
                    <a:pt x="2538147" y="1848678"/>
                  </a:cubicBezTo>
                  <a:cubicBezTo>
                    <a:pt x="2492793" y="1871355"/>
                    <a:pt x="2496394" y="1897050"/>
                    <a:pt x="2428817" y="1908313"/>
                  </a:cubicBezTo>
                  <a:lnTo>
                    <a:pt x="2369182" y="1918252"/>
                  </a:lnTo>
                  <a:cubicBezTo>
                    <a:pt x="2352617" y="1924878"/>
                    <a:pt x="2335790" y="1930885"/>
                    <a:pt x="2319486" y="1938131"/>
                  </a:cubicBezTo>
                  <a:cubicBezTo>
                    <a:pt x="2305947" y="1944148"/>
                    <a:pt x="2293603" y="1952807"/>
                    <a:pt x="2279730" y="1958009"/>
                  </a:cubicBezTo>
                  <a:cubicBezTo>
                    <a:pt x="2266940" y="1962805"/>
                    <a:pt x="2253057" y="1964023"/>
                    <a:pt x="2239973" y="1967948"/>
                  </a:cubicBezTo>
                  <a:cubicBezTo>
                    <a:pt x="2219903" y="1973969"/>
                    <a:pt x="2201006" y="1984381"/>
                    <a:pt x="2180338" y="1987826"/>
                  </a:cubicBezTo>
                  <a:cubicBezTo>
                    <a:pt x="2143819" y="1993912"/>
                    <a:pt x="2107119" y="1999371"/>
                    <a:pt x="2071008" y="2007704"/>
                  </a:cubicBezTo>
                  <a:cubicBezTo>
                    <a:pt x="2044388" y="2013847"/>
                    <a:pt x="2015931" y="2015365"/>
                    <a:pt x="1991495" y="2027583"/>
                  </a:cubicBezTo>
                  <a:cubicBezTo>
                    <a:pt x="1978243" y="2034209"/>
                    <a:pt x="1965357" y="2041625"/>
                    <a:pt x="1951738" y="2047461"/>
                  </a:cubicBezTo>
                  <a:cubicBezTo>
                    <a:pt x="1933857" y="2055124"/>
                    <a:pt x="1899625" y="2063459"/>
                    <a:pt x="1882164" y="2067339"/>
                  </a:cubicBezTo>
                  <a:cubicBezTo>
                    <a:pt x="1865673" y="2071004"/>
                    <a:pt x="1848858" y="2073181"/>
                    <a:pt x="1832469" y="2077278"/>
                  </a:cubicBezTo>
                  <a:cubicBezTo>
                    <a:pt x="1822305" y="2079819"/>
                    <a:pt x="1812959" y="2085343"/>
                    <a:pt x="1802651" y="2087217"/>
                  </a:cubicBezTo>
                  <a:cubicBezTo>
                    <a:pt x="1776371" y="2091995"/>
                    <a:pt x="1749538" y="2093095"/>
                    <a:pt x="1723138" y="2097157"/>
                  </a:cubicBezTo>
                  <a:cubicBezTo>
                    <a:pt x="1706441" y="2099726"/>
                    <a:pt x="1690008" y="2103783"/>
                    <a:pt x="1673443" y="2107096"/>
                  </a:cubicBezTo>
                  <a:cubicBezTo>
                    <a:pt x="1544234" y="2103783"/>
                    <a:pt x="1414922" y="2103305"/>
                    <a:pt x="1285817" y="2097157"/>
                  </a:cubicBezTo>
                  <a:cubicBezTo>
                    <a:pt x="1275352" y="2096659"/>
                    <a:pt x="1266073" y="2090095"/>
                    <a:pt x="1255999" y="2087217"/>
                  </a:cubicBezTo>
                  <a:cubicBezTo>
                    <a:pt x="1242865" y="2083464"/>
                    <a:pt x="1229327" y="2081203"/>
                    <a:pt x="1216243" y="2077278"/>
                  </a:cubicBezTo>
                  <a:cubicBezTo>
                    <a:pt x="1196173" y="2071257"/>
                    <a:pt x="1176755" y="2063156"/>
                    <a:pt x="1156608" y="2057400"/>
                  </a:cubicBezTo>
                  <a:cubicBezTo>
                    <a:pt x="1130339" y="2049895"/>
                    <a:pt x="1103305" y="2045231"/>
                    <a:pt x="1077095" y="2037522"/>
                  </a:cubicBezTo>
                  <a:cubicBezTo>
                    <a:pt x="1046942" y="2028653"/>
                    <a:pt x="1018881" y="2011175"/>
                    <a:pt x="987643" y="2007704"/>
                  </a:cubicBezTo>
                  <a:cubicBezTo>
                    <a:pt x="927974" y="2001074"/>
                    <a:pt x="894323" y="1998979"/>
                    <a:pt x="838556" y="1987826"/>
                  </a:cubicBezTo>
                  <a:cubicBezTo>
                    <a:pt x="825161" y="1985147"/>
                    <a:pt x="812334" y="1979733"/>
                    <a:pt x="798799" y="1977887"/>
                  </a:cubicBezTo>
                  <a:cubicBezTo>
                    <a:pt x="656775" y="1958520"/>
                    <a:pt x="628805" y="1959723"/>
                    <a:pt x="500625" y="1948070"/>
                  </a:cubicBezTo>
                  <a:cubicBezTo>
                    <a:pt x="467466" y="1945056"/>
                    <a:pt x="434465" y="1940208"/>
                    <a:pt x="401234" y="1938131"/>
                  </a:cubicBezTo>
                  <a:cubicBezTo>
                    <a:pt x="328414" y="1933580"/>
                    <a:pt x="255460" y="1931504"/>
                    <a:pt x="182573" y="1928191"/>
                  </a:cubicBezTo>
                  <a:cubicBezTo>
                    <a:pt x="172634" y="1918252"/>
                    <a:pt x="163554" y="1907372"/>
                    <a:pt x="152756" y="1898374"/>
                  </a:cubicBezTo>
                  <a:cubicBezTo>
                    <a:pt x="132814" y="1881756"/>
                    <a:pt x="117520" y="1880308"/>
                    <a:pt x="103060" y="1858617"/>
                  </a:cubicBezTo>
                  <a:cubicBezTo>
                    <a:pt x="94842" y="1846289"/>
                    <a:pt x="90533" y="1831725"/>
                    <a:pt x="83182" y="1818861"/>
                  </a:cubicBezTo>
                  <a:cubicBezTo>
                    <a:pt x="77256" y="1808490"/>
                    <a:pt x="69231" y="1799415"/>
                    <a:pt x="63304" y="1789044"/>
                  </a:cubicBezTo>
                  <a:cubicBezTo>
                    <a:pt x="12863" y="1700773"/>
                    <a:pt x="71976" y="1792114"/>
                    <a:pt x="23547" y="1719470"/>
                  </a:cubicBezTo>
                  <a:cubicBezTo>
                    <a:pt x="9990" y="1678796"/>
                    <a:pt x="0" y="1663121"/>
                    <a:pt x="23547" y="1610139"/>
                  </a:cubicBezTo>
                  <a:cubicBezTo>
                    <a:pt x="28896" y="1598105"/>
                    <a:pt x="51708" y="1628360"/>
                    <a:pt x="63304" y="1620078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24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16200000" flipV="1">
              <a:off x="2016728" y="2171540"/>
              <a:ext cx="1217641" cy="8946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5400000">
              <a:off x="921553" y="2158422"/>
              <a:ext cx="1307517" cy="101079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8" idx="3"/>
            </p:cNvCxnSpPr>
            <p:nvPr/>
          </p:nvCxnSpPr>
          <p:spPr>
            <a:xfrm rot="5400000">
              <a:off x="2012776" y="2362599"/>
              <a:ext cx="39470" cy="1925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1008228" y="32882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974914" y="32120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08114" y="1535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075028" y="19166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27314" y="3135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41314" y="3364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28800" y="2362200"/>
              <a:ext cx="22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C00000"/>
                  </a:solidFill>
                </a:rPr>
                <a:t>B</a:t>
              </a:r>
              <a:endParaRPr lang="en-US" sz="48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  <p:bldP spid="2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0"/>
            <a:ext cx="7162800" cy="1143000"/>
          </a:xfrm>
        </p:spPr>
        <p:txBody>
          <a:bodyPr/>
          <a:lstStyle/>
          <a:p>
            <a:r>
              <a:rPr lang="en-US" dirty="0" smtClean="0"/>
              <a:t>Rounding with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05800" cy="4267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800" dirty="0" smtClean="0"/>
              <a:t>Input Polynomial : 	</a:t>
            </a:r>
            <a:r>
              <a:rPr lang="en-US" sz="2800" dirty="0" smtClean="0">
                <a:solidFill>
                  <a:srgbClr val="C00000"/>
                </a:solidFill>
              </a:rPr>
              <a:t>F(x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 ,x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 ,.. </a:t>
            </a:r>
            <a:r>
              <a:rPr lang="en-US" sz="2800" dirty="0" err="1" smtClean="0">
                <a:solidFill>
                  <a:srgbClr val="C0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sz="2800" dirty="0" smtClean="0"/>
              <a:t>	Generate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smtClean="0">
                <a:solidFill>
                  <a:srgbClr val="C00000"/>
                </a:solidFill>
              </a:rPr>
              <a:t>b</a:t>
            </a:r>
            <a:r>
              <a:rPr lang="en-US" sz="2800" baseline="-25000" dirty="0" smtClean="0">
                <a:solidFill>
                  <a:srgbClr val="C00000"/>
                </a:solidFill>
              </a:rPr>
              <a:t>1 </a:t>
            </a:r>
            <a:r>
              <a:rPr lang="en-US" sz="2800" dirty="0" smtClean="0">
                <a:solidFill>
                  <a:srgbClr val="C00000"/>
                </a:solidFill>
              </a:rPr>
              <a:t>= (b</a:t>
            </a:r>
            <a:r>
              <a:rPr lang="en-US" sz="2800" baseline="-25000" dirty="0" smtClean="0">
                <a:solidFill>
                  <a:srgbClr val="C00000"/>
                </a:solidFill>
              </a:rPr>
              <a:t>11</a:t>
            </a:r>
            <a:r>
              <a:rPr lang="en-US" sz="2800" dirty="0" smtClean="0">
                <a:solidFill>
                  <a:srgbClr val="C00000"/>
                </a:solidFill>
              </a:rPr>
              <a:t> ,b</a:t>
            </a:r>
            <a:r>
              <a:rPr lang="en-US" sz="2800" baseline="-25000" dirty="0" smtClean="0">
                <a:solidFill>
                  <a:srgbClr val="C00000"/>
                </a:solidFill>
              </a:rPr>
              <a:t>12</a:t>
            </a:r>
            <a:r>
              <a:rPr lang="en-US" sz="2800" dirty="0" smtClean="0">
                <a:solidFill>
                  <a:srgbClr val="C00000"/>
                </a:solidFill>
              </a:rPr>
              <a:t> ,… b</a:t>
            </a:r>
            <a:r>
              <a:rPr lang="en-US" sz="2800" baseline="-25000" dirty="0" smtClean="0">
                <a:solidFill>
                  <a:srgbClr val="C00000"/>
                </a:solidFill>
              </a:rPr>
              <a:t>1R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		b</a:t>
            </a:r>
            <a:r>
              <a:rPr lang="en-US" sz="2800" baseline="-25000" dirty="0" smtClean="0">
                <a:solidFill>
                  <a:srgbClr val="C00000"/>
                </a:solidFill>
              </a:rPr>
              <a:t>2 </a:t>
            </a:r>
            <a:r>
              <a:rPr lang="en-US" sz="2800" dirty="0" smtClean="0">
                <a:solidFill>
                  <a:srgbClr val="C00000"/>
                </a:solidFill>
              </a:rPr>
              <a:t>= (b</a:t>
            </a:r>
            <a:r>
              <a:rPr lang="en-US" sz="2800" baseline="-25000" dirty="0" smtClean="0">
                <a:solidFill>
                  <a:srgbClr val="C00000"/>
                </a:solidFill>
              </a:rPr>
              <a:t>21</a:t>
            </a:r>
            <a:r>
              <a:rPr lang="en-US" sz="2800" dirty="0" smtClean="0">
                <a:solidFill>
                  <a:srgbClr val="C00000"/>
                </a:solidFill>
              </a:rPr>
              <a:t> ,b</a:t>
            </a:r>
            <a:r>
              <a:rPr lang="en-US" sz="2800" baseline="-25000" dirty="0" smtClean="0">
                <a:solidFill>
                  <a:srgbClr val="C00000"/>
                </a:solidFill>
              </a:rPr>
              <a:t>22</a:t>
            </a:r>
            <a:r>
              <a:rPr lang="en-US" sz="2800" dirty="0" smtClean="0">
                <a:solidFill>
                  <a:srgbClr val="C00000"/>
                </a:solidFill>
              </a:rPr>
              <a:t> ,… b</a:t>
            </a:r>
            <a:r>
              <a:rPr lang="en-US" sz="2800" baseline="-25000" dirty="0" smtClean="0">
                <a:solidFill>
                  <a:srgbClr val="C00000"/>
                </a:solidFill>
              </a:rPr>
              <a:t>2R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	b</a:t>
            </a:r>
            <a:r>
              <a:rPr lang="en-US" sz="2800" baseline="-25000" dirty="0" smtClean="0">
                <a:solidFill>
                  <a:srgbClr val="C00000"/>
                </a:solidFill>
              </a:rPr>
              <a:t>3 </a:t>
            </a:r>
            <a:r>
              <a:rPr lang="en-US" sz="2800" dirty="0" smtClean="0">
                <a:solidFill>
                  <a:srgbClr val="C00000"/>
                </a:solidFill>
              </a:rPr>
              <a:t>= (b</a:t>
            </a:r>
            <a:r>
              <a:rPr lang="en-US" sz="2800" baseline="-25000" dirty="0" smtClean="0">
                <a:solidFill>
                  <a:srgbClr val="C00000"/>
                </a:solidFill>
              </a:rPr>
              <a:t>31</a:t>
            </a:r>
            <a:r>
              <a:rPr lang="en-US" sz="2800" dirty="0" smtClean="0">
                <a:solidFill>
                  <a:srgbClr val="C00000"/>
                </a:solidFill>
              </a:rPr>
              <a:t> ,b</a:t>
            </a:r>
            <a:r>
              <a:rPr lang="en-US" sz="2800" baseline="-25000" dirty="0" smtClean="0">
                <a:solidFill>
                  <a:srgbClr val="C00000"/>
                </a:solidFill>
              </a:rPr>
              <a:t>32</a:t>
            </a:r>
            <a:r>
              <a:rPr lang="en-US" sz="2800" dirty="0" smtClean="0">
                <a:solidFill>
                  <a:srgbClr val="C00000"/>
                </a:solidFill>
              </a:rPr>
              <a:t> ,… b</a:t>
            </a:r>
            <a:r>
              <a:rPr lang="en-US" sz="2800" baseline="-25000" dirty="0" smtClean="0">
                <a:solidFill>
                  <a:srgbClr val="C00000"/>
                </a:solidFill>
              </a:rPr>
              <a:t>3R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sz="2800" dirty="0" smtClean="0"/>
              <a:t>	with each coordinate </a:t>
            </a:r>
            <a:r>
              <a:rPr lang="en-US" sz="2800" dirty="0" smtClean="0">
                <a:solidFill>
                  <a:srgbClr val="C00000"/>
                </a:solidFill>
              </a:rPr>
              <a:t>(b</a:t>
            </a:r>
            <a:r>
              <a:rPr lang="en-US" sz="2800" baseline="-25000" dirty="0" smtClean="0">
                <a:solidFill>
                  <a:srgbClr val="C00000"/>
                </a:solidFill>
              </a:rPr>
              <a:t>1t</a:t>
            </a:r>
            <a:r>
              <a:rPr lang="en-US" sz="2800" dirty="0" smtClean="0">
                <a:solidFill>
                  <a:srgbClr val="C00000"/>
                </a:solidFill>
              </a:rPr>
              <a:t> ,b</a:t>
            </a:r>
            <a:r>
              <a:rPr lang="en-US" sz="2800" baseline="-25000" dirty="0" smtClean="0">
                <a:solidFill>
                  <a:srgbClr val="C00000"/>
                </a:solidFill>
              </a:rPr>
              <a:t>2t</a:t>
            </a:r>
            <a:r>
              <a:rPr lang="en-US" sz="2800" dirty="0" smtClean="0">
                <a:solidFill>
                  <a:srgbClr val="C00000"/>
                </a:solidFill>
              </a:rPr>
              <a:t> ,b</a:t>
            </a:r>
            <a:r>
              <a:rPr lang="en-US" sz="2800" baseline="-25000" dirty="0" smtClean="0">
                <a:solidFill>
                  <a:srgbClr val="C00000"/>
                </a:solidFill>
              </a:rPr>
              <a:t>3t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dirty="0" smtClean="0"/>
              <a:t> according to global distribution </a:t>
            </a:r>
            <a:r>
              <a:rPr lang="en-US" sz="2800" dirty="0" smtClean="0">
                <a:solidFill>
                  <a:srgbClr val="C00000"/>
                </a:solidFill>
              </a:rPr>
              <a:t>B</a:t>
            </a:r>
          </a:p>
          <a:p>
            <a:pPr>
              <a:buNone/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	</a:t>
            </a:r>
            <a:r>
              <a:rPr lang="en-US" sz="2800" dirty="0" smtClean="0"/>
              <a:t>Compute</a:t>
            </a:r>
            <a:r>
              <a:rPr lang="en-US" sz="2800" dirty="0" smtClean="0">
                <a:solidFill>
                  <a:srgbClr val="C00000"/>
                </a:solidFill>
              </a:rPr>
              <a:t> 	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),F(b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) ,F(b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	</a:t>
            </a:r>
            <a:r>
              <a:rPr lang="en-US" sz="2800" dirty="0" smtClean="0"/>
              <a:t>Round</a:t>
            </a:r>
            <a:r>
              <a:rPr lang="en-US" sz="2800" dirty="0" smtClean="0">
                <a:solidFill>
                  <a:srgbClr val="C00000"/>
                </a:solidFill>
              </a:rPr>
              <a:t> 	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),F(b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),F(b</a:t>
            </a:r>
            <a:r>
              <a:rPr lang="en-US" sz="2800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dirty="0" smtClean="0">
                <a:solidFill>
                  <a:srgbClr val="C00000"/>
                </a:solidFill>
              </a:rPr>
              <a:t>) to {-1,1}</a:t>
            </a:r>
          </a:p>
          <a:p>
            <a:pPr>
              <a:buNone/>
            </a:pPr>
            <a:r>
              <a:rPr lang="en-US" sz="2800" dirty="0" smtClean="0"/>
              <a:t>	Output the rounded solution.</a:t>
            </a:r>
            <a:endParaRPr lang="en-US" sz="2400" dirty="0" smtClean="0"/>
          </a:p>
        </p:txBody>
      </p:sp>
      <p:grpSp>
        <p:nvGrpSpPr>
          <p:cNvPr id="4" name="Group 11"/>
          <p:cNvGrpSpPr/>
          <p:nvPr/>
        </p:nvGrpSpPr>
        <p:grpSpPr>
          <a:xfrm>
            <a:off x="6858000" y="228600"/>
            <a:ext cx="2057400" cy="1580322"/>
            <a:chOff x="457200" y="1524000"/>
            <a:chExt cx="3081130" cy="2342322"/>
          </a:xfrm>
        </p:grpSpPr>
        <p:sp>
          <p:nvSpPr>
            <p:cNvPr id="13" name="Freeform 12"/>
            <p:cNvSpPr/>
            <p:nvPr/>
          </p:nvSpPr>
          <p:spPr>
            <a:xfrm>
              <a:off x="457200" y="1524000"/>
              <a:ext cx="3081130" cy="2342322"/>
            </a:xfrm>
            <a:custGeom>
              <a:avLst/>
              <a:gdLst>
                <a:gd name="connsiteX0" fmla="*/ 63304 w 2796564"/>
                <a:gd name="connsiteY0" fmla="*/ 1620078 h 2107096"/>
                <a:gd name="connsiteX1" fmla="*/ 93121 w 2796564"/>
                <a:gd name="connsiteY1" fmla="*/ 1560444 h 2107096"/>
                <a:gd name="connsiteX2" fmla="*/ 103060 w 2796564"/>
                <a:gd name="connsiteY2" fmla="*/ 1530626 h 2107096"/>
                <a:gd name="connsiteX3" fmla="*/ 122938 w 2796564"/>
                <a:gd name="connsiteY3" fmla="*/ 1401417 h 2107096"/>
                <a:gd name="connsiteX4" fmla="*/ 132877 w 2796564"/>
                <a:gd name="connsiteY4" fmla="*/ 1371600 h 2107096"/>
                <a:gd name="connsiteX5" fmla="*/ 172634 w 2796564"/>
                <a:gd name="connsiteY5" fmla="*/ 1311965 h 2107096"/>
                <a:gd name="connsiteX6" fmla="*/ 202451 w 2796564"/>
                <a:gd name="connsiteY6" fmla="*/ 1282148 h 2107096"/>
                <a:gd name="connsiteX7" fmla="*/ 252147 w 2796564"/>
                <a:gd name="connsiteY7" fmla="*/ 1242391 h 2107096"/>
                <a:gd name="connsiteX8" fmla="*/ 272025 w 2796564"/>
                <a:gd name="connsiteY8" fmla="*/ 1212574 h 2107096"/>
                <a:gd name="connsiteX9" fmla="*/ 291904 w 2796564"/>
                <a:gd name="connsiteY9" fmla="*/ 1192696 h 2107096"/>
                <a:gd name="connsiteX10" fmla="*/ 321721 w 2796564"/>
                <a:gd name="connsiteY10" fmla="*/ 1152939 h 2107096"/>
                <a:gd name="connsiteX11" fmla="*/ 351538 w 2796564"/>
                <a:gd name="connsiteY11" fmla="*/ 1133061 h 2107096"/>
                <a:gd name="connsiteX12" fmla="*/ 371417 w 2796564"/>
                <a:gd name="connsiteY12" fmla="*/ 1103244 h 2107096"/>
                <a:gd name="connsiteX13" fmla="*/ 431051 w 2796564"/>
                <a:gd name="connsiteY13" fmla="*/ 1033670 h 2107096"/>
                <a:gd name="connsiteX14" fmla="*/ 460869 w 2796564"/>
                <a:gd name="connsiteY14" fmla="*/ 983974 h 2107096"/>
                <a:gd name="connsiteX15" fmla="*/ 480747 w 2796564"/>
                <a:gd name="connsiteY15" fmla="*/ 944217 h 2107096"/>
                <a:gd name="connsiteX16" fmla="*/ 510564 w 2796564"/>
                <a:gd name="connsiteY16" fmla="*/ 914400 h 2107096"/>
                <a:gd name="connsiteX17" fmla="*/ 550321 w 2796564"/>
                <a:gd name="connsiteY17" fmla="*/ 854765 h 2107096"/>
                <a:gd name="connsiteX18" fmla="*/ 580138 w 2796564"/>
                <a:gd name="connsiteY18" fmla="*/ 815009 h 2107096"/>
                <a:gd name="connsiteX19" fmla="*/ 600017 w 2796564"/>
                <a:gd name="connsiteY19" fmla="*/ 785191 h 2107096"/>
                <a:gd name="connsiteX20" fmla="*/ 659651 w 2796564"/>
                <a:gd name="connsiteY20" fmla="*/ 705678 h 2107096"/>
                <a:gd name="connsiteX21" fmla="*/ 689469 w 2796564"/>
                <a:gd name="connsiteY21" fmla="*/ 675861 h 2107096"/>
                <a:gd name="connsiteX22" fmla="*/ 739164 w 2796564"/>
                <a:gd name="connsiteY22" fmla="*/ 606287 h 2107096"/>
                <a:gd name="connsiteX23" fmla="*/ 759043 w 2796564"/>
                <a:gd name="connsiteY23" fmla="*/ 566531 h 2107096"/>
                <a:gd name="connsiteX24" fmla="*/ 778921 w 2796564"/>
                <a:gd name="connsiteY24" fmla="*/ 546652 h 2107096"/>
                <a:gd name="connsiteX25" fmla="*/ 798799 w 2796564"/>
                <a:gd name="connsiteY25" fmla="*/ 506896 h 2107096"/>
                <a:gd name="connsiteX26" fmla="*/ 858434 w 2796564"/>
                <a:gd name="connsiteY26" fmla="*/ 437322 h 2107096"/>
                <a:gd name="connsiteX27" fmla="*/ 878312 w 2796564"/>
                <a:gd name="connsiteY27" fmla="*/ 397565 h 2107096"/>
                <a:gd name="connsiteX28" fmla="*/ 898191 w 2796564"/>
                <a:gd name="connsiteY28" fmla="*/ 377687 h 2107096"/>
                <a:gd name="connsiteX29" fmla="*/ 908130 w 2796564"/>
                <a:gd name="connsiteY29" fmla="*/ 347870 h 2107096"/>
                <a:gd name="connsiteX30" fmla="*/ 947886 w 2796564"/>
                <a:gd name="connsiteY30" fmla="*/ 308113 h 2107096"/>
                <a:gd name="connsiteX31" fmla="*/ 997582 w 2796564"/>
                <a:gd name="connsiteY31" fmla="*/ 248478 h 2107096"/>
                <a:gd name="connsiteX32" fmla="*/ 1037338 w 2796564"/>
                <a:gd name="connsiteY32" fmla="*/ 208722 h 2107096"/>
                <a:gd name="connsiteX33" fmla="*/ 1077095 w 2796564"/>
                <a:gd name="connsiteY33" fmla="*/ 168965 h 2107096"/>
                <a:gd name="connsiteX34" fmla="*/ 1106912 w 2796564"/>
                <a:gd name="connsiteY34" fmla="*/ 149087 h 2107096"/>
                <a:gd name="connsiteX35" fmla="*/ 1126791 w 2796564"/>
                <a:gd name="connsiteY35" fmla="*/ 129209 h 2107096"/>
                <a:gd name="connsiteX36" fmla="*/ 1166547 w 2796564"/>
                <a:gd name="connsiteY36" fmla="*/ 109331 h 2107096"/>
                <a:gd name="connsiteX37" fmla="*/ 1206304 w 2796564"/>
                <a:gd name="connsiteY37" fmla="*/ 79513 h 2107096"/>
                <a:gd name="connsiteX38" fmla="*/ 1255999 w 2796564"/>
                <a:gd name="connsiteY38" fmla="*/ 69574 h 2107096"/>
                <a:gd name="connsiteX39" fmla="*/ 1305695 w 2796564"/>
                <a:gd name="connsiteY39" fmla="*/ 39757 h 2107096"/>
                <a:gd name="connsiteX40" fmla="*/ 1375269 w 2796564"/>
                <a:gd name="connsiteY40" fmla="*/ 29817 h 2107096"/>
                <a:gd name="connsiteX41" fmla="*/ 1405086 w 2796564"/>
                <a:gd name="connsiteY41" fmla="*/ 19878 h 2107096"/>
                <a:gd name="connsiteX42" fmla="*/ 1534295 w 2796564"/>
                <a:gd name="connsiteY42" fmla="*/ 0 h 2107096"/>
                <a:gd name="connsiteX43" fmla="*/ 1623747 w 2796564"/>
                <a:gd name="connsiteY43" fmla="*/ 9939 h 2107096"/>
                <a:gd name="connsiteX44" fmla="*/ 1703260 w 2796564"/>
                <a:gd name="connsiteY44" fmla="*/ 29817 h 2107096"/>
                <a:gd name="connsiteX45" fmla="*/ 1752956 w 2796564"/>
                <a:gd name="connsiteY45" fmla="*/ 59635 h 2107096"/>
                <a:gd name="connsiteX46" fmla="*/ 1782773 w 2796564"/>
                <a:gd name="connsiteY46" fmla="*/ 89452 h 2107096"/>
                <a:gd name="connsiteX47" fmla="*/ 1812591 w 2796564"/>
                <a:gd name="connsiteY47" fmla="*/ 109331 h 2107096"/>
                <a:gd name="connsiteX48" fmla="*/ 1862286 w 2796564"/>
                <a:gd name="connsiteY48" fmla="*/ 159026 h 2107096"/>
                <a:gd name="connsiteX49" fmla="*/ 1911982 w 2796564"/>
                <a:gd name="connsiteY49" fmla="*/ 208722 h 2107096"/>
                <a:gd name="connsiteX50" fmla="*/ 1951738 w 2796564"/>
                <a:gd name="connsiteY50" fmla="*/ 238539 h 2107096"/>
                <a:gd name="connsiteX51" fmla="*/ 1981556 w 2796564"/>
                <a:gd name="connsiteY51" fmla="*/ 268357 h 2107096"/>
                <a:gd name="connsiteX52" fmla="*/ 2090886 w 2796564"/>
                <a:gd name="connsiteY52" fmla="*/ 347870 h 2107096"/>
                <a:gd name="connsiteX53" fmla="*/ 2160460 w 2796564"/>
                <a:gd name="connsiteY53" fmla="*/ 427383 h 2107096"/>
                <a:gd name="connsiteX54" fmla="*/ 2200217 w 2796564"/>
                <a:gd name="connsiteY54" fmla="*/ 457200 h 2107096"/>
                <a:gd name="connsiteX55" fmla="*/ 2220095 w 2796564"/>
                <a:gd name="connsiteY55" fmla="*/ 496957 h 2107096"/>
                <a:gd name="connsiteX56" fmla="*/ 2249912 w 2796564"/>
                <a:gd name="connsiteY56" fmla="*/ 516835 h 2107096"/>
                <a:gd name="connsiteX57" fmla="*/ 2279730 w 2796564"/>
                <a:gd name="connsiteY57" fmla="*/ 546652 h 2107096"/>
                <a:gd name="connsiteX58" fmla="*/ 2339364 w 2796564"/>
                <a:gd name="connsiteY58" fmla="*/ 636104 h 2107096"/>
                <a:gd name="connsiteX59" fmla="*/ 2379121 w 2796564"/>
                <a:gd name="connsiteY59" fmla="*/ 675861 h 2107096"/>
                <a:gd name="connsiteX60" fmla="*/ 2398999 w 2796564"/>
                <a:gd name="connsiteY60" fmla="*/ 705678 h 2107096"/>
                <a:gd name="connsiteX61" fmla="*/ 2448695 w 2796564"/>
                <a:gd name="connsiteY61" fmla="*/ 755374 h 2107096"/>
                <a:gd name="connsiteX62" fmla="*/ 2478512 w 2796564"/>
                <a:gd name="connsiteY62" fmla="*/ 805070 h 2107096"/>
                <a:gd name="connsiteX63" fmla="*/ 2508330 w 2796564"/>
                <a:gd name="connsiteY63" fmla="*/ 864704 h 2107096"/>
                <a:gd name="connsiteX64" fmla="*/ 2548086 w 2796564"/>
                <a:gd name="connsiteY64" fmla="*/ 904461 h 2107096"/>
                <a:gd name="connsiteX65" fmla="*/ 2577904 w 2796564"/>
                <a:gd name="connsiteY65" fmla="*/ 954157 h 2107096"/>
                <a:gd name="connsiteX66" fmla="*/ 2627599 w 2796564"/>
                <a:gd name="connsiteY66" fmla="*/ 1023731 h 2107096"/>
                <a:gd name="connsiteX67" fmla="*/ 2677295 w 2796564"/>
                <a:gd name="connsiteY67" fmla="*/ 1123122 h 2107096"/>
                <a:gd name="connsiteX68" fmla="*/ 2697173 w 2796564"/>
                <a:gd name="connsiteY68" fmla="*/ 1152939 h 2107096"/>
                <a:gd name="connsiteX69" fmla="*/ 2736930 w 2796564"/>
                <a:gd name="connsiteY69" fmla="*/ 1222513 h 2107096"/>
                <a:gd name="connsiteX70" fmla="*/ 2746869 w 2796564"/>
                <a:gd name="connsiteY70" fmla="*/ 1272209 h 2107096"/>
                <a:gd name="connsiteX71" fmla="*/ 2756808 w 2796564"/>
                <a:gd name="connsiteY71" fmla="*/ 1331844 h 2107096"/>
                <a:gd name="connsiteX72" fmla="*/ 2776686 w 2796564"/>
                <a:gd name="connsiteY72" fmla="*/ 1371600 h 2107096"/>
                <a:gd name="connsiteX73" fmla="*/ 2786625 w 2796564"/>
                <a:gd name="connsiteY73" fmla="*/ 1461052 h 2107096"/>
                <a:gd name="connsiteX74" fmla="*/ 2796564 w 2796564"/>
                <a:gd name="connsiteY74" fmla="*/ 1510748 h 2107096"/>
                <a:gd name="connsiteX75" fmla="*/ 2776686 w 2796564"/>
                <a:gd name="connsiteY75" fmla="*/ 1620078 h 2107096"/>
                <a:gd name="connsiteX76" fmla="*/ 2746869 w 2796564"/>
                <a:gd name="connsiteY76" fmla="*/ 1669774 h 2107096"/>
                <a:gd name="connsiteX77" fmla="*/ 2726991 w 2796564"/>
                <a:gd name="connsiteY77" fmla="*/ 1699591 h 2107096"/>
                <a:gd name="connsiteX78" fmla="*/ 2687234 w 2796564"/>
                <a:gd name="connsiteY78" fmla="*/ 1729409 h 2107096"/>
                <a:gd name="connsiteX79" fmla="*/ 2667356 w 2796564"/>
                <a:gd name="connsiteY79" fmla="*/ 1769165 h 2107096"/>
                <a:gd name="connsiteX80" fmla="*/ 2647477 w 2796564"/>
                <a:gd name="connsiteY80" fmla="*/ 1789044 h 2107096"/>
                <a:gd name="connsiteX81" fmla="*/ 2538147 w 2796564"/>
                <a:gd name="connsiteY81" fmla="*/ 1848678 h 2107096"/>
                <a:gd name="connsiteX82" fmla="*/ 2428817 w 2796564"/>
                <a:gd name="connsiteY82" fmla="*/ 1908313 h 2107096"/>
                <a:gd name="connsiteX83" fmla="*/ 2369182 w 2796564"/>
                <a:gd name="connsiteY83" fmla="*/ 1918252 h 2107096"/>
                <a:gd name="connsiteX84" fmla="*/ 2319486 w 2796564"/>
                <a:gd name="connsiteY84" fmla="*/ 1938131 h 2107096"/>
                <a:gd name="connsiteX85" fmla="*/ 2279730 w 2796564"/>
                <a:gd name="connsiteY85" fmla="*/ 1958009 h 2107096"/>
                <a:gd name="connsiteX86" fmla="*/ 2239973 w 2796564"/>
                <a:gd name="connsiteY86" fmla="*/ 1967948 h 2107096"/>
                <a:gd name="connsiteX87" fmla="*/ 2180338 w 2796564"/>
                <a:gd name="connsiteY87" fmla="*/ 1987826 h 2107096"/>
                <a:gd name="connsiteX88" fmla="*/ 2071008 w 2796564"/>
                <a:gd name="connsiteY88" fmla="*/ 2007704 h 2107096"/>
                <a:gd name="connsiteX89" fmla="*/ 1991495 w 2796564"/>
                <a:gd name="connsiteY89" fmla="*/ 2027583 h 2107096"/>
                <a:gd name="connsiteX90" fmla="*/ 1951738 w 2796564"/>
                <a:gd name="connsiteY90" fmla="*/ 2047461 h 2107096"/>
                <a:gd name="connsiteX91" fmla="*/ 1882164 w 2796564"/>
                <a:gd name="connsiteY91" fmla="*/ 2067339 h 2107096"/>
                <a:gd name="connsiteX92" fmla="*/ 1832469 w 2796564"/>
                <a:gd name="connsiteY92" fmla="*/ 2077278 h 2107096"/>
                <a:gd name="connsiteX93" fmla="*/ 1802651 w 2796564"/>
                <a:gd name="connsiteY93" fmla="*/ 2087217 h 2107096"/>
                <a:gd name="connsiteX94" fmla="*/ 1723138 w 2796564"/>
                <a:gd name="connsiteY94" fmla="*/ 2097157 h 2107096"/>
                <a:gd name="connsiteX95" fmla="*/ 1673443 w 2796564"/>
                <a:gd name="connsiteY95" fmla="*/ 2107096 h 2107096"/>
                <a:gd name="connsiteX96" fmla="*/ 1285817 w 2796564"/>
                <a:gd name="connsiteY96" fmla="*/ 2097157 h 2107096"/>
                <a:gd name="connsiteX97" fmla="*/ 1255999 w 2796564"/>
                <a:gd name="connsiteY97" fmla="*/ 2087217 h 2107096"/>
                <a:gd name="connsiteX98" fmla="*/ 1216243 w 2796564"/>
                <a:gd name="connsiteY98" fmla="*/ 2077278 h 2107096"/>
                <a:gd name="connsiteX99" fmla="*/ 1156608 w 2796564"/>
                <a:gd name="connsiteY99" fmla="*/ 2057400 h 2107096"/>
                <a:gd name="connsiteX100" fmla="*/ 1077095 w 2796564"/>
                <a:gd name="connsiteY100" fmla="*/ 2037522 h 2107096"/>
                <a:gd name="connsiteX101" fmla="*/ 987643 w 2796564"/>
                <a:gd name="connsiteY101" fmla="*/ 2007704 h 2107096"/>
                <a:gd name="connsiteX102" fmla="*/ 838556 w 2796564"/>
                <a:gd name="connsiteY102" fmla="*/ 1987826 h 2107096"/>
                <a:gd name="connsiteX103" fmla="*/ 798799 w 2796564"/>
                <a:gd name="connsiteY103" fmla="*/ 1977887 h 2107096"/>
                <a:gd name="connsiteX104" fmla="*/ 500625 w 2796564"/>
                <a:gd name="connsiteY104" fmla="*/ 1948070 h 2107096"/>
                <a:gd name="connsiteX105" fmla="*/ 401234 w 2796564"/>
                <a:gd name="connsiteY105" fmla="*/ 1938131 h 2107096"/>
                <a:gd name="connsiteX106" fmla="*/ 182573 w 2796564"/>
                <a:gd name="connsiteY106" fmla="*/ 1928191 h 2107096"/>
                <a:gd name="connsiteX107" fmla="*/ 152756 w 2796564"/>
                <a:gd name="connsiteY107" fmla="*/ 1898374 h 2107096"/>
                <a:gd name="connsiteX108" fmla="*/ 103060 w 2796564"/>
                <a:gd name="connsiteY108" fmla="*/ 1858617 h 2107096"/>
                <a:gd name="connsiteX109" fmla="*/ 83182 w 2796564"/>
                <a:gd name="connsiteY109" fmla="*/ 1818861 h 2107096"/>
                <a:gd name="connsiteX110" fmla="*/ 63304 w 2796564"/>
                <a:gd name="connsiteY110" fmla="*/ 1789044 h 2107096"/>
                <a:gd name="connsiteX111" fmla="*/ 23547 w 2796564"/>
                <a:gd name="connsiteY111" fmla="*/ 1719470 h 2107096"/>
                <a:gd name="connsiteX112" fmla="*/ 23547 w 2796564"/>
                <a:gd name="connsiteY112" fmla="*/ 1610139 h 2107096"/>
                <a:gd name="connsiteX113" fmla="*/ 63304 w 2796564"/>
                <a:gd name="connsiteY113" fmla="*/ 1620078 h 210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2796564" h="2107096">
                  <a:moveTo>
                    <a:pt x="63304" y="1620078"/>
                  </a:moveTo>
                  <a:cubicBezTo>
                    <a:pt x="74900" y="1611796"/>
                    <a:pt x="54586" y="1637516"/>
                    <a:pt x="93121" y="1560444"/>
                  </a:cubicBezTo>
                  <a:cubicBezTo>
                    <a:pt x="97806" y="1551073"/>
                    <a:pt x="99747" y="1540565"/>
                    <a:pt x="103060" y="1530626"/>
                  </a:cubicBezTo>
                  <a:cubicBezTo>
                    <a:pt x="109095" y="1482347"/>
                    <a:pt x="111555" y="1446949"/>
                    <a:pt x="122938" y="1401417"/>
                  </a:cubicBezTo>
                  <a:cubicBezTo>
                    <a:pt x="125479" y="1391253"/>
                    <a:pt x="127789" y="1380758"/>
                    <a:pt x="132877" y="1371600"/>
                  </a:cubicBezTo>
                  <a:cubicBezTo>
                    <a:pt x="144479" y="1350716"/>
                    <a:pt x="155741" y="1328858"/>
                    <a:pt x="172634" y="1311965"/>
                  </a:cubicBezTo>
                  <a:cubicBezTo>
                    <a:pt x="182573" y="1302026"/>
                    <a:pt x="191653" y="1291146"/>
                    <a:pt x="202451" y="1282148"/>
                  </a:cubicBezTo>
                  <a:cubicBezTo>
                    <a:pt x="233452" y="1256315"/>
                    <a:pt x="229011" y="1271311"/>
                    <a:pt x="252147" y="1242391"/>
                  </a:cubicBezTo>
                  <a:cubicBezTo>
                    <a:pt x="259609" y="1233063"/>
                    <a:pt x="264563" y="1221902"/>
                    <a:pt x="272025" y="1212574"/>
                  </a:cubicBezTo>
                  <a:cubicBezTo>
                    <a:pt x="277879" y="1205257"/>
                    <a:pt x="285905" y="1199895"/>
                    <a:pt x="291904" y="1192696"/>
                  </a:cubicBezTo>
                  <a:cubicBezTo>
                    <a:pt x="302509" y="1179970"/>
                    <a:pt x="310008" y="1164653"/>
                    <a:pt x="321721" y="1152939"/>
                  </a:cubicBezTo>
                  <a:cubicBezTo>
                    <a:pt x="330167" y="1144492"/>
                    <a:pt x="341599" y="1139687"/>
                    <a:pt x="351538" y="1133061"/>
                  </a:cubicBezTo>
                  <a:cubicBezTo>
                    <a:pt x="358164" y="1123122"/>
                    <a:pt x="363770" y="1112421"/>
                    <a:pt x="371417" y="1103244"/>
                  </a:cubicBezTo>
                  <a:cubicBezTo>
                    <a:pt x="422598" y="1041827"/>
                    <a:pt x="381427" y="1108105"/>
                    <a:pt x="431051" y="1033670"/>
                  </a:cubicBezTo>
                  <a:cubicBezTo>
                    <a:pt x="441767" y="1017596"/>
                    <a:pt x="451487" y="1000861"/>
                    <a:pt x="460869" y="983974"/>
                  </a:cubicBezTo>
                  <a:cubicBezTo>
                    <a:pt x="468065" y="971022"/>
                    <a:pt x="472135" y="956274"/>
                    <a:pt x="480747" y="944217"/>
                  </a:cubicBezTo>
                  <a:cubicBezTo>
                    <a:pt x="488917" y="932779"/>
                    <a:pt x="501935" y="925495"/>
                    <a:pt x="510564" y="914400"/>
                  </a:cubicBezTo>
                  <a:cubicBezTo>
                    <a:pt x="525232" y="895542"/>
                    <a:pt x="535986" y="873878"/>
                    <a:pt x="550321" y="854765"/>
                  </a:cubicBezTo>
                  <a:cubicBezTo>
                    <a:pt x="560260" y="841513"/>
                    <a:pt x="570510" y="828488"/>
                    <a:pt x="580138" y="815009"/>
                  </a:cubicBezTo>
                  <a:cubicBezTo>
                    <a:pt x="587081" y="805288"/>
                    <a:pt x="592991" y="794852"/>
                    <a:pt x="600017" y="785191"/>
                  </a:cubicBezTo>
                  <a:cubicBezTo>
                    <a:pt x="619503" y="758397"/>
                    <a:pt x="636224" y="729104"/>
                    <a:pt x="659651" y="705678"/>
                  </a:cubicBezTo>
                  <a:lnTo>
                    <a:pt x="689469" y="675861"/>
                  </a:lnTo>
                  <a:cubicBezTo>
                    <a:pt x="741147" y="546662"/>
                    <a:pt x="676181" y="681865"/>
                    <a:pt x="739164" y="606287"/>
                  </a:cubicBezTo>
                  <a:cubicBezTo>
                    <a:pt x="748649" y="594905"/>
                    <a:pt x="750824" y="578859"/>
                    <a:pt x="759043" y="566531"/>
                  </a:cubicBezTo>
                  <a:cubicBezTo>
                    <a:pt x="764241" y="558734"/>
                    <a:pt x="773723" y="554449"/>
                    <a:pt x="778921" y="546652"/>
                  </a:cubicBezTo>
                  <a:cubicBezTo>
                    <a:pt x="787139" y="534324"/>
                    <a:pt x="790946" y="519460"/>
                    <a:pt x="798799" y="506896"/>
                  </a:cubicBezTo>
                  <a:cubicBezTo>
                    <a:pt x="820050" y="472895"/>
                    <a:pt x="831329" y="464427"/>
                    <a:pt x="858434" y="437322"/>
                  </a:cubicBezTo>
                  <a:cubicBezTo>
                    <a:pt x="865060" y="424070"/>
                    <a:pt x="870093" y="409893"/>
                    <a:pt x="878312" y="397565"/>
                  </a:cubicBezTo>
                  <a:cubicBezTo>
                    <a:pt x="883510" y="389768"/>
                    <a:pt x="893370" y="385722"/>
                    <a:pt x="898191" y="377687"/>
                  </a:cubicBezTo>
                  <a:cubicBezTo>
                    <a:pt x="903581" y="368703"/>
                    <a:pt x="902041" y="356395"/>
                    <a:pt x="908130" y="347870"/>
                  </a:cubicBezTo>
                  <a:cubicBezTo>
                    <a:pt x="919023" y="332619"/>
                    <a:pt x="935545" y="322217"/>
                    <a:pt x="947886" y="308113"/>
                  </a:cubicBezTo>
                  <a:cubicBezTo>
                    <a:pt x="1030587" y="213597"/>
                    <a:pt x="939256" y="306807"/>
                    <a:pt x="997582" y="248478"/>
                  </a:cubicBezTo>
                  <a:cubicBezTo>
                    <a:pt x="1017460" y="188844"/>
                    <a:pt x="990956" y="241852"/>
                    <a:pt x="1037338" y="208722"/>
                  </a:cubicBezTo>
                  <a:cubicBezTo>
                    <a:pt x="1052589" y="197829"/>
                    <a:pt x="1062865" y="181162"/>
                    <a:pt x="1077095" y="168965"/>
                  </a:cubicBezTo>
                  <a:cubicBezTo>
                    <a:pt x="1086164" y="161191"/>
                    <a:pt x="1097584" y="156549"/>
                    <a:pt x="1106912" y="149087"/>
                  </a:cubicBezTo>
                  <a:cubicBezTo>
                    <a:pt x="1114229" y="143233"/>
                    <a:pt x="1118994" y="134407"/>
                    <a:pt x="1126791" y="129209"/>
                  </a:cubicBezTo>
                  <a:cubicBezTo>
                    <a:pt x="1139119" y="120991"/>
                    <a:pt x="1153983" y="117184"/>
                    <a:pt x="1166547" y="109331"/>
                  </a:cubicBezTo>
                  <a:cubicBezTo>
                    <a:pt x="1180594" y="100551"/>
                    <a:pt x="1191166" y="86241"/>
                    <a:pt x="1206304" y="79513"/>
                  </a:cubicBezTo>
                  <a:cubicBezTo>
                    <a:pt x="1221741" y="72652"/>
                    <a:pt x="1239434" y="72887"/>
                    <a:pt x="1255999" y="69574"/>
                  </a:cubicBezTo>
                  <a:cubicBezTo>
                    <a:pt x="1272564" y="59635"/>
                    <a:pt x="1287368" y="45866"/>
                    <a:pt x="1305695" y="39757"/>
                  </a:cubicBezTo>
                  <a:cubicBezTo>
                    <a:pt x="1327920" y="32349"/>
                    <a:pt x="1352297" y="34412"/>
                    <a:pt x="1375269" y="29817"/>
                  </a:cubicBezTo>
                  <a:cubicBezTo>
                    <a:pt x="1385542" y="27762"/>
                    <a:pt x="1394859" y="22151"/>
                    <a:pt x="1405086" y="19878"/>
                  </a:cubicBezTo>
                  <a:cubicBezTo>
                    <a:pt x="1429908" y="14362"/>
                    <a:pt x="1512102" y="3170"/>
                    <a:pt x="1534295" y="0"/>
                  </a:cubicBezTo>
                  <a:cubicBezTo>
                    <a:pt x="1564112" y="3313"/>
                    <a:pt x="1594203" y="4725"/>
                    <a:pt x="1623747" y="9939"/>
                  </a:cubicBezTo>
                  <a:cubicBezTo>
                    <a:pt x="1650651" y="14687"/>
                    <a:pt x="1703260" y="29817"/>
                    <a:pt x="1703260" y="29817"/>
                  </a:cubicBezTo>
                  <a:cubicBezTo>
                    <a:pt x="1765161" y="91721"/>
                    <a:pt x="1675547" y="8030"/>
                    <a:pt x="1752956" y="59635"/>
                  </a:cubicBezTo>
                  <a:cubicBezTo>
                    <a:pt x="1764651" y="67432"/>
                    <a:pt x="1771975" y="80454"/>
                    <a:pt x="1782773" y="89452"/>
                  </a:cubicBezTo>
                  <a:cubicBezTo>
                    <a:pt x="1791950" y="97099"/>
                    <a:pt x="1802652" y="102705"/>
                    <a:pt x="1812591" y="109331"/>
                  </a:cubicBezTo>
                  <a:cubicBezTo>
                    <a:pt x="1852347" y="168965"/>
                    <a:pt x="1809278" y="112644"/>
                    <a:pt x="1862286" y="159026"/>
                  </a:cubicBezTo>
                  <a:cubicBezTo>
                    <a:pt x="1879917" y="174453"/>
                    <a:pt x="1894473" y="193158"/>
                    <a:pt x="1911982" y="208722"/>
                  </a:cubicBezTo>
                  <a:cubicBezTo>
                    <a:pt x="1924363" y="219727"/>
                    <a:pt x="1939161" y="227759"/>
                    <a:pt x="1951738" y="238539"/>
                  </a:cubicBezTo>
                  <a:cubicBezTo>
                    <a:pt x="1962410" y="247687"/>
                    <a:pt x="1970758" y="259358"/>
                    <a:pt x="1981556" y="268357"/>
                  </a:cubicBezTo>
                  <a:cubicBezTo>
                    <a:pt x="2020602" y="300896"/>
                    <a:pt x="2052675" y="296923"/>
                    <a:pt x="2090886" y="347870"/>
                  </a:cubicBezTo>
                  <a:cubicBezTo>
                    <a:pt x="2119538" y="386072"/>
                    <a:pt x="2123032" y="394633"/>
                    <a:pt x="2160460" y="427383"/>
                  </a:cubicBezTo>
                  <a:cubicBezTo>
                    <a:pt x="2172927" y="438291"/>
                    <a:pt x="2186965" y="447261"/>
                    <a:pt x="2200217" y="457200"/>
                  </a:cubicBezTo>
                  <a:cubicBezTo>
                    <a:pt x="2206843" y="470452"/>
                    <a:pt x="2210610" y="485575"/>
                    <a:pt x="2220095" y="496957"/>
                  </a:cubicBezTo>
                  <a:cubicBezTo>
                    <a:pt x="2227742" y="506134"/>
                    <a:pt x="2240735" y="509188"/>
                    <a:pt x="2249912" y="516835"/>
                  </a:cubicBezTo>
                  <a:cubicBezTo>
                    <a:pt x="2260710" y="525833"/>
                    <a:pt x="2271296" y="535407"/>
                    <a:pt x="2279730" y="546652"/>
                  </a:cubicBezTo>
                  <a:cubicBezTo>
                    <a:pt x="2301232" y="575321"/>
                    <a:pt x="2314024" y="610764"/>
                    <a:pt x="2339364" y="636104"/>
                  </a:cubicBezTo>
                  <a:cubicBezTo>
                    <a:pt x="2352616" y="649356"/>
                    <a:pt x="2366924" y="661631"/>
                    <a:pt x="2379121" y="675861"/>
                  </a:cubicBezTo>
                  <a:cubicBezTo>
                    <a:pt x="2386895" y="684930"/>
                    <a:pt x="2391133" y="696688"/>
                    <a:pt x="2398999" y="705678"/>
                  </a:cubicBezTo>
                  <a:cubicBezTo>
                    <a:pt x="2414426" y="723309"/>
                    <a:pt x="2436642" y="735285"/>
                    <a:pt x="2448695" y="755374"/>
                  </a:cubicBezTo>
                  <a:cubicBezTo>
                    <a:pt x="2458634" y="771939"/>
                    <a:pt x="2469261" y="788111"/>
                    <a:pt x="2478512" y="805070"/>
                  </a:cubicBezTo>
                  <a:cubicBezTo>
                    <a:pt x="2489154" y="824581"/>
                    <a:pt x="2495585" y="846497"/>
                    <a:pt x="2508330" y="864704"/>
                  </a:cubicBezTo>
                  <a:cubicBezTo>
                    <a:pt x="2519078" y="880058"/>
                    <a:pt x="2536580" y="889667"/>
                    <a:pt x="2548086" y="904461"/>
                  </a:cubicBezTo>
                  <a:cubicBezTo>
                    <a:pt x="2559946" y="919710"/>
                    <a:pt x="2567188" y="938083"/>
                    <a:pt x="2577904" y="954157"/>
                  </a:cubicBezTo>
                  <a:cubicBezTo>
                    <a:pt x="2593713" y="977870"/>
                    <a:pt x="2613149" y="999166"/>
                    <a:pt x="2627599" y="1023731"/>
                  </a:cubicBezTo>
                  <a:cubicBezTo>
                    <a:pt x="2646379" y="1055658"/>
                    <a:pt x="2656748" y="1092302"/>
                    <a:pt x="2677295" y="1123122"/>
                  </a:cubicBezTo>
                  <a:cubicBezTo>
                    <a:pt x="2683921" y="1133061"/>
                    <a:pt x="2691831" y="1142255"/>
                    <a:pt x="2697173" y="1152939"/>
                  </a:cubicBezTo>
                  <a:cubicBezTo>
                    <a:pt x="2732210" y="1223014"/>
                    <a:pt x="2698301" y="1183886"/>
                    <a:pt x="2736930" y="1222513"/>
                  </a:cubicBezTo>
                  <a:cubicBezTo>
                    <a:pt x="2740243" y="1239078"/>
                    <a:pt x="2743847" y="1255588"/>
                    <a:pt x="2746869" y="1272209"/>
                  </a:cubicBezTo>
                  <a:cubicBezTo>
                    <a:pt x="2750474" y="1292036"/>
                    <a:pt x="2751017" y="1312541"/>
                    <a:pt x="2756808" y="1331844"/>
                  </a:cubicBezTo>
                  <a:cubicBezTo>
                    <a:pt x="2761065" y="1346035"/>
                    <a:pt x="2770060" y="1358348"/>
                    <a:pt x="2776686" y="1371600"/>
                  </a:cubicBezTo>
                  <a:cubicBezTo>
                    <a:pt x="2779999" y="1401417"/>
                    <a:pt x="2782382" y="1431353"/>
                    <a:pt x="2786625" y="1461052"/>
                  </a:cubicBezTo>
                  <a:cubicBezTo>
                    <a:pt x="2789014" y="1477776"/>
                    <a:pt x="2796564" y="1493855"/>
                    <a:pt x="2796564" y="1510748"/>
                  </a:cubicBezTo>
                  <a:cubicBezTo>
                    <a:pt x="2796564" y="1520253"/>
                    <a:pt x="2785385" y="1600505"/>
                    <a:pt x="2776686" y="1620078"/>
                  </a:cubicBezTo>
                  <a:cubicBezTo>
                    <a:pt x="2768840" y="1637731"/>
                    <a:pt x="2757108" y="1653392"/>
                    <a:pt x="2746869" y="1669774"/>
                  </a:cubicBezTo>
                  <a:cubicBezTo>
                    <a:pt x="2740538" y="1679904"/>
                    <a:pt x="2735438" y="1691144"/>
                    <a:pt x="2726991" y="1699591"/>
                  </a:cubicBezTo>
                  <a:cubicBezTo>
                    <a:pt x="2715277" y="1711305"/>
                    <a:pt x="2700486" y="1719470"/>
                    <a:pt x="2687234" y="1729409"/>
                  </a:cubicBezTo>
                  <a:cubicBezTo>
                    <a:pt x="2680608" y="1742661"/>
                    <a:pt x="2675575" y="1756837"/>
                    <a:pt x="2667356" y="1769165"/>
                  </a:cubicBezTo>
                  <a:cubicBezTo>
                    <a:pt x="2662158" y="1776962"/>
                    <a:pt x="2654974" y="1783421"/>
                    <a:pt x="2647477" y="1789044"/>
                  </a:cubicBezTo>
                  <a:cubicBezTo>
                    <a:pt x="2559321" y="1855162"/>
                    <a:pt x="2620239" y="1807631"/>
                    <a:pt x="2538147" y="1848678"/>
                  </a:cubicBezTo>
                  <a:cubicBezTo>
                    <a:pt x="2492793" y="1871355"/>
                    <a:pt x="2496394" y="1897050"/>
                    <a:pt x="2428817" y="1908313"/>
                  </a:cubicBezTo>
                  <a:lnTo>
                    <a:pt x="2369182" y="1918252"/>
                  </a:lnTo>
                  <a:cubicBezTo>
                    <a:pt x="2352617" y="1924878"/>
                    <a:pt x="2335790" y="1930885"/>
                    <a:pt x="2319486" y="1938131"/>
                  </a:cubicBezTo>
                  <a:cubicBezTo>
                    <a:pt x="2305947" y="1944148"/>
                    <a:pt x="2293603" y="1952807"/>
                    <a:pt x="2279730" y="1958009"/>
                  </a:cubicBezTo>
                  <a:cubicBezTo>
                    <a:pt x="2266940" y="1962805"/>
                    <a:pt x="2253057" y="1964023"/>
                    <a:pt x="2239973" y="1967948"/>
                  </a:cubicBezTo>
                  <a:cubicBezTo>
                    <a:pt x="2219903" y="1973969"/>
                    <a:pt x="2201006" y="1984381"/>
                    <a:pt x="2180338" y="1987826"/>
                  </a:cubicBezTo>
                  <a:cubicBezTo>
                    <a:pt x="2143819" y="1993912"/>
                    <a:pt x="2107119" y="1999371"/>
                    <a:pt x="2071008" y="2007704"/>
                  </a:cubicBezTo>
                  <a:cubicBezTo>
                    <a:pt x="2044388" y="2013847"/>
                    <a:pt x="2015931" y="2015365"/>
                    <a:pt x="1991495" y="2027583"/>
                  </a:cubicBezTo>
                  <a:cubicBezTo>
                    <a:pt x="1978243" y="2034209"/>
                    <a:pt x="1965357" y="2041625"/>
                    <a:pt x="1951738" y="2047461"/>
                  </a:cubicBezTo>
                  <a:cubicBezTo>
                    <a:pt x="1933857" y="2055124"/>
                    <a:pt x="1899625" y="2063459"/>
                    <a:pt x="1882164" y="2067339"/>
                  </a:cubicBezTo>
                  <a:cubicBezTo>
                    <a:pt x="1865673" y="2071004"/>
                    <a:pt x="1848858" y="2073181"/>
                    <a:pt x="1832469" y="2077278"/>
                  </a:cubicBezTo>
                  <a:cubicBezTo>
                    <a:pt x="1822305" y="2079819"/>
                    <a:pt x="1812959" y="2085343"/>
                    <a:pt x="1802651" y="2087217"/>
                  </a:cubicBezTo>
                  <a:cubicBezTo>
                    <a:pt x="1776371" y="2091995"/>
                    <a:pt x="1749538" y="2093095"/>
                    <a:pt x="1723138" y="2097157"/>
                  </a:cubicBezTo>
                  <a:cubicBezTo>
                    <a:pt x="1706441" y="2099726"/>
                    <a:pt x="1690008" y="2103783"/>
                    <a:pt x="1673443" y="2107096"/>
                  </a:cubicBezTo>
                  <a:cubicBezTo>
                    <a:pt x="1544234" y="2103783"/>
                    <a:pt x="1414922" y="2103305"/>
                    <a:pt x="1285817" y="2097157"/>
                  </a:cubicBezTo>
                  <a:cubicBezTo>
                    <a:pt x="1275352" y="2096659"/>
                    <a:pt x="1266073" y="2090095"/>
                    <a:pt x="1255999" y="2087217"/>
                  </a:cubicBezTo>
                  <a:cubicBezTo>
                    <a:pt x="1242865" y="2083464"/>
                    <a:pt x="1229327" y="2081203"/>
                    <a:pt x="1216243" y="2077278"/>
                  </a:cubicBezTo>
                  <a:cubicBezTo>
                    <a:pt x="1196173" y="2071257"/>
                    <a:pt x="1176755" y="2063156"/>
                    <a:pt x="1156608" y="2057400"/>
                  </a:cubicBezTo>
                  <a:cubicBezTo>
                    <a:pt x="1130339" y="2049895"/>
                    <a:pt x="1103305" y="2045231"/>
                    <a:pt x="1077095" y="2037522"/>
                  </a:cubicBezTo>
                  <a:cubicBezTo>
                    <a:pt x="1046942" y="2028653"/>
                    <a:pt x="1018881" y="2011175"/>
                    <a:pt x="987643" y="2007704"/>
                  </a:cubicBezTo>
                  <a:cubicBezTo>
                    <a:pt x="927974" y="2001074"/>
                    <a:pt x="894323" y="1998979"/>
                    <a:pt x="838556" y="1987826"/>
                  </a:cubicBezTo>
                  <a:cubicBezTo>
                    <a:pt x="825161" y="1985147"/>
                    <a:pt x="812334" y="1979733"/>
                    <a:pt x="798799" y="1977887"/>
                  </a:cubicBezTo>
                  <a:cubicBezTo>
                    <a:pt x="656775" y="1958520"/>
                    <a:pt x="628805" y="1959723"/>
                    <a:pt x="500625" y="1948070"/>
                  </a:cubicBezTo>
                  <a:cubicBezTo>
                    <a:pt x="467466" y="1945056"/>
                    <a:pt x="434465" y="1940208"/>
                    <a:pt x="401234" y="1938131"/>
                  </a:cubicBezTo>
                  <a:cubicBezTo>
                    <a:pt x="328414" y="1933580"/>
                    <a:pt x="255460" y="1931504"/>
                    <a:pt x="182573" y="1928191"/>
                  </a:cubicBezTo>
                  <a:cubicBezTo>
                    <a:pt x="172634" y="1918252"/>
                    <a:pt x="163554" y="1907372"/>
                    <a:pt x="152756" y="1898374"/>
                  </a:cubicBezTo>
                  <a:cubicBezTo>
                    <a:pt x="132814" y="1881756"/>
                    <a:pt x="117520" y="1880308"/>
                    <a:pt x="103060" y="1858617"/>
                  </a:cubicBezTo>
                  <a:cubicBezTo>
                    <a:pt x="94842" y="1846289"/>
                    <a:pt x="90533" y="1831725"/>
                    <a:pt x="83182" y="1818861"/>
                  </a:cubicBezTo>
                  <a:cubicBezTo>
                    <a:pt x="77256" y="1808490"/>
                    <a:pt x="69231" y="1799415"/>
                    <a:pt x="63304" y="1789044"/>
                  </a:cubicBezTo>
                  <a:cubicBezTo>
                    <a:pt x="12863" y="1700773"/>
                    <a:pt x="71976" y="1792114"/>
                    <a:pt x="23547" y="1719470"/>
                  </a:cubicBezTo>
                  <a:cubicBezTo>
                    <a:pt x="9990" y="1678796"/>
                    <a:pt x="0" y="1663121"/>
                    <a:pt x="23547" y="1610139"/>
                  </a:cubicBezTo>
                  <a:cubicBezTo>
                    <a:pt x="28896" y="1598105"/>
                    <a:pt x="51708" y="1628360"/>
                    <a:pt x="63304" y="1620078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24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6200000" flipV="1">
              <a:off x="2016728" y="2171540"/>
              <a:ext cx="1217641" cy="8946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921553" y="2158422"/>
              <a:ext cx="1307517" cy="101079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8" idx="3"/>
            </p:cNvCxnSpPr>
            <p:nvPr/>
          </p:nvCxnSpPr>
          <p:spPr>
            <a:xfrm rot="5400000">
              <a:off x="2012776" y="2362599"/>
              <a:ext cx="39470" cy="1925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1008228" y="32882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974914" y="32120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8114" y="1535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2075028" y="191666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7314" y="3135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41314" y="3364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8800" y="2362200"/>
              <a:ext cx="22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C00000"/>
                  </a:solidFill>
                </a:rPr>
                <a:t>B</a:t>
              </a:r>
              <a:endParaRPr lang="en-US" sz="4800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152400" y="5661025"/>
          <a:ext cx="8809038" cy="968375"/>
        </p:xfrm>
        <a:graphic>
          <a:graphicData uri="http://schemas.openxmlformats.org/presentationml/2006/ole">
            <p:oleObj spid="_x0000_s54274" name="Equation" r:id="rId3" imgW="4673520" imgH="431640" progId="Equation.3">
              <p:embed/>
            </p:oleObj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381000" y="5410200"/>
            <a:ext cx="8229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Invariance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625025"/>
            <a:ext cx="8763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Suppose F is far from every dictator then since A</a:t>
            </a:r>
            <a:r>
              <a:rPr lang="en-US" sz="3200" baseline="-25000" dirty="0" smtClean="0"/>
              <a:t>12</a:t>
            </a:r>
            <a:r>
              <a:rPr lang="en-US" sz="3200" dirty="0" smtClean="0"/>
              <a:t> and B have same first two moments,</a:t>
            </a:r>
          </a:p>
          <a:p>
            <a:r>
              <a:rPr lang="en-US" sz="3200" dirty="0" smtClean="0"/>
              <a:t>	F(a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),F(a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)  has nearly same distribution as F(b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),F(b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)  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     </a:t>
            </a:r>
            <a:r>
              <a:rPr lang="en-US" sz="3200" dirty="0" smtClean="0">
                <a:solidFill>
                  <a:srgbClr val="C00000"/>
                </a:solidFill>
              </a:rPr>
              <a:t>F(b</a:t>
            </a:r>
            <a:r>
              <a:rPr lang="en-US" sz="3200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dirty="0" smtClean="0">
                <a:solidFill>
                  <a:srgbClr val="C00000"/>
                </a:solidFill>
              </a:rPr>
              <a:t>), F(b</a:t>
            </a:r>
            <a:r>
              <a:rPr lang="en-US" sz="3200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)  </a:t>
            </a:r>
            <a:r>
              <a:rPr lang="en-US" sz="3200" dirty="0" smtClean="0"/>
              <a:t>are close to </a:t>
            </a:r>
            <a:r>
              <a:rPr lang="en-US" sz="3200" dirty="0" smtClean="0">
                <a:solidFill>
                  <a:srgbClr val="C00000"/>
                </a:solidFill>
              </a:rPr>
              <a:t>{-1,1}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1066800" y="3962400"/>
          <a:ext cx="5372100" cy="882650"/>
        </p:xfrm>
        <a:graphic>
          <a:graphicData uri="http://schemas.openxmlformats.org/presentationml/2006/ole">
            <p:oleObj spid="_x0000_s55298" name="Equation" r:id="rId3" imgW="3022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ded Corner 31"/>
          <p:cNvSpPr/>
          <p:nvPr/>
        </p:nvSpPr>
        <p:spPr>
          <a:xfrm>
            <a:off x="152400" y="1295400"/>
            <a:ext cx="4038600" cy="5410200"/>
          </a:xfrm>
          <a:prstGeom prst="foldedCorner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u="sng" dirty="0" smtClean="0">
                <a:solidFill>
                  <a:schemeClr val="tx1"/>
                </a:solidFill>
              </a:rPr>
              <a:t>ALGORITHMS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06]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-Williamson]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-Wirth]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Lewin-Livnat-Zwick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07]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[Hast]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07]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[Frieze-</a:t>
            </a:r>
            <a:r>
              <a:rPr lang="en-US" dirty="0" err="1" smtClean="0">
                <a:solidFill>
                  <a:srgbClr val="0070C0"/>
                </a:solidFill>
              </a:rPr>
              <a:t>Jerrum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[Karloff-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SODA 98]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STOC 98]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99]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Halperin-Zwick</a:t>
            </a:r>
            <a:r>
              <a:rPr lang="en-US" dirty="0" smtClean="0">
                <a:solidFill>
                  <a:srgbClr val="0070C0"/>
                </a:solidFill>
              </a:rPr>
              <a:t>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-Williamson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Feige-Goemans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Matuura</a:t>
            </a:r>
            <a:r>
              <a:rPr lang="en-US" dirty="0" smtClean="0">
                <a:solidFill>
                  <a:srgbClr val="0070C0"/>
                </a:solidFill>
              </a:rPr>
              <a:t>-Matsui]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Trevisan</a:t>
            </a:r>
            <a:r>
              <a:rPr lang="en-US" dirty="0" smtClean="0">
                <a:solidFill>
                  <a:srgbClr val="0070C0"/>
                </a:solidFill>
              </a:rPr>
              <a:t>-Sudan-</a:t>
            </a:r>
            <a:r>
              <a:rPr lang="en-US" dirty="0" err="1" smtClean="0">
                <a:solidFill>
                  <a:srgbClr val="0070C0"/>
                </a:solidFill>
              </a:rPr>
              <a:t>Sorkin</a:t>
            </a:r>
            <a:r>
              <a:rPr lang="en-US" dirty="0" smtClean="0">
                <a:solidFill>
                  <a:srgbClr val="0070C0"/>
                </a:solidFill>
              </a:rPr>
              <a:t>-Williamson]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81600" cy="1143000"/>
          </a:xfrm>
          <a:ln w="254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dirty="0" err="1" smtClean="0"/>
              <a:t>Approximability</a:t>
            </a:r>
            <a:r>
              <a:rPr lang="en-US" dirty="0" smtClean="0"/>
              <a:t> of CSPs</a:t>
            </a:r>
            <a:endParaRPr lang="en-US" dirty="0"/>
          </a:p>
        </p:txBody>
      </p:sp>
      <p:sp>
        <p:nvSpPr>
          <p:cNvPr id="59" name="Rectangular Callout 58"/>
          <p:cNvSpPr/>
          <p:nvPr/>
        </p:nvSpPr>
        <p:spPr>
          <a:xfrm>
            <a:off x="5486400" y="0"/>
            <a:ext cx="3505200" cy="1371600"/>
          </a:xfrm>
          <a:prstGeom prst="wedgeRectCallout">
            <a:avLst>
              <a:gd name="adj1" fmla="val -29113"/>
              <a:gd name="adj2" fmla="val 31218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Gap for </a:t>
            </a:r>
            <a:r>
              <a:rPr lang="en-US" sz="2800" b="1" dirty="0" err="1" smtClean="0">
                <a:solidFill>
                  <a:schemeClr val="tx1"/>
                </a:solidFill>
              </a:rPr>
              <a:t>MaxCUT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Algorithm = 0.878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Hardness = 0.941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419600" y="5029200"/>
            <a:ext cx="4038600" cy="15191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CUT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4419600" y="5410200"/>
            <a:ext cx="42672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2-SAT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419600" y="4648201"/>
            <a:ext cx="3962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3-SAT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418806" y="3886200"/>
            <a:ext cx="3658394" cy="1826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4-SAT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4419600" y="4267200"/>
            <a:ext cx="3810000" cy="1977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DI CUT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418806" y="6080992"/>
            <a:ext cx="4344194" cy="167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k-CUT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4418806" y="1752600"/>
            <a:ext cx="1600994" cy="197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Unique Games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4419600" y="1447800"/>
            <a:ext cx="13716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k-CSP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4418806" y="5715000"/>
            <a:ext cx="43441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Horn SAT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4419600" y="3520582"/>
            <a:ext cx="3276600" cy="1370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 DI-CUT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419600" y="3200400"/>
            <a:ext cx="3276600" cy="1370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E2 LIN3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419600" y="2819401"/>
            <a:ext cx="2819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3-MAJ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418806" y="21336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3-CSP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6172200" y="5029200"/>
            <a:ext cx="152400" cy="152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419600" y="24384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3-AND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4114800" y="1219200"/>
            <a:ext cx="5105400" cy="5638800"/>
            <a:chOff x="2514600" y="533400"/>
            <a:chExt cx="5105400" cy="5638800"/>
          </a:xfrm>
        </p:grpSpPr>
        <p:cxnSp>
          <p:nvCxnSpPr>
            <p:cNvPr id="103" name="Straight Connector 102"/>
            <p:cNvCxnSpPr/>
            <p:nvPr/>
          </p:nvCxnSpPr>
          <p:spPr>
            <a:xfrm rot="5400000">
              <a:off x="227408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4724003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631642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162800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cxnSp>
          <p:nvCxnSpPr>
            <p:cNvPr id="107" name="Straight Connector 106"/>
            <p:cNvCxnSpPr/>
            <p:nvPr/>
          </p:nvCxnSpPr>
          <p:spPr>
            <a:xfrm rot="10800000">
              <a:off x="2514600" y="5715000"/>
              <a:ext cx="5105400" cy="158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107"/>
          <p:cNvSpPr/>
          <p:nvPr/>
        </p:nvSpPr>
        <p:spPr>
          <a:xfrm>
            <a:off x="3810000" y="1447800"/>
            <a:ext cx="2819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4419600" y="21336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4419600" y="24384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953000" y="2819400"/>
            <a:ext cx="1676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6096000" y="4648200"/>
            <a:ext cx="533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6324600" y="5029200"/>
            <a:ext cx="304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6172200" y="4267200"/>
            <a:ext cx="457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6400800" y="5410200"/>
            <a:ext cx="2286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6553200" y="6096000"/>
            <a:ext cx="76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7620000" y="2133600"/>
            <a:ext cx="1295400" cy="381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NP HARD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9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8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1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9" grpId="0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 animBg="1"/>
      <p:bldP spid="101" grpId="1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800" dirty="0" smtClean="0"/>
              <a:t>Rounding Scheme</a:t>
            </a:r>
            <a:br>
              <a:rPr lang="en-US" sz="8800" dirty="0" smtClean="0"/>
            </a:br>
            <a:r>
              <a:rPr lang="en-US" sz="2700" dirty="0" smtClean="0"/>
              <a:t>(For Boolean CSPs)</a:t>
            </a:r>
            <a:endParaRPr lang="en-US" sz="4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153400" cy="17526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 smtClean="0"/>
              <a:t>Rounding Scheme was discovered by the reversing  the soundness analysis.</a:t>
            </a:r>
          </a:p>
          <a:p>
            <a:pPr algn="l"/>
            <a:r>
              <a:rPr lang="en-US" dirty="0" smtClean="0"/>
              <a:t>This fact was independently observed by </a:t>
            </a:r>
            <a:r>
              <a:rPr lang="en-US" b="1" dirty="0" smtClean="0"/>
              <a:t>Yi Wu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SDP Rounding Schemes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029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17526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SDP Vectors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(v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 , v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.. </a:t>
            </a:r>
            <a:r>
              <a:rPr lang="en-US" sz="2400" dirty="0" err="1" smtClean="0">
                <a:solidFill>
                  <a:schemeClr val="tx1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r>
              <a:rPr lang="en-US" sz="2400" dirty="0" smtClean="0">
                <a:solidFill>
                  <a:schemeClr val="tx1"/>
                </a:solidFill>
              </a:rPr>
              <a:t> )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35814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Projections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(y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 , y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.. </a:t>
            </a:r>
            <a:r>
              <a:rPr lang="en-US" sz="2400" dirty="0" err="1" smtClean="0">
                <a:solidFill>
                  <a:schemeClr val="tx1"/>
                </a:solidFill>
              </a:rPr>
              <a:t>y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r>
              <a:rPr lang="en-US" sz="2400" dirty="0" smtClean="0">
                <a:solidFill>
                  <a:schemeClr val="tx1"/>
                </a:solidFill>
              </a:rPr>
              <a:t> 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0" y="54102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Assignment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1676400" y="28194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1600200" y="46482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52600" y="2907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Random Projection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7360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the projections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19600" y="1676400"/>
            <a:ext cx="426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any CSP, it is enough to do the following:</a:t>
            </a:r>
          </a:p>
          <a:p>
            <a:endParaRPr lang="en-US" sz="2400" dirty="0" smtClean="0"/>
          </a:p>
          <a:p>
            <a:r>
              <a:rPr lang="en-US" sz="2800" dirty="0" smtClean="0"/>
              <a:t>Instead of one random projection,  pick sufficiently many projections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Use a </a:t>
            </a:r>
            <a:r>
              <a:rPr lang="en-US" sz="2800" dirty="0" err="1" smtClean="0"/>
              <a:t>multilinear</a:t>
            </a:r>
            <a:r>
              <a:rPr lang="en-US" sz="2800" dirty="0" smtClean="0"/>
              <a:t>  polynomial </a:t>
            </a:r>
            <a:r>
              <a:rPr lang="en-US" sz="2800" dirty="0" smtClean="0">
                <a:solidFill>
                  <a:srgbClr val="C00000"/>
                </a:solidFill>
              </a:rPr>
              <a:t>P</a:t>
            </a:r>
            <a:r>
              <a:rPr lang="en-US" sz="2800" dirty="0" smtClean="0"/>
              <a:t> to process the projections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/>
      <p:bldP spid="14" grpId="0"/>
      <p:bldP spid="15" grpId="0" build="allAtOnce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990600"/>
          <a:ext cx="8610600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6096000"/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Roughly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Formally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Sample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R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Random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Sample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en-US" sz="2400" dirty="0" smtClean="0"/>
                        <a:t>  independent vectors :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(1)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, 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(2)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,.. 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(R)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dirty="0" smtClean="0"/>
                        <a:t>Each with </a:t>
                      </a:r>
                      <a:r>
                        <a:rPr lang="en-US" sz="2400" dirty="0" err="1" smtClean="0"/>
                        <a:t>i.i.d</a:t>
                      </a:r>
                      <a:r>
                        <a:rPr lang="en-US" sz="2400" dirty="0" smtClean="0"/>
                        <a:t>  Gaussian components.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Project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along them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/>
                        <a:t>Project each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v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dirty="0" smtClean="0"/>
                        <a:t>along all directions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(1)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, 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(2)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,.. w</a:t>
                      </a:r>
                      <a:r>
                        <a:rPr lang="en-US" sz="2400" baseline="30000" dirty="0" smtClean="0">
                          <a:solidFill>
                            <a:srgbClr val="C00000"/>
                          </a:solidFill>
                        </a:rPr>
                        <a:t>(R) 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aseline="30000" dirty="0" smtClean="0">
                          <a:solidFill>
                            <a:srgbClr val="C00000"/>
                          </a:solidFill>
                        </a:rPr>
                        <a:t>(j)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= 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∙v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+ (1-</a:t>
                      </a:r>
                      <a:r>
                        <a:rPr lang="el-GR" sz="2800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)(v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– (v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∙v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)v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) ∙ w</a:t>
                      </a:r>
                      <a:r>
                        <a:rPr lang="en-US" sz="2800" baseline="30000" dirty="0" smtClean="0">
                          <a:solidFill>
                            <a:srgbClr val="C00000"/>
                          </a:solidFill>
                        </a:rPr>
                        <a:t>(j)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Compute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P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on projections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Compute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              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= P(Y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aseline="30000" dirty="0" smtClean="0">
                          <a:solidFill>
                            <a:srgbClr val="C00000"/>
                          </a:solidFill>
                        </a:rPr>
                        <a:t>(1)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, Y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aseline="30000" dirty="0" smtClean="0">
                          <a:solidFill>
                            <a:srgbClr val="C00000"/>
                          </a:solidFill>
                        </a:rPr>
                        <a:t>(2)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 ,..</a:t>
                      </a:r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sz="28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aseline="30000" dirty="0" smtClean="0">
                          <a:solidFill>
                            <a:srgbClr val="C00000"/>
                          </a:solidFill>
                        </a:rPr>
                        <a:t>(R)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Round the output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of 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P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/>
                        <a:t>If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&gt;  1,  </a:t>
                      </a:r>
                      <a:r>
                        <a:rPr lang="en-US" sz="2400" dirty="0" smtClean="0"/>
                        <a:t>	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=   1 </a:t>
                      </a:r>
                      <a:r>
                        <a:rPr lang="en-US" sz="2400" dirty="0" smtClean="0"/>
                        <a:t>		   	</a:t>
                      </a: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/>
                        <a:t>If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&lt; -1,            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=  -1 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/>
                        <a:t>If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dirty="0" smtClean="0"/>
                        <a:t>is in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[-1,1]</a:t>
                      </a:r>
                      <a:endParaRPr lang="en-US" sz="2400" dirty="0" smtClean="0"/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	               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=  1   </a:t>
                      </a:r>
                      <a:r>
                        <a:rPr lang="en-US" sz="2400" dirty="0" smtClean="0"/>
                        <a:t>with probability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(1+x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)/2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                                  -1   </a:t>
                      </a:r>
                      <a:r>
                        <a:rPr lang="en-US" sz="2400" dirty="0" smtClean="0"/>
                        <a:t>with probability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(1-x</a:t>
                      </a:r>
                      <a:r>
                        <a:rPr lang="en-US" sz="2400" baseline="-250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)/2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228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Rounding By Polynomial  </a:t>
            </a:r>
            <a:r>
              <a:rPr lang="en-US" sz="4000" dirty="0" smtClean="0">
                <a:solidFill>
                  <a:srgbClr val="C00000"/>
                </a:solidFill>
              </a:rPr>
              <a:t>P(y</a:t>
            </a:r>
            <a:r>
              <a:rPr lang="en-US" sz="4000" baseline="-25000" dirty="0" smtClean="0">
                <a:solidFill>
                  <a:srgbClr val="C00000"/>
                </a:solidFill>
              </a:rPr>
              <a:t>1</a:t>
            </a:r>
            <a:r>
              <a:rPr lang="en-US" sz="4000" dirty="0" smtClean="0">
                <a:solidFill>
                  <a:srgbClr val="C00000"/>
                </a:solidFill>
              </a:rPr>
              <a:t>,… </a:t>
            </a:r>
            <a:r>
              <a:rPr lang="en-US" sz="4000" dirty="0" err="1" smtClean="0">
                <a:solidFill>
                  <a:srgbClr val="C00000"/>
                </a:solidFill>
              </a:rPr>
              <a:t>y</a:t>
            </a:r>
            <a:r>
              <a:rPr lang="en-US" sz="4000" baseline="-25000" dirty="0" err="1" smtClean="0">
                <a:solidFill>
                  <a:srgbClr val="C00000"/>
                </a:solidFill>
              </a:rPr>
              <a:t>R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4114800" cy="1143000"/>
          </a:xfrm>
        </p:spPr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3459163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Solve SDP(III)  to obtain vectors </a:t>
            </a:r>
            <a:r>
              <a:rPr lang="en-US" dirty="0" smtClean="0">
                <a:solidFill>
                  <a:srgbClr val="C00000"/>
                </a:solidFill>
              </a:rPr>
              <a:t>(v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,v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,… </a:t>
            </a:r>
            <a:r>
              <a:rPr lang="en-US" dirty="0" err="1" smtClean="0">
                <a:solidFill>
                  <a:srgbClr val="C00000"/>
                </a:solidFill>
              </a:rPr>
              <a:t>v</a:t>
            </a:r>
            <a:r>
              <a:rPr lang="en-US" baseline="-25000" dirty="0" err="1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Smoothen the SDP solution </a:t>
            </a:r>
            <a:r>
              <a:rPr lang="en-US" dirty="0" smtClean="0">
                <a:solidFill>
                  <a:srgbClr val="C00000"/>
                </a:solidFill>
              </a:rPr>
              <a:t>(v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,v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,… </a:t>
            </a:r>
            <a:r>
              <a:rPr lang="en-US" dirty="0" err="1" smtClean="0">
                <a:solidFill>
                  <a:srgbClr val="C00000"/>
                </a:solidFill>
              </a:rPr>
              <a:t>v</a:t>
            </a:r>
            <a:r>
              <a:rPr lang="en-US" baseline="-25000" dirty="0" err="1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For all </a:t>
            </a:r>
            <a:r>
              <a:rPr lang="en-US" dirty="0" err="1" smtClean="0"/>
              <a:t>multlinear</a:t>
            </a:r>
            <a:r>
              <a:rPr lang="en-US" dirty="0" smtClean="0"/>
              <a:t> polynomials </a:t>
            </a:r>
            <a:r>
              <a:rPr lang="en-US" dirty="0" smtClean="0">
                <a:solidFill>
                  <a:srgbClr val="C00000"/>
                </a:solidFill>
              </a:rPr>
              <a:t>P(y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,y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 ..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R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do</a:t>
            </a:r>
          </a:p>
          <a:p>
            <a:pPr>
              <a:buNone/>
            </a:pPr>
            <a:r>
              <a:rPr lang="en-US" dirty="0" smtClean="0"/>
              <a:t>			Round using </a:t>
            </a:r>
            <a:r>
              <a:rPr lang="en-US" dirty="0" smtClean="0">
                <a:solidFill>
                  <a:srgbClr val="C00000"/>
                </a:solidFill>
              </a:rPr>
              <a:t>P(y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,y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 ..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R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Output the best solution obtained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89450" y="3321050"/>
          <a:ext cx="165100" cy="215900"/>
        </p:xfrm>
        <a:graphic>
          <a:graphicData uri="http://schemas.openxmlformats.org/presentationml/2006/ole">
            <p:oleObj spid="_x0000_s50178" name="Equation" r:id="rId3" imgW="164880" imgH="2156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0" y="0"/>
            <a:ext cx="43434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 is a constant parameter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“For all </a:t>
            </a:r>
            <a:r>
              <a:rPr lang="en-US" dirty="0" err="1" smtClean="0"/>
              <a:t>multilinear</a:t>
            </a:r>
            <a:r>
              <a:rPr lang="en-US" dirty="0" smtClean="0"/>
              <a:t> polynomials </a:t>
            </a:r>
            <a:r>
              <a:rPr lang="en-US" dirty="0" smtClean="0">
                <a:solidFill>
                  <a:srgbClr val="C00000"/>
                </a:solidFill>
              </a:rPr>
              <a:t>P(y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,y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 ..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R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do”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-  All </a:t>
            </a:r>
            <a:r>
              <a:rPr lang="en-US" dirty="0" err="1" smtClean="0"/>
              <a:t>multilinear</a:t>
            </a:r>
            <a:r>
              <a:rPr lang="en-US" dirty="0" smtClean="0"/>
              <a:t> polynomials with coefficients bounded within </a:t>
            </a:r>
            <a:r>
              <a:rPr lang="en-US" dirty="0" smtClean="0">
                <a:solidFill>
                  <a:srgbClr val="C00000"/>
                </a:solidFill>
              </a:rPr>
              <a:t>[-1,1]</a:t>
            </a:r>
          </a:p>
          <a:p>
            <a:pPr>
              <a:buNone/>
            </a:pPr>
            <a:r>
              <a:rPr lang="en-US" dirty="0" smtClean="0"/>
              <a:t>	-  </a:t>
            </a:r>
            <a:r>
              <a:rPr lang="en-US" dirty="0" err="1" smtClean="0"/>
              <a:t>Discretize</a:t>
            </a:r>
            <a:r>
              <a:rPr lang="en-US" dirty="0" smtClean="0"/>
              <a:t> the set of all such multi-linear polynomials</a:t>
            </a:r>
          </a:p>
          <a:p>
            <a:pPr>
              <a:buNone/>
            </a:pPr>
            <a:r>
              <a:rPr lang="en-US" dirty="0" smtClean="0"/>
              <a:t>   There are at most a constant number of such polynomials.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Discretization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Smoothening SDP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	Let </a:t>
            </a:r>
            <a:r>
              <a:rPr lang="en-US" dirty="0" smtClean="0">
                <a:solidFill>
                  <a:srgbClr val="C00000"/>
                </a:solidFill>
              </a:rPr>
              <a:t>u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,u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.. u</a:t>
            </a:r>
            <a:r>
              <a:rPr lang="en-US" baseline="-25000" dirty="0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/>
              <a:t>  </a:t>
            </a:r>
            <a:r>
              <a:rPr lang="en-US" dirty="0" smtClean="0"/>
              <a:t> denote the SDP vectors corresponding to the following distribution over integral solutions:</a:t>
            </a:r>
          </a:p>
          <a:p>
            <a:pPr>
              <a:buNone/>
            </a:pPr>
            <a:r>
              <a:rPr lang="en-US" dirty="0" smtClean="0"/>
              <a:t>	``</a:t>
            </a:r>
            <a:r>
              <a:rPr lang="en-US" i="1" dirty="0" smtClean="0"/>
              <a:t>Assign each variable uniformly and independently at random”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Substitute   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v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*</a:t>
            </a:r>
            <a:r>
              <a:rPr lang="en-US" dirty="0" smtClean="0">
                <a:solidFill>
                  <a:srgbClr val="C00000"/>
                </a:solidFill>
              </a:rPr>
              <a:t> ∙ </a:t>
            </a:r>
            <a:r>
              <a:rPr lang="en-US" dirty="0" err="1" smtClean="0">
                <a:solidFill>
                  <a:srgbClr val="C00000"/>
                </a:solidFill>
              </a:rPr>
              <a:t>v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*</a:t>
            </a:r>
            <a:r>
              <a:rPr lang="en-US" dirty="0" smtClean="0">
                <a:solidFill>
                  <a:srgbClr val="C00000"/>
                </a:solidFill>
              </a:rPr>
              <a:t>  = (1-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en-US" dirty="0" smtClean="0">
                <a:solidFill>
                  <a:srgbClr val="C00000"/>
                </a:solidFill>
              </a:rPr>
              <a:t>) (v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∙ </a:t>
            </a:r>
            <a:r>
              <a:rPr lang="en-US" dirty="0" err="1" smtClean="0">
                <a:solidFill>
                  <a:srgbClr val="C00000"/>
                </a:solidFill>
              </a:rPr>
              <a:t>v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)  +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∙ 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495800"/>
            <a:ext cx="8229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276600" cy="1143000"/>
          </a:xfrm>
          <a:noFill/>
          <a:ln w="28575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3200" dirty="0" err="1" smtClean="0"/>
              <a:t>Semidefinite</a:t>
            </a:r>
            <a:r>
              <a:rPr lang="en-US" sz="3200" dirty="0" smtClean="0"/>
              <a:t> Program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33400"/>
            <a:ext cx="4419600" cy="1219200"/>
          </a:xfrm>
          <a:ln w="31750"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Linear program over the inner products of vectors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810000" y="914400"/>
            <a:ext cx="6858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286000"/>
            <a:ext cx="4572000" cy="2438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Simplest SDP</a:t>
            </a:r>
            <a:r>
              <a:rPr kumimoji="0" lang="en-US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US" sz="3200" b="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MaxCut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Variables :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lang="en-US" sz="3200" dirty="0" smtClean="0">
                <a:solidFill>
                  <a:srgbClr val="C00000"/>
                </a:solidFill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en-US" sz="3200" dirty="0" smtClean="0">
                <a:solidFill>
                  <a:srgbClr val="C00000"/>
                </a:solidFill>
              </a:rPr>
              <a:t> |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2286000" y="3886200"/>
          <a:ext cx="2271713" cy="868363"/>
        </p:xfrm>
        <a:graphic>
          <a:graphicData uri="http://schemas.openxmlformats.org/presentationml/2006/ole">
            <p:oleObj spid="_x0000_s178178" name="Equation" r:id="rId3" imgW="1130040" imgH="431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5800" y="49631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Constraint: </a:t>
            </a:r>
            <a:r>
              <a:rPr lang="en-US" sz="2800" dirty="0" smtClean="0">
                <a:solidFill>
                  <a:srgbClr val="C00000"/>
                </a:solidFill>
              </a:rPr>
              <a:t>(v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>
                <a:solidFill>
                  <a:srgbClr val="C00000"/>
                </a:solidFill>
              </a:rPr>
              <a:t> – </a:t>
            </a:r>
            <a:r>
              <a:rPr lang="en-US" sz="2800" dirty="0" err="1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 + (</a:t>
            </a:r>
            <a:r>
              <a:rPr lang="en-US" sz="2800" dirty="0" err="1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j</a:t>
            </a:r>
            <a:r>
              <a:rPr lang="en-US" sz="2800" dirty="0" smtClean="0">
                <a:solidFill>
                  <a:srgbClr val="C00000"/>
                </a:solidFill>
              </a:rPr>
              <a:t> – </a:t>
            </a:r>
            <a:r>
              <a:rPr lang="en-US" sz="2800" dirty="0" err="1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 ≥ (v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>
                <a:solidFill>
                  <a:srgbClr val="C00000"/>
                </a:solidFill>
              </a:rPr>
              <a:t> – </a:t>
            </a:r>
            <a:r>
              <a:rPr lang="en-US" sz="2800" dirty="0" err="1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52400" y="1981200"/>
            <a:ext cx="8839200" cy="1588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29200" y="2279809"/>
            <a:ext cx="388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 the integral solution, </a:t>
            </a:r>
          </a:p>
          <a:p>
            <a:pPr algn="ctr"/>
            <a:r>
              <a:rPr lang="en-US" sz="2800" dirty="0" smtClean="0"/>
              <a:t>all the </a:t>
            </a:r>
            <a:r>
              <a:rPr lang="en-US" sz="2800" dirty="0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/>
              <a:t> are </a:t>
            </a:r>
            <a:r>
              <a:rPr lang="en-US" sz="2800" dirty="0" smtClean="0">
                <a:solidFill>
                  <a:srgbClr val="C00000"/>
                </a:solidFill>
              </a:rPr>
              <a:t>1,-1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dirty="0" smtClean="0"/>
              <a:t>Thus they satisfy additional constraints</a:t>
            </a:r>
            <a:endParaRPr lang="en-US" sz="20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4458831"/>
            <a:ext cx="388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 the integral solution, </a:t>
            </a:r>
          </a:p>
          <a:p>
            <a:pPr algn="ctr"/>
            <a:r>
              <a:rPr lang="en-US" sz="2800" dirty="0" smtClean="0"/>
              <a:t>all the </a:t>
            </a:r>
            <a:r>
              <a:rPr lang="en-US" sz="2800" dirty="0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/>
              <a:t> are </a:t>
            </a:r>
            <a:r>
              <a:rPr lang="en-US" sz="2800" dirty="0" smtClean="0">
                <a:solidFill>
                  <a:srgbClr val="C00000"/>
                </a:solidFill>
              </a:rPr>
              <a:t>1,-1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dirty="0" smtClean="0"/>
              <a:t>Thus they satisfy additional constraints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animBg="1"/>
      <p:bldP spid="7" grpId="0" animBg="1"/>
      <p:bldP spid="12" grpId="0"/>
      <p:bldP spid="17" grpId="0"/>
      <p:bldP spid="1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4343400"/>
            <a:ext cx="4038600" cy="15191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CUT</a:t>
            </a:r>
          </a:p>
        </p:txBody>
      </p:sp>
      <p:sp>
        <p:nvSpPr>
          <p:cNvPr id="6" name="Rectangle 5"/>
          <p:cNvSpPr/>
          <p:nvPr/>
        </p:nvSpPr>
        <p:spPr>
          <a:xfrm>
            <a:off x="2819400" y="4724400"/>
            <a:ext cx="42672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2-SAT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19400" y="3962401"/>
            <a:ext cx="3962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3-SAT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8606" y="3200400"/>
            <a:ext cx="3658394" cy="1826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4-SAT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19400" y="3581400"/>
            <a:ext cx="3810000" cy="1977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DI CUT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8606" y="5395192"/>
            <a:ext cx="4344194" cy="167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k-CUT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8606" y="1066800"/>
            <a:ext cx="1600994" cy="197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Unique Games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19400" y="762000"/>
            <a:ext cx="13716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k-CSP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8606" y="5029200"/>
            <a:ext cx="43441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Horn SAT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19400" y="2834782"/>
            <a:ext cx="3276600" cy="1370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 DI-CUT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2514600"/>
            <a:ext cx="3276600" cy="1370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E2 LIN3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19400" y="2133601"/>
            <a:ext cx="2819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3-MAJ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18606" y="14478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3-CSP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343400"/>
            <a:ext cx="152400" cy="152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19400" y="17526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3-AND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2514600" y="533400"/>
            <a:ext cx="5105400" cy="5638800"/>
            <a:chOff x="2514600" y="533400"/>
            <a:chExt cx="5105400" cy="56388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227408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724003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631642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62800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10800000">
              <a:off x="2514600" y="5715000"/>
              <a:ext cx="5105400" cy="158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4495800" y="762000"/>
            <a:ext cx="2819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105400" y="14478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105400" y="17526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638800" y="2133600"/>
            <a:ext cx="1676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781800" y="3962400"/>
            <a:ext cx="533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010400" y="4343400"/>
            <a:ext cx="304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858000" y="3581400"/>
            <a:ext cx="457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86600" y="4724400"/>
            <a:ext cx="2286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7239000" y="5410200"/>
            <a:ext cx="76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reeform 48"/>
          <p:cNvSpPr/>
          <p:nvPr/>
        </p:nvSpPr>
        <p:spPr>
          <a:xfrm>
            <a:off x="2752344" y="548640"/>
            <a:ext cx="4562856" cy="5193792"/>
          </a:xfrm>
          <a:custGeom>
            <a:avLst/>
            <a:gdLst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609344 w 4562856"/>
              <a:gd name="connsiteY14" fmla="*/ 347472 h 5193792"/>
              <a:gd name="connsiteX15" fmla="*/ 16093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456944 w 4562856"/>
              <a:gd name="connsiteY14" fmla="*/ 347472 h 5193792"/>
              <a:gd name="connsiteX15" fmla="*/ 16093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  <a:gd name="connsiteX0" fmla="*/ 73152 w 4562856"/>
              <a:gd name="connsiteY0" fmla="*/ 82296 h 5193792"/>
              <a:gd name="connsiteX1" fmla="*/ 73152 w 4562856"/>
              <a:gd name="connsiteY1" fmla="*/ 5193792 h 5193792"/>
              <a:gd name="connsiteX2" fmla="*/ 4562856 w 4562856"/>
              <a:gd name="connsiteY2" fmla="*/ 5166360 h 5193792"/>
              <a:gd name="connsiteX3" fmla="*/ 4489704 w 4562856"/>
              <a:gd name="connsiteY3" fmla="*/ 4983480 h 5193792"/>
              <a:gd name="connsiteX4" fmla="*/ 4343400 w 4562856"/>
              <a:gd name="connsiteY4" fmla="*/ 4251960 h 5193792"/>
              <a:gd name="connsiteX5" fmla="*/ 4270248 w 4562856"/>
              <a:gd name="connsiteY5" fmla="*/ 3877056 h 5193792"/>
              <a:gd name="connsiteX6" fmla="*/ 4014216 w 4562856"/>
              <a:gd name="connsiteY6" fmla="*/ 3474720 h 5193792"/>
              <a:gd name="connsiteX7" fmla="*/ 4087368 w 4562856"/>
              <a:gd name="connsiteY7" fmla="*/ 3081528 h 5193792"/>
              <a:gd name="connsiteX8" fmla="*/ 3721608 w 4562856"/>
              <a:gd name="connsiteY8" fmla="*/ 2651760 h 5193792"/>
              <a:gd name="connsiteX9" fmla="*/ 3337560 w 4562856"/>
              <a:gd name="connsiteY9" fmla="*/ 2304288 h 5193792"/>
              <a:gd name="connsiteX10" fmla="*/ 3337560 w 4562856"/>
              <a:gd name="connsiteY10" fmla="*/ 1984248 h 5193792"/>
              <a:gd name="connsiteX11" fmla="*/ 2880360 w 4562856"/>
              <a:gd name="connsiteY11" fmla="*/ 1655064 h 5193792"/>
              <a:gd name="connsiteX12" fmla="*/ 2350008 w 4562856"/>
              <a:gd name="connsiteY12" fmla="*/ 1335024 h 5193792"/>
              <a:gd name="connsiteX13" fmla="*/ 2340864 w 4562856"/>
              <a:gd name="connsiteY13" fmla="*/ 923544 h 5193792"/>
              <a:gd name="connsiteX14" fmla="*/ 1456944 w 4562856"/>
              <a:gd name="connsiteY14" fmla="*/ 347472 h 5193792"/>
              <a:gd name="connsiteX15" fmla="*/ 1456944 w 4562856"/>
              <a:gd name="connsiteY15" fmla="*/ 0 h 5193792"/>
              <a:gd name="connsiteX16" fmla="*/ 0 w 4562856"/>
              <a:gd name="connsiteY16" fmla="*/ 18288 h 5193792"/>
              <a:gd name="connsiteX17" fmla="*/ 0 w 4562856"/>
              <a:gd name="connsiteY17" fmla="*/ 27432 h 5193792"/>
              <a:gd name="connsiteX18" fmla="*/ 0 w 4562856"/>
              <a:gd name="connsiteY18" fmla="*/ 27432 h 519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62856" h="5193792">
                <a:moveTo>
                  <a:pt x="73152" y="82296"/>
                </a:moveTo>
                <a:lnTo>
                  <a:pt x="73152" y="5193792"/>
                </a:lnTo>
                <a:lnTo>
                  <a:pt x="4562856" y="5166360"/>
                </a:lnTo>
                <a:lnTo>
                  <a:pt x="4489704" y="4983480"/>
                </a:lnTo>
                <a:lnTo>
                  <a:pt x="4343400" y="4251960"/>
                </a:lnTo>
                <a:lnTo>
                  <a:pt x="4270248" y="3877056"/>
                </a:lnTo>
                <a:lnTo>
                  <a:pt x="4014216" y="3474720"/>
                </a:lnTo>
                <a:lnTo>
                  <a:pt x="4087368" y="3081528"/>
                </a:lnTo>
                <a:lnTo>
                  <a:pt x="3721608" y="2651760"/>
                </a:lnTo>
                <a:lnTo>
                  <a:pt x="3337560" y="2304288"/>
                </a:lnTo>
                <a:lnTo>
                  <a:pt x="3337560" y="1984248"/>
                </a:lnTo>
                <a:lnTo>
                  <a:pt x="2880360" y="1655064"/>
                </a:lnTo>
                <a:lnTo>
                  <a:pt x="2350008" y="1335024"/>
                </a:lnTo>
                <a:lnTo>
                  <a:pt x="2340864" y="923544"/>
                </a:lnTo>
                <a:lnTo>
                  <a:pt x="1456944" y="347472"/>
                </a:lnTo>
                <a:lnTo>
                  <a:pt x="1456944" y="0"/>
                </a:lnTo>
                <a:lnTo>
                  <a:pt x="0" y="18288"/>
                </a:lnTo>
                <a:lnTo>
                  <a:pt x="0" y="27432"/>
                </a:lnTo>
                <a:lnTo>
                  <a:pt x="0" y="2743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53975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GENERIC</a:t>
            </a:r>
          </a:p>
          <a:p>
            <a:pPr algn="ctr"/>
            <a:r>
              <a:rPr lang="en-US" sz="3200" dirty="0" smtClean="0"/>
              <a:t>ALGORITHM</a:t>
            </a:r>
            <a:endParaRPr lang="en-US" sz="3200" dirty="0"/>
          </a:p>
        </p:txBody>
      </p:sp>
      <p:sp>
        <p:nvSpPr>
          <p:cNvPr id="35" name="Rectangle 34"/>
          <p:cNvSpPr/>
          <p:nvPr/>
        </p:nvSpPr>
        <p:spPr>
          <a:xfrm>
            <a:off x="4419600" y="1066800"/>
            <a:ext cx="2895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4191000" y="762000"/>
            <a:ext cx="3124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086600" y="4724400"/>
            <a:ext cx="228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858000" y="4343400"/>
            <a:ext cx="457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4197096" y="530352"/>
            <a:ext cx="3118104" cy="5175504"/>
          </a:xfrm>
          <a:custGeom>
            <a:avLst/>
            <a:gdLst>
              <a:gd name="connsiteX0" fmla="*/ 0 w 3118104"/>
              <a:gd name="connsiteY0" fmla="*/ 0 h 5175504"/>
              <a:gd name="connsiteX1" fmla="*/ 9144 w 3118104"/>
              <a:gd name="connsiteY1" fmla="*/ 402336 h 5175504"/>
              <a:gd name="connsiteX2" fmla="*/ 886968 w 3118104"/>
              <a:gd name="connsiteY2" fmla="*/ 941832 h 5175504"/>
              <a:gd name="connsiteX3" fmla="*/ 886968 w 3118104"/>
              <a:gd name="connsiteY3" fmla="*/ 1371600 h 5175504"/>
              <a:gd name="connsiteX4" fmla="*/ 1901952 w 3118104"/>
              <a:gd name="connsiteY4" fmla="*/ 2020824 h 5175504"/>
              <a:gd name="connsiteX5" fmla="*/ 1920240 w 3118104"/>
              <a:gd name="connsiteY5" fmla="*/ 2395728 h 5175504"/>
              <a:gd name="connsiteX6" fmla="*/ 2651760 w 3118104"/>
              <a:gd name="connsiteY6" fmla="*/ 3118104 h 5175504"/>
              <a:gd name="connsiteX7" fmla="*/ 2596896 w 3118104"/>
              <a:gd name="connsiteY7" fmla="*/ 3547872 h 5175504"/>
              <a:gd name="connsiteX8" fmla="*/ 2852928 w 3118104"/>
              <a:gd name="connsiteY8" fmla="*/ 3986784 h 5175504"/>
              <a:gd name="connsiteX9" fmla="*/ 3118104 w 3118104"/>
              <a:gd name="connsiteY9" fmla="*/ 5175504 h 517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18104" h="5175504">
                <a:moveTo>
                  <a:pt x="0" y="0"/>
                </a:moveTo>
                <a:lnTo>
                  <a:pt x="9144" y="402336"/>
                </a:lnTo>
                <a:lnTo>
                  <a:pt x="886968" y="941832"/>
                </a:lnTo>
                <a:lnTo>
                  <a:pt x="886968" y="1371600"/>
                </a:lnTo>
                <a:lnTo>
                  <a:pt x="1901952" y="2020824"/>
                </a:lnTo>
                <a:cubicBezTo>
                  <a:pt x="1911170" y="2398775"/>
                  <a:pt x="1786091" y="2395728"/>
                  <a:pt x="1920240" y="2395728"/>
                </a:cubicBezTo>
                <a:cubicBezTo>
                  <a:pt x="2165608" y="2634962"/>
                  <a:pt x="2651760" y="2775411"/>
                  <a:pt x="2651760" y="3118104"/>
                </a:cubicBezTo>
                <a:lnTo>
                  <a:pt x="2596896" y="3547872"/>
                </a:lnTo>
                <a:lnTo>
                  <a:pt x="2852928" y="3986784"/>
                </a:lnTo>
                <a:lnTo>
                  <a:pt x="3118104" y="5175504"/>
                </a:lnTo>
              </a:path>
            </a:pathLst>
          </a:custGeom>
          <a:ln w="476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209288" y="353473"/>
            <a:ext cx="3124200" cy="5352383"/>
          </a:xfrm>
          <a:custGeom>
            <a:avLst/>
            <a:gdLst>
              <a:gd name="connsiteX0" fmla="*/ 9144 w 2980944"/>
              <a:gd name="connsiteY0" fmla="*/ 240887 h 5352383"/>
              <a:gd name="connsiteX1" fmla="*/ 2962656 w 2980944"/>
              <a:gd name="connsiteY1" fmla="*/ 250031 h 5352383"/>
              <a:gd name="connsiteX2" fmla="*/ 2980944 w 2980944"/>
              <a:gd name="connsiteY2" fmla="*/ 5352383 h 5352383"/>
              <a:gd name="connsiteX3" fmla="*/ 2660904 w 2980944"/>
              <a:gd name="connsiteY3" fmla="*/ 4026503 h 5352383"/>
              <a:gd name="connsiteX4" fmla="*/ 2423160 w 2980944"/>
              <a:gd name="connsiteY4" fmla="*/ 3660743 h 5352383"/>
              <a:gd name="connsiteX5" fmla="*/ 2487168 w 2980944"/>
              <a:gd name="connsiteY5" fmla="*/ 3258407 h 5352383"/>
              <a:gd name="connsiteX6" fmla="*/ 1728216 w 2980944"/>
              <a:gd name="connsiteY6" fmla="*/ 2481167 h 5352383"/>
              <a:gd name="connsiteX7" fmla="*/ 1737360 w 2980944"/>
              <a:gd name="connsiteY7" fmla="*/ 2170271 h 5352383"/>
              <a:gd name="connsiteX8" fmla="*/ 740664 w 2980944"/>
              <a:gd name="connsiteY8" fmla="*/ 1521047 h 5352383"/>
              <a:gd name="connsiteX9" fmla="*/ 731520 w 2980944"/>
              <a:gd name="connsiteY9" fmla="*/ 1082135 h 5352383"/>
              <a:gd name="connsiteX10" fmla="*/ 0 w 2980944"/>
              <a:gd name="connsiteY10" fmla="*/ 506063 h 5352383"/>
              <a:gd name="connsiteX11" fmla="*/ 54864 w 2980944"/>
              <a:gd name="connsiteY11" fmla="*/ 213455 h 5352383"/>
              <a:gd name="connsiteX12" fmla="*/ 54864 w 2980944"/>
              <a:gd name="connsiteY12" fmla="*/ 195167 h 5352383"/>
              <a:gd name="connsiteX13" fmla="*/ 45720 w 2980944"/>
              <a:gd name="connsiteY13" fmla="*/ 195167 h 5352383"/>
              <a:gd name="connsiteX14" fmla="*/ 54864 w 2980944"/>
              <a:gd name="connsiteY14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198120 w 3124200"/>
              <a:gd name="connsiteY12" fmla="*/ 213455 h 5352383"/>
              <a:gd name="connsiteX13" fmla="*/ 198120 w 3124200"/>
              <a:gd name="connsiteY13" fmla="*/ 195167 h 5352383"/>
              <a:gd name="connsiteX14" fmla="*/ 188976 w 3124200"/>
              <a:gd name="connsiteY14" fmla="*/ 195167 h 5352383"/>
              <a:gd name="connsiteX15" fmla="*/ 198120 w 3124200"/>
              <a:gd name="connsiteY15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198120 w 3124200"/>
              <a:gd name="connsiteY12" fmla="*/ 213455 h 5352383"/>
              <a:gd name="connsiteX13" fmla="*/ 198120 w 3124200"/>
              <a:gd name="connsiteY13" fmla="*/ 195167 h 5352383"/>
              <a:gd name="connsiteX14" fmla="*/ 188976 w 3124200"/>
              <a:gd name="connsiteY14" fmla="*/ 195167 h 5352383"/>
              <a:gd name="connsiteX15" fmla="*/ 198120 w 3124200"/>
              <a:gd name="connsiteY15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1432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6584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5822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  <a:gd name="connsiteX0" fmla="*/ 152400 w 3124200"/>
              <a:gd name="connsiteY0" fmla="*/ 240887 h 5352383"/>
              <a:gd name="connsiteX1" fmla="*/ 3105912 w 3124200"/>
              <a:gd name="connsiteY1" fmla="*/ 250031 h 5352383"/>
              <a:gd name="connsiteX2" fmla="*/ 3124200 w 3124200"/>
              <a:gd name="connsiteY2" fmla="*/ 5352383 h 5352383"/>
              <a:gd name="connsiteX3" fmla="*/ 2804160 w 3124200"/>
              <a:gd name="connsiteY3" fmla="*/ 4026503 h 5352383"/>
              <a:gd name="connsiteX4" fmla="*/ 2566416 w 3124200"/>
              <a:gd name="connsiteY4" fmla="*/ 3660743 h 5352383"/>
              <a:gd name="connsiteX5" fmla="*/ 2630424 w 3124200"/>
              <a:gd name="connsiteY5" fmla="*/ 3258407 h 5352383"/>
              <a:gd name="connsiteX6" fmla="*/ 1871472 w 3124200"/>
              <a:gd name="connsiteY6" fmla="*/ 2481167 h 5352383"/>
              <a:gd name="connsiteX7" fmla="*/ 1880616 w 3124200"/>
              <a:gd name="connsiteY7" fmla="*/ 2170271 h 5352383"/>
              <a:gd name="connsiteX8" fmla="*/ 883920 w 3124200"/>
              <a:gd name="connsiteY8" fmla="*/ 1521047 h 5352383"/>
              <a:gd name="connsiteX9" fmla="*/ 874776 w 3124200"/>
              <a:gd name="connsiteY9" fmla="*/ 1082135 h 5352383"/>
              <a:gd name="connsiteX10" fmla="*/ 67056 w 3124200"/>
              <a:gd name="connsiteY10" fmla="*/ 506063 h 5352383"/>
              <a:gd name="connsiteX11" fmla="*/ 0 w 3124200"/>
              <a:gd name="connsiteY11" fmla="*/ 582263 h 5352383"/>
              <a:gd name="connsiteX12" fmla="*/ 27432 w 3124200"/>
              <a:gd name="connsiteY12" fmla="*/ 277463 h 5352383"/>
              <a:gd name="connsiteX13" fmla="*/ 198120 w 3124200"/>
              <a:gd name="connsiteY13" fmla="*/ 213455 h 5352383"/>
              <a:gd name="connsiteX14" fmla="*/ 198120 w 3124200"/>
              <a:gd name="connsiteY14" fmla="*/ 195167 h 5352383"/>
              <a:gd name="connsiteX15" fmla="*/ 188976 w 3124200"/>
              <a:gd name="connsiteY15" fmla="*/ 195167 h 5352383"/>
              <a:gd name="connsiteX16" fmla="*/ 198120 w 3124200"/>
              <a:gd name="connsiteY16" fmla="*/ 58007 h 535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4200" h="5352383">
                <a:moveTo>
                  <a:pt x="152400" y="240887"/>
                </a:moveTo>
                <a:lnTo>
                  <a:pt x="3105912" y="250031"/>
                </a:lnTo>
                <a:lnTo>
                  <a:pt x="3124200" y="5352383"/>
                </a:lnTo>
                <a:lnTo>
                  <a:pt x="2804160" y="4026503"/>
                </a:lnTo>
                <a:lnTo>
                  <a:pt x="2566416" y="3660743"/>
                </a:lnTo>
                <a:lnTo>
                  <a:pt x="2630424" y="3258407"/>
                </a:lnTo>
                <a:lnTo>
                  <a:pt x="1871472" y="2481167"/>
                </a:lnTo>
                <a:lnTo>
                  <a:pt x="1880616" y="2170271"/>
                </a:lnTo>
                <a:lnTo>
                  <a:pt x="883920" y="1521047"/>
                </a:lnTo>
                <a:lnTo>
                  <a:pt x="874776" y="1082135"/>
                </a:lnTo>
                <a:cubicBezTo>
                  <a:pt x="630936" y="890111"/>
                  <a:pt x="301752" y="746855"/>
                  <a:pt x="67056" y="506063"/>
                </a:cubicBezTo>
                <a:lnTo>
                  <a:pt x="0" y="582263"/>
                </a:lnTo>
                <a:lnTo>
                  <a:pt x="27432" y="277463"/>
                </a:lnTo>
                <a:lnTo>
                  <a:pt x="198120" y="213455"/>
                </a:lnTo>
                <a:lnTo>
                  <a:pt x="198120" y="195167"/>
                </a:lnTo>
                <a:lnTo>
                  <a:pt x="188976" y="195167"/>
                </a:lnTo>
                <a:cubicBezTo>
                  <a:pt x="198310" y="45821"/>
                  <a:pt x="198120" y="0"/>
                  <a:pt x="198120" y="58007"/>
                </a:cubicBezTo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31" grpId="0" animBg="1"/>
      <p:bldP spid="33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9" grpId="0" animBg="1"/>
      <p:bldP spid="35" grpId="0" animBg="1"/>
      <p:bldP spid="36" grpId="0" animBg="1"/>
      <p:bldP spid="47" grpId="0" animBg="1"/>
      <p:bldP spid="48" grpId="0" animBg="1"/>
      <p:bldP spid="50" grpId="0" animBg="1"/>
      <p:bldP spid="54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419600" y="1066800"/>
            <a:ext cx="2895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19400" y="4343400"/>
            <a:ext cx="4038600" cy="15191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CUT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4724400"/>
            <a:ext cx="42672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2-SAT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3962401"/>
            <a:ext cx="3962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3-SAT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8606" y="3200400"/>
            <a:ext cx="3658394" cy="1826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4-SAT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3581400"/>
            <a:ext cx="3810000" cy="1977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DI CUT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8606" y="5395192"/>
            <a:ext cx="4344194" cy="167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k-CUT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18606" y="1066800"/>
            <a:ext cx="1600994" cy="197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Unique Games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9400" y="762000"/>
            <a:ext cx="13716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k-CSP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18606" y="5029200"/>
            <a:ext cx="43441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Horn SAT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0" y="2834782"/>
            <a:ext cx="3276600" cy="1370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 DI-CUT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19400" y="2514600"/>
            <a:ext cx="3276600" cy="1370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E2 LIN3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2133601"/>
            <a:ext cx="2819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3-MAJ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18606" y="14478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3-CSP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58000" y="4343400"/>
            <a:ext cx="152400" cy="152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19400" y="17526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3-AND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514600" y="533400"/>
            <a:ext cx="5105400" cy="5638800"/>
            <a:chOff x="2514600" y="533400"/>
            <a:chExt cx="5105400" cy="5638800"/>
          </a:xfrm>
        </p:grpSpPr>
        <p:cxnSp>
          <p:nvCxnSpPr>
            <p:cNvPr id="20" name="Straight Connector 19"/>
            <p:cNvCxnSpPr/>
            <p:nvPr/>
          </p:nvCxnSpPr>
          <p:spPr>
            <a:xfrm rot="5400000">
              <a:off x="227408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724003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31642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62800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10800000">
              <a:off x="2514600" y="5715000"/>
              <a:ext cx="5105400" cy="158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495800" y="762000"/>
            <a:ext cx="2819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105400" y="14478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17526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638800" y="2133600"/>
            <a:ext cx="1676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781800" y="3962400"/>
            <a:ext cx="533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010400" y="4343400"/>
            <a:ext cx="304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858000" y="3581400"/>
            <a:ext cx="457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086600" y="4724400"/>
            <a:ext cx="2286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239000" y="5410200"/>
            <a:ext cx="76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191000" y="762000"/>
            <a:ext cx="3124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086600" y="4724400"/>
            <a:ext cx="228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858000" y="4343400"/>
            <a:ext cx="457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4197096" y="530352"/>
            <a:ext cx="3118104" cy="5175504"/>
          </a:xfrm>
          <a:custGeom>
            <a:avLst/>
            <a:gdLst>
              <a:gd name="connsiteX0" fmla="*/ 0 w 3118104"/>
              <a:gd name="connsiteY0" fmla="*/ 0 h 5175504"/>
              <a:gd name="connsiteX1" fmla="*/ 9144 w 3118104"/>
              <a:gd name="connsiteY1" fmla="*/ 402336 h 5175504"/>
              <a:gd name="connsiteX2" fmla="*/ 886968 w 3118104"/>
              <a:gd name="connsiteY2" fmla="*/ 941832 h 5175504"/>
              <a:gd name="connsiteX3" fmla="*/ 886968 w 3118104"/>
              <a:gd name="connsiteY3" fmla="*/ 1371600 h 5175504"/>
              <a:gd name="connsiteX4" fmla="*/ 1901952 w 3118104"/>
              <a:gd name="connsiteY4" fmla="*/ 2020824 h 5175504"/>
              <a:gd name="connsiteX5" fmla="*/ 1920240 w 3118104"/>
              <a:gd name="connsiteY5" fmla="*/ 2395728 h 5175504"/>
              <a:gd name="connsiteX6" fmla="*/ 2651760 w 3118104"/>
              <a:gd name="connsiteY6" fmla="*/ 3118104 h 5175504"/>
              <a:gd name="connsiteX7" fmla="*/ 2596896 w 3118104"/>
              <a:gd name="connsiteY7" fmla="*/ 3547872 h 5175504"/>
              <a:gd name="connsiteX8" fmla="*/ 2852928 w 3118104"/>
              <a:gd name="connsiteY8" fmla="*/ 3986784 h 5175504"/>
              <a:gd name="connsiteX9" fmla="*/ 3118104 w 3118104"/>
              <a:gd name="connsiteY9" fmla="*/ 5175504 h 517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18104" h="5175504">
                <a:moveTo>
                  <a:pt x="0" y="0"/>
                </a:moveTo>
                <a:lnTo>
                  <a:pt x="9144" y="402336"/>
                </a:lnTo>
                <a:lnTo>
                  <a:pt x="886968" y="941832"/>
                </a:lnTo>
                <a:lnTo>
                  <a:pt x="886968" y="1371600"/>
                </a:lnTo>
                <a:lnTo>
                  <a:pt x="1901952" y="2020824"/>
                </a:lnTo>
                <a:cubicBezTo>
                  <a:pt x="1911170" y="2398775"/>
                  <a:pt x="1786091" y="2395728"/>
                  <a:pt x="1920240" y="2395728"/>
                </a:cubicBezTo>
                <a:cubicBezTo>
                  <a:pt x="2165608" y="2634962"/>
                  <a:pt x="2651760" y="2775411"/>
                  <a:pt x="2651760" y="3118104"/>
                </a:cubicBezTo>
                <a:lnTo>
                  <a:pt x="2596896" y="3547872"/>
                </a:lnTo>
                <a:lnTo>
                  <a:pt x="2852928" y="3986784"/>
                </a:lnTo>
                <a:lnTo>
                  <a:pt x="3118104" y="5175504"/>
                </a:lnTo>
              </a:path>
            </a:pathLst>
          </a:custGeom>
          <a:ln w="476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5334000" cy="2362200"/>
          </a:xfrm>
          <a:noFill/>
          <a:ln w="25400">
            <a:noFill/>
            <a:beve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dirty="0" smtClean="0"/>
              <a:t>	Given linear equations of the form: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i</a:t>
            </a:r>
            <a:r>
              <a:rPr lang="en-US" sz="3600" dirty="0" smtClean="0">
                <a:solidFill>
                  <a:srgbClr val="C00000"/>
                </a:solidFill>
              </a:rPr>
              <a:t> – </a:t>
            </a:r>
            <a:r>
              <a:rPr lang="en-US" sz="3600" dirty="0" err="1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3600" dirty="0" smtClean="0">
                <a:solidFill>
                  <a:srgbClr val="C00000"/>
                </a:solidFill>
              </a:rPr>
              <a:t> = </a:t>
            </a:r>
            <a:r>
              <a:rPr lang="en-US" sz="3600" dirty="0" err="1" smtClean="0">
                <a:solidFill>
                  <a:srgbClr val="C00000"/>
                </a:solidFill>
              </a:rPr>
              <a:t>c</a:t>
            </a:r>
            <a:r>
              <a:rPr lang="en-US" sz="3600" baseline="-25000" dirty="0" err="1" smtClean="0">
                <a:solidFill>
                  <a:srgbClr val="C00000"/>
                </a:solidFill>
              </a:rPr>
              <a:t>ik</a:t>
            </a:r>
            <a:r>
              <a:rPr lang="en-US" sz="3600" dirty="0" smtClean="0">
                <a:solidFill>
                  <a:srgbClr val="C00000"/>
                </a:solidFill>
              </a:rPr>
              <a:t> mod p</a:t>
            </a:r>
          </a:p>
          <a:p>
            <a:pPr>
              <a:buNone/>
            </a:pPr>
            <a:r>
              <a:rPr lang="en-US" sz="3600" dirty="0" smtClean="0"/>
              <a:t>	Satisfy maximum number of equations.</a:t>
            </a:r>
          </a:p>
        </p:txBody>
      </p:sp>
      <p:sp>
        <p:nvSpPr>
          <p:cNvPr id="5" name="Vertical Scroll 4"/>
          <p:cNvSpPr/>
          <p:nvPr/>
        </p:nvSpPr>
        <p:spPr>
          <a:xfrm>
            <a:off x="5638800" y="1219200"/>
            <a:ext cx="3505200" cy="2438400"/>
          </a:xfrm>
          <a:prstGeom prst="vertic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x-y =  11 (mod 17)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x-z = 13 (mod 17)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….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z-w  = 15(mod 17)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886200"/>
            <a:ext cx="8839200" cy="2743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3600" b="1" u="sng" dirty="0" smtClean="0">
                <a:solidFill>
                  <a:schemeClr val="tx1"/>
                </a:solidFill>
              </a:rPr>
              <a:t>Unique Games Conjecture </a:t>
            </a:r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en-US" sz="2000" dirty="0" err="1" smtClean="0">
                <a:solidFill>
                  <a:srgbClr val="0070C0"/>
                </a:solidFill>
              </a:rPr>
              <a:t>Khot</a:t>
            </a:r>
            <a:r>
              <a:rPr lang="en-US" sz="2000" dirty="0" smtClean="0">
                <a:solidFill>
                  <a:srgbClr val="0070C0"/>
                </a:solidFill>
              </a:rPr>
              <a:t>  02] [KKMO]</a:t>
            </a:r>
            <a:endParaRPr lang="en-US" sz="36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For every </a:t>
            </a:r>
            <a:r>
              <a:rPr lang="el-GR" sz="2800" dirty="0" smtClean="0">
                <a:solidFill>
                  <a:srgbClr val="C00000"/>
                </a:solidFill>
              </a:rPr>
              <a:t>ε</a:t>
            </a:r>
            <a:r>
              <a:rPr lang="en-US" sz="2800" dirty="0" smtClean="0">
                <a:solidFill>
                  <a:srgbClr val="C00000"/>
                </a:solidFill>
              </a:rPr>
              <a:t>&gt; 0</a:t>
            </a:r>
            <a:r>
              <a:rPr lang="en-US" sz="2800" dirty="0" smtClean="0">
                <a:solidFill>
                  <a:schemeClr val="tx1"/>
                </a:solidFill>
              </a:rPr>
              <a:t>, for large enough </a:t>
            </a:r>
            <a:r>
              <a:rPr lang="en-US" sz="2800" dirty="0" smtClean="0">
                <a:solidFill>
                  <a:srgbClr val="C00000"/>
                </a:solidFill>
              </a:rPr>
              <a:t>p,</a:t>
            </a: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Given   :  </a:t>
            </a:r>
            <a:r>
              <a:rPr lang="en-US" sz="3200" i="1" dirty="0" smtClean="0">
                <a:solidFill>
                  <a:srgbClr val="C00000"/>
                </a:solidFill>
              </a:rPr>
              <a:t>1-</a:t>
            </a:r>
            <a:r>
              <a:rPr lang="el-GR" sz="3200" i="1" dirty="0" smtClean="0">
                <a:solidFill>
                  <a:srgbClr val="C00000"/>
                </a:solidFill>
              </a:rPr>
              <a:t>ε</a:t>
            </a:r>
            <a:r>
              <a:rPr lang="el-GR" sz="3200" i="1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(99%) </a:t>
            </a:r>
            <a:r>
              <a:rPr lang="en-US" sz="3200" i="1" dirty="0" err="1" smtClean="0">
                <a:solidFill>
                  <a:schemeClr val="tx1"/>
                </a:solidFill>
              </a:rPr>
              <a:t>satisfiable</a:t>
            </a:r>
            <a:r>
              <a:rPr lang="en-US" sz="3200" i="1" dirty="0" smtClean="0">
                <a:solidFill>
                  <a:schemeClr val="tx1"/>
                </a:solidFill>
              </a:rPr>
              <a:t> system, </a:t>
            </a:r>
          </a:p>
          <a:p>
            <a:pPr algn="ctr">
              <a:buNone/>
            </a:pPr>
            <a:r>
              <a:rPr lang="en-US" sz="3200" b="1" i="1" dirty="0" smtClean="0">
                <a:solidFill>
                  <a:schemeClr val="tx1"/>
                </a:solidFill>
              </a:rPr>
              <a:t>NP</a:t>
            </a:r>
            <a:r>
              <a:rPr lang="en-US" sz="3200" i="1" dirty="0" smtClean="0">
                <a:solidFill>
                  <a:schemeClr val="tx1"/>
                </a:solidFill>
              </a:rPr>
              <a:t>-hard to satisfy</a:t>
            </a: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		</a:t>
            </a:r>
            <a:r>
              <a:rPr lang="el-GR" sz="3200" i="1" dirty="0" smtClean="0">
                <a:solidFill>
                  <a:srgbClr val="C00000"/>
                </a:solidFill>
              </a:rPr>
              <a:t>ε</a:t>
            </a:r>
            <a:r>
              <a:rPr lang="en-US" sz="3200" i="1" dirty="0" smtClean="0">
                <a:solidFill>
                  <a:srgbClr val="C00000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(1%)</a:t>
            </a:r>
            <a:r>
              <a:rPr lang="el-GR" sz="3200" i="1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fraction of equations</a:t>
            </a:r>
            <a:r>
              <a:rPr lang="en-US" sz="2800" i="1" dirty="0" smtClean="0">
                <a:solidFill>
                  <a:schemeClr val="tx1"/>
                </a:solidFill>
              </a:rPr>
              <a:t>.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039394" y="2437606"/>
            <a:ext cx="274320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2362200"/>
            <a:ext cx="8229600" cy="2743200"/>
          </a:xfrm>
          <a:prstGeom prst="rect">
            <a:avLst/>
          </a:prstGeom>
          <a:ln w="41275"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 bridging this gap,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2002,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Subhash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Khot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introduced the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Unique Games Conjecture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 L -3.33333E-6 -0.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4343400"/>
            <a:ext cx="4038600" cy="15191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CUT</a:t>
            </a:r>
          </a:p>
        </p:txBody>
      </p:sp>
      <p:sp>
        <p:nvSpPr>
          <p:cNvPr id="6" name="Rectangle 5"/>
          <p:cNvSpPr/>
          <p:nvPr/>
        </p:nvSpPr>
        <p:spPr>
          <a:xfrm>
            <a:off x="2819400" y="4724400"/>
            <a:ext cx="42672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2-SAT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19400" y="3962401"/>
            <a:ext cx="3962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3-SAT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8606" y="3200400"/>
            <a:ext cx="3658394" cy="1826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4-SAT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19400" y="3581400"/>
            <a:ext cx="3810000" cy="1977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DI CUT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8606" y="5395192"/>
            <a:ext cx="4344194" cy="167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k-CUT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8606" y="1066800"/>
            <a:ext cx="1600994" cy="197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Unique Games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19400" y="762000"/>
            <a:ext cx="13716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k-CSP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8606" y="5029200"/>
            <a:ext cx="43441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Horn SAT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19400" y="2834782"/>
            <a:ext cx="3276600" cy="1370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 DI-CUT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2514600"/>
            <a:ext cx="3276600" cy="1370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E2 LIN3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19400" y="2133601"/>
            <a:ext cx="2819400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3-MAJ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18606" y="14478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3-CSP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0" y="4343400"/>
            <a:ext cx="152400" cy="152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19400" y="1752600"/>
            <a:ext cx="2286794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 3-AND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514600" y="533400"/>
            <a:ext cx="5105400" cy="5638800"/>
            <a:chOff x="2514600" y="533400"/>
            <a:chExt cx="5105400" cy="56388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227408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4724003" y="3123803"/>
              <a:ext cx="5181600" cy="79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631642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62800" y="57105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0800000">
              <a:off x="2514600" y="5715000"/>
              <a:ext cx="5105400" cy="158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4495800" y="762000"/>
            <a:ext cx="2819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14478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05400" y="1752600"/>
            <a:ext cx="2209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638800" y="2133600"/>
            <a:ext cx="1676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781800" y="3962400"/>
            <a:ext cx="5334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010400" y="4343400"/>
            <a:ext cx="3048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858000" y="3581400"/>
            <a:ext cx="457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086600" y="4724400"/>
            <a:ext cx="2286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239000" y="5410200"/>
            <a:ext cx="76200" cy="152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ded Corner 31"/>
          <p:cNvSpPr/>
          <p:nvPr/>
        </p:nvSpPr>
        <p:spPr>
          <a:xfrm>
            <a:off x="152400" y="1295400"/>
            <a:ext cx="4038600" cy="5410200"/>
          </a:xfrm>
          <a:prstGeom prst="foldedCorner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u="sng" dirty="0" smtClean="0">
                <a:solidFill>
                  <a:schemeClr val="tx1"/>
                </a:solidFill>
              </a:rPr>
              <a:t>ALGORITHMS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06]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-Williamson]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-Wirth]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Lewin-Livnat-Zwick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07]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[Hast]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Charikar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Makarychev</a:t>
            </a:r>
            <a:r>
              <a:rPr lang="en-US" dirty="0" smtClean="0">
                <a:solidFill>
                  <a:srgbClr val="0070C0"/>
                </a:solidFill>
              </a:rPr>
              <a:t> 07]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[Frieze-</a:t>
            </a:r>
            <a:r>
              <a:rPr lang="en-US" dirty="0" err="1" smtClean="0">
                <a:solidFill>
                  <a:srgbClr val="0070C0"/>
                </a:solidFill>
              </a:rPr>
              <a:t>Jerrum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[Karloff-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SODA 98]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STOC 98]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Zwick</a:t>
            </a:r>
            <a:r>
              <a:rPr lang="en-US" dirty="0" smtClean="0">
                <a:solidFill>
                  <a:srgbClr val="0070C0"/>
                </a:solidFill>
              </a:rPr>
              <a:t> 99]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Halperin-Zwick</a:t>
            </a:r>
            <a:r>
              <a:rPr lang="en-US" dirty="0" smtClean="0">
                <a:solidFill>
                  <a:srgbClr val="0070C0"/>
                </a:solidFill>
              </a:rPr>
              <a:t>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-Williamson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Goemans</a:t>
            </a:r>
            <a:r>
              <a:rPr lang="en-US" dirty="0" smtClean="0">
                <a:solidFill>
                  <a:srgbClr val="0070C0"/>
                </a:solidFill>
              </a:rPr>
              <a:t> 01]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Feige-Goemans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Matuura</a:t>
            </a:r>
            <a:r>
              <a:rPr lang="en-US" dirty="0" smtClean="0">
                <a:solidFill>
                  <a:srgbClr val="0070C0"/>
                </a:solidFill>
              </a:rPr>
              <a:t>-Matsui]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  <a:ln w="15875">
            <a:solidFill>
              <a:srgbClr val="00B050"/>
            </a:solidFill>
          </a:ln>
        </p:spPr>
        <p:txBody>
          <a:bodyPr/>
          <a:lstStyle/>
          <a:p>
            <a:r>
              <a:rPr lang="en-US" dirty="0" err="1" smtClean="0"/>
              <a:t>Approximability</a:t>
            </a:r>
            <a:r>
              <a:rPr lang="en-US" dirty="0" smtClean="0"/>
              <a:t> of CSPs</a:t>
            </a:r>
            <a:endParaRPr lang="en-US" dirty="0"/>
          </a:p>
        </p:txBody>
      </p:sp>
      <p:grpSp>
        <p:nvGrpSpPr>
          <p:cNvPr id="2" name="Group 45"/>
          <p:cNvGrpSpPr/>
          <p:nvPr/>
        </p:nvGrpSpPr>
        <p:grpSpPr>
          <a:xfrm>
            <a:off x="4308042" y="1143000"/>
            <a:ext cx="4795116" cy="5638800"/>
            <a:chOff x="4308042" y="1143000"/>
            <a:chExt cx="4795116" cy="5638800"/>
          </a:xfrm>
        </p:grpSpPr>
        <p:grpSp>
          <p:nvGrpSpPr>
            <p:cNvPr id="3" name="Group 42"/>
            <p:cNvGrpSpPr/>
            <p:nvPr/>
          </p:nvGrpSpPr>
          <p:grpSpPr>
            <a:xfrm>
              <a:off x="4494211" y="1143000"/>
              <a:ext cx="4421189" cy="5257800"/>
              <a:chOff x="4342605" y="1295400"/>
              <a:chExt cx="4421189" cy="5257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343400" y="2438400"/>
                <a:ext cx="3657600" cy="15191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CUT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1752202" y="3962003"/>
                <a:ext cx="5181600" cy="794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4343400" y="2743200"/>
                <a:ext cx="3962400" cy="21291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2-SAT</a:t>
                </a:r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343400" y="3429000"/>
                <a:ext cx="3733800" cy="19776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3-SAT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343400" y="4114800"/>
                <a:ext cx="4038600" cy="18260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4-SAT</a:t>
                </a:r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343400" y="3733800"/>
                <a:ext cx="3200400" cy="19779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DI CUT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343400" y="4495800"/>
                <a:ext cx="4267200" cy="16740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k-CUT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43400" y="1600200"/>
                <a:ext cx="1600200" cy="19753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Unique Games</a:t>
                </a:r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3400" y="3139021"/>
                <a:ext cx="1371600" cy="18290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k-CSP</a:t>
                </a:r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343400" y="4876800"/>
                <a:ext cx="4267200" cy="15221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Horn SAT</a:t>
                </a:r>
                <a:endParaRPr lang="en-US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343400" y="5257800"/>
                <a:ext cx="3886200" cy="13701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 DI-CUT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5486400"/>
                <a:ext cx="1447800" cy="21325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E2 LIN3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43400" y="5867400"/>
                <a:ext cx="2286794" cy="19806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3-AND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343400" y="6172200"/>
                <a:ext cx="2667794" cy="19809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3-MAJ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343400" y="1981200"/>
                <a:ext cx="2209800" cy="182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3-CSP</a:t>
                </a: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rot="5400000">
                <a:off x="6172597" y="3885803"/>
                <a:ext cx="5181600" cy="794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4308042" y="63201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763000" y="6248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6096000" y="1828800"/>
            <a:ext cx="2819400" cy="4343400"/>
            <a:chOff x="6096000" y="1828800"/>
            <a:chExt cx="2819400" cy="4343400"/>
          </a:xfrm>
        </p:grpSpPr>
        <p:sp>
          <p:nvSpPr>
            <p:cNvPr id="47" name="Rectangle 46"/>
            <p:cNvSpPr/>
            <p:nvPr/>
          </p:nvSpPr>
          <p:spPr>
            <a:xfrm>
              <a:off x="6705600" y="1828800"/>
              <a:ext cx="22098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81800" y="5715000"/>
              <a:ext cx="21336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162800" y="6019800"/>
              <a:ext cx="17526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229600" y="3276600"/>
              <a:ext cx="6858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924800" y="3581400"/>
              <a:ext cx="9906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8839200" y="4343400"/>
              <a:ext cx="762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458200" y="2286000"/>
              <a:ext cx="4572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686800" y="2590800"/>
              <a:ext cx="2286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096000" y="2971800"/>
              <a:ext cx="2819400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17835E-6 L -0.45 3.17835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Unique Games Conjecture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200" dirty="0" smtClean="0"/>
              <a:t>A notorious open problem.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Hardness Results:  </a:t>
            </a:r>
          </a:p>
          <a:p>
            <a:pPr>
              <a:buNone/>
            </a:pPr>
            <a:r>
              <a:rPr lang="en-US" sz="2800" dirty="0" smtClean="0"/>
              <a:t>	No constant factor approximation for unique games. </a:t>
            </a:r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en-US" sz="2000" dirty="0" err="1" smtClean="0">
                <a:solidFill>
                  <a:srgbClr val="0070C0"/>
                </a:solidFill>
              </a:rPr>
              <a:t>Feige-Reichman</a:t>
            </a:r>
            <a:r>
              <a:rPr lang="en-US" sz="2000" dirty="0" smtClean="0">
                <a:solidFill>
                  <a:srgbClr val="0070C0"/>
                </a:solidFill>
              </a:rPr>
              <a:t>]      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2286000"/>
          <a:ext cx="7772400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On (1-</a:t>
                      </a:r>
                      <a:r>
                        <a:rPr lang="az-Cyrl-AZ" baseline="0" dirty="0" smtClean="0"/>
                        <a:t>Є</a:t>
                      </a:r>
                      <a:r>
                        <a:rPr lang="en-US" baseline="0" dirty="0" smtClean="0"/>
                        <a:t>) </a:t>
                      </a:r>
                      <a:r>
                        <a:rPr lang="en-US" baseline="0" dirty="0" err="1" smtClean="0"/>
                        <a:t>satisfiable</a:t>
                      </a:r>
                      <a:r>
                        <a:rPr lang="en-US" baseline="0" dirty="0" smtClean="0"/>
                        <a:t> instances</a:t>
                      </a:r>
                      <a:endParaRPr lang="en-US" dirty="0"/>
                    </a:p>
                  </a:txBody>
                  <a:tcPr/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Khot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 02]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 [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Trevisan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 [Gupta-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Talwar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1 – O(</a:t>
                      </a:r>
                      <a:r>
                        <a:rPr lang="el-GR" dirty="0" smtClean="0"/>
                        <a:t>ε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logn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Charikar-Makarychev-Makarychev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Chlamtac-Makarychev-Makarychev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rgbClr val="0070C0"/>
                          </a:solidFill>
                        </a:rPr>
                        <a:t>Arora-Khot-Kolla-Steurer-Tulsiani-Vishnoi</a:t>
                      </a: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096000" y="4038600"/>
          <a:ext cx="1042988" cy="457200"/>
        </p:xfrm>
        <a:graphic>
          <a:graphicData uri="http://schemas.openxmlformats.org/presentationml/2006/ole">
            <p:oleObj spid="_x0000_s5122" name="Equation" r:id="rId3" imgW="52056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62600" y="4419600"/>
          <a:ext cx="2111375" cy="422275"/>
        </p:xfrm>
        <a:graphic>
          <a:graphicData uri="http://schemas.openxmlformats.org/presentationml/2006/ole">
            <p:oleObj spid="_x0000_s5123" name="Equation" r:id="rId4" imgW="1269720" imgH="25380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5867400" y="3159125"/>
          <a:ext cx="1582737" cy="422275"/>
        </p:xfrm>
        <a:graphic>
          <a:graphicData uri="http://schemas.openxmlformats.org/presentationml/2006/ole">
            <p:oleObj spid="_x0000_s5124" name="Equation" r:id="rId5" imgW="95220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618163" y="2667000"/>
          <a:ext cx="2482850" cy="431800"/>
        </p:xfrm>
        <a:graphic>
          <a:graphicData uri="http://schemas.openxmlformats.org/presentationml/2006/ole">
            <p:oleObj spid="_x0000_s5125" name="Equation" r:id="rId6" imgW="1460160" imgH="253800" progId="Equation.3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5946775" y="4756150"/>
          <a:ext cx="1139825" cy="654050"/>
        </p:xfrm>
        <a:graphic>
          <a:graphicData uri="http://schemas.openxmlformats.org/presentationml/2006/ole">
            <p:oleObj spid="_x0000_s5126" name="Equation" r:id="rId7" imgW="685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5181600" cy="1143000"/>
          </a:xfrm>
          <a:ln w="254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Assuming UGC</a:t>
            </a:r>
            <a:endParaRPr lang="en-US" dirty="0"/>
          </a:p>
        </p:txBody>
      </p:sp>
      <p:sp>
        <p:nvSpPr>
          <p:cNvPr id="37" name="Folded Corner 36"/>
          <p:cNvSpPr/>
          <p:nvPr/>
        </p:nvSpPr>
        <p:spPr>
          <a:xfrm>
            <a:off x="5257800" y="990600"/>
            <a:ext cx="3657600" cy="3048000"/>
          </a:xfrm>
          <a:prstGeom prst="foldedCorner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u="sng" dirty="0" smtClean="0">
                <a:solidFill>
                  <a:schemeClr val="tx1"/>
                </a:solidFill>
              </a:rPr>
              <a:t>UGC Hardness Results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Khot</a:t>
            </a:r>
            <a:r>
              <a:rPr lang="en-US" dirty="0" smtClean="0">
                <a:solidFill>
                  <a:srgbClr val="0070C0"/>
                </a:solidFill>
              </a:rPr>
              <a:t>-Kindler-</a:t>
            </a:r>
            <a:r>
              <a:rPr lang="en-US" dirty="0" err="1" smtClean="0">
                <a:solidFill>
                  <a:srgbClr val="0070C0"/>
                </a:solidFill>
              </a:rPr>
              <a:t>Mossel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O’donnell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Austrin</a:t>
            </a:r>
            <a:r>
              <a:rPr lang="en-US" dirty="0" smtClean="0">
                <a:solidFill>
                  <a:srgbClr val="0070C0"/>
                </a:solidFill>
              </a:rPr>
              <a:t> 06]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Austrin</a:t>
            </a:r>
            <a:r>
              <a:rPr lang="en-US" dirty="0" smtClean="0">
                <a:solidFill>
                  <a:srgbClr val="0070C0"/>
                </a:solidFill>
              </a:rPr>
              <a:t> 07]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Khot-Odonnell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Odonnell</a:t>
            </a:r>
            <a:r>
              <a:rPr lang="en-US" dirty="0" smtClean="0">
                <a:solidFill>
                  <a:srgbClr val="0070C0"/>
                </a:solidFill>
              </a:rPr>
              <a:t>-Wu]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Samorodnitsky-Trevisan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43800" y="228600"/>
            <a:ext cx="1295400" cy="381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NP HARD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38800" y="228600"/>
            <a:ext cx="16002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UGC  HARD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52400" y="1295400"/>
            <a:ext cx="5105400" cy="5638800"/>
            <a:chOff x="2514600" y="533400"/>
            <a:chExt cx="5105400" cy="5638800"/>
          </a:xfrm>
        </p:grpSpPr>
        <p:grpSp>
          <p:nvGrpSpPr>
            <p:cNvPr id="73" name="Group 72"/>
            <p:cNvGrpSpPr/>
            <p:nvPr/>
          </p:nvGrpSpPr>
          <p:grpSpPr>
            <a:xfrm>
              <a:off x="2514600" y="533400"/>
              <a:ext cx="5105400" cy="5638800"/>
              <a:chOff x="2514600" y="533400"/>
              <a:chExt cx="5105400" cy="56388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5400000">
                <a:off x="227408" y="3123803"/>
                <a:ext cx="5181600" cy="794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4724003" y="3123803"/>
                <a:ext cx="5181600" cy="794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/>
              <p:cNvSpPr txBox="1"/>
              <p:nvPr/>
            </p:nvSpPr>
            <p:spPr>
              <a:xfrm>
                <a:off x="2631642" y="571053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0</a:t>
                </a:r>
                <a:endParaRPr lang="en-US" sz="24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62800" y="571053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10800000">
                <a:off x="2514600" y="5715000"/>
                <a:ext cx="5105400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2819400" y="762000"/>
              <a:ext cx="4496594" cy="4800600"/>
              <a:chOff x="2818606" y="762000"/>
              <a:chExt cx="4496594" cy="4800600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2819400" y="4343400"/>
                <a:ext cx="4038600" cy="15191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CUT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819400" y="4724400"/>
                <a:ext cx="42672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2-SAT</a:t>
                </a:r>
                <a:endParaRPr lang="en-US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819400" y="3962401"/>
                <a:ext cx="39624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3-SAT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818606" y="3200400"/>
                <a:ext cx="3658394" cy="18260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4-SAT</a:t>
                </a:r>
                <a:endParaRPr lang="en-US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819400" y="3581400"/>
                <a:ext cx="3810000" cy="19779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DI CUT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818606" y="5395192"/>
                <a:ext cx="4344194" cy="16740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k-CUT</a:t>
                </a:r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818606" y="1066800"/>
                <a:ext cx="1600994" cy="19753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Unique Games</a:t>
                </a:r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819400" y="762000"/>
                <a:ext cx="13716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k-CSP</a:t>
                </a:r>
                <a:endParaRPr lang="en-US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818606" y="5029200"/>
                <a:ext cx="43441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Horn SAT</a:t>
                </a:r>
                <a:endParaRPr lang="en-US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819400" y="2834782"/>
                <a:ext cx="3276600" cy="13701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 DI-CUT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819400" y="2514600"/>
                <a:ext cx="3276600" cy="13705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E2 LIN3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819400" y="2133601"/>
                <a:ext cx="2819400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3-MAJ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818606" y="1447800"/>
                <a:ext cx="22867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3-CSP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2819400" y="1752600"/>
                <a:ext cx="2286794" cy="1524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MAX 3-AND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495800" y="762000"/>
                <a:ext cx="2819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5105400" y="1447800"/>
                <a:ext cx="2209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5105400" y="1752600"/>
                <a:ext cx="2209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638800" y="2133600"/>
                <a:ext cx="1676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6781800" y="3962400"/>
                <a:ext cx="5334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010400" y="4343400"/>
                <a:ext cx="3048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6858000" y="3581400"/>
                <a:ext cx="4572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7086600" y="4724400"/>
                <a:ext cx="2286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239000" y="5410200"/>
                <a:ext cx="76200" cy="1524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1" name="Rectangle 90"/>
          <p:cNvSpPr/>
          <p:nvPr/>
        </p:nvSpPr>
        <p:spPr>
          <a:xfrm>
            <a:off x="2057400" y="1828800"/>
            <a:ext cx="2895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</p:txBody>
      </p:sp>
      <p:sp>
        <p:nvSpPr>
          <p:cNvPr id="92" name="Rectangle 91"/>
          <p:cNvSpPr/>
          <p:nvPr/>
        </p:nvSpPr>
        <p:spPr>
          <a:xfrm>
            <a:off x="1828800" y="1524000"/>
            <a:ext cx="3124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4724400" y="5486400"/>
            <a:ext cx="2286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4495800" y="5105400"/>
            <a:ext cx="457200" cy="152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57200" y="2438400"/>
            <a:ext cx="8534400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349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</a:t>
            </a:r>
            <a:r>
              <a:rPr lang="en-US" sz="2800" dirty="0" err="1" smtClean="0"/>
              <a:t>MaxCut</a:t>
            </a:r>
            <a:r>
              <a:rPr lang="en-US" sz="2800" dirty="0" smtClean="0"/>
              <a:t>, Max-2-SAT,</a:t>
            </a:r>
          </a:p>
          <a:p>
            <a:pPr algn="ctr"/>
            <a:r>
              <a:rPr lang="en-US" sz="2800" dirty="0" smtClean="0"/>
              <a:t>Unique Games based hardness</a:t>
            </a:r>
          </a:p>
          <a:p>
            <a:pPr algn="ctr"/>
            <a:r>
              <a:rPr lang="en-US" sz="3600" dirty="0" smtClean="0"/>
              <a:t>=</a:t>
            </a:r>
          </a:p>
          <a:p>
            <a:pPr algn="ctr"/>
            <a:r>
              <a:rPr lang="en-US" sz="2800" dirty="0" smtClean="0"/>
              <a:t> approximation obtained by </a:t>
            </a:r>
            <a:r>
              <a:rPr lang="en-US" sz="2800" dirty="0" err="1" smtClean="0"/>
              <a:t>Semidefinite</a:t>
            </a:r>
            <a:r>
              <a:rPr lang="en-US" sz="2800" dirty="0" smtClean="0"/>
              <a:t> programming!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9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91" grpId="0" animBg="1"/>
      <p:bldP spid="92" grpId="0" animBg="1"/>
      <p:bldP spid="93" grpId="0" animBg="1"/>
      <p:bldP spid="94" grpId="0" animBg="1"/>
      <p:bldP spid="5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PRASAD@XFVKXEKFUVWXY5K7" val="27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usepackage{ppt}&#10;\begin{document}&#10;\[&#10;\iprod{\vec v_{i,a},\vec v_{j,b}} = \Pr_{x\sim \mu_\phi} \left\{  x_i=a, x_j=b \right\}&#10;\]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55"/>
  <p:tag name="PICTUREFILESIZE" val="116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usepackage{ppt}&#10;\begin{document}&#10;\[&#10;\sum_{\phi\in\Im} \underset{x\sim \mu_{\phi}}{\mathrm{E}} \phi(x)&#10;\]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60"/>
  <p:tag name="PICTUREFILESIZE" val="771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6255</TotalTime>
  <Words>4201</Words>
  <Application>Microsoft Office PowerPoint</Application>
  <PresentationFormat>On-screen Show (4:3)</PresentationFormat>
  <Paragraphs>1128</Paragraphs>
  <Slides>71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3" baseType="lpstr">
      <vt:lpstr>Office Theme</vt:lpstr>
      <vt:lpstr>Equation</vt:lpstr>
      <vt:lpstr>Approximating NP-hard Problems Efficient Algorithms and their Limits</vt:lpstr>
      <vt:lpstr>Slide 2</vt:lpstr>
      <vt:lpstr>Slide 3</vt:lpstr>
      <vt:lpstr>The Tools</vt:lpstr>
      <vt:lpstr>Constraint Satisfaction Problems</vt:lpstr>
      <vt:lpstr>Approximability of CSPs</vt:lpstr>
      <vt:lpstr>Slide 7</vt:lpstr>
      <vt:lpstr>Unique Games Conjecture</vt:lpstr>
      <vt:lpstr>Assuming UGC</vt:lpstr>
      <vt:lpstr>The Connection</vt:lpstr>
      <vt:lpstr>3-way Cut</vt:lpstr>
      <vt:lpstr>Graph Labelling Problems</vt:lpstr>
      <vt:lpstr>Ranking Teams?</vt:lpstr>
      <vt:lpstr>Result</vt:lpstr>
      <vt:lpstr>The UG Barrier</vt:lpstr>
      <vt:lpstr>Even if UGC is false</vt:lpstr>
      <vt:lpstr>An Interesting Aside</vt:lpstr>
      <vt:lpstr>SemiDefinite Programming</vt:lpstr>
      <vt:lpstr>Max Cut</vt:lpstr>
      <vt:lpstr>Max Cut SDP</vt:lpstr>
      <vt:lpstr>MaxCut Rounding</vt:lpstr>
      <vt:lpstr>Slide 22</vt:lpstr>
      <vt:lpstr>Slide 23</vt:lpstr>
      <vt:lpstr>Slide 24</vt:lpstr>
      <vt:lpstr>Generic Algorithm for CSPs</vt:lpstr>
      <vt:lpstr>Semidefinite Program for CSPs </vt:lpstr>
      <vt:lpstr>Semidefinite Relaxation for CSP</vt:lpstr>
      <vt:lpstr>Slide 28</vt:lpstr>
      <vt:lpstr>Hardness Result FOR MAXCUT</vt:lpstr>
      <vt:lpstr>The Goal</vt:lpstr>
      <vt:lpstr>Slide 31</vt:lpstr>
      <vt:lpstr>Making the Instance Harder</vt:lpstr>
      <vt:lpstr>Making the Instance Harder</vt:lpstr>
      <vt:lpstr>Hypercube Graph</vt:lpstr>
      <vt:lpstr>Dichotomy of Cuts</vt:lpstr>
      <vt:lpstr>Dictator Cuts</vt:lpstr>
      <vt:lpstr>Cuts far from Dictators</vt:lpstr>
      <vt:lpstr>The Invariance Principle</vt:lpstr>
      <vt:lpstr>Hypercube vs Sphere</vt:lpstr>
      <vt:lpstr>Hyper Cube Graph</vt:lpstr>
      <vt:lpstr>UG Hardness</vt:lpstr>
      <vt:lpstr>FUTURE WORK</vt:lpstr>
      <vt:lpstr>Understanding Unique Games</vt:lpstr>
      <vt:lpstr>Slide 44</vt:lpstr>
      <vt:lpstr>Thank You</vt:lpstr>
      <vt:lpstr>Dictatorship Test</vt:lpstr>
      <vt:lpstr>A Dictatorship Test for Maxcut</vt:lpstr>
      <vt:lpstr>Connections</vt:lpstr>
      <vt:lpstr>General Boolean 2-CSPs</vt:lpstr>
      <vt:lpstr>2-CSP over {0,..q-1}</vt:lpstr>
      <vt:lpstr>Arbitrary k-ary GCSP</vt:lpstr>
      <vt:lpstr>Key Lemma</vt:lpstr>
      <vt:lpstr>Key Lemma : Through An Example</vt:lpstr>
      <vt:lpstr>Local Random Variables</vt:lpstr>
      <vt:lpstr>Analysis</vt:lpstr>
      <vt:lpstr>Completeness</vt:lpstr>
      <vt:lpstr>Global Random Variables</vt:lpstr>
      <vt:lpstr>Rounding with Polynomials</vt:lpstr>
      <vt:lpstr>Invariance</vt:lpstr>
      <vt:lpstr>Rounding Scheme (For Boolean CSPs)</vt:lpstr>
      <vt:lpstr>SDP Rounding Schemes</vt:lpstr>
      <vt:lpstr>Slide 62</vt:lpstr>
      <vt:lpstr>Algorithm</vt:lpstr>
      <vt:lpstr>Slide 64</vt:lpstr>
      <vt:lpstr>Smoothening SDP Vectors</vt:lpstr>
      <vt:lpstr>Semidefinite Program</vt:lpstr>
      <vt:lpstr>Thank You</vt:lpstr>
      <vt:lpstr>Slide 68</vt:lpstr>
      <vt:lpstr>Slide 69</vt:lpstr>
      <vt:lpstr>Slide 70</vt:lpstr>
      <vt:lpstr>Approximability of CSPs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Approximating the Optimum Efficient Algorithms and their Limits</dc:title>
  <dc:creator>prasad</dc:creator>
  <cp:lastModifiedBy>prasad</cp:lastModifiedBy>
  <cp:revision>620</cp:revision>
  <dcterms:created xsi:type="dcterms:W3CDTF">2009-01-08T00:34:53Z</dcterms:created>
  <dcterms:modified xsi:type="dcterms:W3CDTF">2009-05-12T20:21:14Z</dcterms:modified>
</cp:coreProperties>
</file>