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62"/>
  </p:notesMasterIdLst>
  <p:sldIdLst>
    <p:sldId id="256" r:id="rId5"/>
    <p:sldId id="257" r:id="rId6"/>
    <p:sldId id="262" r:id="rId7"/>
    <p:sldId id="319" r:id="rId8"/>
    <p:sldId id="316" r:id="rId9"/>
    <p:sldId id="317" r:id="rId10"/>
    <p:sldId id="318" r:id="rId11"/>
    <p:sldId id="259" r:id="rId12"/>
    <p:sldId id="260" r:id="rId13"/>
    <p:sldId id="291" r:id="rId14"/>
    <p:sldId id="263" r:id="rId15"/>
    <p:sldId id="266" r:id="rId16"/>
    <p:sldId id="264" r:id="rId17"/>
    <p:sldId id="265" r:id="rId18"/>
    <p:sldId id="267" r:id="rId19"/>
    <p:sldId id="322" r:id="rId20"/>
    <p:sldId id="269" r:id="rId21"/>
    <p:sldId id="270" r:id="rId22"/>
    <p:sldId id="261" r:id="rId23"/>
    <p:sldId id="273" r:id="rId24"/>
    <p:sldId id="274" r:id="rId25"/>
    <p:sldId id="275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7" r:id="rId36"/>
    <p:sldId id="297" r:id="rId37"/>
    <p:sldId id="298" r:id="rId38"/>
    <p:sldId id="299" r:id="rId39"/>
    <p:sldId id="301" r:id="rId40"/>
    <p:sldId id="285" r:id="rId41"/>
    <p:sldId id="288" r:id="rId42"/>
    <p:sldId id="320" r:id="rId43"/>
    <p:sldId id="292" r:id="rId44"/>
    <p:sldId id="293" r:id="rId45"/>
    <p:sldId id="294" r:id="rId46"/>
    <p:sldId id="295" r:id="rId47"/>
    <p:sldId id="296" r:id="rId48"/>
    <p:sldId id="302" r:id="rId49"/>
    <p:sldId id="303" r:id="rId50"/>
    <p:sldId id="304" r:id="rId51"/>
    <p:sldId id="305" r:id="rId52"/>
    <p:sldId id="306" r:id="rId53"/>
    <p:sldId id="321" r:id="rId54"/>
    <p:sldId id="309" r:id="rId55"/>
    <p:sldId id="310" r:id="rId56"/>
    <p:sldId id="311" r:id="rId57"/>
    <p:sldId id="312" r:id="rId58"/>
    <p:sldId id="289" r:id="rId59"/>
    <p:sldId id="290" r:id="rId60"/>
    <p:sldId id="308" r:id="rId61"/>
  </p:sldIdLst>
  <p:sldSz cx="9144000" cy="6858000" type="screen4x3"/>
  <p:notesSz cx="6858000" cy="9144000"/>
  <p:embeddedFontLst>
    <p:embeddedFont>
      <p:font typeface="Bookman Old Style" pitchFamily="18" charset="0"/>
      <p:regular r:id="rId63"/>
      <p:bold r:id="rId64"/>
      <p:italic r:id="rId65"/>
      <p:boldItalic r:id="rId66"/>
    </p:embeddedFont>
    <p:embeddedFont>
      <p:font typeface="Gill Sans MT" pitchFamily="34" charset="0"/>
      <p:regular r:id="rId67"/>
      <p:bold r:id="rId68"/>
      <p:italic r:id="rId69"/>
      <p:boldItalic r:id="rId70"/>
    </p:embeddedFont>
    <p:embeddedFont>
      <p:font typeface="Garamond" pitchFamily="18" charset="0"/>
      <p:regular r:id="rId71"/>
      <p:bold r:id="rId72"/>
      <p:italic r:id="rId73"/>
    </p:embeddedFont>
    <p:embeddedFont>
      <p:font typeface="Verdana" pitchFamily="34" charset="0"/>
      <p:regular r:id="rId74"/>
      <p:bold r:id="rId75"/>
      <p:italic r:id="rId76"/>
      <p:boldItalic r:id="rId77"/>
    </p:embeddedFont>
    <p:embeddedFont>
      <p:font typeface="cmsy10" pitchFamily="34" charset="0"/>
      <p:regular r:id="rId78"/>
    </p:embeddedFont>
    <p:embeddedFont>
      <p:font typeface="Tahoma" pitchFamily="34" charset="0"/>
      <p:regular r:id="rId79"/>
      <p:bold r:id="rId80"/>
    </p:embeddedFont>
    <p:embeddedFont>
      <p:font typeface="cmmi10" pitchFamily="34" charset="0"/>
      <p:regular r:id="rId81"/>
    </p:embeddedFont>
    <p:embeddedFont>
      <p:font typeface="PMingLiU" pitchFamily="18" charset="-120"/>
      <p:regular r:id="rId82"/>
    </p:embeddedFont>
    <p:embeddedFont>
      <p:font typeface="Calibri" pitchFamily="34" charset="0"/>
      <p:regular r:id="rId83"/>
      <p:bold r:id="rId84"/>
      <p:italic r:id="rId85"/>
      <p:boldItalic r:id="rId86"/>
    </p:embeddedFont>
  </p:embeddedFontLst>
  <p:custDataLst>
    <p:tags r:id="rId8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3B9"/>
    <a:srgbClr val="008000"/>
    <a:srgbClr val="0033CC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6" Type="http://schemas.openxmlformats.org/officeDocument/2006/relationships/font" Target="fonts/font14.fntdata"/><Relationship Id="rId84" Type="http://schemas.openxmlformats.org/officeDocument/2006/relationships/font" Target="fonts/font22.fntdata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4.fntdata"/><Relationship Id="rId74" Type="http://schemas.openxmlformats.org/officeDocument/2006/relationships/font" Target="fonts/font12.fntdata"/><Relationship Id="rId79" Type="http://schemas.openxmlformats.org/officeDocument/2006/relationships/font" Target="fonts/font17.fntdata"/><Relationship Id="rId87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font" Target="fonts/font20.fntdata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0.fntdata"/><Relationship Id="rId80" Type="http://schemas.openxmlformats.org/officeDocument/2006/relationships/font" Target="fonts/font18.fntdata"/><Relationship Id="rId85" Type="http://schemas.openxmlformats.org/officeDocument/2006/relationships/font" Target="fonts/font2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5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83" Type="http://schemas.openxmlformats.org/officeDocument/2006/relationships/font" Target="fonts/font21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font" Target="fonts/font16.fntdata"/><Relationship Id="rId81" Type="http://schemas.openxmlformats.org/officeDocument/2006/relationships/font" Target="fonts/font19.fntdata"/><Relationship Id="rId86" Type="http://schemas.openxmlformats.org/officeDocument/2006/relationships/font" Target="fonts/font2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F0FE8-1596-43A5-A277-C95D9BDBBBFF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04E8A-BBD5-40B1-8D5E-0DC57E12D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FCD29-8BFB-4D79-A1DC-A490689A2C64}" type="slidenum">
              <a:rPr lang="en-US"/>
              <a:pPr/>
              <a:t>33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D31BB-BFCB-4C59-9719-424FC0D18F95}" type="slidenum">
              <a:rPr lang="en-US"/>
              <a:pPr/>
              <a:t>34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6F444-7F20-4C44-8D32-A68004D4F49C}" type="slidenum">
              <a:rPr lang="en-US"/>
              <a:pPr/>
              <a:t>35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781B6-1A50-47AC-879F-07E04EC010FF}" type="slidenum">
              <a:rPr lang="en-US"/>
              <a:pPr/>
              <a:t>36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already pointed out in BGHSV.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34CA0-F6D2-4000-BB77-11B05504A5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34CA0-F6D2-4000-BB77-11B05504A5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34CA0-F6D2-4000-BB77-11B05504A5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8AE11F9F-29E4-47E9-A3F8-8084EAD8BE93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charset="2"/>
              <a:buNone/>
              <a:defRPr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8AE11F9F-29E4-47E9-A3F8-8084EAD8BE93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charset="2"/>
              <a:buNone/>
              <a:defRPr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8AE11F9F-29E4-47E9-A3F8-8084EAD8BE93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charset="2"/>
              <a:buNone/>
              <a:defRPr/>
            </a:pP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rgbClr val="7030A0"/>
                </a:solidFill>
              </a:rPr>
              <a:t>PCPs and </a:t>
            </a:r>
            <a:r>
              <a:rPr lang="en-US" sz="3600" b="1" u="sng" dirty="0" err="1" smtClean="0">
                <a:solidFill>
                  <a:srgbClr val="7030A0"/>
                </a:solidFill>
              </a:rPr>
              <a:t>Inapproximability</a:t>
            </a:r>
            <a:r>
              <a:rPr lang="en-US" sz="3600" b="1" u="sng" dirty="0" smtClean="0">
                <a:solidFill>
                  <a:srgbClr val="7030A0"/>
                </a:solidFill>
              </a:rPr>
              <a:t>: </a:t>
            </a:r>
            <a:r>
              <a:rPr lang="en-US" sz="3600" dirty="0" smtClean="0">
                <a:solidFill>
                  <a:srgbClr val="7030A0"/>
                </a:solidFill>
              </a:rPr>
              <a:t>Recent Milestones and Continuing Challenges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8000"/>
                </a:solidFill>
              </a:rPr>
              <a:t>Venkatesan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</a:rPr>
              <a:t>Guruswami</a:t>
            </a:r>
            <a:endParaRPr lang="en-US" sz="3600" dirty="0" smtClean="0">
              <a:solidFill>
                <a:srgbClr val="008000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Carnegie Mellon University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943600"/>
            <a:ext cx="2623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©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Guruswami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2011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Label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Arity</a:t>
            </a:r>
            <a:r>
              <a:rPr lang="en-US" sz="2800" dirty="0" smtClean="0"/>
              <a:t> 2 CSP over large </a:t>
            </a:r>
          </a:p>
          <a:p>
            <a:pPr>
              <a:buNone/>
            </a:pPr>
            <a:r>
              <a:rPr lang="en-US" sz="2800" dirty="0" smtClean="0"/>
              <a:t>   domain </a:t>
            </a:r>
            <a:r>
              <a:rPr lang="en-US" sz="2800" dirty="0" smtClean="0">
                <a:solidFill>
                  <a:srgbClr val="0033CC"/>
                </a:solidFill>
              </a:rPr>
              <a:t>[R]</a:t>
            </a:r>
            <a:r>
              <a:rPr lang="en-US" sz="2800" dirty="0" smtClean="0"/>
              <a:t> with “projection” constraints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Instance consists of:</a:t>
            </a:r>
          </a:p>
          <a:p>
            <a:pPr lvl="1"/>
            <a:r>
              <a:rPr lang="en-US" sz="2600" dirty="0" smtClean="0"/>
              <a:t>Bipartite graph </a:t>
            </a:r>
            <a:r>
              <a:rPr lang="en-US" sz="2600" dirty="0" smtClean="0">
                <a:solidFill>
                  <a:srgbClr val="0033CC"/>
                </a:solidFill>
              </a:rPr>
              <a:t>G=(V,W,E)</a:t>
            </a:r>
          </a:p>
          <a:p>
            <a:pPr lvl="1"/>
            <a:r>
              <a:rPr lang="en-US" sz="2600" dirty="0" smtClean="0"/>
              <a:t>For each </a:t>
            </a:r>
            <a:r>
              <a:rPr lang="en-US" sz="2600" dirty="0" smtClean="0">
                <a:solidFill>
                  <a:srgbClr val="0033CC"/>
                </a:solidFill>
              </a:rPr>
              <a:t>e =(</a:t>
            </a:r>
            <a:r>
              <a:rPr lang="en-US" sz="2600" dirty="0" err="1" smtClean="0">
                <a:solidFill>
                  <a:srgbClr val="0033CC"/>
                </a:solidFill>
              </a:rPr>
              <a:t>v,w</a:t>
            </a:r>
            <a:r>
              <a:rPr lang="en-US" sz="2600" dirty="0" smtClean="0">
                <a:solidFill>
                  <a:srgbClr val="0033CC"/>
                </a:solidFill>
              </a:rPr>
              <a:t>) </a:t>
            </a:r>
            <a:r>
              <a:rPr lang="en-US" sz="2600" dirty="0" smtClean="0">
                <a:solidFill>
                  <a:srgbClr val="0033CC"/>
                </a:solidFill>
                <a:sym typeface="Symbol"/>
              </a:rPr>
              <a:t> </a:t>
            </a:r>
            <a:r>
              <a:rPr lang="en-US" sz="2600" dirty="0" smtClean="0">
                <a:solidFill>
                  <a:srgbClr val="0033CC"/>
                </a:solidFill>
              </a:rPr>
              <a:t>E</a:t>
            </a:r>
            <a:r>
              <a:rPr lang="en-US" sz="2600" dirty="0" smtClean="0"/>
              <a:t>, a function </a:t>
            </a:r>
            <a:r>
              <a:rPr lang="en-US" sz="2600" dirty="0" smtClean="0">
                <a:solidFill>
                  <a:srgbClr val="0033CC"/>
                </a:solidFill>
                <a:sym typeface="Symbol"/>
              </a:rPr>
              <a:t></a:t>
            </a:r>
            <a:r>
              <a:rPr lang="en-US" sz="2600" baseline="-25000" dirty="0" smtClean="0">
                <a:solidFill>
                  <a:srgbClr val="0033CC"/>
                </a:solidFill>
                <a:sym typeface="Symbol"/>
              </a:rPr>
              <a:t>e</a:t>
            </a:r>
            <a:r>
              <a:rPr lang="en-US" sz="2600" dirty="0" smtClean="0">
                <a:solidFill>
                  <a:srgbClr val="0033CC"/>
                </a:solidFill>
              </a:rPr>
              <a:t> : [R] </a:t>
            </a:r>
            <a:r>
              <a:rPr lang="en-US" sz="2600" dirty="0" smtClean="0">
                <a:solidFill>
                  <a:srgbClr val="0033CC"/>
                </a:solidFill>
                <a:sym typeface="Symbol"/>
              </a:rPr>
              <a:t> </a:t>
            </a:r>
            <a:r>
              <a:rPr lang="en-US" sz="2600" dirty="0" smtClean="0">
                <a:solidFill>
                  <a:srgbClr val="0033CC"/>
                </a:solidFill>
              </a:rPr>
              <a:t>[R].</a:t>
            </a:r>
          </a:p>
          <a:p>
            <a:r>
              <a:rPr lang="en-US" sz="3000" dirty="0" smtClean="0"/>
              <a:t>Assignment (labeling) </a:t>
            </a:r>
            <a:r>
              <a:rPr lang="en-US" sz="3000" dirty="0" smtClean="0">
                <a:solidFill>
                  <a:srgbClr val="0033CC"/>
                </a:solidFill>
              </a:rPr>
              <a:t>A:  V </a:t>
            </a:r>
            <a:r>
              <a:rPr lang="en-US" sz="3000" dirty="0" smtClean="0">
                <a:solidFill>
                  <a:srgbClr val="0033CC"/>
                </a:solidFill>
                <a:sym typeface="Symbol"/>
              </a:rPr>
              <a:t></a:t>
            </a:r>
            <a:r>
              <a:rPr lang="en-US" sz="3000" dirty="0" smtClean="0">
                <a:solidFill>
                  <a:srgbClr val="0033CC"/>
                </a:solidFill>
              </a:rPr>
              <a:t> W </a:t>
            </a:r>
            <a:r>
              <a:rPr lang="en-US" sz="3000" dirty="0" smtClean="0">
                <a:solidFill>
                  <a:srgbClr val="0033CC"/>
                </a:solidFill>
                <a:sym typeface="Symbol"/>
              </a:rPr>
              <a:t></a:t>
            </a:r>
            <a:r>
              <a:rPr lang="en-US" sz="3000" dirty="0" smtClean="0">
                <a:solidFill>
                  <a:srgbClr val="0033CC"/>
                </a:solidFill>
              </a:rPr>
              <a:t> [R] </a:t>
            </a:r>
            <a:r>
              <a:rPr lang="en-US" sz="3000" i="1" dirty="0" smtClean="0"/>
              <a:t>satisfies</a:t>
            </a:r>
            <a:r>
              <a:rPr lang="en-US" sz="3000" dirty="0" smtClean="0"/>
              <a:t> an edge </a:t>
            </a:r>
            <a:r>
              <a:rPr lang="en-US" sz="3000" dirty="0" smtClean="0">
                <a:solidFill>
                  <a:srgbClr val="0033CC"/>
                </a:solidFill>
              </a:rPr>
              <a:t>e=(</a:t>
            </a:r>
            <a:r>
              <a:rPr lang="en-US" sz="3000" dirty="0" err="1" smtClean="0">
                <a:solidFill>
                  <a:srgbClr val="0033CC"/>
                </a:solidFill>
              </a:rPr>
              <a:t>v,w</a:t>
            </a:r>
            <a:r>
              <a:rPr lang="en-US" sz="3000" dirty="0" smtClean="0">
                <a:solidFill>
                  <a:srgbClr val="0033CC"/>
                </a:solidFill>
              </a:rPr>
              <a:t>)</a:t>
            </a:r>
            <a:r>
              <a:rPr lang="en-US" sz="3000" dirty="0" smtClean="0"/>
              <a:t> if </a:t>
            </a:r>
            <a:r>
              <a:rPr lang="en-US" sz="3000" dirty="0" smtClean="0">
                <a:solidFill>
                  <a:srgbClr val="0033CC"/>
                </a:solidFill>
                <a:sym typeface="Symbol"/>
              </a:rPr>
              <a:t></a:t>
            </a:r>
            <a:r>
              <a:rPr lang="en-US" sz="3000" baseline="-25000" dirty="0" smtClean="0">
                <a:solidFill>
                  <a:srgbClr val="0033CC"/>
                </a:solidFill>
                <a:sym typeface="Symbol"/>
              </a:rPr>
              <a:t>e</a:t>
            </a:r>
            <a:r>
              <a:rPr lang="en-US" sz="3000" dirty="0" smtClean="0">
                <a:solidFill>
                  <a:srgbClr val="0033CC"/>
                </a:solidFill>
              </a:rPr>
              <a:t>(A(v)) = A(w)</a:t>
            </a:r>
          </a:p>
          <a:p>
            <a:pPr lvl="1"/>
            <a:r>
              <a:rPr lang="en-US" sz="2600" dirty="0" smtClean="0">
                <a:solidFill>
                  <a:srgbClr val="008000"/>
                </a:solidFill>
              </a:rPr>
              <a:t>Value</a:t>
            </a:r>
            <a:r>
              <a:rPr lang="en-US" sz="2600" dirty="0" smtClean="0"/>
              <a:t> of instance = </a:t>
            </a:r>
            <a:r>
              <a:rPr lang="en-US" sz="2600" i="1" dirty="0" smtClean="0"/>
              <a:t>maximum fraction of edges satisfied by a labeling</a:t>
            </a:r>
          </a:p>
          <a:p>
            <a:pPr>
              <a:spcBef>
                <a:spcPts val="1200"/>
              </a:spcBef>
            </a:pPr>
            <a:r>
              <a:rPr lang="en-US" sz="3000" dirty="0" smtClean="0"/>
              <a:t>PCP Theorem + </a:t>
            </a:r>
            <a:r>
              <a:rPr lang="en-US" sz="3000" dirty="0" err="1" smtClean="0"/>
              <a:t>Raz’s</a:t>
            </a:r>
            <a:r>
              <a:rPr lang="en-US" sz="3000" dirty="0" smtClean="0"/>
              <a:t> parallel repetition theorem </a:t>
            </a:r>
            <a:r>
              <a:rPr lang="en-US" sz="3000" dirty="0" smtClean="0">
                <a:sym typeface="Symbol"/>
              </a:rPr>
              <a:t> a </a:t>
            </a:r>
            <a:r>
              <a:rPr lang="en-US" sz="3000" dirty="0" smtClean="0"/>
              <a:t>strong (value </a:t>
            </a:r>
            <a:r>
              <a:rPr lang="en-US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0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1/R</a:t>
            </a:r>
            <a:r>
              <a:rPr lang="en-US" sz="3000" baseline="30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sz="3000" dirty="0" smtClean="0">
                <a:sym typeface="Symbol"/>
              </a:rPr>
              <a:t>)</a:t>
            </a:r>
            <a:r>
              <a:rPr lang="en-US" sz="3000" dirty="0" smtClean="0"/>
              <a:t> gap hardness for Label Cover</a:t>
            </a:r>
            <a:endParaRPr lang="en-US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934200" y="304800"/>
            <a:ext cx="1828800" cy="2743200"/>
            <a:chOff x="960" y="1216"/>
            <a:chExt cx="1152" cy="2544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960" y="121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960" y="239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960" y="29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960" y="356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1056" y="1888"/>
              <a:ext cx="100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1056" y="188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V="1">
              <a:off x="1056" y="1312"/>
              <a:ext cx="100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V="1">
              <a:off x="1104" y="1584"/>
              <a:ext cx="96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1056" y="1920"/>
              <a:ext cx="105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2016" y="1239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2016" y="18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2016" y="2451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2016" y="3057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2016" y="36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016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016" y="21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016" y="275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2016" y="154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960" y="18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00800" y="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001000" y="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934200" y="609600"/>
            <a:ext cx="228600" cy="155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934200" y="1295400"/>
            <a:ext cx="228600" cy="155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934200" y="2590800"/>
            <a:ext cx="228600" cy="155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934200" y="1828800"/>
            <a:ext cx="228600" cy="155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0000" y="1143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Strong(</a:t>
            </a:r>
            <a:r>
              <a:rPr lang="en-US" dirty="0" err="1" smtClean="0"/>
              <a:t>er</a:t>
            </a:r>
            <a:r>
              <a:rPr lang="en-US" dirty="0" smtClean="0"/>
              <a:t>)/optimal PCPs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Improvements in PCP parameters,  aimed in part at better hardness results</a:t>
            </a:r>
          </a:p>
          <a:p>
            <a:pPr lvl="1"/>
            <a:r>
              <a:rPr lang="en-US" sz="2400" dirty="0" smtClean="0"/>
              <a:t>Label Cover used as “outer” PCP</a:t>
            </a:r>
          </a:p>
          <a:p>
            <a:pPr lvl="1"/>
            <a:r>
              <a:rPr lang="en-US" sz="2400" dirty="0" smtClean="0"/>
              <a:t>Composed with “inner” PCP</a:t>
            </a:r>
          </a:p>
          <a:p>
            <a:pPr lvl="2"/>
            <a:r>
              <a:rPr lang="en-US" u="sng" dirty="0" smtClean="0"/>
              <a:t>Paradigm:</a:t>
            </a:r>
            <a:r>
              <a:rPr lang="en-US" dirty="0" smtClean="0"/>
              <a:t>  </a:t>
            </a:r>
            <a:r>
              <a:rPr lang="en-US" b="1" dirty="0" smtClean="0"/>
              <a:t>Encode</a:t>
            </a:r>
            <a:r>
              <a:rPr lang="en-US" dirty="0" smtClean="0"/>
              <a:t> labels &amp; test </a:t>
            </a:r>
            <a:r>
              <a:rPr lang="en-US" dirty="0" err="1" smtClean="0"/>
              <a:t>codewords</a:t>
            </a:r>
            <a:endParaRPr lang="en-US" dirty="0" smtClean="0"/>
          </a:p>
          <a:p>
            <a:pPr lvl="2"/>
            <a:r>
              <a:rPr lang="en-US" dirty="0" smtClean="0"/>
              <a:t>“Inner” task:  Check if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(a)=b </a:t>
            </a:r>
            <a:r>
              <a:rPr lang="en-US" dirty="0" smtClean="0">
                <a:sym typeface="Symbol"/>
              </a:rPr>
              <a:t>reading very few bits of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Enc(a) </a:t>
            </a:r>
            <a:r>
              <a:rPr lang="en-US" dirty="0" smtClean="0">
                <a:sym typeface="Symbol"/>
              </a:rPr>
              <a:t>and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Enc(b)</a:t>
            </a:r>
          </a:p>
          <a:p>
            <a:pPr lvl="2"/>
            <a:r>
              <a:rPr lang="en-US" dirty="0" smtClean="0"/>
              <a:t>Goal: trade off soundness for much smaller # queries</a:t>
            </a:r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pPr>
              <a:spcBef>
                <a:spcPts val="3000"/>
              </a:spcBef>
            </a:pPr>
            <a:r>
              <a:rPr lang="en-US" sz="2800" dirty="0" smtClean="0">
                <a:sym typeface="Symbol"/>
              </a:rPr>
              <a:t>Which code to use? </a:t>
            </a:r>
          </a:p>
          <a:p>
            <a:pPr>
              <a:spcBef>
                <a:spcPts val="1200"/>
              </a:spcBef>
              <a:buNone/>
            </a:pPr>
            <a:r>
              <a:rPr lang="en-US" sz="2800" dirty="0" smtClean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Brilliant invention of 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Bellare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-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Goldreich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-Sudan]</a:t>
            </a:r>
            <a:r>
              <a:rPr lang="en-US" sz="2400" dirty="0" smtClean="0">
                <a:sym typeface="Symbol"/>
              </a:rPr>
              <a:t>:  LONG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Code</a:t>
            </a:r>
            <a:br>
              <a:rPr lang="en-US" dirty="0" smtClean="0"/>
            </a:br>
            <a:r>
              <a:rPr lang="en-US" dirty="0" smtClean="0"/>
              <a:t>(aka Dictator functions)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For a </a:t>
            </a:r>
            <a:r>
              <a:rPr lang="en-US" dirty="0" smtClean="0">
                <a:latin typeface="cmsy10"/>
                <a:sym typeface="Symbol"/>
              </a:rPr>
              <a:t>2</a:t>
            </a:r>
            <a:r>
              <a:rPr lang="en-US" dirty="0" smtClean="0">
                <a:sym typeface="Symbol"/>
              </a:rPr>
              <a:t> {1,2,…,R},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LONG(a) : 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{0,1}</a:t>
            </a:r>
            <a:r>
              <a:rPr lang="en-US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 </a:t>
            </a:r>
            <a:r>
              <a:rPr lang="en-US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{0,1}</a:t>
            </a:r>
          </a:p>
          <a:p>
            <a:pPr lvl="1">
              <a:spcBef>
                <a:spcPts val="1800"/>
              </a:spcBef>
              <a:buNone/>
            </a:pPr>
            <a:r>
              <a:rPr lang="en-US" sz="3200" dirty="0" smtClean="0">
                <a:solidFill>
                  <a:srgbClr val="0033CC"/>
                </a:solidFill>
                <a:sym typeface="Symbol"/>
              </a:rPr>
              <a:t>LONG(a)(x) = </a:t>
            </a:r>
            <a:r>
              <a:rPr lang="en-US" sz="3200" dirty="0" err="1" smtClean="0">
                <a:solidFill>
                  <a:srgbClr val="0033CC"/>
                </a:solidFill>
                <a:sym typeface="Symbol"/>
              </a:rPr>
              <a:t>x</a:t>
            </a:r>
            <a:r>
              <a:rPr lang="en-US" sz="3200" baseline="-25000" dirty="0" err="1" smtClean="0">
                <a:solidFill>
                  <a:srgbClr val="0033CC"/>
                </a:solidFill>
                <a:sym typeface="Symbol"/>
              </a:rPr>
              <a:t>a</a:t>
            </a:r>
            <a:r>
              <a:rPr lang="en-US" sz="3200" dirty="0" smtClean="0">
                <a:solidFill>
                  <a:srgbClr val="0033CC"/>
                </a:solidFill>
                <a:sym typeface="Symbol"/>
              </a:rPr>
              <a:t> for every x </a:t>
            </a:r>
            <a:r>
              <a:rPr lang="en-US" sz="3200" dirty="0" smtClean="0">
                <a:solidFill>
                  <a:srgbClr val="0033CC"/>
                </a:solidFill>
                <a:latin typeface="cmsy10"/>
                <a:sym typeface="Symbol"/>
              </a:rPr>
              <a:t>2</a:t>
            </a:r>
            <a:r>
              <a:rPr lang="en-US" sz="32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{0,1}</a:t>
            </a:r>
            <a:r>
              <a:rPr lang="en-US" sz="3200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Very redundant (encodes log R bits into 2</a:t>
            </a:r>
            <a:r>
              <a:rPr lang="en-US" baseline="30000" dirty="0" smtClean="0">
                <a:sym typeface="Symbol"/>
              </a:rPr>
              <a:t>R </a:t>
            </a:r>
            <a:r>
              <a:rPr lang="en-US" dirty="0" smtClean="0">
                <a:sym typeface="Symbol"/>
              </a:rPr>
              <a:t>bits)</a:t>
            </a:r>
          </a:p>
          <a:p>
            <a:pPr lvl="2"/>
            <a:r>
              <a:rPr lang="en-US" dirty="0" smtClean="0">
                <a:sym typeface="Symbol"/>
              </a:rPr>
              <a:t>has the value of </a:t>
            </a:r>
            <a:r>
              <a:rPr lang="en-US" i="1" dirty="0" smtClean="0">
                <a:sym typeface="Symbol"/>
              </a:rPr>
              <a:t>every</a:t>
            </a:r>
            <a:r>
              <a:rPr lang="en-US" dirty="0" smtClean="0">
                <a:sym typeface="Symbol"/>
              </a:rPr>
              <a:t> function [R] 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{0,1} </a:t>
            </a:r>
            <a:r>
              <a:rPr lang="en-US" dirty="0" smtClean="0">
                <a:cs typeface="Times New Roman" pitchFamily="18" charset="0"/>
                <a:sym typeface="Symbol"/>
              </a:rPr>
              <a:t>at </a:t>
            </a:r>
            <a:r>
              <a:rPr lang="en-US" dirty="0" smtClean="0">
                <a:solidFill>
                  <a:srgbClr val="0033CC"/>
                </a:solidFill>
                <a:cs typeface="Times New Roman" pitchFamily="18" charset="0"/>
                <a:sym typeface="Symbol"/>
              </a:rPr>
              <a:t>a</a:t>
            </a:r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but doesn’t hurt to have around if R is constant.  </a:t>
            </a:r>
          </a:p>
          <a:p>
            <a:pPr lvl="1"/>
            <a:r>
              <a:rPr lang="en-US" dirty="0" smtClean="0">
                <a:sym typeface="Symbol"/>
              </a:rPr>
              <a:t>Surprisingly useful!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first optimal PCPs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  <a:noFill/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[Håstad’96]: </a:t>
            </a:r>
            <a:r>
              <a:rPr lang="en-US" sz="2400" dirty="0" smtClean="0"/>
              <a:t>zero “amortized free bit” PCP </a:t>
            </a:r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factor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 </a:t>
            </a:r>
            <a:r>
              <a:rPr lang="en-US" sz="2400" dirty="0" err="1" smtClean="0">
                <a:cs typeface="Times New Roman" pitchFamily="18" charset="0"/>
                <a:sym typeface="Symbol"/>
              </a:rPr>
              <a:t>inapproximability</a:t>
            </a:r>
            <a:r>
              <a:rPr lang="en-US" sz="2400" dirty="0" smtClean="0">
                <a:cs typeface="Times New Roman" pitchFamily="18" charset="0"/>
                <a:sym typeface="Symbol"/>
              </a:rPr>
              <a:t> for Clique</a:t>
            </a:r>
          </a:p>
          <a:p>
            <a:r>
              <a:rPr lang="en-US" sz="2800" dirty="0" smtClean="0">
                <a:solidFill>
                  <a:srgbClr val="996633"/>
                </a:solidFill>
              </a:rPr>
              <a:t>[Håstad’97]: </a:t>
            </a:r>
            <a:r>
              <a:rPr lang="en-US" sz="2800" dirty="0" smtClean="0">
                <a:solidFill>
                  <a:srgbClr val="0033CC"/>
                </a:solidFill>
              </a:rPr>
              <a:t>Gap3LIN</a:t>
            </a:r>
            <a:r>
              <a:rPr lang="en-US" sz="28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8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,½+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cs typeface="Times New Roman" pitchFamily="18" charset="0"/>
                <a:sym typeface="Symbol"/>
              </a:rPr>
              <a:t>is NP-hard (3-query PCP with completeness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1-</a:t>
            </a:r>
            <a:r>
              <a:rPr lang="en-US" sz="28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cs typeface="Times New Roman" pitchFamily="18" charset="0"/>
                <a:sym typeface="Symbol"/>
              </a:rPr>
              <a:t>and soundness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½+</a:t>
            </a:r>
            <a:r>
              <a:rPr lang="en-US" sz="2800" dirty="0" smtClean="0">
                <a:solidFill>
                  <a:srgbClr val="0033CC"/>
                </a:solidFill>
                <a:cs typeface="Times New Roman" pitchFamily="18" charset="0"/>
                <a:sym typeface="Symbol"/>
              </a:rPr>
              <a:t>). </a:t>
            </a:r>
            <a:r>
              <a:rPr lang="en-US" sz="2800" dirty="0" smtClean="0">
                <a:cs typeface="Times New Roman" pitchFamily="18" charset="0"/>
                <a:sym typeface="Symbol"/>
              </a:rPr>
              <a:t>Optimal!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  <a:sym typeface="Symbol"/>
              </a:rPr>
              <a:t>	Also, similar result mod p, and NP-hardness of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</a:rPr>
              <a:t>Gap3SAT</a:t>
            </a:r>
            <a:r>
              <a:rPr lang="en-US" sz="24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,7/8+ 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  <a:sym typeface="Symbol"/>
              </a:rPr>
              <a:t> 	&amp; </a:t>
            </a:r>
            <a:r>
              <a:rPr lang="en-US" sz="2400" dirty="0" smtClean="0">
                <a:solidFill>
                  <a:srgbClr val="0033CC"/>
                </a:solidFill>
              </a:rPr>
              <a:t>Gap-4-Set-Splitting</a:t>
            </a:r>
            <a:r>
              <a:rPr lang="en-US" sz="24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,7/8+ 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  <a:sym typeface="Symbol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cs typeface="Times New Roman" pitchFamily="18" charset="0"/>
                <a:sym typeface="Symbol"/>
              </a:rPr>
              <a:t>Several hardness results (currently best known, under NP  P) via gadget reductions from </a:t>
            </a:r>
            <a:r>
              <a:rPr lang="en-US" sz="2400" dirty="0" err="1" smtClean="0"/>
              <a:t>Håstad’s</a:t>
            </a:r>
            <a:r>
              <a:rPr lang="en-US" sz="2400" dirty="0" smtClean="0"/>
              <a:t> results:</a:t>
            </a:r>
          </a:p>
          <a:p>
            <a:pPr lvl="1"/>
            <a:r>
              <a:rPr lang="en-US" sz="2400" dirty="0" err="1" smtClean="0">
                <a:cs typeface="Times New Roman" pitchFamily="18" charset="0"/>
                <a:sym typeface="Symbol"/>
              </a:rPr>
              <a:t>MaxCut</a:t>
            </a:r>
            <a:r>
              <a:rPr lang="en-US" sz="2400" dirty="0" smtClean="0">
                <a:cs typeface="Times New Roman" pitchFamily="18" charset="0"/>
                <a:sym typeface="Symbol"/>
              </a:rPr>
              <a:t>: 16/17 	Max2SAT: 21/22 	</a:t>
            </a:r>
            <a:r>
              <a:rPr lang="en-US" sz="2400" dirty="0" err="1" smtClean="0">
                <a:cs typeface="Times New Roman" pitchFamily="18" charset="0"/>
                <a:sym typeface="Symbol"/>
              </a:rPr>
              <a:t>MaxDiCut</a:t>
            </a:r>
            <a:r>
              <a:rPr lang="en-US" sz="2400" dirty="0" smtClean="0">
                <a:cs typeface="Times New Roman" pitchFamily="18" charset="0"/>
                <a:sym typeface="Symbol"/>
              </a:rPr>
              <a:t>: 11/12</a:t>
            </a:r>
          </a:p>
          <a:p>
            <a:pPr lvl="1"/>
            <a:r>
              <a:rPr lang="en-US" sz="2400" dirty="0" smtClean="0">
                <a:cs typeface="Times New Roman" pitchFamily="18" charset="0"/>
                <a:sym typeface="Symbol"/>
              </a:rPr>
              <a:t>NAE-3SAT:  15/16   3-Set-Splitting: 19/20   3-coloring: 32/33 (these are with perfect completeness)</a:t>
            </a:r>
          </a:p>
          <a:p>
            <a:pPr lvl="1"/>
            <a:endParaRPr lang="en-US" sz="2400" dirty="0" smtClean="0">
              <a:solidFill>
                <a:srgbClr val="0033CC"/>
              </a:solidFill>
              <a:cs typeface="Times New Roman" pitchFamily="18" charset="0"/>
              <a:sym typeface="Symbol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81800" y="3429000"/>
            <a:ext cx="9144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81800" y="342900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Optimal algorithms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3340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 smtClean="0"/>
              <a:t>In parallel with hardness revolution,  sophisticated SDP rounding methods developed. </a:t>
            </a:r>
            <a:r>
              <a:rPr lang="en-US" sz="2800" dirty="0" err="1" smtClean="0"/>
              <a:t>Eg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7/8 </a:t>
            </a:r>
            <a:r>
              <a:rPr lang="en-US" sz="2400" dirty="0" err="1" smtClean="0"/>
              <a:t>algo</a:t>
            </a:r>
            <a:r>
              <a:rPr lang="en-US" sz="2400" dirty="0" smtClean="0"/>
              <a:t> for Max3SAT [Karloff-</a:t>
            </a:r>
            <a:r>
              <a:rPr lang="en-US" sz="2400" dirty="0" err="1" smtClean="0"/>
              <a:t>Zwick</a:t>
            </a:r>
            <a:r>
              <a:rPr lang="en-US" sz="2400" dirty="0" smtClean="0"/>
              <a:t>]</a:t>
            </a:r>
          </a:p>
          <a:p>
            <a:pPr lvl="1"/>
            <a:r>
              <a:rPr lang="en-US" sz="2400" dirty="0" smtClean="0"/>
              <a:t>Factor 2/3 for Max 3MAJ</a:t>
            </a:r>
          </a:p>
          <a:p>
            <a:pPr lvl="1"/>
            <a:r>
              <a:rPr lang="en-US" sz="2400" dirty="0" smtClean="0"/>
              <a:t>Factor ½ </a:t>
            </a:r>
            <a:r>
              <a:rPr lang="en-US" sz="2400" dirty="0" err="1" smtClean="0"/>
              <a:t>algo</a:t>
            </a:r>
            <a:r>
              <a:rPr lang="en-US" sz="2400" dirty="0" smtClean="0"/>
              <a:t> for Max3CSP and factor 5/8 for </a:t>
            </a:r>
            <a:r>
              <a:rPr lang="en-US" sz="2400" dirty="0" err="1" smtClean="0"/>
              <a:t>satisfiable</a:t>
            </a:r>
            <a:r>
              <a:rPr lang="en-US" sz="2400" dirty="0" smtClean="0"/>
              <a:t> 3CSP.</a:t>
            </a:r>
          </a:p>
          <a:p>
            <a:pPr lvl="1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Optimal PCPs: </a:t>
            </a:r>
            <a:br>
              <a:rPr lang="en-US" dirty="0" smtClean="0"/>
            </a:br>
            <a:r>
              <a:rPr lang="en-US" dirty="0" smtClean="0"/>
              <a:t>queries </a:t>
            </a:r>
            <a:r>
              <a:rPr lang="en-US" dirty="0" err="1" smtClean="0"/>
              <a:t>vs</a:t>
            </a:r>
            <a:r>
              <a:rPr lang="en-US" dirty="0" smtClean="0"/>
              <a:t> soundness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800600"/>
          </a:xfrm>
        </p:spPr>
        <p:txBody>
          <a:bodyPr/>
          <a:lstStyle/>
          <a:p>
            <a:r>
              <a:rPr lang="en-US" sz="2800" dirty="0" smtClean="0">
                <a:solidFill>
                  <a:srgbClr val="996633"/>
                </a:solidFill>
              </a:rPr>
              <a:t>[G.-</a:t>
            </a:r>
            <a:r>
              <a:rPr lang="en-US" sz="2800" dirty="0" err="1" smtClean="0">
                <a:solidFill>
                  <a:srgbClr val="996633"/>
                </a:solidFill>
              </a:rPr>
              <a:t>Lewin</a:t>
            </a:r>
            <a:r>
              <a:rPr lang="en-US" sz="2800" dirty="0" smtClean="0">
                <a:solidFill>
                  <a:srgbClr val="996633"/>
                </a:solidFill>
              </a:rPr>
              <a:t>-Sudan-</a:t>
            </a:r>
            <a:r>
              <a:rPr lang="en-US" sz="2800" dirty="0" err="1" smtClean="0">
                <a:solidFill>
                  <a:srgbClr val="996633"/>
                </a:solidFill>
              </a:rPr>
              <a:t>Trevisan</a:t>
            </a:r>
            <a:r>
              <a:rPr lang="en-US" sz="2800" dirty="0" smtClean="0">
                <a:solidFill>
                  <a:srgbClr val="996633"/>
                </a:solidFill>
              </a:rPr>
              <a:t>]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</a:rPr>
              <a:t>3</a:t>
            </a:r>
            <a:r>
              <a:rPr lang="en-US" dirty="0" smtClean="0"/>
              <a:t>-query </a:t>
            </a:r>
            <a:r>
              <a:rPr lang="en-US" i="1" dirty="0" smtClean="0"/>
              <a:t>adaptive </a:t>
            </a:r>
            <a:r>
              <a:rPr lang="en-US" dirty="0" smtClean="0"/>
              <a:t>PCP with perfect completeness &amp; soundness </a:t>
            </a:r>
            <a:r>
              <a:rPr lang="en-US" dirty="0" smtClean="0">
                <a:solidFill>
                  <a:srgbClr val="0033CC"/>
                </a:solidFill>
              </a:rPr>
              <a:t>½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</a:t>
            </a:r>
          </a:p>
          <a:p>
            <a:r>
              <a:rPr lang="en-US" sz="2800" dirty="0" smtClean="0">
                <a:solidFill>
                  <a:srgbClr val="996633"/>
                </a:solidFill>
                <a:sym typeface="Symbol"/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  <a:sym typeface="Symbol"/>
              </a:rPr>
              <a:t>Samorodnitsky-Trevisan</a:t>
            </a:r>
            <a:r>
              <a:rPr lang="en-US" sz="2800" dirty="0" smtClean="0">
                <a:solidFill>
                  <a:srgbClr val="996633"/>
                </a:solidFill>
                <a:sym typeface="Symbol"/>
              </a:rPr>
              <a:t>] 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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amortized query complexity: 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k</a:t>
            </a:r>
            <a:r>
              <a:rPr lang="en-US" dirty="0" smtClean="0">
                <a:sym typeface="Symbol"/>
              </a:rPr>
              <a:t> queries, soundness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-k+o(k)</a:t>
            </a:r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pPr lvl="1"/>
            <a:r>
              <a:rPr lang="en-US" sz="2400" dirty="0" smtClean="0">
                <a:sym typeface="Symbol"/>
              </a:rPr>
              <a:t>Useful starting points in some reductions,  </a:t>
            </a:r>
          </a:p>
          <a:p>
            <a:pPr lvl="2"/>
            <a:r>
              <a:rPr lang="en-US" dirty="0" err="1" smtClean="0">
                <a:sym typeface="Symbol"/>
              </a:rPr>
              <a:t>eg</a:t>
            </a:r>
            <a:r>
              <a:rPr lang="en-US" dirty="0" smtClean="0">
                <a:sym typeface="Symbol"/>
              </a:rPr>
              <a:t>.  Clique,  Low-congestion network routing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Low-soundness </a:t>
            </a:r>
            <a:r>
              <a:rPr lang="en-US" sz="3200" dirty="0" err="1" smtClean="0"/>
              <a:t>Multiprover</a:t>
            </a:r>
            <a:r>
              <a:rPr lang="en-US" sz="3200" dirty="0" smtClean="0"/>
              <a:t> systems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Arora</a:t>
            </a:r>
            <a:r>
              <a:rPr lang="en-US" sz="2400" dirty="0" smtClean="0">
                <a:solidFill>
                  <a:srgbClr val="996633"/>
                </a:solidFill>
              </a:rPr>
              <a:t>-Sudan; </a:t>
            </a:r>
            <a:r>
              <a:rPr lang="en-US" sz="2400" dirty="0" err="1" smtClean="0">
                <a:solidFill>
                  <a:srgbClr val="996633"/>
                </a:solidFill>
              </a:rPr>
              <a:t>Raz-Safra</a:t>
            </a:r>
            <a:r>
              <a:rPr lang="en-US" sz="2400" dirty="0" smtClean="0">
                <a:solidFill>
                  <a:srgbClr val="996633"/>
                </a:solidFill>
              </a:rPr>
              <a:t>]</a:t>
            </a:r>
            <a:r>
              <a:rPr lang="en-US" sz="2800" dirty="0" smtClean="0"/>
              <a:t> O(</a:t>
            </a:r>
            <a:r>
              <a:rPr lang="en-US" sz="2800" dirty="0" smtClean="0">
                <a:sym typeface="Symbol"/>
              </a:rPr>
              <a:t></a:t>
            </a:r>
            <a:r>
              <a:rPr lang="en-US" sz="2800" dirty="0" smtClean="0"/>
              <a:t>) </a:t>
            </a:r>
            <a:r>
              <a:rPr lang="en-US" sz="2800" dirty="0" err="1" smtClean="0"/>
              <a:t>prover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</a:t>
            </a:r>
            <a:r>
              <a:rPr lang="en-US" sz="2800" dirty="0" smtClean="0"/>
              <a:t>-round proof systems with exp(-(log n)</a:t>
            </a:r>
            <a:r>
              <a:rPr lang="en-US" sz="2800" baseline="30000" dirty="0" smtClean="0">
                <a:sym typeface="Symbol"/>
              </a:rPr>
              <a:t>()</a:t>
            </a:r>
            <a:r>
              <a:rPr lang="en-US" sz="2800" dirty="0" smtClean="0">
                <a:sym typeface="Symbol"/>
              </a:rPr>
              <a:t>) soundness</a:t>
            </a:r>
          </a:p>
          <a:p>
            <a:pPr lvl="1"/>
            <a:r>
              <a:rPr lang="en-US" sz="2600" i="1" dirty="0" smtClean="0">
                <a:sym typeface="Symbol"/>
              </a:rPr>
              <a:t>NP-hardness</a:t>
            </a:r>
            <a:r>
              <a:rPr lang="en-US" sz="2600" dirty="0" smtClean="0">
                <a:sym typeface="Symbol"/>
              </a:rPr>
              <a:t> of (log n) factor for set cover</a:t>
            </a:r>
          </a:p>
          <a:p>
            <a:pPr lvl="1"/>
            <a:r>
              <a:rPr lang="en-US" sz="2600" dirty="0" smtClean="0">
                <a:sym typeface="Symbol"/>
              </a:rPr>
              <a:t>Similar result for 2-prover case open</a:t>
            </a:r>
          </a:p>
          <a:p>
            <a:pPr lvl="2"/>
            <a:r>
              <a:rPr lang="en-US" sz="2600" dirty="0" smtClean="0">
                <a:sym typeface="Symbol"/>
              </a:rPr>
              <a:t>Would have more applications, like hardness of lattice problems</a:t>
            </a:r>
          </a:p>
          <a:p>
            <a:pPr lvl="2"/>
            <a:endParaRPr lang="en-US" sz="2000" dirty="0" smtClean="0">
              <a:sym typeface="Symbol"/>
            </a:endParaRPr>
          </a:p>
          <a:p>
            <a:r>
              <a:rPr lang="en-US" sz="2400" dirty="0" smtClean="0">
                <a:solidFill>
                  <a:srgbClr val="996633"/>
                </a:solidFill>
                <a:sym typeface="Symbol"/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Dinur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-Fischer-Kindler-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Raz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-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Safra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] </a:t>
            </a:r>
            <a:r>
              <a:rPr lang="en-US" sz="3000" dirty="0" smtClean="0"/>
              <a:t>O(</a:t>
            </a:r>
            <a:r>
              <a:rPr lang="en-US" sz="3000" dirty="0" smtClean="0">
                <a:sym typeface="Symbol"/>
              </a:rPr>
              <a:t></a:t>
            </a:r>
            <a:r>
              <a:rPr lang="en-US" sz="3000" dirty="0" smtClean="0"/>
              <a:t>) </a:t>
            </a:r>
            <a:r>
              <a:rPr lang="en-US" sz="3000" dirty="0" err="1" smtClean="0"/>
              <a:t>prover</a:t>
            </a:r>
            <a:r>
              <a:rPr lang="en-US" sz="3000" dirty="0" smtClean="0"/>
              <a:t> systems with</a:t>
            </a:r>
            <a:endParaRPr lang="en-US" dirty="0" smtClean="0">
              <a:solidFill>
                <a:srgbClr val="996633"/>
              </a:solidFill>
              <a:sym typeface="Symbol"/>
            </a:endParaRPr>
          </a:p>
          <a:p>
            <a:pPr lvl="1"/>
            <a:r>
              <a:rPr lang="en-US" dirty="0" smtClean="0"/>
              <a:t>exp(-(log n)</a:t>
            </a:r>
            <a:r>
              <a:rPr lang="en-US" baseline="30000" dirty="0" smtClean="0">
                <a:sym typeface="Symbol"/>
              </a:rPr>
              <a:t>0.99</a:t>
            </a:r>
            <a:r>
              <a:rPr lang="en-US" dirty="0" smtClean="0">
                <a:sym typeface="Symbol"/>
              </a:rPr>
              <a:t>) soundness. </a:t>
            </a:r>
          </a:p>
          <a:p>
            <a:pPr lvl="1"/>
            <a:r>
              <a:rPr lang="en-US" dirty="0" smtClean="0">
                <a:sym typeface="Symbol"/>
              </a:rPr>
              <a:t>Proof of BGLR  </a:t>
            </a:r>
            <a:r>
              <a:rPr lang="en-US" i="1" dirty="0" smtClean="0">
                <a:sym typeface="Symbol"/>
              </a:rPr>
              <a:t>“sliding scale” conjecture  </a:t>
            </a:r>
            <a:r>
              <a:rPr lang="en-US" dirty="0" smtClean="0">
                <a:sym typeface="Symbol"/>
              </a:rPr>
              <a:t>for up to 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	(log n)</a:t>
            </a:r>
            <a:r>
              <a:rPr lang="en-US" baseline="30000" dirty="0" smtClean="0">
                <a:sym typeface="Symbol"/>
              </a:rPr>
              <a:t>0.99</a:t>
            </a:r>
            <a:r>
              <a:rPr lang="en-US" dirty="0" smtClean="0">
                <a:sym typeface="Symbol"/>
              </a:rPr>
              <a:t> bits read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486400"/>
            <a:ext cx="8229600" cy="1066800"/>
          </a:xfrm>
          <a:prstGeom prst="rect">
            <a:avLst/>
          </a:prstGeom>
          <a:solidFill>
            <a:srgbClr val="E0E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Covering </a:t>
            </a:r>
            <a:r>
              <a:rPr lang="en-US" dirty="0" smtClean="0"/>
              <a:t>PCPs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sz="2800" dirty="0" smtClean="0">
                <a:solidFill>
                  <a:srgbClr val="996633"/>
                </a:solidFill>
              </a:rPr>
              <a:t>[G.-</a:t>
            </a:r>
            <a:r>
              <a:rPr lang="en-US" sz="2800" dirty="0" err="1" smtClean="0">
                <a:solidFill>
                  <a:srgbClr val="996633"/>
                </a:solidFill>
              </a:rPr>
              <a:t>Håstad</a:t>
            </a:r>
            <a:r>
              <a:rPr lang="en-US" sz="2800" dirty="0" smtClean="0">
                <a:solidFill>
                  <a:srgbClr val="996633"/>
                </a:solidFill>
              </a:rPr>
              <a:t>-Sudan]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Notion of soundness tailored to coloring problems</a:t>
            </a:r>
          </a:p>
          <a:p>
            <a:pPr lvl="1"/>
            <a:r>
              <a:rPr lang="en-US" sz="2400" dirty="0" smtClean="0"/>
              <a:t>Covering soundness = minimum number of proofs that can “cover” all constraints (for every check, at least one proof should cause acceptance)</a:t>
            </a:r>
          </a:p>
          <a:p>
            <a:pPr lvl="1"/>
            <a:r>
              <a:rPr lang="en-US" sz="2000" dirty="0" smtClean="0">
                <a:solidFill>
                  <a:srgbClr val="996633"/>
                </a:solidFill>
              </a:rPr>
              <a:t>[G.-</a:t>
            </a:r>
            <a:r>
              <a:rPr lang="en-US" sz="2000" dirty="0" err="1" smtClean="0">
                <a:solidFill>
                  <a:srgbClr val="996633"/>
                </a:solidFill>
              </a:rPr>
              <a:t>Håstad</a:t>
            </a:r>
            <a:r>
              <a:rPr lang="en-US" sz="2000" dirty="0" smtClean="0">
                <a:solidFill>
                  <a:srgbClr val="996633"/>
                </a:solidFill>
              </a:rPr>
              <a:t>-Sudan] </a:t>
            </a:r>
            <a:r>
              <a:rPr lang="en-US" sz="2400" dirty="0" smtClean="0"/>
              <a:t>4-query PCP with </a:t>
            </a:r>
            <a:r>
              <a:rPr lang="en-US" sz="2400" dirty="0" smtClean="0">
                <a:sym typeface="Symbol"/>
              </a:rPr>
              <a:t>() covering soundness</a:t>
            </a:r>
          </a:p>
          <a:p>
            <a:pPr lvl="2"/>
            <a:r>
              <a:rPr lang="en-US" dirty="0" smtClean="0">
                <a:sym typeface="Symbol"/>
              </a:rPr>
              <a:t>Super-constant hardness for coloring 2-colorable 4-uniform </a:t>
            </a:r>
            <a:r>
              <a:rPr lang="en-US" dirty="0" err="1" smtClean="0">
                <a:sym typeface="Symbol"/>
              </a:rPr>
              <a:t>hypergraphs</a:t>
            </a:r>
            <a:r>
              <a:rPr lang="en-US" dirty="0" smtClean="0">
                <a:sym typeface="Symbol"/>
              </a:rPr>
              <a:t>.</a:t>
            </a:r>
          </a:p>
          <a:p>
            <a:pPr lvl="2"/>
            <a:r>
              <a:rPr lang="en-US" dirty="0" smtClean="0">
                <a:sym typeface="Symbol"/>
              </a:rPr>
              <a:t>Later also for 3-uniform </a:t>
            </a:r>
            <a:r>
              <a:rPr lang="en-US" dirty="0" err="1" smtClean="0">
                <a:sym typeface="Symbol"/>
              </a:rPr>
              <a:t>hypergraphs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996633"/>
                </a:solidFill>
                <a:sym typeface="Symbol"/>
              </a:rPr>
              <a:t>[</a:t>
            </a:r>
            <a:r>
              <a:rPr lang="en-US" dirty="0" err="1" smtClean="0">
                <a:solidFill>
                  <a:srgbClr val="996633"/>
                </a:solidFill>
                <a:sym typeface="Symbol"/>
              </a:rPr>
              <a:t>Khot</a:t>
            </a:r>
            <a:r>
              <a:rPr lang="en-US" dirty="0" smtClean="0">
                <a:solidFill>
                  <a:srgbClr val="996633"/>
                </a:solidFill>
                <a:sym typeface="Symbol"/>
              </a:rPr>
              <a:t>] [</a:t>
            </a:r>
            <a:r>
              <a:rPr lang="en-US" dirty="0" err="1" smtClean="0">
                <a:solidFill>
                  <a:srgbClr val="996633"/>
                </a:solidFill>
                <a:sym typeface="Symbol"/>
              </a:rPr>
              <a:t>Dinur</a:t>
            </a:r>
            <a:r>
              <a:rPr lang="en-US" dirty="0" smtClean="0">
                <a:solidFill>
                  <a:srgbClr val="996633"/>
                </a:solidFill>
                <a:sym typeface="Symbol"/>
              </a:rPr>
              <a:t>-</a:t>
            </a:r>
            <a:r>
              <a:rPr lang="en-US" dirty="0" err="1" smtClean="0">
                <a:solidFill>
                  <a:srgbClr val="996633"/>
                </a:solidFill>
                <a:sym typeface="Symbol"/>
              </a:rPr>
              <a:t>Regev</a:t>
            </a:r>
            <a:r>
              <a:rPr lang="en-US" dirty="0" smtClean="0">
                <a:solidFill>
                  <a:srgbClr val="996633"/>
                </a:solidFill>
                <a:sym typeface="Symbol"/>
              </a:rPr>
              <a:t>-Smyth]</a:t>
            </a:r>
          </a:p>
          <a:p>
            <a:pPr>
              <a:buNone/>
            </a:pPr>
            <a:endParaRPr lang="en-US" u="sng" dirty="0" smtClean="0">
              <a:sym typeface="Symbol"/>
            </a:endParaRPr>
          </a:p>
          <a:p>
            <a:pPr>
              <a:buNone/>
            </a:pPr>
            <a:r>
              <a:rPr lang="en-US" u="sng" dirty="0" smtClean="0">
                <a:sym typeface="Symbol"/>
              </a:rPr>
              <a:t> Frontier:</a:t>
            </a:r>
            <a:r>
              <a:rPr lang="en-US" dirty="0" smtClean="0">
                <a:sym typeface="Symbol"/>
              </a:rPr>
              <a:t> Rule out 5-coloring 3-colorable graphs in </a:t>
            </a:r>
            <a:r>
              <a:rPr lang="en-US" dirty="0" err="1" smtClean="0">
                <a:sym typeface="Symbol"/>
              </a:rPr>
              <a:t>polytime</a:t>
            </a:r>
            <a:endParaRPr lang="en-US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PCPs till ~ 2000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Label Cover hardness</a:t>
            </a:r>
          </a:p>
          <a:p>
            <a:pPr lvl="1"/>
            <a:r>
              <a:rPr lang="en-US" sz="2400" dirty="0" smtClean="0"/>
              <a:t>versatile starting point for </a:t>
            </a:r>
            <a:r>
              <a:rPr lang="en-US" sz="2400" dirty="0" err="1" smtClean="0"/>
              <a:t>inapproximability</a:t>
            </a:r>
            <a:r>
              <a:rPr lang="en-US" sz="2400" dirty="0" smtClean="0"/>
              <a:t> (continues to be prominent) 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Label Cover + Long Code + Fourier analysis paradigm</a:t>
            </a:r>
          </a:p>
          <a:p>
            <a:endParaRPr lang="en-US" sz="2800" dirty="0" smtClean="0"/>
          </a:p>
          <a:p>
            <a:r>
              <a:rPr lang="en-US" sz="2800" dirty="0" smtClean="0"/>
              <a:t>Tight hardness results for several CSPs of </a:t>
            </a:r>
            <a:r>
              <a:rPr lang="en-US" sz="2800" dirty="0" err="1" smtClean="0"/>
              <a:t>arity</a:t>
            </a:r>
            <a:r>
              <a:rPr lang="en-US" sz="2800" dirty="0" smtClean="0"/>
              <a:t>  </a:t>
            </a:r>
            <a:r>
              <a:rPr lang="en-US" sz="2800" dirty="0" smtClean="0">
                <a:sym typeface="Symbol"/>
              </a:rPr>
              <a:t> </a:t>
            </a:r>
            <a:r>
              <a:rPr lang="en-US" sz="2800" dirty="0" smtClean="0"/>
              <a:t>3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Arity</a:t>
            </a:r>
            <a:r>
              <a:rPr lang="en-US" sz="2800" dirty="0" smtClean="0"/>
              <a:t> 2 CSPs not well understood (results only via gadgets)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62400" y="266700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PCPs in the last decade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4648200"/>
            <a:ext cx="3048000" cy="1828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</a:rPr>
              <a:t>New proofs,  notions: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-  </a:t>
            </a:r>
            <a:r>
              <a:rPr lang="en-US" dirty="0" err="1" smtClean="0">
                <a:solidFill>
                  <a:srgbClr val="002060"/>
                </a:solidFill>
              </a:rPr>
              <a:t>Dinur’s</a:t>
            </a:r>
            <a:r>
              <a:rPr lang="en-US" dirty="0" smtClean="0">
                <a:solidFill>
                  <a:srgbClr val="002060"/>
                </a:solidFill>
              </a:rPr>
              <a:t> gap amplification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-  Robust PCPs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- PCP of proximity (PCPP)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2209800"/>
            <a:ext cx="3048000" cy="990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</a:rPr>
              <a:t>Short PCPs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1+o(1)</a:t>
            </a:r>
            <a:r>
              <a:rPr lang="en-US" dirty="0" smtClean="0">
                <a:solidFill>
                  <a:srgbClr val="002060"/>
                </a:solidFill>
              </a:rPr>
              <a:t>  size):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-  Best known n (log n)</a:t>
            </a:r>
            <a:r>
              <a:rPr lang="en-US" baseline="30000" dirty="0" smtClean="0">
                <a:solidFill>
                  <a:srgbClr val="002060"/>
                </a:solidFill>
              </a:rPr>
              <a:t>O(1)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5200" y="685800"/>
            <a:ext cx="2590800" cy="1066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</a:rPr>
              <a:t>Low soundness error 2-query PCPs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91200" y="2133600"/>
            <a:ext cx="3048000" cy="2057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</a:rPr>
              <a:t>New  “outer” PCPs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- multilayered, smooth,      mixing,  </a:t>
            </a:r>
            <a:r>
              <a:rPr lang="en-US" dirty="0" err="1" smtClean="0">
                <a:solidFill>
                  <a:srgbClr val="002060"/>
                </a:solidFill>
              </a:rPr>
              <a:t>Dinur-Safra</a:t>
            </a:r>
            <a:r>
              <a:rPr lang="en-US" dirty="0" smtClean="0">
                <a:solidFill>
                  <a:srgbClr val="002060"/>
                </a:solidFill>
              </a:rPr>
              <a:t>,  etc.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- </a:t>
            </a:r>
            <a:r>
              <a:rPr lang="en-US" u="sng" dirty="0" smtClean="0">
                <a:solidFill>
                  <a:srgbClr val="002060"/>
                </a:solidFill>
              </a:rPr>
              <a:t>Conjectural</a:t>
            </a:r>
            <a:r>
              <a:rPr lang="en-US" dirty="0" smtClean="0">
                <a:solidFill>
                  <a:srgbClr val="002060"/>
                </a:solidFill>
              </a:rPr>
              <a:t> forms: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  Unique Games, 2-to-1, 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86400" y="4800600"/>
            <a:ext cx="3124200" cy="1447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</a:rPr>
              <a:t>Dictatorship tests and  new  “inner” PCPs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    - </a:t>
            </a:r>
            <a:r>
              <a:rPr lang="en-US" dirty="0" smtClean="0">
                <a:solidFill>
                  <a:srgbClr val="002060"/>
                </a:solidFill>
              </a:rPr>
              <a:t>New analytic machinery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" y="762000"/>
            <a:ext cx="22860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3CC"/>
                </a:solidFill>
              </a:rPr>
              <a:t>New Proof Composition methods</a:t>
            </a:r>
            <a:endParaRPr lang="en-US" sz="2000" dirty="0">
              <a:solidFill>
                <a:srgbClr val="0033CC"/>
              </a:solidFill>
            </a:endParaRPr>
          </a:p>
        </p:txBody>
      </p:sp>
      <p:cxnSp>
        <p:nvCxnSpPr>
          <p:cNvPr id="12" name="Straight Arrow Connector 11"/>
          <p:cNvCxnSpPr>
            <a:endCxn id="7" idx="1"/>
          </p:cNvCxnSpPr>
          <p:nvPr/>
        </p:nvCxnSpPr>
        <p:spPr>
          <a:xfrm>
            <a:off x="2895600" y="10668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 rot="5400000">
            <a:off x="1714500" y="19431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86139" y="1175026"/>
            <a:ext cx="669235" cy="3489739"/>
          </a:xfrm>
          <a:custGeom>
            <a:avLst/>
            <a:gdLst>
              <a:gd name="connsiteX0" fmla="*/ 642731 w 669235"/>
              <a:gd name="connsiteY0" fmla="*/ 189948 h 3489739"/>
              <a:gd name="connsiteX1" fmla="*/ 549965 w 669235"/>
              <a:gd name="connsiteY1" fmla="*/ 256209 h 3489739"/>
              <a:gd name="connsiteX2" fmla="*/ 19878 w 669235"/>
              <a:gd name="connsiteY2" fmla="*/ 1727200 h 3489739"/>
              <a:gd name="connsiteX3" fmla="*/ 669235 w 669235"/>
              <a:gd name="connsiteY3" fmla="*/ 3489739 h 348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235" h="3489739">
                <a:moveTo>
                  <a:pt x="642731" y="189948"/>
                </a:moveTo>
                <a:cubicBezTo>
                  <a:pt x="648252" y="94974"/>
                  <a:pt x="653774" y="0"/>
                  <a:pt x="549965" y="256209"/>
                </a:cubicBezTo>
                <a:cubicBezTo>
                  <a:pt x="446156" y="512418"/>
                  <a:pt x="0" y="1188278"/>
                  <a:pt x="19878" y="1727200"/>
                </a:cubicBezTo>
                <a:cubicBezTo>
                  <a:pt x="39756" y="2266122"/>
                  <a:pt x="354495" y="2877930"/>
                  <a:pt x="669235" y="3489739"/>
                </a:cubicBezTo>
              </a:path>
            </a:pathLst>
          </a:cu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Intended to be a survey of some key developments of last </a:t>
            </a:r>
            <a:r>
              <a:rPr lang="en-US" sz="4000" dirty="0" smtClean="0">
                <a:sym typeface="Symbol"/>
              </a:rPr>
              <a:t></a:t>
            </a:r>
            <a:r>
              <a:rPr lang="en-US" sz="4000" dirty="0" smtClean="0"/>
              <a:t> 10 years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Let’s begin with a glimpse of where PCP theory was </a:t>
            </a:r>
            <a:r>
              <a:rPr lang="en-US" sz="4000" dirty="0" smtClean="0">
                <a:sym typeface="Symbol"/>
              </a:rPr>
              <a:t></a:t>
            </a:r>
            <a:r>
              <a:rPr lang="en-US" sz="4000" dirty="0" smtClean="0"/>
              <a:t> a decade 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New proofs and notions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Dinur’s</a:t>
            </a:r>
            <a:r>
              <a:rPr lang="en-US" dirty="0" smtClean="0"/>
              <a:t>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Gap amplification</a:t>
            </a:r>
            <a:r>
              <a:rPr lang="en-US" dirty="0" smtClean="0"/>
              <a:t>:  Reduce Gap-3Color</a:t>
            </a:r>
            <a:r>
              <a:rPr lang="en-US" baseline="-25000" dirty="0" smtClean="0">
                <a:sym typeface="Symbol"/>
              </a:rPr>
              <a:t>, </a:t>
            </a:r>
            <a:r>
              <a:rPr lang="en-US" dirty="0" smtClean="0">
                <a:sym typeface="Symbol"/>
              </a:rPr>
              <a:t> to </a:t>
            </a:r>
            <a:r>
              <a:rPr lang="en-US" dirty="0" smtClean="0"/>
              <a:t>Gap-3Color</a:t>
            </a:r>
            <a:r>
              <a:rPr lang="en-US" baseline="-25000" dirty="0" smtClean="0">
                <a:sym typeface="Symbol"/>
              </a:rPr>
              <a:t>,2  </a:t>
            </a:r>
            <a:r>
              <a:rPr lang="en-US" dirty="0" smtClean="0">
                <a:sym typeface="Symbol"/>
              </a:rPr>
              <a:t>provided   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-6</a:t>
            </a:r>
          </a:p>
          <a:p>
            <a:pPr lvl="1"/>
            <a:r>
              <a:rPr lang="en-US" sz="2400" dirty="0" smtClean="0">
                <a:cs typeface="Times New Roman" pitchFamily="18" charset="0"/>
                <a:sym typeface="Symbol"/>
              </a:rPr>
              <a:t>Apply O(log n) times starting with </a:t>
            </a:r>
            <a:r>
              <a:rPr lang="en-US" sz="2400" dirty="0" smtClean="0">
                <a:sym typeface="Symbol"/>
              </a:rPr>
              <a:t>=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1/</a:t>
            </a:r>
            <a:r>
              <a:rPr lang="en-US" sz="2400" dirty="0" smtClean="0">
                <a:cs typeface="Times New Roman" pitchFamily="18" charset="0"/>
                <a:sym typeface="Symbol"/>
              </a:rPr>
              <a:t>m</a:t>
            </a:r>
          </a:p>
          <a:p>
            <a:pPr lvl="1"/>
            <a:r>
              <a:rPr lang="en-US" dirty="0" smtClean="0">
                <a:cs typeface="Times New Roman" pitchFamily="18" charset="0"/>
                <a:sym typeface="Symbol"/>
              </a:rPr>
              <a:t>Shows that </a:t>
            </a:r>
            <a:r>
              <a:rPr lang="en-US" dirty="0" smtClean="0"/>
              <a:t>Gap-3Color</a:t>
            </a:r>
            <a:r>
              <a:rPr lang="en-US" baseline="-25000" dirty="0" smtClean="0">
                <a:sym typeface="Symbol"/>
              </a:rPr>
              <a:t>,</a:t>
            </a:r>
            <a:r>
              <a:rPr lang="en-US" dirty="0" smtClean="0">
                <a:sym typeface="Symbol"/>
              </a:rPr>
              <a:t> is NP-hard for some constant 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(this implies the PCP theorem)</a:t>
            </a:r>
          </a:p>
          <a:p>
            <a:pPr>
              <a:spcBef>
                <a:spcPts val="1200"/>
              </a:spcBef>
            </a:pPr>
            <a:endParaRPr lang="en-US" sz="2800" i="1" dirty="0" smtClean="0">
              <a:sym typeface="Symbol"/>
            </a:endParaRPr>
          </a:p>
          <a:p>
            <a:pPr>
              <a:spcBef>
                <a:spcPts val="0"/>
              </a:spcBef>
            </a:pPr>
            <a:r>
              <a:rPr lang="en-US" sz="2800" i="1" dirty="0" smtClean="0">
                <a:sym typeface="Symbol"/>
              </a:rPr>
              <a:t>PCP via </a:t>
            </a:r>
            <a:r>
              <a:rPr lang="en-US" sz="2800" i="1" dirty="0" err="1" smtClean="0">
                <a:sym typeface="Symbol"/>
              </a:rPr>
              <a:t>inapproximability</a:t>
            </a:r>
            <a:r>
              <a:rPr lang="en-US" sz="2800" i="1" dirty="0" smtClean="0">
                <a:sym typeface="Symbol"/>
              </a:rPr>
              <a:t> instead of other way around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ym typeface="Symbol"/>
              </a:rPr>
              <a:t>Requires elements of old PCP in alphabet reduction</a:t>
            </a:r>
          </a:p>
          <a:p>
            <a:pPr lvl="1"/>
            <a:r>
              <a:rPr lang="en-US" sz="2400" dirty="0" smtClean="0">
                <a:sym typeface="Symbol"/>
              </a:rPr>
              <a:t>A constant sized PCP (variant called “PCPP” or “assignment tester”)</a:t>
            </a:r>
          </a:p>
          <a:p>
            <a:pPr lvl="1">
              <a:buNone/>
            </a:pPr>
            <a:endParaRPr lang="en-US" dirty="0" smtClean="0">
              <a:cs typeface="Times New Roman" pitchFamily="18" charset="0"/>
              <a:sym typeface="Symbo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Robust PCPs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5100" dirty="0" smtClean="0"/>
              <a:t>PCP soundness:   When </a:t>
            </a:r>
            <a:r>
              <a:rPr lang="en-US" sz="5100" dirty="0" smtClean="0">
                <a:sym typeface="Symbol"/>
              </a:rPr>
              <a:t> SAT,  for all proofs , with probability , check C</a:t>
            </a:r>
            <a:r>
              <a:rPr lang="en-US" sz="5100" baseline="-25000" dirty="0" smtClean="0">
                <a:sym typeface="Symbol"/>
              </a:rPr>
              <a:t>I</a:t>
            </a:r>
            <a:r>
              <a:rPr lang="en-US" sz="5100" dirty="0" smtClean="0">
                <a:sym typeface="Symbol"/>
              </a:rPr>
              <a:t> rejects </a:t>
            </a:r>
            <a:r>
              <a:rPr lang="en-US" sz="5100" baseline="-25000" dirty="0" smtClean="0">
                <a:sym typeface="Symbol"/>
              </a:rPr>
              <a:t>I  </a:t>
            </a:r>
            <a:r>
              <a:rPr lang="en-US" sz="5100" dirty="0" smtClean="0">
                <a:sym typeface="Symbol"/>
              </a:rPr>
              <a:t>(I=randomly chosen query positions)</a:t>
            </a:r>
            <a:endParaRPr lang="en-US" sz="5100" baseline="-25000" dirty="0" smtClean="0">
              <a:sym typeface="Symbol"/>
            </a:endParaRPr>
          </a:p>
          <a:p>
            <a:endParaRPr lang="en-US" sz="2800" baseline="-25000" dirty="0" smtClean="0">
              <a:sym typeface="Symbol"/>
            </a:endParaRPr>
          </a:p>
          <a:p>
            <a:endParaRPr lang="en-US" sz="2800" baseline="-25000" dirty="0" smtClean="0">
              <a:sym typeface="Symbol"/>
            </a:endParaRPr>
          </a:p>
          <a:p>
            <a:endParaRPr lang="en-US" sz="2800" baseline="-25000" dirty="0" smtClean="0">
              <a:sym typeface="Symbol"/>
            </a:endParaRPr>
          </a:p>
          <a:p>
            <a:pPr>
              <a:buNone/>
            </a:pPr>
            <a:endParaRPr lang="en-US" sz="2800" dirty="0" smtClean="0">
              <a:sym typeface="Symbol"/>
            </a:endParaRPr>
          </a:p>
          <a:p>
            <a:endParaRPr lang="en-US" sz="2800" dirty="0" smtClean="0">
              <a:sym typeface="Symbol"/>
            </a:endParaRPr>
          </a:p>
          <a:p>
            <a:endParaRPr lang="en-US" sz="2800" dirty="0" smtClean="0">
              <a:sym typeface="Symbol"/>
            </a:endParaRPr>
          </a:p>
          <a:p>
            <a:endParaRPr lang="en-US" sz="2800" dirty="0" smtClean="0">
              <a:sym typeface="Symbol"/>
            </a:endParaRPr>
          </a:p>
          <a:p>
            <a:endParaRPr lang="en-US" sz="2800" dirty="0" smtClean="0">
              <a:sym typeface="Symbol"/>
            </a:endParaRPr>
          </a:p>
          <a:p>
            <a:pPr>
              <a:spcBef>
                <a:spcPts val="1200"/>
              </a:spcBef>
            </a:pPr>
            <a:r>
              <a:rPr lang="en-US" sz="5900" dirty="0" smtClean="0">
                <a:sym typeface="Symbol"/>
              </a:rPr>
              <a:t>Robust PCP: stronger soundness guarantee</a:t>
            </a:r>
          </a:p>
          <a:p>
            <a:pPr lvl="1">
              <a:lnSpc>
                <a:spcPct val="120000"/>
              </a:lnSpc>
            </a:pPr>
            <a:r>
              <a:rPr lang="en-US" sz="5900" dirty="0" smtClean="0">
                <a:sym typeface="Symbol"/>
              </a:rPr>
              <a:t></a:t>
            </a:r>
            <a:r>
              <a:rPr lang="en-US" sz="5900" baseline="-25000" dirty="0" smtClean="0">
                <a:sym typeface="Symbol"/>
              </a:rPr>
              <a:t>I </a:t>
            </a:r>
            <a:r>
              <a:rPr lang="en-US" sz="5900" dirty="0" smtClean="0">
                <a:sym typeface="Symbol"/>
              </a:rPr>
              <a:t> </a:t>
            </a:r>
            <a:r>
              <a:rPr lang="en-US" sz="5900" u="sng" dirty="0" smtClean="0">
                <a:sym typeface="Symbol"/>
              </a:rPr>
              <a:t>far from </a:t>
            </a:r>
            <a:r>
              <a:rPr lang="en-US" sz="5900" dirty="0" smtClean="0">
                <a:sym typeface="Symbol"/>
              </a:rPr>
              <a:t>satisfying C</a:t>
            </a:r>
            <a:r>
              <a:rPr lang="en-US" sz="5900" baseline="-25000" dirty="0" smtClean="0">
                <a:sym typeface="Symbol"/>
              </a:rPr>
              <a:t>I</a:t>
            </a:r>
            <a:r>
              <a:rPr lang="en-US" sz="5900" dirty="0" smtClean="0">
                <a:sym typeface="Symbol"/>
              </a:rPr>
              <a:t>  (with good prob.)</a:t>
            </a:r>
          </a:p>
          <a:p>
            <a:pPr lvl="1">
              <a:lnSpc>
                <a:spcPct val="120000"/>
              </a:lnSpc>
            </a:pPr>
            <a:r>
              <a:rPr lang="en-US" sz="5100" dirty="0" smtClean="0">
                <a:sym typeface="Symbol"/>
              </a:rPr>
              <a:t>Formally,</a:t>
            </a:r>
            <a:endParaRPr lang="en-US" sz="5900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endParaRPr lang="en-US" baseline="-25000" dirty="0" smtClean="0">
              <a:sym typeface="Symbol"/>
            </a:endParaRP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ym typeface="Symbol"/>
              </a:rPr>
              <a:t>     	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ym typeface="Symbol"/>
              </a:rPr>
              <a:t>	</a:t>
            </a:r>
          </a:p>
          <a:p>
            <a:endParaRPr lang="en-US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447800" y="5334000"/>
            <a:ext cx="3581401" cy="400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5257800"/>
            <a:ext cx="3185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( = robust soundness)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2438400"/>
            <a:ext cx="6019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562600" y="2667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00200" y="2438400"/>
            <a:ext cx="68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257800" y="2971800"/>
            <a:ext cx="2549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Check </a:t>
            </a:r>
            <a:r>
              <a:rPr lang="en-US" sz="2800" dirty="0" smtClean="0">
                <a:latin typeface="Bookman Old Style"/>
              </a:rPr>
              <a:t>C</a:t>
            </a:r>
            <a:r>
              <a:rPr lang="en-US" sz="2800" baseline="-25000" dirty="0" smtClean="0">
                <a:latin typeface="Gill Sans MT"/>
              </a:rPr>
              <a:t>I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cmmi10"/>
              </a:rPr>
              <a:t>¼</a:t>
            </a:r>
            <a:r>
              <a:rPr lang="en-US" sz="2800" baseline="-25000" dirty="0" smtClean="0">
                <a:latin typeface="Times New Roman"/>
              </a:rPr>
              <a:t>I</a:t>
            </a:r>
            <a:r>
              <a:rPr lang="en-US" sz="2800" dirty="0" smtClean="0"/>
              <a:t>)=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2286000"/>
            <a:ext cx="1436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Symbol"/>
              </a:rPr>
              <a:t>Proof 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5715000" y="24384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96000" y="1905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I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477000" y="2133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1"/>
          </p:cNvCxnSpPr>
          <p:nvPr/>
        </p:nvCxnSpPr>
        <p:spPr>
          <a:xfrm rot="10800000">
            <a:off x="5715000" y="2133603"/>
            <a:ext cx="381000" cy="2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Robust PCPs &amp; PCPPs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Check if </a:t>
            </a:r>
            <a:r>
              <a:rPr lang="en-US" sz="2800" dirty="0" smtClean="0">
                <a:sym typeface="Symbol"/>
              </a:rPr>
              <a:t></a:t>
            </a:r>
            <a:r>
              <a:rPr lang="en-US" sz="2800" baseline="-25000" dirty="0" smtClean="0">
                <a:sym typeface="Symbol"/>
              </a:rPr>
              <a:t>I </a:t>
            </a:r>
            <a:r>
              <a:rPr lang="en-US" sz="2800" dirty="0" smtClean="0">
                <a:sym typeface="Symbol"/>
              </a:rPr>
              <a:t>satisfies C</a:t>
            </a:r>
            <a:r>
              <a:rPr lang="en-US" sz="2800" baseline="-25000" dirty="0" smtClean="0">
                <a:sym typeface="Symbol"/>
              </a:rPr>
              <a:t>I</a:t>
            </a:r>
            <a:r>
              <a:rPr lang="en-US" sz="2800" dirty="0" smtClean="0">
                <a:sym typeface="Symbol"/>
              </a:rPr>
              <a:t> or is </a:t>
            </a:r>
            <a:r>
              <a:rPr lang="en-US" sz="2800" i="1" dirty="0" smtClean="0">
                <a:solidFill>
                  <a:srgbClr val="008000"/>
                </a:solidFill>
                <a:sym typeface="Symbol"/>
              </a:rPr>
              <a:t>far</a:t>
            </a:r>
            <a:r>
              <a:rPr lang="en-US" sz="2800" dirty="0" smtClean="0">
                <a:sym typeface="Symbol"/>
              </a:rPr>
              <a:t> from satisfying C</a:t>
            </a:r>
            <a:r>
              <a:rPr lang="en-US" sz="2800" baseline="-25000" dirty="0" smtClean="0">
                <a:sym typeface="Symbol"/>
              </a:rPr>
              <a:t>I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b="1" i="1" dirty="0" smtClean="0">
                <a:sym typeface="Symbol"/>
              </a:rPr>
              <a:t>recursively,  </a:t>
            </a:r>
            <a:r>
              <a:rPr lang="en-US" sz="2800" dirty="0" smtClean="0">
                <a:sym typeface="Symbol"/>
              </a:rPr>
              <a:t>using another “inner” PCP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ym typeface="Symbol"/>
              </a:rPr>
              <a:t>Inner primitive</a:t>
            </a:r>
            <a:r>
              <a:rPr lang="en-US" sz="2800" i="1" dirty="0" smtClean="0">
                <a:solidFill>
                  <a:srgbClr val="C00000"/>
                </a:solidFill>
                <a:sym typeface="Symbol"/>
              </a:rPr>
              <a:t>:  PCP of proximity</a:t>
            </a:r>
            <a:r>
              <a:rPr lang="en-US" sz="2800" dirty="0" smtClean="0">
                <a:sym typeface="Symbol"/>
              </a:rPr>
              <a:t> (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PCPP</a:t>
            </a:r>
            <a:r>
              <a:rPr lang="en-US" sz="2800" dirty="0" smtClean="0">
                <a:sym typeface="Symbol"/>
              </a:rPr>
              <a:t>)</a:t>
            </a:r>
          </a:p>
          <a:p>
            <a:pPr lvl="1"/>
            <a:r>
              <a:rPr lang="en-US" sz="2400" dirty="0" smtClean="0">
                <a:sym typeface="Symbol"/>
              </a:rPr>
              <a:t>Input: circuit C</a:t>
            </a:r>
          </a:p>
          <a:p>
            <a:pPr lvl="1"/>
            <a:r>
              <a:rPr lang="en-US" sz="2400" dirty="0" smtClean="0">
                <a:sym typeface="Symbol"/>
              </a:rPr>
              <a:t>Proof: (purported) satisfying assignment x and 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proof of proximity</a:t>
            </a:r>
            <a:r>
              <a:rPr lang="en-US" sz="2400" dirty="0" smtClean="0">
                <a:sym typeface="Symbol"/>
              </a:rPr>
              <a:t>  that x satisfies C</a:t>
            </a:r>
          </a:p>
          <a:p>
            <a:pPr lvl="1"/>
            <a:r>
              <a:rPr lang="en-US" sz="2400" dirty="0" smtClean="0">
                <a:sym typeface="Symbol"/>
              </a:rPr>
              <a:t>Verifier </a:t>
            </a:r>
            <a:r>
              <a:rPr lang="en-US" sz="2400" dirty="0" smtClean="0">
                <a:solidFill>
                  <a:srgbClr val="008000"/>
                </a:solidFill>
                <a:sym typeface="Symbol"/>
              </a:rPr>
              <a:t>(Assignment Tester): </a:t>
            </a:r>
            <a:r>
              <a:rPr lang="en-US" sz="2400" dirty="0" smtClean="0">
                <a:sym typeface="Symbol"/>
              </a:rPr>
              <a:t>read few bits in </a:t>
            </a:r>
            <a:r>
              <a:rPr lang="en-US" sz="2400" i="1" dirty="0" smtClean="0">
                <a:solidFill>
                  <a:srgbClr val="0033CC"/>
                </a:solidFill>
                <a:sym typeface="Symbol"/>
              </a:rPr>
              <a:t>both</a:t>
            </a:r>
            <a:r>
              <a:rPr lang="en-US" sz="2400" dirty="0" smtClean="0">
                <a:sym typeface="Symbol"/>
              </a:rPr>
              <a:t> x and ;</a:t>
            </a:r>
            <a:endParaRPr lang="en-US" dirty="0" smtClean="0"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For satisfying x,   with acc. prob. </a:t>
            </a:r>
          </a:p>
          <a:p>
            <a:pPr lvl="2"/>
            <a:r>
              <a:rPr lang="en-US" dirty="0" smtClean="0">
                <a:sym typeface="Symbol"/>
              </a:rPr>
              <a:t>If x is -far from satisfying C, then  ,   </a:t>
            </a:r>
            <a:r>
              <a:rPr lang="en-US" dirty="0" err="1" smtClean="0">
                <a:sym typeface="Symbol"/>
              </a:rPr>
              <a:t>rej</a:t>
            </a:r>
            <a:r>
              <a:rPr lang="en-US" dirty="0" smtClean="0">
                <a:sym typeface="Symbol"/>
              </a:rPr>
              <a:t>. prob. 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ym typeface="Symbol"/>
              </a:rPr>
              <a:t>Useful when robust distance  of outer PCP &gt; 	proximity parameter  of inner PCPP 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Composition streamlined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562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Robust PCPs compose “</a:t>
            </a:r>
            <a:r>
              <a:rPr lang="en-US" sz="2400" dirty="0" smtClean="0">
                <a:solidFill>
                  <a:srgbClr val="008000"/>
                </a:solidFill>
              </a:rPr>
              <a:t>syntactically” </a:t>
            </a:r>
            <a:r>
              <a:rPr lang="en-US" sz="2400" dirty="0" smtClean="0"/>
              <a:t>with “inner” PCPs of proximity  (when PCPP proximity parameter &lt; robustness)</a:t>
            </a:r>
            <a:endParaRPr lang="en-US" sz="2800" dirty="0" smtClean="0"/>
          </a:p>
          <a:p>
            <a:pPr>
              <a:spcBef>
                <a:spcPts val="1800"/>
              </a:spcBef>
            </a:pPr>
            <a:r>
              <a:rPr lang="en-US" sz="2000" dirty="0" smtClean="0">
                <a:solidFill>
                  <a:srgbClr val="996633"/>
                </a:solidFill>
              </a:rPr>
              <a:t>[Ben-</a:t>
            </a:r>
            <a:r>
              <a:rPr lang="en-US" sz="2000" dirty="0" err="1" smtClean="0">
                <a:solidFill>
                  <a:srgbClr val="996633"/>
                </a:solidFill>
              </a:rPr>
              <a:t>Sasson</a:t>
            </a:r>
            <a:r>
              <a:rPr lang="en-US" sz="2000" dirty="0" smtClean="0">
                <a:solidFill>
                  <a:srgbClr val="996633"/>
                </a:solidFill>
              </a:rPr>
              <a:t>, </a:t>
            </a:r>
            <a:r>
              <a:rPr lang="en-US" sz="2000" dirty="0" err="1" smtClean="0">
                <a:solidFill>
                  <a:srgbClr val="996633"/>
                </a:solidFill>
              </a:rPr>
              <a:t>Goldreich</a:t>
            </a:r>
            <a:r>
              <a:rPr lang="en-US" sz="2000" dirty="0" smtClean="0">
                <a:solidFill>
                  <a:srgbClr val="996633"/>
                </a:solidFill>
              </a:rPr>
              <a:t>, </a:t>
            </a:r>
            <a:r>
              <a:rPr lang="en-US" sz="2000" dirty="0" err="1" smtClean="0">
                <a:solidFill>
                  <a:srgbClr val="996633"/>
                </a:solidFill>
              </a:rPr>
              <a:t>Harsha</a:t>
            </a:r>
            <a:r>
              <a:rPr lang="en-US" sz="2000" dirty="0" smtClean="0">
                <a:solidFill>
                  <a:srgbClr val="996633"/>
                </a:solidFill>
              </a:rPr>
              <a:t>, Sudan, </a:t>
            </a:r>
            <a:r>
              <a:rPr lang="en-US" sz="2000" dirty="0" err="1" smtClean="0">
                <a:solidFill>
                  <a:srgbClr val="996633"/>
                </a:solidFill>
              </a:rPr>
              <a:t>Vadhan</a:t>
            </a:r>
            <a:r>
              <a:rPr lang="en-US" sz="2000" dirty="0" smtClean="0">
                <a:solidFill>
                  <a:srgbClr val="996633"/>
                </a:solidFill>
              </a:rPr>
              <a:t>] </a:t>
            </a:r>
            <a:r>
              <a:rPr lang="en-US" sz="2600" dirty="0" smtClean="0"/>
              <a:t>Can check that original polynomial and </a:t>
            </a:r>
            <a:r>
              <a:rPr lang="en-US" sz="2600" dirty="0" err="1" smtClean="0"/>
              <a:t>Hadamard</a:t>
            </a:r>
            <a:r>
              <a:rPr lang="en-US" sz="2600" dirty="0" smtClean="0"/>
              <a:t> based PCPs can be made robust PCPPs.</a:t>
            </a:r>
          </a:p>
          <a:p>
            <a:pPr lvl="1"/>
            <a:r>
              <a:rPr lang="en-US" sz="2400" dirty="0" smtClean="0"/>
              <a:t>Simplifies details of composition</a:t>
            </a:r>
          </a:p>
          <a:p>
            <a:pPr lvl="1"/>
            <a:r>
              <a:rPr lang="en-US" sz="2400" dirty="0" smtClean="0"/>
              <a:t>Used to give near-linear size PCPs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PCPP also used in </a:t>
            </a:r>
            <a:r>
              <a:rPr lang="en-US" sz="2600" dirty="0" err="1" smtClean="0"/>
              <a:t>Dinur’s</a:t>
            </a:r>
            <a:r>
              <a:rPr lang="en-US" sz="2600" dirty="0" smtClean="0"/>
              <a:t> alphabet reduction step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Explicit coding used to create distance between inconsistent assignments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New proofs and notions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Robust PCPs and PCPs for proximity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Short PCPs</a:t>
            </a:r>
          </a:p>
          <a:p>
            <a:r>
              <a:rPr lang="en-US" dirty="0" smtClean="0"/>
              <a:t>Low-soundness error Label Cover</a:t>
            </a:r>
          </a:p>
          <a:p>
            <a:r>
              <a:rPr lang="en-US" dirty="0" smtClean="0"/>
              <a:t>Unique Games, Dictatorship tests, etc.</a:t>
            </a:r>
          </a:p>
          <a:p>
            <a:r>
              <a:rPr lang="en-US" dirty="0" smtClean="0"/>
              <a:t>NP-hardness via structured outer PCPs</a:t>
            </a:r>
          </a:p>
          <a:p>
            <a:r>
              <a:rPr lang="en-US" dirty="0" smtClean="0"/>
              <a:t>Some 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Quasi-linear PCPs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2578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996633"/>
                </a:solidFill>
              </a:rPr>
              <a:t>[BGHSV] </a:t>
            </a:r>
            <a:r>
              <a:rPr lang="en-US" dirty="0" smtClean="0"/>
              <a:t>PCPs of length n </a:t>
            </a:r>
            <a:r>
              <a:rPr lang="en-US" dirty="0" smtClean="0">
                <a:sym typeface="Symbol"/>
              </a:rPr>
              <a:t> </a:t>
            </a:r>
            <a:r>
              <a:rPr lang="en-US" dirty="0" smtClean="0">
                <a:latin typeface="Bookman Old Style"/>
              </a:rPr>
              <a:t>2</a:t>
            </a:r>
            <a:r>
              <a:rPr lang="en-US" baseline="30000" dirty="0" smtClean="0">
                <a:latin typeface="Gill Sans MT"/>
              </a:rPr>
              <a:t>(log n)</a:t>
            </a:r>
            <a:r>
              <a:rPr lang="en-US" baseline="55000" dirty="0" smtClean="0">
                <a:latin typeface="cmmi10"/>
              </a:rPr>
              <a:t>²</a:t>
            </a:r>
            <a:r>
              <a:rPr lang="en-US" dirty="0" smtClean="0">
                <a:latin typeface="cmmi10"/>
              </a:rPr>
              <a:t>    </a:t>
            </a:r>
            <a:r>
              <a:rPr lang="en-US" sz="2600" dirty="0" smtClean="0"/>
              <a:t>(O(</a:t>
            </a:r>
            <a:r>
              <a:rPr lang="en-US" sz="2600" dirty="0" smtClean="0">
                <a:sym typeface="Symbol"/>
              </a:rPr>
              <a:t>) queries)</a:t>
            </a:r>
            <a:endParaRPr lang="en-US" dirty="0" smtClean="0">
              <a:latin typeface="cmmi10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996633"/>
                </a:solidFill>
              </a:rPr>
              <a:t>[Ben-</a:t>
            </a:r>
            <a:r>
              <a:rPr lang="en-US" sz="2800" dirty="0" err="1" smtClean="0">
                <a:solidFill>
                  <a:srgbClr val="996633"/>
                </a:solidFill>
              </a:rPr>
              <a:t>Sasson</a:t>
            </a:r>
            <a:r>
              <a:rPr lang="en-US" sz="2800" dirty="0" smtClean="0">
                <a:solidFill>
                  <a:srgbClr val="996633"/>
                </a:solidFill>
              </a:rPr>
              <a:t>, Sudan] </a:t>
            </a:r>
            <a:r>
              <a:rPr lang="en-US" sz="2800" i="1" dirty="0" err="1" smtClean="0"/>
              <a:t>Univariate</a:t>
            </a:r>
            <a:r>
              <a:rPr lang="en-US" sz="2800" i="1" dirty="0" smtClean="0"/>
              <a:t> </a:t>
            </a:r>
            <a:r>
              <a:rPr lang="en-US" sz="2800" dirty="0" smtClean="0"/>
              <a:t>polynomial based PCP</a:t>
            </a:r>
            <a:endParaRPr lang="en-US" dirty="0" smtClean="0"/>
          </a:p>
          <a:p>
            <a:pPr lvl="1"/>
            <a:r>
              <a:rPr lang="en-US" i="1" dirty="0" smtClean="0"/>
              <a:t>Proof of proximity </a:t>
            </a:r>
            <a:r>
              <a:rPr lang="en-US" dirty="0" smtClean="0"/>
              <a:t>for Reed-Solomon codes which makes it locally testable</a:t>
            </a:r>
          </a:p>
          <a:p>
            <a:pPr lvl="1"/>
            <a:r>
              <a:rPr lang="en-US" dirty="0" smtClean="0"/>
              <a:t>n (log n)</a:t>
            </a:r>
            <a:r>
              <a:rPr lang="en-US" baseline="30000" dirty="0" smtClean="0"/>
              <a:t>O(</a:t>
            </a:r>
            <a:r>
              <a:rPr lang="en-US" baseline="30000" dirty="0" smtClean="0">
                <a:sym typeface="Symbol"/>
              </a:rPr>
              <a:t>) </a:t>
            </a:r>
            <a:r>
              <a:rPr lang="en-US" dirty="0" smtClean="0">
                <a:sym typeface="Symbol"/>
              </a:rPr>
              <a:t>sized PCP with </a:t>
            </a:r>
            <a:r>
              <a:rPr lang="en-US" dirty="0" smtClean="0"/>
              <a:t>(log n)</a:t>
            </a:r>
            <a:r>
              <a:rPr lang="en-US" baseline="30000" dirty="0" smtClean="0"/>
              <a:t>O(</a:t>
            </a:r>
            <a:r>
              <a:rPr lang="en-US" baseline="30000" dirty="0" smtClean="0">
                <a:sym typeface="Symbol"/>
              </a:rPr>
              <a:t>) </a:t>
            </a:r>
            <a:r>
              <a:rPr lang="en-US" dirty="0" smtClean="0">
                <a:sym typeface="Symbol"/>
              </a:rPr>
              <a:t> queries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ym typeface="Symbol"/>
              </a:rPr>
              <a:t>O(log </a:t>
            </a:r>
            <a:r>
              <a:rPr lang="en-US" dirty="0" err="1" smtClean="0">
                <a:sym typeface="Symbol"/>
              </a:rPr>
              <a:t>log</a:t>
            </a:r>
            <a:r>
              <a:rPr lang="en-US" dirty="0" smtClean="0">
                <a:sym typeface="Symbol"/>
              </a:rPr>
              <a:t> n) steps of </a:t>
            </a:r>
            <a:r>
              <a:rPr lang="en-US" dirty="0" err="1" smtClean="0">
                <a:sym typeface="Symbol"/>
              </a:rPr>
              <a:t>Dinur’s</a:t>
            </a:r>
            <a:r>
              <a:rPr lang="en-US" dirty="0" smtClean="0">
                <a:sym typeface="Symbol"/>
              </a:rPr>
              <a:t> gap amplification gives </a:t>
            </a:r>
          </a:p>
          <a:p>
            <a:pPr lvl="1">
              <a:lnSpc>
                <a:spcPct val="120000"/>
              </a:lnSpc>
              <a:buNone/>
            </a:pP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n (log n)</a:t>
            </a:r>
            <a:r>
              <a:rPr lang="en-US" baseline="30000" dirty="0" smtClean="0">
                <a:solidFill>
                  <a:srgbClr val="C00000"/>
                </a:solidFill>
              </a:rPr>
              <a:t>O(</a:t>
            </a:r>
            <a:r>
              <a:rPr lang="en-US" baseline="30000" dirty="0" smtClean="0">
                <a:solidFill>
                  <a:srgbClr val="C00000"/>
                </a:solidFill>
                <a:sym typeface="Symbol"/>
              </a:rPr>
              <a:t>)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sized PCP with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O(1)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queries</a:t>
            </a:r>
          </a:p>
          <a:p>
            <a:pPr lvl="1"/>
            <a:endParaRPr lang="en-US" dirty="0" smtClean="0">
              <a:sym typeface="Symbol"/>
            </a:endParaRPr>
          </a:p>
          <a:p>
            <a:pPr>
              <a:lnSpc>
                <a:spcPct val="110000"/>
              </a:lnSpc>
            </a:pPr>
            <a:r>
              <a:rPr lang="en-US" sz="2600" u="sng" dirty="0" smtClean="0">
                <a:sym typeface="Symbol"/>
              </a:rPr>
              <a:t>Implication for approximation</a:t>
            </a:r>
            <a:r>
              <a:rPr lang="en-US" sz="3000" dirty="0" smtClean="0">
                <a:sym typeface="Symbol"/>
              </a:rPr>
              <a:t>:  APX-hardness via reduction from 3SAT hold for 	      time </a:t>
            </a:r>
            <a:r>
              <a:rPr lang="en-US" sz="3000" dirty="0" err="1" smtClean="0">
                <a:sym typeface="Symbol"/>
              </a:rPr>
              <a:t>algos</a:t>
            </a:r>
            <a:r>
              <a:rPr lang="en-US" sz="3000" dirty="0" smtClean="0">
                <a:sym typeface="Symbol"/>
              </a:rPr>
              <a:t>, under the ETH</a:t>
            </a:r>
            <a:endParaRPr lang="en-US" sz="3000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733800" y="5867400"/>
            <a:ext cx="776111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New proofs and notions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Robust PCPs and PCPs for proximity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Short PCPs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Low-soundness error Label Cover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Unique Games, Dictatorship tests, etc.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NP-hardness via structured outer PCPs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Some challenges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Label cover with o(1) soundness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400" dirty="0" err="1" smtClean="0"/>
              <a:t>Håstad’s</a:t>
            </a:r>
            <a:r>
              <a:rPr lang="en-US" sz="2400" dirty="0" smtClean="0"/>
              <a:t> 7/8+</a:t>
            </a:r>
            <a:r>
              <a:rPr lang="en-US" sz="2400" dirty="0" smtClean="0">
                <a:sym typeface="Symbol"/>
              </a:rPr>
              <a:t> hardness for 3SAT requires soundness error of Label Cover to be 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 </a:t>
            </a:r>
          </a:p>
          <a:p>
            <a:r>
              <a:rPr lang="en-US" sz="2400" dirty="0" smtClean="0">
                <a:sym typeface="Symbol"/>
              </a:rPr>
              <a:t>Getting this via parallel repetition makes Label Cover instance size </a:t>
            </a:r>
            <a:r>
              <a:rPr lang="en-US" sz="2800" dirty="0" smtClean="0">
                <a:solidFill>
                  <a:srgbClr val="008000"/>
                </a:solidFill>
                <a:sym typeface="Symbol"/>
              </a:rPr>
              <a:t>n</a:t>
            </a:r>
            <a:r>
              <a:rPr lang="en-US" sz="2800" baseline="30000" dirty="0" smtClean="0">
                <a:solidFill>
                  <a:srgbClr val="008000"/>
                </a:solidFill>
                <a:latin typeface="Symbol"/>
                <a:sym typeface="Symbol"/>
              </a:rPr>
              <a:t></a:t>
            </a:r>
            <a:r>
              <a:rPr lang="en-US" sz="2800" baseline="30000" dirty="0" smtClean="0">
                <a:solidFill>
                  <a:srgbClr val="008000"/>
                </a:solidFill>
                <a:latin typeface="Gill Sans MT"/>
                <a:sym typeface="Symbol"/>
              </a:rPr>
              <a:t>(log (/</a:t>
            </a:r>
            <a:r>
              <a:rPr lang="en-US" sz="2800" baseline="30000" dirty="0" smtClean="0">
                <a:solidFill>
                  <a:srgbClr val="008000"/>
                </a:solidFill>
                <a:latin typeface="cmmi10"/>
                <a:sym typeface="Symbol"/>
              </a:rPr>
              <a:t>²</a:t>
            </a:r>
            <a:r>
              <a:rPr lang="en-US" sz="2800" baseline="30000" dirty="0" smtClean="0">
                <a:solidFill>
                  <a:srgbClr val="008000"/>
                </a:solidFill>
                <a:latin typeface="Gill Sans MT"/>
                <a:sym typeface="Symbol"/>
              </a:rPr>
              <a:t>))</a:t>
            </a:r>
            <a:r>
              <a:rPr lang="en-US" sz="2800" baseline="30000" dirty="0" smtClean="0">
                <a:latin typeface="Gill Sans MT"/>
                <a:sym typeface="Symbol"/>
              </a:rPr>
              <a:t> </a:t>
            </a:r>
            <a:r>
              <a:rPr lang="en-US" sz="2400" dirty="0" smtClean="0">
                <a:latin typeface="Gill Sans MT"/>
                <a:sym typeface="Symbol"/>
              </a:rPr>
              <a:t>(with large hidden constant factor)</a:t>
            </a:r>
            <a:endParaRPr lang="en-US" sz="2800" dirty="0" smtClean="0">
              <a:latin typeface="Gill Sans MT"/>
              <a:sym typeface="Symbol"/>
            </a:endParaRPr>
          </a:p>
          <a:p>
            <a:r>
              <a:rPr lang="en-US" sz="2800" dirty="0" smtClean="0">
                <a:latin typeface="Gill Sans MT"/>
                <a:sym typeface="Symbol"/>
              </a:rPr>
              <a:t>Can we get such soundness with LC size say O</a:t>
            </a:r>
            <a:r>
              <a:rPr lang="en-US" sz="2800" baseline="-25000" dirty="0" smtClean="0">
                <a:latin typeface="Gill Sans MT"/>
                <a:sym typeface="Symbol"/>
              </a:rPr>
              <a:t></a:t>
            </a:r>
            <a:r>
              <a:rPr lang="en-US" sz="2800" dirty="0" smtClean="0">
                <a:latin typeface="Gill Sans MT"/>
                <a:sym typeface="Symbol"/>
              </a:rPr>
              <a:t>(n</a:t>
            </a:r>
            <a:r>
              <a:rPr lang="en-US" sz="2800" baseline="30000" dirty="0" smtClean="0">
                <a:latin typeface="Gill Sans MT"/>
                <a:sym typeface="Symbol"/>
              </a:rPr>
              <a:t>3</a:t>
            </a:r>
            <a:r>
              <a:rPr lang="en-US" sz="2800" dirty="0" smtClean="0">
                <a:latin typeface="Gill Sans MT"/>
                <a:sym typeface="Symbol"/>
              </a:rPr>
              <a:t>) ?</a:t>
            </a:r>
            <a:endParaRPr lang="en-US" sz="2800" dirty="0">
              <a:latin typeface="Gill Sans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3581400"/>
            <a:ext cx="7772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Answer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Moshkovitz-Raz</a:t>
            </a:r>
            <a:r>
              <a:rPr lang="en-US" sz="2400" dirty="0" smtClean="0">
                <a:solidFill>
                  <a:srgbClr val="996633"/>
                </a:solidFill>
              </a:rPr>
              <a:t>]  </a:t>
            </a:r>
            <a:r>
              <a:rPr lang="en-US" sz="2400" dirty="0" smtClean="0">
                <a:solidFill>
                  <a:schemeClr val="tx1"/>
                </a:solidFill>
              </a:rPr>
              <a:t>YES.  In fact, with </a:t>
            </a:r>
            <a:r>
              <a:rPr lang="en-US" sz="2400" i="1" dirty="0" smtClean="0">
                <a:solidFill>
                  <a:srgbClr val="008000"/>
                </a:solidFill>
              </a:rPr>
              <a:t>near-linear</a:t>
            </a:r>
            <a:r>
              <a:rPr lang="en-US" sz="2400" dirty="0" smtClean="0">
                <a:solidFill>
                  <a:schemeClr val="tx1"/>
                </a:solidFill>
              </a:rPr>
              <a:t> size !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		(Was very surprising to me)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876800"/>
            <a:ext cx="7742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soundness </a:t>
            </a:r>
            <a:r>
              <a:rPr lang="en-US" sz="2400" dirty="0" smtClean="0">
                <a:sym typeface="Symbol"/>
              </a:rPr>
              <a:t>, Label Cover with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sz="2400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1+o(1)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poly(1/) 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cs typeface="Times New Roman" pitchFamily="18" charset="0"/>
                <a:sym typeface="Symbol"/>
              </a:rPr>
              <a:t>vertices.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  <a:sym typeface="Symbol"/>
              </a:rPr>
              <a:t>    Worse dependence on domain size: 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  <a:sym typeface="Symbol"/>
              </a:rPr>
              <a:t>R = exp(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poly(1/)) </a:t>
            </a:r>
          </a:p>
          <a:p>
            <a:r>
              <a:rPr lang="en-US" sz="2400" dirty="0" smtClean="0">
                <a:cs typeface="Times New Roman" pitchFamily="18" charset="0"/>
                <a:sym typeface="Symbol"/>
              </a:rPr>
              <a:t>	instead of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poly(1/) </a:t>
            </a:r>
            <a:r>
              <a:rPr lang="en-US" sz="2400" dirty="0" smtClean="0">
                <a:cs typeface="Times New Roman" pitchFamily="18" charset="0"/>
                <a:sym typeface="Symbol"/>
              </a:rPr>
              <a:t>in </a:t>
            </a:r>
            <a:r>
              <a:rPr lang="en-US" sz="2400" dirty="0" err="1" smtClean="0">
                <a:cs typeface="Times New Roman" pitchFamily="18" charset="0"/>
                <a:sym typeface="Symbol"/>
              </a:rPr>
              <a:t>Raz</a:t>
            </a:r>
            <a:r>
              <a:rPr lang="en-US" sz="2400" dirty="0" smtClean="0">
                <a:cs typeface="Times New Roman" pitchFamily="18" charset="0"/>
                <a:sym typeface="Symbol"/>
              </a:rPr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Inapproximability</a:t>
            </a:r>
            <a:r>
              <a:rPr lang="en-US" sz="3600" dirty="0" smtClean="0"/>
              <a:t> consequence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7/8+</a:t>
            </a:r>
            <a:r>
              <a:rPr lang="en-US" dirty="0" smtClean="0">
                <a:sym typeface="Symbol"/>
              </a:rPr>
              <a:t> approx. for 3SAT requires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exp(</a:t>
            </a:r>
            <a:r>
              <a:rPr lang="en-US" baseline="-25000" dirty="0" smtClean="0">
                <a:latin typeface="cmmi10"/>
                <a:cs typeface="Times New Roman" pitchFamily="18" charset="0"/>
                <a:sym typeface="Symbol"/>
              </a:rPr>
              <a:t>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(n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1-o(1)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)) </a:t>
            </a:r>
            <a:r>
              <a:rPr lang="en-US" dirty="0" smtClean="0">
                <a:cs typeface="Times New Roman" pitchFamily="18" charset="0"/>
                <a:sym typeface="Symbol"/>
              </a:rPr>
              <a:t>time (under “Exponential Time Hypothesis”)</a:t>
            </a:r>
          </a:p>
          <a:p>
            <a:pPr lvl="1"/>
            <a:r>
              <a:rPr lang="en-US" sz="2400" dirty="0" smtClean="0">
                <a:cs typeface="Times New Roman" pitchFamily="18" charset="0"/>
                <a:sym typeface="Symbol"/>
              </a:rPr>
              <a:t>Similar claims for other hardness results based on Label cover + Long code testing </a:t>
            </a:r>
          </a:p>
          <a:p>
            <a:pPr>
              <a:spcBef>
                <a:spcPts val="1800"/>
              </a:spcBef>
            </a:pPr>
            <a:endParaRPr lang="en-US" sz="3000" dirty="0" smtClean="0">
              <a:cs typeface="Times New Roman" pitchFamily="18" charset="0"/>
              <a:sym typeface="Symbol"/>
            </a:endParaRPr>
          </a:p>
          <a:p>
            <a:pPr>
              <a:spcBef>
                <a:spcPts val="1800"/>
              </a:spcBef>
            </a:pPr>
            <a:r>
              <a:rPr lang="en-US" sz="3000" dirty="0" smtClean="0">
                <a:cs typeface="Times New Roman" pitchFamily="18" charset="0"/>
                <a:sym typeface="Symbol"/>
              </a:rPr>
              <a:t>Sharp </a:t>
            </a:r>
            <a:r>
              <a:rPr lang="en-US" sz="3000" i="1" dirty="0" smtClean="0">
                <a:cs typeface="Times New Roman" pitchFamily="18" charset="0"/>
                <a:sym typeface="Symbol"/>
              </a:rPr>
              <a:t>complexity dichotomy </a:t>
            </a:r>
            <a:r>
              <a:rPr lang="en-US" sz="3000" dirty="0" smtClean="0">
                <a:cs typeface="Times New Roman" pitchFamily="18" charset="0"/>
                <a:sym typeface="Symbol"/>
              </a:rPr>
              <a:t>at the approximation threshold 7/8:  </a:t>
            </a:r>
            <a:r>
              <a:rPr lang="en-US" sz="3000" dirty="0" err="1" smtClean="0">
                <a:cs typeface="Times New Roman" pitchFamily="18" charset="0"/>
                <a:sym typeface="Symbol"/>
              </a:rPr>
              <a:t>polytime</a:t>
            </a:r>
            <a:r>
              <a:rPr lang="en-US" sz="3000" dirty="0" smtClean="0">
                <a:cs typeface="Times New Roman" pitchFamily="18" charset="0"/>
                <a:sym typeface="Symbol"/>
              </a:rPr>
              <a:t> vs. exponential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PCPs circa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[</a:t>
            </a:r>
            <a:r>
              <a:rPr lang="en-US" sz="3600" dirty="0" err="1" smtClean="0"/>
              <a:t>Moshkovitz-Raz</a:t>
            </a:r>
            <a:r>
              <a:rPr lang="en-US" sz="3600" dirty="0" smtClean="0"/>
              <a:t>]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 with Label Cover of low soundness error </a:t>
            </a:r>
            <a:r>
              <a:rPr lang="en-US" sz="2800" dirty="0" smtClean="0">
                <a:sym typeface="Symbol"/>
              </a:rPr>
              <a:t></a:t>
            </a:r>
            <a:r>
              <a:rPr lang="en-US" sz="2800" dirty="0" smtClean="0"/>
              <a:t> but large alphabet </a:t>
            </a:r>
            <a:r>
              <a:rPr lang="en-US" sz="2800" dirty="0" smtClean="0">
                <a:sym typeface="Symbol"/>
              </a:rPr>
              <a:t>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rgbClr val="0033CC"/>
                </a:solidFill>
                <a:sym typeface="Symbol"/>
              </a:rPr>
              <a:t> = (log n)</a:t>
            </a:r>
            <a:r>
              <a:rPr lang="en-US" sz="2400" baseline="30000" dirty="0" smtClean="0">
                <a:solidFill>
                  <a:srgbClr val="0033CC"/>
                </a:solidFill>
                <a:sym typeface="Symbol"/>
              </a:rPr>
              <a:t>-0.01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, || = poly(n) </a:t>
            </a:r>
            <a:r>
              <a:rPr lang="en-US" sz="2400" dirty="0" smtClean="0">
                <a:sym typeface="Symbol"/>
              </a:rPr>
              <a:t>(based on low-degree testing)</a:t>
            </a:r>
          </a:p>
          <a:p>
            <a:pPr lvl="1"/>
            <a:r>
              <a:rPr lang="en-US" sz="2400" i="1" dirty="0" smtClean="0"/>
              <a:t>reduce alphabet size </a:t>
            </a:r>
            <a:r>
              <a:rPr lang="en-US" sz="2400" dirty="0" smtClean="0"/>
              <a:t>via composition </a:t>
            </a:r>
            <a:r>
              <a:rPr lang="en-US" sz="2400" dirty="0" smtClean="0">
                <a:sym typeface="Symbol"/>
              </a:rPr>
              <a:t/>
            </a:r>
            <a:br>
              <a:rPr lang="en-US" sz="2400" dirty="0" smtClean="0">
                <a:sym typeface="Symbol"/>
              </a:rPr>
            </a:br>
            <a:endParaRPr lang="en-US" sz="2400" dirty="0" smtClean="0">
              <a:sym typeface="Symbol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ym typeface="Symbol"/>
              </a:rPr>
              <a:t>New composition method to reduce alphabet size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ym typeface="Symbol"/>
              </a:rPr>
              <a:t>	that does not increase # </a:t>
            </a:r>
            <a:r>
              <a:rPr lang="en-US" sz="2800" dirty="0" err="1" smtClean="0">
                <a:sym typeface="Symbol"/>
              </a:rPr>
              <a:t>provers</a:t>
            </a:r>
            <a:endParaRPr lang="en-US" sz="2800" dirty="0" smtClean="0">
              <a:sym typeface="Symbo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257800"/>
            <a:ext cx="58674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solidFill>
                  <a:schemeClr val="tx1"/>
                </a:solidFill>
              </a:rPr>
              <a:t>Next</a:t>
            </a:r>
            <a:r>
              <a:rPr lang="en-US" sz="2400" dirty="0" smtClean="0">
                <a:solidFill>
                  <a:schemeClr val="tx1"/>
                </a:solidFill>
              </a:rPr>
              <a:t>: Few words on an alternate approach (giving polynomial instead of near-linear size)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Derandomized</a:t>
            </a:r>
            <a:r>
              <a:rPr lang="en-US" sz="3600" dirty="0" smtClean="0"/>
              <a:t> parallel repetition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6388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u-parallel repetition </a:t>
            </a:r>
            <a:r>
              <a:rPr lang="en-US" sz="2400" dirty="0" smtClean="0"/>
              <a:t>of Label Cover reduces soundness error from (say) 0.99 to 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</a:t>
            </a:r>
            <a:r>
              <a:rPr lang="en-US" sz="2400" dirty="0" smtClean="0">
                <a:solidFill>
                  <a:srgbClr val="0033CC"/>
                </a:solidFill>
              </a:rPr>
              <a:t>2</a:t>
            </a:r>
            <a:r>
              <a:rPr lang="en-US" sz="2400" baseline="30000" dirty="0" smtClean="0">
                <a:solidFill>
                  <a:srgbClr val="0033CC"/>
                </a:solidFill>
                <a:sym typeface="Symbol"/>
              </a:rPr>
              <a:t></a:t>
            </a:r>
            <a:r>
              <a:rPr lang="en-US" sz="2400" baseline="30000" dirty="0" smtClean="0">
                <a:solidFill>
                  <a:srgbClr val="0033CC"/>
                </a:solidFill>
              </a:rPr>
              <a:t>O(u)</a:t>
            </a:r>
            <a:r>
              <a:rPr lang="en-US" sz="2400" dirty="0" smtClean="0"/>
              <a:t>, but blows up size to 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 n</a:t>
            </a:r>
            <a:r>
              <a:rPr lang="en-US" sz="2400" baseline="30000" dirty="0" smtClean="0">
                <a:solidFill>
                  <a:srgbClr val="0033CC"/>
                </a:solidFill>
                <a:sym typeface="Symbol"/>
              </a:rPr>
              <a:t>u</a:t>
            </a:r>
          </a:p>
          <a:p>
            <a:pPr lvl="1"/>
            <a:r>
              <a:rPr lang="en-US" sz="2400" dirty="0" smtClean="0">
                <a:sym typeface="Symbol"/>
              </a:rPr>
              <a:t>Can’t get o() soundness with </a:t>
            </a:r>
            <a:r>
              <a:rPr lang="en-US" sz="2400" dirty="0" err="1" smtClean="0">
                <a:sym typeface="Symbol"/>
              </a:rPr>
              <a:t>polytime</a:t>
            </a:r>
            <a:r>
              <a:rPr lang="en-US" sz="2400" dirty="0" smtClean="0">
                <a:sym typeface="Symbol"/>
              </a:rPr>
              <a:t> reduction (const. u)</a:t>
            </a:r>
          </a:p>
          <a:p>
            <a:pPr>
              <a:spcBef>
                <a:spcPts val="1800"/>
              </a:spcBef>
            </a:pPr>
            <a:r>
              <a:rPr lang="en-US" sz="2400" u="sng" dirty="0" err="1" smtClean="0">
                <a:sym typeface="Symbol"/>
              </a:rPr>
              <a:t>Derandomization</a:t>
            </a:r>
            <a:r>
              <a:rPr lang="en-US" sz="2400" dirty="0" smtClean="0">
                <a:sym typeface="Symbol"/>
              </a:rPr>
              <a:t>: Can we select a </a:t>
            </a:r>
            <a:r>
              <a:rPr lang="en-US" sz="2400" i="1" dirty="0" smtClean="0">
                <a:solidFill>
                  <a:srgbClr val="008000"/>
                </a:solidFill>
                <a:sym typeface="Symbol"/>
              </a:rPr>
              <a:t>poly-sized subset </a:t>
            </a:r>
            <a:r>
              <a:rPr lang="en-US" sz="2400" dirty="0" smtClean="0">
                <a:sym typeface="Symbol"/>
              </a:rPr>
              <a:t>of all possible u questions?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Dinur</a:t>
            </a:r>
            <a:r>
              <a:rPr lang="en-US" sz="2400" dirty="0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-Meir] </a:t>
            </a:r>
            <a:r>
              <a:rPr lang="en-US" sz="2400" dirty="0" smtClean="0">
                <a:cs typeface="Times New Roman" pitchFamily="18" charset="0"/>
                <a:sym typeface="Symbol"/>
              </a:rPr>
              <a:t>Achieve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u=O(log n),  poly(n) </a:t>
            </a:r>
            <a:r>
              <a:rPr lang="en-US" sz="2400" dirty="0" smtClean="0">
                <a:sym typeface="Symbol"/>
              </a:rPr>
              <a:t>size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	and 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  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1/(log n)</a:t>
            </a:r>
            <a:r>
              <a:rPr lang="en-US" sz="2400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0.01</a:t>
            </a:r>
            <a:endParaRPr lang="en-US" sz="2800" dirty="0" smtClean="0">
              <a:solidFill>
                <a:srgbClr val="0033CC"/>
              </a:solidFill>
              <a:cs typeface="Times New Roman" pitchFamily="18" charset="0"/>
              <a:sym typeface="Symbol"/>
            </a:endParaRPr>
          </a:p>
          <a:p>
            <a:pPr lvl="1"/>
            <a:r>
              <a:rPr lang="en-US" sz="2400" dirty="0" err="1" smtClean="0">
                <a:cs typeface="Times New Roman" pitchFamily="18" charset="0"/>
                <a:sym typeface="Symbol"/>
              </a:rPr>
              <a:t>Derandomized</a:t>
            </a:r>
            <a:r>
              <a:rPr lang="en-US" sz="2400" dirty="0" smtClean="0">
                <a:cs typeface="Times New Roman" pitchFamily="18" charset="0"/>
                <a:sym typeface="Symbol"/>
              </a:rPr>
              <a:t> </a:t>
            </a:r>
            <a:r>
              <a:rPr lang="en-US" sz="2400" i="1" dirty="0" smtClean="0">
                <a:cs typeface="Times New Roman" pitchFamily="18" charset="0"/>
                <a:sym typeface="Symbol"/>
              </a:rPr>
              <a:t>direct product testing </a:t>
            </a:r>
            <a:r>
              <a:rPr lang="en-US" sz="2400" dirty="0" smtClean="0">
                <a:cs typeface="Times New Roman" pitchFamily="18" charset="0"/>
                <a:sym typeface="Symbol"/>
              </a:rPr>
              <a:t>based on </a:t>
            </a:r>
            <a:r>
              <a:rPr lang="en-US" sz="2400" i="1" dirty="0" smtClean="0">
                <a:cs typeface="Times New Roman" pitchFamily="18" charset="0"/>
                <a:sym typeface="Symbol"/>
              </a:rPr>
              <a:t>subspaces </a:t>
            </a:r>
            <a:r>
              <a:rPr lang="en-US" sz="2200" dirty="0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[</a:t>
            </a:r>
            <a:r>
              <a:rPr lang="en-US" sz="2200" dirty="0" err="1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Impagliazzo-Kabanets-Wigderson</a:t>
            </a:r>
            <a:r>
              <a:rPr lang="en-US" sz="2200" dirty="0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]</a:t>
            </a:r>
            <a:endParaRPr lang="en-US" sz="2400" dirty="0" smtClean="0">
              <a:solidFill>
                <a:srgbClr val="996633"/>
              </a:solidFill>
              <a:cs typeface="Times New Roman" pitchFamily="18" charset="0"/>
              <a:sym typeface="Symbol"/>
            </a:endParaRPr>
          </a:p>
          <a:p>
            <a:pPr lvl="1"/>
            <a:r>
              <a:rPr lang="en-US" sz="2400" dirty="0" smtClean="0">
                <a:cs typeface="Times New Roman" pitchFamily="18" charset="0"/>
                <a:sym typeface="Symbol"/>
              </a:rPr>
              <a:t>Apply this to “structured” PCPs (constraints have a subspace structure)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Composing without an extra </a:t>
            </a:r>
            <a:r>
              <a:rPr lang="en-US" sz="3600" dirty="0" err="1" smtClean="0"/>
              <a:t>prover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8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Dinur-Harsha</a:t>
            </a:r>
            <a:r>
              <a:rPr lang="en-US" sz="2400" dirty="0" smtClean="0">
                <a:solidFill>
                  <a:srgbClr val="996633"/>
                </a:solidFill>
              </a:rPr>
              <a:t>] </a:t>
            </a:r>
            <a:r>
              <a:rPr lang="en-US" sz="2800" dirty="0" smtClean="0"/>
              <a:t>alternate composition method to reduce alphabet size keeping  number of </a:t>
            </a:r>
            <a:r>
              <a:rPr lang="en-US" sz="2800" dirty="0" err="1" smtClean="0"/>
              <a:t>provers</a:t>
            </a:r>
            <a:r>
              <a:rPr lang="en-US" sz="2800" dirty="0" smtClean="0"/>
              <a:t> at 2</a:t>
            </a:r>
          </a:p>
          <a:p>
            <a:pPr lvl="1"/>
            <a:r>
              <a:rPr lang="en-US" dirty="0" smtClean="0"/>
              <a:t>Based on “decodable PCPs”</a:t>
            </a:r>
          </a:p>
          <a:p>
            <a:pPr lvl="1"/>
            <a:r>
              <a:rPr lang="en-US" sz="3200" i="1" dirty="0" smtClean="0">
                <a:solidFill>
                  <a:srgbClr val="008000"/>
                </a:solidFill>
              </a:rPr>
              <a:t>Exploit equivalence between robust PCPs and Label Cover</a:t>
            </a:r>
          </a:p>
          <a:p>
            <a:endParaRPr lang="en-US" sz="2800" dirty="0" smtClean="0"/>
          </a:p>
          <a:p>
            <a:r>
              <a:rPr lang="en-US" sz="2800" dirty="0" smtClean="0"/>
              <a:t>Applying this to 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Dinur</a:t>
            </a:r>
            <a:r>
              <a:rPr lang="en-US" sz="2400" dirty="0" smtClean="0">
                <a:solidFill>
                  <a:srgbClr val="996633"/>
                </a:solidFill>
              </a:rPr>
              <a:t>-Meir] </a:t>
            </a:r>
            <a:r>
              <a:rPr lang="en-US" sz="2800" dirty="0" smtClean="0"/>
              <a:t>construction</a:t>
            </a:r>
            <a:r>
              <a:rPr lang="en-US" dirty="0" smtClean="0"/>
              <a:t>,</a:t>
            </a:r>
            <a:r>
              <a:rPr lang="en-US" sz="2800" dirty="0" smtClean="0"/>
              <a:t>  gives:</a:t>
            </a:r>
          </a:p>
          <a:p>
            <a:pPr lvl="1"/>
            <a:r>
              <a:rPr lang="en-US" dirty="0" smtClean="0"/>
              <a:t>Label Cover of </a:t>
            </a:r>
            <a:r>
              <a:rPr lang="en-US" i="1" dirty="0" smtClean="0">
                <a:solidFill>
                  <a:srgbClr val="008000"/>
                </a:solidFill>
              </a:rPr>
              <a:t>fixed polynomial </a:t>
            </a:r>
            <a:r>
              <a:rPr lang="en-US" dirty="0" smtClean="0"/>
              <a:t>(though not near-linear) size with soundness </a:t>
            </a:r>
            <a:r>
              <a:rPr lang="en-US" dirty="0" smtClean="0">
                <a:sym typeface="Symbol"/>
              </a:rPr>
              <a:t>, constants   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81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Label Cover </a:t>
            </a:r>
            <a:r>
              <a:rPr lang="en-US" dirty="0" smtClean="0">
                <a:sym typeface="Symbol"/>
              </a:rPr>
              <a:t></a:t>
            </a:r>
            <a:r>
              <a:rPr lang="en-US" dirty="0" smtClean="0">
                <a:sym typeface="Wingdings" pitchFamily="2" charset="2"/>
              </a:rPr>
              <a:t> Robust PCPs</a:t>
            </a:r>
            <a:endParaRPr lang="en-US" dirty="0" smtClean="0"/>
          </a:p>
        </p:txBody>
      </p:sp>
      <p:sp>
        <p:nvSpPr>
          <p:cNvPr id="35843" name="Text Box 21"/>
          <p:cNvSpPr txBox="1">
            <a:spLocks noChangeArrowheads="1"/>
          </p:cNvSpPr>
          <p:nvPr/>
        </p:nvSpPr>
        <p:spPr bwMode="auto">
          <a:xfrm>
            <a:off x="6781800" y="586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5844" name="Text Box 22"/>
          <p:cNvSpPr txBox="1">
            <a:spLocks noChangeArrowheads="1"/>
          </p:cNvSpPr>
          <p:nvPr/>
        </p:nvSpPr>
        <p:spPr bwMode="auto">
          <a:xfrm>
            <a:off x="3048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24000" y="1930400"/>
            <a:ext cx="1828800" cy="4038600"/>
            <a:chOff x="960" y="1216"/>
            <a:chExt cx="1152" cy="2544"/>
          </a:xfrm>
        </p:grpSpPr>
        <p:sp>
          <p:nvSpPr>
            <p:cNvPr id="35846" name="Oval 4"/>
            <p:cNvSpPr>
              <a:spLocks noChangeArrowheads="1"/>
            </p:cNvSpPr>
            <p:nvPr/>
          </p:nvSpPr>
          <p:spPr bwMode="auto">
            <a:xfrm>
              <a:off x="960" y="121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Oval 6"/>
            <p:cNvSpPr>
              <a:spLocks noChangeArrowheads="1"/>
            </p:cNvSpPr>
            <p:nvPr/>
          </p:nvSpPr>
          <p:spPr bwMode="auto">
            <a:xfrm>
              <a:off x="960" y="239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8" name="Oval 7"/>
            <p:cNvSpPr>
              <a:spLocks noChangeArrowheads="1"/>
            </p:cNvSpPr>
            <p:nvPr/>
          </p:nvSpPr>
          <p:spPr bwMode="auto">
            <a:xfrm>
              <a:off x="960" y="29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Oval 8"/>
            <p:cNvSpPr>
              <a:spLocks noChangeArrowheads="1"/>
            </p:cNvSpPr>
            <p:nvPr/>
          </p:nvSpPr>
          <p:spPr bwMode="auto">
            <a:xfrm>
              <a:off x="960" y="356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14"/>
            <p:cNvSpPr>
              <a:spLocks noChangeShapeType="1"/>
            </p:cNvSpPr>
            <p:nvPr/>
          </p:nvSpPr>
          <p:spPr bwMode="auto">
            <a:xfrm>
              <a:off x="1056" y="1888"/>
              <a:ext cx="100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15"/>
            <p:cNvSpPr>
              <a:spLocks noChangeShapeType="1"/>
            </p:cNvSpPr>
            <p:nvPr/>
          </p:nvSpPr>
          <p:spPr bwMode="auto">
            <a:xfrm>
              <a:off x="1056" y="188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16"/>
            <p:cNvSpPr>
              <a:spLocks noChangeShapeType="1"/>
            </p:cNvSpPr>
            <p:nvPr/>
          </p:nvSpPr>
          <p:spPr bwMode="auto">
            <a:xfrm flipV="1">
              <a:off x="1056" y="1312"/>
              <a:ext cx="100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23"/>
            <p:cNvSpPr>
              <a:spLocks noChangeShapeType="1"/>
            </p:cNvSpPr>
            <p:nvPr/>
          </p:nvSpPr>
          <p:spPr bwMode="auto">
            <a:xfrm flipV="1">
              <a:off x="1104" y="1584"/>
              <a:ext cx="96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Line 24"/>
            <p:cNvSpPr>
              <a:spLocks noChangeShapeType="1"/>
            </p:cNvSpPr>
            <p:nvPr/>
          </p:nvSpPr>
          <p:spPr bwMode="auto">
            <a:xfrm>
              <a:off x="1056" y="1920"/>
              <a:ext cx="105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Oval 9"/>
            <p:cNvSpPr>
              <a:spLocks noChangeArrowheads="1"/>
            </p:cNvSpPr>
            <p:nvPr/>
          </p:nvSpPr>
          <p:spPr bwMode="auto">
            <a:xfrm>
              <a:off x="2016" y="1239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Oval 10"/>
            <p:cNvSpPr>
              <a:spLocks noChangeArrowheads="1"/>
            </p:cNvSpPr>
            <p:nvPr/>
          </p:nvSpPr>
          <p:spPr bwMode="auto">
            <a:xfrm>
              <a:off x="2016" y="18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Oval 11"/>
            <p:cNvSpPr>
              <a:spLocks noChangeArrowheads="1"/>
            </p:cNvSpPr>
            <p:nvPr/>
          </p:nvSpPr>
          <p:spPr bwMode="auto">
            <a:xfrm>
              <a:off x="2016" y="2451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Oval 12"/>
            <p:cNvSpPr>
              <a:spLocks noChangeArrowheads="1"/>
            </p:cNvSpPr>
            <p:nvPr/>
          </p:nvSpPr>
          <p:spPr bwMode="auto">
            <a:xfrm>
              <a:off x="2016" y="3057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Oval 13"/>
            <p:cNvSpPr>
              <a:spLocks noChangeArrowheads="1"/>
            </p:cNvSpPr>
            <p:nvPr/>
          </p:nvSpPr>
          <p:spPr bwMode="auto">
            <a:xfrm>
              <a:off x="2016" y="36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Oval 17"/>
            <p:cNvSpPr>
              <a:spLocks noChangeArrowheads="1"/>
            </p:cNvSpPr>
            <p:nvPr/>
          </p:nvSpPr>
          <p:spPr bwMode="auto">
            <a:xfrm>
              <a:off x="2016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Oval 18"/>
            <p:cNvSpPr>
              <a:spLocks noChangeArrowheads="1"/>
            </p:cNvSpPr>
            <p:nvPr/>
          </p:nvSpPr>
          <p:spPr bwMode="auto">
            <a:xfrm>
              <a:off x="2016" y="21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Oval 19"/>
            <p:cNvSpPr>
              <a:spLocks noChangeArrowheads="1"/>
            </p:cNvSpPr>
            <p:nvPr/>
          </p:nvSpPr>
          <p:spPr bwMode="auto">
            <a:xfrm>
              <a:off x="2016" y="275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Oval 20"/>
            <p:cNvSpPr>
              <a:spLocks noChangeArrowheads="1"/>
            </p:cNvSpPr>
            <p:nvPr/>
          </p:nvSpPr>
          <p:spPr bwMode="auto">
            <a:xfrm>
              <a:off x="2016" y="154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Oval 5"/>
            <p:cNvSpPr>
              <a:spLocks noChangeArrowheads="1"/>
            </p:cNvSpPr>
            <p:nvPr/>
          </p:nvSpPr>
          <p:spPr bwMode="auto">
            <a:xfrm>
              <a:off x="960" y="18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447800" y="6096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6096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19166 -0.1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Line 29"/>
          <p:cNvSpPr>
            <a:spLocks noChangeShapeType="1"/>
          </p:cNvSpPr>
          <p:nvPr/>
        </p:nvSpPr>
        <p:spPr bwMode="auto">
          <a:xfrm rot="16200000" flipV="1">
            <a:off x="2247900" y="2095500"/>
            <a:ext cx="1524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rot="-5400000">
            <a:off x="2667000" y="2057400"/>
            <a:ext cx="1676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00200" y="1219200"/>
            <a:ext cx="5943600" cy="457200"/>
          </a:xfrm>
          <a:prstGeom prst="rect">
            <a:avLst/>
          </a:prstGeom>
          <a:solidFill>
            <a:schemeClr val="accent2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Label Cover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>
                <a:sym typeface="Wingdings" pitchFamily="2" charset="2"/>
              </a:rPr>
              <a:t>Robust PCPs</a:t>
            </a:r>
            <a:endParaRPr lang="en-US" dirty="0" smtClean="0"/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7162800" y="5410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685800" y="4648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rot="-5400000">
            <a:off x="2908300" y="1790700"/>
            <a:ext cx="1600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rot="-5400000">
            <a:off x="2451100" y="22479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rot="16200000" flipV="1">
            <a:off x="1993900" y="1790700"/>
            <a:ext cx="1600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Oval 9"/>
          <p:cNvSpPr>
            <a:spLocks noChangeArrowheads="1"/>
          </p:cNvSpPr>
          <p:nvPr/>
        </p:nvSpPr>
        <p:spPr bwMode="auto">
          <a:xfrm rot="-5400000">
            <a:off x="21844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 rot="-5400000">
            <a:off x="311785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Oval 11"/>
          <p:cNvSpPr>
            <a:spLocks noChangeArrowheads="1"/>
          </p:cNvSpPr>
          <p:nvPr/>
        </p:nvSpPr>
        <p:spPr bwMode="auto">
          <a:xfrm rot="-5400000">
            <a:off x="40513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Oval 12"/>
          <p:cNvSpPr>
            <a:spLocks noChangeArrowheads="1"/>
          </p:cNvSpPr>
          <p:nvPr/>
        </p:nvSpPr>
        <p:spPr bwMode="auto">
          <a:xfrm rot="-5400000">
            <a:off x="498475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Oval 13"/>
          <p:cNvSpPr>
            <a:spLocks noChangeArrowheads="1"/>
          </p:cNvSpPr>
          <p:nvPr/>
        </p:nvSpPr>
        <p:spPr bwMode="auto">
          <a:xfrm rot="-5400000">
            <a:off x="5918200" y="2971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Oval 14"/>
          <p:cNvSpPr>
            <a:spLocks noChangeArrowheads="1"/>
          </p:cNvSpPr>
          <p:nvPr/>
        </p:nvSpPr>
        <p:spPr bwMode="auto">
          <a:xfrm rot="-5400000">
            <a:off x="2220913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Oval 15"/>
          <p:cNvSpPr>
            <a:spLocks noChangeArrowheads="1"/>
          </p:cNvSpPr>
          <p:nvPr/>
        </p:nvSpPr>
        <p:spPr bwMode="auto">
          <a:xfrm rot="-5400000">
            <a:off x="3182938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Oval 16"/>
          <p:cNvSpPr>
            <a:spLocks noChangeArrowheads="1"/>
          </p:cNvSpPr>
          <p:nvPr/>
        </p:nvSpPr>
        <p:spPr bwMode="auto">
          <a:xfrm rot="-5400000">
            <a:off x="4144963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Oval 17"/>
          <p:cNvSpPr>
            <a:spLocks noChangeArrowheads="1"/>
          </p:cNvSpPr>
          <p:nvPr/>
        </p:nvSpPr>
        <p:spPr bwMode="auto">
          <a:xfrm rot="-5400000">
            <a:off x="5106988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Oval 18"/>
          <p:cNvSpPr>
            <a:spLocks noChangeArrowheads="1"/>
          </p:cNvSpPr>
          <p:nvPr/>
        </p:nvSpPr>
        <p:spPr bwMode="auto">
          <a:xfrm rot="-5400000">
            <a:off x="60706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Oval 19"/>
          <p:cNvSpPr>
            <a:spLocks noChangeArrowheads="1"/>
          </p:cNvSpPr>
          <p:nvPr/>
        </p:nvSpPr>
        <p:spPr bwMode="auto">
          <a:xfrm rot="-5400000">
            <a:off x="5588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Oval 20"/>
          <p:cNvSpPr>
            <a:spLocks noChangeArrowheads="1"/>
          </p:cNvSpPr>
          <p:nvPr/>
        </p:nvSpPr>
        <p:spPr bwMode="auto">
          <a:xfrm rot="-5400000">
            <a:off x="366395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Oval 21"/>
          <p:cNvSpPr>
            <a:spLocks noChangeArrowheads="1"/>
          </p:cNvSpPr>
          <p:nvPr/>
        </p:nvSpPr>
        <p:spPr bwMode="auto">
          <a:xfrm rot="-5400000">
            <a:off x="4625975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Oval 22"/>
          <p:cNvSpPr>
            <a:spLocks noChangeArrowheads="1"/>
          </p:cNvSpPr>
          <p:nvPr/>
        </p:nvSpPr>
        <p:spPr bwMode="auto">
          <a:xfrm rot="-5400000">
            <a:off x="2701925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6375400" y="1219200"/>
            <a:ext cx="1184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>
                <a:solidFill>
                  <a:schemeClr val="tx1"/>
                </a:solidFill>
              </a:rPr>
              <a:t>Proof </a:t>
            </a:r>
            <a:r>
              <a:rPr lang="en-US" sz="2000">
                <a:solidFill>
                  <a:schemeClr val="tx1"/>
                </a:solidFill>
                <a:latin typeface="Osaka-Mono" charset="0"/>
              </a:rPr>
              <a:t>π</a:t>
            </a:r>
            <a:endParaRPr lang="en-US" sz="1800">
              <a:solidFill>
                <a:schemeClr val="tx1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latin typeface="cmmi10" pitchFamily="34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581400" y="3352800"/>
            <a:ext cx="101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Verifier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990600" y="4038600"/>
            <a:ext cx="7175500" cy="1938992"/>
          </a:xfrm>
          <a:prstGeom prst="rect">
            <a:avLst/>
          </a:prstGeom>
          <a:solidFill>
            <a:srgbClr val="9966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u="sng" dirty="0">
                <a:solidFill>
                  <a:schemeClr val="tx1"/>
                </a:solidFill>
              </a:rPr>
              <a:t>Verifier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Selects a random “big” vertex </a:t>
            </a:r>
            <a:r>
              <a:rPr lang="en-US" sz="2400" b="1" dirty="0" smtClean="0"/>
              <a:t>v </a:t>
            </a:r>
            <a:r>
              <a:rPr lang="en-US" sz="2400" b="1" dirty="0" smtClean="0">
                <a:sym typeface="Symbol"/>
              </a:rPr>
              <a:t> V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Reads entire neighborhood of </a:t>
            </a:r>
            <a:r>
              <a:rPr lang="en-US" sz="2400" b="1" dirty="0" smtClean="0">
                <a:solidFill>
                  <a:schemeClr val="tx1"/>
                </a:solidFill>
              </a:rPr>
              <a:t>v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bg2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Accepts </a:t>
            </a:r>
            <a:r>
              <a:rPr lang="en-US" sz="2400" dirty="0" err="1">
                <a:solidFill>
                  <a:schemeClr val="tx1"/>
                </a:solidFill>
              </a:rPr>
              <a:t>iff</a:t>
            </a:r>
            <a:r>
              <a:rPr lang="en-US" sz="2400" dirty="0">
                <a:solidFill>
                  <a:schemeClr val="tx1"/>
                </a:solidFill>
              </a:rPr>
              <a:t> there is a value for </a:t>
            </a:r>
            <a:r>
              <a:rPr lang="en-US" sz="2400" b="1" dirty="0" smtClean="0">
                <a:solidFill>
                  <a:schemeClr val="tx1"/>
                </a:solidFill>
              </a:rPr>
              <a:t>v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that would cause all edge constraints to accept.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2152650" y="1244600"/>
            <a:ext cx="2265363" cy="423863"/>
          </a:xfrm>
          <a:prstGeom prst="rect">
            <a:avLst/>
          </a:prstGeom>
          <a:solidFill>
            <a:srgbClr val="99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71" grpId="0"/>
      <p:bldP spid="27672" grpId="0"/>
      <p:bldP spid="27673" grpId="0" build="p" animBg="1"/>
      <p:bldP spid="2767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7"/>
          <p:cNvSpPr>
            <a:spLocks noChangeShapeType="1"/>
          </p:cNvSpPr>
          <p:nvPr/>
        </p:nvSpPr>
        <p:spPr bwMode="auto">
          <a:xfrm rot="16200000" flipV="1">
            <a:off x="2247900" y="2781300"/>
            <a:ext cx="1524000" cy="381000"/>
          </a:xfrm>
          <a:prstGeom prst="line">
            <a:avLst/>
          </a:prstGeom>
          <a:noFill/>
          <a:ln w="28575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Line 28"/>
          <p:cNvSpPr>
            <a:spLocks noChangeShapeType="1"/>
          </p:cNvSpPr>
          <p:nvPr/>
        </p:nvSpPr>
        <p:spPr bwMode="auto">
          <a:xfrm rot="-5400000">
            <a:off x="2667000" y="2743200"/>
            <a:ext cx="1676400" cy="457200"/>
          </a:xfrm>
          <a:prstGeom prst="line">
            <a:avLst/>
          </a:prstGeom>
          <a:noFill/>
          <a:ln w="28575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1600200" y="1905000"/>
            <a:ext cx="5943600" cy="457200"/>
          </a:xfrm>
          <a:prstGeom prst="rect">
            <a:avLst/>
          </a:prstGeom>
          <a:solidFill>
            <a:schemeClr val="accent2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Label Cover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Robust </a:t>
            </a:r>
            <a:r>
              <a:rPr lang="en-US" dirty="0" smtClean="0">
                <a:sym typeface="Wingdings" pitchFamily="2" charset="2"/>
              </a:rPr>
              <a:t>PCPs</a:t>
            </a:r>
            <a:endParaRPr lang="en-US" dirty="0" smtClean="0"/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6781800" y="586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048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9944" name="Line 6"/>
          <p:cNvSpPr>
            <a:spLocks noChangeShapeType="1"/>
          </p:cNvSpPr>
          <p:nvPr/>
        </p:nvSpPr>
        <p:spPr bwMode="auto">
          <a:xfrm rot="-5400000">
            <a:off x="2908300" y="2476500"/>
            <a:ext cx="1600200" cy="914400"/>
          </a:xfrm>
          <a:prstGeom prst="line">
            <a:avLst/>
          </a:prstGeom>
          <a:noFill/>
          <a:ln w="28575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7"/>
          <p:cNvSpPr>
            <a:spLocks noChangeShapeType="1"/>
          </p:cNvSpPr>
          <p:nvPr/>
        </p:nvSpPr>
        <p:spPr bwMode="auto">
          <a:xfrm rot="-5400000">
            <a:off x="2451100" y="2933700"/>
            <a:ext cx="1600200" cy="0"/>
          </a:xfrm>
          <a:prstGeom prst="line">
            <a:avLst/>
          </a:prstGeom>
          <a:noFill/>
          <a:ln w="28575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8"/>
          <p:cNvSpPr>
            <a:spLocks noChangeShapeType="1"/>
          </p:cNvSpPr>
          <p:nvPr/>
        </p:nvSpPr>
        <p:spPr bwMode="auto">
          <a:xfrm rot="16200000" flipV="1">
            <a:off x="1993900" y="2476500"/>
            <a:ext cx="1600200" cy="914400"/>
          </a:xfrm>
          <a:prstGeom prst="line">
            <a:avLst/>
          </a:prstGeom>
          <a:noFill/>
          <a:ln w="28575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Oval 9"/>
          <p:cNvSpPr>
            <a:spLocks noChangeArrowheads="1"/>
          </p:cNvSpPr>
          <p:nvPr/>
        </p:nvSpPr>
        <p:spPr bwMode="auto">
          <a:xfrm rot="-5400000">
            <a:off x="21844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Oval 10"/>
          <p:cNvSpPr>
            <a:spLocks noChangeArrowheads="1"/>
          </p:cNvSpPr>
          <p:nvPr/>
        </p:nvSpPr>
        <p:spPr bwMode="auto">
          <a:xfrm rot="-5400000">
            <a:off x="3117850" y="3657600"/>
            <a:ext cx="228600" cy="228600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9949" name="Oval 11"/>
          <p:cNvSpPr>
            <a:spLocks noChangeArrowheads="1"/>
          </p:cNvSpPr>
          <p:nvPr/>
        </p:nvSpPr>
        <p:spPr bwMode="auto">
          <a:xfrm rot="-5400000">
            <a:off x="40513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Oval 12"/>
          <p:cNvSpPr>
            <a:spLocks noChangeArrowheads="1"/>
          </p:cNvSpPr>
          <p:nvPr/>
        </p:nvSpPr>
        <p:spPr bwMode="auto">
          <a:xfrm rot="-5400000">
            <a:off x="498475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Oval 13"/>
          <p:cNvSpPr>
            <a:spLocks noChangeArrowheads="1"/>
          </p:cNvSpPr>
          <p:nvPr/>
        </p:nvSpPr>
        <p:spPr bwMode="auto">
          <a:xfrm rot="-5400000">
            <a:off x="59182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Oval 14"/>
          <p:cNvSpPr>
            <a:spLocks noChangeArrowheads="1"/>
          </p:cNvSpPr>
          <p:nvPr/>
        </p:nvSpPr>
        <p:spPr bwMode="auto">
          <a:xfrm rot="-5400000">
            <a:off x="2220913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Oval 15"/>
          <p:cNvSpPr>
            <a:spLocks noChangeArrowheads="1"/>
          </p:cNvSpPr>
          <p:nvPr/>
        </p:nvSpPr>
        <p:spPr bwMode="auto">
          <a:xfrm rot="-5400000">
            <a:off x="3182938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Oval 16"/>
          <p:cNvSpPr>
            <a:spLocks noChangeArrowheads="1"/>
          </p:cNvSpPr>
          <p:nvPr/>
        </p:nvSpPr>
        <p:spPr bwMode="auto">
          <a:xfrm rot="-5400000">
            <a:off x="4144963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Oval 17"/>
          <p:cNvSpPr>
            <a:spLocks noChangeArrowheads="1"/>
          </p:cNvSpPr>
          <p:nvPr/>
        </p:nvSpPr>
        <p:spPr bwMode="auto">
          <a:xfrm rot="-5400000">
            <a:off x="5106988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Oval 18"/>
          <p:cNvSpPr>
            <a:spLocks noChangeArrowheads="1"/>
          </p:cNvSpPr>
          <p:nvPr/>
        </p:nvSpPr>
        <p:spPr bwMode="auto">
          <a:xfrm rot="-5400000">
            <a:off x="60706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Oval 19"/>
          <p:cNvSpPr>
            <a:spLocks noChangeArrowheads="1"/>
          </p:cNvSpPr>
          <p:nvPr/>
        </p:nvSpPr>
        <p:spPr bwMode="auto">
          <a:xfrm rot="-5400000">
            <a:off x="5588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Oval 20"/>
          <p:cNvSpPr>
            <a:spLocks noChangeArrowheads="1"/>
          </p:cNvSpPr>
          <p:nvPr/>
        </p:nvSpPr>
        <p:spPr bwMode="auto">
          <a:xfrm rot="-5400000">
            <a:off x="366395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1"/>
          <p:cNvSpPr>
            <a:spLocks noChangeArrowheads="1"/>
          </p:cNvSpPr>
          <p:nvPr/>
        </p:nvSpPr>
        <p:spPr bwMode="auto">
          <a:xfrm rot="-5400000">
            <a:off x="4625975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2"/>
          <p:cNvSpPr>
            <a:spLocks noChangeArrowheads="1"/>
          </p:cNvSpPr>
          <p:nvPr/>
        </p:nvSpPr>
        <p:spPr bwMode="auto">
          <a:xfrm rot="-5400000">
            <a:off x="2701925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Text Box 23"/>
          <p:cNvSpPr txBox="1">
            <a:spLocks noChangeArrowheads="1"/>
          </p:cNvSpPr>
          <p:nvPr/>
        </p:nvSpPr>
        <p:spPr bwMode="auto">
          <a:xfrm>
            <a:off x="6451600" y="1905000"/>
            <a:ext cx="11842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800">
                <a:solidFill>
                  <a:schemeClr val="tx1"/>
                </a:solidFill>
              </a:rPr>
              <a:t>Proof </a:t>
            </a:r>
            <a:r>
              <a:rPr lang="en-US" sz="2000">
                <a:solidFill>
                  <a:schemeClr val="tx1"/>
                </a:solidFill>
                <a:latin typeface="Osaka-Mono" charset="0"/>
              </a:rPr>
              <a:t>π</a:t>
            </a:r>
            <a:endParaRPr lang="en-US" sz="1800">
              <a:solidFill>
                <a:schemeClr val="tx1"/>
              </a:solidFill>
            </a:endParaRPr>
          </a:p>
          <a:p>
            <a:pPr algn="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latin typeface="cmmi10" pitchFamily="34" charset="0"/>
            </a:endParaRPr>
          </a:p>
        </p:txBody>
      </p:sp>
      <p:sp>
        <p:nvSpPr>
          <p:cNvPr id="39962" name="Text Box 24"/>
          <p:cNvSpPr txBox="1">
            <a:spLocks noChangeArrowheads="1"/>
          </p:cNvSpPr>
          <p:nvPr/>
        </p:nvSpPr>
        <p:spPr bwMode="auto">
          <a:xfrm>
            <a:off x="3581400" y="4038600"/>
            <a:ext cx="101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Verifier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685800" y="4572000"/>
            <a:ext cx="6683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YES instances – all views are “happy” 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NO instances – average view is very “unhappy”, i.e. view from a random window is at most </a:t>
            </a:r>
            <a:r>
              <a:rPr lang="en-US" sz="2400" dirty="0">
                <a:solidFill>
                  <a:schemeClr val="tx1"/>
                </a:solidFill>
                <a:latin typeface="PMingLiU" pitchFamily="18" charset="-120"/>
              </a:rPr>
              <a:t>δ-</a:t>
            </a:r>
            <a:r>
              <a:rPr lang="en-US" sz="2400" dirty="0">
                <a:solidFill>
                  <a:schemeClr val="tx1"/>
                </a:solidFill>
              </a:rPr>
              <a:t>close to a satisfying view.</a:t>
            </a:r>
          </a:p>
        </p:txBody>
      </p:sp>
      <p:sp>
        <p:nvSpPr>
          <p:cNvPr id="39964" name="Rectangle 26"/>
          <p:cNvSpPr>
            <a:spLocks noChangeArrowheads="1"/>
          </p:cNvSpPr>
          <p:nvPr/>
        </p:nvSpPr>
        <p:spPr bwMode="auto">
          <a:xfrm>
            <a:off x="2152650" y="1930400"/>
            <a:ext cx="2265363" cy="423863"/>
          </a:xfrm>
          <a:prstGeom prst="rect">
            <a:avLst/>
          </a:prstGeom>
          <a:solidFill>
            <a:srgbClr val="99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" name="Line Callout 1 28"/>
          <p:cNvSpPr/>
          <p:nvPr/>
        </p:nvSpPr>
        <p:spPr>
          <a:xfrm>
            <a:off x="6629400" y="3733800"/>
            <a:ext cx="2209800" cy="9906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Robust PCP 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1" grpId="0" build="p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676400" y="1447800"/>
            <a:ext cx="5943600" cy="457200"/>
          </a:xfrm>
          <a:prstGeom prst="rect">
            <a:avLst/>
          </a:prstGeom>
          <a:solidFill>
            <a:schemeClr val="accent2">
              <a:alpha val="3607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Label Cover </a:t>
            </a:r>
            <a:r>
              <a:rPr lang="en-US" dirty="0" smtClean="0">
                <a:sym typeface="Symbol"/>
              </a:rPr>
              <a:t> </a:t>
            </a:r>
            <a:r>
              <a:rPr lang="en-US" dirty="0" smtClean="0">
                <a:sym typeface="Wingdings" pitchFamily="2" charset="2"/>
              </a:rPr>
              <a:t>Robust PCPs</a:t>
            </a:r>
            <a:endParaRPr lang="en-US" dirty="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781800" y="586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rot="-5400000">
            <a:off x="2984500" y="2019300"/>
            <a:ext cx="1600200" cy="914400"/>
          </a:xfrm>
          <a:prstGeom prst="line">
            <a:avLst/>
          </a:prstGeom>
          <a:noFill/>
          <a:ln w="28575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rot="-5400000">
            <a:off x="2527300" y="2476500"/>
            <a:ext cx="1600200" cy="0"/>
          </a:xfrm>
          <a:prstGeom prst="line">
            <a:avLst/>
          </a:prstGeom>
          <a:noFill/>
          <a:ln w="28575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rot="16200000" flipV="1">
            <a:off x="2044700" y="2044700"/>
            <a:ext cx="1600200" cy="863600"/>
          </a:xfrm>
          <a:prstGeom prst="line">
            <a:avLst/>
          </a:prstGeom>
          <a:noFill/>
          <a:ln w="28575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 rot="-5400000">
            <a:off x="22606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 rot="-5400000">
            <a:off x="3194050" y="3200400"/>
            <a:ext cx="228600" cy="228600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 rot="-5400000">
            <a:off x="41275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 rot="-5400000">
            <a:off x="506095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 rot="-5400000">
            <a:off x="5994400" y="3200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 rot="-5400000">
            <a:off x="2297113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 rot="-5400000">
            <a:off x="3259138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Oval 15"/>
          <p:cNvSpPr>
            <a:spLocks noChangeArrowheads="1"/>
          </p:cNvSpPr>
          <p:nvPr/>
        </p:nvSpPr>
        <p:spPr bwMode="auto">
          <a:xfrm rot="-5400000">
            <a:off x="4221163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Oval 16"/>
          <p:cNvSpPr>
            <a:spLocks noChangeArrowheads="1"/>
          </p:cNvSpPr>
          <p:nvPr/>
        </p:nvSpPr>
        <p:spPr bwMode="auto">
          <a:xfrm rot="-5400000">
            <a:off x="5183188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Oval 17"/>
          <p:cNvSpPr>
            <a:spLocks noChangeArrowheads="1"/>
          </p:cNvSpPr>
          <p:nvPr/>
        </p:nvSpPr>
        <p:spPr bwMode="auto">
          <a:xfrm rot="-5400000">
            <a:off x="61468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 rot="-5400000">
            <a:off x="56642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Oval 19"/>
          <p:cNvSpPr>
            <a:spLocks noChangeArrowheads="1"/>
          </p:cNvSpPr>
          <p:nvPr/>
        </p:nvSpPr>
        <p:spPr bwMode="auto">
          <a:xfrm rot="-5400000">
            <a:off x="374015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Oval 20"/>
          <p:cNvSpPr>
            <a:spLocks noChangeArrowheads="1"/>
          </p:cNvSpPr>
          <p:nvPr/>
        </p:nvSpPr>
        <p:spPr bwMode="auto">
          <a:xfrm rot="-5400000">
            <a:off x="4702175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 rot="-5400000">
            <a:off x="2778125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6467475" y="1454150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</a:rPr>
              <a:t>Proof </a:t>
            </a:r>
            <a:r>
              <a:rPr lang="en-US" sz="1800" dirty="0">
                <a:solidFill>
                  <a:schemeClr val="tx1"/>
                </a:solidFill>
                <a:latin typeface="Osaka-Mono" charset="0"/>
              </a:rPr>
              <a:t>π</a:t>
            </a:r>
            <a:endParaRPr lang="en-US" sz="1800" dirty="0">
              <a:solidFill>
                <a:schemeClr val="tx1"/>
              </a:solidFill>
              <a:latin typeface="cmmi10" pitchFamily="34" charset="0"/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3657600" y="3581400"/>
            <a:ext cx="101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Verifier</a:t>
            </a:r>
          </a:p>
        </p:txBody>
      </p:sp>
      <p:sp>
        <p:nvSpPr>
          <p:cNvPr id="176152" name="Text Box 24"/>
          <p:cNvSpPr txBox="1">
            <a:spLocks noChangeArrowheads="1"/>
          </p:cNvSpPr>
          <p:nvPr/>
        </p:nvSpPr>
        <p:spPr bwMode="auto">
          <a:xfrm>
            <a:off x="762000" y="4057233"/>
            <a:ext cx="7924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This transformation is “invertible</a:t>
            </a:r>
            <a:r>
              <a:rPr lang="en-US" sz="2800" dirty="0" smtClean="0">
                <a:solidFill>
                  <a:schemeClr val="tx1"/>
                </a:solidFill>
              </a:rPr>
              <a:t>” (rotate back!)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1800"/>
              </a:spcBef>
              <a:buClrTx/>
              <a:buSzTx/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|</a:t>
            </a:r>
            <a:r>
              <a:rPr lang="en-US" sz="280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dirty="0" smtClean="0">
                <a:latin typeface="Symbol" pitchFamily="18" charset="2"/>
              </a:rPr>
              <a:t>|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corresponds to the number of accepting configurations, which is </a:t>
            </a:r>
            <a:r>
              <a:rPr lang="en-US" sz="2800" dirty="0" smtClean="0">
                <a:sym typeface="Symbol"/>
              </a:rPr>
              <a:t></a:t>
            </a:r>
            <a:r>
              <a:rPr lang="en-US" sz="2800" dirty="0" smtClean="0">
                <a:solidFill>
                  <a:schemeClr val="tx1"/>
                </a:solidFill>
              </a:rPr>
              <a:t> exp</a:t>
            </a:r>
            <a:r>
              <a:rPr lang="en-US" sz="2800" dirty="0">
                <a:solidFill>
                  <a:schemeClr val="tx1"/>
                </a:solidFill>
              </a:rPr>
              <a:t>(# </a:t>
            </a:r>
            <a:r>
              <a:rPr lang="en-US" sz="2800" dirty="0" smtClean="0">
                <a:solidFill>
                  <a:schemeClr val="tx1"/>
                </a:solidFill>
              </a:rPr>
              <a:t>PCP queries)</a:t>
            </a:r>
          </a:p>
          <a:p>
            <a:pPr marL="800100" lvl="1" indent="-342900">
              <a:spcBef>
                <a:spcPts val="600"/>
              </a:spcBef>
              <a:buFontTx/>
              <a:buChar char="•"/>
            </a:pPr>
            <a:r>
              <a:rPr lang="en-US" sz="2400" dirty="0" smtClean="0"/>
              <a:t>Reducing PCP queries </a:t>
            </a:r>
            <a:r>
              <a:rPr lang="en-US" sz="2400" dirty="0" smtClean="0">
                <a:sym typeface="Symbol"/>
              </a:rPr>
              <a:t></a:t>
            </a:r>
            <a:r>
              <a:rPr lang="en-US" sz="2400" dirty="0" smtClean="0"/>
              <a:t> reducing LC alphabet size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2228850" y="1473200"/>
            <a:ext cx="2265363" cy="423863"/>
          </a:xfrm>
          <a:prstGeom prst="rect">
            <a:avLst/>
          </a:prstGeom>
          <a:solidFill>
            <a:srgbClr val="9966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rot="16200000" flipV="1">
            <a:off x="2324100" y="2324100"/>
            <a:ext cx="1524000" cy="381000"/>
          </a:xfrm>
          <a:prstGeom prst="line">
            <a:avLst/>
          </a:prstGeom>
          <a:noFill/>
          <a:ln w="28575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 rot="-5400000">
            <a:off x="2743200" y="2286000"/>
            <a:ext cx="1676400" cy="457200"/>
          </a:xfrm>
          <a:prstGeom prst="line">
            <a:avLst/>
          </a:prstGeom>
          <a:noFill/>
          <a:ln w="28575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Low-error 2-prover systems 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Some very exciting recent constructions</a:t>
            </a:r>
          </a:p>
          <a:p>
            <a:pPr>
              <a:spcBef>
                <a:spcPts val="1800"/>
              </a:spcBef>
            </a:pPr>
            <a:r>
              <a:rPr lang="en-US" sz="2800" u="sng" dirty="0" smtClean="0"/>
              <a:t>Frontier</a:t>
            </a:r>
            <a:r>
              <a:rPr lang="en-US" sz="2800" dirty="0" smtClean="0"/>
              <a:t>: 2-query PCP of </a:t>
            </a:r>
            <a:r>
              <a:rPr lang="en-US" sz="2800" i="1" dirty="0" smtClean="0"/>
              <a:t>polynomial size and polynomial alphabet </a:t>
            </a:r>
            <a:r>
              <a:rPr lang="en-US" sz="2800" dirty="0" smtClean="0"/>
              <a:t>with soundness error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1/(log n)</a:t>
            </a:r>
            <a:r>
              <a:rPr lang="en-US" sz="2800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New proofs and notions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Robust PCPs and PCPs for proximity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Short PCPs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Low-soundness error Label Cover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Unique Games, Dictatorship tests, etc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NP-hardness via structured outer PCPs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Some challenges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Label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Domain </a:t>
            </a:r>
            <a:r>
              <a:rPr lang="en-US" sz="2800" dirty="0" smtClean="0">
                <a:solidFill>
                  <a:srgbClr val="0033CC"/>
                </a:solidFill>
              </a:rPr>
              <a:t>[R] </a:t>
            </a:r>
            <a:endParaRPr lang="en-US" sz="3000" dirty="0" smtClean="0">
              <a:solidFill>
                <a:srgbClr val="0033CC"/>
              </a:solidFill>
            </a:endParaRPr>
          </a:p>
          <a:p>
            <a:endParaRPr lang="en-US" sz="3000" dirty="0" smtClean="0"/>
          </a:p>
          <a:p>
            <a:r>
              <a:rPr lang="en-US" sz="3000" dirty="0" smtClean="0"/>
              <a:t>Instance consists of:</a:t>
            </a:r>
          </a:p>
          <a:p>
            <a:pPr lvl="1"/>
            <a:r>
              <a:rPr lang="en-US" sz="2600" dirty="0" smtClean="0"/>
              <a:t>Bipartite graph </a:t>
            </a:r>
            <a:r>
              <a:rPr lang="en-US" sz="2600" dirty="0" smtClean="0">
                <a:solidFill>
                  <a:srgbClr val="0033CC"/>
                </a:solidFill>
              </a:rPr>
              <a:t>G=(V,W,E)</a:t>
            </a:r>
          </a:p>
          <a:p>
            <a:pPr lvl="1"/>
            <a:r>
              <a:rPr lang="en-US" sz="2600" dirty="0" smtClean="0"/>
              <a:t>For each </a:t>
            </a:r>
            <a:r>
              <a:rPr lang="en-US" sz="2600" dirty="0" smtClean="0">
                <a:solidFill>
                  <a:srgbClr val="0033CC"/>
                </a:solidFill>
              </a:rPr>
              <a:t>e =(</a:t>
            </a:r>
            <a:r>
              <a:rPr lang="en-US" sz="2600" dirty="0" err="1" smtClean="0">
                <a:solidFill>
                  <a:srgbClr val="0033CC"/>
                </a:solidFill>
              </a:rPr>
              <a:t>v,w</a:t>
            </a:r>
            <a:r>
              <a:rPr lang="en-US" sz="2600" dirty="0" smtClean="0">
                <a:solidFill>
                  <a:srgbClr val="0033CC"/>
                </a:solidFill>
              </a:rPr>
              <a:t>) </a:t>
            </a:r>
            <a:r>
              <a:rPr lang="en-US" sz="2600" dirty="0" smtClean="0">
                <a:solidFill>
                  <a:srgbClr val="0033CC"/>
                </a:solidFill>
                <a:sym typeface="Symbol"/>
              </a:rPr>
              <a:t> </a:t>
            </a:r>
            <a:r>
              <a:rPr lang="en-US" sz="2600" dirty="0" smtClean="0">
                <a:solidFill>
                  <a:srgbClr val="0033CC"/>
                </a:solidFill>
              </a:rPr>
              <a:t>E</a:t>
            </a:r>
            <a:r>
              <a:rPr lang="en-US" sz="2600" dirty="0" smtClean="0"/>
              <a:t>, a function </a:t>
            </a:r>
            <a:r>
              <a:rPr lang="en-US" sz="2600" dirty="0" smtClean="0">
                <a:solidFill>
                  <a:srgbClr val="0033CC"/>
                </a:solidFill>
                <a:sym typeface="Symbol"/>
              </a:rPr>
              <a:t></a:t>
            </a:r>
            <a:r>
              <a:rPr lang="en-US" sz="2600" baseline="-25000" dirty="0" smtClean="0">
                <a:solidFill>
                  <a:srgbClr val="0033CC"/>
                </a:solidFill>
                <a:sym typeface="Symbol"/>
              </a:rPr>
              <a:t>e</a:t>
            </a:r>
            <a:r>
              <a:rPr lang="en-US" sz="2600" dirty="0" smtClean="0">
                <a:solidFill>
                  <a:srgbClr val="0033CC"/>
                </a:solidFill>
              </a:rPr>
              <a:t> : [R] </a:t>
            </a:r>
            <a:r>
              <a:rPr lang="en-US" sz="2600" dirty="0" smtClean="0">
                <a:solidFill>
                  <a:srgbClr val="0033CC"/>
                </a:solidFill>
                <a:sym typeface="Symbol"/>
              </a:rPr>
              <a:t> </a:t>
            </a:r>
            <a:r>
              <a:rPr lang="en-US" sz="2600" dirty="0" smtClean="0">
                <a:solidFill>
                  <a:srgbClr val="0033CC"/>
                </a:solidFill>
              </a:rPr>
              <a:t>[R].</a:t>
            </a:r>
          </a:p>
          <a:p>
            <a:endParaRPr lang="en-US" sz="3000" dirty="0" smtClean="0"/>
          </a:p>
          <a:p>
            <a:r>
              <a:rPr lang="en-US" sz="3000" dirty="0" smtClean="0"/>
              <a:t>Assignment (labeling) </a:t>
            </a:r>
            <a:r>
              <a:rPr lang="en-US" sz="3000" dirty="0" smtClean="0">
                <a:solidFill>
                  <a:srgbClr val="0033CC"/>
                </a:solidFill>
              </a:rPr>
              <a:t>A:  V </a:t>
            </a:r>
            <a:r>
              <a:rPr lang="en-US" sz="3000" dirty="0" smtClean="0">
                <a:solidFill>
                  <a:srgbClr val="0033CC"/>
                </a:solidFill>
                <a:sym typeface="Symbol"/>
              </a:rPr>
              <a:t></a:t>
            </a:r>
            <a:r>
              <a:rPr lang="en-US" sz="3000" dirty="0" smtClean="0">
                <a:solidFill>
                  <a:srgbClr val="0033CC"/>
                </a:solidFill>
              </a:rPr>
              <a:t> W </a:t>
            </a:r>
            <a:r>
              <a:rPr lang="en-US" sz="3000" dirty="0" smtClean="0">
                <a:solidFill>
                  <a:srgbClr val="0033CC"/>
                </a:solidFill>
                <a:sym typeface="Symbol"/>
              </a:rPr>
              <a:t></a:t>
            </a:r>
            <a:r>
              <a:rPr lang="en-US" sz="3000" dirty="0" smtClean="0">
                <a:solidFill>
                  <a:srgbClr val="0033CC"/>
                </a:solidFill>
              </a:rPr>
              <a:t> [R] </a:t>
            </a:r>
            <a:r>
              <a:rPr lang="en-US" sz="3000" i="1" dirty="0" smtClean="0"/>
              <a:t>satisfies</a:t>
            </a:r>
            <a:r>
              <a:rPr lang="en-US" sz="3000" dirty="0" smtClean="0"/>
              <a:t> an edge </a:t>
            </a:r>
            <a:r>
              <a:rPr lang="en-US" sz="3000" dirty="0" smtClean="0">
                <a:solidFill>
                  <a:srgbClr val="0033CC"/>
                </a:solidFill>
              </a:rPr>
              <a:t>e=(</a:t>
            </a:r>
            <a:r>
              <a:rPr lang="en-US" sz="3000" dirty="0" err="1" smtClean="0">
                <a:solidFill>
                  <a:srgbClr val="0033CC"/>
                </a:solidFill>
              </a:rPr>
              <a:t>v,w</a:t>
            </a:r>
            <a:r>
              <a:rPr lang="en-US" sz="3000" dirty="0" smtClean="0">
                <a:solidFill>
                  <a:srgbClr val="0033CC"/>
                </a:solidFill>
              </a:rPr>
              <a:t>)</a:t>
            </a:r>
            <a:r>
              <a:rPr lang="en-US" sz="3000" dirty="0" smtClean="0"/>
              <a:t> if </a:t>
            </a:r>
            <a:r>
              <a:rPr lang="en-US" sz="3000" dirty="0" smtClean="0">
                <a:solidFill>
                  <a:srgbClr val="0033CC"/>
                </a:solidFill>
                <a:sym typeface="Symbol"/>
              </a:rPr>
              <a:t></a:t>
            </a:r>
            <a:r>
              <a:rPr lang="en-US" sz="3000" baseline="-25000" dirty="0" smtClean="0">
                <a:solidFill>
                  <a:srgbClr val="0033CC"/>
                </a:solidFill>
                <a:sym typeface="Symbol"/>
              </a:rPr>
              <a:t>e</a:t>
            </a:r>
            <a:r>
              <a:rPr lang="en-US" sz="3000" dirty="0" smtClean="0">
                <a:solidFill>
                  <a:srgbClr val="0033CC"/>
                </a:solidFill>
              </a:rPr>
              <a:t>(A(v)) = A(w)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934200" y="304800"/>
            <a:ext cx="1828800" cy="2743200"/>
            <a:chOff x="960" y="1216"/>
            <a:chExt cx="1152" cy="2544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960" y="121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960" y="239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960" y="298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960" y="356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1056" y="1888"/>
              <a:ext cx="100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1056" y="1888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V="1">
              <a:off x="1056" y="1312"/>
              <a:ext cx="100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V="1">
              <a:off x="1104" y="1584"/>
              <a:ext cx="96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1056" y="1920"/>
              <a:ext cx="105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2016" y="1239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2016" y="18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2016" y="2451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2016" y="3057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2016" y="36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016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016" y="21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016" y="275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2016" y="154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960" y="18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00800" y="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001000" y="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</a:t>
            </a:r>
            <a:endParaRPr lang="en-US" sz="2800" dirty="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934200" y="609600"/>
            <a:ext cx="228600" cy="155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934200" y="1295400"/>
            <a:ext cx="228600" cy="155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6934200" y="2590800"/>
            <a:ext cx="228600" cy="155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934200" y="1828800"/>
            <a:ext cx="228600" cy="155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0000" y="1143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PCP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1054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PCP theorem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dirty="0" smtClean="0">
                <a:solidFill>
                  <a:srgbClr val="996633"/>
                </a:solidFill>
              </a:rPr>
              <a:t>    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Arora-Safra</a:t>
            </a:r>
            <a:r>
              <a:rPr lang="en-US" sz="2400" dirty="0" smtClean="0">
                <a:solidFill>
                  <a:srgbClr val="996633"/>
                </a:solidFill>
              </a:rPr>
              <a:t>, </a:t>
            </a:r>
            <a:r>
              <a:rPr lang="en-US" sz="2400" dirty="0" err="1" smtClean="0">
                <a:solidFill>
                  <a:srgbClr val="996633"/>
                </a:solidFill>
              </a:rPr>
              <a:t>Arora</a:t>
            </a:r>
            <a:r>
              <a:rPr lang="en-US" sz="2400" dirty="0" smtClean="0">
                <a:solidFill>
                  <a:srgbClr val="996633"/>
                </a:solidFill>
              </a:rPr>
              <a:t>-Lund-</a:t>
            </a:r>
            <a:r>
              <a:rPr lang="en-US" sz="2400" dirty="0" err="1" smtClean="0">
                <a:solidFill>
                  <a:srgbClr val="996633"/>
                </a:solidFill>
              </a:rPr>
              <a:t>Motwani</a:t>
            </a:r>
            <a:r>
              <a:rPr lang="en-US" sz="2400" dirty="0" smtClean="0">
                <a:solidFill>
                  <a:srgbClr val="996633"/>
                </a:solidFill>
              </a:rPr>
              <a:t>-Sudan-</a:t>
            </a:r>
            <a:r>
              <a:rPr lang="en-US" sz="2400" dirty="0" err="1" smtClean="0">
                <a:solidFill>
                  <a:srgbClr val="996633"/>
                </a:solidFill>
              </a:rPr>
              <a:t>Szegedy</a:t>
            </a:r>
            <a:r>
              <a:rPr lang="en-US" sz="2400" dirty="0" smtClean="0">
                <a:solidFill>
                  <a:srgbClr val="996633"/>
                </a:solidFill>
              </a:rPr>
              <a:t>]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    </a:t>
            </a:r>
          </a:p>
          <a:p>
            <a:pPr>
              <a:buNone/>
            </a:pPr>
            <a:r>
              <a:rPr lang="en-US" sz="2800" dirty="0" smtClean="0"/>
              <a:t>    Polynomial size witnesses for membership claims </a:t>
            </a:r>
          </a:p>
          <a:p>
            <a:pPr>
              <a:buNone/>
            </a:pPr>
            <a:r>
              <a:rPr lang="en-US" sz="2800" dirty="0" smtClean="0"/>
              <a:t>   “x </a:t>
            </a:r>
            <a:r>
              <a:rPr lang="en-US" sz="2800" dirty="0" smtClean="0">
                <a:sym typeface="Symbol"/>
              </a:rPr>
              <a:t> L” in </a:t>
            </a:r>
            <a:r>
              <a:rPr lang="en-US" sz="2800" dirty="0" smtClean="0"/>
              <a:t>NP languages L that are checkable by a randomized </a:t>
            </a:r>
            <a:r>
              <a:rPr lang="en-US" sz="2800" dirty="0" err="1" smtClean="0"/>
              <a:t>polytime</a:t>
            </a:r>
            <a:r>
              <a:rPr lang="en-US" sz="2800" dirty="0" smtClean="0"/>
              <a:t> verifier by just probing 3 bits </a:t>
            </a:r>
          </a:p>
          <a:p>
            <a:pPr lvl="1"/>
            <a:r>
              <a:rPr lang="en-US" sz="2400" dirty="0" smtClean="0"/>
              <a:t> with soundness &lt;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0.99</a:t>
            </a:r>
            <a:endParaRPr lang="en-US" sz="2400" dirty="0" smtClean="0"/>
          </a:p>
          <a:p>
            <a:pPr lvl="1"/>
            <a:r>
              <a:rPr lang="en-US" sz="2400" dirty="0" smtClean="0"/>
              <a:t>soundness = max. prob. of accepting some witness for 		       strings x </a:t>
            </a:r>
            <a:r>
              <a:rPr lang="en-US" sz="2400" dirty="0" smtClean="0">
                <a:sym typeface="Symbol"/>
              </a:rPr>
              <a:t> L</a:t>
            </a:r>
            <a:endParaRPr lang="en-US" sz="24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257800"/>
            <a:ext cx="7620000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 code based “inner” PCPs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486400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/>
              <a:t>Task</a:t>
            </a:r>
            <a:r>
              <a:rPr lang="en-US" sz="2800" dirty="0" smtClean="0"/>
              <a:t>:  Checking that labels </a:t>
            </a:r>
            <a:r>
              <a:rPr lang="en-US" sz="2800" dirty="0" smtClean="0">
                <a:solidFill>
                  <a:srgbClr val="0033CC"/>
                </a:solidFill>
              </a:rPr>
              <a:t>a=A(v)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33CC"/>
                </a:solidFill>
              </a:rPr>
              <a:t>b=A(w)</a:t>
            </a:r>
            <a:r>
              <a:rPr lang="en-US" sz="2800" dirty="0" smtClean="0"/>
              <a:t> satisfy some Label Cover projection constraint 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(a) = b 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ym typeface="Symbol"/>
              </a:rPr>
              <a:t>Check this by probing few (say 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q</a:t>
            </a:r>
            <a:r>
              <a:rPr lang="en-US" sz="2800" dirty="0" smtClean="0">
                <a:sym typeface="Symbol"/>
              </a:rPr>
              <a:t>) bits of (purported) long codes 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f, g :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{0,1}</a:t>
            </a:r>
            <a:r>
              <a:rPr lang="en-US" sz="2800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{0,1}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of labels 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a</a:t>
            </a:r>
            <a:r>
              <a:rPr lang="en-US" sz="2800" dirty="0" smtClean="0">
                <a:sym typeface="Symbol"/>
              </a:rPr>
              <a:t> and 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b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ym typeface="Symbol"/>
              </a:rPr>
              <a:t>If f and g are long codes of “consistent” a, b (i.e., (a) = b), accept with probability  (close to) 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ym typeface="Symbol"/>
              </a:rPr>
              <a:t>Acceptance with prob. 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&gt; s +  </a:t>
            </a:r>
            <a:r>
              <a:rPr lang="en-US" sz="2400" dirty="0" smtClean="0">
                <a:sym typeface="Symbol"/>
              </a:rPr>
              <a:t>implies one can randomly </a:t>
            </a:r>
            <a:r>
              <a:rPr lang="en-US" sz="2400" i="1" dirty="0" smtClean="0">
                <a:solidFill>
                  <a:srgbClr val="008000"/>
                </a:solidFill>
                <a:sym typeface="Symbol"/>
              </a:rPr>
              <a:t>“decode”  </a:t>
            </a:r>
            <a:r>
              <a:rPr lang="en-US" sz="2400" dirty="0" smtClean="0">
                <a:sym typeface="Symbol"/>
              </a:rPr>
              <a:t>f, g into labels 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a’, b’ </a:t>
            </a:r>
            <a:r>
              <a:rPr lang="en-US" sz="2400" dirty="0" err="1" smtClean="0">
                <a:sym typeface="Symbol"/>
              </a:rPr>
              <a:t>s.t</a:t>
            </a:r>
            <a:r>
              <a:rPr lang="en-US" sz="2400" dirty="0" smtClean="0">
                <a:sym typeface="Symbol"/>
              </a:rPr>
              <a:t>. 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(a’) = b’ </a:t>
            </a:r>
            <a:r>
              <a:rPr lang="en-US" sz="2400" dirty="0" smtClean="0">
                <a:sym typeface="Symbol"/>
              </a:rPr>
              <a:t>with prob.  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=()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ym typeface="Symbol"/>
              </a:rPr>
              <a:t>This would imply a q-query PCP with soundness 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s + 2</a:t>
            </a:r>
            <a:r>
              <a:rPr lang="en-US" sz="2400" dirty="0" smtClean="0">
                <a:sym typeface="Symbol"/>
              </a:rPr>
              <a:t> </a:t>
            </a:r>
          </a:p>
          <a:p>
            <a:pPr lvl="1">
              <a:buNone/>
            </a:pPr>
            <a:endParaRPr lang="en-US" sz="2400" dirty="0" smtClean="0">
              <a:sym typeface="Symbol"/>
            </a:endParaRPr>
          </a:p>
          <a:p>
            <a:pPr>
              <a:buNone/>
            </a:pPr>
            <a:r>
              <a:rPr lang="en-US" sz="2800" dirty="0" smtClean="0">
                <a:sym typeface="Symbol"/>
              </a:rPr>
              <a:t>	Let’s see </a:t>
            </a:r>
            <a:r>
              <a:rPr lang="en-US" sz="2800" dirty="0" err="1" smtClean="0">
                <a:sym typeface="Symbol"/>
              </a:rPr>
              <a:t>Håstad’s</a:t>
            </a:r>
            <a:r>
              <a:rPr lang="en-US" sz="2800" dirty="0" smtClean="0">
                <a:sym typeface="Symbol"/>
              </a:rPr>
              <a:t> 3-query inner PCP,  and difficulty with constructing 2-query PCPs. 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5715000" y="5181600"/>
            <a:ext cx="3124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Recall: f=LONG(a) </a:t>
            </a:r>
            <a:r>
              <a:rPr lang="en-US" sz="2400" dirty="0" smtClean="0">
                <a:sym typeface="Symbol"/>
              </a:rPr>
              <a:t> </a:t>
            </a:r>
            <a:r>
              <a:rPr lang="en-US" sz="2800" b="1" dirty="0" smtClean="0">
                <a:sym typeface="Symbol"/>
              </a:rPr>
              <a:t>f(x) = </a:t>
            </a:r>
            <a:r>
              <a:rPr lang="en-US" sz="2800" b="1" dirty="0" err="1" smtClean="0">
                <a:sym typeface="Symbol"/>
              </a:rPr>
              <a:t>x</a:t>
            </a:r>
            <a:r>
              <a:rPr lang="en-US" sz="2800" b="1" baseline="-25000" dirty="0" err="1" smtClean="0">
                <a:sym typeface="Symbol"/>
              </a:rPr>
              <a:t>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38800" y="838200"/>
            <a:ext cx="3276600" cy="838200"/>
          </a:xfrm>
          <a:prstGeom prst="rect">
            <a:avLst/>
          </a:prstGeom>
          <a:solidFill>
            <a:srgbClr val="E0E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9600" y="4648200"/>
            <a:ext cx="7620000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Håstad’s</a:t>
            </a:r>
            <a:r>
              <a:rPr lang="en-US" sz="4000" dirty="0" smtClean="0"/>
              <a:t> 3-query PCP</a:t>
            </a:r>
            <a:endParaRPr lang="en-US" sz="4000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85801" y="1219199"/>
            <a:ext cx="7619999" cy="32498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4648200"/>
            <a:ext cx="7388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Completeness:  If f(y)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and g(x) =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and </a:t>
            </a:r>
            <a:r>
              <a:rPr lang="en-US" sz="2400" dirty="0" smtClean="0">
                <a:sym typeface="Symbol"/>
              </a:rPr>
              <a:t>(a) = b, then</a:t>
            </a:r>
          </a:p>
          <a:p>
            <a:r>
              <a:rPr lang="en-US" sz="2400" dirty="0" smtClean="0">
                <a:sym typeface="Symbol"/>
              </a:rPr>
              <a:t> g(x)  f(y)  f(z) = </a:t>
            </a:r>
            <a:r>
              <a:rPr lang="en-US" sz="2400" dirty="0" err="1" smtClean="0">
                <a:sym typeface="Symbol"/>
              </a:rPr>
              <a:t>x</a:t>
            </a:r>
            <a:r>
              <a:rPr lang="en-US" sz="2400" baseline="-25000" dirty="0" err="1" smtClean="0">
                <a:sym typeface="Symbol"/>
              </a:rPr>
              <a:t>b</a:t>
            </a:r>
            <a:r>
              <a:rPr lang="en-US" sz="2400" dirty="0" smtClean="0">
                <a:sym typeface="Symbol"/>
              </a:rPr>
              <a:t>  </a:t>
            </a:r>
            <a:r>
              <a:rPr lang="en-US" sz="2400" dirty="0" err="1" smtClean="0">
                <a:sym typeface="Symbol"/>
              </a:rPr>
              <a:t>y</a:t>
            </a:r>
            <a:r>
              <a:rPr lang="en-US" sz="2400" baseline="-25000" dirty="0" err="1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  </a:t>
            </a:r>
            <a:r>
              <a:rPr lang="en-US" sz="2400" dirty="0" err="1" smtClean="0">
                <a:sym typeface="Symbol"/>
              </a:rPr>
              <a:t>y</a:t>
            </a:r>
            <a:r>
              <a:rPr lang="en-US" sz="2400" baseline="-25000" dirty="0" err="1" smtClean="0">
                <a:sym typeface="Symbol"/>
              </a:rPr>
              <a:t>a</a:t>
            </a:r>
            <a:r>
              <a:rPr lang="en-US" sz="2400" baseline="-250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 x</a:t>
            </a:r>
            <a:r>
              <a:rPr lang="en-US" sz="2400" baseline="-25000" dirty="0" smtClean="0">
                <a:sym typeface="Symbol"/>
              </a:rPr>
              <a:t>(a) </a:t>
            </a:r>
            <a:r>
              <a:rPr lang="en-US" sz="2400" dirty="0" smtClean="0">
                <a:sym typeface="Symbol"/>
              </a:rPr>
              <a:t> </a:t>
            </a:r>
            <a:r>
              <a:rPr lang="en-US" sz="2400" baseline="-25000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 = </a:t>
            </a:r>
            <a:r>
              <a:rPr lang="en-US" sz="2400" baseline="-25000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 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85800" y="5791200"/>
            <a:ext cx="78486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Soundness:  Acceptance prob.  &gt; ½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  g,  f have non-trivial agreement with “consistent”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low-weight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linear functions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51816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Suffices for decoding labels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685800"/>
            <a:ext cx="30654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Symbol"/>
              </a:rPr>
              <a:t>Given proof tables </a:t>
            </a:r>
          </a:p>
          <a:p>
            <a:r>
              <a:rPr lang="en-US" sz="2800" dirty="0" smtClean="0">
                <a:solidFill>
                  <a:srgbClr val="0033CC"/>
                </a:solidFill>
                <a:sym typeface="Symbol"/>
              </a:rPr>
              <a:t>f, g :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{0,1}</a:t>
            </a:r>
            <a:r>
              <a:rPr lang="en-US" sz="2800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 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{0,1}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uiExpand="1" build="allAtOnce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3 vs. 2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Get (</a:t>
            </a:r>
            <a:r>
              <a:rPr lang="en-US" sz="2800" dirty="0" smtClean="0">
                <a:sym typeface="Symbol"/>
              </a:rPr>
              <a:t>) vs. (½ +) hardness for Max3LIN (mod 2)</a:t>
            </a:r>
          </a:p>
          <a:p>
            <a:pPr lvl="1"/>
            <a:r>
              <a:rPr lang="en-US" sz="2400" dirty="0" smtClean="0">
                <a:sym typeface="Symbol"/>
              </a:rPr>
              <a:t>Tight!</a:t>
            </a:r>
          </a:p>
          <a:p>
            <a:r>
              <a:rPr lang="en-US" sz="2800" dirty="0" smtClean="0">
                <a:sym typeface="Symbol"/>
              </a:rPr>
              <a:t>Each query point </a:t>
            </a:r>
            <a:r>
              <a:rPr lang="en-US" sz="2800" dirty="0" err="1" smtClean="0">
                <a:sym typeface="Symbol"/>
              </a:rPr>
              <a:t>x,y</a:t>
            </a:r>
            <a:r>
              <a:rPr lang="en-US" sz="2800" dirty="0" smtClean="0">
                <a:sym typeface="Symbol"/>
              </a:rPr>
              <a:t>, z is uniformly distributed in {}</a:t>
            </a:r>
            <a:r>
              <a:rPr lang="en-US" sz="2800" baseline="30000" dirty="0" smtClean="0">
                <a:sym typeface="Symbol"/>
              </a:rPr>
              <a:t>R</a:t>
            </a:r>
          </a:p>
          <a:p>
            <a:pPr lvl="1"/>
            <a:r>
              <a:rPr lang="en-US" sz="2400" dirty="0" err="1" smtClean="0">
                <a:sym typeface="Symbol"/>
              </a:rPr>
              <a:t>y,z</a:t>
            </a:r>
            <a:r>
              <a:rPr lang="en-US" sz="2400" dirty="0" smtClean="0">
                <a:sym typeface="Symbol"/>
              </a:rPr>
              <a:t> are correlated, but f has to give value to each separately (and each is uniform)</a:t>
            </a:r>
          </a:p>
          <a:p>
            <a:r>
              <a:rPr lang="en-US" sz="2800" dirty="0" smtClean="0">
                <a:sym typeface="Symbol"/>
              </a:rPr>
              <a:t>What about 2-variable linear equations mod 2?</a:t>
            </a:r>
          </a:p>
          <a:p>
            <a:pPr lvl="1"/>
            <a:r>
              <a:rPr lang="en-US" sz="2400" dirty="0" smtClean="0">
                <a:solidFill>
                  <a:srgbClr val="996633"/>
                </a:solidFill>
                <a:sym typeface="Symbol"/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Goemans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-Williamson] </a:t>
            </a:r>
            <a:r>
              <a:rPr lang="en-US" dirty="0" err="1" smtClean="0">
                <a:sym typeface="Symbol"/>
              </a:rPr>
              <a:t>algo</a:t>
            </a:r>
            <a:r>
              <a:rPr lang="en-US" dirty="0" smtClean="0">
                <a:sym typeface="Symbol"/>
              </a:rPr>
              <a:t> finds assignment of value O() in 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)-</a:t>
            </a:r>
            <a:r>
              <a:rPr lang="en-US" dirty="0" err="1" smtClean="0">
                <a:sym typeface="Symbol"/>
              </a:rPr>
              <a:t>satisfiable</a:t>
            </a:r>
            <a:r>
              <a:rPr lang="en-US" dirty="0" smtClean="0">
                <a:sym typeface="Symbol"/>
              </a:rPr>
              <a:t> instance </a:t>
            </a:r>
          </a:p>
          <a:p>
            <a:pPr lvl="1"/>
            <a:r>
              <a:rPr lang="en-US" dirty="0" smtClean="0"/>
              <a:t>Matching hardness through a 2-query PCP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4953000"/>
            <a:ext cx="7086600" cy="1600200"/>
          </a:xfrm>
          <a:prstGeom prst="roundRect">
            <a:avLst/>
          </a:prstGeom>
          <a:solidFill>
            <a:srgbClr val="E0E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919008"/>
            <a:ext cx="69869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Query y reveals lots of information about projection </a:t>
            </a:r>
            <a:r>
              <a:rPr lang="en-US" sz="2400" dirty="0" smtClean="0">
                <a:sym typeface="Symbol"/>
              </a:rPr>
              <a:t></a:t>
            </a:r>
          </a:p>
          <a:p>
            <a:r>
              <a:rPr lang="en-US" sz="2400" dirty="0" smtClean="0">
                <a:sym typeface="Symbol"/>
              </a:rPr>
              <a:t>Could form “cheating” f by “piecing together” </a:t>
            </a:r>
          </a:p>
          <a:p>
            <a:r>
              <a:rPr lang="en-US" sz="2400" dirty="0" smtClean="0">
                <a:sym typeface="Symbol"/>
              </a:rPr>
              <a:t>many inconsistent long codes,  for portions of {0,1}</a:t>
            </a:r>
            <a:r>
              <a:rPr lang="en-US" sz="2400" baseline="30000" dirty="0" smtClean="0">
                <a:sym typeface="Symbol"/>
              </a:rPr>
              <a:t>R</a:t>
            </a:r>
            <a:r>
              <a:rPr lang="en-US" sz="2400" dirty="0" smtClean="0">
                <a:sym typeface="Symbol"/>
              </a:rPr>
              <a:t> </a:t>
            </a:r>
          </a:p>
          <a:p>
            <a:r>
              <a:rPr lang="en-US" sz="2400" dirty="0" smtClean="0">
                <a:sym typeface="Symbol"/>
              </a:rPr>
              <a:t>corresponding to different projections </a:t>
            </a:r>
            <a:r>
              <a:rPr lang="en-US" sz="2400" baseline="-25000" dirty="0" smtClean="0">
                <a:sym typeface="Symbol"/>
              </a:rPr>
              <a:t>e</a:t>
            </a:r>
            <a:endParaRPr lang="en-US" sz="2400" dirty="0" smtClean="0">
              <a:sym typeface="Symbol"/>
            </a:endParaRP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A 2-query PCP?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Here’s a natural test, saving </a:t>
            </a:r>
            <a:r>
              <a:rPr lang="en-US" sz="2800" dirty="0" smtClean="0">
                <a:sym typeface="Symbol"/>
              </a:rPr>
              <a:t> query in </a:t>
            </a:r>
            <a:r>
              <a:rPr lang="en-US" sz="2800" dirty="0" err="1" smtClean="0">
                <a:sym typeface="Symbol"/>
              </a:rPr>
              <a:t>Håstad’s</a:t>
            </a:r>
            <a:r>
              <a:rPr lang="en-US" sz="2800" dirty="0" smtClean="0">
                <a:sym typeface="Symbol"/>
              </a:rPr>
              <a:t> test:</a:t>
            </a:r>
            <a:endParaRPr lang="en-US" sz="2800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8600" y="1905000"/>
            <a:ext cx="8645521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886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Trouble</a:t>
            </a:r>
            <a:r>
              <a:rPr lang="en-US" sz="2400" dirty="0" smtClean="0"/>
              <a:t>:  query y to f is not uniform. </a:t>
            </a:r>
          </a:p>
          <a:p>
            <a:r>
              <a:rPr lang="en-US" sz="2400" dirty="0" smtClean="0"/>
              <a:t>	   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with prob.  close to </a:t>
            </a:r>
            <a:r>
              <a:rPr lang="en-US" sz="2400" dirty="0" smtClean="0">
                <a:sym typeface="Symbol"/>
              </a:rPr>
              <a:t> when (j) = (k)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6934200" y="5105400"/>
            <a:ext cx="2209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to circumvent this?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5" grpId="0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Unique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562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Khot’s</a:t>
            </a:r>
            <a:r>
              <a:rPr lang="en-US" sz="2800" dirty="0" smtClean="0"/>
              <a:t> insight: if </a:t>
            </a:r>
            <a:r>
              <a:rPr lang="en-US" sz="2800" dirty="0" smtClean="0">
                <a:sym typeface="Symbol"/>
              </a:rPr>
              <a:t> is a </a:t>
            </a:r>
            <a:r>
              <a:rPr lang="en-US" sz="2800" b="1" dirty="0" err="1" smtClean="0">
                <a:sym typeface="Symbol"/>
              </a:rPr>
              <a:t>bijection</a:t>
            </a:r>
            <a:r>
              <a:rPr lang="en-US" sz="2800" dirty="0" smtClean="0">
                <a:sym typeface="Symbol"/>
              </a:rPr>
              <a:t>, then y = x   is uniformly distributed (since x is); gives no clue about  </a:t>
            </a:r>
          </a:p>
          <a:p>
            <a:endParaRPr lang="en-US" sz="2800" dirty="0" smtClean="0">
              <a:sym typeface="Symbol"/>
            </a:endParaRPr>
          </a:p>
          <a:p>
            <a:endParaRPr lang="en-US" sz="2800" dirty="0" smtClean="0">
              <a:sym typeface="Symbol"/>
            </a:endParaRPr>
          </a:p>
          <a:p>
            <a:endParaRPr lang="en-US" sz="2800" dirty="0" smtClean="0">
              <a:sym typeface="Symbol"/>
            </a:endParaRPr>
          </a:p>
          <a:p>
            <a:pPr>
              <a:spcBef>
                <a:spcPts val="1800"/>
              </a:spcBef>
            </a:pPr>
            <a:endParaRPr lang="en-US" sz="2800" dirty="0" smtClean="0">
              <a:sym typeface="Symbol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>
                <a:sym typeface="Symbol"/>
              </a:rPr>
              <a:t>UGC  analysis of 2-query test reduces to f=g case</a:t>
            </a:r>
          </a:p>
          <a:p>
            <a:pPr lvl="1"/>
            <a:r>
              <a:rPr lang="en-US" sz="2400" dirty="0" smtClean="0">
                <a:sym typeface="Symbol"/>
              </a:rPr>
              <a:t>show that if f passes </a:t>
            </a:r>
            <a:r>
              <a:rPr lang="en-US" sz="2400" dirty="0" err="1" smtClean="0">
                <a:sym typeface="Symbol"/>
              </a:rPr>
              <a:t>w.h.p</a:t>
            </a:r>
            <a:r>
              <a:rPr lang="en-US" sz="2400" dirty="0" smtClean="0">
                <a:sym typeface="Symbol"/>
              </a:rPr>
              <a:t>, then f is “like” a long code (modern term: </a:t>
            </a:r>
            <a:r>
              <a:rPr lang="en-US" sz="2400" b="1" i="1" dirty="0" smtClean="0">
                <a:solidFill>
                  <a:srgbClr val="0033CC"/>
                </a:solidFill>
                <a:sym typeface="Symbol"/>
              </a:rPr>
              <a:t>dictator</a:t>
            </a:r>
            <a:r>
              <a:rPr lang="en-US" sz="2400" dirty="0" smtClean="0">
                <a:sym typeface="Symbol"/>
              </a:rPr>
              <a:t>)</a:t>
            </a:r>
          </a:p>
          <a:p>
            <a:pPr lvl="1"/>
            <a:r>
              <a:rPr lang="en-US" sz="2400" dirty="0" smtClean="0">
                <a:sym typeface="Symbol"/>
              </a:rPr>
              <a:t>just codeword testing,  no “consistency” checking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534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Unique Game (UG)</a:t>
            </a:r>
          </a:p>
          <a:p>
            <a:r>
              <a:rPr lang="en-US" sz="2400" dirty="0" smtClean="0"/>
              <a:t>    *  Label Cover where </a:t>
            </a:r>
            <a:r>
              <a:rPr lang="en-US" sz="2400" b="1" i="1" dirty="0" smtClean="0"/>
              <a:t>all projection constraints are </a:t>
            </a:r>
            <a:r>
              <a:rPr lang="en-US" sz="2400" b="1" i="1" dirty="0" err="1" smtClean="0"/>
              <a:t>bijections</a:t>
            </a:r>
            <a:endParaRPr lang="en-US" sz="2400" b="1" i="1" dirty="0" smtClean="0"/>
          </a:p>
          <a:p>
            <a:pPr>
              <a:spcBef>
                <a:spcPts val="1200"/>
              </a:spcBef>
            </a:pPr>
            <a:r>
              <a:rPr lang="en-US" sz="2400" dirty="0" err="1" smtClean="0"/>
              <a:t>Khot’s</a:t>
            </a:r>
            <a:r>
              <a:rPr lang="en-US" sz="2400" dirty="0" smtClean="0"/>
              <a:t> Unique Games Conjecture (UGC): 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	</a:t>
            </a:r>
            <a:r>
              <a:rPr lang="en-US" sz="2800" b="1" dirty="0" err="1" smtClean="0"/>
              <a:t>GapUG</a:t>
            </a:r>
            <a:r>
              <a:rPr lang="en-US" sz="2800" b="1" baseline="-25000" dirty="0" smtClean="0">
                <a:sym typeface="Symbol"/>
              </a:rPr>
              <a:t> </a:t>
            </a:r>
            <a:r>
              <a:rPr lang="en-US" sz="2800" b="1" dirty="0" smtClean="0">
                <a:sym typeface="Symbol"/>
              </a:rPr>
              <a:t> is NP-hard for R &gt; R()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2-query dictator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667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core question becomes analyzing “noise stability” </a:t>
            </a:r>
            <a:r>
              <a:rPr lang="en-US" sz="2800" dirty="0" smtClean="0">
                <a:solidFill>
                  <a:srgbClr val="0033CC"/>
                </a:solidFill>
              </a:rPr>
              <a:t>NS</a:t>
            </a:r>
            <a:r>
              <a:rPr lang="en-US" sz="2800" baseline="-25000" dirty="0" smtClean="0">
                <a:solidFill>
                  <a:srgbClr val="0033CC"/>
                </a:solidFill>
                <a:sym typeface="Symbol"/>
              </a:rPr>
              <a:t>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(f)=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</a:rPr>
              <a:t>Prob</a:t>
            </a:r>
            <a:r>
              <a:rPr lang="en-US" sz="2800" baseline="-25000" dirty="0" err="1" smtClean="0">
                <a:solidFill>
                  <a:srgbClr val="0033CC"/>
                </a:solidFill>
              </a:rPr>
              <a:t>x</a:t>
            </a:r>
            <a:r>
              <a:rPr lang="en-US" sz="2800" baseline="-25000" dirty="0" smtClean="0">
                <a:solidFill>
                  <a:srgbClr val="0033CC"/>
                </a:solidFill>
              </a:rPr>
              <a:t>,</a:t>
            </a:r>
            <a:r>
              <a:rPr lang="en-US" sz="2800" baseline="-25000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sz="2800" dirty="0" smtClean="0">
                <a:solidFill>
                  <a:srgbClr val="0033CC"/>
                </a:solidFill>
              </a:rPr>
              <a:t> [ f(x) = f(x 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 ) ] </a:t>
            </a:r>
            <a:r>
              <a:rPr lang="en-US" sz="2400" dirty="0" smtClean="0">
                <a:sym typeface="Symbol"/>
              </a:rPr>
              <a:t>(assume f is balanced)</a:t>
            </a:r>
            <a:endParaRPr lang="en-US" dirty="0" smtClean="0"/>
          </a:p>
          <a:p>
            <a:r>
              <a:rPr lang="en-US" sz="2800" dirty="0" smtClean="0"/>
              <a:t>If f = dictator, then NS</a:t>
            </a:r>
            <a:r>
              <a:rPr lang="en-US" sz="2800" baseline="-25000" dirty="0" smtClean="0">
                <a:sym typeface="Symbol"/>
              </a:rPr>
              <a:t></a:t>
            </a:r>
            <a:r>
              <a:rPr lang="en-US" sz="2800" dirty="0" smtClean="0">
                <a:sym typeface="Symbol"/>
              </a:rPr>
              <a:t>(f) =    </a:t>
            </a:r>
          </a:p>
          <a:p>
            <a:r>
              <a:rPr lang="en-US" sz="2800" dirty="0" smtClean="0">
                <a:sym typeface="Symbol"/>
              </a:rPr>
              <a:t>If </a:t>
            </a:r>
            <a:r>
              <a:rPr lang="en-US" sz="2800" dirty="0" smtClean="0"/>
              <a:t>NS</a:t>
            </a:r>
            <a:r>
              <a:rPr lang="en-US" sz="2800" baseline="-25000" dirty="0" smtClean="0">
                <a:sym typeface="Symbol"/>
              </a:rPr>
              <a:t></a:t>
            </a:r>
            <a:r>
              <a:rPr lang="en-US" sz="2800" dirty="0" smtClean="0">
                <a:sym typeface="Symbol"/>
              </a:rPr>
              <a:t>(f) is close to  , what can we say? 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38200" y="3200400"/>
            <a:ext cx="74676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Bourgain</a:t>
            </a:r>
            <a:r>
              <a:rPr lang="en-US" sz="2400" dirty="0" smtClean="0">
                <a:solidFill>
                  <a:srgbClr val="996633"/>
                </a:solidFill>
              </a:rPr>
              <a:t>]  </a:t>
            </a:r>
            <a:r>
              <a:rPr lang="en-US" sz="2400" dirty="0" smtClean="0">
                <a:solidFill>
                  <a:schemeClr val="tx1"/>
                </a:solidFill>
              </a:rPr>
              <a:t>If </a:t>
            </a:r>
            <a:r>
              <a:rPr lang="en-US" sz="2400" dirty="0" smtClean="0">
                <a:solidFill>
                  <a:srgbClr val="0033CC"/>
                </a:solidFill>
              </a:rPr>
              <a:t>NS</a:t>
            </a:r>
            <a:r>
              <a:rPr lang="en-US" sz="2400" baseline="-25000" dirty="0" smtClean="0">
                <a:solidFill>
                  <a:srgbClr val="0033CC"/>
                </a:solidFill>
                <a:sym typeface="Symbol"/>
              </a:rPr>
              <a:t>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(f)&gt;  </a:t>
            </a:r>
            <a:r>
              <a:rPr lang="en-US" sz="2400" baseline="30000" dirty="0" smtClean="0">
                <a:solidFill>
                  <a:srgbClr val="0033CC"/>
                </a:solidFill>
                <a:sym typeface="Symbol"/>
              </a:rPr>
              <a:t>0.51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then f is close to a </a:t>
            </a:r>
            <a:r>
              <a:rPr lang="en-US" sz="2400" i="1" dirty="0" smtClean="0">
                <a:solidFill>
                  <a:schemeClr val="tx1"/>
                </a:solidFill>
                <a:sym typeface="Symbol"/>
              </a:rPr>
              <a:t>junta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(depends on few coordinates)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419600"/>
            <a:ext cx="78486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Mossel</a:t>
            </a:r>
            <a:r>
              <a:rPr lang="en-US" sz="2400" dirty="0" smtClean="0">
                <a:solidFill>
                  <a:srgbClr val="996633"/>
                </a:solidFill>
              </a:rPr>
              <a:t>-O’Donnell-</a:t>
            </a:r>
            <a:r>
              <a:rPr lang="en-US" sz="2400" dirty="0" err="1" smtClean="0">
                <a:solidFill>
                  <a:srgbClr val="996633"/>
                </a:solidFill>
              </a:rPr>
              <a:t>Oleszkiewicz</a:t>
            </a:r>
            <a:r>
              <a:rPr lang="en-US" sz="2400" dirty="0" smtClean="0">
                <a:solidFill>
                  <a:srgbClr val="996633"/>
                </a:solidFill>
              </a:rPr>
              <a:t>]  </a:t>
            </a:r>
            <a:r>
              <a:rPr lang="en-US" sz="2400" dirty="0" smtClean="0">
                <a:solidFill>
                  <a:srgbClr val="C00000"/>
                </a:solidFill>
              </a:rPr>
              <a:t>(Majority is </a:t>
            </a:r>
            <a:r>
              <a:rPr lang="en-US" sz="2400" dirty="0" err="1" smtClean="0">
                <a:solidFill>
                  <a:srgbClr val="C00000"/>
                </a:solidFill>
              </a:rPr>
              <a:t>Stablest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Thm</a:t>
            </a:r>
            <a:r>
              <a:rPr lang="en-US" sz="2400" dirty="0" smtClean="0">
                <a:solidFill>
                  <a:srgbClr val="C00000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</a:rPr>
              <a:t>If </a:t>
            </a:r>
            <a:r>
              <a:rPr lang="en-US" sz="2400" dirty="0" smtClean="0">
                <a:solidFill>
                  <a:srgbClr val="0033CC"/>
                </a:solidFill>
              </a:rPr>
              <a:t>NS</a:t>
            </a:r>
            <a:r>
              <a:rPr lang="en-US" sz="2400" baseline="-25000" dirty="0" smtClean="0">
                <a:solidFill>
                  <a:srgbClr val="0033CC"/>
                </a:solidFill>
                <a:sym typeface="Symbol"/>
              </a:rPr>
              <a:t></a:t>
            </a:r>
            <a:r>
              <a:rPr lang="en-US" sz="2400" dirty="0" smtClean="0">
                <a:solidFill>
                  <a:srgbClr val="0033CC"/>
                </a:solidFill>
                <a:sym typeface="Symbol"/>
              </a:rPr>
              <a:t>(f) &gt;  ( )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then f has an </a:t>
            </a:r>
            <a:r>
              <a:rPr lang="en-US" sz="2400" i="1" dirty="0" smtClean="0">
                <a:solidFill>
                  <a:schemeClr val="tx1"/>
                </a:solidFill>
                <a:sym typeface="Symbol"/>
              </a:rPr>
              <a:t>influential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coordinate.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791200"/>
            <a:ext cx="7627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Both of these can be used in reduction from Unique Games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UGC consequences…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</a:t>
            </a:r>
            <a:r>
              <a:rPr lang="en-US" sz="2800" dirty="0" smtClean="0"/>
              <a:t>2- </a:t>
            </a:r>
            <a:r>
              <a:rPr lang="en-US" sz="2800" dirty="0" smtClean="0">
                <a:sym typeface="Symbol"/>
              </a:rPr>
              <a:t>) hardness for </a:t>
            </a:r>
            <a:r>
              <a:rPr lang="en-US" sz="2800" dirty="0" smtClean="0"/>
              <a:t>Vertex cover </a:t>
            </a:r>
            <a:r>
              <a:rPr lang="en-US" sz="2600" dirty="0" smtClean="0">
                <a:solidFill>
                  <a:srgbClr val="996633"/>
                </a:solidFill>
              </a:rPr>
              <a:t>[</a:t>
            </a:r>
            <a:r>
              <a:rPr lang="en-US" sz="2600" dirty="0" err="1" smtClean="0">
                <a:solidFill>
                  <a:srgbClr val="996633"/>
                </a:solidFill>
              </a:rPr>
              <a:t>Khot-Regev</a:t>
            </a:r>
            <a:r>
              <a:rPr lang="en-US" sz="2600" dirty="0" smtClean="0">
                <a:solidFill>
                  <a:srgbClr val="996633"/>
                </a:solidFill>
              </a:rPr>
              <a:t>]</a:t>
            </a:r>
            <a:endParaRPr lang="en-US" sz="2800" dirty="0" smtClean="0">
              <a:solidFill>
                <a:srgbClr val="996633"/>
              </a:solidFill>
            </a:endParaRPr>
          </a:p>
          <a:p>
            <a:r>
              <a:rPr lang="en-US" sz="2800" dirty="0" smtClean="0"/>
              <a:t>0.878..  hardness for Max Cut 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Khot</a:t>
            </a:r>
            <a:r>
              <a:rPr lang="en-US" sz="2400" dirty="0" smtClean="0">
                <a:solidFill>
                  <a:srgbClr val="996633"/>
                </a:solidFill>
              </a:rPr>
              <a:t>-Kindler-</a:t>
            </a:r>
            <a:r>
              <a:rPr lang="en-US" sz="2400" dirty="0" err="1" smtClean="0">
                <a:solidFill>
                  <a:srgbClr val="996633"/>
                </a:solidFill>
              </a:rPr>
              <a:t>Mossel</a:t>
            </a:r>
            <a:r>
              <a:rPr lang="en-US" sz="2400" dirty="0" smtClean="0">
                <a:solidFill>
                  <a:srgbClr val="996633"/>
                </a:solidFill>
              </a:rPr>
              <a:t>-O’Donnell]</a:t>
            </a:r>
            <a:r>
              <a:rPr lang="en-US" sz="2400" dirty="0" smtClean="0"/>
              <a:t> </a:t>
            </a:r>
            <a:r>
              <a:rPr lang="en-US" sz="2800" dirty="0" smtClean="0"/>
              <a:t>(using Majority is </a:t>
            </a:r>
            <a:r>
              <a:rPr lang="en-US" sz="2800" dirty="0" err="1" smtClean="0"/>
              <a:t>Stablest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Near-tight hardness for all Boolean 2CSPs </a:t>
            </a:r>
            <a:r>
              <a:rPr lang="en-US" sz="2600" dirty="0" smtClean="0">
                <a:solidFill>
                  <a:srgbClr val="996633"/>
                </a:solidFill>
              </a:rPr>
              <a:t>[</a:t>
            </a:r>
            <a:r>
              <a:rPr lang="en-US" sz="2600" dirty="0" err="1" smtClean="0">
                <a:solidFill>
                  <a:srgbClr val="996633"/>
                </a:solidFill>
              </a:rPr>
              <a:t>Austrin</a:t>
            </a:r>
            <a:r>
              <a:rPr lang="en-US" sz="2600" dirty="0" smtClean="0">
                <a:solidFill>
                  <a:srgbClr val="996633"/>
                </a:solidFill>
              </a:rPr>
              <a:t>]</a:t>
            </a:r>
            <a:endParaRPr lang="en-US" sz="2800" dirty="0" smtClean="0">
              <a:solidFill>
                <a:srgbClr val="996633"/>
              </a:solidFill>
            </a:endParaRPr>
          </a:p>
          <a:p>
            <a:r>
              <a:rPr lang="en-US" sz="2800" dirty="0" smtClean="0"/>
              <a:t>Optimal hardness for </a:t>
            </a:r>
            <a:r>
              <a:rPr lang="en-US" sz="2800" i="1" dirty="0" smtClean="0"/>
              <a:t>every </a:t>
            </a:r>
            <a:r>
              <a:rPr lang="en-US" sz="2800" dirty="0" smtClean="0"/>
              <a:t>CSP </a:t>
            </a:r>
            <a:r>
              <a:rPr lang="en-US" sz="2600" dirty="0" smtClean="0">
                <a:solidFill>
                  <a:srgbClr val="996633"/>
                </a:solidFill>
              </a:rPr>
              <a:t>[</a:t>
            </a:r>
            <a:r>
              <a:rPr lang="en-US" sz="2600" dirty="0" err="1" smtClean="0">
                <a:solidFill>
                  <a:srgbClr val="996633"/>
                </a:solidFill>
              </a:rPr>
              <a:t>Raghavendra</a:t>
            </a:r>
            <a:r>
              <a:rPr lang="en-US" sz="2600" dirty="0" smtClean="0">
                <a:solidFill>
                  <a:srgbClr val="996633"/>
                </a:solidFill>
              </a:rPr>
              <a:t>] </a:t>
            </a:r>
            <a:r>
              <a:rPr lang="en-US" sz="2800" dirty="0" smtClean="0"/>
              <a:t>(using invariance principle of </a:t>
            </a:r>
            <a:r>
              <a:rPr lang="en-US" sz="2600" dirty="0" smtClean="0">
                <a:solidFill>
                  <a:srgbClr val="996633"/>
                </a:solidFill>
              </a:rPr>
              <a:t>[</a:t>
            </a:r>
            <a:r>
              <a:rPr lang="en-US" sz="2600" dirty="0" err="1" smtClean="0">
                <a:solidFill>
                  <a:srgbClr val="996633"/>
                </a:solidFill>
              </a:rPr>
              <a:t>Mossel</a:t>
            </a:r>
            <a:r>
              <a:rPr lang="en-US" sz="2600" dirty="0" smtClean="0">
                <a:solidFill>
                  <a:srgbClr val="996633"/>
                </a:solidFill>
              </a:rPr>
              <a:t>])</a:t>
            </a:r>
            <a:endParaRPr lang="en-US" sz="2800" dirty="0" smtClean="0">
              <a:solidFill>
                <a:srgbClr val="996633"/>
              </a:solidFill>
            </a:endParaRPr>
          </a:p>
          <a:p>
            <a:r>
              <a:rPr lang="en-US" sz="2800" dirty="0" smtClean="0"/>
              <a:t>Approximation resistance of </a:t>
            </a:r>
            <a:r>
              <a:rPr lang="en-US" sz="2800" i="1" dirty="0" smtClean="0"/>
              <a:t>every ordering</a:t>
            </a:r>
            <a:r>
              <a:rPr lang="en-US" sz="2800" dirty="0" smtClean="0"/>
              <a:t> CSP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996633"/>
                </a:solidFill>
              </a:rPr>
              <a:t>			[</a:t>
            </a:r>
            <a:r>
              <a:rPr lang="en-US" sz="2400" dirty="0" err="1" smtClean="0">
                <a:solidFill>
                  <a:srgbClr val="996633"/>
                </a:solidFill>
              </a:rPr>
              <a:t>G.-Håstad-Manokaran-Raghavendra-Charikar</a:t>
            </a:r>
            <a:r>
              <a:rPr lang="en-US" sz="2400" dirty="0" smtClean="0">
                <a:solidFill>
                  <a:srgbClr val="996633"/>
                </a:solidFill>
              </a:rPr>
              <a:t>]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Hardness matching </a:t>
            </a:r>
            <a:r>
              <a:rPr lang="en-US" b="1" i="1" dirty="0" smtClean="0"/>
              <a:t>LP</a:t>
            </a:r>
            <a:r>
              <a:rPr lang="en-US" dirty="0" smtClean="0"/>
              <a:t> integrality gaps:</a:t>
            </a:r>
          </a:p>
          <a:p>
            <a:r>
              <a:rPr lang="en-US" sz="2800" dirty="0" err="1" smtClean="0"/>
              <a:t>Multiway</a:t>
            </a:r>
            <a:r>
              <a:rPr lang="en-US" sz="2800" dirty="0" smtClean="0"/>
              <a:t> Cut,  Metric Labeling </a:t>
            </a:r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Manokaran</a:t>
            </a:r>
            <a:r>
              <a:rPr lang="en-US" sz="2400" dirty="0" smtClean="0">
                <a:solidFill>
                  <a:srgbClr val="996633"/>
                </a:solidFill>
              </a:rPr>
              <a:t>-</a:t>
            </a:r>
            <a:r>
              <a:rPr lang="en-US" sz="2400" dirty="0" err="1" smtClean="0">
                <a:solidFill>
                  <a:srgbClr val="996633"/>
                </a:solidFill>
              </a:rPr>
              <a:t>Naor</a:t>
            </a:r>
            <a:r>
              <a:rPr lang="en-US" sz="2400" dirty="0" smtClean="0">
                <a:solidFill>
                  <a:srgbClr val="996633"/>
                </a:solidFill>
              </a:rPr>
              <a:t>-</a:t>
            </a:r>
            <a:r>
              <a:rPr lang="en-US" sz="2400" dirty="0" err="1" smtClean="0">
                <a:solidFill>
                  <a:srgbClr val="996633"/>
                </a:solidFill>
              </a:rPr>
              <a:t>Raghavendra</a:t>
            </a:r>
            <a:r>
              <a:rPr lang="en-US" sz="2400" dirty="0" smtClean="0">
                <a:solidFill>
                  <a:srgbClr val="996633"/>
                </a:solidFill>
              </a:rPr>
              <a:t>-Schwartz]</a:t>
            </a:r>
            <a:endParaRPr lang="en-US" sz="2800" dirty="0" smtClean="0">
              <a:solidFill>
                <a:srgbClr val="996633"/>
              </a:solidFill>
            </a:endParaRPr>
          </a:p>
          <a:p>
            <a:r>
              <a:rPr lang="en-US" sz="2800" dirty="0" smtClean="0"/>
              <a:t>Vertex cover, covering problems  </a:t>
            </a:r>
            <a:r>
              <a:rPr lang="en-US" sz="2400" dirty="0" smtClean="0">
                <a:solidFill>
                  <a:srgbClr val="996633"/>
                </a:solidFill>
              </a:rPr>
              <a:t>[Kumar-</a:t>
            </a:r>
            <a:r>
              <a:rPr lang="en-US" sz="2400" dirty="0" err="1" smtClean="0">
                <a:solidFill>
                  <a:srgbClr val="996633"/>
                </a:solidFill>
              </a:rPr>
              <a:t>Manokaran</a:t>
            </a:r>
            <a:r>
              <a:rPr lang="en-US" sz="2400" dirty="0" smtClean="0">
                <a:solidFill>
                  <a:srgbClr val="996633"/>
                </a:solidFill>
              </a:rPr>
              <a:t>-</a:t>
            </a:r>
            <a:r>
              <a:rPr lang="en-US" sz="2400" dirty="0" err="1" smtClean="0">
                <a:solidFill>
                  <a:srgbClr val="996633"/>
                </a:solidFill>
              </a:rPr>
              <a:t>Tulsiani</a:t>
            </a:r>
            <a:r>
              <a:rPr lang="en-US" sz="2400" dirty="0" smtClean="0">
                <a:solidFill>
                  <a:srgbClr val="996633"/>
                </a:solidFill>
              </a:rPr>
              <a:t>-</a:t>
            </a:r>
            <a:r>
              <a:rPr lang="en-US" sz="2400" dirty="0" err="1" smtClean="0">
                <a:solidFill>
                  <a:srgbClr val="996633"/>
                </a:solidFill>
              </a:rPr>
              <a:t>Vishnoi</a:t>
            </a:r>
            <a:r>
              <a:rPr lang="en-US" sz="2400" dirty="0" smtClean="0">
                <a:solidFill>
                  <a:srgbClr val="996633"/>
                </a:solidFill>
              </a:rPr>
              <a:t>]</a:t>
            </a:r>
            <a:endParaRPr lang="en-US" sz="2800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proofs and notions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Robust PCPs and PCPs for proximity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Short PCPs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Low-soundness error Label Cover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Unique Games, Dictatorship tests, etc.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NP-hardness via structured outer PCPs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Some challenges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4876800"/>
            <a:ext cx="3505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Proving UGC predictions without UGC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Bypassing UGC?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UGC has predicted many strong results</a:t>
            </a:r>
          </a:p>
          <a:p>
            <a:pPr lvl="1"/>
            <a:r>
              <a:rPr lang="en-US" dirty="0" smtClean="0"/>
              <a:t>All plausible &amp; consistent with our knowledge</a:t>
            </a:r>
          </a:p>
          <a:p>
            <a:pPr lvl="1"/>
            <a:r>
              <a:rPr lang="en-US" dirty="0" smtClean="0"/>
              <a:t>“combinatorial” ones (like embedding lower bound) confirmed unconditionally</a:t>
            </a:r>
          </a:p>
          <a:p>
            <a:r>
              <a:rPr lang="en-US" dirty="0" smtClean="0"/>
              <a:t>Yet,  </a:t>
            </a:r>
            <a:r>
              <a:rPr lang="en-US" b="1" i="1" dirty="0" smtClean="0"/>
              <a:t>no</a:t>
            </a:r>
            <a:r>
              <a:rPr lang="en-US" dirty="0" smtClean="0"/>
              <a:t> UG-completeness result so far</a:t>
            </a:r>
          </a:p>
          <a:p>
            <a:pPr lvl="1"/>
            <a:r>
              <a:rPr lang="en-US" dirty="0" smtClean="0"/>
              <a:t>Possible that consequences of UGC are true but conjecture itself is false</a:t>
            </a:r>
          </a:p>
          <a:p>
            <a:r>
              <a:rPr lang="en-US" u="sng" dirty="0" smtClean="0"/>
              <a:t>Natural question:</a:t>
            </a:r>
            <a:r>
              <a:rPr lang="en-US" dirty="0" smtClean="0"/>
              <a:t>  Can we verify some of UGC’s predictions </a:t>
            </a:r>
            <a:r>
              <a:rPr lang="en-US" i="1" dirty="0" smtClean="0"/>
              <a:t>without </a:t>
            </a:r>
            <a:r>
              <a:rPr lang="en-US" dirty="0" smtClean="0"/>
              <a:t>resorting to UGC?</a:t>
            </a:r>
          </a:p>
          <a:p>
            <a:pPr lvl="1"/>
            <a:r>
              <a:rPr lang="en-US" dirty="0" smtClean="0"/>
              <a:t>Ideally, show NP-hardness</a:t>
            </a:r>
          </a:p>
          <a:p>
            <a:pPr lvl="1"/>
            <a:r>
              <a:rPr lang="en-US" dirty="0" smtClean="0"/>
              <a:t>Or hardness under weaker assumptions (like optimality of </a:t>
            </a:r>
            <a:r>
              <a:rPr lang="en-US" dirty="0" err="1" smtClean="0"/>
              <a:t>Goemans</a:t>
            </a:r>
            <a:r>
              <a:rPr lang="en-US" dirty="0" smtClean="0"/>
              <a:t>-Williamson)?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Smooth Label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</a:rPr>
              <a:t>Khot</a:t>
            </a:r>
            <a:r>
              <a:rPr lang="en-US" sz="2400" dirty="0" smtClean="0">
                <a:solidFill>
                  <a:srgbClr val="996633"/>
                </a:solidFill>
              </a:rPr>
              <a:t>] </a:t>
            </a:r>
            <a:r>
              <a:rPr lang="en-US" sz="2400" dirty="0" smtClean="0"/>
              <a:t>Label Cover where for each v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V, the projections </a:t>
            </a:r>
            <a:r>
              <a:rPr lang="en-US" sz="2400" dirty="0" smtClean="0">
                <a:sym typeface="Symbol"/>
              </a:rPr>
              <a:t></a:t>
            </a:r>
            <a:r>
              <a:rPr lang="en-US" sz="2400" baseline="-25000" dirty="0" smtClean="0">
                <a:sym typeface="Symbol"/>
              </a:rPr>
              <a:t>e</a:t>
            </a:r>
            <a:r>
              <a:rPr lang="en-US" sz="2400" dirty="0" smtClean="0">
                <a:sym typeface="Symbol"/>
              </a:rPr>
              <a:t> for edges e incident on v form a “hash family”</a:t>
            </a:r>
          </a:p>
          <a:p>
            <a:endParaRPr lang="en-US" sz="2800" dirty="0" smtClean="0">
              <a:sym typeface="Symbol"/>
            </a:endParaRPr>
          </a:p>
          <a:p>
            <a:endParaRPr lang="en-US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Gap-Smooth-Label-Cover</a:t>
            </a:r>
            <a:r>
              <a:rPr lang="en-US" sz="2800" baseline="-25000" dirty="0" smtClean="0">
                <a:sym typeface="Symbol"/>
              </a:rPr>
              <a:t>,</a:t>
            </a:r>
            <a:r>
              <a:rPr lang="en-US" sz="2800" dirty="0" smtClean="0">
                <a:sym typeface="Symbol"/>
              </a:rPr>
              <a:t> is NP-hard </a:t>
            </a:r>
          </a:p>
          <a:p>
            <a:pPr lvl="1"/>
            <a:r>
              <a:rPr lang="en-US" sz="2400" dirty="0" smtClean="0">
                <a:sym typeface="Symbol"/>
              </a:rPr>
              <a:t>Reduction from Label Cover (note perfect completeness)</a:t>
            </a:r>
          </a:p>
          <a:p>
            <a:pPr>
              <a:spcBef>
                <a:spcPts val="2400"/>
              </a:spcBef>
            </a:pPr>
            <a:r>
              <a:rPr lang="en-US" sz="2600" dirty="0" smtClean="0">
                <a:sym typeface="Symbol"/>
              </a:rPr>
              <a:t>Such “locally unique” projections have been useful in some NP-hardness reductions</a:t>
            </a:r>
          </a:p>
          <a:p>
            <a:pPr lvl="1"/>
            <a:r>
              <a:rPr lang="en-US" sz="2200" dirty="0" smtClean="0"/>
              <a:t>3-coloring 3-uniform </a:t>
            </a:r>
            <a:r>
              <a:rPr lang="en-US" sz="2200" dirty="0" err="1" smtClean="0"/>
              <a:t>hypergraphs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996633"/>
                </a:solidFill>
              </a:rPr>
              <a:t>[</a:t>
            </a:r>
            <a:r>
              <a:rPr lang="en-US" sz="2200" dirty="0" err="1" smtClean="0">
                <a:solidFill>
                  <a:srgbClr val="996633"/>
                </a:solidFill>
              </a:rPr>
              <a:t>Khot</a:t>
            </a:r>
            <a:r>
              <a:rPr lang="en-US" sz="2200" dirty="0" smtClean="0">
                <a:solidFill>
                  <a:srgbClr val="996633"/>
                </a:solidFill>
              </a:rPr>
              <a:t>]</a:t>
            </a:r>
            <a:endParaRPr lang="en-US" sz="2200" dirty="0" smtClean="0">
              <a:solidFill>
                <a:srgbClr val="996633"/>
              </a:solidFill>
              <a:sym typeface="Symbol"/>
            </a:endParaRPr>
          </a:p>
          <a:p>
            <a:pPr lvl="1"/>
            <a:r>
              <a:rPr lang="en-US" sz="2200" dirty="0" smtClean="0">
                <a:sym typeface="Symbol"/>
              </a:rPr>
              <a:t>Learning problems </a:t>
            </a:r>
            <a:r>
              <a:rPr lang="en-US" sz="2200" dirty="0" smtClean="0">
                <a:solidFill>
                  <a:srgbClr val="996633"/>
                </a:solidFill>
                <a:sym typeface="Symbol"/>
              </a:rPr>
              <a:t>[</a:t>
            </a:r>
            <a:r>
              <a:rPr lang="en-US" sz="2200" dirty="0" err="1" smtClean="0">
                <a:solidFill>
                  <a:srgbClr val="996633"/>
                </a:solidFill>
                <a:sym typeface="Symbol"/>
              </a:rPr>
              <a:t>Khot-Saket</a:t>
            </a:r>
            <a:r>
              <a:rPr lang="en-US" sz="2200" dirty="0" smtClean="0">
                <a:solidFill>
                  <a:srgbClr val="996633"/>
                </a:solidFill>
                <a:sym typeface="Symbol"/>
              </a:rPr>
              <a:t>]</a:t>
            </a:r>
            <a:r>
              <a:rPr lang="en-US" sz="2200" dirty="0" smtClean="0">
                <a:sym typeface="Symbol"/>
              </a:rPr>
              <a:t> </a:t>
            </a:r>
            <a:r>
              <a:rPr lang="en-US" sz="2200" dirty="0" smtClean="0">
                <a:solidFill>
                  <a:srgbClr val="996633"/>
                </a:solidFill>
                <a:sym typeface="Symbol"/>
              </a:rPr>
              <a:t>[Feldman-G.-</a:t>
            </a:r>
            <a:r>
              <a:rPr lang="en-US" sz="2200" dirty="0" err="1" smtClean="0">
                <a:solidFill>
                  <a:srgbClr val="996633"/>
                </a:solidFill>
                <a:sym typeface="Symbol"/>
              </a:rPr>
              <a:t>Raghavendra</a:t>
            </a:r>
            <a:r>
              <a:rPr lang="en-US" sz="2200" dirty="0" smtClean="0">
                <a:solidFill>
                  <a:srgbClr val="996633"/>
                </a:solidFill>
                <a:sym typeface="Symbol"/>
              </a:rPr>
              <a:t>-Wu]</a:t>
            </a:r>
          </a:p>
          <a:p>
            <a:pPr lvl="1"/>
            <a:r>
              <a:rPr lang="en-US" sz="2200" dirty="0" smtClean="0">
                <a:sym typeface="Symbol"/>
              </a:rPr>
              <a:t>Geometric problems in </a:t>
            </a:r>
            <a:r>
              <a:rPr lang="en-US" sz="2200" dirty="0" err="1" smtClean="0">
                <a:sym typeface="Symbol"/>
              </a:rPr>
              <a:t>L</a:t>
            </a:r>
            <a:r>
              <a:rPr lang="en-US" sz="2200" baseline="-25000" dirty="0" err="1" smtClean="0">
                <a:sym typeface="Symbol"/>
              </a:rPr>
              <a:t>p</a:t>
            </a:r>
            <a:r>
              <a:rPr lang="en-US" sz="2200" dirty="0" smtClean="0">
                <a:sym typeface="Symbol"/>
              </a:rPr>
              <a:t> norm (p &gt; 2): </a:t>
            </a:r>
          </a:p>
          <a:p>
            <a:pPr lvl="2"/>
            <a:r>
              <a:rPr lang="en-US" dirty="0" smtClean="0">
                <a:sym typeface="Symbol"/>
              </a:rPr>
              <a:t>Subspace approximation and </a:t>
            </a:r>
            <a:r>
              <a:rPr lang="en-US" dirty="0" err="1" smtClean="0">
                <a:sym typeface="Symbol"/>
              </a:rPr>
              <a:t>Grothendieck</a:t>
            </a:r>
            <a:r>
              <a:rPr lang="en-US" dirty="0" smtClean="0">
                <a:sym typeface="Symbol"/>
              </a:rPr>
              <a:t> problems</a:t>
            </a:r>
            <a:endParaRPr lang="en-US" sz="2800" dirty="0" smtClean="0">
              <a:sym typeface="Symbol"/>
            </a:endParaRPr>
          </a:p>
          <a:p>
            <a:pPr lvl="1"/>
            <a:endParaRPr lang="en-US" sz="2400" dirty="0" smtClean="0">
              <a:sym typeface="Symbol"/>
            </a:endParaRPr>
          </a:p>
          <a:p>
            <a:pPr lvl="1"/>
            <a:endParaRPr lang="en-US" sz="2400" dirty="0" smtClean="0">
              <a:sym typeface="Symbol"/>
            </a:endParaRPr>
          </a:p>
          <a:p>
            <a:pPr lvl="2"/>
            <a:endParaRPr lang="en-US" sz="2000" dirty="0" smtClean="0">
              <a:sym typeface="Symbol"/>
            </a:endParaRP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90600" y="2209800"/>
            <a:ext cx="6955809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Probabilistically Checkable Proofs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685800"/>
          </a:xfrm>
        </p:spPr>
        <p:txBody>
          <a:bodyPr/>
          <a:lstStyle/>
          <a:p>
            <a:r>
              <a:rPr lang="en-US" smtClean="0"/>
              <a:t>PCP Theorem: characterization of NP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2667000"/>
            <a:ext cx="2362200" cy="20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752600" y="3429000"/>
            <a:ext cx="3810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4038600"/>
            <a:ext cx="1889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Deterministic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Verifier</a:t>
            </a:r>
          </a:p>
        </p:txBody>
      </p:sp>
      <p:sp>
        <p:nvSpPr>
          <p:cNvPr id="11" name="Right Brace 10"/>
          <p:cNvSpPr>
            <a:spLocks/>
          </p:cNvSpPr>
          <p:nvPr/>
        </p:nvSpPr>
        <p:spPr bwMode="auto">
          <a:xfrm rot="5400000">
            <a:off x="1676400" y="1905000"/>
            <a:ext cx="533400" cy="2362200"/>
          </a:xfrm>
          <a:prstGeom prst="rightBrace">
            <a:avLst>
              <a:gd name="adj1" fmla="val 83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2286000"/>
            <a:ext cx="179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NP Proof 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0" y="2590800"/>
            <a:ext cx="3962400" cy="20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324600" y="3352800"/>
            <a:ext cx="3810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15000" y="3886200"/>
            <a:ext cx="1727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Probabilistic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Verifier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19800" y="2209800"/>
            <a:ext cx="1187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PCP </a:t>
            </a:r>
            <a:r>
              <a:rPr lang="en-US" sz="2400" smtClean="0">
                <a:solidFill>
                  <a:srgbClr val="000000"/>
                </a:solidFill>
                <a:latin typeface="Osaka-Mono"/>
              </a:rPr>
              <a:t>π</a:t>
            </a:r>
            <a:r>
              <a:rPr lang="en-US" sz="240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3581400" y="3352800"/>
            <a:ext cx="977900" cy="407988"/>
          </a:xfrm>
          <a:prstGeom prst="rightArrow">
            <a:avLst>
              <a:gd name="adj1" fmla="val 50000"/>
              <a:gd name="adj2" fmla="val 4992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257800" y="2590800"/>
            <a:ext cx="228600" cy="196977"/>
          </a:xfrm>
          <a:prstGeom prst="rect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629400" y="2590800"/>
            <a:ext cx="228600" cy="196977"/>
          </a:xfrm>
          <a:prstGeom prst="rect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924800" y="2590800"/>
            <a:ext cx="228600" cy="196977"/>
          </a:xfrm>
          <a:prstGeom prst="rect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1" grpId="0" animBg="1"/>
      <p:bldP spid="12" grpId="0"/>
      <p:bldP spid="13" grpId="0" animBg="1"/>
      <p:bldP spid="14" grpId="0" animBg="1"/>
      <p:bldP spid="15" grpId="0"/>
      <p:bldP spid="17" grpId="0"/>
      <p:bldP spid="19" grpId="0" animBg="1"/>
      <p:bldP spid="20" grpId="0" animBg="1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Gaussian approximation threshold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7175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L</a:t>
            </a:r>
            <a:r>
              <a:rPr lang="en-US" sz="2800" baseline="-25000" dirty="0" err="1" smtClean="0"/>
              <a:t>p</a:t>
            </a:r>
            <a:r>
              <a:rPr lang="en-US" sz="2800" dirty="0" smtClean="0"/>
              <a:t> Subspace approximation problem (2 &lt; p &lt; </a:t>
            </a:r>
            <a:r>
              <a:rPr lang="en-US" sz="2800" dirty="0" smtClean="0">
                <a:sym typeface="Symbol"/>
              </a:rPr>
              <a:t>)</a:t>
            </a:r>
            <a:endParaRPr lang="en-US" sz="2800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28600" y="1752600"/>
            <a:ext cx="8707755" cy="1990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3733801"/>
            <a:ext cx="739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>
                <a:solidFill>
                  <a:srgbClr val="996633"/>
                </a:solidFill>
                <a:sym typeface="Symbol"/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Deshpande-Tulsiani-Vishnoi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]</a:t>
            </a:r>
            <a:endParaRPr lang="en-US" sz="2400" dirty="0" smtClean="0">
              <a:solidFill>
                <a:srgbClr val="996633"/>
              </a:solidFill>
            </a:endParaRPr>
          </a:p>
          <a:p>
            <a:r>
              <a:rPr lang="en-US" sz="2400" dirty="0" smtClean="0"/>
              <a:t>Factor </a:t>
            </a:r>
            <a:r>
              <a:rPr lang="en-US" sz="2400" dirty="0" smtClean="0">
                <a:sym typeface="Symbol"/>
              </a:rPr>
              <a:t></a:t>
            </a:r>
            <a:r>
              <a:rPr lang="en-US" sz="2400" baseline="-25000" dirty="0" smtClean="0">
                <a:sym typeface="Symbol"/>
              </a:rPr>
              <a:t>p</a:t>
            </a:r>
            <a:r>
              <a:rPr lang="en-US" sz="2400" dirty="0" smtClean="0">
                <a:sym typeface="Symbol"/>
              </a:rPr>
              <a:t> algorithm where			   is the </a:t>
            </a:r>
            <a:r>
              <a:rPr lang="en-US" sz="2400" dirty="0" err="1" smtClean="0">
                <a:sym typeface="Symbol"/>
              </a:rPr>
              <a:t>p’th</a:t>
            </a:r>
            <a:r>
              <a:rPr lang="en-US" sz="2400" dirty="0" smtClean="0">
                <a:sym typeface="Symbol"/>
              </a:rPr>
              <a:t> moment of the standard Gaussian.</a:t>
            </a:r>
          </a:p>
          <a:p>
            <a:r>
              <a:rPr lang="en-US" sz="2400" dirty="0" smtClean="0">
                <a:sym typeface="Symbol"/>
              </a:rPr>
              <a:t>And matching </a:t>
            </a:r>
            <a:r>
              <a:rPr lang="en-US" sz="2400" baseline="-25000" dirty="0" smtClean="0">
                <a:sym typeface="Symbol"/>
              </a:rPr>
              <a:t>p</a:t>
            </a:r>
            <a:r>
              <a:rPr lang="en-US" sz="2400" dirty="0" smtClean="0">
                <a:sym typeface="Symbol"/>
              </a:rPr>
              <a:t> Unique-Games-hardness</a:t>
            </a:r>
          </a:p>
          <a:p>
            <a:r>
              <a:rPr lang="en-US" sz="2400" dirty="0" smtClean="0">
                <a:sym typeface="Symbol"/>
              </a:rPr>
              <a:t>  </a:t>
            </a:r>
            <a:endParaRPr lang="en-US" sz="2400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038600" y="4495800"/>
            <a:ext cx="2183130" cy="3067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5715000"/>
            <a:ext cx="9103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6633"/>
                </a:solidFill>
              </a:rPr>
              <a:t>[G.-</a:t>
            </a:r>
            <a:r>
              <a:rPr lang="en-US" sz="2400" dirty="0" err="1" smtClean="0">
                <a:solidFill>
                  <a:srgbClr val="996633"/>
                </a:solidFill>
              </a:rPr>
              <a:t>Raghavendra</a:t>
            </a:r>
            <a:r>
              <a:rPr lang="en-US" sz="2400" dirty="0" smtClean="0">
                <a:solidFill>
                  <a:srgbClr val="996633"/>
                </a:solidFill>
              </a:rPr>
              <a:t>-</a:t>
            </a:r>
            <a:r>
              <a:rPr lang="en-US" sz="2400" dirty="0" err="1" smtClean="0">
                <a:solidFill>
                  <a:srgbClr val="996633"/>
                </a:solidFill>
              </a:rPr>
              <a:t>Saket</a:t>
            </a:r>
            <a:r>
              <a:rPr lang="en-US" sz="2400" dirty="0" smtClean="0">
                <a:solidFill>
                  <a:srgbClr val="996633"/>
                </a:solidFill>
              </a:rPr>
              <a:t>-Wu] </a:t>
            </a:r>
            <a:r>
              <a:rPr lang="en-US" sz="2400" dirty="0" smtClean="0"/>
              <a:t>NP-hardness of factor </a:t>
            </a:r>
            <a:r>
              <a:rPr lang="en-US" sz="2400" dirty="0" smtClean="0">
                <a:sym typeface="Symbol"/>
              </a:rPr>
              <a:t></a:t>
            </a:r>
            <a:r>
              <a:rPr lang="en-US" sz="2400" baseline="-25000" dirty="0" smtClean="0">
                <a:sym typeface="Symbol"/>
              </a:rPr>
              <a:t>p</a:t>
            </a:r>
            <a:r>
              <a:rPr lang="en-US" sz="2400" dirty="0" smtClean="0">
                <a:sym typeface="Symbol"/>
              </a:rPr>
              <a:t> approximation,</a:t>
            </a:r>
          </a:p>
          <a:p>
            <a:r>
              <a:rPr lang="en-US" sz="2400" dirty="0" smtClean="0">
                <a:sym typeface="Symbol"/>
              </a:rPr>
              <a:t>			using smooth Label Cover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Label Cover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Other structured Label Cover instances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discovered in the last decade: </a:t>
            </a:r>
          </a:p>
          <a:p>
            <a:pPr lvl="1"/>
            <a:r>
              <a:rPr lang="en-US" sz="3200" dirty="0" smtClean="0"/>
              <a:t> Multilayered PCPs</a:t>
            </a:r>
          </a:p>
          <a:p>
            <a:pPr lvl="1"/>
            <a:r>
              <a:rPr lang="en-US" sz="3200" dirty="0" smtClean="0"/>
              <a:t> 2-to-</a:t>
            </a:r>
            <a:r>
              <a:rPr lang="en-US" sz="3200" dirty="0" smtClean="0">
                <a:sym typeface="Symbol"/>
              </a:rPr>
              <a:t></a:t>
            </a:r>
            <a:r>
              <a:rPr lang="en-US" sz="3200" dirty="0" smtClean="0"/>
              <a:t> projections (conjectural)</a:t>
            </a:r>
          </a:p>
          <a:p>
            <a:pPr lvl="1"/>
            <a:r>
              <a:rPr lang="en-US" sz="3200" dirty="0" smtClean="0"/>
              <a:t> </a:t>
            </a:r>
            <a:r>
              <a:rPr lang="en-US" sz="3200" dirty="0" err="1" smtClean="0"/>
              <a:t>Dinur-Safra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Multilayered PCP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Multipartite label cover:  </a:t>
            </a:r>
          </a:p>
          <a:p>
            <a:pPr lvl="1"/>
            <a:r>
              <a:rPr lang="en-US" dirty="0" smtClean="0"/>
              <a:t>L layers of vertices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…, V</a:t>
            </a:r>
            <a:r>
              <a:rPr lang="en-US" baseline="-25000" dirty="0" smtClean="0"/>
              <a:t>L</a:t>
            </a:r>
          </a:p>
          <a:p>
            <a:pPr lvl="1"/>
            <a:r>
              <a:rPr lang="en-US" dirty="0" smtClean="0"/>
              <a:t>Projection maps between every pair of layers: </a:t>
            </a:r>
          </a:p>
          <a:p>
            <a:pPr lvl="2"/>
            <a:r>
              <a:rPr lang="en-US" dirty="0" smtClean="0"/>
              <a:t>for edge e between v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V</a:t>
            </a:r>
            <a:r>
              <a:rPr lang="en-US" baseline="-25000" dirty="0" smtClean="0">
                <a:sym typeface="Symbol"/>
              </a:rPr>
              <a:t>i </a:t>
            </a:r>
            <a:r>
              <a:rPr lang="en-US" dirty="0" smtClean="0">
                <a:sym typeface="Symbol"/>
              </a:rPr>
              <a:t>and </a:t>
            </a:r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 </a:t>
            </a:r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(</a:t>
            </a:r>
            <a:r>
              <a:rPr lang="en-US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&lt; j),  </a:t>
            </a:r>
          </a:p>
          <a:p>
            <a:pPr lvl="2">
              <a:buNone/>
            </a:pPr>
            <a:r>
              <a:rPr lang="en-US" dirty="0" smtClean="0">
                <a:sym typeface="Symbol"/>
              </a:rPr>
              <a:t>	</a:t>
            </a:r>
            <a:r>
              <a:rPr lang="en-US" baseline="-25000" dirty="0" smtClean="0">
                <a:sym typeface="Symbol"/>
              </a:rPr>
              <a:t>e</a:t>
            </a:r>
            <a:r>
              <a:rPr lang="en-US" dirty="0" smtClean="0">
                <a:sym typeface="Symbol"/>
              </a:rPr>
              <a:t> : [R]  [R] from label of </a:t>
            </a:r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to label of </a:t>
            </a:r>
            <a:r>
              <a:rPr lang="en-US" dirty="0" err="1" smtClean="0">
                <a:sym typeface="Symbol"/>
              </a:rPr>
              <a:t>v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</a:t>
            </a:r>
          </a:p>
          <a:p>
            <a:r>
              <a:rPr lang="en-US" sz="2800" dirty="0" smtClean="0">
                <a:sym typeface="Symbol"/>
              </a:rPr>
              <a:t>Ensure every  fraction of vertices have many constraints amongst them (for L &gt; L( ))</a:t>
            </a:r>
          </a:p>
          <a:p>
            <a:r>
              <a:rPr lang="en-US" sz="2800" dirty="0" smtClean="0">
                <a:sym typeface="Symbol"/>
              </a:rPr>
              <a:t>Introduced in 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Dinur-G.-Khot-Regev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] </a:t>
            </a:r>
            <a:r>
              <a:rPr lang="en-US" sz="2800" dirty="0" smtClean="0">
                <a:sym typeface="Symbol"/>
              </a:rPr>
              <a:t>to show factor 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(k) </a:t>
            </a:r>
            <a:r>
              <a:rPr lang="en-US" sz="2800" dirty="0" smtClean="0">
                <a:sym typeface="Symbol"/>
              </a:rPr>
              <a:t>hardness for vertex cover on 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k</a:t>
            </a:r>
            <a:r>
              <a:rPr lang="en-US" sz="2800" dirty="0" smtClean="0">
                <a:sym typeface="Symbol"/>
              </a:rPr>
              <a:t>-uniform </a:t>
            </a:r>
            <a:r>
              <a:rPr lang="en-US" sz="2800" dirty="0" err="1" smtClean="0">
                <a:sym typeface="Symbol"/>
              </a:rPr>
              <a:t>hypergraphs</a:t>
            </a:r>
            <a:endParaRPr lang="en-US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Later use in </a:t>
            </a:r>
            <a:r>
              <a:rPr lang="en-US" sz="2800" dirty="0" err="1" smtClean="0">
                <a:sym typeface="Symbol"/>
              </a:rPr>
              <a:t>hypergraph</a:t>
            </a:r>
            <a:r>
              <a:rPr lang="en-US" sz="2800" dirty="0" smtClean="0">
                <a:sym typeface="Symbol"/>
              </a:rPr>
              <a:t> coloring, non-mixed 3SAT, etc.</a:t>
            </a:r>
            <a:endParaRPr lang="en-US" sz="28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2-to-1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Label Cover where projection maps are </a:t>
            </a:r>
            <a:r>
              <a:rPr lang="en-US" dirty="0" smtClean="0">
                <a:solidFill>
                  <a:srgbClr val="0033CC"/>
                </a:solidFill>
              </a:rPr>
              <a:t>2-to-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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u="sng" dirty="0" smtClean="0"/>
              <a:t>Conjecture </a:t>
            </a:r>
            <a:r>
              <a:rPr lang="en-US" sz="2800" dirty="0" smtClean="0">
                <a:solidFill>
                  <a:srgbClr val="996633"/>
                </a:solidFill>
              </a:rPr>
              <a:t>[</a:t>
            </a:r>
            <a:r>
              <a:rPr lang="en-US" sz="2800" dirty="0" err="1" smtClean="0">
                <a:solidFill>
                  <a:srgbClr val="996633"/>
                </a:solidFill>
              </a:rPr>
              <a:t>Khot</a:t>
            </a:r>
            <a:r>
              <a:rPr lang="en-US" sz="2800" dirty="0" smtClean="0">
                <a:solidFill>
                  <a:srgbClr val="996633"/>
                </a:solidFill>
              </a:rPr>
              <a:t>]</a:t>
            </a:r>
            <a:r>
              <a:rPr lang="en-US" dirty="0" smtClean="0"/>
              <a:t>:  Gap-2-to-</a:t>
            </a:r>
            <a:r>
              <a:rPr lang="en-US" dirty="0" smtClean="0">
                <a:sym typeface="Symbol"/>
              </a:rPr>
              <a:t>-</a:t>
            </a:r>
            <a:r>
              <a:rPr lang="en-US" dirty="0" smtClean="0"/>
              <a:t>LC</a:t>
            </a:r>
            <a:r>
              <a:rPr lang="en-US" baseline="-25000" dirty="0" smtClean="0">
                <a:sym typeface="Symbol"/>
              </a:rPr>
              <a:t> </a:t>
            </a:r>
            <a:r>
              <a:rPr lang="en-US" dirty="0" smtClean="0">
                <a:sym typeface="Symbol"/>
              </a:rPr>
              <a:t> is NP-hard</a:t>
            </a:r>
          </a:p>
          <a:p>
            <a:pPr lvl="1"/>
            <a:r>
              <a:rPr lang="en-US" dirty="0" smtClean="0">
                <a:sym typeface="Symbol"/>
              </a:rPr>
              <a:t>Parallel repetition gives poly()-to- projections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ym typeface="Symbol"/>
              </a:rPr>
              <a:t>Consequences:</a:t>
            </a:r>
          </a:p>
          <a:p>
            <a:pPr lvl="1"/>
            <a:r>
              <a:rPr lang="en-US" dirty="0" smtClean="0">
                <a:sym typeface="Symbol"/>
              </a:rPr>
              <a:t>2 hardness for vertex cover 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Dinur-Safra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], [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Khot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]</a:t>
            </a:r>
            <a:endParaRPr lang="en-US" dirty="0" smtClean="0">
              <a:solidFill>
                <a:srgbClr val="996633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 Hardness of O()-coloring 4-colorable graphs 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Dinur-Mossel-Regev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]</a:t>
            </a:r>
            <a:endParaRPr lang="en-US" dirty="0" smtClean="0">
              <a:solidFill>
                <a:srgbClr val="996633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 Hardness of Gap-No-Two</a:t>
            </a:r>
            <a:r>
              <a:rPr lang="en-US" baseline="-25000" dirty="0" smtClean="0">
                <a:sym typeface="Symbol"/>
              </a:rPr>
              <a:t>,5/8   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[O’Donnell-Wu]</a:t>
            </a:r>
            <a:endParaRPr lang="en-US" dirty="0" smtClean="0">
              <a:solidFill>
                <a:srgbClr val="996633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 Factor 		     hardness for Max k-coloring 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G.-Sinop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]</a:t>
            </a:r>
            <a:endParaRPr lang="en-US" dirty="0">
              <a:solidFill>
                <a:srgbClr val="996633"/>
              </a:solidFill>
            </a:endParaRP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86000" y="5181600"/>
            <a:ext cx="2057400" cy="376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Dinur-Safra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25963"/>
          </a:xfrm>
        </p:spPr>
        <p:txBody>
          <a:bodyPr/>
          <a:lstStyle/>
          <a:p>
            <a:r>
              <a:rPr lang="en-US" dirty="0" smtClean="0"/>
              <a:t>This remarkable paper showed factor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1.3606</a:t>
            </a:r>
            <a:r>
              <a:rPr lang="en-US" dirty="0" smtClean="0">
                <a:cs typeface="Times New Roman" pitchFamily="18" charset="0"/>
              </a:rPr>
              <a:t> NP-hardness for vertex cover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cs typeface="Times New Roman" pitchFamily="18" charset="0"/>
              </a:rPr>
              <a:t>Underlying this was a “2-to-1 like” Label Cover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label for v consistent with one or two labels for w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Soundness:  </a:t>
            </a:r>
            <a:r>
              <a:rPr lang="en-US" dirty="0" smtClean="0">
                <a:cs typeface="Times New Roman" pitchFamily="18" charset="0"/>
                <a:sym typeface="Symbol"/>
              </a:rPr>
              <a:t> labeling, </a:t>
            </a:r>
            <a:r>
              <a:rPr lang="en-US" dirty="0" smtClean="0">
                <a:cs typeface="Times New Roman" pitchFamily="18" charset="0"/>
              </a:rPr>
              <a:t>every </a:t>
            </a:r>
            <a:r>
              <a:rPr lang="en-US" dirty="0" smtClean="0">
                <a:cs typeface="Times New Roman" pitchFamily="18" charset="0"/>
                <a:sym typeface="Symbol"/>
              </a:rPr>
              <a:t> fraction of vertices has a 100-clique of </a:t>
            </a:r>
            <a:r>
              <a:rPr lang="en-US" dirty="0" smtClean="0">
                <a:cs typeface="Times New Roman" pitchFamily="18" charset="0"/>
              </a:rPr>
              <a:t>inconsistent pairs.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cs typeface="Times New Roman" pitchFamily="18" charset="0"/>
              </a:rPr>
              <a:t>Other applications?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PCPs remarkably successful in showing </a:t>
            </a:r>
            <a:r>
              <a:rPr lang="en-US" sz="2800" dirty="0" err="1" smtClean="0"/>
              <a:t>inapproximability</a:t>
            </a:r>
            <a:r>
              <a:rPr lang="en-US" sz="2800" dirty="0" smtClean="0"/>
              <a:t> (even beyond initial expectations?)</a:t>
            </a:r>
          </a:p>
          <a:p>
            <a:pPr lvl="1"/>
            <a:r>
              <a:rPr lang="en-US" sz="2400" dirty="0" smtClean="0"/>
              <a:t>Breadth of problems.  </a:t>
            </a:r>
          </a:p>
          <a:p>
            <a:pPr lvl="1">
              <a:buNone/>
            </a:pPr>
            <a:r>
              <a:rPr lang="en-US" sz="2400" dirty="0" smtClean="0"/>
              <a:t>		I find it amazing what all Label Cover can be reduced to!</a:t>
            </a:r>
          </a:p>
          <a:p>
            <a:pPr lvl="1"/>
            <a:r>
              <a:rPr lang="en-US" sz="2400" dirty="0" smtClean="0"/>
              <a:t>Many tight results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Some notorious problems have withstood resolution</a:t>
            </a:r>
          </a:p>
          <a:p>
            <a:pPr lvl="1"/>
            <a:r>
              <a:rPr lang="en-US" sz="2400" dirty="0" smtClean="0"/>
              <a:t>Densest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,  minimum linear arrangement,  bipartite clique,  sparsest cut,  graph bisection,  etc.</a:t>
            </a:r>
          </a:p>
          <a:p>
            <a:pPr lvl="1"/>
            <a:r>
              <a:rPr lang="en-US" sz="2400" i="1" dirty="0" smtClean="0"/>
              <a:t>Known algorithms have </a:t>
            </a:r>
            <a:r>
              <a:rPr lang="en-US" sz="2400" i="1" dirty="0" err="1" smtClean="0"/>
              <a:t>superconstant</a:t>
            </a:r>
            <a:r>
              <a:rPr lang="en-US" sz="2400" i="1" dirty="0" smtClean="0"/>
              <a:t> approx. ratio, </a:t>
            </a:r>
          </a:p>
          <a:p>
            <a:pPr lvl="1">
              <a:buNone/>
            </a:pPr>
            <a:r>
              <a:rPr lang="en-US" sz="2400" i="1" dirty="0" smtClean="0"/>
              <a:t>	but even APX-hardness not known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419600"/>
            <a:ext cx="8077200" cy="1752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Eg</a:t>
            </a:r>
            <a:r>
              <a:rPr lang="en-US" sz="2800" dirty="0" smtClean="0"/>
              <a:t>. Uniform Sparsest Cut, Minimum Graph Bisection: </a:t>
            </a:r>
          </a:p>
          <a:p>
            <a:pPr>
              <a:buNone/>
            </a:pPr>
            <a:r>
              <a:rPr lang="en-US" sz="2800" dirty="0" smtClean="0"/>
              <a:t>Best approximation (log n)</a:t>
            </a:r>
            <a:r>
              <a:rPr lang="en-US" sz="2800" baseline="30000" dirty="0" smtClean="0">
                <a:sym typeface="Symbol"/>
              </a:rPr>
              <a:t>)</a:t>
            </a:r>
            <a:r>
              <a:rPr lang="en-US" sz="2800" dirty="0" smtClean="0">
                <a:sym typeface="Symbol"/>
              </a:rPr>
              <a:t>.  Hardness evidence: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ym typeface="Symbol"/>
              </a:rPr>
              <a:t>Refuting random 3SAT is hard  Factor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1.1 </a:t>
            </a:r>
            <a:r>
              <a:rPr lang="en-US" sz="2400" dirty="0" smtClean="0">
                <a:cs typeface="Times New Roman" pitchFamily="18" charset="0"/>
                <a:sym typeface="Symbol"/>
              </a:rPr>
              <a:t>hardness </a:t>
            </a:r>
            <a:r>
              <a:rPr lang="en-US" sz="2400" dirty="0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Feige</a:t>
            </a:r>
            <a:r>
              <a:rPr lang="en-US" sz="2400" dirty="0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]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cs typeface="Times New Roman" pitchFamily="18" charset="0"/>
                <a:sym typeface="Symbol"/>
              </a:rPr>
              <a:t>Polytime</a:t>
            </a:r>
            <a:r>
              <a:rPr lang="en-US" sz="2400" dirty="0" smtClean="0">
                <a:cs typeface="Times New Roman" pitchFamily="18" charset="0"/>
                <a:sym typeface="Symbol"/>
              </a:rPr>
              <a:t> ( approximation </a:t>
            </a:r>
            <a:r>
              <a:rPr lang="en-US" sz="2400" dirty="0" smtClean="0">
                <a:sym typeface="Symbol"/>
              </a:rPr>
              <a:t> NP has </a:t>
            </a:r>
            <a:r>
              <a:rPr lang="en-US" sz="2400" dirty="0" smtClean="0">
                <a:latin typeface="Bookman Old Style"/>
                <a:sym typeface="Symbol"/>
              </a:rPr>
              <a:t>2</a:t>
            </a:r>
            <a:r>
              <a:rPr lang="en-US" sz="2400" baseline="30000" dirty="0" smtClean="0">
                <a:latin typeface="Gill Sans MT"/>
                <a:sym typeface="Symbol"/>
              </a:rPr>
              <a:t>n</a:t>
            </a:r>
            <a:r>
              <a:rPr lang="en-US" sz="2400" baseline="55000" dirty="0" smtClean="0">
                <a:latin typeface="cmmi10"/>
                <a:sym typeface="Symbol"/>
              </a:rPr>
              <a:t>²</a:t>
            </a:r>
            <a:r>
              <a:rPr lang="en-US" sz="2400" baseline="55000" dirty="0" smtClean="0">
                <a:latin typeface="Gill Sans MT"/>
                <a:sym typeface="Symbol"/>
              </a:rPr>
              <a:t>’</a:t>
            </a:r>
            <a:r>
              <a:rPr lang="en-US" sz="2400" dirty="0" smtClean="0">
                <a:sym typeface="Symbol"/>
              </a:rPr>
              <a:t> time algorithms 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Khot</a:t>
            </a:r>
            <a:r>
              <a:rPr lang="en-US" sz="2400" dirty="0" smtClean="0">
                <a:sym typeface="Symbol"/>
              </a:rPr>
              <a:t>, “quasi-random PCPs”]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cs typeface="Times New Roman" pitchFamily="18" charset="0"/>
                <a:sym typeface="Symbol"/>
              </a:rPr>
              <a:t>Superconstant</a:t>
            </a:r>
            <a:r>
              <a:rPr lang="en-US" sz="2400" dirty="0" smtClean="0">
                <a:cs typeface="Times New Roman" pitchFamily="18" charset="0"/>
                <a:sym typeface="Symbol"/>
              </a:rPr>
              <a:t> hardness under “SSE hypothesis” (stronger than Unique Games conjecture) </a:t>
            </a:r>
            <a:r>
              <a:rPr lang="en-US" sz="2000" dirty="0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[</a:t>
            </a:r>
            <a:r>
              <a:rPr lang="en-US" sz="2000" dirty="0" err="1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Raghavendra-Steurer-Tulsiani</a:t>
            </a:r>
            <a:r>
              <a:rPr lang="en-US" sz="2000" dirty="0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]</a:t>
            </a:r>
            <a:endParaRPr lang="en-US" sz="2400" dirty="0" smtClean="0">
              <a:solidFill>
                <a:srgbClr val="996633"/>
              </a:solidFill>
              <a:cs typeface="Times New Roman" pitchFamily="18" charset="0"/>
              <a:sym typeface="Symbol"/>
            </a:endParaRPr>
          </a:p>
          <a:p>
            <a:pPr>
              <a:spcBef>
                <a:spcPts val="2400"/>
              </a:spcBef>
              <a:buNone/>
            </a:pPr>
            <a:r>
              <a:rPr lang="en-US" sz="2800" dirty="0" smtClean="0">
                <a:cs typeface="Times New Roman" pitchFamily="18" charset="0"/>
                <a:sym typeface="Symbol"/>
              </a:rPr>
              <a:t>“Easiness” evidence </a:t>
            </a:r>
            <a:r>
              <a:rPr lang="en-US" sz="2400" dirty="0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[</a:t>
            </a:r>
            <a:r>
              <a:rPr lang="en-US" sz="2400" dirty="0" err="1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G.-Sinop</a:t>
            </a:r>
            <a:r>
              <a:rPr lang="en-US" sz="2400" dirty="0" smtClean="0">
                <a:solidFill>
                  <a:srgbClr val="996633"/>
                </a:solidFill>
                <a:cs typeface="Times New Roman" pitchFamily="18" charset="0"/>
                <a:sym typeface="Symbol"/>
              </a:rPr>
              <a:t>]</a:t>
            </a:r>
            <a:endParaRPr lang="en-US" sz="2800" dirty="0" smtClean="0">
              <a:cs typeface="Times New Roman" pitchFamily="18" charset="0"/>
              <a:sym typeface="Symbol"/>
            </a:endParaRPr>
          </a:p>
          <a:p>
            <a:r>
              <a:rPr lang="en-US" sz="2400" dirty="0" smtClean="0">
                <a:cs typeface="Times New Roman" pitchFamily="18" charset="0"/>
                <a:sym typeface="Symbol"/>
              </a:rPr>
              <a:t>Factor 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(1</a:t>
            </a:r>
            <a:r>
              <a:rPr lang="en-US" sz="24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cs typeface="Times New Roman" pitchFamily="18" charset="0"/>
                <a:sym typeface="Symbol"/>
              </a:rPr>
              <a:t>approximation in 		 time </a:t>
            </a:r>
            <a:r>
              <a:rPr lang="en-US" sz="2400" dirty="0" smtClean="0"/>
              <a:t>where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2400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cs typeface="Times New Roman" pitchFamily="18" charset="0"/>
                <a:sym typeface="Symbol"/>
              </a:rPr>
              <a:t>is the </a:t>
            </a:r>
            <a:r>
              <a:rPr lang="en-US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’th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cs typeface="Times New Roman" pitchFamily="18" charset="0"/>
                <a:sym typeface="Symbol"/>
              </a:rPr>
              <a:t>smallest </a:t>
            </a:r>
            <a:r>
              <a:rPr lang="en-US" sz="2400" dirty="0" err="1" smtClean="0">
                <a:cs typeface="Times New Roman" pitchFamily="18" charset="0"/>
                <a:sym typeface="Symbol"/>
              </a:rPr>
              <a:t>eigenvalue</a:t>
            </a:r>
            <a:r>
              <a:rPr lang="en-US" sz="2400" dirty="0" smtClean="0">
                <a:cs typeface="Times New Roman" pitchFamily="18" charset="0"/>
                <a:sym typeface="Symbol"/>
              </a:rPr>
              <a:t> of normalized </a:t>
            </a:r>
            <a:r>
              <a:rPr lang="en-US" sz="2400" dirty="0" err="1" smtClean="0">
                <a:cs typeface="Times New Roman" pitchFamily="18" charset="0"/>
                <a:sym typeface="Symbol"/>
              </a:rPr>
              <a:t>Laplacian</a:t>
            </a:r>
            <a:r>
              <a:rPr lang="en-US" sz="2400" dirty="0" smtClean="0">
                <a:cs typeface="Times New Roman" pitchFamily="18" charset="0"/>
                <a:sym typeface="Symbol"/>
              </a:rPr>
              <a:t>.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105400" y="4953000"/>
            <a:ext cx="914400" cy="32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PCP machinery (even assuming UGC) give strong hardness results for Steiner Tree, TSP,  Asymmetric TSP ? </a:t>
            </a:r>
          </a:p>
          <a:p>
            <a:pPr>
              <a:spcBef>
                <a:spcPts val="1800"/>
              </a:spcBef>
            </a:pPr>
            <a:r>
              <a:rPr lang="en-US" sz="2800" dirty="0" err="1" smtClean="0"/>
              <a:t>Lasserre</a:t>
            </a:r>
            <a:r>
              <a:rPr lang="en-US" sz="2800" dirty="0" smtClean="0"/>
              <a:t> integrality gaps beyond known hardness bound for Vertex Cover, Max Cut (or Unique Games)?</a:t>
            </a:r>
          </a:p>
          <a:p>
            <a:pPr lvl="1"/>
            <a:r>
              <a:rPr lang="en-US" sz="2400" dirty="0" smtClean="0"/>
              <a:t>Just 4 rounds could improve [GW] and refute UGC !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Unique-Games-completeness?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Bypass UGC for some other consequences?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Unchartered terrain for </a:t>
            </a:r>
            <a:r>
              <a:rPr lang="en-US" sz="2800" dirty="0" err="1" smtClean="0"/>
              <a:t>inapproximability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. , nearest codeword in algebraic codes, bin packing, …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Probabilistically Checkable Proofs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685800"/>
          </a:xfrm>
        </p:spPr>
        <p:txBody>
          <a:bodyPr/>
          <a:lstStyle/>
          <a:p>
            <a:r>
              <a:rPr lang="en-US" smtClean="0"/>
              <a:t>PCP Theorem: characterization of NP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762000" y="2667000"/>
            <a:ext cx="2362200" cy="20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32773" name="Oval 7"/>
          <p:cNvSpPr>
            <a:spLocks noChangeArrowheads="1"/>
          </p:cNvSpPr>
          <p:nvPr/>
        </p:nvSpPr>
        <p:spPr bwMode="auto">
          <a:xfrm>
            <a:off x="1752600" y="3429000"/>
            <a:ext cx="3810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990600" y="4038600"/>
            <a:ext cx="1889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Deterministic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Verifier</a:t>
            </a:r>
          </a:p>
        </p:txBody>
      </p:sp>
      <p:sp>
        <p:nvSpPr>
          <p:cNvPr id="32775" name="Right Brace 10"/>
          <p:cNvSpPr>
            <a:spLocks/>
          </p:cNvSpPr>
          <p:nvPr/>
        </p:nvSpPr>
        <p:spPr bwMode="auto">
          <a:xfrm rot="5400000">
            <a:off x="1676400" y="1905000"/>
            <a:ext cx="533400" cy="2362200"/>
          </a:xfrm>
          <a:prstGeom prst="rightBrace">
            <a:avLst>
              <a:gd name="adj1" fmla="val 83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1143000" y="2286000"/>
            <a:ext cx="179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NP Proof y</a:t>
            </a:r>
          </a:p>
        </p:txBody>
      </p:sp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4572000" y="2590800"/>
            <a:ext cx="3962400" cy="20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32778" name="Oval 13"/>
          <p:cNvSpPr>
            <a:spLocks noChangeArrowheads="1"/>
          </p:cNvSpPr>
          <p:nvPr/>
        </p:nvSpPr>
        <p:spPr bwMode="auto">
          <a:xfrm>
            <a:off x="6324600" y="3352800"/>
            <a:ext cx="3810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5715000" y="3886200"/>
            <a:ext cx="1727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Probabilistic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Verifier</a:t>
            </a:r>
          </a:p>
        </p:txBody>
      </p:sp>
      <p:sp>
        <p:nvSpPr>
          <p:cNvPr id="32780" name="TextBox 16"/>
          <p:cNvSpPr txBox="1">
            <a:spLocks noChangeArrowheads="1"/>
          </p:cNvSpPr>
          <p:nvPr/>
        </p:nvSpPr>
        <p:spPr bwMode="auto">
          <a:xfrm>
            <a:off x="6019800" y="2209800"/>
            <a:ext cx="1187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PCP </a:t>
            </a:r>
            <a:r>
              <a:rPr lang="en-US" sz="2400" smtClean="0">
                <a:solidFill>
                  <a:srgbClr val="000000"/>
                </a:solidFill>
                <a:latin typeface="Osaka-Mono"/>
              </a:rPr>
              <a:t>π</a:t>
            </a:r>
            <a:r>
              <a:rPr lang="en-US" sz="240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2782" name="Right Arrow 18"/>
          <p:cNvSpPr>
            <a:spLocks noChangeArrowheads="1"/>
          </p:cNvSpPr>
          <p:nvPr/>
        </p:nvSpPr>
        <p:spPr bwMode="auto">
          <a:xfrm>
            <a:off x="3581400" y="3352800"/>
            <a:ext cx="977900" cy="407988"/>
          </a:xfrm>
          <a:prstGeom prst="rightArrow">
            <a:avLst>
              <a:gd name="adj1" fmla="val 50000"/>
              <a:gd name="adj2" fmla="val 4992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32783" name="TextBox 19"/>
          <p:cNvSpPr txBox="1">
            <a:spLocks noChangeArrowheads="1"/>
          </p:cNvSpPr>
          <p:nvPr/>
        </p:nvSpPr>
        <p:spPr bwMode="auto">
          <a:xfrm>
            <a:off x="533400" y="5257800"/>
            <a:ext cx="8185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PCP </a:t>
            </a:r>
            <a:r>
              <a:rPr lang="en-US" sz="2400" smtClean="0">
                <a:solidFill>
                  <a:srgbClr val="000000"/>
                </a:solidFill>
                <a:latin typeface="Osaka-Mono"/>
              </a:rPr>
              <a:t>π </a:t>
            </a:r>
            <a:r>
              <a:rPr lang="en-US" sz="2400" smtClean="0">
                <a:solidFill>
                  <a:srgbClr val="000000"/>
                </a:solidFill>
              </a:rPr>
              <a:t>– locally testable encoding of the NP proof y    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257800" y="2590800"/>
            <a:ext cx="228600" cy="196977"/>
          </a:xfrm>
          <a:prstGeom prst="rect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0800" y="2590800"/>
            <a:ext cx="228600" cy="196977"/>
          </a:xfrm>
          <a:prstGeom prst="rect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153400" y="2590800"/>
            <a:ext cx="228600" cy="196977"/>
          </a:xfrm>
          <a:prstGeom prst="rect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Probabilistically Checkable Proofs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685800"/>
          </a:xfrm>
        </p:spPr>
        <p:txBody>
          <a:bodyPr/>
          <a:lstStyle/>
          <a:p>
            <a:r>
              <a:rPr lang="en-US" smtClean="0"/>
              <a:t>PCP Theorem: characterization of NP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762000" y="2667000"/>
            <a:ext cx="2362200" cy="20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33797" name="Oval 7"/>
          <p:cNvSpPr>
            <a:spLocks noChangeArrowheads="1"/>
          </p:cNvSpPr>
          <p:nvPr/>
        </p:nvSpPr>
        <p:spPr bwMode="auto">
          <a:xfrm>
            <a:off x="1752600" y="3429000"/>
            <a:ext cx="3810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990600" y="4038600"/>
            <a:ext cx="1889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Deterministic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Verifier</a:t>
            </a:r>
          </a:p>
        </p:txBody>
      </p:sp>
      <p:sp>
        <p:nvSpPr>
          <p:cNvPr id="33799" name="Right Brace 10"/>
          <p:cNvSpPr>
            <a:spLocks/>
          </p:cNvSpPr>
          <p:nvPr/>
        </p:nvSpPr>
        <p:spPr bwMode="auto">
          <a:xfrm rot="5400000">
            <a:off x="1676400" y="1905000"/>
            <a:ext cx="533400" cy="2362200"/>
          </a:xfrm>
          <a:prstGeom prst="rightBrace">
            <a:avLst>
              <a:gd name="adj1" fmla="val 83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33800" name="TextBox 11"/>
          <p:cNvSpPr txBox="1">
            <a:spLocks noChangeArrowheads="1"/>
          </p:cNvSpPr>
          <p:nvPr/>
        </p:nvSpPr>
        <p:spPr bwMode="auto">
          <a:xfrm>
            <a:off x="1143000" y="2286000"/>
            <a:ext cx="1797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NP Proof y</a:t>
            </a:r>
          </a:p>
        </p:txBody>
      </p:sp>
      <p:sp>
        <p:nvSpPr>
          <p:cNvPr id="33801" name="Rectangle 12"/>
          <p:cNvSpPr>
            <a:spLocks noChangeArrowheads="1"/>
          </p:cNvSpPr>
          <p:nvPr/>
        </p:nvSpPr>
        <p:spPr bwMode="auto">
          <a:xfrm>
            <a:off x="4572000" y="2590800"/>
            <a:ext cx="3962400" cy="20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33802" name="Oval 13"/>
          <p:cNvSpPr>
            <a:spLocks noChangeArrowheads="1"/>
          </p:cNvSpPr>
          <p:nvPr/>
        </p:nvSpPr>
        <p:spPr bwMode="auto">
          <a:xfrm>
            <a:off x="6324600" y="3352800"/>
            <a:ext cx="3810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33803" name="TextBox 14"/>
          <p:cNvSpPr txBox="1">
            <a:spLocks noChangeArrowheads="1"/>
          </p:cNvSpPr>
          <p:nvPr/>
        </p:nvSpPr>
        <p:spPr bwMode="auto">
          <a:xfrm>
            <a:off x="5715000" y="3886200"/>
            <a:ext cx="1727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Probabilistic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</a:rPr>
              <a:t>Verifier</a:t>
            </a:r>
          </a:p>
        </p:txBody>
      </p:sp>
      <p:sp>
        <p:nvSpPr>
          <p:cNvPr id="33804" name="TextBox 16"/>
          <p:cNvSpPr txBox="1">
            <a:spLocks noChangeArrowheads="1"/>
          </p:cNvSpPr>
          <p:nvPr/>
        </p:nvSpPr>
        <p:spPr bwMode="auto">
          <a:xfrm>
            <a:off x="6019800" y="2209800"/>
            <a:ext cx="1187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</a:rPr>
              <a:t>PCP </a:t>
            </a:r>
            <a:r>
              <a:rPr lang="en-US" sz="2400" smtClean="0">
                <a:solidFill>
                  <a:srgbClr val="000000"/>
                </a:solidFill>
                <a:latin typeface="Osaka-Mono"/>
              </a:rPr>
              <a:t>π</a:t>
            </a:r>
            <a:r>
              <a:rPr lang="en-US" sz="240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3806" name="Right Arrow 18"/>
          <p:cNvSpPr>
            <a:spLocks noChangeArrowheads="1"/>
          </p:cNvSpPr>
          <p:nvPr/>
        </p:nvSpPr>
        <p:spPr bwMode="auto">
          <a:xfrm>
            <a:off x="3581400" y="3352800"/>
            <a:ext cx="977900" cy="407988"/>
          </a:xfrm>
          <a:prstGeom prst="rightArrow">
            <a:avLst>
              <a:gd name="adj1" fmla="val 50000"/>
              <a:gd name="adj2" fmla="val 4992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33807" name="TextBox 19"/>
          <p:cNvSpPr txBox="1">
            <a:spLocks noChangeArrowheads="1"/>
          </p:cNvSpPr>
          <p:nvPr/>
        </p:nvSpPr>
        <p:spPr bwMode="auto">
          <a:xfrm>
            <a:off x="228600" y="4611231"/>
            <a:ext cx="87486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Completeness: 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If </a:t>
            </a:r>
            <a:r>
              <a:rPr lang="en-US" sz="2000" dirty="0" smtClean="0">
                <a:solidFill>
                  <a:srgbClr val="000000"/>
                </a:solidFill>
                <a:latin typeface="cmsy10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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∈ SAT, there </a:t>
            </a:r>
            <a:r>
              <a:rPr lang="en-US" sz="2000" b="1" i="1" dirty="0" smtClean="0">
                <a:solidFill>
                  <a:srgbClr val="000000"/>
                </a:solidFill>
              </a:rPr>
              <a:t>exists </a:t>
            </a:r>
            <a:r>
              <a:rPr lang="en-US" sz="2000" dirty="0" smtClean="0">
                <a:solidFill>
                  <a:srgbClr val="000000"/>
                </a:solidFill>
              </a:rPr>
              <a:t>a PCP </a:t>
            </a:r>
            <a:r>
              <a:rPr lang="en-US" sz="2000" dirty="0" smtClean="0">
                <a:solidFill>
                  <a:srgbClr val="000000"/>
                </a:solidFill>
                <a:latin typeface="Osaka-Mono"/>
              </a:rPr>
              <a:t>π </a:t>
            </a:r>
            <a:r>
              <a:rPr lang="en-US" sz="2000" dirty="0" smtClean="0">
                <a:solidFill>
                  <a:srgbClr val="000000"/>
                </a:solidFill>
              </a:rPr>
              <a:t>such all local views are accepting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660066"/>
                </a:solidFill>
              </a:rPr>
              <a:t>Soundness: 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If </a:t>
            </a:r>
            <a:r>
              <a:rPr lang="en-US" sz="2000" dirty="0" smtClean="0">
                <a:solidFill>
                  <a:srgbClr val="000000"/>
                </a:solidFill>
                <a:latin typeface="Symbol" pitchFamily="18" charset="2"/>
                <a:sym typeface="Symbol" pitchFamily="18" charset="2"/>
              </a:rPr>
              <a:t> </a:t>
            </a:r>
            <a:r>
              <a:rPr lang="en-US" sz="2000" dirty="0" smtClean="0">
                <a:solidFill>
                  <a:srgbClr val="000000"/>
                </a:solidFill>
              </a:rPr>
              <a:t> L, then for </a:t>
            </a:r>
            <a:r>
              <a:rPr lang="en-US" sz="2000" b="1" i="1" dirty="0" smtClean="0">
                <a:solidFill>
                  <a:srgbClr val="000000"/>
                </a:solidFill>
              </a:rPr>
              <a:t>all</a:t>
            </a:r>
            <a:r>
              <a:rPr lang="en-US" sz="2000" dirty="0" smtClean="0">
                <a:solidFill>
                  <a:srgbClr val="000000"/>
                </a:solidFill>
              </a:rPr>
              <a:t> PCPs </a:t>
            </a:r>
            <a:r>
              <a:rPr lang="en-US" sz="2000" dirty="0" smtClean="0">
                <a:solidFill>
                  <a:srgbClr val="000000"/>
                </a:solidFill>
                <a:latin typeface="Osaka-Mono"/>
              </a:rPr>
              <a:t>π </a:t>
            </a:r>
            <a:r>
              <a:rPr lang="en-US" sz="2000" dirty="0" smtClean="0">
                <a:solidFill>
                  <a:srgbClr val="FF0000"/>
                </a:solidFill>
              </a:rPr>
              <a:t>at most 99% </a:t>
            </a:r>
            <a:r>
              <a:rPr lang="en-US" sz="2000" dirty="0" smtClean="0"/>
              <a:t>of the </a:t>
            </a:r>
            <a:r>
              <a:rPr lang="en-US" sz="2000" dirty="0" smtClean="0">
                <a:solidFill>
                  <a:srgbClr val="000000"/>
                </a:solidFill>
              </a:rPr>
              <a:t>local views 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are accepting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257800" y="2590800"/>
            <a:ext cx="228600" cy="196977"/>
          </a:xfrm>
          <a:prstGeom prst="rect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553200" y="2590800"/>
            <a:ext cx="228600" cy="196977"/>
          </a:xfrm>
          <a:prstGeom prst="rect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848600" y="2590800"/>
            <a:ext cx="228600" cy="196977"/>
          </a:xfrm>
          <a:prstGeom prst="rect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742950" indent="-2857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00"/>
              </a:buClr>
              <a:buSzPct val="75000"/>
              <a:buFont typeface="Wingdings" pitchFamily="2" charset="2"/>
              <a:buNone/>
            </a:pPr>
            <a:endParaRPr lang="en-US" sz="1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PCP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51054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>
              <a:buNone/>
            </a:pPr>
            <a:r>
              <a:rPr lang="en-US" dirty="0" smtClean="0">
                <a:sym typeface="Symbol"/>
              </a:rPr>
              <a:t>  </a:t>
            </a:r>
            <a:r>
              <a:rPr lang="en-US" b="1" dirty="0" smtClean="0"/>
              <a:t>Gap3SAT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baseline="-25000" dirty="0" smtClean="0"/>
              <a:t>,</a:t>
            </a:r>
            <a:r>
              <a:rPr lang="en-US" b="1" baseline="-25000" dirty="0" smtClean="0">
                <a:sym typeface="Symbol"/>
              </a:rPr>
              <a:t></a:t>
            </a:r>
            <a:r>
              <a:rPr lang="en-US" b="1" dirty="0" smtClean="0">
                <a:sym typeface="Symbol"/>
              </a:rPr>
              <a:t> is NP-hard for some  &lt;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That is,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polytime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reduction mapping</a:t>
            </a:r>
          </a:p>
          <a:p>
            <a:pPr lvl="2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satisfiable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formulae  to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satisfiable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formulae </a:t>
            </a:r>
          </a:p>
          <a:p>
            <a:pPr lvl="2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Unsatisfiable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formulae  to formulae  that is </a:t>
            </a:r>
          </a:p>
          <a:p>
            <a:pPr lvl="2">
              <a:buNone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  at most -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satisfiable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  <a:sym typeface="Symbol"/>
            </a:endParaRPr>
          </a:p>
          <a:p>
            <a:pPr lvl="2">
              <a:buNone/>
            </a:pP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  <a:sym typeface="Symbol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Implies factor -approximation for Max 3SAT is NP-hard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PCPs: 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PCP theorem implied hardness of approximation many problems (via their classic reductions from 3SAT).</a:t>
            </a:r>
          </a:p>
          <a:p>
            <a:pPr lvl="1"/>
            <a:r>
              <a:rPr lang="en-US" sz="2400" dirty="0" smtClean="0"/>
              <a:t>Generally very weak factors. </a:t>
            </a:r>
          </a:p>
          <a:p>
            <a:pPr lvl="1"/>
            <a:r>
              <a:rPr lang="en-US" sz="2400" dirty="0" smtClean="0"/>
              <a:t>Quest for better (optimal?) factors followed</a:t>
            </a:r>
          </a:p>
          <a:p>
            <a:pPr>
              <a:spcBef>
                <a:spcPts val="3000"/>
              </a:spcBef>
            </a:pPr>
            <a:r>
              <a:rPr lang="en-US" sz="2800" dirty="0" smtClean="0"/>
              <a:t>2-prover </a:t>
            </a:r>
            <a:r>
              <a:rPr lang="en-US" sz="2800" dirty="0" smtClean="0">
                <a:sym typeface="Symbol"/>
              </a:rPr>
              <a:t></a:t>
            </a:r>
            <a:r>
              <a:rPr lang="en-US" sz="2800" dirty="0" smtClean="0"/>
              <a:t>-round proof systems emerged as the canonical PCP to reduce from:</a:t>
            </a:r>
          </a:p>
          <a:p>
            <a:pPr lvl="1"/>
            <a:r>
              <a:rPr lang="en-US" dirty="0" smtClean="0"/>
              <a:t>Constraint satisfaction problem called </a:t>
            </a:r>
            <a:r>
              <a:rPr lang="en-US" i="1" dirty="0" smtClean="0">
                <a:solidFill>
                  <a:srgbClr val="008000"/>
                </a:solidFill>
              </a:rPr>
              <a:t>Label Cover</a:t>
            </a:r>
          </a:p>
          <a:p>
            <a:pPr lvl="1"/>
            <a:r>
              <a:rPr lang="en-US" dirty="0" smtClean="0"/>
              <a:t>Example early Label Cover-based success</a:t>
            </a:r>
            <a:r>
              <a:rPr lang="en-US" dirty="0" smtClean="0">
                <a:solidFill>
                  <a:srgbClr val="002060"/>
                </a:solidFill>
              </a:rPr>
              <a:t>:  </a:t>
            </a: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  <a:sym typeface="Symbol"/>
              </a:rPr>
              <a:t>		     (log n) hardness for set cover 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[Lund-</a:t>
            </a:r>
            <a:r>
              <a:rPr lang="en-US" sz="2400" dirty="0" err="1" smtClean="0">
                <a:solidFill>
                  <a:srgbClr val="996633"/>
                </a:solidFill>
                <a:sym typeface="Symbol"/>
              </a:rPr>
              <a:t>Yannakakis</a:t>
            </a:r>
            <a:r>
              <a:rPr lang="en-US" sz="2400" dirty="0" smtClean="0">
                <a:solidFill>
                  <a:srgbClr val="996633"/>
                </a:solidFill>
                <a:sym typeface="Symbol"/>
              </a:rPr>
              <a:t>]</a:t>
            </a:r>
            <a:endParaRPr lang="en-US" dirty="0" smtClean="0">
              <a:solidFill>
                <a:srgbClr val="996633"/>
              </a:solidFill>
            </a:endParaRPr>
          </a:p>
          <a:p>
            <a:pPr lvl="1"/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ENKAT@ELEUNMZFUVWYY57I" val="41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n^{O_\epsilon(r)}$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\mathbb{E}_{I} \bigl[ \Delta(\pi_I, \mathrm{SAT}(C_I)) \bigr] &gt; \eta$&#10;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begin{document}&#10;$2^{\tilde{\Omega}(n)}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itemize}&#10;\item Pick $x,y \in \{0,1\}^R$ u.a.r.&#10;\item Pick $\mu \in \{0,1\}^R$ from the $\epsilon$-biased distribution.&#10;\item Define $z\in \{0,1\}^R$ by $z_j = y_j \oplus x_{\pi(j)} \oplus \mu_j$.&#10;\item With prob. $1/2$ check $g(x) \oplus f(y) \oplus f(z) = 0$, \\&#10;and with prob. $1/2$ check $g(x) \oplus f(y) \oplus f(\overline{z}) = 1$ \\&#10;  ($\overline{z}$ = coordinate-wise complement of $z$).&#10;\end{itemize}&#10;&#10;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itemize}&#10;\itemsep=0ex&#10;\item Pick $x \in \{0,1\}^R$ u.a.r, and $\epsilon$-biased &#10;noise vector $\mu \in \{0,1\}^R$ &#10;\item Set $y = x \circ \pi \oplus \mu$, i.e., for $j \in [R]$, set $y_j = x_{\pi(j)} \oplus \mu_j$.&#10;\item With prob. $1/2$, check $g(x) \oplus f(y) = 0$, \\&#10;with prob. $1/2$, check $g(x) \oplus f(\overline{y}) = 1$.&#10;\end{itemize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a \neq a'~~ \mathrm{Prob}_{e \ni v} [\pi_e(a) = \pi_e(a') ] \to 0 \quad$ (for large $R$)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&#10;\pagestyle{empty}&#10;\begin{document}&#10;&#10;\underline{Input}: A set of $m$ points $a_1,a_2,\dots,a_m \in {\mathbb R}^n$.&#10;&#10;\underline{Goal}: Find a $(n-1)$-dimensional subspace (hyperplane) $H$ minimizing &#10;\[ \vspace{-1ex} \sum_{i=1}^m \textnormal{dist}(H,a_i)^p \]&#10;where $\textnormal{dist}(H,a)$ is the min. Euclidean distance between $a$ and any point in $H$.&#10;&#10;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&#10;\pagestyle{empty}&#10;\begin{document}&#10;$\beta_p = \mathbb{E}_{g \sim N(0,1)} \bigl[ |g|^p \bigr]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1-\frac{1}{k} + O\left( \frac{\ln k}{k^2} \right)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742950" marR="0" indent="-28575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charset="2"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742950" marR="0" indent="-28575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charset="2"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742950" marR="0" indent="-28575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charset="2"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742950" marR="0" indent="-28575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charset="2"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742950" marR="0" indent="-28575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charset="2"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742950" marR="0" indent="-28575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5000"/>
          <a:buFont typeface="Wingdings" charset="2"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Verdana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3403</Words>
  <Application>Microsoft Office PowerPoint</Application>
  <PresentationFormat>On-screen Show (4:3)</PresentationFormat>
  <Paragraphs>469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75" baseType="lpstr">
      <vt:lpstr>Arial</vt:lpstr>
      <vt:lpstr>Bookman Old Style</vt:lpstr>
      <vt:lpstr>Gill Sans MT</vt:lpstr>
      <vt:lpstr>Times New Roman</vt:lpstr>
      <vt:lpstr>Symbol</vt:lpstr>
      <vt:lpstr>Garamond</vt:lpstr>
      <vt:lpstr>Verdana</vt:lpstr>
      <vt:lpstr>Wingdings</vt:lpstr>
      <vt:lpstr>Osaka-Mono</vt:lpstr>
      <vt:lpstr>cmsy10</vt:lpstr>
      <vt:lpstr>Tahoma</vt:lpstr>
      <vt:lpstr>cmmi10</vt:lpstr>
      <vt:lpstr>PMingLiU</vt:lpstr>
      <vt:lpstr>Calibri</vt:lpstr>
      <vt:lpstr>Office Theme</vt:lpstr>
      <vt:lpstr>Level</vt:lpstr>
      <vt:lpstr>1_Level</vt:lpstr>
      <vt:lpstr>2_Level</vt:lpstr>
      <vt:lpstr>PCPs and Inapproximability: Recent Milestones and Continuing Challenges</vt:lpstr>
      <vt:lpstr>Intended to be a survey of some key developments of last  10 years  Let’s begin with a glimpse of where PCP theory was  a decade back</vt:lpstr>
      <vt:lpstr>PCPs circa 2000</vt:lpstr>
      <vt:lpstr>PCP theorem</vt:lpstr>
      <vt:lpstr>Probabilistically Checkable Proofs</vt:lpstr>
      <vt:lpstr>Probabilistically Checkable Proofs</vt:lpstr>
      <vt:lpstr>Probabilistically Checkable Proofs</vt:lpstr>
      <vt:lpstr>PCP theorem</vt:lpstr>
      <vt:lpstr>PCPs: early years</vt:lpstr>
      <vt:lpstr>Label Cover</vt:lpstr>
      <vt:lpstr>Strong(er)/optimal PCPs</vt:lpstr>
      <vt:lpstr>Long Code (aka Dictator functions)</vt:lpstr>
      <vt:lpstr>The first optimal PCPs</vt:lpstr>
      <vt:lpstr>Optimal algorithms</vt:lpstr>
      <vt:lpstr>Optimal PCPs:  queries vs soundness</vt:lpstr>
      <vt:lpstr>Low-soundness Multiprover systems</vt:lpstr>
      <vt:lpstr>Covering PCPs [G.-Håstad-Sudan] </vt:lpstr>
      <vt:lpstr>PCPs till ~ 2000 summary</vt:lpstr>
      <vt:lpstr>Slide 19</vt:lpstr>
      <vt:lpstr>New proofs and notions</vt:lpstr>
      <vt:lpstr>Dinur’s proof</vt:lpstr>
      <vt:lpstr>Robust PCPs</vt:lpstr>
      <vt:lpstr>Robust PCPs &amp; PCPPs</vt:lpstr>
      <vt:lpstr>Composition streamlined </vt:lpstr>
      <vt:lpstr>Talk Plan</vt:lpstr>
      <vt:lpstr>Quasi-linear PCPs</vt:lpstr>
      <vt:lpstr>Slide 27</vt:lpstr>
      <vt:lpstr>Label cover with o(1) soundness</vt:lpstr>
      <vt:lpstr>Inapproximability consequence</vt:lpstr>
      <vt:lpstr>[Moshkovitz-Raz] approach</vt:lpstr>
      <vt:lpstr>Derandomized parallel repetition</vt:lpstr>
      <vt:lpstr>Composing without an extra prover</vt:lpstr>
      <vt:lpstr>Label Cover  Robust PCPs</vt:lpstr>
      <vt:lpstr>Label Cover  Robust PCPs</vt:lpstr>
      <vt:lpstr>Label Cover  Robust PCPs</vt:lpstr>
      <vt:lpstr>Label Cover  Robust PCPs</vt:lpstr>
      <vt:lpstr>Low-error 2-prover systems summary</vt:lpstr>
      <vt:lpstr>Slide 38</vt:lpstr>
      <vt:lpstr>Label Cover</vt:lpstr>
      <vt:lpstr>Long code based “inner” PCPs</vt:lpstr>
      <vt:lpstr>Håstad’s 3-query PCP</vt:lpstr>
      <vt:lpstr>3 vs. 2 queries</vt:lpstr>
      <vt:lpstr>A 2-query PCP?</vt:lpstr>
      <vt:lpstr>Unique Games</vt:lpstr>
      <vt:lpstr>2-query dictator testing</vt:lpstr>
      <vt:lpstr>UGC consequences…</vt:lpstr>
      <vt:lpstr>Slide 47</vt:lpstr>
      <vt:lpstr>Bypassing UGC?</vt:lpstr>
      <vt:lpstr>Smooth Label Cover</vt:lpstr>
      <vt:lpstr>A Gaussian approximation threshold</vt:lpstr>
      <vt:lpstr>Other Label Cover variants</vt:lpstr>
      <vt:lpstr>Multilayered PCP</vt:lpstr>
      <vt:lpstr>2-to-1 conjecture</vt:lpstr>
      <vt:lpstr>[Dinur-Safra]</vt:lpstr>
      <vt:lpstr>Wrap-up</vt:lpstr>
      <vt:lpstr>Cut challenges</vt:lpstr>
      <vt:lpstr>Challenges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PCPs and Inapproximability: Recent Milestones and Continuing Challenges</dc:title>
  <dc:creator>venkat</dc:creator>
  <cp:lastModifiedBy>venkatg</cp:lastModifiedBy>
  <cp:revision>259</cp:revision>
  <dcterms:created xsi:type="dcterms:W3CDTF">2006-08-16T00:00:00Z</dcterms:created>
  <dcterms:modified xsi:type="dcterms:W3CDTF">2012-08-20T16:32:45Z</dcterms:modified>
</cp:coreProperties>
</file>