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19"/>
  </p:notesMasterIdLst>
  <p:sldIdLst>
    <p:sldId id="256" r:id="rId2"/>
    <p:sldId id="325" r:id="rId3"/>
    <p:sldId id="358" r:id="rId4"/>
    <p:sldId id="357" r:id="rId5"/>
    <p:sldId id="364" r:id="rId6"/>
    <p:sldId id="326" r:id="rId7"/>
    <p:sldId id="329" r:id="rId8"/>
    <p:sldId id="328" r:id="rId9"/>
    <p:sldId id="327" r:id="rId10"/>
    <p:sldId id="330" r:id="rId11"/>
    <p:sldId id="331" r:id="rId12"/>
    <p:sldId id="365" r:id="rId13"/>
    <p:sldId id="366" r:id="rId14"/>
    <p:sldId id="367" r:id="rId15"/>
    <p:sldId id="371" r:id="rId16"/>
    <p:sldId id="369" r:id="rId17"/>
    <p:sldId id="3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CCCB"/>
    <a:srgbClr val="D8E5E5"/>
    <a:srgbClr val="728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3447" autoAdjust="0"/>
  </p:normalViewPr>
  <p:slideViewPr>
    <p:cSldViewPr snapToGrid="0">
      <p:cViewPr varScale="1">
        <p:scale>
          <a:sx n="74" d="100"/>
          <a:sy n="74" d="100"/>
        </p:scale>
        <p:origin x="400" y="52"/>
      </p:cViewPr>
      <p:guideLst/>
    </p:cSldViewPr>
  </p:slideViewPr>
  <p:outlineViewPr>
    <p:cViewPr>
      <p:scale>
        <a:sx n="33" d="100"/>
        <a:sy n="33" d="100"/>
      </p:scale>
      <p:origin x="0" y="-11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76973-9992-4563-AE97-CEC3177DCF7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14829-7A44-44B0-9E99-9B7A0FE3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4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0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3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5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53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0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004D56-9120-4DEF-8F98-51E7883F6F0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8E9587-F1D2-4CE1-91D6-1190C39FED4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20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5.jpeg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158" y="1016000"/>
            <a:ext cx="10059844" cy="2327563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/>
              <a:t>Prophet Secretary</a:t>
            </a:r>
            <a:br>
              <a:rPr lang="en-US" sz="4500" dirty="0" smtClean="0"/>
            </a:br>
            <a:r>
              <a:rPr lang="en-US" sz="4500" dirty="0" smtClean="0"/>
              <a:t>for Combinatorial Auctions</a:t>
            </a:r>
            <a:br>
              <a:rPr lang="en-US" sz="4500" dirty="0" smtClean="0"/>
            </a:br>
            <a:r>
              <a:rPr lang="en-US" sz="4500" dirty="0" smtClean="0"/>
              <a:t>and Matroids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533" y="4533781"/>
            <a:ext cx="2775094" cy="1015792"/>
          </a:xfrm>
        </p:spPr>
        <p:txBody>
          <a:bodyPr/>
          <a:lstStyle/>
          <a:p>
            <a:pPr algn="ctr"/>
            <a:r>
              <a:rPr lang="en-US" dirty="0" smtClean="0"/>
              <a:t>Soheil Ehsani</a:t>
            </a:r>
          </a:p>
          <a:p>
            <a:pPr algn="ctr"/>
            <a:r>
              <a:rPr lang="en-US" sz="2000" dirty="0" smtClean="0"/>
              <a:t>January 2018</a:t>
            </a:r>
            <a:endParaRPr lang="en-US" sz="2000" dirty="0"/>
          </a:p>
        </p:txBody>
      </p:sp>
      <p:pic>
        <p:nvPicPr>
          <p:cNvPr id="2050" name="Picture 2" descr="Image result for um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7" y="628072"/>
            <a:ext cx="1498899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3269" y="5627210"/>
            <a:ext cx="6081622" cy="36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1CCCB"/>
                </a:solidFill>
              </a:rPr>
              <a:t>Joint work with M. </a:t>
            </a:r>
            <a:r>
              <a:rPr lang="en-US" dirty="0" err="1" smtClean="0">
                <a:solidFill>
                  <a:srgbClr val="B1CCCB"/>
                </a:solidFill>
              </a:rPr>
              <a:t>Hajiaghayi</a:t>
            </a:r>
            <a:r>
              <a:rPr lang="en-US" dirty="0" smtClean="0">
                <a:solidFill>
                  <a:srgbClr val="B1CCCB"/>
                </a:solidFill>
              </a:rPr>
              <a:t>, T. </a:t>
            </a:r>
            <a:r>
              <a:rPr lang="en-US" dirty="0" err="1">
                <a:solidFill>
                  <a:srgbClr val="B1CCCB"/>
                </a:solidFill>
              </a:rPr>
              <a:t>Kesselheim</a:t>
            </a:r>
            <a:r>
              <a:rPr lang="en-US" dirty="0">
                <a:solidFill>
                  <a:srgbClr val="B1CCCB"/>
                </a:solidFill>
              </a:rPr>
              <a:t> , S. </a:t>
            </a:r>
            <a:r>
              <a:rPr lang="en-US">
                <a:solidFill>
                  <a:srgbClr val="B1CCCB"/>
                </a:solidFill>
              </a:rPr>
              <a:t>Singla</a:t>
            </a:r>
            <a:endParaRPr lang="en-US" dirty="0">
              <a:solidFill>
                <a:srgbClr val="B1CC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6"/>
    </mc:Choice>
    <mc:Fallback xmlns="">
      <p:transition spd="slow" advTm="120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189845" cy="402336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First we convert the problem into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continuous-time setting</a:t>
                </a:r>
                <a:r>
                  <a:rPr lang="en-US" dirty="0" smtClean="0"/>
                  <a:t>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Assume each buyer arrives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∼[0,1]</m:t>
                    </m:r>
                  </m:oMath>
                </a14:m>
                <a:r>
                  <a:rPr lang="en-US" dirty="0" smtClean="0"/>
                  <a:t> (independently at random).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Then we focus on designing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dynamic-pricing algorithms</a:t>
                </a:r>
                <a:r>
                  <a:rPr lang="en-US" dirty="0" smtClean="0"/>
                  <a:t>: 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 we serve buyer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Her gain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Her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virtual payment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This approach allows us to split the objective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r>
                  <a:rPr lang="en-US" dirty="0" smtClean="0"/>
                  <a:t> into </a:t>
                </a:r>
                <a:r>
                  <a:rPr lang="en-US" i="1" dirty="0">
                    <a:solidFill>
                      <a:srgbClr val="0070C0"/>
                    </a:solidFill>
                  </a:rPr>
                  <a:t>r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evenue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:r>
                  <a:rPr lang="en-US" i="1" dirty="0">
                    <a:solidFill>
                      <a:srgbClr val="0070C0"/>
                    </a:solidFill>
                  </a:rPr>
                  <a:t>u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tility</a:t>
                </a:r>
                <a:r>
                  <a:rPr lang="en-US" i="1" dirty="0"/>
                  <a:t>:</a:t>
                </a:r>
                <a:endParaRPr lang="en-US" dirty="0" smtClean="0"/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𝑈𝑡𝑖𝑙𝑖𝑡𝑦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)].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189845" cy="4023360"/>
              </a:xfrm>
              <a:blipFill rotWithShape="0">
                <a:blip r:embed="rId2"/>
                <a:stretch>
                  <a:fillRect l="-1435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18377" y="1011981"/>
                <a:ext cx="24633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Achieving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for</a:t>
                </a:r>
              </a:p>
              <a:p>
                <a:r>
                  <a:rPr lang="en-US" dirty="0" smtClean="0"/>
                  <a:t>Prophet Secretary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377" y="1011981"/>
                <a:ext cx="246338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98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>
            <a:endCxn id="23" idx="1"/>
          </p:cNvCxnSpPr>
          <p:nvPr/>
        </p:nvCxnSpPr>
        <p:spPr>
          <a:xfrm flipV="1">
            <a:off x="5005635" y="3656758"/>
            <a:ext cx="1602555" cy="302503"/>
          </a:xfrm>
          <a:prstGeom prst="bentConnector3">
            <a:avLst>
              <a:gd name="adj1" fmla="val 1176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08190" y="3472092"/>
            <a:ext cx="340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time-dependent </a:t>
            </a:r>
            <a:r>
              <a:rPr lang="en-US" dirty="0" smtClean="0">
                <a:solidFill>
                  <a:srgbClr val="0070C0"/>
                </a:solidFill>
              </a:rPr>
              <a:t>discount function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>
            <a:endCxn id="27" idx="1"/>
          </p:cNvCxnSpPr>
          <p:nvPr/>
        </p:nvCxnSpPr>
        <p:spPr>
          <a:xfrm>
            <a:off x="5869168" y="4143930"/>
            <a:ext cx="73902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08190" y="3959264"/>
            <a:ext cx="290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time-independent </a:t>
            </a:r>
            <a:r>
              <a:rPr lang="en-US" dirty="0" smtClean="0">
                <a:solidFill>
                  <a:srgbClr val="0070C0"/>
                </a:solidFill>
              </a:rPr>
              <a:t>base price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bounding Social Welfare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565633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goal is to </a:t>
                </a:r>
                <a:r>
                  <a:rPr lang="en-US" dirty="0">
                    <a:solidFill>
                      <a:srgbClr val="0070C0"/>
                    </a:solidFill>
                  </a:rPr>
                  <a:t>maximize social welfare</a:t>
                </a:r>
                <a:r>
                  <a:rPr lang="en-US" dirty="0">
                    <a:solidFill>
                      <a:schemeClr val="tx1"/>
                    </a:solidFill>
                  </a:rPr>
                  <a:t>, i.e.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𝐴𝑙𝑔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𝑅𝑒𝑣𝑒𝑛𝑢𝑒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𝑈𝑡𝑖𝑙𝑖𝑡𝑦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We define a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residual function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 capture the expected remaining value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Residual function is defined for a given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instance of prophet secretary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and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dynamic-pricing algorithm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Definition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a residual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following properties:</a:t>
                </a: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Revenue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Utility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limLoc m:val="undOvr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565633" cy="4023360"/>
              </a:xfrm>
              <a:blipFill rotWithShape="0">
                <a:blip r:embed="rId2"/>
                <a:stretch>
                  <a:fillRect l="-1269" t="-1970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9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 rot="3715850">
            <a:off x="8419843" y="2826397"/>
            <a:ext cx="461818" cy="2187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Template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98093" y="2484583"/>
                <a:ext cx="2105892" cy="10991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𝓟𝓢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be a prophet secretary instance</a:t>
                </a:r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093" y="2484583"/>
                <a:ext cx="2105892" cy="109912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503985" y="2791830"/>
            <a:ext cx="8774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381438" y="2484583"/>
                <a:ext cx="2444236" cy="10991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ndara" panose="020E0502030303020204" pitchFamily="34" charset="0"/>
                  </a:rPr>
                  <a:t>Propose a dynamic pricing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𝐴𝑙𝑔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based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38" y="2484583"/>
                <a:ext cx="2444236" cy="109912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6825673" y="2791830"/>
            <a:ext cx="8774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703127" y="2484583"/>
                <a:ext cx="2660073" cy="10991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ndara" panose="020E0502030303020204" pitchFamily="34" charset="0"/>
                  </a:rPr>
                  <a:t>Show there exists a residual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𝐴𝑙𝑔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, and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127" y="2484583"/>
                <a:ext cx="2660073" cy="109912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629892" y="4469607"/>
                <a:ext cx="4143406" cy="107993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ndara" panose="020E0502030303020204" pitchFamily="34" charset="0"/>
                  </a:rPr>
                  <a:t>Using a good discount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𝐴𝑙𝑔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0.63 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approximation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892" y="4469607"/>
                <a:ext cx="4143406" cy="107993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7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the Discount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805" y="1855259"/>
            <a:ext cx="10058400" cy="1316566"/>
          </a:xfrm>
        </p:spPr>
        <p:txBody>
          <a:bodyPr/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b="1" dirty="0" smtClean="0">
                <a:latin typeface="Candara" panose="020E0502030303020204" pitchFamily="34" charset="0"/>
              </a:rPr>
              <a:t>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97280" y="1845734"/>
                <a:ext cx="9893993" cy="8022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i="1" dirty="0" smtClean="0">
                    <a:latin typeface="Calibri body"/>
                  </a:rPr>
                  <a:t>Lemma: </a:t>
                </a:r>
                <a:r>
                  <a:rPr lang="en-US" sz="2000" i="1" dirty="0" smtClean="0">
                    <a:latin typeface="Calibri body"/>
                  </a:rPr>
                  <a:t>If an algorithm has a residual function then s</a:t>
                </a:r>
                <a:r>
                  <a:rPr lang="en-US" sz="2000" b="0" i="1" dirty="0" smtClean="0">
                    <a:latin typeface="Calibri body"/>
                  </a:rPr>
                  <a:t>etting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b="0" i="1" dirty="0" smtClean="0">
                    <a:latin typeface="Calibri body"/>
                  </a:rPr>
                  <a:t> results in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0.63</m:t>
                    </m:r>
                  </m:oMath>
                </a14:m>
                <a:r>
                  <a:rPr lang="en-US" sz="2000" b="0" i="1" dirty="0" smtClean="0">
                    <a:latin typeface="Calibri body"/>
                  </a:rPr>
                  <a:t>-approximation algorithm.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9893993" cy="802216"/>
              </a:xfrm>
              <a:prstGeom prst="roundRect">
                <a:avLst/>
              </a:prstGeom>
              <a:blipFill rotWithShape="0">
                <a:blip r:embed="rId2"/>
                <a:stretch>
                  <a:fillRect l="-185"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17032" y="2647950"/>
                <a:ext cx="9998768" cy="3179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b="0" i="1" dirty="0" smtClean="0">
                    <a:latin typeface="Candara" panose="020E0502030303020204" pitchFamily="34" charset="0"/>
                  </a:rPr>
                  <a:t>Second property of residual functions says: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𝑅𝑒𝑣𝑒𝑛𝑢𝑒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≥−∫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b="0" i="1" dirty="0" smtClean="0">
                    <a:latin typeface="Candara" panose="020E0502030303020204" pitchFamily="34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0" i="1" dirty="0" smtClean="0">
                    <a:latin typeface="Candara" panose="020E0502030303020204" pitchFamily="34" charset="0"/>
                  </a:rPr>
                  <a:t>From integration by parts we know: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∫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b="0" dirty="0" smtClean="0">
                    <a:latin typeface="Candara" panose="020E0502030303020204" pitchFamily="34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i="1" dirty="0" smtClean="0">
                    <a:latin typeface="Candara" panose="020E0502030303020204" pitchFamily="34" charset="0"/>
                  </a:rPr>
                  <a:t>Therefore,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𝑅𝑒𝑣𝑒𝑛𝑢𝑒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≥−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nary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latin typeface="Candara" panose="020E0502030303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dirty="0" smtClean="0">
                    <a:latin typeface="Candara" panose="020E0502030303020204" pitchFamily="34" charset="0"/>
                  </a:rPr>
                  <a:t>Now by adding Revenue and Utility we get:</a:t>
                </a:r>
              </a:p>
              <a:p>
                <a:pPr algn="ctr">
                  <a:lnSpc>
                    <a:spcPct val="200000"/>
                  </a:lnSpc>
                </a:pPr>
                <a:endParaRPr lang="en-US" dirty="0" smtClean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32" y="2647950"/>
                <a:ext cx="9998768" cy="3179460"/>
              </a:xfrm>
              <a:prstGeom prst="rect">
                <a:avLst/>
              </a:prstGeom>
              <a:blipFill rotWithShape="0">
                <a:blip r:embed="rId3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5709" y="5310909"/>
                <a:ext cx="7801366" cy="714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𝐴𝑙𝑔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𝑈𝑡𝑖𝑙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09" y="5310909"/>
                <a:ext cx="7801366" cy="7145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5519" t="24129" r="40039" b="38978"/>
          <a:stretch/>
        </p:blipFill>
        <p:spPr>
          <a:xfrm>
            <a:off x="3605253" y="2976299"/>
            <a:ext cx="4199139" cy="25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Combinatorial Auctions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>
                    <a:latin typeface="Calibri body"/>
                  </a:rPr>
                  <a:t>Preprocess: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alibri body"/>
                  </a:rPr>
                  <a:t>Set a base price for each item based on its contribution to the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𝑂𝑃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alibri body"/>
                  </a:rPr>
                  <a:t>.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Calibri body"/>
                  </a:rPr>
                  <a:t>Draw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 body"/>
                  </a:rPr>
                  <a:t>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latin typeface="Calibri body"/>
                  </a:rPr>
                  <a:t> independently </a:t>
                </a:r>
                <a:r>
                  <a:rPr lang="en-US" dirty="0" smtClean="0">
                    <a:latin typeface="Calibri body"/>
                  </a:rPr>
                  <a:t>and uniformly at </a:t>
                </a:r>
                <a:r>
                  <a:rPr lang="en-US" dirty="0">
                    <a:latin typeface="Calibri body"/>
                  </a:rPr>
                  <a:t>random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>
                    <a:latin typeface="Calibri body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>
                    <a:latin typeface="Calibri body"/>
                  </a:rPr>
                  <a:t>Assignments: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alibri body"/>
                  </a:rPr>
                  <a:t>Buyer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alibri body"/>
                  </a:rPr>
                  <a:t> selects each remaining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latin typeface="Calibri body"/>
                  </a:rPr>
                  <a:t> </a:t>
                </a:r>
                <a:r>
                  <a:rPr lang="en-US" i="1" dirty="0" smtClean="0">
                    <a:latin typeface="Calibri body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 body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97280" y="4663440"/>
                <a:ext cx="9564624" cy="8094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i="1" dirty="0" smtClean="0">
                    <a:latin typeface="Candara" panose="020E0502030303020204" pitchFamily="34" charset="0"/>
                  </a:rPr>
                  <a:t>Lemma: </a:t>
                </a:r>
                <a:r>
                  <a:rPr lang="en-US" sz="2000" i="1" dirty="0" smtClean="0">
                    <a:latin typeface="Candara" panose="020E0502030303020204" pitchFamily="34" charset="0"/>
                  </a:rPr>
                  <a:t>T</a:t>
                </a:r>
                <a:r>
                  <a:rPr lang="en-US" sz="2000" b="0" i="1" dirty="0" smtClean="0">
                    <a:latin typeface="Candara" panose="020E0502030303020204" pitchFamily="34" charset="0"/>
                  </a:rPr>
                  <a:t>he following function is a residual for the algorithm: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𝑠𝑜𝑙𝑑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𝑏𝑒𝑓𝑜𝑟𝑒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].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b="0" i="1" dirty="0" smtClean="0">
                    <a:latin typeface="Candara" panose="020E0502030303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663440"/>
                <a:ext cx="9564624" cy="809436"/>
              </a:xfrm>
              <a:prstGeom prst="roundRect">
                <a:avLst/>
              </a:prstGeom>
              <a:blipFill rotWithShape="0">
                <a:blip r:embed="rId3"/>
                <a:stretch>
                  <a:fillRect l="-191" t="-16912" b="-7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5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Single Item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Algorithm: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Preprocess the base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for arrival times.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item is assigned to the first buyer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existence of a residual function </a:t>
                </a:r>
                <a:r>
                  <a:rPr lang="en-US" dirty="0">
                    <a:solidFill>
                      <a:schemeClr val="tx1"/>
                    </a:solidFill>
                  </a:rPr>
                  <a:t>in conjunction with the </a:t>
                </a:r>
                <a:r>
                  <a:rPr lang="en-US" dirty="0">
                    <a:solidFill>
                      <a:srgbClr val="0070C0"/>
                    </a:solidFill>
                  </a:rPr>
                  <a:t>above tuning of the discount function</a:t>
                </a:r>
                <a:r>
                  <a:rPr lang="en-US" dirty="0">
                    <a:solidFill>
                      <a:schemeClr val="tx1"/>
                    </a:solidFill>
                  </a:rPr>
                  <a:t> results in 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approximation algorithm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We need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𝑖𝑡𝑒𝑚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𝑛𝑜𝑡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𝑠𝑜𝑙𝑑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𝑏𝑒𝑓𝑜𝑟𝑒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is a residual function.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Revenue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Utility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limLoc m:val="undOvr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t="-1667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Single 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623491" y="1835310"/>
                <a:ext cx="1005840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smtClean="0"/>
                  <a:t>First property</a:t>
                </a:r>
                <a:r>
                  <a:rPr lang="en-US" i="1" dirty="0" smtClean="0"/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𝑠𝑜𝑙𝑑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𝑏𝑒𝑓𝑜𝑟𝑒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0].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Second property</a:t>
                </a:r>
                <a:r>
                  <a:rPr lang="en-US" dirty="0" smtClean="0"/>
                  <a:t>: 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is </a:t>
                </a:r>
                <a:r>
                  <a:rPr lang="en-US" i="1" dirty="0" smtClean="0"/>
                  <a:t>probability </a:t>
                </a:r>
                <a:r>
                  <a:rPr lang="en-US" i="1" dirty="0"/>
                  <a:t>of selling item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(for </a:t>
                </a:r>
                <a:r>
                  <a:rPr lang="en-US" i="1" dirty="0" smtClean="0"/>
                  <a:t>price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b="1" i="1" dirty="0" smtClean="0"/>
                  <a:t>Third property</a:t>
                </a:r>
                <a:r>
                  <a:rPr lang="en-US" i="1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𝑈𝑡𝑖𝑙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i="1" dirty="0" smtClean="0"/>
                  <a:t>For the conditional utility of buyer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 smtClean="0"/>
                  <a:t> given arrival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𝑖𝑡𝑒𝑚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                ≥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𝑖𝑡𝑒𝑚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𝑠𝑜𝑙𝑑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𝑏𝑒𝑓𝑜𝑟𝑒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b="1" i="1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 smtClean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𝑈𝑡𝑖𝑙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𝑖𝑡𝑒𝑚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𝑛𝑜𝑡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𝑠𝑜𝑙𝑑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𝑏𝑒𝑓𝑜𝑟𝑒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3491" y="1835310"/>
                <a:ext cx="10058400" cy="4023360"/>
              </a:xfrm>
              <a:prstGeom prst="rect">
                <a:avLst/>
              </a:prstGeom>
              <a:blipFill rotWithShape="0">
                <a:blip r:embed="rId2"/>
                <a:stretch>
                  <a:fillRect l="-1515" t="-1515" b="-5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7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573104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approximation algorithms for most important generalizations of single item.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Can we beat this barrier? [</a:t>
                </a:r>
                <a:r>
                  <a:rPr lang="sv-SE" dirty="0" smtClean="0"/>
                  <a:t>ACK </a:t>
                </a:r>
                <a:r>
                  <a:rPr lang="sv-SE" dirty="0"/>
                  <a:t>arXiv 2017</a:t>
                </a:r>
                <a:r>
                  <a:rPr lang="sv-SE" dirty="0" smtClean="0"/>
                  <a:t>] improve by </a:t>
                </a: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1/400</m:t>
                    </m:r>
                  </m:oMath>
                </a14:m>
                <a:r>
                  <a:rPr lang="sv-SE" dirty="0" smtClean="0"/>
                  <a:t> for single item.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What about the i.i.d. case? [A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E</a:t>
                </a:r>
                <a:r>
                  <a:rPr lang="en-US" dirty="0" smtClean="0"/>
                  <a:t>EHKL STOC’17] present 0.74 approximation algorithm for single item</a:t>
                </a:r>
                <a:r>
                  <a:rPr lang="en-US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573104" cy="4023360"/>
              </a:xfrm>
              <a:blipFill rotWithShape="0">
                <a:blip r:embed="rId2"/>
                <a:stretch>
                  <a:fillRect l="-1384" t="-1667" r="-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1375256" y="5385097"/>
            <a:ext cx="2429255" cy="3474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1" dirty="0" smtClean="0">
                <a:latin typeface="Candara" panose="020E0502030303020204" pitchFamily="34" charset="0"/>
              </a:rPr>
              <a:t>Mohamad </a:t>
            </a:r>
            <a:r>
              <a:rPr lang="en-US" sz="1400" i="1" dirty="0" err="1" smtClean="0">
                <a:latin typeface="Candara" panose="020E0502030303020204" pitchFamily="34" charset="0"/>
              </a:rPr>
              <a:t>Hajiaghayi</a:t>
            </a:r>
            <a:r>
              <a:rPr lang="en-US" sz="1400" i="1" dirty="0" smtClean="0">
                <a:latin typeface="Candara" panose="020E0502030303020204" pitchFamily="34" charset="0"/>
              </a:rPr>
              <a:t> (UMD)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35244" y="5379757"/>
            <a:ext cx="1655063" cy="3779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1" dirty="0" err="1" smtClean="0">
                <a:latin typeface="Candara" panose="020E0502030303020204" pitchFamily="34" charset="0"/>
              </a:rPr>
              <a:t>Sahil</a:t>
            </a:r>
            <a:r>
              <a:rPr lang="en-US" sz="1400" i="1" dirty="0" smtClean="0">
                <a:latin typeface="Candara" panose="020E0502030303020204" pitchFamily="34" charset="0"/>
              </a:rPr>
              <a:t> </a:t>
            </a:r>
            <a:r>
              <a:rPr lang="en-US" sz="1400" i="1" dirty="0" err="1" smtClean="0">
                <a:latin typeface="Candara" panose="020E0502030303020204" pitchFamily="34" charset="0"/>
              </a:rPr>
              <a:t>Singla</a:t>
            </a:r>
            <a:r>
              <a:rPr lang="en-US" sz="1400" i="1" dirty="0" smtClean="0">
                <a:latin typeface="Candara" panose="020E0502030303020204" pitchFamily="34" charset="0"/>
              </a:rPr>
              <a:t> (CMU)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7594" y="5379758"/>
            <a:ext cx="2185415" cy="3779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1" dirty="0" smtClean="0">
                <a:latin typeface="Candara" panose="020E0502030303020204" pitchFamily="34" charset="0"/>
              </a:rPr>
              <a:t>Thomas </a:t>
            </a:r>
            <a:r>
              <a:rPr lang="en-US" sz="1400" i="1" dirty="0" err="1" smtClean="0">
                <a:latin typeface="Candara" panose="020E0502030303020204" pitchFamily="34" charset="0"/>
              </a:rPr>
              <a:t>Kesselheim</a:t>
            </a:r>
            <a:r>
              <a:rPr lang="en-US" sz="1400" i="1" dirty="0" smtClean="0">
                <a:latin typeface="Candara" panose="020E0502030303020204" pitchFamily="34" charset="0"/>
              </a:rPr>
              <a:t> (TUD)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andara" panose="020E0502030303020204" pitchFamily="34" charset="0"/>
            </a:endParaRPr>
          </a:p>
        </p:txBody>
      </p:sp>
      <p:pic>
        <p:nvPicPr>
          <p:cNvPr id="7" name="Picture 8" descr="Image result for mohammad hajiaghay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09" y="4288393"/>
            <a:ext cx="1001506" cy="10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Image result for thomas kesselhe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06" y="4293547"/>
            <a:ext cx="983147" cy="10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Image result for sahil singl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b="19731"/>
          <a:stretch/>
        </p:blipFill>
        <p:spPr bwMode="auto">
          <a:xfrm>
            <a:off x="6086849" y="4289424"/>
            <a:ext cx="1005280" cy="103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50503" y="3529610"/>
            <a:ext cx="3221497" cy="54030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i="1" dirty="0" smtClean="0">
                <a:latin typeface="Candara" panose="020E0502030303020204" pitchFamily="34" charset="0"/>
              </a:rPr>
              <a:t>Thanks to my co-authors!</a:t>
            </a:r>
          </a:p>
        </p:txBody>
      </p:sp>
      <p:pic>
        <p:nvPicPr>
          <p:cNvPr id="11" name="Picture 34" descr="Image result for than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03" y="3992065"/>
            <a:ext cx="2105627" cy="16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problem consists of an </a:t>
            </a:r>
            <a:r>
              <a:rPr lang="en-US" dirty="0" smtClean="0">
                <a:solidFill>
                  <a:srgbClr val="0070C0"/>
                </a:solidFill>
              </a:rPr>
              <a:t>initial setting </a:t>
            </a:r>
            <a:r>
              <a:rPr lang="en-US" dirty="0" smtClean="0">
                <a:solidFill>
                  <a:schemeClr val="tx1"/>
                </a:solidFill>
              </a:rPr>
              <a:t>and a </a:t>
            </a:r>
            <a:r>
              <a:rPr lang="en-US" dirty="0" smtClean="0">
                <a:solidFill>
                  <a:srgbClr val="0070C0"/>
                </a:solidFill>
              </a:rPr>
              <a:t>sequence of events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We have to take particular actions </a:t>
            </a:r>
            <a:r>
              <a:rPr lang="en-US" dirty="0" smtClean="0">
                <a:solidFill>
                  <a:srgbClr val="0070C0"/>
                </a:solidFill>
              </a:rPr>
              <a:t>during time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goal is </a:t>
            </a:r>
            <a:r>
              <a:rPr lang="en-US" dirty="0" smtClean="0">
                <a:solidFill>
                  <a:srgbClr val="0070C0"/>
                </a:solidFill>
              </a:rPr>
              <a:t>maximize expected reward</a:t>
            </a:r>
            <a:r>
              <a:rPr lang="en-US" dirty="0" smtClean="0">
                <a:solidFill>
                  <a:schemeClr val="tx1"/>
                </a:solidFill>
              </a:rPr>
              <a:t> or minimize expected cost.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Two important fundamental problems are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Secretary </a:t>
            </a:r>
            <a:r>
              <a:rPr lang="en-US" dirty="0" smtClean="0">
                <a:solidFill>
                  <a:srgbClr val="0070C0"/>
                </a:solidFill>
              </a:rPr>
              <a:t>problem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Prophet </a:t>
            </a:r>
            <a:r>
              <a:rPr lang="en-US" dirty="0" smtClean="0">
                <a:solidFill>
                  <a:srgbClr val="0070C0"/>
                </a:solidFill>
              </a:rPr>
              <a:t>Inequality.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There is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unknown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set of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unknown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random permutation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In an online fashion and at each step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we observe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goal is to select one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maximized.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First </a:t>
                </a:r>
                <a:r>
                  <a:rPr lang="en-US" dirty="0"/>
                  <a:t>introduced by </a:t>
                </a:r>
                <a:r>
                  <a:rPr lang="en-US" dirty="0" err="1">
                    <a:solidFill>
                      <a:srgbClr val="0070C0"/>
                    </a:solidFill>
                  </a:rPr>
                  <a:t>Dynkin</a:t>
                </a:r>
                <a:r>
                  <a:rPr lang="en-US" dirty="0">
                    <a:solidFill>
                      <a:srgbClr val="0070C0"/>
                    </a:solidFill>
                  </a:rPr>
                  <a:t> in 1960’s </a:t>
                </a:r>
                <a:r>
                  <a:rPr lang="en-US" dirty="0"/>
                  <a:t>and first studied in mechanism design by </a:t>
                </a:r>
                <a:r>
                  <a:rPr lang="en-US" dirty="0" err="1">
                    <a:solidFill>
                      <a:srgbClr val="0070C0"/>
                    </a:solidFill>
                  </a:rPr>
                  <a:t>Hajiaghayi</a:t>
                </a:r>
                <a:r>
                  <a:rPr lang="en-US" dirty="0">
                    <a:solidFill>
                      <a:srgbClr val="0070C0"/>
                    </a:solidFill>
                  </a:rPr>
                  <a:t>, Kleinberg and Parkes, EC’04 </a:t>
                </a:r>
                <a:r>
                  <a:rPr lang="en-US" dirty="0"/>
                  <a:t>(introduced the value version </a:t>
                </a:r>
                <a:r>
                  <a:rPr lang="en-US" dirty="0" err="1"/>
                  <a:t>v.s</a:t>
                </a:r>
                <a:r>
                  <a:rPr lang="en-US" dirty="0"/>
                  <a:t>. the classic rank version and obtained the first bound for the general multi-choice version</a:t>
                </a:r>
                <a:r>
                  <a:rPr lang="en-US" dirty="0" smtClean="0"/>
                  <a:t>).</a:t>
                </a:r>
                <a:endParaRPr lang="en-US" dirty="0"/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 rotWithShape="0">
                <a:blip r:embed="rId2"/>
                <a:stretch>
                  <a:fillRect l="-1455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http://37n98a43dqtb4bua9n28nidp.wpengine.netdna-cdn.com/wp-content/uploads/2016/09/MyFriendPikac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8" y="4946842"/>
            <a:ext cx="530226" cy="5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to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36" y="5009442"/>
            <a:ext cx="715797" cy="5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Image result for toy d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28" y="4907895"/>
            <a:ext cx="756897" cy="6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s://www.tesla.com/tesla_theme/assets/img/modals/model-select-models.png?201608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67" y="5009442"/>
            <a:ext cx="1061371" cy="4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Image result for gol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54" y="5046432"/>
            <a:ext cx="593268" cy="4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/>
          <a:srcRect l="57351" t="28328" r="16891" b="31704"/>
          <a:stretch/>
        </p:blipFill>
        <p:spPr>
          <a:xfrm>
            <a:off x="8391471" y="4799639"/>
            <a:ext cx="825726" cy="8257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/>
          <a:srcRect l="57351" t="28328" r="16891" b="31704"/>
          <a:stretch/>
        </p:blipFill>
        <p:spPr>
          <a:xfrm>
            <a:off x="5367671" y="4799680"/>
            <a:ext cx="867981" cy="8679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57351" t="28328" r="16891" b="31704"/>
          <a:stretch/>
        </p:blipFill>
        <p:spPr>
          <a:xfrm>
            <a:off x="6964092" y="4802565"/>
            <a:ext cx="822800" cy="822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/>
          <a:srcRect l="57351" t="28328" r="16891" b="31704"/>
          <a:stretch/>
        </p:blipFill>
        <p:spPr>
          <a:xfrm>
            <a:off x="3898890" y="4799639"/>
            <a:ext cx="902739" cy="902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57351" t="28328" r="16891" b="31704"/>
          <a:stretch/>
        </p:blipFill>
        <p:spPr>
          <a:xfrm>
            <a:off x="2555616" y="4799639"/>
            <a:ext cx="853213" cy="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Given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known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probability </a:t>
                </a:r>
                <a:r>
                  <a:rPr lang="en-US" dirty="0">
                    <a:solidFill>
                      <a:schemeClr val="tx1"/>
                    </a:solidFill>
                  </a:rPr>
                  <a:t>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In an online fashion and at each step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we observe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The goal is to select one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upon its arrival, such that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maximized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First </a:t>
                </a:r>
                <a:r>
                  <a:rPr lang="en-US" dirty="0"/>
                  <a:t>introduced by </a:t>
                </a:r>
                <a:r>
                  <a:rPr lang="en-US" dirty="0" err="1">
                    <a:solidFill>
                      <a:srgbClr val="0070C0"/>
                    </a:solidFill>
                  </a:rPr>
                  <a:t>Krengel</a:t>
                </a:r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:r>
                  <a:rPr lang="en-US" dirty="0" err="1">
                    <a:solidFill>
                      <a:srgbClr val="0070C0"/>
                    </a:solidFill>
                  </a:rPr>
                  <a:t>Sucheston</a:t>
                </a:r>
                <a:r>
                  <a:rPr lang="en-US" dirty="0">
                    <a:solidFill>
                      <a:srgbClr val="0070C0"/>
                    </a:solidFill>
                  </a:rPr>
                  <a:t> in 1970’s </a:t>
                </a:r>
                <a:r>
                  <a:rPr lang="en-US" dirty="0"/>
                  <a:t>and first studied in computer science by </a:t>
                </a:r>
                <a:r>
                  <a:rPr lang="en-US" dirty="0" err="1">
                    <a:solidFill>
                      <a:srgbClr val="0070C0"/>
                    </a:solidFill>
                  </a:rPr>
                  <a:t>Hajiaghayi</a:t>
                </a:r>
                <a:r>
                  <a:rPr lang="en-US" dirty="0">
                    <a:solidFill>
                      <a:srgbClr val="0070C0"/>
                    </a:solidFill>
                  </a:rPr>
                  <a:t>, Kleinberg and </a:t>
                </a:r>
                <a:r>
                  <a:rPr lang="en-US" dirty="0" err="1">
                    <a:solidFill>
                      <a:srgbClr val="0070C0"/>
                    </a:solidFill>
                  </a:rPr>
                  <a:t>Sandholm</a:t>
                </a:r>
                <a:r>
                  <a:rPr lang="en-US" dirty="0">
                    <a:solidFill>
                      <a:srgbClr val="0070C0"/>
                    </a:solidFill>
                  </a:rPr>
                  <a:t>, AAAI’07 </a:t>
                </a:r>
                <a:r>
                  <a:rPr lang="en-US" dirty="0"/>
                  <a:t>(introduced the first bound for the general multi-choice version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 rotWithShape="0">
                <a:blip r:embed="rId2"/>
                <a:stretch>
                  <a:fillRect l="-1455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955" y="5045881"/>
            <a:ext cx="949527" cy="789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194" y="5025053"/>
            <a:ext cx="1257301" cy="8102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843" y="5014830"/>
            <a:ext cx="949527" cy="789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471" y="5045881"/>
            <a:ext cx="949527" cy="789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107" y="5045881"/>
            <a:ext cx="949527" cy="789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743" y="5063883"/>
            <a:ext cx="949527" cy="789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69" y="5014830"/>
            <a:ext cx="1257301" cy="810261"/>
          </a:xfrm>
          <a:prstGeom prst="rect">
            <a:avLst/>
          </a:prstGeom>
        </p:spPr>
      </p:pic>
      <p:pic>
        <p:nvPicPr>
          <p:cNvPr id="27" name="Picture 4" descr="http://37n98a43dqtb4bua9n28nidp.wpengine.netdna-cdn.com/wp-content/uploads/2016/09/MyFriendPikach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71" y="4456199"/>
            <a:ext cx="530226" cy="5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mage result for to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21" y="4506917"/>
            <a:ext cx="715797" cy="5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Image result for toy d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46" y="4415475"/>
            <a:ext cx="756897" cy="6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697" y="5053468"/>
            <a:ext cx="1257301" cy="8102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333" y="5058833"/>
            <a:ext cx="1257301" cy="8102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969" y="5043055"/>
            <a:ext cx="1257301" cy="810261"/>
          </a:xfrm>
          <a:prstGeom prst="rect">
            <a:avLst/>
          </a:prstGeom>
        </p:spPr>
      </p:pic>
      <p:pic>
        <p:nvPicPr>
          <p:cNvPr id="33" name="Picture 12" descr="https://www.tesla.com/tesla_theme/assets/img/modals/model-select-models.png?201608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84" y="4595526"/>
            <a:ext cx="1061371" cy="4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Image result for gol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72" y="4604842"/>
            <a:ext cx="593268" cy="4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alibri body"/>
                  </a:rPr>
                  <a:t>Compute a threshold (virtual price)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 smtClean="0">
                    <a:latin typeface="Calibri body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alibri body"/>
                  </a:rPr>
                  <a:t>Select the first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alibri body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latin typeface="Calibri body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alibri body"/>
                  </a:rPr>
                  <a:t>The above method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 smtClean="0">
                    <a:latin typeface="Calibri body"/>
                  </a:rPr>
                  <a:t>-approximation (guarantees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Calibri body"/>
                  </a:rPr>
                  <a:t>).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alibri body"/>
                  </a:rPr>
                  <a:t>And is tight!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Tight Algorithm!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8640162" y="4282876"/>
            <a:ext cx="219456" cy="978408"/>
          </a:xfrm>
          <a:prstGeom prst="leftBrace">
            <a:avLst>
              <a:gd name="adj1" fmla="val 816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89514" y="4282876"/>
                <a:ext cx="2444496" cy="484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514" y="4282876"/>
                <a:ext cx="2444496" cy="484813"/>
              </a:xfrm>
              <a:prstGeom prst="rect">
                <a:avLst/>
              </a:prstGeom>
              <a:blipFill rotWithShape="0">
                <a:blip r:embed="rId3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78845" y="4829820"/>
                <a:ext cx="2444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otherwise</a:t>
                </a:r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845" y="4829820"/>
                <a:ext cx="244449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01605" y="4544570"/>
                <a:ext cx="787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05" y="4544570"/>
                <a:ext cx="78790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07382" y="4544570"/>
                <a:ext cx="787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82" y="4544570"/>
                <a:ext cx="78790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>
            <a:off x="5559670" y="4591170"/>
            <a:ext cx="95250" cy="415930"/>
          </a:xfrm>
          <a:prstGeom prst="leftBrace">
            <a:avLst>
              <a:gd name="adj1" fmla="val 57336"/>
              <a:gd name="adj2" fmla="val 520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4920" y="4591169"/>
                <a:ext cx="2444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920" y="4591169"/>
                <a:ext cx="244449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4428" y="4767689"/>
                <a:ext cx="1259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428" y="4767689"/>
                <a:ext cx="125968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1350" y="4221837"/>
                <a:ext cx="2070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50" y="4221837"/>
                <a:ext cx="207063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4428" y="5308049"/>
                <a:ext cx="1644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428" y="5308049"/>
                <a:ext cx="164496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7280" y="4764943"/>
                <a:ext cx="167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Worst Order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764943"/>
                <a:ext cx="16742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9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97280" y="5308049"/>
                <a:ext cx="167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Best Order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308049"/>
                <a:ext cx="1674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9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6823 0.04004 C 0.08242 0.04907 0.1039 0.05393 0.1263 0.05393 C 0.15182 0.05393 0.17226 0.04907 0.18645 0.04004 L 0.25481 1.48148E-6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26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6823 0.04004 C 0.08242 0.04907 0.10391 0.05393 0.1263 0.05393 C 0.15183 0.05393 0.17227 0.04907 0.18646 0.04004 L 0.25482 3.7037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268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L -0.06875 -0.04143 C -0.08294 -0.05069 -0.10443 -0.05578 -0.12708 -0.05578 C -0.15274 -0.05578 -0.17331 -0.05069 -0.1875 -0.04143 L -0.25638 -0.00046 " pathEditMode="relative" rAng="10800000" ptsTypes="AAA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275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46 L -0.06875 -0.04144 C -0.08294 -0.0507 -0.10442 -0.05579 -0.12708 -0.05579 C -0.15273 -0.05579 -0.1733 -0.0507 -0.1875 -0.04144 L -0.25638 -0.00046 " pathEditMode="relative" rAng="10800000" ptsTypes="AAA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275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46 L -0.06875 -0.04143 C -0.08294 -0.05069 -0.10442 -0.05578 -0.12708 -0.05578 C -0.15273 -0.05578 -0.1733 -0.05069 -0.1875 -0.04143 L -0.25638 -0.00046 " pathEditMode="relative" rAng="10800000" ptsTypes="AAA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9" grpId="0"/>
      <p:bldP spid="9" grpId="1"/>
      <p:bldP spid="10" grpId="0"/>
      <p:bldP spid="11" grpId="0"/>
      <p:bldP spid="12" grpId="0" animBg="1"/>
      <p:bldP spid="12" grpId="1" animBg="1"/>
      <p:bldP spid="13" grpId="0"/>
      <p:bldP spid="13" grpId="1"/>
      <p:bldP spid="5" grpId="0"/>
      <p:bldP spid="7" grpId="0"/>
      <p:bldP spid="17" grpId="0"/>
      <p:bldP spid="8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 Secretary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Similar to prophet inequality, but the boxes arrive in a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random permutation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known 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unknown 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random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At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, we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and randomly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goal is to make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irrevocable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immediate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selection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maximized.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Can we achieve an approximation factor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for prophet secretary?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≈0.63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approximation algorithm using different thresholds </a:t>
                </a:r>
                <a:r>
                  <a:rPr lang="en-US" dirty="0">
                    <a:solidFill>
                      <a:schemeClr val="tx1"/>
                    </a:solidFill>
                  </a:rPr>
                  <a:t>[EHLM ESA’15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].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0.74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-approximation algorithm for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i.i.d.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large market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instances [A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EHKL STOC’17].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0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705079" cy="402336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Prophet Inequality has been generalized to many settings: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½-approximation for</a:t>
                </a:r>
                <a:r>
                  <a:rPr lang="en-US" dirty="0">
                    <a:solidFill>
                      <a:srgbClr val="0070C0"/>
                    </a:solidFill>
                  </a:rPr>
                  <a:t> matroids </a:t>
                </a:r>
                <a:r>
                  <a:rPr lang="en-US" dirty="0">
                    <a:solidFill>
                      <a:schemeClr val="tx1"/>
                    </a:solidFill>
                  </a:rPr>
                  <a:t>[KW STOC’12].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½-approximation for </a:t>
                </a:r>
                <a:r>
                  <a:rPr lang="en-US" dirty="0">
                    <a:solidFill>
                      <a:srgbClr val="0070C0"/>
                    </a:solidFill>
                  </a:rPr>
                  <a:t>combinatorial auctions </a:t>
                </a:r>
                <a:r>
                  <a:rPr lang="en-US" dirty="0">
                    <a:solidFill>
                      <a:schemeClr val="tx1"/>
                    </a:solidFill>
                  </a:rPr>
                  <a:t>[FGL SODA’15].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(1−1/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-approximation for </a:t>
                </a:r>
                <a:r>
                  <a:rPr lang="en-US" dirty="0">
                    <a:solidFill>
                      <a:srgbClr val="0070C0"/>
                    </a:solidFill>
                  </a:rPr>
                  <a:t>best-order</a:t>
                </a:r>
                <a:r>
                  <a:rPr lang="en-US" dirty="0">
                    <a:solidFill>
                      <a:schemeClr val="tx1"/>
                    </a:solidFill>
                  </a:rPr>
                  <a:t> matroids [YAN SODA’11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].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Is there a better than ½-approximation for prophet inequality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order</a:t>
                </a:r>
                <a:r>
                  <a:rPr lang="en-US" dirty="0" smtClean="0"/>
                  <a:t>? 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Combinatorial Auctions</a:t>
                </a:r>
                <a:r>
                  <a:rPr lang="en-US" dirty="0" smtClean="0"/>
                  <a:t>: we show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approximation algorithm (incentive-compatible for unit demand).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Matroids</a:t>
                </a:r>
                <a:r>
                  <a:rPr lang="en-US" dirty="0" smtClean="0"/>
                  <a:t>: we show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approximation algorithm.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/>
                  <a:t>Single </a:t>
                </a:r>
                <a:r>
                  <a:rPr lang="en-US" b="1" dirty="0" smtClean="0"/>
                  <a:t>Items</a:t>
                </a:r>
                <a:r>
                  <a:rPr lang="en-US" dirty="0" smtClean="0"/>
                  <a:t>: </a:t>
                </a:r>
                <a:r>
                  <a:rPr lang="en-US" dirty="0"/>
                  <a:t>we show a </a:t>
                </a:r>
                <a:r>
                  <a:rPr lang="en-US" dirty="0">
                    <a:solidFill>
                      <a:srgbClr val="0070C0"/>
                    </a:solidFill>
                  </a:rPr>
                  <a:t>single threshold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approximation algorithm (tight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705079" cy="4023360"/>
              </a:xfrm>
              <a:blipFill rotWithShape="0">
                <a:blip r:embed="rId2"/>
                <a:stretch>
                  <a:fillRect l="-1367" r="-797" b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96486" y="4053525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YES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Generalization: Combinatorial </a:t>
            </a:r>
            <a:r>
              <a:rPr lang="en-US" dirty="0" smtClean="0"/>
              <a:t>Auctions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Combinatorial Auctions: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There 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of items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of buyers, each with a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We </a:t>
                </a:r>
                <a:r>
                  <a:rPr lang="en-US" dirty="0"/>
                  <a:t>want </a:t>
                </a:r>
                <a:r>
                  <a:rPr lang="en-US" dirty="0" smtClean="0"/>
                  <a:t>allocate items to buyers to </a:t>
                </a:r>
                <a:r>
                  <a:rPr lang="en-US" dirty="0"/>
                  <a:t>maximize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social welfare</a:t>
                </a:r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Valuation functions are XOS,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for some additive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Prophet Inequality Variant: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We know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buyers’ valuations.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Buyers arrive one by one and we have to allocate a bundle to them immediately.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http://37n98a43dqtb4bua9n28nidp.wpengine.netdna-cdn.com/wp-content/uploads/2016/09/MyFriendPikac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07" y="5117279"/>
            <a:ext cx="530226" cy="5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to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90" y="5195439"/>
            <a:ext cx="715797" cy="5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toy d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13" y="5072391"/>
            <a:ext cx="756897" cy="6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www.tesla.com/tesla_theme/assets/img/modals/model-select-models.png?201608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40" y="5239586"/>
            <a:ext cx="1061371" cy="4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Image result for gol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189" y="5232430"/>
            <a:ext cx="593268" cy="4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kids and ca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8" y="13077166"/>
            <a:ext cx="112026" cy="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kids and ca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38" y="3567136"/>
            <a:ext cx="1332554" cy="10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01" y="3706638"/>
            <a:ext cx="694255" cy="7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abies in suit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43" y="3706638"/>
            <a:ext cx="563587" cy="7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314753" y="3567136"/>
            <a:ext cx="2343150" cy="222599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84027" y="3545454"/>
            <a:ext cx="2638005" cy="224767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532888" y="3545454"/>
            <a:ext cx="1495425" cy="224767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Generalization: Matroids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Matroids: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Set of elements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smtClean="0"/>
                  <a:t>such that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E.g. graphic matroids, transversal matroids.</a:t>
                </a:r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Prophet Inequality: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elements, their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on their values, and a matroid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At each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we 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should decide weather to collect it (add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goal is to collect an independent set A </a:t>
                </a:r>
                <a:r>
                  <a:rPr lang="en-US" dirty="0"/>
                  <a:t>of matroid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dirty="0" smtClean="0"/>
                  <a:t> with maximum value,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6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534</Words>
  <Application>Microsoft Office PowerPoint</Application>
  <PresentationFormat>Widescreen</PresentationFormat>
  <Paragraphs>142</Paragraphs>
  <Slides>17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body</vt:lpstr>
      <vt:lpstr>Calibri Light</vt:lpstr>
      <vt:lpstr>Cambria Math</vt:lpstr>
      <vt:lpstr>Candara</vt:lpstr>
      <vt:lpstr>Wingdings</vt:lpstr>
      <vt:lpstr>Retrospect</vt:lpstr>
      <vt:lpstr>Prophet Secretary for Combinatorial Auctions and Matroids</vt:lpstr>
      <vt:lpstr>Online Decision Making</vt:lpstr>
      <vt:lpstr>Secretary Problem</vt:lpstr>
      <vt:lpstr>Prophet Inequalities</vt:lpstr>
      <vt:lpstr>A Simple Tight Algorithm!</vt:lpstr>
      <vt:lpstr>Prophet Secretary</vt:lpstr>
      <vt:lpstr>Our Contribution</vt:lpstr>
      <vt:lpstr>Generalization: Combinatorial Auctions</vt:lpstr>
      <vt:lpstr>Generalization: Matroids</vt:lpstr>
      <vt:lpstr>Our Approach</vt:lpstr>
      <vt:lpstr>Lower bounding Social Welfare</vt:lpstr>
      <vt:lpstr>Proof Template</vt:lpstr>
      <vt:lpstr>Tuning the Discount Function</vt:lpstr>
      <vt:lpstr>Algorithm: Combinatorial Auctions</vt:lpstr>
      <vt:lpstr>Algorithm: Single Item</vt:lpstr>
      <vt:lpstr>Analysis: Single Items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2017-04-05T14:16:22Z</dcterms:created>
  <dcterms:modified xsi:type="dcterms:W3CDTF">2018-01-08T14:03:19Z</dcterms:modified>
</cp:coreProperties>
</file>