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eg" ContentType="image/jpeg"/>
  <Default Extension="tiff" ContentType="image/tiff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bin" ContentType="application/vnd.openxmlformats-officedocument.oleObjec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.xml" ContentType="application/vnd.openxmlformats-officedocument.presentationml.tags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notesSlides/notesSlide20.xml" ContentType="application/vnd.openxmlformats-officedocument.presentationml.notesSlide+xml"/>
  <Override PartName="/ppt/tags/tag3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52" r:id="rId1"/>
  </p:sldMasterIdLst>
  <p:notesMasterIdLst>
    <p:notesMasterId r:id="rId75"/>
  </p:notesMasterIdLst>
  <p:handoutMasterIdLst>
    <p:handoutMasterId r:id="rId76"/>
  </p:handoutMasterIdLst>
  <p:sldIdLst>
    <p:sldId id="256" r:id="rId2"/>
    <p:sldId id="552" r:id="rId3"/>
    <p:sldId id="649" r:id="rId4"/>
    <p:sldId id="650" r:id="rId5"/>
    <p:sldId id="651" r:id="rId6"/>
    <p:sldId id="652" r:id="rId7"/>
    <p:sldId id="653" r:id="rId8"/>
    <p:sldId id="654" r:id="rId9"/>
    <p:sldId id="655" r:id="rId10"/>
    <p:sldId id="656" r:id="rId11"/>
    <p:sldId id="657" r:id="rId12"/>
    <p:sldId id="658" r:id="rId13"/>
    <p:sldId id="659" r:id="rId14"/>
    <p:sldId id="660" r:id="rId15"/>
    <p:sldId id="661" r:id="rId16"/>
    <p:sldId id="662" r:id="rId17"/>
    <p:sldId id="663" r:id="rId18"/>
    <p:sldId id="664" r:id="rId19"/>
    <p:sldId id="665" r:id="rId20"/>
    <p:sldId id="666" r:id="rId21"/>
    <p:sldId id="667" r:id="rId22"/>
    <p:sldId id="668" r:id="rId23"/>
    <p:sldId id="669" r:id="rId24"/>
    <p:sldId id="670" r:id="rId25"/>
    <p:sldId id="671" r:id="rId26"/>
    <p:sldId id="672" r:id="rId27"/>
    <p:sldId id="673" r:id="rId28"/>
    <p:sldId id="674" r:id="rId29"/>
    <p:sldId id="675" r:id="rId30"/>
    <p:sldId id="676" r:id="rId31"/>
    <p:sldId id="677" r:id="rId32"/>
    <p:sldId id="678" r:id="rId33"/>
    <p:sldId id="679" r:id="rId34"/>
    <p:sldId id="680" r:id="rId35"/>
    <p:sldId id="681" r:id="rId36"/>
    <p:sldId id="682" r:id="rId37"/>
    <p:sldId id="683" r:id="rId38"/>
    <p:sldId id="684" r:id="rId39"/>
    <p:sldId id="685" r:id="rId40"/>
    <p:sldId id="606" r:id="rId41"/>
    <p:sldId id="611" r:id="rId42"/>
    <p:sldId id="616" r:id="rId43"/>
    <p:sldId id="613" r:id="rId44"/>
    <p:sldId id="617" r:id="rId45"/>
    <p:sldId id="615" r:id="rId46"/>
    <p:sldId id="618" r:id="rId47"/>
    <p:sldId id="619" r:id="rId48"/>
    <p:sldId id="620" r:id="rId49"/>
    <p:sldId id="623" r:id="rId50"/>
    <p:sldId id="624" r:id="rId51"/>
    <p:sldId id="625" r:id="rId52"/>
    <p:sldId id="626" r:id="rId53"/>
    <p:sldId id="627" r:id="rId54"/>
    <p:sldId id="628" r:id="rId55"/>
    <p:sldId id="629" r:id="rId56"/>
    <p:sldId id="630" r:id="rId57"/>
    <p:sldId id="631" r:id="rId58"/>
    <p:sldId id="632" r:id="rId59"/>
    <p:sldId id="633" r:id="rId60"/>
    <p:sldId id="634" r:id="rId61"/>
    <p:sldId id="642" r:id="rId62"/>
    <p:sldId id="636" r:id="rId63"/>
    <p:sldId id="637" r:id="rId64"/>
    <p:sldId id="638" r:id="rId65"/>
    <p:sldId id="639" r:id="rId66"/>
    <p:sldId id="640" r:id="rId67"/>
    <p:sldId id="641" r:id="rId68"/>
    <p:sldId id="648" r:id="rId69"/>
    <p:sldId id="592" r:id="rId70"/>
    <p:sldId id="643" r:id="rId71"/>
    <p:sldId id="644" r:id="rId72"/>
    <p:sldId id="645" r:id="rId73"/>
    <p:sldId id="646" r:id="rId74"/>
  </p:sldIdLst>
  <p:sldSz cx="9144000" cy="6858000" type="screen4x3"/>
  <p:notesSz cx="9601200" cy="7315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30"/>
    <p:restoredTop sz="76099"/>
  </p:normalViewPr>
  <p:slideViewPr>
    <p:cSldViewPr>
      <p:cViewPr>
        <p:scale>
          <a:sx n="90" d="100"/>
          <a:sy n="90" d="100"/>
        </p:scale>
        <p:origin x="1136" y="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notesMaster" Target="notesMasters/notesMaster1.xml"/><Relationship Id="rId76" Type="http://schemas.openxmlformats.org/officeDocument/2006/relationships/handoutMaster" Target="handoutMasters/handoutMaster1.xml"/><Relationship Id="rId77" Type="http://schemas.openxmlformats.org/officeDocument/2006/relationships/presProps" Target="presProps.xml"/><Relationship Id="rId78" Type="http://schemas.openxmlformats.org/officeDocument/2006/relationships/viewProps" Target="viewProps.xml"/><Relationship Id="rId79" Type="http://schemas.openxmlformats.org/officeDocument/2006/relationships/theme" Target="theme/theme1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1608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438775" y="0"/>
            <a:ext cx="41608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66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948488"/>
            <a:ext cx="41608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66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438775" y="6948488"/>
            <a:ext cx="41608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Arial" charset="0"/>
              </a:defRPr>
            </a:lvl1pPr>
          </a:lstStyle>
          <a:p>
            <a:fld id="{FB3FD292-32D1-6C4D-85A1-30A8ACCEEF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482626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1608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440363" y="0"/>
            <a:ext cx="41608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971800" y="549275"/>
            <a:ext cx="3657600" cy="2743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78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79525" y="3475038"/>
            <a:ext cx="7042150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950075"/>
            <a:ext cx="41608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440363" y="6950075"/>
            <a:ext cx="41608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/>
            </a:lvl1pPr>
          </a:lstStyle>
          <a:p>
            <a:fld id="{FDF172CA-8731-3644-BC80-3D4F20EB6B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961851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pitchFamily="-65" charset="-128"/>
        <a:cs typeface="ＭＳ Ｐゴシック" pitchFamily="-6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5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0.xml"/></Relationships>
</file>

<file path=ppt/notesSlides/_rels/notesSlide5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5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 dirty="0">
              <a:ea typeface="ＭＳ Ｐゴシック" charset="-128"/>
            </a:endParaRPr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966788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966788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966788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966788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fld id="{F548D278-8B55-B84B-B9B1-18121125F2AD}" type="slidenum">
              <a:rPr lang="en-US" altLang="en-US" sz="1300"/>
              <a:pPr/>
              <a:t>1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3908866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8010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9652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9652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9652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9652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965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965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965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965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79BF104B-E5B7-6948-BE43-FA1C4ACE6B99}" type="slidenum">
              <a:rPr lang="en-US" altLang="en-US" sz="1400"/>
              <a:pPr>
                <a:spcBef>
                  <a:spcPct val="0"/>
                </a:spcBef>
              </a:pPr>
              <a:t>11</a:t>
            </a:fld>
            <a:endParaRPr lang="en-US" altLang="en-US" sz="1400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00201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9652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9652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9652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9652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965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965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965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965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81C0ED12-3059-5347-96D9-210689EECEB3}" type="slidenum">
              <a:rPr lang="en-US" altLang="en-US" sz="1400"/>
              <a:pPr>
                <a:spcBef>
                  <a:spcPct val="0"/>
                </a:spcBef>
              </a:pPr>
              <a:t>12</a:t>
            </a:fld>
            <a:endParaRPr lang="en-US" altLang="en-US" sz="140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106934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05483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99627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Finally, let’s introduce</a:t>
            </a:r>
            <a:r>
              <a:rPr lang="en-US" baseline="0" dirty="0" smtClean="0"/>
              <a:t> a recent trend in DNS techniques, called EDNS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motivation is the recent emergence of third-party DNS resolvers totally breaks the DNS-based redirection.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95955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85230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78511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677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D974D-8C01-4845-B68A-3955301DB1AE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575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59878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D974D-8C01-4845-B68A-3955301DB1AE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4866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D974D-8C01-4845-B68A-3955301DB1AE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4502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D974D-8C01-4845-B68A-3955301DB1AE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0363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D974D-8C01-4845-B68A-3955301DB1AE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8987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D974D-8C01-4845-B68A-3955301DB1AE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7455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D974D-8C01-4845-B68A-3955301DB1AE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0548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D974D-8C01-4845-B68A-3955301DB1AE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4985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D974D-8C01-4845-B68A-3955301DB1AE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3274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D974D-8C01-4845-B68A-3955301DB1AE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64653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D974D-8C01-4845-B68A-3955301DB1AE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255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28782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40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06000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Why</a:t>
            </a:r>
            <a:r>
              <a:rPr lang="en-US" baseline="0" dirty="0" smtClean="0"/>
              <a:t> do we care about video?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41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268951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973388" y="549275"/>
            <a:ext cx="3654425" cy="27416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So how</a:t>
            </a:r>
            <a:r>
              <a:rPr lang="en-US" baseline="0" dirty="0" smtClean="0"/>
              <a:t> video is delivered today?</a:t>
            </a:r>
            <a:endParaRPr lang="en-US" dirty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438775" y="6948488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62" tIns="48331" rIns="96662" bIns="48331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B4C8E15-2BB3-934E-8FA8-38C7DDEBE0FE}" type="slidenum">
              <a:rPr lang="en-US" sz="1900"/>
              <a:pPr/>
              <a:t>42</a:t>
            </a:fld>
            <a:endParaRPr lang="en-US" sz="1900"/>
          </a:p>
        </p:txBody>
      </p:sp>
    </p:spTree>
    <p:extLst>
      <p:ext uri="{BB962C8B-B14F-4D97-AF65-F5344CB8AC3E}">
        <p14:creationId xmlns:p14="http://schemas.microsoft.com/office/powerpoint/2010/main" val="205309404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5438775" y="6948488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62" tIns="48331" rIns="96662" bIns="48331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2DE08BE-2CCF-204B-BB79-5B3A769122A4}" type="slidenum">
              <a:rPr lang="en-US" sz="1900"/>
              <a:pPr/>
              <a:t>43</a:t>
            </a:fld>
            <a:endParaRPr lang="en-US" sz="1900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7641101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44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16776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45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759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46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3308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5438775" y="0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70" tIns="53035" rIns="106070" bIns="53035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59DB41C-44E7-D74F-A08A-4DF16125C90F}" type="datetime1">
              <a:rPr lang="en-US" sz="1900"/>
              <a:pPr/>
              <a:t>4/2/17</a:t>
            </a:fld>
            <a:endParaRPr lang="en-US" sz="1900"/>
          </a:p>
        </p:txBody>
      </p:sp>
      <p:sp>
        <p:nvSpPr>
          <p:cNvPr id="53251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5438775" y="6948488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70" tIns="53035" rIns="106070" bIns="53035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3561EF5-CAA9-AE49-A51B-FB6358A2EACF}" type="slidenum">
              <a:rPr lang="en-US" sz="1900"/>
              <a:pPr/>
              <a:t>47</a:t>
            </a:fld>
            <a:endParaRPr lang="en-US" sz="1900"/>
          </a:p>
        </p:txBody>
      </p:sp>
      <p:sp>
        <p:nvSpPr>
          <p:cNvPr id="17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/>
        </p:spPr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14927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ym typeface="Wingding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48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174759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5438775" y="0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70" tIns="53035" rIns="106070" bIns="53035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2E101F7-92E2-E549-88A4-AE43477852DF}" type="datetime1">
              <a:rPr lang="en-US" sz="1900"/>
              <a:pPr/>
              <a:t>4/2/17</a:t>
            </a:fld>
            <a:endParaRPr lang="en-US" sz="1900"/>
          </a:p>
        </p:txBody>
      </p:sp>
      <p:sp>
        <p:nvSpPr>
          <p:cNvPr id="58371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5438775" y="6948488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70" tIns="53035" rIns="106070" bIns="53035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CF3EC16-4F90-4943-9D05-192C61E240EE}" type="slidenum">
              <a:rPr lang="en-US" sz="1900"/>
              <a:pPr/>
              <a:t>49</a:t>
            </a:fld>
            <a:endParaRPr lang="en-US" sz="1900"/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52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motivation of CDN is</a:t>
            </a:r>
            <a:r>
              <a:rPr lang="en-US" baseline="0" dirty="0" smtClean="0"/>
              <a:t> very similar to that of CCN and other data-oriented systems.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Starting from the 90s</a:t>
            </a:r>
            <a:r>
              <a:rPr lang="en-US" baseline="0" smtClean="0"/>
              <a:t>, there is a huge change in traffic pattern: the </a:t>
            </a:r>
            <a:r>
              <a:rPr lang="en-US" baseline="0" dirty="0" smtClean="0"/>
              <a:t>web became very popular, </a:t>
            </a:r>
            <a:r>
              <a:rPr lang="en-US" baseline="0" smtClean="0"/>
              <a:t>and that changes fundam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The service model also changed from XXX to XXX</a:t>
            </a:r>
          </a:p>
          <a:p>
            <a:endParaRPr lang="en-US" baseline="0" dirty="0" smtClean="0"/>
          </a:p>
          <a:p>
            <a:r>
              <a:rPr lang="en-US" baseline="0" dirty="0" smtClean="0"/>
              <a:t>Vested interest…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ゴシック" pitchFamily="-65" charset="-128"/>
                <a:cs typeface="ＭＳ Ｐゴシック" pitchFamily="-65" charset="-128"/>
              </a:rPr>
              <a:t>For instance, a one-hour outage could cost one well-known, large online retailer $2.8 million in sales, based on 2009 revenue numbers.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3941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3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5438775" y="0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70" tIns="53035" rIns="106070" bIns="53035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146C74A-45FD-8E46-B081-DD53BA65D491}" type="datetime1">
              <a:rPr lang="en-US" sz="1900"/>
              <a:pPr/>
              <a:t>4/2/17</a:t>
            </a:fld>
            <a:endParaRPr lang="en-US" sz="1900"/>
          </a:p>
        </p:txBody>
      </p:sp>
      <p:sp>
        <p:nvSpPr>
          <p:cNvPr id="59395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5438775" y="6948488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70" tIns="53035" rIns="106070" bIns="53035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2B8749B-C032-E241-940D-20A3574F1F23}" type="slidenum">
              <a:rPr lang="en-US" sz="1900"/>
              <a:pPr/>
              <a:t>50</a:t>
            </a:fld>
            <a:endParaRPr lang="en-US" sz="1900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36207030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5438775" y="0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70" tIns="53035" rIns="106070" bIns="53035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F3AECF5-5208-7D45-8CC2-7076BA5E5920}" type="datetime1">
              <a:rPr lang="en-US" sz="1900"/>
              <a:pPr/>
              <a:t>4/2/17</a:t>
            </a:fld>
            <a:endParaRPr lang="en-US" sz="1900"/>
          </a:p>
        </p:txBody>
      </p:sp>
      <p:sp>
        <p:nvSpPr>
          <p:cNvPr id="61443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5438775" y="6948488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70" tIns="53035" rIns="106070" bIns="53035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C80E25A-6A43-574E-A487-59C6C016F67C}" type="slidenum">
              <a:rPr lang="en-US" sz="1900"/>
              <a:pPr/>
              <a:t>51</a:t>
            </a:fld>
            <a:endParaRPr lang="en-US" sz="1900"/>
          </a:p>
        </p:txBody>
      </p:sp>
      <p:sp>
        <p:nvSpPr>
          <p:cNvPr id="182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/>
        </p:spPr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66175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5438775" y="0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70" tIns="53035" rIns="106070" bIns="53035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54CF031-FEDC-6548-BC8C-EBDA33C199FF}" type="datetime1">
              <a:rPr lang="en-US" sz="1900"/>
              <a:pPr/>
              <a:t>4/2/17</a:t>
            </a:fld>
            <a:endParaRPr lang="en-US" sz="1900"/>
          </a:p>
        </p:txBody>
      </p:sp>
      <p:sp>
        <p:nvSpPr>
          <p:cNvPr id="65539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5438775" y="6948488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70" tIns="53035" rIns="106070" bIns="53035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4F5B89F-2412-3A47-8B94-E8AEE7DEFCA0}" type="slidenum">
              <a:rPr lang="en-US" sz="1900"/>
              <a:pPr/>
              <a:t>52</a:t>
            </a:fld>
            <a:endParaRPr lang="en-US" sz="1900"/>
          </a:p>
        </p:txBody>
      </p:sp>
      <p:sp>
        <p:nvSpPr>
          <p:cNvPr id="185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/>
        </p:spPr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38557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3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5438775" y="0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70" tIns="53035" rIns="106070" bIns="53035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09D8C8F-5A28-6441-8CC9-68FA7DC0904D}" type="datetime1">
              <a:rPr lang="en-US" sz="1900"/>
              <a:pPr/>
              <a:t>4/2/17</a:t>
            </a:fld>
            <a:endParaRPr lang="en-US" sz="1900"/>
          </a:p>
        </p:txBody>
      </p:sp>
      <p:sp>
        <p:nvSpPr>
          <p:cNvPr id="66563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5438775" y="6948488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70" tIns="53035" rIns="106070" bIns="53035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02B1F81-D861-9041-9234-EDCC1849AAA2}" type="slidenum">
              <a:rPr lang="en-US" sz="1900"/>
              <a:pPr/>
              <a:t>53</a:t>
            </a:fld>
            <a:endParaRPr lang="en-US" sz="1900"/>
          </a:p>
        </p:txBody>
      </p:sp>
      <p:sp>
        <p:nvSpPr>
          <p:cNvPr id="187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/>
        </p:spPr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9423515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54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469400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55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450713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5438775" y="0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70" tIns="53035" rIns="106070" bIns="53035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74765DE-AF00-C849-9BC2-0FF4F231C8A7}" type="datetime1">
              <a:rPr lang="en-US" sz="1900"/>
              <a:pPr/>
              <a:t>4/2/17</a:t>
            </a:fld>
            <a:endParaRPr lang="en-US" sz="1900"/>
          </a:p>
        </p:txBody>
      </p:sp>
      <p:sp>
        <p:nvSpPr>
          <p:cNvPr id="67587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5438775" y="6948488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70" tIns="53035" rIns="106070" bIns="53035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79D1FE7-65E8-9942-AA1F-0A956E29525C}" type="slidenum">
              <a:rPr lang="en-US" sz="1900"/>
              <a:pPr/>
              <a:t>56</a:t>
            </a:fld>
            <a:endParaRPr lang="en-US" sz="1900"/>
          </a:p>
        </p:txBody>
      </p:sp>
      <p:sp>
        <p:nvSpPr>
          <p:cNvPr id="25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/>
        </p:spPr>
      </p:sp>
      <p:sp>
        <p:nvSpPr>
          <p:cNvPr id="25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657118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3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5438775" y="0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70" tIns="53035" rIns="106070" bIns="53035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381AA38-4ABB-5F46-A96B-BFE91137FD7F}" type="datetime1">
              <a:rPr lang="en-US" sz="1900"/>
              <a:pPr/>
              <a:t>4/2/17</a:t>
            </a:fld>
            <a:endParaRPr lang="en-US" sz="1900"/>
          </a:p>
        </p:txBody>
      </p:sp>
      <p:sp>
        <p:nvSpPr>
          <p:cNvPr id="68611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5438775" y="6948488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70" tIns="53035" rIns="106070" bIns="53035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CD4154E-BFF7-E542-8380-F40DA2181425}" type="slidenum">
              <a:rPr lang="en-US" sz="1900"/>
              <a:pPr/>
              <a:t>58</a:t>
            </a:fld>
            <a:endParaRPr lang="en-US" sz="1900"/>
          </a:p>
        </p:txBody>
      </p:sp>
      <p:sp>
        <p:nvSpPr>
          <p:cNvPr id="25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/>
        </p:spPr>
      </p:sp>
      <p:sp>
        <p:nvSpPr>
          <p:cNvPr id="25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7193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973388" y="549275"/>
            <a:ext cx="3654425" cy="27416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438775" y="6948488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62" tIns="48331" rIns="96662" bIns="48331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B4C8E15-2BB3-934E-8FA8-38C7DDEBE0FE}" type="slidenum">
              <a:rPr lang="en-US" sz="1900"/>
              <a:pPr/>
              <a:t>59</a:t>
            </a:fld>
            <a:endParaRPr lang="en-US" sz="1900"/>
          </a:p>
        </p:txBody>
      </p:sp>
    </p:spTree>
    <p:extLst>
      <p:ext uri="{BB962C8B-B14F-4D97-AF65-F5344CB8AC3E}">
        <p14:creationId xmlns:p14="http://schemas.microsoft.com/office/powerpoint/2010/main" val="164965485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973388" y="549275"/>
            <a:ext cx="3654425" cy="27416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We know that video streaming</a:t>
            </a:r>
            <a:r>
              <a:rPr lang="en-US" baseline="0" dirty="0" smtClean="0"/>
              <a:t> uses </a:t>
            </a: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Content Management System</a:t>
            </a:r>
            <a:endParaRPr lang="en-US" dirty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438775" y="6948488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62" tIns="48331" rIns="96662" bIns="48331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B4C8E15-2BB3-934E-8FA8-38C7DDEBE0FE}" type="slidenum">
              <a:rPr lang="en-US" sz="1900"/>
              <a:pPr/>
              <a:t>60</a:t>
            </a:fld>
            <a:endParaRPr lang="en-US" sz="1900"/>
          </a:p>
        </p:txBody>
      </p:sp>
    </p:spTree>
    <p:extLst>
      <p:ext uri="{BB962C8B-B14F-4D97-AF65-F5344CB8AC3E}">
        <p14:creationId xmlns:p14="http://schemas.microsoft.com/office/powerpoint/2010/main" val="1492066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Now, let’s take a closer</a:t>
            </a:r>
            <a:r>
              <a:rPr lang="en-US" baseline="0" dirty="0" smtClean="0"/>
              <a:t> look at the implications of these trends.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22375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973388" y="549275"/>
            <a:ext cx="3654425" cy="27416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en-US" dirty="0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438775" y="6948488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62" tIns="48331" rIns="96662" bIns="48331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B4C8E15-2BB3-934E-8FA8-38C7DDEBE0FE}" type="slidenum">
              <a:rPr lang="en-US" sz="1900"/>
              <a:pPr/>
              <a:t>61</a:t>
            </a:fld>
            <a:endParaRPr lang="en-US" sz="1900"/>
          </a:p>
        </p:txBody>
      </p:sp>
    </p:spTree>
    <p:extLst>
      <p:ext uri="{BB962C8B-B14F-4D97-AF65-F5344CB8AC3E}">
        <p14:creationId xmlns:p14="http://schemas.microsoft.com/office/powerpoint/2010/main" val="97480396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62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628364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973388" y="549275"/>
            <a:ext cx="3654425" cy="27416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438775" y="6948488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62" tIns="48331" rIns="96662" bIns="48331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B4C8E15-2BB3-934E-8FA8-38C7DDEBE0FE}" type="slidenum">
              <a:rPr lang="en-US" sz="1900"/>
              <a:pPr/>
              <a:t>63</a:t>
            </a:fld>
            <a:endParaRPr lang="en-US" sz="1900"/>
          </a:p>
        </p:txBody>
      </p:sp>
    </p:spTree>
    <p:extLst>
      <p:ext uri="{BB962C8B-B14F-4D97-AF65-F5344CB8AC3E}">
        <p14:creationId xmlns:p14="http://schemas.microsoft.com/office/powerpoint/2010/main" val="40263274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973388" y="549275"/>
            <a:ext cx="3654425" cy="27416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438775" y="6948488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62" tIns="48331" rIns="96662" bIns="48331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B4C8E15-2BB3-934E-8FA8-38C7DDEBE0FE}" type="slidenum">
              <a:rPr lang="en-US" sz="1900"/>
              <a:pPr/>
              <a:t>64</a:t>
            </a:fld>
            <a:endParaRPr lang="en-US" sz="1900"/>
          </a:p>
        </p:txBody>
      </p:sp>
    </p:spTree>
    <p:extLst>
      <p:ext uri="{BB962C8B-B14F-4D97-AF65-F5344CB8AC3E}">
        <p14:creationId xmlns:p14="http://schemas.microsoft.com/office/powerpoint/2010/main" val="68010401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973388" y="549275"/>
            <a:ext cx="3654425" cy="27416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438775" y="6948488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62" tIns="48331" rIns="96662" bIns="48331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B4C8E15-2BB3-934E-8FA8-38C7DDEBE0FE}" type="slidenum">
              <a:rPr lang="en-US" sz="1900"/>
              <a:pPr/>
              <a:t>65</a:t>
            </a:fld>
            <a:endParaRPr lang="en-US" sz="1900"/>
          </a:p>
        </p:txBody>
      </p:sp>
    </p:spTree>
    <p:extLst>
      <p:ext uri="{BB962C8B-B14F-4D97-AF65-F5344CB8AC3E}">
        <p14:creationId xmlns:p14="http://schemas.microsoft.com/office/powerpoint/2010/main" val="50465891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66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443004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68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337084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70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814230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71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811587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973388" y="549275"/>
            <a:ext cx="3654425" cy="27416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Content Management System</a:t>
            </a:r>
            <a:endParaRPr lang="en-US" dirty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438775" y="6948488"/>
            <a:ext cx="4160838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62" tIns="48331" rIns="96662" bIns="48331"/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B4C8E15-2BB3-934E-8FA8-38C7DDEBE0FE}" type="slidenum">
              <a:rPr lang="en-US" sz="1900"/>
              <a:pPr/>
              <a:t>73</a:t>
            </a:fld>
            <a:endParaRPr lang="en-US" sz="1900"/>
          </a:p>
        </p:txBody>
      </p:sp>
    </p:spTree>
    <p:extLst>
      <p:ext uri="{BB962C8B-B14F-4D97-AF65-F5344CB8AC3E}">
        <p14:creationId xmlns:p14="http://schemas.microsoft.com/office/powerpoint/2010/main" val="10732102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17959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04726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CDN addresses</a:t>
            </a:r>
            <a:r>
              <a:rPr lang="en-US" baseline="0" dirty="0" smtClean="0"/>
              <a:t> all these issues, by building a coordinated global infrastructure of caches in almost all edge ISPs.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It addresses the security/authentication issues by contracting directly with content providers.</a:t>
            </a:r>
          </a:p>
          <a:p>
            <a:r>
              <a:rPr lang="en-US" baseline="0" dirty="0" smtClean="0"/>
              <a:t>It addresses the fine-grained control over when/where the content is cached since it can dynamically XXX</a:t>
            </a:r>
          </a:p>
          <a:p>
            <a:r>
              <a:rPr lang="en-US" dirty="0" smtClean="0"/>
              <a:t>It addresses the cold-start</a:t>
            </a:r>
            <a:r>
              <a:rPr lang="en-US" baseline="0" dirty="0" smtClean="0"/>
              <a:t> problem by proactively replicating content on many edge serves</a:t>
            </a:r>
          </a:p>
          <a:p>
            <a:endParaRPr lang="en-US" baseline="0" dirty="0" smtClean="0"/>
          </a:p>
          <a:p>
            <a:r>
              <a:rPr lang="en-US" baseline="0" dirty="0" smtClean="0"/>
              <a:t>Finally, it is a win-win solution for both ISPs and CP</a:t>
            </a:r>
          </a:p>
          <a:p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2769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172CA-8731-3644-BC80-3D4F20EB6B1E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272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0" y="1905000"/>
            <a:ext cx="8077200" cy="1676400"/>
            <a:chOff x="336" y="1200"/>
            <a:chExt cx="5088" cy="1056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auto">
            <a:xfrm>
              <a:off x="2880" y="1200"/>
              <a:ext cx="2544" cy="5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auto">
            <a:xfrm>
              <a:off x="2880" y="1728"/>
              <a:ext cx="2544" cy="52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auto">
            <a:xfrm>
              <a:off x="336" y="1728"/>
              <a:ext cx="2544" cy="52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auto">
            <a:xfrm>
              <a:off x="336" y="1200"/>
              <a:ext cx="2544" cy="5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white">
            <a:xfrm>
              <a:off x="432" y="1296"/>
              <a:ext cx="4896" cy="8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304800" y="6783388"/>
            <a:ext cx="8458200" cy="74612"/>
            <a:chOff x="192" y="3840"/>
            <a:chExt cx="5328" cy="47"/>
          </a:xfrm>
        </p:grpSpPr>
        <p:grpSp>
          <p:nvGrpSpPr>
            <p:cNvPr id="11" name="Group 9"/>
            <p:cNvGrpSpPr>
              <a:grpSpLocks/>
            </p:cNvGrpSpPr>
            <p:nvPr userDrawn="1"/>
          </p:nvGrpSpPr>
          <p:grpSpPr bwMode="auto">
            <a:xfrm>
              <a:off x="192" y="3840"/>
              <a:ext cx="624" cy="47"/>
              <a:chOff x="624" y="3706"/>
              <a:chExt cx="1056" cy="106"/>
            </a:xfrm>
          </p:grpSpPr>
          <p:sp>
            <p:nvSpPr>
              <p:cNvPr id="33" name="Rectangle 10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4" name="Rectangle 11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2" name="Group 12"/>
            <p:cNvGrpSpPr>
              <a:grpSpLocks/>
            </p:cNvGrpSpPr>
            <p:nvPr userDrawn="1"/>
          </p:nvGrpSpPr>
          <p:grpSpPr bwMode="auto">
            <a:xfrm>
              <a:off x="864" y="3840"/>
              <a:ext cx="624" cy="47"/>
              <a:chOff x="624" y="3600"/>
              <a:chExt cx="1056" cy="106"/>
            </a:xfrm>
          </p:grpSpPr>
          <p:sp>
            <p:nvSpPr>
              <p:cNvPr id="31" name="Rectangle 13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2" name="Rectangle 14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3" name="Group 15"/>
            <p:cNvGrpSpPr>
              <a:grpSpLocks/>
            </p:cNvGrpSpPr>
            <p:nvPr userDrawn="1"/>
          </p:nvGrpSpPr>
          <p:grpSpPr bwMode="auto">
            <a:xfrm>
              <a:off x="1536" y="3840"/>
              <a:ext cx="624" cy="47"/>
              <a:chOff x="624" y="3706"/>
              <a:chExt cx="1056" cy="106"/>
            </a:xfrm>
          </p:grpSpPr>
          <p:sp>
            <p:nvSpPr>
              <p:cNvPr id="29" name="Rectangle 16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" name="Rectangle 17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4" name="Group 18"/>
            <p:cNvGrpSpPr>
              <a:grpSpLocks/>
            </p:cNvGrpSpPr>
            <p:nvPr userDrawn="1"/>
          </p:nvGrpSpPr>
          <p:grpSpPr bwMode="auto">
            <a:xfrm>
              <a:off x="2208" y="3840"/>
              <a:ext cx="624" cy="47"/>
              <a:chOff x="624" y="3600"/>
              <a:chExt cx="1056" cy="106"/>
            </a:xfrm>
          </p:grpSpPr>
          <p:sp>
            <p:nvSpPr>
              <p:cNvPr id="27" name="Rectangle 19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8" name="Rectangle 20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5" name="Group 21"/>
            <p:cNvGrpSpPr>
              <a:grpSpLocks/>
            </p:cNvGrpSpPr>
            <p:nvPr userDrawn="1"/>
          </p:nvGrpSpPr>
          <p:grpSpPr bwMode="auto">
            <a:xfrm>
              <a:off x="2880" y="3840"/>
              <a:ext cx="624" cy="47"/>
              <a:chOff x="624" y="3706"/>
              <a:chExt cx="1056" cy="106"/>
            </a:xfrm>
          </p:grpSpPr>
          <p:sp>
            <p:nvSpPr>
              <p:cNvPr id="25" name="Rectangle 22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" name="Rectangle 23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6" name="Group 24"/>
            <p:cNvGrpSpPr>
              <a:grpSpLocks/>
            </p:cNvGrpSpPr>
            <p:nvPr userDrawn="1"/>
          </p:nvGrpSpPr>
          <p:grpSpPr bwMode="auto">
            <a:xfrm>
              <a:off x="3552" y="3840"/>
              <a:ext cx="624" cy="47"/>
              <a:chOff x="624" y="3600"/>
              <a:chExt cx="1056" cy="106"/>
            </a:xfrm>
          </p:grpSpPr>
          <p:sp>
            <p:nvSpPr>
              <p:cNvPr id="23" name="Rectangle 25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4" name="Rectangle 26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7" name="Group 27"/>
            <p:cNvGrpSpPr>
              <a:grpSpLocks/>
            </p:cNvGrpSpPr>
            <p:nvPr userDrawn="1"/>
          </p:nvGrpSpPr>
          <p:grpSpPr bwMode="auto">
            <a:xfrm>
              <a:off x="4224" y="3840"/>
              <a:ext cx="624" cy="47"/>
              <a:chOff x="624" y="3706"/>
              <a:chExt cx="1056" cy="106"/>
            </a:xfrm>
          </p:grpSpPr>
          <p:sp>
            <p:nvSpPr>
              <p:cNvPr id="21" name="Rectangle 28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2" name="Rectangle 29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8" name="Group 30"/>
            <p:cNvGrpSpPr>
              <a:grpSpLocks/>
            </p:cNvGrpSpPr>
            <p:nvPr userDrawn="1"/>
          </p:nvGrpSpPr>
          <p:grpSpPr bwMode="auto">
            <a:xfrm>
              <a:off x="4896" y="3840"/>
              <a:ext cx="624" cy="47"/>
              <a:chOff x="624" y="3600"/>
              <a:chExt cx="1056" cy="106"/>
            </a:xfrm>
          </p:grpSpPr>
          <p:sp>
            <p:nvSpPr>
              <p:cNvPr id="19" name="Rectangle 31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" name="Rectangle 32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  <p:grpSp>
        <p:nvGrpSpPr>
          <p:cNvPr id="35" name="Group 38"/>
          <p:cNvGrpSpPr>
            <a:grpSpLocks/>
          </p:cNvGrpSpPr>
          <p:nvPr/>
        </p:nvGrpSpPr>
        <p:grpSpPr bwMode="auto">
          <a:xfrm>
            <a:off x="304800" y="77788"/>
            <a:ext cx="8458200" cy="74612"/>
            <a:chOff x="192" y="3840"/>
            <a:chExt cx="5328" cy="47"/>
          </a:xfrm>
        </p:grpSpPr>
        <p:grpSp>
          <p:nvGrpSpPr>
            <p:cNvPr id="36" name="Group 39"/>
            <p:cNvGrpSpPr>
              <a:grpSpLocks/>
            </p:cNvGrpSpPr>
            <p:nvPr userDrawn="1"/>
          </p:nvGrpSpPr>
          <p:grpSpPr bwMode="auto">
            <a:xfrm>
              <a:off x="192" y="3840"/>
              <a:ext cx="624" cy="47"/>
              <a:chOff x="624" y="3706"/>
              <a:chExt cx="1056" cy="106"/>
            </a:xfrm>
          </p:grpSpPr>
          <p:sp>
            <p:nvSpPr>
              <p:cNvPr id="58" name="Rectangle 40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59" name="Rectangle 41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37" name="Group 42"/>
            <p:cNvGrpSpPr>
              <a:grpSpLocks/>
            </p:cNvGrpSpPr>
            <p:nvPr userDrawn="1"/>
          </p:nvGrpSpPr>
          <p:grpSpPr bwMode="auto">
            <a:xfrm>
              <a:off x="864" y="3840"/>
              <a:ext cx="624" cy="47"/>
              <a:chOff x="624" y="3600"/>
              <a:chExt cx="1056" cy="106"/>
            </a:xfrm>
          </p:grpSpPr>
          <p:sp>
            <p:nvSpPr>
              <p:cNvPr id="56" name="Rectangle 43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57" name="Rectangle 44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38" name="Group 45"/>
            <p:cNvGrpSpPr>
              <a:grpSpLocks/>
            </p:cNvGrpSpPr>
            <p:nvPr userDrawn="1"/>
          </p:nvGrpSpPr>
          <p:grpSpPr bwMode="auto">
            <a:xfrm>
              <a:off x="1536" y="3840"/>
              <a:ext cx="624" cy="47"/>
              <a:chOff x="624" y="3706"/>
              <a:chExt cx="1056" cy="106"/>
            </a:xfrm>
          </p:grpSpPr>
          <p:sp>
            <p:nvSpPr>
              <p:cNvPr id="54" name="Rectangle 46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55" name="Rectangle 47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39" name="Group 48"/>
            <p:cNvGrpSpPr>
              <a:grpSpLocks/>
            </p:cNvGrpSpPr>
            <p:nvPr userDrawn="1"/>
          </p:nvGrpSpPr>
          <p:grpSpPr bwMode="auto">
            <a:xfrm>
              <a:off x="2208" y="3840"/>
              <a:ext cx="624" cy="47"/>
              <a:chOff x="624" y="3600"/>
              <a:chExt cx="1056" cy="106"/>
            </a:xfrm>
          </p:grpSpPr>
          <p:sp>
            <p:nvSpPr>
              <p:cNvPr id="52" name="Rectangle 49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53" name="Rectangle 50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40" name="Group 51"/>
            <p:cNvGrpSpPr>
              <a:grpSpLocks/>
            </p:cNvGrpSpPr>
            <p:nvPr userDrawn="1"/>
          </p:nvGrpSpPr>
          <p:grpSpPr bwMode="auto">
            <a:xfrm>
              <a:off x="2880" y="3840"/>
              <a:ext cx="624" cy="47"/>
              <a:chOff x="624" y="3706"/>
              <a:chExt cx="1056" cy="106"/>
            </a:xfrm>
          </p:grpSpPr>
          <p:sp>
            <p:nvSpPr>
              <p:cNvPr id="50" name="Rectangle 52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51" name="Rectangle 53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41" name="Group 54"/>
            <p:cNvGrpSpPr>
              <a:grpSpLocks/>
            </p:cNvGrpSpPr>
            <p:nvPr userDrawn="1"/>
          </p:nvGrpSpPr>
          <p:grpSpPr bwMode="auto">
            <a:xfrm>
              <a:off x="3552" y="3840"/>
              <a:ext cx="624" cy="47"/>
              <a:chOff x="624" y="3600"/>
              <a:chExt cx="1056" cy="106"/>
            </a:xfrm>
          </p:grpSpPr>
          <p:sp>
            <p:nvSpPr>
              <p:cNvPr id="48" name="Rectangle 55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9" name="Rectangle 56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42" name="Group 57"/>
            <p:cNvGrpSpPr>
              <a:grpSpLocks/>
            </p:cNvGrpSpPr>
            <p:nvPr userDrawn="1"/>
          </p:nvGrpSpPr>
          <p:grpSpPr bwMode="auto">
            <a:xfrm>
              <a:off x="4224" y="3840"/>
              <a:ext cx="624" cy="47"/>
              <a:chOff x="624" y="3706"/>
              <a:chExt cx="1056" cy="106"/>
            </a:xfrm>
          </p:grpSpPr>
          <p:sp>
            <p:nvSpPr>
              <p:cNvPr id="46" name="Rectangle 58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7" name="Rectangle 59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43" name="Group 60"/>
            <p:cNvGrpSpPr>
              <a:grpSpLocks/>
            </p:cNvGrpSpPr>
            <p:nvPr userDrawn="1"/>
          </p:nvGrpSpPr>
          <p:grpSpPr bwMode="auto">
            <a:xfrm>
              <a:off x="4896" y="3840"/>
              <a:ext cx="624" cy="47"/>
              <a:chOff x="624" y="3600"/>
              <a:chExt cx="1056" cy="106"/>
            </a:xfrm>
          </p:grpSpPr>
          <p:sp>
            <p:nvSpPr>
              <p:cNvPr id="44" name="Rectangle 61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5" name="Rectangle 62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  <p:grpSp>
        <p:nvGrpSpPr>
          <p:cNvPr id="60" name="Group 63"/>
          <p:cNvGrpSpPr>
            <a:grpSpLocks/>
          </p:cNvGrpSpPr>
          <p:nvPr/>
        </p:nvGrpSpPr>
        <p:grpSpPr bwMode="auto">
          <a:xfrm>
            <a:off x="304800" y="152400"/>
            <a:ext cx="8458200" cy="74613"/>
            <a:chOff x="192" y="3840"/>
            <a:chExt cx="5328" cy="47"/>
          </a:xfrm>
        </p:grpSpPr>
        <p:grpSp>
          <p:nvGrpSpPr>
            <p:cNvPr id="61" name="Group 64"/>
            <p:cNvGrpSpPr>
              <a:grpSpLocks/>
            </p:cNvGrpSpPr>
            <p:nvPr userDrawn="1"/>
          </p:nvGrpSpPr>
          <p:grpSpPr bwMode="auto">
            <a:xfrm>
              <a:off x="192" y="3840"/>
              <a:ext cx="624" cy="47"/>
              <a:chOff x="624" y="3706"/>
              <a:chExt cx="1056" cy="106"/>
            </a:xfrm>
          </p:grpSpPr>
          <p:sp>
            <p:nvSpPr>
              <p:cNvPr id="83" name="Rectangle 65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84" name="Rectangle 66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62" name="Group 67"/>
            <p:cNvGrpSpPr>
              <a:grpSpLocks/>
            </p:cNvGrpSpPr>
            <p:nvPr userDrawn="1"/>
          </p:nvGrpSpPr>
          <p:grpSpPr bwMode="auto">
            <a:xfrm>
              <a:off x="864" y="3840"/>
              <a:ext cx="624" cy="47"/>
              <a:chOff x="624" y="3600"/>
              <a:chExt cx="1056" cy="106"/>
            </a:xfrm>
          </p:grpSpPr>
          <p:sp>
            <p:nvSpPr>
              <p:cNvPr id="81" name="Rectangle 68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82" name="Rectangle 69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63" name="Group 70"/>
            <p:cNvGrpSpPr>
              <a:grpSpLocks/>
            </p:cNvGrpSpPr>
            <p:nvPr userDrawn="1"/>
          </p:nvGrpSpPr>
          <p:grpSpPr bwMode="auto">
            <a:xfrm>
              <a:off x="1536" y="3840"/>
              <a:ext cx="624" cy="47"/>
              <a:chOff x="624" y="3706"/>
              <a:chExt cx="1056" cy="106"/>
            </a:xfrm>
          </p:grpSpPr>
          <p:sp>
            <p:nvSpPr>
              <p:cNvPr id="79" name="Rectangle 71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80" name="Rectangle 72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64" name="Group 73"/>
            <p:cNvGrpSpPr>
              <a:grpSpLocks/>
            </p:cNvGrpSpPr>
            <p:nvPr userDrawn="1"/>
          </p:nvGrpSpPr>
          <p:grpSpPr bwMode="auto">
            <a:xfrm>
              <a:off x="2208" y="3840"/>
              <a:ext cx="624" cy="47"/>
              <a:chOff x="624" y="3600"/>
              <a:chExt cx="1056" cy="106"/>
            </a:xfrm>
          </p:grpSpPr>
          <p:sp>
            <p:nvSpPr>
              <p:cNvPr id="77" name="Rectangle 74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78" name="Rectangle 75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65" name="Group 76"/>
            <p:cNvGrpSpPr>
              <a:grpSpLocks/>
            </p:cNvGrpSpPr>
            <p:nvPr userDrawn="1"/>
          </p:nvGrpSpPr>
          <p:grpSpPr bwMode="auto">
            <a:xfrm>
              <a:off x="2880" y="3840"/>
              <a:ext cx="624" cy="47"/>
              <a:chOff x="624" y="3706"/>
              <a:chExt cx="1056" cy="106"/>
            </a:xfrm>
          </p:grpSpPr>
          <p:sp>
            <p:nvSpPr>
              <p:cNvPr id="75" name="Rectangle 77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76" name="Rectangle 78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66" name="Group 79"/>
            <p:cNvGrpSpPr>
              <a:grpSpLocks/>
            </p:cNvGrpSpPr>
            <p:nvPr userDrawn="1"/>
          </p:nvGrpSpPr>
          <p:grpSpPr bwMode="auto">
            <a:xfrm>
              <a:off x="3552" y="3840"/>
              <a:ext cx="624" cy="47"/>
              <a:chOff x="624" y="3600"/>
              <a:chExt cx="1056" cy="106"/>
            </a:xfrm>
          </p:grpSpPr>
          <p:sp>
            <p:nvSpPr>
              <p:cNvPr id="73" name="Rectangle 80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74" name="Rectangle 81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67" name="Group 82"/>
            <p:cNvGrpSpPr>
              <a:grpSpLocks/>
            </p:cNvGrpSpPr>
            <p:nvPr userDrawn="1"/>
          </p:nvGrpSpPr>
          <p:grpSpPr bwMode="auto">
            <a:xfrm>
              <a:off x="4224" y="3840"/>
              <a:ext cx="624" cy="47"/>
              <a:chOff x="624" y="3706"/>
              <a:chExt cx="1056" cy="106"/>
            </a:xfrm>
          </p:grpSpPr>
          <p:sp>
            <p:nvSpPr>
              <p:cNvPr id="71" name="Rectangle 83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72" name="Rectangle 84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68" name="Group 85"/>
            <p:cNvGrpSpPr>
              <a:grpSpLocks/>
            </p:cNvGrpSpPr>
            <p:nvPr userDrawn="1"/>
          </p:nvGrpSpPr>
          <p:grpSpPr bwMode="auto">
            <a:xfrm>
              <a:off x="4896" y="3840"/>
              <a:ext cx="624" cy="47"/>
              <a:chOff x="624" y="3600"/>
              <a:chExt cx="1056" cy="106"/>
            </a:xfrm>
          </p:grpSpPr>
          <p:sp>
            <p:nvSpPr>
              <p:cNvPr id="69" name="Rectangle 86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70" name="Rectangle 87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  <p:grpSp>
        <p:nvGrpSpPr>
          <p:cNvPr id="85" name="Group 88"/>
          <p:cNvGrpSpPr>
            <a:grpSpLocks/>
          </p:cNvGrpSpPr>
          <p:nvPr/>
        </p:nvGrpSpPr>
        <p:grpSpPr bwMode="auto">
          <a:xfrm>
            <a:off x="4267200" y="5334000"/>
            <a:ext cx="855663" cy="831850"/>
            <a:chOff x="3216" y="2448"/>
            <a:chExt cx="1979" cy="1729"/>
          </a:xfrm>
        </p:grpSpPr>
        <p:sp>
          <p:nvSpPr>
            <p:cNvPr id="86" name="Line 89"/>
            <p:cNvSpPr>
              <a:spLocks noChangeShapeType="1"/>
            </p:cNvSpPr>
            <p:nvPr/>
          </p:nvSpPr>
          <p:spPr bwMode="auto">
            <a:xfrm flipV="1">
              <a:off x="3888" y="3359"/>
              <a:ext cx="143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" name="Freeform 90"/>
            <p:cNvSpPr>
              <a:spLocks/>
            </p:cNvSpPr>
            <p:nvPr/>
          </p:nvSpPr>
          <p:spPr bwMode="auto">
            <a:xfrm>
              <a:off x="3289" y="4065"/>
              <a:ext cx="114" cy="112"/>
            </a:xfrm>
            <a:custGeom>
              <a:avLst/>
              <a:gdLst/>
              <a:ahLst/>
              <a:cxnLst>
                <a:cxn ang="0">
                  <a:pos x="112" y="112"/>
                </a:cxn>
                <a:cxn ang="0">
                  <a:pos x="115" y="0"/>
                </a:cxn>
                <a:cxn ang="0">
                  <a:pos x="0" y="0"/>
                </a:cxn>
                <a:cxn ang="0">
                  <a:pos x="0" y="112"/>
                </a:cxn>
                <a:cxn ang="0">
                  <a:pos x="115" y="112"/>
                </a:cxn>
                <a:cxn ang="0">
                  <a:pos x="115" y="112"/>
                </a:cxn>
              </a:cxnLst>
              <a:rect l="0" t="0" r="r" b="b"/>
              <a:pathLst>
                <a:path w="115" h="112">
                  <a:moveTo>
                    <a:pt x="112" y="112"/>
                  </a:moveTo>
                  <a:lnTo>
                    <a:pt x="115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15" y="112"/>
                  </a:lnTo>
                  <a:lnTo>
                    <a:pt x="115" y="112"/>
                  </a:lnTo>
                </a:path>
              </a:pathLst>
            </a:custGeom>
            <a:solidFill>
              <a:srgbClr val="FF0066">
                <a:alpha val="50000"/>
              </a:srgbClr>
            </a:solidFill>
            <a:ln w="793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88" name="Freeform 91"/>
            <p:cNvSpPr>
              <a:spLocks/>
            </p:cNvSpPr>
            <p:nvPr/>
          </p:nvSpPr>
          <p:spPr bwMode="auto">
            <a:xfrm>
              <a:off x="3947" y="4065"/>
              <a:ext cx="117" cy="112"/>
            </a:xfrm>
            <a:custGeom>
              <a:avLst/>
              <a:gdLst/>
              <a:ahLst/>
              <a:cxnLst>
                <a:cxn ang="0">
                  <a:pos x="112" y="112"/>
                </a:cxn>
                <a:cxn ang="0">
                  <a:pos x="115" y="0"/>
                </a:cxn>
                <a:cxn ang="0">
                  <a:pos x="0" y="0"/>
                </a:cxn>
                <a:cxn ang="0">
                  <a:pos x="0" y="112"/>
                </a:cxn>
                <a:cxn ang="0">
                  <a:pos x="115" y="112"/>
                </a:cxn>
                <a:cxn ang="0">
                  <a:pos x="115" y="112"/>
                </a:cxn>
              </a:cxnLst>
              <a:rect l="0" t="0" r="r" b="b"/>
              <a:pathLst>
                <a:path w="115" h="112">
                  <a:moveTo>
                    <a:pt x="112" y="112"/>
                  </a:moveTo>
                  <a:lnTo>
                    <a:pt x="115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15" y="112"/>
                  </a:lnTo>
                  <a:lnTo>
                    <a:pt x="115" y="112"/>
                  </a:lnTo>
                </a:path>
              </a:pathLst>
            </a:custGeom>
            <a:solidFill>
              <a:schemeClr val="accent1">
                <a:alpha val="50000"/>
              </a:schemeClr>
            </a:solidFill>
            <a:ln w="793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89" name="Freeform 92"/>
            <p:cNvSpPr>
              <a:spLocks/>
            </p:cNvSpPr>
            <p:nvPr/>
          </p:nvSpPr>
          <p:spPr bwMode="auto">
            <a:xfrm>
              <a:off x="4152" y="2448"/>
              <a:ext cx="110" cy="112"/>
            </a:xfrm>
            <a:custGeom>
              <a:avLst/>
              <a:gdLst/>
              <a:ahLst/>
              <a:cxnLst>
                <a:cxn ang="0">
                  <a:pos x="112" y="112"/>
                </a:cxn>
                <a:cxn ang="0">
                  <a:pos x="112" y="0"/>
                </a:cxn>
                <a:cxn ang="0">
                  <a:pos x="0" y="0"/>
                </a:cxn>
                <a:cxn ang="0">
                  <a:pos x="0" y="112"/>
                </a:cxn>
                <a:cxn ang="0">
                  <a:pos x="112" y="112"/>
                </a:cxn>
                <a:cxn ang="0">
                  <a:pos x="112" y="112"/>
                </a:cxn>
              </a:cxnLst>
              <a:rect l="0" t="0" r="r" b="b"/>
              <a:pathLst>
                <a:path w="112" h="112">
                  <a:moveTo>
                    <a:pt x="112" y="112"/>
                  </a:moveTo>
                  <a:lnTo>
                    <a:pt x="112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12" y="112"/>
                  </a:lnTo>
                  <a:lnTo>
                    <a:pt x="112" y="112"/>
                  </a:lnTo>
                </a:path>
              </a:pathLst>
            </a:custGeom>
            <a:solidFill>
              <a:schemeClr val="accent1">
                <a:alpha val="50000"/>
              </a:schemeClr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90" name="Freeform 93"/>
            <p:cNvSpPr>
              <a:spLocks/>
            </p:cNvSpPr>
            <p:nvPr/>
          </p:nvSpPr>
          <p:spPr bwMode="auto">
            <a:xfrm>
              <a:off x="3605" y="2755"/>
              <a:ext cx="114" cy="112"/>
            </a:xfrm>
            <a:custGeom>
              <a:avLst/>
              <a:gdLst/>
              <a:ahLst/>
              <a:cxnLst>
                <a:cxn ang="0">
                  <a:pos x="112" y="112"/>
                </a:cxn>
                <a:cxn ang="0">
                  <a:pos x="114" y="0"/>
                </a:cxn>
                <a:cxn ang="0">
                  <a:pos x="0" y="0"/>
                </a:cxn>
                <a:cxn ang="0">
                  <a:pos x="0" y="112"/>
                </a:cxn>
                <a:cxn ang="0">
                  <a:pos x="114" y="112"/>
                </a:cxn>
                <a:cxn ang="0">
                  <a:pos x="114" y="112"/>
                </a:cxn>
              </a:cxnLst>
              <a:rect l="0" t="0" r="r" b="b"/>
              <a:pathLst>
                <a:path w="114" h="112">
                  <a:moveTo>
                    <a:pt x="112" y="112"/>
                  </a:moveTo>
                  <a:lnTo>
                    <a:pt x="114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14" y="112"/>
                  </a:lnTo>
                  <a:lnTo>
                    <a:pt x="114" y="112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91" name="Freeform 94"/>
            <p:cNvSpPr>
              <a:spLocks/>
            </p:cNvSpPr>
            <p:nvPr/>
          </p:nvSpPr>
          <p:spPr bwMode="auto">
            <a:xfrm>
              <a:off x="4703" y="2752"/>
              <a:ext cx="114" cy="115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114" y="115"/>
                </a:cxn>
                <a:cxn ang="0">
                  <a:pos x="114" y="0"/>
                </a:cxn>
                <a:cxn ang="0">
                  <a:pos x="2" y="0"/>
                </a:cxn>
                <a:cxn ang="0">
                  <a:pos x="2" y="115"/>
                </a:cxn>
                <a:cxn ang="0">
                  <a:pos x="2" y="115"/>
                </a:cxn>
              </a:cxnLst>
              <a:rect l="0" t="0" r="r" b="b"/>
              <a:pathLst>
                <a:path w="114" h="115">
                  <a:moveTo>
                    <a:pt x="0" y="112"/>
                  </a:moveTo>
                  <a:lnTo>
                    <a:pt x="114" y="115"/>
                  </a:lnTo>
                  <a:lnTo>
                    <a:pt x="114" y="0"/>
                  </a:lnTo>
                  <a:lnTo>
                    <a:pt x="2" y="0"/>
                  </a:lnTo>
                  <a:lnTo>
                    <a:pt x="2" y="115"/>
                  </a:lnTo>
                  <a:lnTo>
                    <a:pt x="2" y="115"/>
                  </a:lnTo>
                </a:path>
              </a:pathLst>
            </a:custGeom>
            <a:solidFill>
              <a:srgbClr val="996633">
                <a:alpha val="50000"/>
              </a:srgbClr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92" name="Freeform 95"/>
            <p:cNvSpPr>
              <a:spLocks/>
            </p:cNvSpPr>
            <p:nvPr/>
          </p:nvSpPr>
          <p:spPr bwMode="auto">
            <a:xfrm>
              <a:off x="5081" y="3332"/>
              <a:ext cx="114" cy="115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112" y="114"/>
                </a:cxn>
                <a:cxn ang="0">
                  <a:pos x="112" y="0"/>
                </a:cxn>
                <a:cxn ang="0">
                  <a:pos x="0" y="0"/>
                </a:cxn>
                <a:cxn ang="0">
                  <a:pos x="0" y="114"/>
                </a:cxn>
                <a:cxn ang="0">
                  <a:pos x="0" y="114"/>
                </a:cxn>
              </a:cxnLst>
              <a:rect l="0" t="0" r="r" b="b"/>
              <a:pathLst>
                <a:path w="112" h="114">
                  <a:moveTo>
                    <a:pt x="0" y="112"/>
                  </a:moveTo>
                  <a:lnTo>
                    <a:pt x="112" y="114"/>
                  </a:lnTo>
                  <a:lnTo>
                    <a:pt x="112" y="0"/>
                  </a:lnTo>
                  <a:lnTo>
                    <a:pt x="0" y="0"/>
                  </a:lnTo>
                  <a:lnTo>
                    <a:pt x="0" y="114"/>
                  </a:lnTo>
                  <a:lnTo>
                    <a:pt x="0" y="114"/>
                  </a:lnTo>
                </a:path>
              </a:pathLst>
            </a:custGeom>
            <a:solidFill>
              <a:srgbClr val="FF0066">
                <a:alpha val="50000"/>
              </a:srgbClr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93" name="Freeform 96"/>
            <p:cNvSpPr>
              <a:spLocks/>
            </p:cNvSpPr>
            <p:nvPr/>
          </p:nvSpPr>
          <p:spPr bwMode="auto">
            <a:xfrm>
              <a:off x="3216" y="3336"/>
              <a:ext cx="114" cy="112"/>
            </a:xfrm>
            <a:custGeom>
              <a:avLst/>
              <a:gdLst/>
              <a:ahLst/>
              <a:cxnLst>
                <a:cxn ang="0">
                  <a:pos x="115" y="112"/>
                </a:cxn>
                <a:cxn ang="0">
                  <a:pos x="115" y="0"/>
                </a:cxn>
                <a:cxn ang="0">
                  <a:pos x="0" y="0"/>
                </a:cxn>
                <a:cxn ang="0">
                  <a:pos x="0" y="112"/>
                </a:cxn>
                <a:cxn ang="0">
                  <a:pos x="115" y="112"/>
                </a:cxn>
                <a:cxn ang="0">
                  <a:pos x="115" y="112"/>
                </a:cxn>
              </a:cxnLst>
              <a:rect l="0" t="0" r="r" b="b"/>
              <a:pathLst>
                <a:path w="115" h="112">
                  <a:moveTo>
                    <a:pt x="115" y="112"/>
                  </a:moveTo>
                  <a:lnTo>
                    <a:pt x="115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15" y="112"/>
                  </a:lnTo>
                  <a:lnTo>
                    <a:pt x="115" y="112"/>
                  </a:lnTo>
                </a:path>
              </a:pathLst>
            </a:custGeom>
            <a:solidFill>
              <a:srgbClr val="996633">
                <a:alpha val="50000"/>
              </a:srgbClr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grpSp>
          <p:nvGrpSpPr>
            <p:cNvPr id="94" name="Group 97"/>
            <p:cNvGrpSpPr>
              <a:grpSpLocks/>
            </p:cNvGrpSpPr>
            <p:nvPr/>
          </p:nvGrpSpPr>
          <p:grpSpPr bwMode="auto">
            <a:xfrm>
              <a:off x="3892" y="2676"/>
              <a:ext cx="631" cy="472"/>
              <a:chOff x="3892" y="2676"/>
              <a:chExt cx="631" cy="472"/>
            </a:xfrm>
          </p:grpSpPr>
          <p:sp>
            <p:nvSpPr>
              <p:cNvPr id="126" name="Freeform 98"/>
              <p:cNvSpPr>
                <a:spLocks/>
              </p:cNvSpPr>
              <p:nvPr/>
            </p:nvSpPr>
            <p:spPr bwMode="auto">
              <a:xfrm>
                <a:off x="4248" y="2686"/>
                <a:ext cx="275" cy="228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5" y="23"/>
                  </a:cxn>
                  <a:cxn ang="0">
                    <a:pos x="10" y="19"/>
                  </a:cxn>
                  <a:cxn ang="0">
                    <a:pos x="17" y="14"/>
                  </a:cxn>
                  <a:cxn ang="0">
                    <a:pos x="26" y="9"/>
                  </a:cxn>
                  <a:cxn ang="0">
                    <a:pos x="36" y="4"/>
                  </a:cxn>
                  <a:cxn ang="0">
                    <a:pos x="50" y="2"/>
                  </a:cxn>
                  <a:cxn ang="0">
                    <a:pos x="65" y="0"/>
                  </a:cxn>
                  <a:cxn ang="0">
                    <a:pos x="79" y="0"/>
                  </a:cxn>
                  <a:cxn ang="0">
                    <a:pos x="96" y="4"/>
                  </a:cxn>
                  <a:cxn ang="0">
                    <a:pos x="110" y="11"/>
                  </a:cxn>
                  <a:cxn ang="0">
                    <a:pos x="124" y="23"/>
                  </a:cxn>
                  <a:cxn ang="0">
                    <a:pos x="134" y="33"/>
                  </a:cxn>
                  <a:cxn ang="0">
                    <a:pos x="143" y="42"/>
                  </a:cxn>
                  <a:cxn ang="0">
                    <a:pos x="148" y="52"/>
                  </a:cxn>
                  <a:cxn ang="0">
                    <a:pos x="150" y="59"/>
                  </a:cxn>
                  <a:cxn ang="0">
                    <a:pos x="153" y="66"/>
                  </a:cxn>
                  <a:cxn ang="0">
                    <a:pos x="153" y="73"/>
                  </a:cxn>
                  <a:cxn ang="0">
                    <a:pos x="153" y="78"/>
                  </a:cxn>
                  <a:cxn ang="0">
                    <a:pos x="153" y="81"/>
                  </a:cxn>
                  <a:cxn ang="0">
                    <a:pos x="153" y="81"/>
                  </a:cxn>
                  <a:cxn ang="0">
                    <a:pos x="153" y="81"/>
                  </a:cxn>
                  <a:cxn ang="0">
                    <a:pos x="155" y="78"/>
                  </a:cxn>
                  <a:cxn ang="0">
                    <a:pos x="160" y="76"/>
                  </a:cxn>
                  <a:cxn ang="0">
                    <a:pos x="167" y="73"/>
                  </a:cxn>
                  <a:cxn ang="0">
                    <a:pos x="174" y="71"/>
                  </a:cxn>
                  <a:cxn ang="0">
                    <a:pos x="181" y="69"/>
                  </a:cxn>
                  <a:cxn ang="0">
                    <a:pos x="191" y="69"/>
                  </a:cxn>
                  <a:cxn ang="0">
                    <a:pos x="200" y="71"/>
                  </a:cxn>
                  <a:cxn ang="0">
                    <a:pos x="210" y="73"/>
                  </a:cxn>
                  <a:cxn ang="0">
                    <a:pos x="219" y="81"/>
                  </a:cxn>
                  <a:cxn ang="0">
                    <a:pos x="229" y="90"/>
                  </a:cxn>
                  <a:cxn ang="0">
                    <a:pos x="234" y="97"/>
                  </a:cxn>
                  <a:cxn ang="0">
                    <a:pos x="236" y="107"/>
                  </a:cxn>
                  <a:cxn ang="0">
                    <a:pos x="239" y="116"/>
                  </a:cxn>
                  <a:cxn ang="0">
                    <a:pos x="239" y="124"/>
                  </a:cxn>
                  <a:cxn ang="0">
                    <a:pos x="236" y="131"/>
                  </a:cxn>
                  <a:cxn ang="0">
                    <a:pos x="236" y="138"/>
                  </a:cxn>
                  <a:cxn ang="0">
                    <a:pos x="234" y="143"/>
                  </a:cxn>
                  <a:cxn ang="0">
                    <a:pos x="234" y="145"/>
                  </a:cxn>
                  <a:cxn ang="0">
                    <a:pos x="231" y="145"/>
                  </a:cxn>
                  <a:cxn ang="0">
                    <a:pos x="234" y="147"/>
                  </a:cxn>
                  <a:cxn ang="0">
                    <a:pos x="236" y="147"/>
                  </a:cxn>
                  <a:cxn ang="0">
                    <a:pos x="241" y="152"/>
                  </a:cxn>
                  <a:cxn ang="0">
                    <a:pos x="248" y="157"/>
                  </a:cxn>
                  <a:cxn ang="0">
                    <a:pos x="253" y="164"/>
                  </a:cxn>
                  <a:cxn ang="0">
                    <a:pos x="260" y="174"/>
                  </a:cxn>
                  <a:cxn ang="0">
                    <a:pos x="267" y="183"/>
                  </a:cxn>
                  <a:cxn ang="0">
                    <a:pos x="272" y="195"/>
                  </a:cxn>
                  <a:cxn ang="0">
                    <a:pos x="274" y="212"/>
                  </a:cxn>
                  <a:cxn ang="0">
                    <a:pos x="277" y="228"/>
                  </a:cxn>
                </a:cxnLst>
                <a:rect l="0" t="0" r="r" b="b"/>
                <a:pathLst>
                  <a:path w="277" h="228">
                    <a:moveTo>
                      <a:pt x="0" y="23"/>
                    </a:moveTo>
                    <a:lnTo>
                      <a:pt x="5" y="23"/>
                    </a:lnTo>
                    <a:lnTo>
                      <a:pt x="10" y="19"/>
                    </a:lnTo>
                    <a:lnTo>
                      <a:pt x="17" y="14"/>
                    </a:lnTo>
                    <a:lnTo>
                      <a:pt x="26" y="9"/>
                    </a:lnTo>
                    <a:lnTo>
                      <a:pt x="36" y="4"/>
                    </a:lnTo>
                    <a:lnTo>
                      <a:pt x="50" y="2"/>
                    </a:lnTo>
                    <a:lnTo>
                      <a:pt x="65" y="0"/>
                    </a:lnTo>
                    <a:lnTo>
                      <a:pt x="79" y="0"/>
                    </a:lnTo>
                    <a:lnTo>
                      <a:pt x="96" y="4"/>
                    </a:lnTo>
                    <a:lnTo>
                      <a:pt x="110" y="11"/>
                    </a:lnTo>
                    <a:lnTo>
                      <a:pt x="124" y="23"/>
                    </a:lnTo>
                    <a:lnTo>
                      <a:pt x="134" y="33"/>
                    </a:lnTo>
                    <a:lnTo>
                      <a:pt x="143" y="42"/>
                    </a:lnTo>
                    <a:lnTo>
                      <a:pt x="148" y="52"/>
                    </a:lnTo>
                    <a:lnTo>
                      <a:pt x="150" y="59"/>
                    </a:lnTo>
                    <a:lnTo>
                      <a:pt x="153" y="66"/>
                    </a:lnTo>
                    <a:lnTo>
                      <a:pt x="153" y="73"/>
                    </a:lnTo>
                    <a:lnTo>
                      <a:pt x="153" y="78"/>
                    </a:lnTo>
                    <a:lnTo>
                      <a:pt x="153" y="81"/>
                    </a:lnTo>
                    <a:lnTo>
                      <a:pt x="153" y="81"/>
                    </a:lnTo>
                    <a:lnTo>
                      <a:pt x="153" y="81"/>
                    </a:lnTo>
                    <a:lnTo>
                      <a:pt x="155" y="78"/>
                    </a:lnTo>
                    <a:lnTo>
                      <a:pt x="160" y="76"/>
                    </a:lnTo>
                    <a:lnTo>
                      <a:pt x="167" y="73"/>
                    </a:lnTo>
                    <a:lnTo>
                      <a:pt x="174" y="71"/>
                    </a:lnTo>
                    <a:lnTo>
                      <a:pt x="181" y="69"/>
                    </a:lnTo>
                    <a:lnTo>
                      <a:pt x="191" y="69"/>
                    </a:lnTo>
                    <a:lnTo>
                      <a:pt x="200" y="71"/>
                    </a:lnTo>
                    <a:lnTo>
                      <a:pt x="210" y="73"/>
                    </a:lnTo>
                    <a:lnTo>
                      <a:pt x="219" y="81"/>
                    </a:lnTo>
                    <a:lnTo>
                      <a:pt x="229" y="90"/>
                    </a:lnTo>
                    <a:lnTo>
                      <a:pt x="234" y="97"/>
                    </a:lnTo>
                    <a:lnTo>
                      <a:pt x="236" y="107"/>
                    </a:lnTo>
                    <a:lnTo>
                      <a:pt x="239" y="116"/>
                    </a:lnTo>
                    <a:lnTo>
                      <a:pt x="239" y="124"/>
                    </a:lnTo>
                    <a:lnTo>
                      <a:pt x="236" y="131"/>
                    </a:lnTo>
                    <a:lnTo>
                      <a:pt x="236" y="138"/>
                    </a:lnTo>
                    <a:lnTo>
                      <a:pt x="234" y="143"/>
                    </a:lnTo>
                    <a:lnTo>
                      <a:pt x="234" y="145"/>
                    </a:lnTo>
                    <a:lnTo>
                      <a:pt x="231" y="145"/>
                    </a:lnTo>
                    <a:lnTo>
                      <a:pt x="234" y="147"/>
                    </a:lnTo>
                    <a:lnTo>
                      <a:pt x="236" y="147"/>
                    </a:lnTo>
                    <a:lnTo>
                      <a:pt x="241" y="152"/>
                    </a:lnTo>
                    <a:lnTo>
                      <a:pt x="248" y="157"/>
                    </a:lnTo>
                    <a:lnTo>
                      <a:pt x="253" y="164"/>
                    </a:lnTo>
                    <a:lnTo>
                      <a:pt x="260" y="174"/>
                    </a:lnTo>
                    <a:lnTo>
                      <a:pt x="267" y="183"/>
                    </a:lnTo>
                    <a:lnTo>
                      <a:pt x="272" y="195"/>
                    </a:lnTo>
                    <a:lnTo>
                      <a:pt x="274" y="212"/>
                    </a:lnTo>
                    <a:lnTo>
                      <a:pt x="277" y="228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  <p:sp>
            <p:nvSpPr>
              <p:cNvPr id="127" name="Freeform 99"/>
              <p:cNvSpPr>
                <a:spLocks/>
              </p:cNvSpPr>
              <p:nvPr/>
            </p:nvSpPr>
            <p:spPr bwMode="auto">
              <a:xfrm>
                <a:off x="3892" y="2676"/>
                <a:ext cx="356" cy="238"/>
              </a:xfrm>
              <a:custGeom>
                <a:avLst/>
                <a:gdLst/>
                <a:ahLst/>
                <a:cxnLst>
                  <a:cxn ang="0">
                    <a:pos x="2" y="219"/>
                  </a:cxn>
                  <a:cxn ang="0">
                    <a:pos x="9" y="193"/>
                  </a:cxn>
                  <a:cxn ang="0">
                    <a:pos x="21" y="174"/>
                  </a:cxn>
                  <a:cxn ang="0">
                    <a:pos x="33" y="162"/>
                  </a:cxn>
                  <a:cxn ang="0">
                    <a:pos x="43" y="155"/>
                  </a:cxn>
                  <a:cxn ang="0">
                    <a:pos x="43" y="155"/>
                  </a:cxn>
                  <a:cxn ang="0">
                    <a:pos x="40" y="145"/>
                  </a:cxn>
                  <a:cxn ang="0">
                    <a:pos x="38" y="134"/>
                  </a:cxn>
                  <a:cxn ang="0">
                    <a:pos x="38" y="117"/>
                  </a:cxn>
                  <a:cxn ang="0">
                    <a:pos x="48" y="98"/>
                  </a:cxn>
                  <a:cxn ang="0">
                    <a:pos x="67" y="83"/>
                  </a:cxn>
                  <a:cxn ang="0">
                    <a:pos x="83" y="79"/>
                  </a:cxn>
                  <a:cxn ang="0">
                    <a:pos x="102" y="81"/>
                  </a:cxn>
                  <a:cxn ang="0">
                    <a:pos x="114" y="86"/>
                  </a:cxn>
                  <a:cxn ang="0">
                    <a:pos x="121" y="91"/>
                  </a:cxn>
                  <a:cxn ang="0">
                    <a:pos x="124" y="88"/>
                  </a:cxn>
                  <a:cxn ang="0">
                    <a:pos x="121" y="81"/>
                  </a:cxn>
                  <a:cxn ang="0">
                    <a:pos x="124" y="69"/>
                  </a:cxn>
                  <a:cxn ang="0">
                    <a:pos x="133" y="52"/>
                  </a:cxn>
                  <a:cxn ang="0">
                    <a:pos x="152" y="31"/>
                  </a:cxn>
                  <a:cxn ang="0">
                    <a:pos x="181" y="14"/>
                  </a:cxn>
                  <a:cxn ang="0">
                    <a:pos x="212" y="10"/>
                  </a:cxn>
                  <a:cxn ang="0">
                    <a:pos x="238" y="14"/>
                  </a:cxn>
                  <a:cxn ang="0">
                    <a:pos x="260" y="24"/>
                  </a:cxn>
                  <a:cxn ang="0">
                    <a:pos x="272" y="31"/>
                  </a:cxn>
                  <a:cxn ang="0">
                    <a:pos x="274" y="31"/>
                  </a:cxn>
                  <a:cxn ang="0">
                    <a:pos x="274" y="26"/>
                  </a:cxn>
                  <a:cxn ang="0">
                    <a:pos x="279" y="17"/>
                  </a:cxn>
                  <a:cxn ang="0">
                    <a:pos x="288" y="7"/>
                  </a:cxn>
                  <a:cxn ang="0">
                    <a:pos x="305" y="2"/>
                  </a:cxn>
                  <a:cxn ang="0">
                    <a:pos x="327" y="2"/>
                  </a:cxn>
                  <a:cxn ang="0">
                    <a:pos x="343" y="7"/>
                  </a:cxn>
                  <a:cxn ang="0">
                    <a:pos x="350" y="17"/>
                  </a:cxn>
                  <a:cxn ang="0">
                    <a:pos x="355" y="26"/>
                  </a:cxn>
                  <a:cxn ang="0">
                    <a:pos x="358" y="31"/>
                  </a:cxn>
                </a:cxnLst>
                <a:rect l="0" t="0" r="r" b="b"/>
                <a:pathLst>
                  <a:path w="358" h="236">
                    <a:moveTo>
                      <a:pt x="0" y="236"/>
                    </a:moveTo>
                    <a:lnTo>
                      <a:pt x="2" y="219"/>
                    </a:lnTo>
                    <a:lnTo>
                      <a:pt x="5" y="205"/>
                    </a:lnTo>
                    <a:lnTo>
                      <a:pt x="9" y="193"/>
                    </a:lnTo>
                    <a:lnTo>
                      <a:pt x="14" y="181"/>
                    </a:lnTo>
                    <a:lnTo>
                      <a:pt x="21" y="174"/>
                    </a:lnTo>
                    <a:lnTo>
                      <a:pt x="29" y="167"/>
                    </a:lnTo>
                    <a:lnTo>
                      <a:pt x="33" y="162"/>
                    </a:lnTo>
                    <a:lnTo>
                      <a:pt x="38" y="157"/>
                    </a:lnTo>
                    <a:lnTo>
                      <a:pt x="43" y="155"/>
                    </a:lnTo>
                    <a:lnTo>
                      <a:pt x="43" y="155"/>
                    </a:lnTo>
                    <a:lnTo>
                      <a:pt x="43" y="155"/>
                    </a:lnTo>
                    <a:lnTo>
                      <a:pt x="40" y="150"/>
                    </a:lnTo>
                    <a:lnTo>
                      <a:pt x="40" y="145"/>
                    </a:lnTo>
                    <a:lnTo>
                      <a:pt x="38" y="141"/>
                    </a:lnTo>
                    <a:lnTo>
                      <a:pt x="38" y="134"/>
                    </a:lnTo>
                    <a:lnTo>
                      <a:pt x="38" y="124"/>
                    </a:lnTo>
                    <a:lnTo>
                      <a:pt x="38" y="117"/>
                    </a:lnTo>
                    <a:lnTo>
                      <a:pt x="43" y="107"/>
                    </a:lnTo>
                    <a:lnTo>
                      <a:pt x="48" y="98"/>
                    </a:lnTo>
                    <a:lnTo>
                      <a:pt x="55" y="91"/>
                    </a:lnTo>
                    <a:lnTo>
                      <a:pt x="67" y="83"/>
                    </a:lnTo>
                    <a:lnTo>
                      <a:pt x="76" y="81"/>
                    </a:lnTo>
                    <a:lnTo>
                      <a:pt x="83" y="79"/>
                    </a:lnTo>
                    <a:lnTo>
                      <a:pt x="93" y="79"/>
                    </a:lnTo>
                    <a:lnTo>
                      <a:pt x="102" y="81"/>
                    </a:lnTo>
                    <a:lnTo>
                      <a:pt x="110" y="83"/>
                    </a:lnTo>
                    <a:lnTo>
                      <a:pt x="114" y="86"/>
                    </a:lnTo>
                    <a:lnTo>
                      <a:pt x="119" y="88"/>
                    </a:lnTo>
                    <a:lnTo>
                      <a:pt x="121" y="91"/>
                    </a:lnTo>
                    <a:lnTo>
                      <a:pt x="124" y="91"/>
                    </a:lnTo>
                    <a:lnTo>
                      <a:pt x="124" y="88"/>
                    </a:lnTo>
                    <a:lnTo>
                      <a:pt x="121" y="86"/>
                    </a:lnTo>
                    <a:lnTo>
                      <a:pt x="121" y="81"/>
                    </a:lnTo>
                    <a:lnTo>
                      <a:pt x="124" y="76"/>
                    </a:lnTo>
                    <a:lnTo>
                      <a:pt x="124" y="69"/>
                    </a:lnTo>
                    <a:lnTo>
                      <a:pt x="129" y="60"/>
                    </a:lnTo>
                    <a:lnTo>
                      <a:pt x="133" y="52"/>
                    </a:lnTo>
                    <a:lnTo>
                      <a:pt x="141" y="43"/>
                    </a:lnTo>
                    <a:lnTo>
                      <a:pt x="152" y="31"/>
                    </a:lnTo>
                    <a:lnTo>
                      <a:pt x="164" y="21"/>
                    </a:lnTo>
                    <a:lnTo>
                      <a:pt x="181" y="14"/>
                    </a:lnTo>
                    <a:lnTo>
                      <a:pt x="195" y="10"/>
                    </a:lnTo>
                    <a:lnTo>
                      <a:pt x="212" y="10"/>
                    </a:lnTo>
                    <a:lnTo>
                      <a:pt x="226" y="10"/>
                    </a:lnTo>
                    <a:lnTo>
                      <a:pt x="238" y="14"/>
                    </a:lnTo>
                    <a:lnTo>
                      <a:pt x="250" y="19"/>
                    </a:lnTo>
                    <a:lnTo>
                      <a:pt x="260" y="24"/>
                    </a:lnTo>
                    <a:lnTo>
                      <a:pt x="267" y="29"/>
                    </a:lnTo>
                    <a:lnTo>
                      <a:pt x="272" y="31"/>
                    </a:lnTo>
                    <a:lnTo>
                      <a:pt x="274" y="33"/>
                    </a:lnTo>
                    <a:lnTo>
                      <a:pt x="274" y="31"/>
                    </a:lnTo>
                    <a:lnTo>
                      <a:pt x="274" y="29"/>
                    </a:lnTo>
                    <a:lnTo>
                      <a:pt x="274" y="26"/>
                    </a:lnTo>
                    <a:lnTo>
                      <a:pt x="276" y="21"/>
                    </a:lnTo>
                    <a:lnTo>
                      <a:pt x="279" y="17"/>
                    </a:lnTo>
                    <a:lnTo>
                      <a:pt x="284" y="12"/>
                    </a:lnTo>
                    <a:lnTo>
                      <a:pt x="288" y="7"/>
                    </a:lnTo>
                    <a:lnTo>
                      <a:pt x="296" y="5"/>
                    </a:lnTo>
                    <a:lnTo>
                      <a:pt x="305" y="2"/>
                    </a:lnTo>
                    <a:lnTo>
                      <a:pt x="315" y="0"/>
                    </a:lnTo>
                    <a:lnTo>
                      <a:pt x="327" y="2"/>
                    </a:lnTo>
                    <a:lnTo>
                      <a:pt x="336" y="5"/>
                    </a:lnTo>
                    <a:lnTo>
                      <a:pt x="343" y="7"/>
                    </a:lnTo>
                    <a:lnTo>
                      <a:pt x="348" y="12"/>
                    </a:lnTo>
                    <a:lnTo>
                      <a:pt x="350" y="17"/>
                    </a:lnTo>
                    <a:lnTo>
                      <a:pt x="355" y="21"/>
                    </a:lnTo>
                    <a:lnTo>
                      <a:pt x="355" y="26"/>
                    </a:lnTo>
                    <a:lnTo>
                      <a:pt x="358" y="29"/>
                    </a:lnTo>
                    <a:lnTo>
                      <a:pt x="358" y="31"/>
                    </a:lnTo>
                    <a:lnTo>
                      <a:pt x="358" y="33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  <p:sp>
            <p:nvSpPr>
              <p:cNvPr id="128" name="Freeform 100"/>
              <p:cNvSpPr>
                <a:spLocks/>
              </p:cNvSpPr>
              <p:nvPr/>
            </p:nvSpPr>
            <p:spPr bwMode="auto">
              <a:xfrm>
                <a:off x="3892" y="2910"/>
                <a:ext cx="272" cy="231"/>
              </a:xfrm>
              <a:custGeom>
                <a:avLst/>
                <a:gdLst/>
                <a:ahLst/>
                <a:cxnLst>
                  <a:cxn ang="0">
                    <a:pos x="272" y="202"/>
                  </a:cxn>
                  <a:cxn ang="0">
                    <a:pos x="272" y="205"/>
                  </a:cxn>
                  <a:cxn ang="0">
                    <a:pos x="267" y="207"/>
                  </a:cxn>
                  <a:cxn ang="0">
                    <a:pos x="260" y="212"/>
                  </a:cxn>
                  <a:cxn ang="0">
                    <a:pos x="250" y="217"/>
                  </a:cxn>
                  <a:cxn ang="0">
                    <a:pos x="238" y="221"/>
                  </a:cxn>
                  <a:cxn ang="0">
                    <a:pos x="226" y="226"/>
                  </a:cxn>
                  <a:cxn ang="0">
                    <a:pos x="212" y="229"/>
                  </a:cxn>
                  <a:cxn ang="0">
                    <a:pos x="195" y="226"/>
                  </a:cxn>
                  <a:cxn ang="0">
                    <a:pos x="181" y="224"/>
                  </a:cxn>
                  <a:cxn ang="0">
                    <a:pos x="164" y="214"/>
                  </a:cxn>
                  <a:cxn ang="0">
                    <a:pos x="152" y="205"/>
                  </a:cxn>
                  <a:cxn ang="0">
                    <a:pos x="141" y="195"/>
                  </a:cxn>
                  <a:cxn ang="0">
                    <a:pos x="133" y="186"/>
                  </a:cxn>
                  <a:cxn ang="0">
                    <a:pos x="129" y="176"/>
                  </a:cxn>
                  <a:cxn ang="0">
                    <a:pos x="124" y="167"/>
                  </a:cxn>
                  <a:cxn ang="0">
                    <a:pos x="124" y="159"/>
                  </a:cxn>
                  <a:cxn ang="0">
                    <a:pos x="121" y="155"/>
                  </a:cxn>
                  <a:cxn ang="0">
                    <a:pos x="121" y="150"/>
                  </a:cxn>
                  <a:cxn ang="0">
                    <a:pos x="124" y="148"/>
                  </a:cxn>
                  <a:cxn ang="0">
                    <a:pos x="124" y="145"/>
                  </a:cxn>
                  <a:cxn ang="0">
                    <a:pos x="121" y="148"/>
                  </a:cxn>
                  <a:cxn ang="0">
                    <a:pos x="119" y="150"/>
                  </a:cxn>
                  <a:cxn ang="0">
                    <a:pos x="114" y="152"/>
                  </a:cxn>
                  <a:cxn ang="0">
                    <a:pos x="110" y="155"/>
                  </a:cxn>
                  <a:cxn ang="0">
                    <a:pos x="102" y="157"/>
                  </a:cxn>
                  <a:cxn ang="0">
                    <a:pos x="93" y="157"/>
                  </a:cxn>
                  <a:cxn ang="0">
                    <a:pos x="83" y="157"/>
                  </a:cxn>
                  <a:cxn ang="0">
                    <a:pos x="76" y="157"/>
                  </a:cxn>
                  <a:cxn ang="0">
                    <a:pos x="67" y="152"/>
                  </a:cxn>
                  <a:cxn ang="0">
                    <a:pos x="55" y="145"/>
                  </a:cxn>
                  <a:cxn ang="0">
                    <a:pos x="48" y="138"/>
                  </a:cxn>
                  <a:cxn ang="0">
                    <a:pos x="43" y="128"/>
                  </a:cxn>
                  <a:cxn ang="0">
                    <a:pos x="38" y="121"/>
                  </a:cxn>
                  <a:cxn ang="0">
                    <a:pos x="38" y="112"/>
                  </a:cxn>
                  <a:cxn ang="0">
                    <a:pos x="38" y="105"/>
                  </a:cxn>
                  <a:cxn ang="0">
                    <a:pos x="38" y="97"/>
                  </a:cxn>
                  <a:cxn ang="0">
                    <a:pos x="40" y="90"/>
                  </a:cxn>
                  <a:cxn ang="0">
                    <a:pos x="40" y="86"/>
                  </a:cxn>
                  <a:cxn ang="0">
                    <a:pos x="43" y="83"/>
                  </a:cxn>
                  <a:cxn ang="0">
                    <a:pos x="43" y="81"/>
                  </a:cxn>
                  <a:cxn ang="0">
                    <a:pos x="43" y="81"/>
                  </a:cxn>
                  <a:cxn ang="0">
                    <a:pos x="38" y="78"/>
                  </a:cxn>
                  <a:cxn ang="0">
                    <a:pos x="33" y="76"/>
                  </a:cxn>
                  <a:cxn ang="0">
                    <a:pos x="29" y="71"/>
                  </a:cxn>
                  <a:cxn ang="0">
                    <a:pos x="21" y="64"/>
                  </a:cxn>
                  <a:cxn ang="0">
                    <a:pos x="14" y="55"/>
                  </a:cxn>
                  <a:cxn ang="0">
                    <a:pos x="9" y="45"/>
                  </a:cxn>
                  <a:cxn ang="0">
                    <a:pos x="5" y="31"/>
                  </a:cxn>
                  <a:cxn ang="0">
                    <a:pos x="2" y="16"/>
                  </a:cxn>
                  <a:cxn ang="0">
                    <a:pos x="0" y="0"/>
                  </a:cxn>
                </a:cxnLst>
                <a:rect l="0" t="0" r="r" b="b"/>
                <a:pathLst>
                  <a:path w="272" h="229">
                    <a:moveTo>
                      <a:pt x="272" y="202"/>
                    </a:moveTo>
                    <a:lnTo>
                      <a:pt x="272" y="205"/>
                    </a:lnTo>
                    <a:lnTo>
                      <a:pt x="267" y="207"/>
                    </a:lnTo>
                    <a:lnTo>
                      <a:pt x="260" y="212"/>
                    </a:lnTo>
                    <a:lnTo>
                      <a:pt x="250" y="217"/>
                    </a:lnTo>
                    <a:lnTo>
                      <a:pt x="238" y="221"/>
                    </a:lnTo>
                    <a:lnTo>
                      <a:pt x="226" y="226"/>
                    </a:lnTo>
                    <a:lnTo>
                      <a:pt x="212" y="229"/>
                    </a:lnTo>
                    <a:lnTo>
                      <a:pt x="195" y="226"/>
                    </a:lnTo>
                    <a:lnTo>
                      <a:pt x="181" y="224"/>
                    </a:lnTo>
                    <a:lnTo>
                      <a:pt x="164" y="214"/>
                    </a:lnTo>
                    <a:lnTo>
                      <a:pt x="152" y="205"/>
                    </a:lnTo>
                    <a:lnTo>
                      <a:pt x="141" y="195"/>
                    </a:lnTo>
                    <a:lnTo>
                      <a:pt x="133" y="186"/>
                    </a:lnTo>
                    <a:lnTo>
                      <a:pt x="129" y="176"/>
                    </a:lnTo>
                    <a:lnTo>
                      <a:pt x="124" y="167"/>
                    </a:lnTo>
                    <a:lnTo>
                      <a:pt x="124" y="159"/>
                    </a:lnTo>
                    <a:lnTo>
                      <a:pt x="121" y="155"/>
                    </a:lnTo>
                    <a:lnTo>
                      <a:pt x="121" y="150"/>
                    </a:lnTo>
                    <a:lnTo>
                      <a:pt x="124" y="148"/>
                    </a:lnTo>
                    <a:lnTo>
                      <a:pt x="124" y="145"/>
                    </a:lnTo>
                    <a:lnTo>
                      <a:pt x="121" y="148"/>
                    </a:lnTo>
                    <a:lnTo>
                      <a:pt x="119" y="150"/>
                    </a:lnTo>
                    <a:lnTo>
                      <a:pt x="114" y="152"/>
                    </a:lnTo>
                    <a:lnTo>
                      <a:pt x="110" y="155"/>
                    </a:lnTo>
                    <a:lnTo>
                      <a:pt x="102" y="157"/>
                    </a:lnTo>
                    <a:lnTo>
                      <a:pt x="93" y="157"/>
                    </a:lnTo>
                    <a:lnTo>
                      <a:pt x="83" y="157"/>
                    </a:lnTo>
                    <a:lnTo>
                      <a:pt x="76" y="157"/>
                    </a:lnTo>
                    <a:lnTo>
                      <a:pt x="67" y="152"/>
                    </a:lnTo>
                    <a:lnTo>
                      <a:pt x="55" y="145"/>
                    </a:lnTo>
                    <a:lnTo>
                      <a:pt x="48" y="138"/>
                    </a:lnTo>
                    <a:lnTo>
                      <a:pt x="43" y="128"/>
                    </a:lnTo>
                    <a:lnTo>
                      <a:pt x="38" y="121"/>
                    </a:lnTo>
                    <a:lnTo>
                      <a:pt x="38" y="112"/>
                    </a:lnTo>
                    <a:lnTo>
                      <a:pt x="38" y="105"/>
                    </a:lnTo>
                    <a:lnTo>
                      <a:pt x="38" y="97"/>
                    </a:lnTo>
                    <a:lnTo>
                      <a:pt x="40" y="90"/>
                    </a:lnTo>
                    <a:lnTo>
                      <a:pt x="40" y="86"/>
                    </a:lnTo>
                    <a:lnTo>
                      <a:pt x="43" y="83"/>
                    </a:lnTo>
                    <a:lnTo>
                      <a:pt x="43" y="81"/>
                    </a:lnTo>
                    <a:lnTo>
                      <a:pt x="43" y="81"/>
                    </a:lnTo>
                    <a:lnTo>
                      <a:pt x="38" y="78"/>
                    </a:lnTo>
                    <a:lnTo>
                      <a:pt x="33" y="76"/>
                    </a:lnTo>
                    <a:lnTo>
                      <a:pt x="29" y="71"/>
                    </a:lnTo>
                    <a:lnTo>
                      <a:pt x="21" y="64"/>
                    </a:lnTo>
                    <a:lnTo>
                      <a:pt x="14" y="55"/>
                    </a:lnTo>
                    <a:lnTo>
                      <a:pt x="9" y="45"/>
                    </a:lnTo>
                    <a:lnTo>
                      <a:pt x="5" y="31"/>
                    </a:lnTo>
                    <a:lnTo>
                      <a:pt x="2" y="16"/>
                    </a:lnTo>
                    <a:lnTo>
                      <a:pt x="0" y="0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  <p:sp>
            <p:nvSpPr>
              <p:cNvPr id="129" name="Freeform 101"/>
              <p:cNvSpPr>
                <a:spLocks/>
              </p:cNvSpPr>
              <p:nvPr/>
            </p:nvSpPr>
            <p:spPr bwMode="auto">
              <a:xfrm>
                <a:off x="4167" y="2910"/>
                <a:ext cx="352" cy="238"/>
              </a:xfrm>
              <a:custGeom>
                <a:avLst/>
                <a:gdLst/>
                <a:ahLst/>
                <a:cxnLst>
                  <a:cxn ang="0">
                    <a:pos x="355" y="16"/>
                  </a:cxn>
                  <a:cxn ang="0">
                    <a:pos x="348" y="45"/>
                  </a:cxn>
                  <a:cxn ang="0">
                    <a:pos x="334" y="64"/>
                  </a:cxn>
                  <a:cxn ang="0">
                    <a:pos x="322" y="76"/>
                  </a:cxn>
                  <a:cxn ang="0">
                    <a:pos x="315" y="81"/>
                  </a:cxn>
                  <a:cxn ang="0">
                    <a:pos x="315" y="83"/>
                  </a:cxn>
                  <a:cxn ang="0">
                    <a:pos x="317" y="90"/>
                  </a:cxn>
                  <a:cxn ang="0">
                    <a:pos x="320" y="105"/>
                  </a:cxn>
                  <a:cxn ang="0">
                    <a:pos x="317" y="121"/>
                  </a:cxn>
                  <a:cxn ang="0">
                    <a:pos x="310" y="138"/>
                  </a:cxn>
                  <a:cxn ang="0">
                    <a:pos x="291" y="152"/>
                  </a:cxn>
                  <a:cxn ang="0">
                    <a:pos x="272" y="159"/>
                  </a:cxn>
                  <a:cxn ang="0">
                    <a:pos x="255" y="157"/>
                  </a:cxn>
                  <a:cxn ang="0">
                    <a:pos x="241" y="152"/>
                  </a:cxn>
                  <a:cxn ang="0">
                    <a:pos x="234" y="148"/>
                  </a:cxn>
                  <a:cxn ang="0">
                    <a:pos x="234" y="148"/>
                  </a:cxn>
                  <a:cxn ang="0">
                    <a:pos x="234" y="155"/>
                  </a:cxn>
                  <a:cxn ang="0">
                    <a:pos x="231" y="169"/>
                  </a:cxn>
                  <a:cxn ang="0">
                    <a:pos x="224" y="186"/>
                  </a:cxn>
                  <a:cxn ang="0">
                    <a:pos x="205" y="205"/>
                  </a:cxn>
                  <a:cxn ang="0">
                    <a:pos x="177" y="224"/>
                  </a:cxn>
                  <a:cxn ang="0">
                    <a:pos x="146" y="229"/>
                  </a:cxn>
                  <a:cxn ang="0">
                    <a:pos x="117" y="224"/>
                  </a:cxn>
                  <a:cxn ang="0">
                    <a:pos x="98" y="214"/>
                  </a:cxn>
                  <a:cxn ang="0">
                    <a:pos x="86" y="205"/>
                  </a:cxn>
                  <a:cxn ang="0">
                    <a:pos x="84" y="205"/>
                  </a:cxn>
                  <a:cxn ang="0">
                    <a:pos x="81" y="212"/>
                  </a:cxn>
                  <a:cxn ang="0">
                    <a:pos x="76" y="219"/>
                  </a:cxn>
                  <a:cxn ang="0">
                    <a:pos x="69" y="229"/>
                  </a:cxn>
                  <a:cxn ang="0">
                    <a:pos x="53" y="236"/>
                  </a:cxn>
                  <a:cxn ang="0">
                    <a:pos x="31" y="236"/>
                  </a:cxn>
                  <a:cxn ang="0">
                    <a:pos x="14" y="229"/>
                  </a:cxn>
                  <a:cxn ang="0">
                    <a:pos x="5" y="219"/>
                  </a:cxn>
                  <a:cxn ang="0">
                    <a:pos x="0" y="212"/>
                  </a:cxn>
                  <a:cxn ang="0">
                    <a:pos x="0" y="205"/>
                  </a:cxn>
                </a:cxnLst>
                <a:rect l="0" t="0" r="r" b="b"/>
                <a:pathLst>
                  <a:path w="355" h="236">
                    <a:moveTo>
                      <a:pt x="355" y="0"/>
                    </a:moveTo>
                    <a:lnTo>
                      <a:pt x="355" y="16"/>
                    </a:lnTo>
                    <a:lnTo>
                      <a:pt x="353" y="33"/>
                    </a:lnTo>
                    <a:lnTo>
                      <a:pt x="348" y="45"/>
                    </a:lnTo>
                    <a:lnTo>
                      <a:pt x="341" y="55"/>
                    </a:lnTo>
                    <a:lnTo>
                      <a:pt x="334" y="64"/>
                    </a:lnTo>
                    <a:lnTo>
                      <a:pt x="329" y="71"/>
                    </a:lnTo>
                    <a:lnTo>
                      <a:pt x="322" y="76"/>
                    </a:lnTo>
                    <a:lnTo>
                      <a:pt x="317" y="78"/>
                    </a:lnTo>
                    <a:lnTo>
                      <a:pt x="315" y="81"/>
                    </a:lnTo>
                    <a:lnTo>
                      <a:pt x="312" y="83"/>
                    </a:lnTo>
                    <a:lnTo>
                      <a:pt x="315" y="83"/>
                    </a:lnTo>
                    <a:lnTo>
                      <a:pt x="315" y="86"/>
                    </a:lnTo>
                    <a:lnTo>
                      <a:pt x="317" y="90"/>
                    </a:lnTo>
                    <a:lnTo>
                      <a:pt x="317" y="97"/>
                    </a:lnTo>
                    <a:lnTo>
                      <a:pt x="320" y="105"/>
                    </a:lnTo>
                    <a:lnTo>
                      <a:pt x="320" y="112"/>
                    </a:lnTo>
                    <a:lnTo>
                      <a:pt x="317" y="121"/>
                    </a:lnTo>
                    <a:lnTo>
                      <a:pt x="315" y="131"/>
                    </a:lnTo>
                    <a:lnTo>
                      <a:pt x="310" y="138"/>
                    </a:lnTo>
                    <a:lnTo>
                      <a:pt x="300" y="148"/>
                    </a:lnTo>
                    <a:lnTo>
                      <a:pt x="291" y="152"/>
                    </a:lnTo>
                    <a:lnTo>
                      <a:pt x="281" y="157"/>
                    </a:lnTo>
                    <a:lnTo>
                      <a:pt x="272" y="159"/>
                    </a:lnTo>
                    <a:lnTo>
                      <a:pt x="262" y="159"/>
                    </a:lnTo>
                    <a:lnTo>
                      <a:pt x="255" y="157"/>
                    </a:lnTo>
                    <a:lnTo>
                      <a:pt x="248" y="155"/>
                    </a:lnTo>
                    <a:lnTo>
                      <a:pt x="241" y="152"/>
                    </a:lnTo>
                    <a:lnTo>
                      <a:pt x="236" y="150"/>
                    </a:lnTo>
                    <a:lnTo>
                      <a:pt x="234" y="148"/>
                    </a:lnTo>
                    <a:lnTo>
                      <a:pt x="234" y="148"/>
                    </a:lnTo>
                    <a:lnTo>
                      <a:pt x="234" y="148"/>
                    </a:lnTo>
                    <a:lnTo>
                      <a:pt x="234" y="150"/>
                    </a:lnTo>
                    <a:lnTo>
                      <a:pt x="234" y="155"/>
                    </a:lnTo>
                    <a:lnTo>
                      <a:pt x="234" y="162"/>
                    </a:lnTo>
                    <a:lnTo>
                      <a:pt x="231" y="169"/>
                    </a:lnTo>
                    <a:lnTo>
                      <a:pt x="229" y="176"/>
                    </a:lnTo>
                    <a:lnTo>
                      <a:pt x="224" y="186"/>
                    </a:lnTo>
                    <a:lnTo>
                      <a:pt x="215" y="195"/>
                    </a:lnTo>
                    <a:lnTo>
                      <a:pt x="205" y="205"/>
                    </a:lnTo>
                    <a:lnTo>
                      <a:pt x="191" y="217"/>
                    </a:lnTo>
                    <a:lnTo>
                      <a:pt x="177" y="224"/>
                    </a:lnTo>
                    <a:lnTo>
                      <a:pt x="160" y="229"/>
                    </a:lnTo>
                    <a:lnTo>
                      <a:pt x="146" y="229"/>
                    </a:lnTo>
                    <a:lnTo>
                      <a:pt x="131" y="226"/>
                    </a:lnTo>
                    <a:lnTo>
                      <a:pt x="117" y="224"/>
                    </a:lnTo>
                    <a:lnTo>
                      <a:pt x="107" y="219"/>
                    </a:lnTo>
                    <a:lnTo>
                      <a:pt x="98" y="214"/>
                    </a:lnTo>
                    <a:lnTo>
                      <a:pt x="91" y="209"/>
                    </a:lnTo>
                    <a:lnTo>
                      <a:pt x="86" y="205"/>
                    </a:lnTo>
                    <a:lnTo>
                      <a:pt x="84" y="205"/>
                    </a:lnTo>
                    <a:lnTo>
                      <a:pt x="84" y="205"/>
                    </a:lnTo>
                    <a:lnTo>
                      <a:pt x="84" y="207"/>
                    </a:lnTo>
                    <a:lnTo>
                      <a:pt x="81" y="212"/>
                    </a:lnTo>
                    <a:lnTo>
                      <a:pt x="81" y="214"/>
                    </a:lnTo>
                    <a:lnTo>
                      <a:pt x="76" y="219"/>
                    </a:lnTo>
                    <a:lnTo>
                      <a:pt x="74" y="224"/>
                    </a:lnTo>
                    <a:lnTo>
                      <a:pt x="69" y="229"/>
                    </a:lnTo>
                    <a:lnTo>
                      <a:pt x="62" y="233"/>
                    </a:lnTo>
                    <a:lnTo>
                      <a:pt x="53" y="236"/>
                    </a:lnTo>
                    <a:lnTo>
                      <a:pt x="41" y="236"/>
                    </a:lnTo>
                    <a:lnTo>
                      <a:pt x="31" y="236"/>
                    </a:lnTo>
                    <a:lnTo>
                      <a:pt x="22" y="233"/>
                    </a:lnTo>
                    <a:lnTo>
                      <a:pt x="14" y="229"/>
                    </a:lnTo>
                    <a:lnTo>
                      <a:pt x="10" y="224"/>
                    </a:lnTo>
                    <a:lnTo>
                      <a:pt x="5" y="219"/>
                    </a:lnTo>
                    <a:lnTo>
                      <a:pt x="2" y="214"/>
                    </a:lnTo>
                    <a:lnTo>
                      <a:pt x="0" y="212"/>
                    </a:lnTo>
                    <a:lnTo>
                      <a:pt x="0" y="207"/>
                    </a:lnTo>
                    <a:lnTo>
                      <a:pt x="0" y="205"/>
                    </a:lnTo>
                    <a:lnTo>
                      <a:pt x="0" y="205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</p:grpSp>
        <p:grpSp>
          <p:nvGrpSpPr>
            <p:cNvPr id="95" name="Group 102"/>
            <p:cNvGrpSpPr>
              <a:grpSpLocks/>
            </p:cNvGrpSpPr>
            <p:nvPr/>
          </p:nvGrpSpPr>
          <p:grpSpPr bwMode="auto">
            <a:xfrm>
              <a:off x="4409" y="3428"/>
              <a:ext cx="631" cy="469"/>
              <a:chOff x="4409" y="3428"/>
              <a:chExt cx="631" cy="469"/>
            </a:xfrm>
          </p:grpSpPr>
          <p:sp>
            <p:nvSpPr>
              <p:cNvPr id="122" name="Freeform 103"/>
              <p:cNvSpPr>
                <a:spLocks/>
              </p:cNvSpPr>
              <p:nvPr/>
            </p:nvSpPr>
            <p:spPr bwMode="auto">
              <a:xfrm>
                <a:off x="4765" y="3438"/>
                <a:ext cx="275" cy="228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" y="21"/>
                  </a:cxn>
                  <a:cxn ang="0">
                    <a:pos x="7" y="19"/>
                  </a:cxn>
                  <a:cxn ang="0">
                    <a:pos x="15" y="14"/>
                  </a:cxn>
                  <a:cxn ang="0">
                    <a:pos x="24" y="9"/>
                  </a:cxn>
                  <a:cxn ang="0">
                    <a:pos x="36" y="4"/>
                  </a:cxn>
                  <a:cxn ang="0">
                    <a:pos x="48" y="0"/>
                  </a:cxn>
                  <a:cxn ang="0">
                    <a:pos x="62" y="0"/>
                  </a:cxn>
                  <a:cxn ang="0">
                    <a:pos x="77" y="0"/>
                  </a:cxn>
                  <a:cxn ang="0">
                    <a:pos x="93" y="4"/>
                  </a:cxn>
                  <a:cxn ang="0">
                    <a:pos x="108" y="12"/>
                  </a:cxn>
                  <a:cxn ang="0">
                    <a:pos x="122" y="21"/>
                  </a:cxn>
                  <a:cxn ang="0">
                    <a:pos x="134" y="33"/>
                  </a:cxn>
                  <a:cxn ang="0">
                    <a:pos x="141" y="43"/>
                  </a:cxn>
                  <a:cxn ang="0">
                    <a:pos x="146" y="52"/>
                  </a:cxn>
                  <a:cxn ang="0">
                    <a:pos x="148" y="59"/>
                  </a:cxn>
                  <a:cxn ang="0">
                    <a:pos x="151" y="66"/>
                  </a:cxn>
                  <a:cxn ang="0">
                    <a:pos x="151" y="71"/>
                  </a:cxn>
                  <a:cxn ang="0">
                    <a:pos x="151" y="76"/>
                  </a:cxn>
                  <a:cxn ang="0">
                    <a:pos x="151" y="78"/>
                  </a:cxn>
                  <a:cxn ang="0">
                    <a:pos x="151" y="81"/>
                  </a:cxn>
                  <a:cxn ang="0">
                    <a:pos x="151" y="81"/>
                  </a:cxn>
                  <a:cxn ang="0">
                    <a:pos x="155" y="78"/>
                  </a:cxn>
                  <a:cxn ang="0">
                    <a:pos x="160" y="76"/>
                  </a:cxn>
                  <a:cxn ang="0">
                    <a:pos x="165" y="74"/>
                  </a:cxn>
                  <a:cxn ang="0">
                    <a:pos x="172" y="71"/>
                  </a:cxn>
                  <a:cxn ang="0">
                    <a:pos x="182" y="69"/>
                  </a:cxn>
                  <a:cxn ang="0">
                    <a:pos x="189" y="69"/>
                  </a:cxn>
                  <a:cxn ang="0">
                    <a:pos x="198" y="71"/>
                  </a:cxn>
                  <a:cxn ang="0">
                    <a:pos x="208" y="74"/>
                  </a:cxn>
                  <a:cxn ang="0">
                    <a:pos x="217" y="81"/>
                  </a:cxn>
                  <a:cxn ang="0">
                    <a:pos x="227" y="88"/>
                  </a:cxn>
                  <a:cxn ang="0">
                    <a:pos x="232" y="97"/>
                  </a:cxn>
                  <a:cxn ang="0">
                    <a:pos x="234" y="107"/>
                  </a:cxn>
                  <a:cxn ang="0">
                    <a:pos x="236" y="114"/>
                  </a:cxn>
                  <a:cxn ang="0">
                    <a:pos x="236" y="124"/>
                  </a:cxn>
                  <a:cxn ang="0">
                    <a:pos x="236" y="131"/>
                  </a:cxn>
                  <a:cxn ang="0">
                    <a:pos x="234" y="135"/>
                  </a:cxn>
                  <a:cxn ang="0">
                    <a:pos x="232" y="140"/>
                  </a:cxn>
                  <a:cxn ang="0">
                    <a:pos x="232" y="145"/>
                  </a:cxn>
                  <a:cxn ang="0">
                    <a:pos x="232" y="145"/>
                  </a:cxn>
                  <a:cxn ang="0">
                    <a:pos x="232" y="145"/>
                  </a:cxn>
                  <a:cxn ang="0">
                    <a:pos x="236" y="147"/>
                  </a:cxn>
                  <a:cxn ang="0">
                    <a:pos x="241" y="152"/>
                  </a:cxn>
                  <a:cxn ang="0">
                    <a:pos x="246" y="157"/>
                  </a:cxn>
                  <a:cxn ang="0">
                    <a:pos x="253" y="164"/>
                  </a:cxn>
                  <a:cxn ang="0">
                    <a:pos x="258" y="171"/>
                  </a:cxn>
                  <a:cxn ang="0">
                    <a:pos x="265" y="183"/>
                  </a:cxn>
                  <a:cxn ang="0">
                    <a:pos x="270" y="195"/>
                  </a:cxn>
                  <a:cxn ang="0">
                    <a:pos x="272" y="209"/>
                  </a:cxn>
                  <a:cxn ang="0">
                    <a:pos x="274" y="228"/>
                  </a:cxn>
                </a:cxnLst>
                <a:rect l="0" t="0" r="r" b="b"/>
                <a:pathLst>
                  <a:path w="274" h="228">
                    <a:moveTo>
                      <a:pt x="0" y="23"/>
                    </a:moveTo>
                    <a:lnTo>
                      <a:pt x="3" y="21"/>
                    </a:lnTo>
                    <a:lnTo>
                      <a:pt x="7" y="19"/>
                    </a:lnTo>
                    <a:lnTo>
                      <a:pt x="15" y="14"/>
                    </a:lnTo>
                    <a:lnTo>
                      <a:pt x="24" y="9"/>
                    </a:lnTo>
                    <a:lnTo>
                      <a:pt x="36" y="4"/>
                    </a:lnTo>
                    <a:lnTo>
                      <a:pt x="48" y="0"/>
                    </a:lnTo>
                    <a:lnTo>
                      <a:pt x="62" y="0"/>
                    </a:lnTo>
                    <a:lnTo>
                      <a:pt x="77" y="0"/>
                    </a:lnTo>
                    <a:lnTo>
                      <a:pt x="93" y="4"/>
                    </a:lnTo>
                    <a:lnTo>
                      <a:pt x="108" y="12"/>
                    </a:lnTo>
                    <a:lnTo>
                      <a:pt x="122" y="21"/>
                    </a:lnTo>
                    <a:lnTo>
                      <a:pt x="134" y="33"/>
                    </a:lnTo>
                    <a:lnTo>
                      <a:pt x="141" y="43"/>
                    </a:lnTo>
                    <a:lnTo>
                      <a:pt x="146" y="52"/>
                    </a:lnTo>
                    <a:lnTo>
                      <a:pt x="148" y="59"/>
                    </a:lnTo>
                    <a:lnTo>
                      <a:pt x="151" y="66"/>
                    </a:lnTo>
                    <a:lnTo>
                      <a:pt x="151" y="71"/>
                    </a:lnTo>
                    <a:lnTo>
                      <a:pt x="151" y="76"/>
                    </a:lnTo>
                    <a:lnTo>
                      <a:pt x="151" y="78"/>
                    </a:lnTo>
                    <a:lnTo>
                      <a:pt x="151" y="81"/>
                    </a:lnTo>
                    <a:lnTo>
                      <a:pt x="151" y="81"/>
                    </a:lnTo>
                    <a:lnTo>
                      <a:pt x="155" y="78"/>
                    </a:lnTo>
                    <a:lnTo>
                      <a:pt x="160" y="76"/>
                    </a:lnTo>
                    <a:lnTo>
                      <a:pt x="165" y="74"/>
                    </a:lnTo>
                    <a:lnTo>
                      <a:pt x="172" y="71"/>
                    </a:lnTo>
                    <a:lnTo>
                      <a:pt x="182" y="69"/>
                    </a:lnTo>
                    <a:lnTo>
                      <a:pt x="189" y="69"/>
                    </a:lnTo>
                    <a:lnTo>
                      <a:pt x="198" y="71"/>
                    </a:lnTo>
                    <a:lnTo>
                      <a:pt x="208" y="74"/>
                    </a:lnTo>
                    <a:lnTo>
                      <a:pt x="217" y="81"/>
                    </a:lnTo>
                    <a:lnTo>
                      <a:pt x="227" y="88"/>
                    </a:lnTo>
                    <a:lnTo>
                      <a:pt x="232" y="97"/>
                    </a:lnTo>
                    <a:lnTo>
                      <a:pt x="234" y="107"/>
                    </a:lnTo>
                    <a:lnTo>
                      <a:pt x="236" y="114"/>
                    </a:lnTo>
                    <a:lnTo>
                      <a:pt x="236" y="124"/>
                    </a:lnTo>
                    <a:lnTo>
                      <a:pt x="236" y="131"/>
                    </a:lnTo>
                    <a:lnTo>
                      <a:pt x="234" y="135"/>
                    </a:lnTo>
                    <a:lnTo>
                      <a:pt x="232" y="140"/>
                    </a:lnTo>
                    <a:lnTo>
                      <a:pt x="232" y="145"/>
                    </a:lnTo>
                    <a:lnTo>
                      <a:pt x="232" y="145"/>
                    </a:lnTo>
                    <a:lnTo>
                      <a:pt x="232" y="145"/>
                    </a:lnTo>
                    <a:lnTo>
                      <a:pt x="236" y="147"/>
                    </a:lnTo>
                    <a:lnTo>
                      <a:pt x="241" y="152"/>
                    </a:lnTo>
                    <a:lnTo>
                      <a:pt x="246" y="157"/>
                    </a:lnTo>
                    <a:lnTo>
                      <a:pt x="253" y="164"/>
                    </a:lnTo>
                    <a:lnTo>
                      <a:pt x="258" y="171"/>
                    </a:lnTo>
                    <a:lnTo>
                      <a:pt x="265" y="183"/>
                    </a:lnTo>
                    <a:lnTo>
                      <a:pt x="270" y="195"/>
                    </a:lnTo>
                    <a:lnTo>
                      <a:pt x="272" y="209"/>
                    </a:lnTo>
                    <a:lnTo>
                      <a:pt x="274" y="228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  <p:sp>
            <p:nvSpPr>
              <p:cNvPr id="123" name="Freeform 104"/>
              <p:cNvSpPr>
                <a:spLocks/>
              </p:cNvSpPr>
              <p:nvPr/>
            </p:nvSpPr>
            <p:spPr bwMode="auto">
              <a:xfrm>
                <a:off x="4409" y="3428"/>
                <a:ext cx="356" cy="234"/>
              </a:xfrm>
              <a:custGeom>
                <a:avLst/>
                <a:gdLst/>
                <a:ahLst/>
                <a:cxnLst>
                  <a:cxn ang="0">
                    <a:pos x="2" y="219"/>
                  </a:cxn>
                  <a:cxn ang="0">
                    <a:pos x="9" y="191"/>
                  </a:cxn>
                  <a:cxn ang="0">
                    <a:pos x="21" y="172"/>
                  </a:cxn>
                  <a:cxn ang="0">
                    <a:pos x="33" y="160"/>
                  </a:cxn>
                  <a:cxn ang="0">
                    <a:pos x="43" y="155"/>
                  </a:cxn>
                  <a:cxn ang="0">
                    <a:pos x="43" y="153"/>
                  </a:cxn>
                  <a:cxn ang="0">
                    <a:pos x="40" y="145"/>
                  </a:cxn>
                  <a:cxn ang="0">
                    <a:pos x="38" y="131"/>
                  </a:cxn>
                  <a:cxn ang="0">
                    <a:pos x="40" y="114"/>
                  </a:cxn>
                  <a:cxn ang="0">
                    <a:pos x="47" y="98"/>
                  </a:cxn>
                  <a:cxn ang="0">
                    <a:pos x="66" y="84"/>
                  </a:cxn>
                  <a:cxn ang="0">
                    <a:pos x="85" y="79"/>
                  </a:cxn>
                  <a:cxn ang="0">
                    <a:pos x="102" y="79"/>
                  </a:cxn>
                  <a:cxn ang="0">
                    <a:pos x="114" y="84"/>
                  </a:cxn>
                  <a:cxn ang="0">
                    <a:pos x="124" y="88"/>
                  </a:cxn>
                  <a:cxn ang="0">
                    <a:pos x="124" y="88"/>
                  </a:cxn>
                  <a:cxn ang="0">
                    <a:pos x="124" y="81"/>
                  </a:cxn>
                  <a:cxn ang="0">
                    <a:pos x="126" y="69"/>
                  </a:cxn>
                  <a:cxn ang="0">
                    <a:pos x="133" y="50"/>
                  </a:cxn>
                  <a:cxn ang="0">
                    <a:pos x="152" y="31"/>
                  </a:cxn>
                  <a:cxn ang="0">
                    <a:pos x="181" y="12"/>
                  </a:cxn>
                  <a:cxn ang="0">
                    <a:pos x="212" y="7"/>
                  </a:cxn>
                  <a:cxn ang="0">
                    <a:pos x="238" y="14"/>
                  </a:cxn>
                  <a:cxn ang="0">
                    <a:pos x="260" y="24"/>
                  </a:cxn>
                  <a:cxn ang="0">
                    <a:pos x="271" y="31"/>
                  </a:cxn>
                  <a:cxn ang="0">
                    <a:pos x="274" y="31"/>
                  </a:cxn>
                  <a:cxn ang="0">
                    <a:pos x="274" y="26"/>
                  </a:cxn>
                  <a:cxn ang="0">
                    <a:pos x="279" y="17"/>
                  </a:cxn>
                  <a:cxn ang="0">
                    <a:pos x="288" y="7"/>
                  </a:cxn>
                  <a:cxn ang="0">
                    <a:pos x="305" y="2"/>
                  </a:cxn>
                  <a:cxn ang="0">
                    <a:pos x="326" y="2"/>
                  </a:cxn>
                  <a:cxn ang="0">
                    <a:pos x="343" y="7"/>
                  </a:cxn>
                  <a:cxn ang="0">
                    <a:pos x="353" y="17"/>
                  </a:cxn>
                  <a:cxn ang="0">
                    <a:pos x="357" y="26"/>
                  </a:cxn>
                  <a:cxn ang="0">
                    <a:pos x="357" y="31"/>
                  </a:cxn>
                </a:cxnLst>
                <a:rect l="0" t="0" r="r" b="b"/>
                <a:pathLst>
                  <a:path w="357" h="236">
                    <a:moveTo>
                      <a:pt x="0" y="236"/>
                    </a:moveTo>
                    <a:lnTo>
                      <a:pt x="2" y="219"/>
                    </a:lnTo>
                    <a:lnTo>
                      <a:pt x="4" y="205"/>
                    </a:lnTo>
                    <a:lnTo>
                      <a:pt x="9" y="191"/>
                    </a:lnTo>
                    <a:lnTo>
                      <a:pt x="16" y="181"/>
                    </a:lnTo>
                    <a:lnTo>
                      <a:pt x="21" y="172"/>
                    </a:lnTo>
                    <a:lnTo>
                      <a:pt x="28" y="165"/>
                    </a:lnTo>
                    <a:lnTo>
                      <a:pt x="33" y="160"/>
                    </a:lnTo>
                    <a:lnTo>
                      <a:pt x="38" y="157"/>
                    </a:lnTo>
                    <a:lnTo>
                      <a:pt x="43" y="155"/>
                    </a:lnTo>
                    <a:lnTo>
                      <a:pt x="43" y="155"/>
                    </a:lnTo>
                    <a:lnTo>
                      <a:pt x="43" y="153"/>
                    </a:lnTo>
                    <a:lnTo>
                      <a:pt x="43" y="150"/>
                    </a:lnTo>
                    <a:lnTo>
                      <a:pt x="40" y="145"/>
                    </a:lnTo>
                    <a:lnTo>
                      <a:pt x="38" y="138"/>
                    </a:lnTo>
                    <a:lnTo>
                      <a:pt x="38" y="131"/>
                    </a:lnTo>
                    <a:lnTo>
                      <a:pt x="38" y="124"/>
                    </a:lnTo>
                    <a:lnTo>
                      <a:pt x="40" y="114"/>
                    </a:lnTo>
                    <a:lnTo>
                      <a:pt x="43" y="107"/>
                    </a:lnTo>
                    <a:lnTo>
                      <a:pt x="47" y="98"/>
                    </a:lnTo>
                    <a:lnTo>
                      <a:pt x="57" y="91"/>
                    </a:lnTo>
                    <a:lnTo>
                      <a:pt x="66" y="84"/>
                    </a:lnTo>
                    <a:lnTo>
                      <a:pt x="76" y="79"/>
                    </a:lnTo>
                    <a:lnTo>
                      <a:pt x="85" y="79"/>
                    </a:lnTo>
                    <a:lnTo>
                      <a:pt x="93" y="79"/>
                    </a:lnTo>
                    <a:lnTo>
                      <a:pt x="102" y="79"/>
                    </a:lnTo>
                    <a:lnTo>
                      <a:pt x="109" y="81"/>
                    </a:lnTo>
                    <a:lnTo>
                      <a:pt x="114" y="84"/>
                    </a:lnTo>
                    <a:lnTo>
                      <a:pt x="119" y="86"/>
                    </a:lnTo>
                    <a:lnTo>
                      <a:pt x="124" y="88"/>
                    </a:lnTo>
                    <a:lnTo>
                      <a:pt x="124" y="91"/>
                    </a:lnTo>
                    <a:lnTo>
                      <a:pt x="124" y="88"/>
                    </a:lnTo>
                    <a:lnTo>
                      <a:pt x="124" y="86"/>
                    </a:lnTo>
                    <a:lnTo>
                      <a:pt x="124" y="81"/>
                    </a:lnTo>
                    <a:lnTo>
                      <a:pt x="124" y="76"/>
                    </a:lnTo>
                    <a:lnTo>
                      <a:pt x="126" y="69"/>
                    </a:lnTo>
                    <a:lnTo>
                      <a:pt x="128" y="60"/>
                    </a:lnTo>
                    <a:lnTo>
                      <a:pt x="133" y="50"/>
                    </a:lnTo>
                    <a:lnTo>
                      <a:pt x="140" y="41"/>
                    </a:lnTo>
                    <a:lnTo>
                      <a:pt x="152" y="31"/>
                    </a:lnTo>
                    <a:lnTo>
                      <a:pt x="167" y="22"/>
                    </a:lnTo>
                    <a:lnTo>
                      <a:pt x="181" y="12"/>
                    </a:lnTo>
                    <a:lnTo>
                      <a:pt x="198" y="10"/>
                    </a:lnTo>
                    <a:lnTo>
                      <a:pt x="212" y="7"/>
                    </a:lnTo>
                    <a:lnTo>
                      <a:pt x="226" y="10"/>
                    </a:lnTo>
                    <a:lnTo>
                      <a:pt x="238" y="14"/>
                    </a:lnTo>
                    <a:lnTo>
                      <a:pt x="250" y="19"/>
                    </a:lnTo>
                    <a:lnTo>
                      <a:pt x="260" y="24"/>
                    </a:lnTo>
                    <a:lnTo>
                      <a:pt x="267" y="29"/>
                    </a:lnTo>
                    <a:lnTo>
                      <a:pt x="271" y="31"/>
                    </a:lnTo>
                    <a:lnTo>
                      <a:pt x="274" y="33"/>
                    </a:lnTo>
                    <a:lnTo>
                      <a:pt x="274" y="31"/>
                    </a:lnTo>
                    <a:lnTo>
                      <a:pt x="274" y="29"/>
                    </a:lnTo>
                    <a:lnTo>
                      <a:pt x="274" y="26"/>
                    </a:lnTo>
                    <a:lnTo>
                      <a:pt x="276" y="22"/>
                    </a:lnTo>
                    <a:lnTo>
                      <a:pt x="279" y="17"/>
                    </a:lnTo>
                    <a:lnTo>
                      <a:pt x="283" y="12"/>
                    </a:lnTo>
                    <a:lnTo>
                      <a:pt x="288" y="7"/>
                    </a:lnTo>
                    <a:lnTo>
                      <a:pt x="295" y="5"/>
                    </a:lnTo>
                    <a:lnTo>
                      <a:pt x="305" y="2"/>
                    </a:lnTo>
                    <a:lnTo>
                      <a:pt x="317" y="0"/>
                    </a:lnTo>
                    <a:lnTo>
                      <a:pt x="326" y="2"/>
                    </a:lnTo>
                    <a:lnTo>
                      <a:pt x="336" y="5"/>
                    </a:lnTo>
                    <a:lnTo>
                      <a:pt x="343" y="7"/>
                    </a:lnTo>
                    <a:lnTo>
                      <a:pt x="348" y="12"/>
                    </a:lnTo>
                    <a:lnTo>
                      <a:pt x="353" y="17"/>
                    </a:lnTo>
                    <a:lnTo>
                      <a:pt x="355" y="22"/>
                    </a:lnTo>
                    <a:lnTo>
                      <a:pt x="357" y="26"/>
                    </a:lnTo>
                    <a:lnTo>
                      <a:pt x="357" y="29"/>
                    </a:lnTo>
                    <a:lnTo>
                      <a:pt x="357" y="31"/>
                    </a:lnTo>
                    <a:lnTo>
                      <a:pt x="357" y="33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  <p:sp>
            <p:nvSpPr>
              <p:cNvPr id="124" name="Freeform 105"/>
              <p:cNvSpPr>
                <a:spLocks/>
              </p:cNvSpPr>
              <p:nvPr/>
            </p:nvSpPr>
            <p:spPr bwMode="auto">
              <a:xfrm>
                <a:off x="4409" y="3659"/>
                <a:ext cx="275" cy="228"/>
              </a:xfrm>
              <a:custGeom>
                <a:avLst/>
                <a:gdLst/>
                <a:ahLst/>
                <a:cxnLst>
                  <a:cxn ang="0">
                    <a:pos x="274" y="205"/>
                  </a:cxn>
                  <a:cxn ang="0">
                    <a:pos x="271" y="208"/>
                  </a:cxn>
                  <a:cxn ang="0">
                    <a:pos x="267" y="210"/>
                  </a:cxn>
                  <a:cxn ang="0">
                    <a:pos x="260" y="215"/>
                  </a:cxn>
                  <a:cxn ang="0">
                    <a:pos x="250" y="220"/>
                  </a:cxn>
                  <a:cxn ang="0">
                    <a:pos x="238" y="224"/>
                  </a:cxn>
                  <a:cxn ang="0">
                    <a:pos x="226" y="229"/>
                  </a:cxn>
                  <a:cxn ang="0">
                    <a:pos x="212" y="229"/>
                  </a:cxn>
                  <a:cxn ang="0">
                    <a:pos x="198" y="229"/>
                  </a:cxn>
                  <a:cxn ang="0">
                    <a:pos x="181" y="224"/>
                  </a:cxn>
                  <a:cxn ang="0">
                    <a:pos x="167" y="217"/>
                  </a:cxn>
                  <a:cxn ang="0">
                    <a:pos x="152" y="208"/>
                  </a:cxn>
                  <a:cxn ang="0">
                    <a:pos x="140" y="196"/>
                  </a:cxn>
                  <a:cxn ang="0">
                    <a:pos x="133" y="186"/>
                  </a:cxn>
                  <a:cxn ang="0">
                    <a:pos x="128" y="179"/>
                  </a:cxn>
                  <a:cxn ang="0">
                    <a:pos x="126" y="170"/>
                  </a:cxn>
                  <a:cxn ang="0">
                    <a:pos x="124" y="162"/>
                  </a:cxn>
                  <a:cxn ang="0">
                    <a:pos x="124" y="158"/>
                  </a:cxn>
                  <a:cxn ang="0">
                    <a:pos x="124" y="153"/>
                  </a:cxn>
                  <a:cxn ang="0">
                    <a:pos x="124" y="151"/>
                  </a:cxn>
                  <a:cxn ang="0">
                    <a:pos x="124" y="148"/>
                  </a:cxn>
                  <a:cxn ang="0">
                    <a:pos x="124" y="148"/>
                  </a:cxn>
                  <a:cxn ang="0">
                    <a:pos x="119" y="151"/>
                  </a:cxn>
                  <a:cxn ang="0">
                    <a:pos x="114" y="153"/>
                  </a:cxn>
                  <a:cxn ang="0">
                    <a:pos x="109" y="155"/>
                  </a:cxn>
                  <a:cxn ang="0">
                    <a:pos x="102" y="158"/>
                  </a:cxn>
                  <a:cxn ang="0">
                    <a:pos x="93" y="160"/>
                  </a:cxn>
                  <a:cxn ang="0">
                    <a:pos x="85" y="160"/>
                  </a:cxn>
                  <a:cxn ang="0">
                    <a:pos x="76" y="158"/>
                  </a:cxn>
                  <a:cxn ang="0">
                    <a:pos x="66" y="155"/>
                  </a:cxn>
                  <a:cxn ang="0">
                    <a:pos x="57" y="148"/>
                  </a:cxn>
                  <a:cxn ang="0">
                    <a:pos x="47" y="141"/>
                  </a:cxn>
                  <a:cxn ang="0">
                    <a:pos x="43" y="131"/>
                  </a:cxn>
                  <a:cxn ang="0">
                    <a:pos x="40" y="122"/>
                  </a:cxn>
                  <a:cxn ang="0">
                    <a:pos x="38" y="115"/>
                  </a:cxn>
                  <a:cxn ang="0">
                    <a:pos x="38" y="105"/>
                  </a:cxn>
                  <a:cxn ang="0">
                    <a:pos x="38" y="98"/>
                  </a:cxn>
                  <a:cxn ang="0">
                    <a:pos x="40" y="93"/>
                  </a:cxn>
                  <a:cxn ang="0">
                    <a:pos x="43" y="89"/>
                  </a:cxn>
                  <a:cxn ang="0">
                    <a:pos x="43" y="84"/>
                  </a:cxn>
                  <a:cxn ang="0">
                    <a:pos x="43" y="84"/>
                  </a:cxn>
                  <a:cxn ang="0">
                    <a:pos x="43" y="84"/>
                  </a:cxn>
                  <a:cxn ang="0">
                    <a:pos x="38" y="81"/>
                  </a:cxn>
                  <a:cxn ang="0">
                    <a:pos x="33" y="77"/>
                  </a:cxn>
                  <a:cxn ang="0">
                    <a:pos x="28" y="72"/>
                  </a:cxn>
                  <a:cxn ang="0">
                    <a:pos x="21" y="65"/>
                  </a:cxn>
                  <a:cxn ang="0">
                    <a:pos x="16" y="58"/>
                  </a:cxn>
                  <a:cxn ang="0">
                    <a:pos x="9" y="46"/>
                  </a:cxn>
                  <a:cxn ang="0">
                    <a:pos x="4" y="34"/>
                  </a:cxn>
                  <a:cxn ang="0">
                    <a:pos x="2" y="19"/>
                  </a:cxn>
                  <a:cxn ang="0">
                    <a:pos x="0" y="0"/>
                  </a:cxn>
                </a:cxnLst>
                <a:rect l="0" t="0" r="r" b="b"/>
                <a:pathLst>
                  <a:path w="274" h="229">
                    <a:moveTo>
                      <a:pt x="274" y="205"/>
                    </a:moveTo>
                    <a:lnTo>
                      <a:pt x="271" y="208"/>
                    </a:lnTo>
                    <a:lnTo>
                      <a:pt x="267" y="210"/>
                    </a:lnTo>
                    <a:lnTo>
                      <a:pt x="260" y="215"/>
                    </a:lnTo>
                    <a:lnTo>
                      <a:pt x="250" y="220"/>
                    </a:lnTo>
                    <a:lnTo>
                      <a:pt x="238" y="224"/>
                    </a:lnTo>
                    <a:lnTo>
                      <a:pt x="226" y="229"/>
                    </a:lnTo>
                    <a:lnTo>
                      <a:pt x="212" y="229"/>
                    </a:lnTo>
                    <a:lnTo>
                      <a:pt x="198" y="229"/>
                    </a:lnTo>
                    <a:lnTo>
                      <a:pt x="181" y="224"/>
                    </a:lnTo>
                    <a:lnTo>
                      <a:pt x="167" y="217"/>
                    </a:lnTo>
                    <a:lnTo>
                      <a:pt x="152" y="208"/>
                    </a:lnTo>
                    <a:lnTo>
                      <a:pt x="140" y="196"/>
                    </a:lnTo>
                    <a:lnTo>
                      <a:pt x="133" y="186"/>
                    </a:lnTo>
                    <a:lnTo>
                      <a:pt x="128" y="179"/>
                    </a:lnTo>
                    <a:lnTo>
                      <a:pt x="126" y="170"/>
                    </a:lnTo>
                    <a:lnTo>
                      <a:pt x="124" y="162"/>
                    </a:lnTo>
                    <a:lnTo>
                      <a:pt x="124" y="158"/>
                    </a:lnTo>
                    <a:lnTo>
                      <a:pt x="124" y="153"/>
                    </a:lnTo>
                    <a:lnTo>
                      <a:pt x="124" y="151"/>
                    </a:lnTo>
                    <a:lnTo>
                      <a:pt x="124" y="148"/>
                    </a:lnTo>
                    <a:lnTo>
                      <a:pt x="124" y="148"/>
                    </a:lnTo>
                    <a:lnTo>
                      <a:pt x="119" y="151"/>
                    </a:lnTo>
                    <a:lnTo>
                      <a:pt x="114" y="153"/>
                    </a:lnTo>
                    <a:lnTo>
                      <a:pt x="109" y="155"/>
                    </a:lnTo>
                    <a:lnTo>
                      <a:pt x="102" y="158"/>
                    </a:lnTo>
                    <a:lnTo>
                      <a:pt x="93" y="160"/>
                    </a:lnTo>
                    <a:lnTo>
                      <a:pt x="85" y="160"/>
                    </a:lnTo>
                    <a:lnTo>
                      <a:pt x="76" y="158"/>
                    </a:lnTo>
                    <a:lnTo>
                      <a:pt x="66" y="155"/>
                    </a:lnTo>
                    <a:lnTo>
                      <a:pt x="57" y="148"/>
                    </a:lnTo>
                    <a:lnTo>
                      <a:pt x="47" y="141"/>
                    </a:lnTo>
                    <a:lnTo>
                      <a:pt x="43" y="131"/>
                    </a:lnTo>
                    <a:lnTo>
                      <a:pt x="40" y="122"/>
                    </a:lnTo>
                    <a:lnTo>
                      <a:pt x="38" y="115"/>
                    </a:lnTo>
                    <a:lnTo>
                      <a:pt x="38" y="105"/>
                    </a:lnTo>
                    <a:lnTo>
                      <a:pt x="38" y="98"/>
                    </a:lnTo>
                    <a:lnTo>
                      <a:pt x="40" y="93"/>
                    </a:lnTo>
                    <a:lnTo>
                      <a:pt x="43" y="89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38" y="81"/>
                    </a:lnTo>
                    <a:lnTo>
                      <a:pt x="33" y="77"/>
                    </a:lnTo>
                    <a:lnTo>
                      <a:pt x="28" y="72"/>
                    </a:lnTo>
                    <a:lnTo>
                      <a:pt x="21" y="65"/>
                    </a:lnTo>
                    <a:lnTo>
                      <a:pt x="16" y="58"/>
                    </a:lnTo>
                    <a:lnTo>
                      <a:pt x="9" y="46"/>
                    </a:lnTo>
                    <a:lnTo>
                      <a:pt x="4" y="34"/>
                    </a:lnTo>
                    <a:lnTo>
                      <a:pt x="2" y="19"/>
                    </a:lnTo>
                    <a:lnTo>
                      <a:pt x="0" y="0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  <p:sp>
            <p:nvSpPr>
              <p:cNvPr id="125" name="Freeform 106"/>
              <p:cNvSpPr>
                <a:spLocks/>
              </p:cNvSpPr>
              <p:nvPr/>
            </p:nvSpPr>
            <p:spPr bwMode="auto">
              <a:xfrm>
                <a:off x="4685" y="3659"/>
                <a:ext cx="352" cy="238"/>
              </a:xfrm>
              <a:custGeom>
                <a:avLst/>
                <a:gdLst/>
                <a:ahLst/>
                <a:cxnLst>
                  <a:cxn ang="0">
                    <a:pos x="355" y="19"/>
                  </a:cxn>
                  <a:cxn ang="0">
                    <a:pos x="348" y="48"/>
                  </a:cxn>
                  <a:cxn ang="0">
                    <a:pos x="336" y="67"/>
                  </a:cxn>
                  <a:cxn ang="0">
                    <a:pos x="324" y="79"/>
                  </a:cxn>
                  <a:cxn ang="0">
                    <a:pos x="315" y="84"/>
                  </a:cxn>
                  <a:cxn ang="0">
                    <a:pos x="315" y="86"/>
                  </a:cxn>
                  <a:cxn ang="0">
                    <a:pos x="317" y="93"/>
                  </a:cxn>
                  <a:cxn ang="0">
                    <a:pos x="319" y="108"/>
                  </a:cxn>
                  <a:cxn ang="0">
                    <a:pos x="317" y="124"/>
                  </a:cxn>
                  <a:cxn ang="0">
                    <a:pos x="310" y="141"/>
                  </a:cxn>
                  <a:cxn ang="0">
                    <a:pos x="291" y="155"/>
                  </a:cxn>
                  <a:cxn ang="0">
                    <a:pos x="272" y="160"/>
                  </a:cxn>
                  <a:cxn ang="0">
                    <a:pos x="255" y="160"/>
                  </a:cxn>
                  <a:cxn ang="0">
                    <a:pos x="243" y="155"/>
                  </a:cxn>
                  <a:cxn ang="0">
                    <a:pos x="234" y="151"/>
                  </a:cxn>
                  <a:cxn ang="0">
                    <a:pos x="234" y="151"/>
                  </a:cxn>
                  <a:cxn ang="0">
                    <a:pos x="234" y="158"/>
                  </a:cxn>
                  <a:cxn ang="0">
                    <a:pos x="231" y="170"/>
                  </a:cxn>
                  <a:cxn ang="0">
                    <a:pos x="224" y="189"/>
                  </a:cxn>
                  <a:cxn ang="0">
                    <a:pos x="205" y="208"/>
                  </a:cxn>
                  <a:cxn ang="0">
                    <a:pos x="176" y="227"/>
                  </a:cxn>
                  <a:cxn ang="0">
                    <a:pos x="145" y="232"/>
                  </a:cxn>
                  <a:cxn ang="0">
                    <a:pos x="119" y="224"/>
                  </a:cxn>
                  <a:cxn ang="0">
                    <a:pos x="98" y="215"/>
                  </a:cxn>
                  <a:cxn ang="0">
                    <a:pos x="86" y="208"/>
                  </a:cxn>
                  <a:cxn ang="0">
                    <a:pos x="83" y="208"/>
                  </a:cxn>
                  <a:cxn ang="0">
                    <a:pos x="83" y="213"/>
                  </a:cxn>
                  <a:cxn ang="0">
                    <a:pos x="79" y="222"/>
                  </a:cxn>
                  <a:cxn ang="0">
                    <a:pos x="69" y="232"/>
                  </a:cxn>
                  <a:cxn ang="0">
                    <a:pos x="52" y="236"/>
                  </a:cxn>
                  <a:cxn ang="0">
                    <a:pos x="31" y="236"/>
                  </a:cxn>
                  <a:cxn ang="0">
                    <a:pos x="14" y="232"/>
                  </a:cxn>
                  <a:cxn ang="0">
                    <a:pos x="5" y="222"/>
                  </a:cxn>
                  <a:cxn ang="0">
                    <a:pos x="0" y="213"/>
                  </a:cxn>
                  <a:cxn ang="0">
                    <a:pos x="0" y="208"/>
                  </a:cxn>
                </a:cxnLst>
                <a:rect l="0" t="0" r="r" b="b"/>
                <a:pathLst>
                  <a:path w="355" h="239">
                    <a:moveTo>
                      <a:pt x="355" y="0"/>
                    </a:moveTo>
                    <a:lnTo>
                      <a:pt x="355" y="19"/>
                    </a:lnTo>
                    <a:lnTo>
                      <a:pt x="353" y="34"/>
                    </a:lnTo>
                    <a:lnTo>
                      <a:pt x="348" y="48"/>
                    </a:lnTo>
                    <a:lnTo>
                      <a:pt x="341" y="58"/>
                    </a:lnTo>
                    <a:lnTo>
                      <a:pt x="336" y="67"/>
                    </a:lnTo>
                    <a:lnTo>
                      <a:pt x="329" y="74"/>
                    </a:lnTo>
                    <a:lnTo>
                      <a:pt x="324" y="79"/>
                    </a:lnTo>
                    <a:lnTo>
                      <a:pt x="319" y="81"/>
                    </a:lnTo>
                    <a:lnTo>
                      <a:pt x="315" y="84"/>
                    </a:lnTo>
                    <a:lnTo>
                      <a:pt x="315" y="84"/>
                    </a:lnTo>
                    <a:lnTo>
                      <a:pt x="315" y="86"/>
                    </a:lnTo>
                    <a:lnTo>
                      <a:pt x="315" y="89"/>
                    </a:lnTo>
                    <a:lnTo>
                      <a:pt x="317" y="93"/>
                    </a:lnTo>
                    <a:lnTo>
                      <a:pt x="319" y="100"/>
                    </a:lnTo>
                    <a:lnTo>
                      <a:pt x="319" y="108"/>
                    </a:lnTo>
                    <a:lnTo>
                      <a:pt x="319" y="115"/>
                    </a:lnTo>
                    <a:lnTo>
                      <a:pt x="317" y="124"/>
                    </a:lnTo>
                    <a:lnTo>
                      <a:pt x="315" y="131"/>
                    </a:lnTo>
                    <a:lnTo>
                      <a:pt x="310" y="141"/>
                    </a:lnTo>
                    <a:lnTo>
                      <a:pt x="300" y="151"/>
                    </a:lnTo>
                    <a:lnTo>
                      <a:pt x="291" y="155"/>
                    </a:lnTo>
                    <a:lnTo>
                      <a:pt x="281" y="160"/>
                    </a:lnTo>
                    <a:lnTo>
                      <a:pt x="272" y="160"/>
                    </a:lnTo>
                    <a:lnTo>
                      <a:pt x="265" y="160"/>
                    </a:lnTo>
                    <a:lnTo>
                      <a:pt x="255" y="160"/>
                    </a:lnTo>
                    <a:lnTo>
                      <a:pt x="248" y="158"/>
                    </a:lnTo>
                    <a:lnTo>
                      <a:pt x="243" y="155"/>
                    </a:lnTo>
                    <a:lnTo>
                      <a:pt x="238" y="153"/>
                    </a:lnTo>
                    <a:lnTo>
                      <a:pt x="234" y="151"/>
                    </a:lnTo>
                    <a:lnTo>
                      <a:pt x="234" y="151"/>
                    </a:lnTo>
                    <a:lnTo>
                      <a:pt x="234" y="151"/>
                    </a:lnTo>
                    <a:lnTo>
                      <a:pt x="234" y="153"/>
                    </a:lnTo>
                    <a:lnTo>
                      <a:pt x="234" y="158"/>
                    </a:lnTo>
                    <a:lnTo>
                      <a:pt x="234" y="162"/>
                    </a:lnTo>
                    <a:lnTo>
                      <a:pt x="231" y="170"/>
                    </a:lnTo>
                    <a:lnTo>
                      <a:pt x="229" y="179"/>
                    </a:lnTo>
                    <a:lnTo>
                      <a:pt x="224" y="189"/>
                    </a:lnTo>
                    <a:lnTo>
                      <a:pt x="217" y="198"/>
                    </a:lnTo>
                    <a:lnTo>
                      <a:pt x="205" y="208"/>
                    </a:lnTo>
                    <a:lnTo>
                      <a:pt x="191" y="217"/>
                    </a:lnTo>
                    <a:lnTo>
                      <a:pt x="176" y="227"/>
                    </a:lnTo>
                    <a:lnTo>
                      <a:pt x="160" y="229"/>
                    </a:lnTo>
                    <a:lnTo>
                      <a:pt x="145" y="232"/>
                    </a:lnTo>
                    <a:lnTo>
                      <a:pt x="131" y="229"/>
                    </a:lnTo>
                    <a:lnTo>
                      <a:pt x="119" y="224"/>
                    </a:lnTo>
                    <a:lnTo>
                      <a:pt x="107" y="220"/>
                    </a:lnTo>
                    <a:lnTo>
                      <a:pt x="98" y="215"/>
                    </a:lnTo>
                    <a:lnTo>
                      <a:pt x="90" y="210"/>
                    </a:lnTo>
                    <a:lnTo>
                      <a:pt x="86" y="208"/>
                    </a:lnTo>
                    <a:lnTo>
                      <a:pt x="83" y="208"/>
                    </a:lnTo>
                    <a:lnTo>
                      <a:pt x="83" y="208"/>
                    </a:lnTo>
                    <a:lnTo>
                      <a:pt x="83" y="210"/>
                    </a:lnTo>
                    <a:lnTo>
                      <a:pt x="83" y="213"/>
                    </a:lnTo>
                    <a:lnTo>
                      <a:pt x="81" y="217"/>
                    </a:lnTo>
                    <a:lnTo>
                      <a:pt x="79" y="222"/>
                    </a:lnTo>
                    <a:lnTo>
                      <a:pt x="74" y="227"/>
                    </a:lnTo>
                    <a:lnTo>
                      <a:pt x="69" y="232"/>
                    </a:lnTo>
                    <a:lnTo>
                      <a:pt x="62" y="234"/>
                    </a:lnTo>
                    <a:lnTo>
                      <a:pt x="52" y="236"/>
                    </a:lnTo>
                    <a:lnTo>
                      <a:pt x="43" y="239"/>
                    </a:lnTo>
                    <a:lnTo>
                      <a:pt x="31" y="236"/>
                    </a:lnTo>
                    <a:lnTo>
                      <a:pt x="21" y="234"/>
                    </a:lnTo>
                    <a:lnTo>
                      <a:pt x="14" y="232"/>
                    </a:lnTo>
                    <a:lnTo>
                      <a:pt x="9" y="227"/>
                    </a:lnTo>
                    <a:lnTo>
                      <a:pt x="5" y="222"/>
                    </a:lnTo>
                    <a:lnTo>
                      <a:pt x="2" y="217"/>
                    </a:lnTo>
                    <a:lnTo>
                      <a:pt x="0" y="213"/>
                    </a:lnTo>
                    <a:lnTo>
                      <a:pt x="0" y="210"/>
                    </a:lnTo>
                    <a:lnTo>
                      <a:pt x="0" y="208"/>
                    </a:lnTo>
                    <a:lnTo>
                      <a:pt x="0" y="208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</p:grpSp>
        <p:grpSp>
          <p:nvGrpSpPr>
            <p:cNvPr id="96" name="Group 107"/>
            <p:cNvGrpSpPr>
              <a:grpSpLocks/>
            </p:cNvGrpSpPr>
            <p:nvPr/>
          </p:nvGrpSpPr>
          <p:grpSpPr bwMode="auto">
            <a:xfrm>
              <a:off x="3367" y="3431"/>
              <a:ext cx="631" cy="469"/>
              <a:chOff x="3367" y="3431"/>
              <a:chExt cx="631" cy="469"/>
            </a:xfrm>
          </p:grpSpPr>
          <p:sp>
            <p:nvSpPr>
              <p:cNvPr id="118" name="Freeform 108"/>
              <p:cNvSpPr>
                <a:spLocks/>
              </p:cNvSpPr>
              <p:nvPr/>
            </p:nvSpPr>
            <p:spPr bwMode="auto">
              <a:xfrm>
                <a:off x="3723" y="3441"/>
                <a:ext cx="275" cy="228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4" y="24"/>
                  </a:cxn>
                  <a:cxn ang="0">
                    <a:pos x="7" y="19"/>
                  </a:cxn>
                  <a:cxn ang="0">
                    <a:pos x="16" y="14"/>
                  </a:cxn>
                  <a:cxn ang="0">
                    <a:pos x="26" y="10"/>
                  </a:cxn>
                  <a:cxn ang="0">
                    <a:pos x="35" y="5"/>
                  </a:cxn>
                  <a:cxn ang="0">
                    <a:pos x="50" y="2"/>
                  </a:cxn>
                  <a:cxn ang="0">
                    <a:pos x="64" y="0"/>
                  </a:cxn>
                  <a:cxn ang="0">
                    <a:pos x="78" y="0"/>
                  </a:cxn>
                  <a:cxn ang="0">
                    <a:pos x="95" y="5"/>
                  </a:cxn>
                  <a:cxn ang="0">
                    <a:pos x="109" y="12"/>
                  </a:cxn>
                  <a:cxn ang="0">
                    <a:pos x="124" y="24"/>
                  </a:cxn>
                  <a:cxn ang="0">
                    <a:pos x="133" y="33"/>
                  </a:cxn>
                  <a:cxn ang="0">
                    <a:pos x="143" y="43"/>
                  </a:cxn>
                  <a:cxn ang="0">
                    <a:pos x="147" y="52"/>
                  </a:cxn>
                  <a:cxn ang="0">
                    <a:pos x="150" y="60"/>
                  </a:cxn>
                  <a:cxn ang="0">
                    <a:pos x="152" y="67"/>
                  </a:cxn>
                  <a:cxn ang="0">
                    <a:pos x="152" y="74"/>
                  </a:cxn>
                  <a:cxn ang="0">
                    <a:pos x="152" y="79"/>
                  </a:cxn>
                  <a:cxn ang="0">
                    <a:pos x="152" y="81"/>
                  </a:cxn>
                  <a:cxn ang="0">
                    <a:pos x="152" y="81"/>
                  </a:cxn>
                  <a:cxn ang="0">
                    <a:pos x="152" y="81"/>
                  </a:cxn>
                  <a:cxn ang="0">
                    <a:pos x="155" y="79"/>
                  </a:cxn>
                  <a:cxn ang="0">
                    <a:pos x="159" y="76"/>
                  </a:cxn>
                  <a:cxn ang="0">
                    <a:pos x="167" y="74"/>
                  </a:cxn>
                  <a:cxn ang="0">
                    <a:pos x="174" y="72"/>
                  </a:cxn>
                  <a:cxn ang="0">
                    <a:pos x="181" y="69"/>
                  </a:cxn>
                  <a:cxn ang="0">
                    <a:pos x="190" y="69"/>
                  </a:cxn>
                  <a:cxn ang="0">
                    <a:pos x="200" y="72"/>
                  </a:cxn>
                  <a:cxn ang="0">
                    <a:pos x="209" y="74"/>
                  </a:cxn>
                  <a:cxn ang="0">
                    <a:pos x="219" y="81"/>
                  </a:cxn>
                  <a:cxn ang="0">
                    <a:pos x="229" y="91"/>
                  </a:cxn>
                  <a:cxn ang="0">
                    <a:pos x="233" y="98"/>
                  </a:cxn>
                  <a:cxn ang="0">
                    <a:pos x="236" y="107"/>
                  </a:cxn>
                  <a:cxn ang="0">
                    <a:pos x="238" y="117"/>
                  </a:cxn>
                  <a:cxn ang="0">
                    <a:pos x="238" y="124"/>
                  </a:cxn>
                  <a:cxn ang="0">
                    <a:pos x="236" y="131"/>
                  </a:cxn>
                  <a:cxn ang="0">
                    <a:pos x="236" y="138"/>
                  </a:cxn>
                  <a:cxn ang="0">
                    <a:pos x="233" y="143"/>
                  </a:cxn>
                  <a:cxn ang="0">
                    <a:pos x="233" y="145"/>
                  </a:cxn>
                  <a:cxn ang="0">
                    <a:pos x="231" y="145"/>
                  </a:cxn>
                  <a:cxn ang="0">
                    <a:pos x="233" y="148"/>
                  </a:cxn>
                  <a:cxn ang="0">
                    <a:pos x="236" y="148"/>
                  </a:cxn>
                  <a:cxn ang="0">
                    <a:pos x="240" y="153"/>
                  </a:cxn>
                  <a:cxn ang="0">
                    <a:pos x="248" y="157"/>
                  </a:cxn>
                  <a:cxn ang="0">
                    <a:pos x="252" y="164"/>
                  </a:cxn>
                  <a:cxn ang="0">
                    <a:pos x="259" y="174"/>
                  </a:cxn>
                  <a:cxn ang="0">
                    <a:pos x="267" y="184"/>
                  </a:cxn>
                  <a:cxn ang="0">
                    <a:pos x="271" y="195"/>
                  </a:cxn>
                  <a:cxn ang="0">
                    <a:pos x="274" y="212"/>
                  </a:cxn>
                  <a:cxn ang="0">
                    <a:pos x="276" y="229"/>
                  </a:cxn>
                </a:cxnLst>
                <a:rect l="0" t="0" r="r" b="b"/>
                <a:pathLst>
                  <a:path w="276" h="229">
                    <a:moveTo>
                      <a:pt x="0" y="24"/>
                    </a:moveTo>
                    <a:lnTo>
                      <a:pt x="4" y="24"/>
                    </a:lnTo>
                    <a:lnTo>
                      <a:pt x="7" y="19"/>
                    </a:lnTo>
                    <a:lnTo>
                      <a:pt x="16" y="14"/>
                    </a:lnTo>
                    <a:lnTo>
                      <a:pt x="26" y="10"/>
                    </a:lnTo>
                    <a:lnTo>
                      <a:pt x="35" y="5"/>
                    </a:lnTo>
                    <a:lnTo>
                      <a:pt x="50" y="2"/>
                    </a:lnTo>
                    <a:lnTo>
                      <a:pt x="64" y="0"/>
                    </a:lnTo>
                    <a:lnTo>
                      <a:pt x="78" y="0"/>
                    </a:lnTo>
                    <a:lnTo>
                      <a:pt x="95" y="5"/>
                    </a:lnTo>
                    <a:lnTo>
                      <a:pt x="109" y="12"/>
                    </a:lnTo>
                    <a:lnTo>
                      <a:pt x="124" y="24"/>
                    </a:lnTo>
                    <a:lnTo>
                      <a:pt x="133" y="33"/>
                    </a:lnTo>
                    <a:lnTo>
                      <a:pt x="143" y="43"/>
                    </a:lnTo>
                    <a:lnTo>
                      <a:pt x="147" y="52"/>
                    </a:lnTo>
                    <a:lnTo>
                      <a:pt x="150" y="60"/>
                    </a:lnTo>
                    <a:lnTo>
                      <a:pt x="152" y="67"/>
                    </a:lnTo>
                    <a:lnTo>
                      <a:pt x="152" y="74"/>
                    </a:lnTo>
                    <a:lnTo>
                      <a:pt x="152" y="79"/>
                    </a:lnTo>
                    <a:lnTo>
                      <a:pt x="152" y="81"/>
                    </a:lnTo>
                    <a:lnTo>
                      <a:pt x="152" y="81"/>
                    </a:lnTo>
                    <a:lnTo>
                      <a:pt x="152" y="81"/>
                    </a:lnTo>
                    <a:lnTo>
                      <a:pt x="155" y="79"/>
                    </a:lnTo>
                    <a:lnTo>
                      <a:pt x="159" y="76"/>
                    </a:lnTo>
                    <a:lnTo>
                      <a:pt x="167" y="74"/>
                    </a:lnTo>
                    <a:lnTo>
                      <a:pt x="174" y="72"/>
                    </a:lnTo>
                    <a:lnTo>
                      <a:pt x="181" y="69"/>
                    </a:lnTo>
                    <a:lnTo>
                      <a:pt x="190" y="69"/>
                    </a:lnTo>
                    <a:lnTo>
                      <a:pt x="200" y="72"/>
                    </a:lnTo>
                    <a:lnTo>
                      <a:pt x="209" y="74"/>
                    </a:lnTo>
                    <a:lnTo>
                      <a:pt x="219" y="81"/>
                    </a:lnTo>
                    <a:lnTo>
                      <a:pt x="229" y="91"/>
                    </a:lnTo>
                    <a:lnTo>
                      <a:pt x="233" y="98"/>
                    </a:lnTo>
                    <a:lnTo>
                      <a:pt x="236" y="107"/>
                    </a:lnTo>
                    <a:lnTo>
                      <a:pt x="238" y="117"/>
                    </a:lnTo>
                    <a:lnTo>
                      <a:pt x="238" y="124"/>
                    </a:lnTo>
                    <a:lnTo>
                      <a:pt x="236" y="131"/>
                    </a:lnTo>
                    <a:lnTo>
                      <a:pt x="236" y="138"/>
                    </a:lnTo>
                    <a:lnTo>
                      <a:pt x="233" y="143"/>
                    </a:lnTo>
                    <a:lnTo>
                      <a:pt x="233" y="145"/>
                    </a:lnTo>
                    <a:lnTo>
                      <a:pt x="231" y="145"/>
                    </a:lnTo>
                    <a:lnTo>
                      <a:pt x="233" y="148"/>
                    </a:lnTo>
                    <a:lnTo>
                      <a:pt x="236" y="148"/>
                    </a:lnTo>
                    <a:lnTo>
                      <a:pt x="240" y="153"/>
                    </a:lnTo>
                    <a:lnTo>
                      <a:pt x="248" y="157"/>
                    </a:lnTo>
                    <a:lnTo>
                      <a:pt x="252" y="164"/>
                    </a:lnTo>
                    <a:lnTo>
                      <a:pt x="259" y="174"/>
                    </a:lnTo>
                    <a:lnTo>
                      <a:pt x="267" y="184"/>
                    </a:lnTo>
                    <a:lnTo>
                      <a:pt x="271" y="195"/>
                    </a:lnTo>
                    <a:lnTo>
                      <a:pt x="274" y="212"/>
                    </a:lnTo>
                    <a:lnTo>
                      <a:pt x="276" y="229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  <p:sp>
            <p:nvSpPr>
              <p:cNvPr id="119" name="Freeform 109"/>
              <p:cNvSpPr>
                <a:spLocks/>
              </p:cNvSpPr>
              <p:nvPr/>
            </p:nvSpPr>
            <p:spPr bwMode="auto">
              <a:xfrm>
                <a:off x="3367" y="3431"/>
                <a:ext cx="356" cy="234"/>
              </a:xfrm>
              <a:custGeom>
                <a:avLst/>
                <a:gdLst/>
                <a:ahLst/>
                <a:cxnLst>
                  <a:cxn ang="0">
                    <a:pos x="3" y="220"/>
                  </a:cxn>
                  <a:cxn ang="0">
                    <a:pos x="10" y="194"/>
                  </a:cxn>
                  <a:cxn ang="0">
                    <a:pos x="22" y="174"/>
                  </a:cxn>
                  <a:cxn ang="0">
                    <a:pos x="34" y="163"/>
                  </a:cxn>
                  <a:cxn ang="0">
                    <a:pos x="43" y="155"/>
                  </a:cxn>
                  <a:cxn ang="0">
                    <a:pos x="43" y="155"/>
                  </a:cxn>
                  <a:cxn ang="0">
                    <a:pos x="41" y="146"/>
                  </a:cxn>
                  <a:cxn ang="0">
                    <a:pos x="39" y="134"/>
                  </a:cxn>
                  <a:cxn ang="0">
                    <a:pos x="39" y="117"/>
                  </a:cxn>
                  <a:cxn ang="0">
                    <a:pos x="48" y="98"/>
                  </a:cxn>
                  <a:cxn ang="0">
                    <a:pos x="65" y="84"/>
                  </a:cxn>
                  <a:cxn ang="0">
                    <a:pos x="84" y="79"/>
                  </a:cxn>
                  <a:cxn ang="0">
                    <a:pos x="103" y="82"/>
                  </a:cxn>
                  <a:cxn ang="0">
                    <a:pos x="115" y="86"/>
                  </a:cxn>
                  <a:cxn ang="0">
                    <a:pos x="122" y="91"/>
                  </a:cxn>
                  <a:cxn ang="0">
                    <a:pos x="124" y="89"/>
                  </a:cxn>
                  <a:cxn ang="0">
                    <a:pos x="122" y="82"/>
                  </a:cxn>
                  <a:cxn ang="0">
                    <a:pos x="124" y="70"/>
                  </a:cxn>
                  <a:cxn ang="0">
                    <a:pos x="134" y="53"/>
                  </a:cxn>
                  <a:cxn ang="0">
                    <a:pos x="153" y="31"/>
                  </a:cxn>
                  <a:cxn ang="0">
                    <a:pos x="182" y="15"/>
                  </a:cxn>
                  <a:cxn ang="0">
                    <a:pos x="213" y="10"/>
                  </a:cxn>
                  <a:cxn ang="0">
                    <a:pos x="239" y="15"/>
                  </a:cxn>
                  <a:cxn ang="0">
                    <a:pos x="260" y="24"/>
                  </a:cxn>
                  <a:cxn ang="0">
                    <a:pos x="272" y="31"/>
                  </a:cxn>
                  <a:cxn ang="0">
                    <a:pos x="275" y="31"/>
                  </a:cxn>
                  <a:cxn ang="0">
                    <a:pos x="275" y="27"/>
                  </a:cxn>
                  <a:cxn ang="0">
                    <a:pos x="279" y="17"/>
                  </a:cxn>
                  <a:cxn ang="0">
                    <a:pos x="289" y="8"/>
                  </a:cxn>
                  <a:cxn ang="0">
                    <a:pos x="306" y="3"/>
                  </a:cxn>
                  <a:cxn ang="0">
                    <a:pos x="327" y="3"/>
                  </a:cxn>
                  <a:cxn ang="0">
                    <a:pos x="344" y="8"/>
                  </a:cxn>
                  <a:cxn ang="0">
                    <a:pos x="351" y="17"/>
                  </a:cxn>
                  <a:cxn ang="0">
                    <a:pos x="356" y="27"/>
                  </a:cxn>
                  <a:cxn ang="0">
                    <a:pos x="358" y="31"/>
                  </a:cxn>
                </a:cxnLst>
                <a:rect l="0" t="0" r="r" b="b"/>
                <a:pathLst>
                  <a:path w="358" h="236">
                    <a:moveTo>
                      <a:pt x="0" y="236"/>
                    </a:moveTo>
                    <a:lnTo>
                      <a:pt x="3" y="220"/>
                    </a:lnTo>
                    <a:lnTo>
                      <a:pt x="5" y="205"/>
                    </a:lnTo>
                    <a:lnTo>
                      <a:pt x="10" y="194"/>
                    </a:lnTo>
                    <a:lnTo>
                      <a:pt x="15" y="182"/>
                    </a:lnTo>
                    <a:lnTo>
                      <a:pt x="22" y="174"/>
                    </a:lnTo>
                    <a:lnTo>
                      <a:pt x="29" y="167"/>
                    </a:lnTo>
                    <a:lnTo>
                      <a:pt x="34" y="163"/>
                    </a:lnTo>
                    <a:lnTo>
                      <a:pt x="39" y="158"/>
                    </a:lnTo>
                    <a:lnTo>
                      <a:pt x="43" y="155"/>
                    </a:lnTo>
                    <a:lnTo>
                      <a:pt x="43" y="155"/>
                    </a:lnTo>
                    <a:lnTo>
                      <a:pt x="43" y="155"/>
                    </a:lnTo>
                    <a:lnTo>
                      <a:pt x="41" y="151"/>
                    </a:lnTo>
                    <a:lnTo>
                      <a:pt x="41" y="146"/>
                    </a:lnTo>
                    <a:lnTo>
                      <a:pt x="39" y="141"/>
                    </a:lnTo>
                    <a:lnTo>
                      <a:pt x="39" y="134"/>
                    </a:lnTo>
                    <a:lnTo>
                      <a:pt x="39" y="124"/>
                    </a:lnTo>
                    <a:lnTo>
                      <a:pt x="39" y="117"/>
                    </a:lnTo>
                    <a:lnTo>
                      <a:pt x="43" y="108"/>
                    </a:lnTo>
                    <a:lnTo>
                      <a:pt x="48" y="98"/>
                    </a:lnTo>
                    <a:lnTo>
                      <a:pt x="55" y="91"/>
                    </a:lnTo>
                    <a:lnTo>
                      <a:pt x="65" y="84"/>
                    </a:lnTo>
                    <a:lnTo>
                      <a:pt x="77" y="82"/>
                    </a:lnTo>
                    <a:lnTo>
                      <a:pt x="84" y="79"/>
                    </a:lnTo>
                    <a:lnTo>
                      <a:pt x="93" y="79"/>
                    </a:lnTo>
                    <a:lnTo>
                      <a:pt x="103" y="82"/>
                    </a:lnTo>
                    <a:lnTo>
                      <a:pt x="110" y="84"/>
                    </a:lnTo>
                    <a:lnTo>
                      <a:pt x="115" y="86"/>
                    </a:lnTo>
                    <a:lnTo>
                      <a:pt x="120" y="89"/>
                    </a:lnTo>
                    <a:lnTo>
                      <a:pt x="122" y="91"/>
                    </a:lnTo>
                    <a:lnTo>
                      <a:pt x="124" y="91"/>
                    </a:lnTo>
                    <a:lnTo>
                      <a:pt x="124" y="89"/>
                    </a:lnTo>
                    <a:lnTo>
                      <a:pt x="122" y="86"/>
                    </a:lnTo>
                    <a:lnTo>
                      <a:pt x="122" y="82"/>
                    </a:lnTo>
                    <a:lnTo>
                      <a:pt x="124" y="77"/>
                    </a:lnTo>
                    <a:lnTo>
                      <a:pt x="124" y="70"/>
                    </a:lnTo>
                    <a:lnTo>
                      <a:pt x="129" y="60"/>
                    </a:lnTo>
                    <a:lnTo>
                      <a:pt x="134" y="53"/>
                    </a:lnTo>
                    <a:lnTo>
                      <a:pt x="141" y="43"/>
                    </a:lnTo>
                    <a:lnTo>
                      <a:pt x="153" y="31"/>
                    </a:lnTo>
                    <a:lnTo>
                      <a:pt x="165" y="22"/>
                    </a:lnTo>
                    <a:lnTo>
                      <a:pt x="182" y="15"/>
                    </a:lnTo>
                    <a:lnTo>
                      <a:pt x="196" y="10"/>
                    </a:lnTo>
                    <a:lnTo>
                      <a:pt x="213" y="10"/>
                    </a:lnTo>
                    <a:lnTo>
                      <a:pt x="227" y="10"/>
                    </a:lnTo>
                    <a:lnTo>
                      <a:pt x="239" y="15"/>
                    </a:lnTo>
                    <a:lnTo>
                      <a:pt x="251" y="20"/>
                    </a:lnTo>
                    <a:lnTo>
                      <a:pt x="260" y="24"/>
                    </a:lnTo>
                    <a:lnTo>
                      <a:pt x="267" y="29"/>
                    </a:lnTo>
                    <a:lnTo>
                      <a:pt x="272" y="31"/>
                    </a:lnTo>
                    <a:lnTo>
                      <a:pt x="275" y="34"/>
                    </a:lnTo>
                    <a:lnTo>
                      <a:pt x="275" y="31"/>
                    </a:lnTo>
                    <a:lnTo>
                      <a:pt x="275" y="29"/>
                    </a:lnTo>
                    <a:lnTo>
                      <a:pt x="275" y="27"/>
                    </a:lnTo>
                    <a:lnTo>
                      <a:pt x="277" y="22"/>
                    </a:lnTo>
                    <a:lnTo>
                      <a:pt x="279" y="17"/>
                    </a:lnTo>
                    <a:lnTo>
                      <a:pt x="284" y="12"/>
                    </a:lnTo>
                    <a:lnTo>
                      <a:pt x="289" y="8"/>
                    </a:lnTo>
                    <a:lnTo>
                      <a:pt x="296" y="5"/>
                    </a:lnTo>
                    <a:lnTo>
                      <a:pt x="306" y="3"/>
                    </a:lnTo>
                    <a:lnTo>
                      <a:pt x="315" y="0"/>
                    </a:lnTo>
                    <a:lnTo>
                      <a:pt x="327" y="3"/>
                    </a:lnTo>
                    <a:lnTo>
                      <a:pt x="337" y="5"/>
                    </a:lnTo>
                    <a:lnTo>
                      <a:pt x="344" y="8"/>
                    </a:lnTo>
                    <a:lnTo>
                      <a:pt x="348" y="12"/>
                    </a:lnTo>
                    <a:lnTo>
                      <a:pt x="351" y="17"/>
                    </a:lnTo>
                    <a:lnTo>
                      <a:pt x="356" y="22"/>
                    </a:lnTo>
                    <a:lnTo>
                      <a:pt x="356" y="27"/>
                    </a:lnTo>
                    <a:lnTo>
                      <a:pt x="358" y="29"/>
                    </a:lnTo>
                    <a:lnTo>
                      <a:pt x="358" y="31"/>
                    </a:lnTo>
                    <a:lnTo>
                      <a:pt x="358" y="34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  <p:sp>
            <p:nvSpPr>
              <p:cNvPr id="120" name="Freeform 110"/>
              <p:cNvSpPr>
                <a:spLocks/>
              </p:cNvSpPr>
              <p:nvPr/>
            </p:nvSpPr>
            <p:spPr bwMode="auto">
              <a:xfrm>
                <a:off x="3367" y="3666"/>
                <a:ext cx="272" cy="228"/>
              </a:xfrm>
              <a:custGeom>
                <a:avLst/>
                <a:gdLst/>
                <a:ahLst/>
                <a:cxnLst>
                  <a:cxn ang="0">
                    <a:pos x="272" y="203"/>
                  </a:cxn>
                  <a:cxn ang="0">
                    <a:pos x="272" y="205"/>
                  </a:cxn>
                  <a:cxn ang="0">
                    <a:pos x="267" y="208"/>
                  </a:cxn>
                  <a:cxn ang="0">
                    <a:pos x="260" y="212"/>
                  </a:cxn>
                  <a:cxn ang="0">
                    <a:pos x="251" y="217"/>
                  </a:cxn>
                  <a:cxn ang="0">
                    <a:pos x="239" y="222"/>
                  </a:cxn>
                  <a:cxn ang="0">
                    <a:pos x="227" y="227"/>
                  </a:cxn>
                  <a:cxn ang="0">
                    <a:pos x="213" y="229"/>
                  </a:cxn>
                  <a:cxn ang="0">
                    <a:pos x="196" y="227"/>
                  </a:cxn>
                  <a:cxn ang="0">
                    <a:pos x="182" y="224"/>
                  </a:cxn>
                  <a:cxn ang="0">
                    <a:pos x="165" y="215"/>
                  </a:cxn>
                  <a:cxn ang="0">
                    <a:pos x="153" y="205"/>
                  </a:cxn>
                  <a:cxn ang="0">
                    <a:pos x="141" y="196"/>
                  </a:cxn>
                  <a:cxn ang="0">
                    <a:pos x="134" y="186"/>
                  </a:cxn>
                  <a:cxn ang="0">
                    <a:pos x="129" y="177"/>
                  </a:cxn>
                  <a:cxn ang="0">
                    <a:pos x="124" y="167"/>
                  </a:cxn>
                  <a:cxn ang="0">
                    <a:pos x="124" y="160"/>
                  </a:cxn>
                  <a:cxn ang="0">
                    <a:pos x="122" y="155"/>
                  </a:cxn>
                  <a:cxn ang="0">
                    <a:pos x="122" y="150"/>
                  </a:cxn>
                  <a:cxn ang="0">
                    <a:pos x="124" y="148"/>
                  </a:cxn>
                  <a:cxn ang="0">
                    <a:pos x="124" y="146"/>
                  </a:cxn>
                  <a:cxn ang="0">
                    <a:pos x="122" y="148"/>
                  </a:cxn>
                  <a:cxn ang="0">
                    <a:pos x="120" y="150"/>
                  </a:cxn>
                  <a:cxn ang="0">
                    <a:pos x="115" y="153"/>
                  </a:cxn>
                  <a:cxn ang="0">
                    <a:pos x="110" y="155"/>
                  </a:cxn>
                  <a:cxn ang="0">
                    <a:pos x="103" y="157"/>
                  </a:cxn>
                  <a:cxn ang="0">
                    <a:pos x="93" y="157"/>
                  </a:cxn>
                  <a:cxn ang="0">
                    <a:pos x="84" y="157"/>
                  </a:cxn>
                  <a:cxn ang="0">
                    <a:pos x="77" y="157"/>
                  </a:cxn>
                  <a:cxn ang="0">
                    <a:pos x="65" y="153"/>
                  </a:cxn>
                  <a:cxn ang="0">
                    <a:pos x="55" y="146"/>
                  </a:cxn>
                  <a:cxn ang="0">
                    <a:pos x="48" y="138"/>
                  </a:cxn>
                  <a:cxn ang="0">
                    <a:pos x="43" y="129"/>
                  </a:cxn>
                  <a:cxn ang="0">
                    <a:pos x="39" y="122"/>
                  </a:cxn>
                  <a:cxn ang="0">
                    <a:pos x="39" y="112"/>
                  </a:cxn>
                  <a:cxn ang="0">
                    <a:pos x="39" y="105"/>
                  </a:cxn>
                  <a:cxn ang="0">
                    <a:pos x="39" y="98"/>
                  </a:cxn>
                  <a:cxn ang="0">
                    <a:pos x="41" y="91"/>
                  </a:cxn>
                  <a:cxn ang="0">
                    <a:pos x="41" y="86"/>
                  </a:cxn>
                  <a:cxn ang="0">
                    <a:pos x="43" y="84"/>
                  </a:cxn>
                  <a:cxn ang="0">
                    <a:pos x="43" y="81"/>
                  </a:cxn>
                  <a:cxn ang="0">
                    <a:pos x="43" y="81"/>
                  </a:cxn>
                  <a:cxn ang="0">
                    <a:pos x="39" y="79"/>
                  </a:cxn>
                  <a:cxn ang="0">
                    <a:pos x="34" y="76"/>
                  </a:cxn>
                  <a:cxn ang="0">
                    <a:pos x="29" y="72"/>
                  </a:cxn>
                  <a:cxn ang="0">
                    <a:pos x="22" y="64"/>
                  </a:cxn>
                  <a:cxn ang="0">
                    <a:pos x="15" y="55"/>
                  </a:cxn>
                  <a:cxn ang="0">
                    <a:pos x="10" y="45"/>
                  </a:cxn>
                  <a:cxn ang="0">
                    <a:pos x="5" y="31"/>
                  </a:cxn>
                  <a:cxn ang="0">
                    <a:pos x="3" y="17"/>
                  </a:cxn>
                  <a:cxn ang="0">
                    <a:pos x="0" y="0"/>
                  </a:cxn>
                </a:cxnLst>
                <a:rect l="0" t="0" r="r" b="b"/>
                <a:pathLst>
                  <a:path w="272" h="229">
                    <a:moveTo>
                      <a:pt x="272" y="203"/>
                    </a:moveTo>
                    <a:lnTo>
                      <a:pt x="272" y="205"/>
                    </a:lnTo>
                    <a:lnTo>
                      <a:pt x="267" y="208"/>
                    </a:lnTo>
                    <a:lnTo>
                      <a:pt x="260" y="212"/>
                    </a:lnTo>
                    <a:lnTo>
                      <a:pt x="251" y="217"/>
                    </a:lnTo>
                    <a:lnTo>
                      <a:pt x="239" y="222"/>
                    </a:lnTo>
                    <a:lnTo>
                      <a:pt x="227" y="227"/>
                    </a:lnTo>
                    <a:lnTo>
                      <a:pt x="213" y="229"/>
                    </a:lnTo>
                    <a:lnTo>
                      <a:pt x="196" y="227"/>
                    </a:lnTo>
                    <a:lnTo>
                      <a:pt x="182" y="224"/>
                    </a:lnTo>
                    <a:lnTo>
                      <a:pt x="165" y="215"/>
                    </a:lnTo>
                    <a:lnTo>
                      <a:pt x="153" y="205"/>
                    </a:lnTo>
                    <a:lnTo>
                      <a:pt x="141" y="196"/>
                    </a:lnTo>
                    <a:lnTo>
                      <a:pt x="134" y="186"/>
                    </a:lnTo>
                    <a:lnTo>
                      <a:pt x="129" y="177"/>
                    </a:lnTo>
                    <a:lnTo>
                      <a:pt x="124" y="167"/>
                    </a:lnTo>
                    <a:lnTo>
                      <a:pt x="124" y="160"/>
                    </a:lnTo>
                    <a:lnTo>
                      <a:pt x="122" y="155"/>
                    </a:lnTo>
                    <a:lnTo>
                      <a:pt x="122" y="150"/>
                    </a:lnTo>
                    <a:lnTo>
                      <a:pt x="124" y="148"/>
                    </a:lnTo>
                    <a:lnTo>
                      <a:pt x="124" y="146"/>
                    </a:lnTo>
                    <a:lnTo>
                      <a:pt x="122" y="148"/>
                    </a:lnTo>
                    <a:lnTo>
                      <a:pt x="120" y="150"/>
                    </a:lnTo>
                    <a:lnTo>
                      <a:pt x="115" y="153"/>
                    </a:lnTo>
                    <a:lnTo>
                      <a:pt x="110" y="155"/>
                    </a:lnTo>
                    <a:lnTo>
                      <a:pt x="103" y="157"/>
                    </a:lnTo>
                    <a:lnTo>
                      <a:pt x="93" y="157"/>
                    </a:lnTo>
                    <a:lnTo>
                      <a:pt x="84" y="157"/>
                    </a:lnTo>
                    <a:lnTo>
                      <a:pt x="77" y="157"/>
                    </a:lnTo>
                    <a:lnTo>
                      <a:pt x="65" y="153"/>
                    </a:lnTo>
                    <a:lnTo>
                      <a:pt x="55" y="146"/>
                    </a:lnTo>
                    <a:lnTo>
                      <a:pt x="48" y="138"/>
                    </a:lnTo>
                    <a:lnTo>
                      <a:pt x="43" y="129"/>
                    </a:lnTo>
                    <a:lnTo>
                      <a:pt x="39" y="122"/>
                    </a:lnTo>
                    <a:lnTo>
                      <a:pt x="39" y="112"/>
                    </a:lnTo>
                    <a:lnTo>
                      <a:pt x="39" y="105"/>
                    </a:lnTo>
                    <a:lnTo>
                      <a:pt x="39" y="98"/>
                    </a:lnTo>
                    <a:lnTo>
                      <a:pt x="41" y="91"/>
                    </a:lnTo>
                    <a:lnTo>
                      <a:pt x="41" y="86"/>
                    </a:lnTo>
                    <a:lnTo>
                      <a:pt x="43" y="84"/>
                    </a:lnTo>
                    <a:lnTo>
                      <a:pt x="43" y="81"/>
                    </a:lnTo>
                    <a:lnTo>
                      <a:pt x="43" y="81"/>
                    </a:lnTo>
                    <a:lnTo>
                      <a:pt x="39" y="79"/>
                    </a:lnTo>
                    <a:lnTo>
                      <a:pt x="34" y="76"/>
                    </a:lnTo>
                    <a:lnTo>
                      <a:pt x="29" y="72"/>
                    </a:lnTo>
                    <a:lnTo>
                      <a:pt x="22" y="64"/>
                    </a:lnTo>
                    <a:lnTo>
                      <a:pt x="15" y="55"/>
                    </a:lnTo>
                    <a:lnTo>
                      <a:pt x="10" y="45"/>
                    </a:lnTo>
                    <a:lnTo>
                      <a:pt x="5" y="31"/>
                    </a:lnTo>
                    <a:lnTo>
                      <a:pt x="3" y="17"/>
                    </a:lnTo>
                    <a:lnTo>
                      <a:pt x="0" y="0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  <p:sp>
            <p:nvSpPr>
              <p:cNvPr id="121" name="Freeform 111"/>
              <p:cNvSpPr>
                <a:spLocks/>
              </p:cNvSpPr>
              <p:nvPr/>
            </p:nvSpPr>
            <p:spPr bwMode="auto">
              <a:xfrm>
                <a:off x="3638" y="3666"/>
                <a:ext cx="360" cy="234"/>
              </a:xfrm>
              <a:custGeom>
                <a:avLst/>
                <a:gdLst/>
                <a:ahLst/>
                <a:cxnLst>
                  <a:cxn ang="0">
                    <a:pos x="3" y="205"/>
                  </a:cxn>
                  <a:cxn ang="0">
                    <a:pos x="3" y="212"/>
                  </a:cxn>
                  <a:cxn ang="0">
                    <a:pos x="7" y="219"/>
                  </a:cxn>
                  <a:cxn ang="0">
                    <a:pos x="17" y="229"/>
                  </a:cxn>
                  <a:cxn ang="0">
                    <a:pos x="34" y="236"/>
                  </a:cxn>
                  <a:cxn ang="0">
                    <a:pos x="55" y="236"/>
                  </a:cxn>
                  <a:cxn ang="0">
                    <a:pos x="72" y="229"/>
                  </a:cxn>
                  <a:cxn ang="0">
                    <a:pos x="79" y="219"/>
                  </a:cxn>
                  <a:cxn ang="0">
                    <a:pos x="84" y="212"/>
                  </a:cxn>
                  <a:cxn ang="0">
                    <a:pos x="86" y="205"/>
                  </a:cxn>
                  <a:cxn ang="0">
                    <a:pos x="88" y="205"/>
                  </a:cxn>
                  <a:cxn ang="0">
                    <a:pos x="100" y="215"/>
                  </a:cxn>
                  <a:cxn ang="0">
                    <a:pos x="119" y="224"/>
                  </a:cxn>
                  <a:cxn ang="0">
                    <a:pos x="148" y="229"/>
                  </a:cxn>
                  <a:cxn ang="0">
                    <a:pos x="179" y="224"/>
                  </a:cxn>
                  <a:cxn ang="0">
                    <a:pos x="208" y="205"/>
                  </a:cxn>
                  <a:cxn ang="0">
                    <a:pos x="227" y="186"/>
                  </a:cxn>
                  <a:cxn ang="0">
                    <a:pos x="234" y="169"/>
                  </a:cxn>
                  <a:cxn ang="0">
                    <a:pos x="236" y="155"/>
                  </a:cxn>
                  <a:cxn ang="0">
                    <a:pos x="236" y="148"/>
                  </a:cxn>
                  <a:cxn ang="0">
                    <a:pos x="236" y="148"/>
                  </a:cxn>
                  <a:cxn ang="0">
                    <a:pos x="243" y="153"/>
                  </a:cxn>
                  <a:cxn ang="0">
                    <a:pos x="258" y="157"/>
                  </a:cxn>
                  <a:cxn ang="0">
                    <a:pos x="274" y="160"/>
                  </a:cxn>
                  <a:cxn ang="0">
                    <a:pos x="293" y="153"/>
                  </a:cxn>
                  <a:cxn ang="0">
                    <a:pos x="313" y="138"/>
                  </a:cxn>
                  <a:cxn ang="0">
                    <a:pos x="320" y="122"/>
                  </a:cxn>
                  <a:cxn ang="0">
                    <a:pos x="322" y="105"/>
                  </a:cxn>
                  <a:cxn ang="0">
                    <a:pos x="320" y="91"/>
                  </a:cxn>
                  <a:cxn ang="0">
                    <a:pos x="317" y="84"/>
                  </a:cxn>
                  <a:cxn ang="0">
                    <a:pos x="317" y="81"/>
                  </a:cxn>
                  <a:cxn ang="0">
                    <a:pos x="324" y="76"/>
                  </a:cxn>
                  <a:cxn ang="0">
                    <a:pos x="336" y="64"/>
                  </a:cxn>
                  <a:cxn ang="0">
                    <a:pos x="351" y="45"/>
                  </a:cxn>
                  <a:cxn ang="0">
                    <a:pos x="358" y="17"/>
                  </a:cxn>
                </a:cxnLst>
                <a:rect l="0" t="0" r="r" b="b"/>
                <a:pathLst>
                  <a:path w="360" h="236">
                    <a:moveTo>
                      <a:pt x="0" y="203"/>
                    </a:moveTo>
                    <a:lnTo>
                      <a:pt x="3" y="205"/>
                    </a:lnTo>
                    <a:lnTo>
                      <a:pt x="3" y="208"/>
                    </a:lnTo>
                    <a:lnTo>
                      <a:pt x="3" y="212"/>
                    </a:lnTo>
                    <a:lnTo>
                      <a:pt x="5" y="215"/>
                    </a:lnTo>
                    <a:lnTo>
                      <a:pt x="7" y="219"/>
                    </a:lnTo>
                    <a:lnTo>
                      <a:pt x="12" y="224"/>
                    </a:lnTo>
                    <a:lnTo>
                      <a:pt x="17" y="229"/>
                    </a:lnTo>
                    <a:lnTo>
                      <a:pt x="24" y="234"/>
                    </a:lnTo>
                    <a:lnTo>
                      <a:pt x="34" y="236"/>
                    </a:lnTo>
                    <a:lnTo>
                      <a:pt x="43" y="236"/>
                    </a:lnTo>
                    <a:lnTo>
                      <a:pt x="55" y="236"/>
                    </a:lnTo>
                    <a:lnTo>
                      <a:pt x="65" y="234"/>
                    </a:lnTo>
                    <a:lnTo>
                      <a:pt x="72" y="229"/>
                    </a:lnTo>
                    <a:lnTo>
                      <a:pt x="76" y="224"/>
                    </a:lnTo>
                    <a:lnTo>
                      <a:pt x="79" y="219"/>
                    </a:lnTo>
                    <a:lnTo>
                      <a:pt x="84" y="215"/>
                    </a:lnTo>
                    <a:lnTo>
                      <a:pt x="84" y="212"/>
                    </a:lnTo>
                    <a:lnTo>
                      <a:pt x="86" y="208"/>
                    </a:lnTo>
                    <a:lnTo>
                      <a:pt x="86" y="205"/>
                    </a:lnTo>
                    <a:lnTo>
                      <a:pt x="86" y="205"/>
                    </a:lnTo>
                    <a:lnTo>
                      <a:pt x="88" y="205"/>
                    </a:lnTo>
                    <a:lnTo>
                      <a:pt x="91" y="210"/>
                    </a:lnTo>
                    <a:lnTo>
                      <a:pt x="100" y="215"/>
                    </a:lnTo>
                    <a:lnTo>
                      <a:pt x="110" y="219"/>
                    </a:lnTo>
                    <a:lnTo>
                      <a:pt x="119" y="224"/>
                    </a:lnTo>
                    <a:lnTo>
                      <a:pt x="134" y="227"/>
                    </a:lnTo>
                    <a:lnTo>
                      <a:pt x="148" y="229"/>
                    </a:lnTo>
                    <a:lnTo>
                      <a:pt x="162" y="229"/>
                    </a:lnTo>
                    <a:lnTo>
                      <a:pt x="179" y="224"/>
                    </a:lnTo>
                    <a:lnTo>
                      <a:pt x="193" y="217"/>
                    </a:lnTo>
                    <a:lnTo>
                      <a:pt x="208" y="205"/>
                    </a:lnTo>
                    <a:lnTo>
                      <a:pt x="217" y="196"/>
                    </a:lnTo>
                    <a:lnTo>
                      <a:pt x="227" y="186"/>
                    </a:lnTo>
                    <a:lnTo>
                      <a:pt x="231" y="177"/>
                    </a:lnTo>
                    <a:lnTo>
                      <a:pt x="234" y="169"/>
                    </a:lnTo>
                    <a:lnTo>
                      <a:pt x="236" y="162"/>
                    </a:lnTo>
                    <a:lnTo>
                      <a:pt x="236" y="155"/>
                    </a:lnTo>
                    <a:lnTo>
                      <a:pt x="236" y="150"/>
                    </a:lnTo>
                    <a:lnTo>
                      <a:pt x="236" y="148"/>
                    </a:lnTo>
                    <a:lnTo>
                      <a:pt x="236" y="148"/>
                    </a:lnTo>
                    <a:lnTo>
                      <a:pt x="236" y="148"/>
                    </a:lnTo>
                    <a:lnTo>
                      <a:pt x="239" y="150"/>
                    </a:lnTo>
                    <a:lnTo>
                      <a:pt x="243" y="153"/>
                    </a:lnTo>
                    <a:lnTo>
                      <a:pt x="251" y="155"/>
                    </a:lnTo>
                    <a:lnTo>
                      <a:pt x="258" y="157"/>
                    </a:lnTo>
                    <a:lnTo>
                      <a:pt x="265" y="160"/>
                    </a:lnTo>
                    <a:lnTo>
                      <a:pt x="274" y="160"/>
                    </a:lnTo>
                    <a:lnTo>
                      <a:pt x="284" y="157"/>
                    </a:lnTo>
                    <a:lnTo>
                      <a:pt x="293" y="153"/>
                    </a:lnTo>
                    <a:lnTo>
                      <a:pt x="303" y="148"/>
                    </a:lnTo>
                    <a:lnTo>
                      <a:pt x="313" y="138"/>
                    </a:lnTo>
                    <a:lnTo>
                      <a:pt x="317" y="131"/>
                    </a:lnTo>
                    <a:lnTo>
                      <a:pt x="320" y="122"/>
                    </a:lnTo>
                    <a:lnTo>
                      <a:pt x="322" y="112"/>
                    </a:lnTo>
                    <a:lnTo>
                      <a:pt x="322" y="105"/>
                    </a:lnTo>
                    <a:lnTo>
                      <a:pt x="320" y="98"/>
                    </a:lnTo>
                    <a:lnTo>
                      <a:pt x="320" y="91"/>
                    </a:lnTo>
                    <a:lnTo>
                      <a:pt x="317" y="86"/>
                    </a:lnTo>
                    <a:lnTo>
                      <a:pt x="317" y="84"/>
                    </a:lnTo>
                    <a:lnTo>
                      <a:pt x="315" y="84"/>
                    </a:lnTo>
                    <a:lnTo>
                      <a:pt x="317" y="81"/>
                    </a:lnTo>
                    <a:lnTo>
                      <a:pt x="320" y="79"/>
                    </a:lnTo>
                    <a:lnTo>
                      <a:pt x="324" y="76"/>
                    </a:lnTo>
                    <a:lnTo>
                      <a:pt x="332" y="72"/>
                    </a:lnTo>
                    <a:lnTo>
                      <a:pt x="336" y="64"/>
                    </a:lnTo>
                    <a:lnTo>
                      <a:pt x="343" y="55"/>
                    </a:lnTo>
                    <a:lnTo>
                      <a:pt x="351" y="45"/>
                    </a:lnTo>
                    <a:lnTo>
                      <a:pt x="355" y="33"/>
                    </a:lnTo>
                    <a:lnTo>
                      <a:pt x="358" y="17"/>
                    </a:lnTo>
                    <a:lnTo>
                      <a:pt x="360" y="0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</p:grpSp>
        <p:sp>
          <p:nvSpPr>
            <p:cNvPr id="97" name="Freeform 112"/>
            <p:cNvSpPr>
              <a:spLocks/>
            </p:cNvSpPr>
            <p:nvPr/>
          </p:nvSpPr>
          <p:spPr bwMode="auto">
            <a:xfrm>
              <a:off x="4347" y="4062"/>
              <a:ext cx="114" cy="115"/>
            </a:xfrm>
            <a:custGeom>
              <a:avLst/>
              <a:gdLst/>
              <a:ahLst/>
              <a:cxnLst>
                <a:cxn ang="0">
                  <a:pos x="112" y="112"/>
                </a:cxn>
                <a:cxn ang="0">
                  <a:pos x="115" y="0"/>
                </a:cxn>
                <a:cxn ang="0">
                  <a:pos x="0" y="0"/>
                </a:cxn>
                <a:cxn ang="0">
                  <a:pos x="0" y="115"/>
                </a:cxn>
                <a:cxn ang="0">
                  <a:pos x="115" y="115"/>
                </a:cxn>
                <a:cxn ang="0">
                  <a:pos x="115" y="115"/>
                </a:cxn>
              </a:cxnLst>
              <a:rect l="0" t="0" r="r" b="b"/>
              <a:pathLst>
                <a:path w="115" h="115">
                  <a:moveTo>
                    <a:pt x="112" y="112"/>
                  </a:moveTo>
                  <a:lnTo>
                    <a:pt x="115" y="0"/>
                  </a:lnTo>
                  <a:lnTo>
                    <a:pt x="0" y="0"/>
                  </a:lnTo>
                  <a:lnTo>
                    <a:pt x="0" y="115"/>
                  </a:lnTo>
                  <a:lnTo>
                    <a:pt x="115" y="115"/>
                  </a:lnTo>
                  <a:lnTo>
                    <a:pt x="115" y="11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4986" y="4062"/>
              <a:ext cx="110" cy="115"/>
            </a:xfrm>
            <a:custGeom>
              <a:avLst/>
              <a:gdLst/>
              <a:ahLst/>
              <a:cxnLst>
                <a:cxn ang="0">
                  <a:pos x="112" y="112"/>
                </a:cxn>
                <a:cxn ang="0">
                  <a:pos x="112" y="0"/>
                </a:cxn>
                <a:cxn ang="0">
                  <a:pos x="0" y="0"/>
                </a:cxn>
                <a:cxn ang="0">
                  <a:pos x="0" y="115"/>
                </a:cxn>
                <a:cxn ang="0">
                  <a:pos x="112" y="115"/>
                </a:cxn>
                <a:cxn ang="0">
                  <a:pos x="112" y="115"/>
                </a:cxn>
              </a:cxnLst>
              <a:rect l="0" t="0" r="r" b="b"/>
              <a:pathLst>
                <a:path w="112" h="115">
                  <a:moveTo>
                    <a:pt x="112" y="112"/>
                  </a:moveTo>
                  <a:lnTo>
                    <a:pt x="112" y="0"/>
                  </a:lnTo>
                  <a:lnTo>
                    <a:pt x="0" y="0"/>
                  </a:lnTo>
                  <a:lnTo>
                    <a:pt x="0" y="115"/>
                  </a:lnTo>
                  <a:lnTo>
                    <a:pt x="112" y="115"/>
                  </a:lnTo>
                  <a:lnTo>
                    <a:pt x="112" y="115"/>
                  </a:lnTo>
                </a:path>
              </a:pathLst>
            </a:custGeom>
            <a:solidFill>
              <a:schemeClr val="accent1">
                <a:alpha val="50000"/>
              </a:schemeClr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99" name="Line 114"/>
            <p:cNvSpPr>
              <a:spLocks noChangeShapeType="1"/>
            </p:cNvSpPr>
            <p:nvPr/>
          </p:nvSpPr>
          <p:spPr bwMode="auto">
            <a:xfrm>
              <a:off x="4207" y="2557"/>
              <a:ext cx="0" cy="11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Line 115"/>
            <p:cNvSpPr>
              <a:spLocks noChangeShapeType="1"/>
            </p:cNvSpPr>
            <p:nvPr/>
          </p:nvSpPr>
          <p:spPr bwMode="auto">
            <a:xfrm flipH="1" flipV="1">
              <a:off x="3719" y="2814"/>
              <a:ext cx="173" cy="9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Line 116"/>
            <p:cNvSpPr>
              <a:spLocks noChangeShapeType="1"/>
            </p:cNvSpPr>
            <p:nvPr/>
          </p:nvSpPr>
          <p:spPr bwMode="auto">
            <a:xfrm flipV="1">
              <a:off x="4519" y="2811"/>
              <a:ext cx="184" cy="10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Line 117"/>
            <p:cNvSpPr>
              <a:spLocks noChangeShapeType="1"/>
            </p:cNvSpPr>
            <p:nvPr/>
          </p:nvSpPr>
          <p:spPr bwMode="auto">
            <a:xfrm flipH="1">
              <a:off x="3682" y="3049"/>
              <a:ext cx="253" cy="37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3745" y="3200"/>
              <a:ext cx="114" cy="112"/>
            </a:xfrm>
            <a:custGeom>
              <a:avLst/>
              <a:gdLst/>
              <a:ahLst/>
              <a:cxnLst>
                <a:cxn ang="0">
                  <a:pos x="113" y="112"/>
                </a:cxn>
                <a:cxn ang="0">
                  <a:pos x="113" y="0"/>
                </a:cxn>
                <a:cxn ang="0">
                  <a:pos x="0" y="0"/>
                </a:cxn>
                <a:cxn ang="0">
                  <a:pos x="0" y="115"/>
                </a:cxn>
                <a:cxn ang="0">
                  <a:pos x="113" y="115"/>
                </a:cxn>
                <a:cxn ang="0">
                  <a:pos x="113" y="115"/>
                </a:cxn>
                <a:cxn ang="0">
                  <a:pos x="113" y="112"/>
                </a:cxn>
              </a:cxnLst>
              <a:rect l="0" t="0" r="r" b="b"/>
              <a:pathLst>
                <a:path w="113" h="115">
                  <a:moveTo>
                    <a:pt x="113" y="112"/>
                  </a:moveTo>
                  <a:lnTo>
                    <a:pt x="113" y="0"/>
                  </a:lnTo>
                  <a:lnTo>
                    <a:pt x="0" y="0"/>
                  </a:lnTo>
                  <a:lnTo>
                    <a:pt x="0" y="115"/>
                  </a:lnTo>
                  <a:lnTo>
                    <a:pt x="113" y="115"/>
                  </a:lnTo>
                  <a:lnTo>
                    <a:pt x="113" y="115"/>
                  </a:lnTo>
                  <a:lnTo>
                    <a:pt x="113" y="112"/>
                  </a:lnTo>
                  <a:close/>
                </a:path>
              </a:pathLst>
            </a:custGeom>
            <a:solidFill>
              <a:srgbClr val="FFFF66">
                <a:alpha val="50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3983" y="3263"/>
              <a:ext cx="114" cy="115"/>
            </a:xfrm>
            <a:custGeom>
              <a:avLst/>
              <a:gdLst/>
              <a:ahLst/>
              <a:cxnLst>
                <a:cxn ang="0">
                  <a:pos x="113" y="112"/>
                </a:cxn>
                <a:cxn ang="0">
                  <a:pos x="113" y="0"/>
                </a:cxn>
                <a:cxn ang="0">
                  <a:pos x="0" y="0"/>
                </a:cxn>
                <a:cxn ang="0">
                  <a:pos x="0" y="115"/>
                </a:cxn>
                <a:cxn ang="0">
                  <a:pos x="113" y="115"/>
                </a:cxn>
                <a:cxn ang="0">
                  <a:pos x="113" y="115"/>
                </a:cxn>
              </a:cxnLst>
              <a:rect l="0" t="0" r="r" b="b"/>
              <a:pathLst>
                <a:path w="113" h="115">
                  <a:moveTo>
                    <a:pt x="113" y="112"/>
                  </a:moveTo>
                  <a:lnTo>
                    <a:pt x="113" y="0"/>
                  </a:lnTo>
                  <a:lnTo>
                    <a:pt x="0" y="0"/>
                  </a:lnTo>
                  <a:lnTo>
                    <a:pt x="0" y="115"/>
                  </a:lnTo>
                  <a:lnTo>
                    <a:pt x="113" y="115"/>
                  </a:lnTo>
                  <a:lnTo>
                    <a:pt x="113" y="115"/>
                  </a:lnTo>
                </a:path>
              </a:pathLst>
            </a:custGeom>
            <a:solidFill>
              <a:srgbClr val="FF0066">
                <a:alpha val="50000"/>
              </a:srgbClr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05" name="Line 120"/>
            <p:cNvSpPr>
              <a:spLocks noChangeShapeType="1"/>
            </p:cNvSpPr>
            <p:nvPr/>
          </p:nvSpPr>
          <p:spPr bwMode="auto">
            <a:xfrm>
              <a:off x="4468" y="3055"/>
              <a:ext cx="261" cy="37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4552" y="3204"/>
              <a:ext cx="114" cy="109"/>
            </a:xfrm>
            <a:custGeom>
              <a:avLst/>
              <a:gdLst/>
              <a:ahLst/>
              <a:cxnLst>
                <a:cxn ang="0">
                  <a:pos x="112" y="112"/>
                </a:cxn>
                <a:cxn ang="0">
                  <a:pos x="112" y="0"/>
                </a:cxn>
                <a:cxn ang="0">
                  <a:pos x="0" y="0"/>
                </a:cxn>
                <a:cxn ang="0">
                  <a:pos x="0" y="112"/>
                </a:cxn>
                <a:cxn ang="0">
                  <a:pos x="112" y="112"/>
                </a:cxn>
                <a:cxn ang="0">
                  <a:pos x="112" y="112"/>
                </a:cxn>
              </a:cxnLst>
              <a:rect l="0" t="0" r="r" b="b"/>
              <a:pathLst>
                <a:path w="112" h="112">
                  <a:moveTo>
                    <a:pt x="112" y="112"/>
                  </a:moveTo>
                  <a:lnTo>
                    <a:pt x="112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12" y="112"/>
                  </a:lnTo>
                  <a:lnTo>
                    <a:pt x="112" y="112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4552" y="3204"/>
              <a:ext cx="114" cy="109"/>
            </a:xfrm>
            <a:custGeom>
              <a:avLst/>
              <a:gdLst/>
              <a:ahLst/>
              <a:cxnLst>
                <a:cxn ang="0">
                  <a:pos x="112" y="112"/>
                </a:cxn>
                <a:cxn ang="0">
                  <a:pos x="112" y="0"/>
                </a:cxn>
                <a:cxn ang="0">
                  <a:pos x="0" y="0"/>
                </a:cxn>
                <a:cxn ang="0">
                  <a:pos x="0" y="112"/>
                </a:cxn>
                <a:cxn ang="0">
                  <a:pos x="112" y="112"/>
                </a:cxn>
                <a:cxn ang="0">
                  <a:pos x="112" y="112"/>
                </a:cxn>
              </a:cxnLst>
              <a:rect l="0" t="0" r="r" b="b"/>
              <a:pathLst>
                <a:path w="112" h="112">
                  <a:moveTo>
                    <a:pt x="112" y="112"/>
                  </a:moveTo>
                  <a:lnTo>
                    <a:pt x="112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12" y="112"/>
                  </a:lnTo>
                  <a:lnTo>
                    <a:pt x="112" y="112"/>
                  </a:lnTo>
                </a:path>
              </a:pathLst>
            </a:custGeom>
            <a:solidFill>
              <a:schemeClr val="accent1">
                <a:alpha val="50000"/>
              </a:schemeClr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08" name="Line 123"/>
            <p:cNvSpPr>
              <a:spLocks noChangeShapeType="1"/>
            </p:cNvSpPr>
            <p:nvPr/>
          </p:nvSpPr>
          <p:spPr bwMode="auto">
            <a:xfrm flipH="1" flipV="1">
              <a:off x="3275" y="3448"/>
              <a:ext cx="140" cy="7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Line 124"/>
            <p:cNvSpPr>
              <a:spLocks noChangeShapeType="1"/>
            </p:cNvSpPr>
            <p:nvPr/>
          </p:nvSpPr>
          <p:spPr bwMode="auto">
            <a:xfrm flipV="1">
              <a:off x="4989" y="3448"/>
              <a:ext cx="147" cy="7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Line 125"/>
            <p:cNvSpPr>
              <a:spLocks noChangeShapeType="1"/>
            </p:cNvSpPr>
            <p:nvPr/>
          </p:nvSpPr>
          <p:spPr bwMode="auto">
            <a:xfrm flipH="1">
              <a:off x="3348" y="3877"/>
              <a:ext cx="180" cy="18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Line 126"/>
            <p:cNvSpPr>
              <a:spLocks noChangeShapeType="1"/>
            </p:cNvSpPr>
            <p:nvPr/>
          </p:nvSpPr>
          <p:spPr bwMode="auto">
            <a:xfrm>
              <a:off x="3822" y="3883"/>
              <a:ext cx="184" cy="18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Line 127"/>
            <p:cNvSpPr>
              <a:spLocks noChangeShapeType="1"/>
            </p:cNvSpPr>
            <p:nvPr/>
          </p:nvSpPr>
          <p:spPr bwMode="auto">
            <a:xfrm flipH="1">
              <a:off x="4406" y="3880"/>
              <a:ext cx="176" cy="18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Line 128"/>
            <p:cNvSpPr>
              <a:spLocks noChangeShapeType="1"/>
            </p:cNvSpPr>
            <p:nvPr/>
          </p:nvSpPr>
          <p:spPr bwMode="auto">
            <a:xfrm>
              <a:off x="4883" y="3873"/>
              <a:ext cx="158" cy="1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Line 129"/>
            <p:cNvSpPr>
              <a:spLocks noChangeShapeType="1"/>
            </p:cNvSpPr>
            <p:nvPr/>
          </p:nvSpPr>
          <p:spPr bwMode="auto">
            <a:xfrm>
              <a:off x="3994" y="3666"/>
              <a:ext cx="41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4160" y="3613"/>
              <a:ext cx="114" cy="112"/>
            </a:xfrm>
            <a:custGeom>
              <a:avLst/>
              <a:gdLst/>
              <a:ahLst/>
              <a:cxnLst>
                <a:cxn ang="0">
                  <a:pos x="112" y="112"/>
                </a:cxn>
                <a:cxn ang="0">
                  <a:pos x="112" y="0"/>
                </a:cxn>
                <a:cxn ang="0">
                  <a:pos x="0" y="0"/>
                </a:cxn>
                <a:cxn ang="0">
                  <a:pos x="0" y="112"/>
                </a:cxn>
                <a:cxn ang="0">
                  <a:pos x="112" y="112"/>
                </a:cxn>
                <a:cxn ang="0">
                  <a:pos x="112" y="112"/>
                </a:cxn>
              </a:cxnLst>
              <a:rect l="0" t="0" r="r" b="b"/>
              <a:pathLst>
                <a:path w="112" h="112">
                  <a:moveTo>
                    <a:pt x="112" y="112"/>
                  </a:moveTo>
                  <a:lnTo>
                    <a:pt x="112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12" y="112"/>
                  </a:lnTo>
                  <a:lnTo>
                    <a:pt x="112" y="112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4160" y="3613"/>
              <a:ext cx="114" cy="112"/>
            </a:xfrm>
            <a:custGeom>
              <a:avLst/>
              <a:gdLst/>
              <a:ahLst/>
              <a:cxnLst>
                <a:cxn ang="0">
                  <a:pos x="112" y="112"/>
                </a:cxn>
                <a:cxn ang="0">
                  <a:pos x="112" y="0"/>
                </a:cxn>
                <a:cxn ang="0">
                  <a:pos x="0" y="0"/>
                </a:cxn>
                <a:cxn ang="0">
                  <a:pos x="0" y="112"/>
                </a:cxn>
                <a:cxn ang="0">
                  <a:pos x="112" y="112"/>
                </a:cxn>
                <a:cxn ang="0">
                  <a:pos x="112" y="112"/>
                </a:cxn>
              </a:cxnLst>
              <a:rect l="0" t="0" r="r" b="b"/>
              <a:pathLst>
                <a:path w="112" h="112">
                  <a:moveTo>
                    <a:pt x="112" y="112"/>
                  </a:moveTo>
                  <a:lnTo>
                    <a:pt x="112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12" y="112"/>
                  </a:lnTo>
                  <a:lnTo>
                    <a:pt x="112" y="112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17" name="Line 132"/>
            <p:cNvSpPr>
              <a:spLocks noChangeShapeType="1"/>
            </p:cNvSpPr>
            <p:nvPr/>
          </p:nvSpPr>
          <p:spPr bwMode="auto">
            <a:xfrm flipH="1" flipV="1">
              <a:off x="3983" y="3072"/>
              <a:ext cx="48" cy="1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30" name="Group 133"/>
          <p:cNvGrpSpPr>
            <a:grpSpLocks/>
          </p:cNvGrpSpPr>
          <p:nvPr/>
        </p:nvGrpSpPr>
        <p:grpSpPr bwMode="auto">
          <a:xfrm>
            <a:off x="533400" y="1905000"/>
            <a:ext cx="8077200" cy="1676400"/>
            <a:chOff x="336" y="1200"/>
            <a:chExt cx="5088" cy="1056"/>
          </a:xfrm>
        </p:grpSpPr>
        <p:sp>
          <p:nvSpPr>
            <p:cNvPr id="131" name="Rectangle 134"/>
            <p:cNvSpPr>
              <a:spLocks noChangeArrowheads="1"/>
            </p:cNvSpPr>
            <p:nvPr userDrawn="1"/>
          </p:nvSpPr>
          <p:spPr bwMode="auto">
            <a:xfrm>
              <a:off x="2880" y="1200"/>
              <a:ext cx="2544" cy="5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2" name="Rectangle 135"/>
            <p:cNvSpPr>
              <a:spLocks noChangeArrowheads="1"/>
            </p:cNvSpPr>
            <p:nvPr userDrawn="1"/>
          </p:nvSpPr>
          <p:spPr bwMode="auto">
            <a:xfrm>
              <a:off x="2880" y="1728"/>
              <a:ext cx="2544" cy="52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3" name="Rectangle 136"/>
            <p:cNvSpPr>
              <a:spLocks noChangeArrowheads="1"/>
            </p:cNvSpPr>
            <p:nvPr userDrawn="1"/>
          </p:nvSpPr>
          <p:spPr bwMode="auto">
            <a:xfrm>
              <a:off x="336" y="1728"/>
              <a:ext cx="2544" cy="52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4" name="Rectangle 137"/>
            <p:cNvSpPr>
              <a:spLocks noChangeArrowheads="1"/>
            </p:cNvSpPr>
            <p:nvPr userDrawn="1"/>
          </p:nvSpPr>
          <p:spPr bwMode="auto">
            <a:xfrm>
              <a:off x="336" y="1200"/>
              <a:ext cx="2544" cy="5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5" name="Rectangle 138"/>
            <p:cNvSpPr>
              <a:spLocks noChangeArrowheads="1"/>
            </p:cNvSpPr>
            <p:nvPr userDrawn="1"/>
          </p:nvSpPr>
          <p:spPr bwMode="white">
            <a:xfrm>
              <a:off x="432" y="1296"/>
              <a:ext cx="4896" cy="8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36" name="Group 139"/>
          <p:cNvGrpSpPr>
            <a:grpSpLocks/>
          </p:cNvGrpSpPr>
          <p:nvPr/>
        </p:nvGrpSpPr>
        <p:grpSpPr bwMode="auto">
          <a:xfrm>
            <a:off x="304800" y="6783388"/>
            <a:ext cx="8458200" cy="74612"/>
            <a:chOff x="192" y="3840"/>
            <a:chExt cx="5328" cy="47"/>
          </a:xfrm>
        </p:grpSpPr>
        <p:grpSp>
          <p:nvGrpSpPr>
            <p:cNvPr id="137" name="Group 140"/>
            <p:cNvGrpSpPr>
              <a:grpSpLocks/>
            </p:cNvGrpSpPr>
            <p:nvPr userDrawn="1"/>
          </p:nvGrpSpPr>
          <p:grpSpPr bwMode="auto">
            <a:xfrm>
              <a:off x="192" y="3840"/>
              <a:ext cx="624" cy="47"/>
              <a:chOff x="624" y="3706"/>
              <a:chExt cx="1056" cy="106"/>
            </a:xfrm>
          </p:grpSpPr>
          <p:sp>
            <p:nvSpPr>
              <p:cNvPr id="159" name="Rectangle 141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60" name="Rectangle 142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38" name="Group 143"/>
            <p:cNvGrpSpPr>
              <a:grpSpLocks/>
            </p:cNvGrpSpPr>
            <p:nvPr userDrawn="1"/>
          </p:nvGrpSpPr>
          <p:grpSpPr bwMode="auto">
            <a:xfrm>
              <a:off x="864" y="3840"/>
              <a:ext cx="624" cy="47"/>
              <a:chOff x="624" y="3600"/>
              <a:chExt cx="1056" cy="106"/>
            </a:xfrm>
          </p:grpSpPr>
          <p:sp>
            <p:nvSpPr>
              <p:cNvPr id="157" name="Rectangle 144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58" name="Rectangle 145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39" name="Group 146"/>
            <p:cNvGrpSpPr>
              <a:grpSpLocks/>
            </p:cNvGrpSpPr>
            <p:nvPr userDrawn="1"/>
          </p:nvGrpSpPr>
          <p:grpSpPr bwMode="auto">
            <a:xfrm>
              <a:off x="1536" y="3840"/>
              <a:ext cx="624" cy="47"/>
              <a:chOff x="624" y="3706"/>
              <a:chExt cx="1056" cy="106"/>
            </a:xfrm>
          </p:grpSpPr>
          <p:sp>
            <p:nvSpPr>
              <p:cNvPr id="155" name="Rectangle 147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56" name="Rectangle 148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40" name="Group 149"/>
            <p:cNvGrpSpPr>
              <a:grpSpLocks/>
            </p:cNvGrpSpPr>
            <p:nvPr userDrawn="1"/>
          </p:nvGrpSpPr>
          <p:grpSpPr bwMode="auto">
            <a:xfrm>
              <a:off x="2208" y="3840"/>
              <a:ext cx="624" cy="47"/>
              <a:chOff x="624" y="3600"/>
              <a:chExt cx="1056" cy="106"/>
            </a:xfrm>
          </p:grpSpPr>
          <p:sp>
            <p:nvSpPr>
              <p:cNvPr id="153" name="Rectangle 150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54" name="Rectangle 151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41" name="Group 152"/>
            <p:cNvGrpSpPr>
              <a:grpSpLocks/>
            </p:cNvGrpSpPr>
            <p:nvPr userDrawn="1"/>
          </p:nvGrpSpPr>
          <p:grpSpPr bwMode="auto">
            <a:xfrm>
              <a:off x="2880" y="3840"/>
              <a:ext cx="624" cy="47"/>
              <a:chOff x="624" y="3706"/>
              <a:chExt cx="1056" cy="106"/>
            </a:xfrm>
          </p:grpSpPr>
          <p:sp>
            <p:nvSpPr>
              <p:cNvPr id="151" name="Rectangle 153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52" name="Rectangle 154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42" name="Group 155"/>
            <p:cNvGrpSpPr>
              <a:grpSpLocks/>
            </p:cNvGrpSpPr>
            <p:nvPr userDrawn="1"/>
          </p:nvGrpSpPr>
          <p:grpSpPr bwMode="auto">
            <a:xfrm>
              <a:off x="3552" y="3840"/>
              <a:ext cx="624" cy="47"/>
              <a:chOff x="624" y="3600"/>
              <a:chExt cx="1056" cy="106"/>
            </a:xfrm>
          </p:grpSpPr>
          <p:sp>
            <p:nvSpPr>
              <p:cNvPr id="149" name="Rectangle 156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50" name="Rectangle 157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43" name="Group 158"/>
            <p:cNvGrpSpPr>
              <a:grpSpLocks/>
            </p:cNvGrpSpPr>
            <p:nvPr userDrawn="1"/>
          </p:nvGrpSpPr>
          <p:grpSpPr bwMode="auto">
            <a:xfrm>
              <a:off x="4224" y="3840"/>
              <a:ext cx="624" cy="47"/>
              <a:chOff x="624" y="3706"/>
              <a:chExt cx="1056" cy="106"/>
            </a:xfrm>
          </p:grpSpPr>
          <p:sp>
            <p:nvSpPr>
              <p:cNvPr id="147" name="Rectangle 159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8" name="Rectangle 160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44" name="Group 161"/>
            <p:cNvGrpSpPr>
              <a:grpSpLocks/>
            </p:cNvGrpSpPr>
            <p:nvPr userDrawn="1"/>
          </p:nvGrpSpPr>
          <p:grpSpPr bwMode="auto">
            <a:xfrm>
              <a:off x="4896" y="3840"/>
              <a:ext cx="624" cy="47"/>
              <a:chOff x="624" y="3600"/>
              <a:chExt cx="1056" cy="106"/>
            </a:xfrm>
          </p:grpSpPr>
          <p:sp>
            <p:nvSpPr>
              <p:cNvPr id="145" name="Rectangle 162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" name="Rectangle 163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  <p:grpSp>
        <p:nvGrpSpPr>
          <p:cNvPr id="161" name="Group 164"/>
          <p:cNvGrpSpPr>
            <a:grpSpLocks/>
          </p:cNvGrpSpPr>
          <p:nvPr/>
        </p:nvGrpSpPr>
        <p:grpSpPr bwMode="auto">
          <a:xfrm>
            <a:off x="304800" y="77788"/>
            <a:ext cx="8458200" cy="74612"/>
            <a:chOff x="192" y="3840"/>
            <a:chExt cx="5328" cy="47"/>
          </a:xfrm>
        </p:grpSpPr>
        <p:grpSp>
          <p:nvGrpSpPr>
            <p:cNvPr id="162" name="Group 165"/>
            <p:cNvGrpSpPr>
              <a:grpSpLocks/>
            </p:cNvGrpSpPr>
            <p:nvPr userDrawn="1"/>
          </p:nvGrpSpPr>
          <p:grpSpPr bwMode="auto">
            <a:xfrm>
              <a:off x="192" y="3840"/>
              <a:ext cx="624" cy="47"/>
              <a:chOff x="624" y="3706"/>
              <a:chExt cx="1056" cy="106"/>
            </a:xfrm>
          </p:grpSpPr>
          <p:sp>
            <p:nvSpPr>
              <p:cNvPr id="184" name="Rectangle 166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85" name="Rectangle 167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63" name="Group 168"/>
            <p:cNvGrpSpPr>
              <a:grpSpLocks/>
            </p:cNvGrpSpPr>
            <p:nvPr userDrawn="1"/>
          </p:nvGrpSpPr>
          <p:grpSpPr bwMode="auto">
            <a:xfrm>
              <a:off x="864" y="3840"/>
              <a:ext cx="624" cy="47"/>
              <a:chOff x="624" y="3600"/>
              <a:chExt cx="1056" cy="106"/>
            </a:xfrm>
          </p:grpSpPr>
          <p:sp>
            <p:nvSpPr>
              <p:cNvPr id="182" name="Rectangle 169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83" name="Rectangle 170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64" name="Group 171"/>
            <p:cNvGrpSpPr>
              <a:grpSpLocks/>
            </p:cNvGrpSpPr>
            <p:nvPr userDrawn="1"/>
          </p:nvGrpSpPr>
          <p:grpSpPr bwMode="auto">
            <a:xfrm>
              <a:off x="1536" y="3840"/>
              <a:ext cx="624" cy="47"/>
              <a:chOff x="624" y="3706"/>
              <a:chExt cx="1056" cy="106"/>
            </a:xfrm>
          </p:grpSpPr>
          <p:sp>
            <p:nvSpPr>
              <p:cNvPr id="180" name="Rectangle 172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81" name="Rectangle 173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65" name="Group 174"/>
            <p:cNvGrpSpPr>
              <a:grpSpLocks/>
            </p:cNvGrpSpPr>
            <p:nvPr userDrawn="1"/>
          </p:nvGrpSpPr>
          <p:grpSpPr bwMode="auto">
            <a:xfrm>
              <a:off x="2208" y="3840"/>
              <a:ext cx="624" cy="47"/>
              <a:chOff x="624" y="3600"/>
              <a:chExt cx="1056" cy="106"/>
            </a:xfrm>
          </p:grpSpPr>
          <p:sp>
            <p:nvSpPr>
              <p:cNvPr id="178" name="Rectangle 175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79" name="Rectangle 176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66" name="Group 177"/>
            <p:cNvGrpSpPr>
              <a:grpSpLocks/>
            </p:cNvGrpSpPr>
            <p:nvPr userDrawn="1"/>
          </p:nvGrpSpPr>
          <p:grpSpPr bwMode="auto">
            <a:xfrm>
              <a:off x="2880" y="3840"/>
              <a:ext cx="624" cy="47"/>
              <a:chOff x="624" y="3706"/>
              <a:chExt cx="1056" cy="106"/>
            </a:xfrm>
          </p:grpSpPr>
          <p:sp>
            <p:nvSpPr>
              <p:cNvPr id="176" name="Rectangle 178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77" name="Rectangle 179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67" name="Group 180"/>
            <p:cNvGrpSpPr>
              <a:grpSpLocks/>
            </p:cNvGrpSpPr>
            <p:nvPr userDrawn="1"/>
          </p:nvGrpSpPr>
          <p:grpSpPr bwMode="auto">
            <a:xfrm>
              <a:off x="3552" y="3840"/>
              <a:ext cx="624" cy="47"/>
              <a:chOff x="624" y="3600"/>
              <a:chExt cx="1056" cy="106"/>
            </a:xfrm>
          </p:grpSpPr>
          <p:sp>
            <p:nvSpPr>
              <p:cNvPr id="174" name="Rectangle 181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75" name="Rectangle 182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68" name="Group 183"/>
            <p:cNvGrpSpPr>
              <a:grpSpLocks/>
            </p:cNvGrpSpPr>
            <p:nvPr userDrawn="1"/>
          </p:nvGrpSpPr>
          <p:grpSpPr bwMode="auto">
            <a:xfrm>
              <a:off x="4224" y="3840"/>
              <a:ext cx="624" cy="47"/>
              <a:chOff x="624" y="3706"/>
              <a:chExt cx="1056" cy="106"/>
            </a:xfrm>
          </p:grpSpPr>
          <p:sp>
            <p:nvSpPr>
              <p:cNvPr id="172" name="Rectangle 184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73" name="Rectangle 185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69" name="Group 186"/>
            <p:cNvGrpSpPr>
              <a:grpSpLocks/>
            </p:cNvGrpSpPr>
            <p:nvPr userDrawn="1"/>
          </p:nvGrpSpPr>
          <p:grpSpPr bwMode="auto">
            <a:xfrm>
              <a:off x="4896" y="3840"/>
              <a:ext cx="624" cy="47"/>
              <a:chOff x="624" y="3600"/>
              <a:chExt cx="1056" cy="106"/>
            </a:xfrm>
          </p:grpSpPr>
          <p:sp>
            <p:nvSpPr>
              <p:cNvPr id="170" name="Rectangle 187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71" name="Rectangle 188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  <p:grpSp>
        <p:nvGrpSpPr>
          <p:cNvPr id="186" name="Group 189"/>
          <p:cNvGrpSpPr>
            <a:grpSpLocks/>
          </p:cNvGrpSpPr>
          <p:nvPr/>
        </p:nvGrpSpPr>
        <p:grpSpPr bwMode="auto">
          <a:xfrm>
            <a:off x="304800" y="152400"/>
            <a:ext cx="8458200" cy="74613"/>
            <a:chOff x="192" y="3840"/>
            <a:chExt cx="5328" cy="47"/>
          </a:xfrm>
        </p:grpSpPr>
        <p:grpSp>
          <p:nvGrpSpPr>
            <p:cNvPr id="187" name="Group 190"/>
            <p:cNvGrpSpPr>
              <a:grpSpLocks/>
            </p:cNvGrpSpPr>
            <p:nvPr userDrawn="1"/>
          </p:nvGrpSpPr>
          <p:grpSpPr bwMode="auto">
            <a:xfrm>
              <a:off x="192" y="3840"/>
              <a:ext cx="624" cy="47"/>
              <a:chOff x="624" y="3706"/>
              <a:chExt cx="1056" cy="106"/>
            </a:xfrm>
          </p:grpSpPr>
          <p:sp>
            <p:nvSpPr>
              <p:cNvPr id="209" name="Rectangle 191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10" name="Rectangle 192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88" name="Group 193"/>
            <p:cNvGrpSpPr>
              <a:grpSpLocks/>
            </p:cNvGrpSpPr>
            <p:nvPr userDrawn="1"/>
          </p:nvGrpSpPr>
          <p:grpSpPr bwMode="auto">
            <a:xfrm>
              <a:off x="864" y="3840"/>
              <a:ext cx="624" cy="47"/>
              <a:chOff x="624" y="3600"/>
              <a:chExt cx="1056" cy="106"/>
            </a:xfrm>
          </p:grpSpPr>
          <p:sp>
            <p:nvSpPr>
              <p:cNvPr id="207" name="Rectangle 194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8" name="Rectangle 195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89" name="Group 196"/>
            <p:cNvGrpSpPr>
              <a:grpSpLocks/>
            </p:cNvGrpSpPr>
            <p:nvPr userDrawn="1"/>
          </p:nvGrpSpPr>
          <p:grpSpPr bwMode="auto">
            <a:xfrm>
              <a:off x="1536" y="3840"/>
              <a:ext cx="624" cy="47"/>
              <a:chOff x="624" y="3706"/>
              <a:chExt cx="1056" cy="106"/>
            </a:xfrm>
          </p:grpSpPr>
          <p:sp>
            <p:nvSpPr>
              <p:cNvPr id="205" name="Rectangle 197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6" name="Rectangle 198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90" name="Group 199"/>
            <p:cNvGrpSpPr>
              <a:grpSpLocks/>
            </p:cNvGrpSpPr>
            <p:nvPr userDrawn="1"/>
          </p:nvGrpSpPr>
          <p:grpSpPr bwMode="auto">
            <a:xfrm>
              <a:off x="2208" y="3840"/>
              <a:ext cx="624" cy="47"/>
              <a:chOff x="624" y="3600"/>
              <a:chExt cx="1056" cy="106"/>
            </a:xfrm>
          </p:grpSpPr>
          <p:sp>
            <p:nvSpPr>
              <p:cNvPr id="203" name="Rectangle 200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4" name="Rectangle 201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91" name="Group 202"/>
            <p:cNvGrpSpPr>
              <a:grpSpLocks/>
            </p:cNvGrpSpPr>
            <p:nvPr userDrawn="1"/>
          </p:nvGrpSpPr>
          <p:grpSpPr bwMode="auto">
            <a:xfrm>
              <a:off x="2880" y="3840"/>
              <a:ext cx="624" cy="47"/>
              <a:chOff x="624" y="3706"/>
              <a:chExt cx="1056" cy="106"/>
            </a:xfrm>
          </p:grpSpPr>
          <p:sp>
            <p:nvSpPr>
              <p:cNvPr id="201" name="Rectangle 203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2" name="Rectangle 204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92" name="Group 205"/>
            <p:cNvGrpSpPr>
              <a:grpSpLocks/>
            </p:cNvGrpSpPr>
            <p:nvPr userDrawn="1"/>
          </p:nvGrpSpPr>
          <p:grpSpPr bwMode="auto">
            <a:xfrm>
              <a:off x="3552" y="3840"/>
              <a:ext cx="624" cy="47"/>
              <a:chOff x="624" y="3600"/>
              <a:chExt cx="1056" cy="106"/>
            </a:xfrm>
          </p:grpSpPr>
          <p:sp>
            <p:nvSpPr>
              <p:cNvPr id="199" name="Rectangle 206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0" name="Rectangle 207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93" name="Group 208"/>
            <p:cNvGrpSpPr>
              <a:grpSpLocks/>
            </p:cNvGrpSpPr>
            <p:nvPr userDrawn="1"/>
          </p:nvGrpSpPr>
          <p:grpSpPr bwMode="auto">
            <a:xfrm>
              <a:off x="4224" y="3840"/>
              <a:ext cx="624" cy="47"/>
              <a:chOff x="624" y="3706"/>
              <a:chExt cx="1056" cy="106"/>
            </a:xfrm>
          </p:grpSpPr>
          <p:sp>
            <p:nvSpPr>
              <p:cNvPr id="197" name="Rectangle 209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98" name="Rectangle 210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94" name="Group 211"/>
            <p:cNvGrpSpPr>
              <a:grpSpLocks/>
            </p:cNvGrpSpPr>
            <p:nvPr userDrawn="1"/>
          </p:nvGrpSpPr>
          <p:grpSpPr bwMode="auto">
            <a:xfrm>
              <a:off x="4896" y="3840"/>
              <a:ext cx="624" cy="47"/>
              <a:chOff x="624" y="3600"/>
              <a:chExt cx="1056" cy="106"/>
            </a:xfrm>
          </p:grpSpPr>
          <p:sp>
            <p:nvSpPr>
              <p:cNvPr id="195" name="Rectangle 212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96" name="Rectangle 213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  <p:grpSp>
        <p:nvGrpSpPr>
          <p:cNvPr id="211" name="Group 214"/>
          <p:cNvGrpSpPr>
            <a:grpSpLocks/>
          </p:cNvGrpSpPr>
          <p:nvPr userDrawn="1"/>
        </p:nvGrpSpPr>
        <p:grpSpPr bwMode="auto">
          <a:xfrm>
            <a:off x="533400" y="1905000"/>
            <a:ext cx="8077200" cy="1676400"/>
            <a:chOff x="336" y="1200"/>
            <a:chExt cx="5088" cy="1056"/>
          </a:xfrm>
        </p:grpSpPr>
        <p:sp>
          <p:nvSpPr>
            <p:cNvPr id="212" name="Rectangle 215"/>
            <p:cNvSpPr>
              <a:spLocks noChangeArrowheads="1"/>
            </p:cNvSpPr>
            <p:nvPr userDrawn="1"/>
          </p:nvSpPr>
          <p:spPr bwMode="auto">
            <a:xfrm>
              <a:off x="2880" y="1200"/>
              <a:ext cx="2544" cy="5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13" name="Rectangle 216"/>
            <p:cNvSpPr>
              <a:spLocks noChangeArrowheads="1"/>
            </p:cNvSpPr>
            <p:nvPr userDrawn="1"/>
          </p:nvSpPr>
          <p:spPr bwMode="auto">
            <a:xfrm>
              <a:off x="2880" y="1728"/>
              <a:ext cx="2544" cy="52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14" name="Rectangle 217"/>
            <p:cNvSpPr>
              <a:spLocks noChangeArrowheads="1"/>
            </p:cNvSpPr>
            <p:nvPr userDrawn="1"/>
          </p:nvSpPr>
          <p:spPr bwMode="auto">
            <a:xfrm>
              <a:off x="336" y="1728"/>
              <a:ext cx="2544" cy="52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15" name="Rectangle 218"/>
            <p:cNvSpPr>
              <a:spLocks noChangeArrowheads="1"/>
            </p:cNvSpPr>
            <p:nvPr userDrawn="1"/>
          </p:nvSpPr>
          <p:spPr bwMode="auto">
            <a:xfrm>
              <a:off x="336" y="1200"/>
              <a:ext cx="2544" cy="5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16" name="Rectangle 219"/>
            <p:cNvSpPr>
              <a:spLocks noChangeArrowheads="1"/>
            </p:cNvSpPr>
            <p:nvPr userDrawn="1"/>
          </p:nvSpPr>
          <p:spPr bwMode="white">
            <a:xfrm>
              <a:off x="432" y="1296"/>
              <a:ext cx="4896" cy="8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217" name="Group 220"/>
          <p:cNvGrpSpPr>
            <a:grpSpLocks/>
          </p:cNvGrpSpPr>
          <p:nvPr userDrawn="1"/>
        </p:nvGrpSpPr>
        <p:grpSpPr bwMode="auto">
          <a:xfrm>
            <a:off x="304800" y="6783388"/>
            <a:ext cx="8458200" cy="74612"/>
            <a:chOff x="192" y="3840"/>
            <a:chExt cx="5328" cy="47"/>
          </a:xfrm>
        </p:grpSpPr>
        <p:grpSp>
          <p:nvGrpSpPr>
            <p:cNvPr id="218" name="Group 221"/>
            <p:cNvGrpSpPr>
              <a:grpSpLocks/>
            </p:cNvGrpSpPr>
            <p:nvPr userDrawn="1"/>
          </p:nvGrpSpPr>
          <p:grpSpPr bwMode="auto">
            <a:xfrm>
              <a:off x="192" y="3840"/>
              <a:ext cx="624" cy="47"/>
              <a:chOff x="624" y="3706"/>
              <a:chExt cx="1056" cy="106"/>
            </a:xfrm>
          </p:grpSpPr>
          <p:sp>
            <p:nvSpPr>
              <p:cNvPr id="240" name="Rectangle 222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41" name="Rectangle 223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19" name="Group 224"/>
            <p:cNvGrpSpPr>
              <a:grpSpLocks/>
            </p:cNvGrpSpPr>
            <p:nvPr userDrawn="1"/>
          </p:nvGrpSpPr>
          <p:grpSpPr bwMode="auto">
            <a:xfrm>
              <a:off x="864" y="3840"/>
              <a:ext cx="624" cy="47"/>
              <a:chOff x="624" y="3600"/>
              <a:chExt cx="1056" cy="106"/>
            </a:xfrm>
          </p:grpSpPr>
          <p:sp>
            <p:nvSpPr>
              <p:cNvPr id="238" name="Rectangle 225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39" name="Rectangle 226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20" name="Group 227"/>
            <p:cNvGrpSpPr>
              <a:grpSpLocks/>
            </p:cNvGrpSpPr>
            <p:nvPr userDrawn="1"/>
          </p:nvGrpSpPr>
          <p:grpSpPr bwMode="auto">
            <a:xfrm>
              <a:off x="1536" y="3840"/>
              <a:ext cx="624" cy="47"/>
              <a:chOff x="624" y="3706"/>
              <a:chExt cx="1056" cy="106"/>
            </a:xfrm>
          </p:grpSpPr>
          <p:sp>
            <p:nvSpPr>
              <p:cNvPr id="236" name="Rectangle 228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37" name="Rectangle 229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21" name="Group 230"/>
            <p:cNvGrpSpPr>
              <a:grpSpLocks/>
            </p:cNvGrpSpPr>
            <p:nvPr userDrawn="1"/>
          </p:nvGrpSpPr>
          <p:grpSpPr bwMode="auto">
            <a:xfrm>
              <a:off x="2208" y="3840"/>
              <a:ext cx="624" cy="47"/>
              <a:chOff x="624" y="3600"/>
              <a:chExt cx="1056" cy="106"/>
            </a:xfrm>
          </p:grpSpPr>
          <p:sp>
            <p:nvSpPr>
              <p:cNvPr id="234" name="Rectangle 231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35" name="Rectangle 232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22" name="Group 233"/>
            <p:cNvGrpSpPr>
              <a:grpSpLocks/>
            </p:cNvGrpSpPr>
            <p:nvPr userDrawn="1"/>
          </p:nvGrpSpPr>
          <p:grpSpPr bwMode="auto">
            <a:xfrm>
              <a:off x="2880" y="3840"/>
              <a:ext cx="624" cy="47"/>
              <a:chOff x="624" y="3706"/>
              <a:chExt cx="1056" cy="106"/>
            </a:xfrm>
          </p:grpSpPr>
          <p:sp>
            <p:nvSpPr>
              <p:cNvPr id="232" name="Rectangle 234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33" name="Rectangle 235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23" name="Group 236"/>
            <p:cNvGrpSpPr>
              <a:grpSpLocks/>
            </p:cNvGrpSpPr>
            <p:nvPr userDrawn="1"/>
          </p:nvGrpSpPr>
          <p:grpSpPr bwMode="auto">
            <a:xfrm>
              <a:off x="3552" y="3840"/>
              <a:ext cx="624" cy="47"/>
              <a:chOff x="624" y="3600"/>
              <a:chExt cx="1056" cy="106"/>
            </a:xfrm>
          </p:grpSpPr>
          <p:sp>
            <p:nvSpPr>
              <p:cNvPr id="230" name="Rectangle 237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31" name="Rectangle 238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24" name="Group 239"/>
            <p:cNvGrpSpPr>
              <a:grpSpLocks/>
            </p:cNvGrpSpPr>
            <p:nvPr userDrawn="1"/>
          </p:nvGrpSpPr>
          <p:grpSpPr bwMode="auto">
            <a:xfrm>
              <a:off x="4224" y="3840"/>
              <a:ext cx="624" cy="47"/>
              <a:chOff x="624" y="3706"/>
              <a:chExt cx="1056" cy="106"/>
            </a:xfrm>
          </p:grpSpPr>
          <p:sp>
            <p:nvSpPr>
              <p:cNvPr id="228" name="Rectangle 240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29" name="Rectangle 241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25" name="Group 242"/>
            <p:cNvGrpSpPr>
              <a:grpSpLocks/>
            </p:cNvGrpSpPr>
            <p:nvPr userDrawn="1"/>
          </p:nvGrpSpPr>
          <p:grpSpPr bwMode="auto">
            <a:xfrm>
              <a:off x="4896" y="3840"/>
              <a:ext cx="624" cy="47"/>
              <a:chOff x="624" y="3600"/>
              <a:chExt cx="1056" cy="106"/>
            </a:xfrm>
          </p:grpSpPr>
          <p:sp>
            <p:nvSpPr>
              <p:cNvPr id="226" name="Rectangle 243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27" name="Rectangle 244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  <p:grpSp>
        <p:nvGrpSpPr>
          <p:cNvPr id="242" name="Group 245"/>
          <p:cNvGrpSpPr>
            <a:grpSpLocks/>
          </p:cNvGrpSpPr>
          <p:nvPr userDrawn="1"/>
        </p:nvGrpSpPr>
        <p:grpSpPr bwMode="auto">
          <a:xfrm>
            <a:off x="304800" y="77788"/>
            <a:ext cx="8458200" cy="74612"/>
            <a:chOff x="192" y="3840"/>
            <a:chExt cx="5328" cy="47"/>
          </a:xfrm>
        </p:grpSpPr>
        <p:grpSp>
          <p:nvGrpSpPr>
            <p:cNvPr id="243" name="Group 246"/>
            <p:cNvGrpSpPr>
              <a:grpSpLocks/>
            </p:cNvGrpSpPr>
            <p:nvPr userDrawn="1"/>
          </p:nvGrpSpPr>
          <p:grpSpPr bwMode="auto">
            <a:xfrm>
              <a:off x="192" y="3840"/>
              <a:ext cx="624" cy="47"/>
              <a:chOff x="624" y="3706"/>
              <a:chExt cx="1056" cy="106"/>
            </a:xfrm>
          </p:grpSpPr>
          <p:sp>
            <p:nvSpPr>
              <p:cNvPr id="265" name="Rectangle 247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6" name="Rectangle 248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44" name="Group 249"/>
            <p:cNvGrpSpPr>
              <a:grpSpLocks/>
            </p:cNvGrpSpPr>
            <p:nvPr userDrawn="1"/>
          </p:nvGrpSpPr>
          <p:grpSpPr bwMode="auto">
            <a:xfrm>
              <a:off x="864" y="3840"/>
              <a:ext cx="624" cy="47"/>
              <a:chOff x="624" y="3600"/>
              <a:chExt cx="1056" cy="106"/>
            </a:xfrm>
          </p:grpSpPr>
          <p:sp>
            <p:nvSpPr>
              <p:cNvPr id="263" name="Rectangle 250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4" name="Rectangle 251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45" name="Group 252"/>
            <p:cNvGrpSpPr>
              <a:grpSpLocks/>
            </p:cNvGrpSpPr>
            <p:nvPr userDrawn="1"/>
          </p:nvGrpSpPr>
          <p:grpSpPr bwMode="auto">
            <a:xfrm>
              <a:off x="1536" y="3840"/>
              <a:ext cx="624" cy="47"/>
              <a:chOff x="624" y="3706"/>
              <a:chExt cx="1056" cy="106"/>
            </a:xfrm>
          </p:grpSpPr>
          <p:sp>
            <p:nvSpPr>
              <p:cNvPr id="261" name="Rectangle 253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2" name="Rectangle 254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46" name="Group 255"/>
            <p:cNvGrpSpPr>
              <a:grpSpLocks/>
            </p:cNvGrpSpPr>
            <p:nvPr userDrawn="1"/>
          </p:nvGrpSpPr>
          <p:grpSpPr bwMode="auto">
            <a:xfrm>
              <a:off x="2208" y="3840"/>
              <a:ext cx="624" cy="47"/>
              <a:chOff x="624" y="3600"/>
              <a:chExt cx="1056" cy="106"/>
            </a:xfrm>
          </p:grpSpPr>
          <p:sp>
            <p:nvSpPr>
              <p:cNvPr id="259" name="Rectangle 256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60" name="Rectangle 257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47" name="Group 258"/>
            <p:cNvGrpSpPr>
              <a:grpSpLocks/>
            </p:cNvGrpSpPr>
            <p:nvPr userDrawn="1"/>
          </p:nvGrpSpPr>
          <p:grpSpPr bwMode="auto">
            <a:xfrm>
              <a:off x="2880" y="3840"/>
              <a:ext cx="624" cy="47"/>
              <a:chOff x="624" y="3706"/>
              <a:chExt cx="1056" cy="106"/>
            </a:xfrm>
          </p:grpSpPr>
          <p:sp>
            <p:nvSpPr>
              <p:cNvPr id="257" name="Rectangle 259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8" name="Rectangle 260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48" name="Group 261"/>
            <p:cNvGrpSpPr>
              <a:grpSpLocks/>
            </p:cNvGrpSpPr>
            <p:nvPr userDrawn="1"/>
          </p:nvGrpSpPr>
          <p:grpSpPr bwMode="auto">
            <a:xfrm>
              <a:off x="3552" y="3840"/>
              <a:ext cx="624" cy="47"/>
              <a:chOff x="624" y="3600"/>
              <a:chExt cx="1056" cy="106"/>
            </a:xfrm>
          </p:grpSpPr>
          <p:sp>
            <p:nvSpPr>
              <p:cNvPr id="255" name="Rectangle 262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6" name="Rectangle 263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49" name="Group 264"/>
            <p:cNvGrpSpPr>
              <a:grpSpLocks/>
            </p:cNvGrpSpPr>
            <p:nvPr userDrawn="1"/>
          </p:nvGrpSpPr>
          <p:grpSpPr bwMode="auto">
            <a:xfrm>
              <a:off x="4224" y="3840"/>
              <a:ext cx="624" cy="47"/>
              <a:chOff x="624" y="3706"/>
              <a:chExt cx="1056" cy="106"/>
            </a:xfrm>
          </p:grpSpPr>
          <p:sp>
            <p:nvSpPr>
              <p:cNvPr id="253" name="Rectangle 265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4" name="Rectangle 266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50" name="Group 267"/>
            <p:cNvGrpSpPr>
              <a:grpSpLocks/>
            </p:cNvGrpSpPr>
            <p:nvPr userDrawn="1"/>
          </p:nvGrpSpPr>
          <p:grpSpPr bwMode="auto">
            <a:xfrm>
              <a:off x="4896" y="3840"/>
              <a:ext cx="624" cy="47"/>
              <a:chOff x="624" y="3600"/>
              <a:chExt cx="1056" cy="106"/>
            </a:xfrm>
          </p:grpSpPr>
          <p:sp>
            <p:nvSpPr>
              <p:cNvPr id="251" name="Rectangle 268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52" name="Rectangle 269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  <p:grpSp>
        <p:nvGrpSpPr>
          <p:cNvPr id="267" name="Group 270"/>
          <p:cNvGrpSpPr>
            <a:grpSpLocks/>
          </p:cNvGrpSpPr>
          <p:nvPr userDrawn="1"/>
        </p:nvGrpSpPr>
        <p:grpSpPr bwMode="auto">
          <a:xfrm>
            <a:off x="304800" y="152400"/>
            <a:ext cx="8458200" cy="74613"/>
            <a:chOff x="192" y="3840"/>
            <a:chExt cx="5328" cy="47"/>
          </a:xfrm>
        </p:grpSpPr>
        <p:grpSp>
          <p:nvGrpSpPr>
            <p:cNvPr id="268" name="Group 271"/>
            <p:cNvGrpSpPr>
              <a:grpSpLocks/>
            </p:cNvGrpSpPr>
            <p:nvPr userDrawn="1"/>
          </p:nvGrpSpPr>
          <p:grpSpPr bwMode="auto">
            <a:xfrm>
              <a:off x="192" y="3840"/>
              <a:ext cx="624" cy="47"/>
              <a:chOff x="624" y="3706"/>
              <a:chExt cx="1056" cy="106"/>
            </a:xfrm>
          </p:grpSpPr>
          <p:sp>
            <p:nvSpPr>
              <p:cNvPr id="290" name="Rectangle 272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91" name="Rectangle 273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69" name="Group 274"/>
            <p:cNvGrpSpPr>
              <a:grpSpLocks/>
            </p:cNvGrpSpPr>
            <p:nvPr userDrawn="1"/>
          </p:nvGrpSpPr>
          <p:grpSpPr bwMode="auto">
            <a:xfrm>
              <a:off x="864" y="3840"/>
              <a:ext cx="624" cy="47"/>
              <a:chOff x="624" y="3600"/>
              <a:chExt cx="1056" cy="106"/>
            </a:xfrm>
          </p:grpSpPr>
          <p:sp>
            <p:nvSpPr>
              <p:cNvPr id="288" name="Rectangle 275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89" name="Rectangle 276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70" name="Group 277"/>
            <p:cNvGrpSpPr>
              <a:grpSpLocks/>
            </p:cNvGrpSpPr>
            <p:nvPr userDrawn="1"/>
          </p:nvGrpSpPr>
          <p:grpSpPr bwMode="auto">
            <a:xfrm>
              <a:off x="1536" y="3840"/>
              <a:ext cx="624" cy="47"/>
              <a:chOff x="624" y="3706"/>
              <a:chExt cx="1056" cy="106"/>
            </a:xfrm>
          </p:grpSpPr>
          <p:sp>
            <p:nvSpPr>
              <p:cNvPr id="286" name="Rectangle 278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87" name="Rectangle 279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71" name="Group 280"/>
            <p:cNvGrpSpPr>
              <a:grpSpLocks/>
            </p:cNvGrpSpPr>
            <p:nvPr userDrawn="1"/>
          </p:nvGrpSpPr>
          <p:grpSpPr bwMode="auto">
            <a:xfrm>
              <a:off x="2208" y="3840"/>
              <a:ext cx="624" cy="47"/>
              <a:chOff x="624" y="3600"/>
              <a:chExt cx="1056" cy="106"/>
            </a:xfrm>
          </p:grpSpPr>
          <p:sp>
            <p:nvSpPr>
              <p:cNvPr id="284" name="Rectangle 281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85" name="Rectangle 282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72" name="Group 283"/>
            <p:cNvGrpSpPr>
              <a:grpSpLocks/>
            </p:cNvGrpSpPr>
            <p:nvPr userDrawn="1"/>
          </p:nvGrpSpPr>
          <p:grpSpPr bwMode="auto">
            <a:xfrm>
              <a:off x="2880" y="3840"/>
              <a:ext cx="624" cy="47"/>
              <a:chOff x="624" y="3706"/>
              <a:chExt cx="1056" cy="106"/>
            </a:xfrm>
          </p:grpSpPr>
          <p:sp>
            <p:nvSpPr>
              <p:cNvPr id="282" name="Rectangle 284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83" name="Rectangle 285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73" name="Group 286"/>
            <p:cNvGrpSpPr>
              <a:grpSpLocks/>
            </p:cNvGrpSpPr>
            <p:nvPr userDrawn="1"/>
          </p:nvGrpSpPr>
          <p:grpSpPr bwMode="auto">
            <a:xfrm>
              <a:off x="3552" y="3840"/>
              <a:ext cx="624" cy="47"/>
              <a:chOff x="624" y="3600"/>
              <a:chExt cx="1056" cy="106"/>
            </a:xfrm>
          </p:grpSpPr>
          <p:sp>
            <p:nvSpPr>
              <p:cNvPr id="280" name="Rectangle 287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81" name="Rectangle 288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74" name="Group 289"/>
            <p:cNvGrpSpPr>
              <a:grpSpLocks/>
            </p:cNvGrpSpPr>
            <p:nvPr userDrawn="1"/>
          </p:nvGrpSpPr>
          <p:grpSpPr bwMode="auto">
            <a:xfrm>
              <a:off x="4224" y="3840"/>
              <a:ext cx="624" cy="47"/>
              <a:chOff x="624" y="3706"/>
              <a:chExt cx="1056" cy="106"/>
            </a:xfrm>
          </p:grpSpPr>
          <p:sp>
            <p:nvSpPr>
              <p:cNvPr id="278" name="Rectangle 290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9" name="Rectangle 291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275" name="Group 292"/>
            <p:cNvGrpSpPr>
              <a:grpSpLocks/>
            </p:cNvGrpSpPr>
            <p:nvPr userDrawn="1"/>
          </p:nvGrpSpPr>
          <p:grpSpPr bwMode="auto">
            <a:xfrm>
              <a:off x="4896" y="3840"/>
              <a:ext cx="624" cy="47"/>
              <a:chOff x="624" y="3600"/>
              <a:chExt cx="1056" cy="106"/>
            </a:xfrm>
          </p:grpSpPr>
          <p:sp>
            <p:nvSpPr>
              <p:cNvPr id="276" name="Rectangle 293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77" name="Rectangle 294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  <p:sp>
        <p:nvSpPr>
          <p:cNvPr id="105505" name="Rectangle 33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5506" name="Rectangle 3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92" name="Rectangle 3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May 22, 2006</a:t>
            </a:r>
            <a:endParaRPr lang="en-US"/>
          </a:p>
        </p:txBody>
      </p:sp>
      <p:sp>
        <p:nvSpPr>
          <p:cNvPr id="293" name="Rectangle 3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Mobihoc 2006</a:t>
            </a:r>
          </a:p>
        </p:txBody>
      </p:sp>
      <p:sp>
        <p:nvSpPr>
          <p:cNvPr id="294" name="Rectangle 3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B0391B-7E78-A94D-9EA5-A92AAF0043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033224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May 22, 2006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Mobihoc 2006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5C8F0B-1FEC-2249-8266-6FD46B2776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674835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381000"/>
            <a:ext cx="21145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81000"/>
            <a:ext cx="61912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May 22, 2006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Mobihoc 2006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C84480-C7B5-E844-8239-21CE680993B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718949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458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04800" y="1219200"/>
            <a:ext cx="8458200" cy="4876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May 22, 2006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Mobihoc 2006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CC54AA-6931-8146-8E70-DCE7EA75C6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195601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458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1219200"/>
            <a:ext cx="41529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219200"/>
            <a:ext cx="41529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May 22, 2006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Mobihoc 2006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EA6DE4-8F28-E640-80F8-9CBE599FAC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136020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May 22, 2006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Mobihoc 2006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1D81BA1-6F8D-7347-97E5-7806BD5DEC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885395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May 22, 2006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Mobihoc 2006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7CF8EF-13D2-2A41-B543-BE2952236DB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864351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May 22, 2006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Mobihoc 2006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30B7D-3150-D14F-8CDE-691F0B41DD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648879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219200"/>
            <a:ext cx="41529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219200"/>
            <a:ext cx="41529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May 22, 2006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Mobihoc 2006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7836A9-ED7C-7143-8137-CC8F16A85D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082745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May 22, 2006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Mobihoc 2006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6A9120-2F2B-6843-AA08-EA2EC03568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331675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May 22, 2006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Mobihoc 2006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6AB80-4331-2C4E-8790-556B8EEF59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798719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May 22, 2006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Mobihoc 2006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3ED501-81DA-E644-9BA3-C8357E75477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321967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May 22, 2006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Mobihoc 2006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0DDED9-4C68-9548-A5E7-D8FD726584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113685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May 22, 2006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Mobihoc 2006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5CEE60-A82F-FC4A-8305-868954B6FA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70719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04800" y="6783388"/>
            <a:ext cx="8458200" cy="74612"/>
            <a:chOff x="192" y="3840"/>
            <a:chExt cx="5328" cy="47"/>
          </a:xfrm>
        </p:grpSpPr>
        <p:grpSp>
          <p:nvGrpSpPr>
            <p:cNvPr id="1249" name="Group 3"/>
            <p:cNvGrpSpPr>
              <a:grpSpLocks/>
            </p:cNvGrpSpPr>
            <p:nvPr userDrawn="1"/>
          </p:nvGrpSpPr>
          <p:grpSpPr bwMode="auto">
            <a:xfrm>
              <a:off x="192" y="3840"/>
              <a:ext cx="624" cy="47"/>
              <a:chOff x="624" y="3706"/>
              <a:chExt cx="1056" cy="106"/>
            </a:xfrm>
          </p:grpSpPr>
          <p:sp>
            <p:nvSpPr>
              <p:cNvPr id="1271" name="Rectangle 4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272" name="Rectangle 5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250" name="Group 6"/>
            <p:cNvGrpSpPr>
              <a:grpSpLocks/>
            </p:cNvGrpSpPr>
            <p:nvPr userDrawn="1"/>
          </p:nvGrpSpPr>
          <p:grpSpPr bwMode="auto">
            <a:xfrm>
              <a:off x="864" y="3840"/>
              <a:ext cx="624" cy="47"/>
              <a:chOff x="624" y="3600"/>
              <a:chExt cx="1056" cy="106"/>
            </a:xfrm>
          </p:grpSpPr>
          <p:sp>
            <p:nvSpPr>
              <p:cNvPr id="1269" name="Rectangle 7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270" name="Rectangle 8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251" name="Group 9"/>
            <p:cNvGrpSpPr>
              <a:grpSpLocks/>
            </p:cNvGrpSpPr>
            <p:nvPr userDrawn="1"/>
          </p:nvGrpSpPr>
          <p:grpSpPr bwMode="auto">
            <a:xfrm>
              <a:off x="1536" y="3840"/>
              <a:ext cx="624" cy="47"/>
              <a:chOff x="624" y="3706"/>
              <a:chExt cx="1056" cy="106"/>
            </a:xfrm>
          </p:grpSpPr>
          <p:sp>
            <p:nvSpPr>
              <p:cNvPr id="1267" name="Rectangle 10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268" name="Rectangle 11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252" name="Group 12"/>
            <p:cNvGrpSpPr>
              <a:grpSpLocks/>
            </p:cNvGrpSpPr>
            <p:nvPr userDrawn="1"/>
          </p:nvGrpSpPr>
          <p:grpSpPr bwMode="auto">
            <a:xfrm>
              <a:off x="2208" y="3840"/>
              <a:ext cx="624" cy="47"/>
              <a:chOff x="624" y="3600"/>
              <a:chExt cx="1056" cy="106"/>
            </a:xfrm>
          </p:grpSpPr>
          <p:sp>
            <p:nvSpPr>
              <p:cNvPr id="1265" name="Rectangle 13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266" name="Rectangle 14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253" name="Group 15"/>
            <p:cNvGrpSpPr>
              <a:grpSpLocks/>
            </p:cNvGrpSpPr>
            <p:nvPr userDrawn="1"/>
          </p:nvGrpSpPr>
          <p:grpSpPr bwMode="auto">
            <a:xfrm>
              <a:off x="2880" y="3840"/>
              <a:ext cx="624" cy="47"/>
              <a:chOff x="624" y="3706"/>
              <a:chExt cx="1056" cy="106"/>
            </a:xfrm>
          </p:grpSpPr>
          <p:sp>
            <p:nvSpPr>
              <p:cNvPr id="1263" name="Rectangle 16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264" name="Rectangle 17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254" name="Group 18"/>
            <p:cNvGrpSpPr>
              <a:grpSpLocks/>
            </p:cNvGrpSpPr>
            <p:nvPr userDrawn="1"/>
          </p:nvGrpSpPr>
          <p:grpSpPr bwMode="auto">
            <a:xfrm>
              <a:off x="3552" y="3840"/>
              <a:ext cx="624" cy="47"/>
              <a:chOff x="624" y="3600"/>
              <a:chExt cx="1056" cy="106"/>
            </a:xfrm>
          </p:grpSpPr>
          <p:sp>
            <p:nvSpPr>
              <p:cNvPr id="1261" name="Rectangle 19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262" name="Rectangle 20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255" name="Group 21"/>
            <p:cNvGrpSpPr>
              <a:grpSpLocks/>
            </p:cNvGrpSpPr>
            <p:nvPr userDrawn="1"/>
          </p:nvGrpSpPr>
          <p:grpSpPr bwMode="auto">
            <a:xfrm>
              <a:off x="4224" y="3840"/>
              <a:ext cx="624" cy="47"/>
              <a:chOff x="624" y="3706"/>
              <a:chExt cx="1056" cy="106"/>
            </a:xfrm>
          </p:grpSpPr>
          <p:sp>
            <p:nvSpPr>
              <p:cNvPr id="1259" name="Rectangle 22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260" name="Rectangle 23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256" name="Group 24"/>
            <p:cNvGrpSpPr>
              <a:grpSpLocks/>
            </p:cNvGrpSpPr>
            <p:nvPr userDrawn="1"/>
          </p:nvGrpSpPr>
          <p:grpSpPr bwMode="auto">
            <a:xfrm>
              <a:off x="4896" y="3840"/>
              <a:ext cx="624" cy="47"/>
              <a:chOff x="624" y="3600"/>
              <a:chExt cx="1056" cy="106"/>
            </a:xfrm>
          </p:grpSpPr>
          <p:sp>
            <p:nvSpPr>
              <p:cNvPr id="1257" name="Rectangle 25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258" name="Rectangle 26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  <p:sp>
        <p:nvSpPr>
          <p:cNvPr id="1027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45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28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295400"/>
            <a:ext cx="84582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9" name="Group 29"/>
          <p:cNvGrpSpPr>
            <a:grpSpLocks/>
          </p:cNvGrpSpPr>
          <p:nvPr/>
        </p:nvGrpSpPr>
        <p:grpSpPr bwMode="auto">
          <a:xfrm>
            <a:off x="304800" y="1066800"/>
            <a:ext cx="8458200" cy="150813"/>
            <a:chOff x="192" y="672"/>
            <a:chExt cx="5328" cy="95"/>
          </a:xfrm>
        </p:grpSpPr>
        <p:sp>
          <p:nvSpPr>
            <p:cNvPr id="1217" name="Rectangle 30"/>
            <p:cNvSpPr>
              <a:spLocks noChangeArrowheads="1"/>
            </p:cNvSpPr>
            <p:nvPr userDrawn="1"/>
          </p:nvSpPr>
          <p:spPr bwMode="ltGray">
            <a:xfrm>
              <a:off x="504" y="672"/>
              <a:ext cx="312" cy="4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18" name="Rectangle 31"/>
            <p:cNvSpPr>
              <a:spLocks noChangeArrowheads="1"/>
            </p:cNvSpPr>
            <p:nvPr userDrawn="1"/>
          </p:nvSpPr>
          <p:spPr bwMode="ltGray">
            <a:xfrm>
              <a:off x="192" y="672"/>
              <a:ext cx="312" cy="4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19" name="Rectangle 32"/>
            <p:cNvSpPr>
              <a:spLocks noChangeArrowheads="1"/>
            </p:cNvSpPr>
            <p:nvPr userDrawn="1"/>
          </p:nvSpPr>
          <p:spPr bwMode="ltGray">
            <a:xfrm>
              <a:off x="1176" y="672"/>
              <a:ext cx="312" cy="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20" name="Rectangle 33"/>
            <p:cNvSpPr>
              <a:spLocks noChangeArrowheads="1"/>
            </p:cNvSpPr>
            <p:nvPr userDrawn="1"/>
          </p:nvSpPr>
          <p:spPr bwMode="ltGray">
            <a:xfrm>
              <a:off x="864" y="672"/>
              <a:ext cx="312" cy="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21" name="Rectangle 34"/>
            <p:cNvSpPr>
              <a:spLocks noChangeArrowheads="1"/>
            </p:cNvSpPr>
            <p:nvPr userDrawn="1"/>
          </p:nvSpPr>
          <p:spPr bwMode="ltGray">
            <a:xfrm>
              <a:off x="1848" y="672"/>
              <a:ext cx="312" cy="4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22" name="Rectangle 35"/>
            <p:cNvSpPr>
              <a:spLocks noChangeArrowheads="1"/>
            </p:cNvSpPr>
            <p:nvPr userDrawn="1"/>
          </p:nvSpPr>
          <p:spPr bwMode="ltGray">
            <a:xfrm>
              <a:off x="1536" y="672"/>
              <a:ext cx="312" cy="4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23" name="Rectangle 36"/>
            <p:cNvSpPr>
              <a:spLocks noChangeArrowheads="1"/>
            </p:cNvSpPr>
            <p:nvPr userDrawn="1"/>
          </p:nvSpPr>
          <p:spPr bwMode="ltGray">
            <a:xfrm>
              <a:off x="2520" y="672"/>
              <a:ext cx="312" cy="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24" name="Rectangle 37"/>
            <p:cNvSpPr>
              <a:spLocks noChangeArrowheads="1"/>
            </p:cNvSpPr>
            <p:nvPr userDrawn="1"/>
          </p:nvSpPr>
          <p:spPr bwMode="ltGray">
            <a:xfrm>
              <a:off x="2208" y="672"/>
              <a:ext cx="312" cy="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25" name="Rectangle 38"/>
            <p:cNvSpPr>
              <a:spLocks noChangeArrowheads="1"/>
            </p:cNvSpPr>
            <p:nvPr userDrawn="1"/>
          </p:nvSpPr>
          <p:spPr bwMode="ltGray">
            <a:xfrm>
              <a:off x="3192" y="672"/>
              <a:ext cx="312" cy="4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26" name="Rectangle 39"/>
            <p:cNvSpPr>
              <a:spLocks noChangeArrowheads="1"/>
            </p:cNvSpPr>
            <p:nvPr userDrawn="1"/>
          </p:nvSpPr>
          <p:spPr bwMode="ltGray">
            <a:xfrm>
              <a:off x="2880" y="672"/>
              <a:ext cx="312" cy="4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27" name="Rectangle 40"/>
            <p:cNvSpPr>
              <a:spLocks noChangeArrowheads="1"/>
            </p:cNvSpPr>
            <p:nvPr userDrawn="1"/>
          </p:nvSpPr>
          <p:spPr bwMode="ltGray">
            <a:xfrm>
              <a:off x="3864" y="672"/>
              <a:ext cx="312" cy="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28" name="Rectangle 41"/>
            <p:cNvSpPr>
              <a:spLocks noChangeArrowheads="1"/>
            </p:cNvSpPr>
            <p:nvPr userDrawn="1"/>
          </p:nvSpPr>
          <p:spPr bwMode="ltGray">
            <a:xfrm>
              <a:off x="3552" y="672"/>
              <a:ext cx="312" cy="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29" name="Rectangle 42"/>
            <p:cNvSpPr>
              <a:spLocks noChangeArrowheads="1"/>
            </p:cNvSpPr>
            <p:nvPr userDrawn="1"/>
          </p:nvSpPr>
          <p:spPr bwMode="ltGray">
            <a:xfrm>
              <a:off x="4536" y="672"/>
              <a:ext cx="312" cy="4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30" name="Rectangle 43"/>
            <p:cNvSpPr>
              <a:spLocks noChangeArrowheads="1"/>
            </p:cNvSpPr>
            <p:nvPr userDrawn="1"/>
          </p:nvSpPr>
          <p:spPr bwMode="ltGray">
            <a:xfrm>
              <a:off x="4224" y="672"/>
              <a:ext cx="312" cy="4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31" name="Rectangle 44"/>
            <p:cNvSpPr>
              <a:spLocks noChangeArrowheads="1"/>
            </p:cNvSpPr>
            <p:nvPr userDrawn="1"/>
          </p:nvSpPr>
          <p:spPr bwMode="ltGray">
            <a:xfrm>
              <a:off x="5208" y="672"/>
              <a:ext cx="312" cy="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32" name="Rectangle 45"/>
            <p:cNvSpPr>
              <a:spLocks noChangeArrowheads="1"/>
            </p:cNvSpPr>
            <p:nvPr userDrawn="1"/>
          </p:nvSpPr>
          <p:spPr bwMode="ltGray">
            <a:xfrm>
              <a:off x="4896" y="672"/>
              <a:ext cx="312" cy="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33" name="Rectangle 46"/>
            <p:cNvSpPr>
              <a:spLocks noChangeArrowheads="1"/>
            </p:cNvSpPr>
            <p:nvPr userDrawn="1"/>
          </p:nvSpPr>
          <p:spPr bwMode="ltGray">
            <a:xfrm>
              <a:off x="504" y="720"/>
              <a:ext cx="312" cy="4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34" name="Rectangle 47"/>
            <p:cNvSpPr>
              <a:spLocks noChangeArrowheads="1"/>
            </p:cNvSpPr>
            <p:nvPr userDrawn="1"/>
          </p:nvSpPr>
          <p:spPr bwMode="ltGray">
            <a:xfrm>
              <a:off x="192" y="720"/>
              <a:ext cx="312" cy="4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35" name="Rectangle 48"/>
            <p:cNvSpPr>
              <a:spLocks noChangeArrowheads="1"/>
            </p:cNvSpPr>
            <p:nvPr userDrawn="1"/>
          </p:nvSpPr>
          <p:spPr bwMode="ltGray">
            <a:xfrm>
              <a:off x="1176" y="720"/>
              <a:ext cx="312" cy="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36" name="Rectangle 49"/>
            <p:cNvSpPr>
              <a:spLocks noChangeArrowheads="1"/>
            </p:cNvSpPr>
            <p:nvPr userDrawn="1"/>
          </p:nvSpPr>
          <p:spPr bwMode="ltGray">
            <a:xfrm>
              <a:off x="864" y="720"/>
              <a:ext cx="312" cy="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37" name="Rectangle 50"/>
            <p:cNvSpPr>
              <a:spLocks noChangeArrowheads="1"/>
            </p:cNvSpPr>
            <p:nvPr userDrawn="1"/>
          </p:nvSpPr>
          <p:spPr bwMode="ltGray">
            <a:xfrm>
              <a:off x="1848" y="720"/>
              <a:ext cx="312" cy="4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38" name="Rectangle 51"/>
            <p:cNvSpPr>
              <a:spLocks noChangeArrowheads="1"/>
            </p:cNvSpPr>
            <p:nvPr userDrawn="1"/>
          </p:nvSpPr>
          <p:spPr bwMode="ltGray">
            <a:xfrm>
              <a:off x="1536" y="720"/>
              <a:ext cx="312" cy="4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39" name="Rectangle 52"/>
            <p:cNvSpPr>
              <a:spLocks noChangeArrowheads="1"/>
            </p:cNvSpPr>
            <p:nvPr userDrawn="1"/>
          </p:nvSpPr>
          <p:spPr bwMode="ltGray">
            <a:xfrm>
              <a:off x="2520" y="720"/>
              <a:ext cx="312" cy="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40" name="Rectangle 53"/>
            <p:cNvSpPr>
              <a:spLocks noChangeArrowheads="1"/>
            </p:cNvSpPr>
            <p:nvPr userDrawn="1"/>
          </p:nvSpPr>
          <p:spPr bwMode="ltGray">
            <a:xfrm>
              <a:off x="2208" y="720"/>
              <a:ext cx="312" cy="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41" name="Rectangle 54"/>
            <p:cNvSpPr>
              <a:spLocks noChangeArrowheads="1"/>
            </p:cNvSpPr>
            <p:nvPr userDrawn="1"/>
          </p:nvSpPr>
          <p:spPr bwMode="ltGray">
            <a:xfrm>
              <a:off x="3192" y="720"/>
              <a:ext cx="312" cy="4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42" name="Rectangle 55"/>
            <p:cNvSpPr>
              <a:spLocks noChangeArrowheads="1"/>
            </p:cNvSpPr>
            <p:nvPr userDrawn="1"/>
          </p:nvSpPr>
          <p:spPr bwMode="ltGray">
            <a:xfrm>
              <a:off x="2880" y="720"/>
              <a:ext cx="312" cy="4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43" name="Rectangle 56"/>
            <p:cNvSpPr>
              <a:spLocks noChangeArrowheads="1"/>
            </p:cNvSpPr>
            <p:nvPr userDrawn="1"/>
          </p:nvSpPr>
          <p:spPr bwMode="ltGray">
            <a:xfrm>
              <a:off x="3864" y="720"/>
              <a:ext cx="312" cy="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44" name="Rectangle 57"/>
            <p:cNvSpPr>
              <a:spLocks noChangeArrowheads="1"/>
            </p:cNvSpPr>
            <p:nvPr userDrawn="1"/>
          </p:nvSpPr>
          <p:spPr bwMode="ltGray">
            <a:xfrm>
              <a:off x="3552" y="720"/>
              <a:ext cx="312" cy="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45" name="Rectangle 58"/>
            <p:cNvSpPr>
              <a:spLocks noChangeArrowheads="1"/>
            </p:cNvSpPr>
            <p:nvPr userDrawn="1"/>
          </p:nvSpPr>
          <p:spPr bwMode="ltGray">
            <a:xfrm>
              <a:off x="4536" y="720"/>
              <a:ext cx="312" cy="4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46" name="Rectangle 59"/>
            <p:cNvSpPr>
              <a:spLocks noChangeArrowheads="1"/>
            </p:cNvSpPr>
            <p:nvPr userDrawn="1"/>
          </p:nvSpPr>
          <p:spPr bwMode="ltGray">
            <a:xfrm>
              <a:off x="4224" y="720"/>
              <a:ext cx="312" cy="4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47" name="Rectangle 60"/>
            <p:cNvSpPr>
              <a:spLocks noChangeArrowheads="1"/>
            </p:cNvSpPr>
            <p:nvPr userDrawn="1"/>
          </p:nvSpPr>
          <p:spPr bwMode="ltGray">
            <a:xfrm>
              <a:off x="5208" y="720"/>
              <a:ext cx="312" cy="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48" name="Rectangle 61"/>
            <p:cNvSpPr>
              <a:spLocks noChangeArrowheads="1"/>
            </p:cNvSpPr>
            <p:nvPr userDrawn="1"/>
          </p:nvSpPr>
          <p:spPr bwMode="ltGray">
            <a:xfrm>
              <a:off x="4896" y="720"/>
              <a:ext cx="312" cy="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030" name="Group 62"/>
          <p:cNvGrpSpPr>
            <a:grpSpLocks/>
          </p:cNvGrpSpPr>
          <p:nvPr/>
        </p:nvGrpSpPr>
        <p:grpSpPr bwMode="auto">
          <a:xfrm>
            <a:off x="304800" y="6783388"/>
            <a:ext cx="8458200" cy="74612"/>
            <a:chOff x="192" y="3840"/>
            <a:chExt cx="5328" cy="47"/>
          </a:xfrm>
        </p:grpSpPr>
        <p:grpSp>
          <p:nvGrpSpPr>
            <p:cNvPr id="1193" name="Group 63"/>
            <p:cNvGrpSpPr>
              <a:grpSpLocks/>
            </p:cNvGrpSpPr>
            <p:nvPr userDrawn="1"/>
          </p:nvGrpSpPr>
          <p:grpSpPr bwMode="auto">
            <a:xfrm>
              <a:off x="192" y="3840"/>
              <a:ext cx="624" cy="47"/>
              <a:chOff x="624" y="3706"/>
              <a:chExt cx="1056" cy="106"/>
            </a:xfrm>
          </p:grpSpPr>
          <p:sp>
            <p:nvSpPr>
              <p:cNvPr id="1215" name="Rectangle 64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216" name="Rectangle 65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194" name="Group 66"/>
            <p:cNvGrpSpPr>
              <a:grpSpLocks/>
            </p:cNvGrpSpPr>
            <p:nvPr userDrawn="1"/>
          </p:nvGrpSpPr>
          <p:grpSpPr bwMode="auto">
            <a:xfrm>
              <a:off x="864" y="3840"/>
              <a:ext cx="624" cy="47"/>
              <a:chOff x="624" y="3600"/>
              <a:chExt cx="1056" cy="106"/>
            </a:xfrm>
          </p:grpSpPr>
          <p:sp>
            <p:nvSpPr>
              <p:cNvPr id="1213" name="Rectangle 67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214" name="Rectangle 68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195" name="Group 69"/>
            <p:cNvGrpSpPr>
              <a:grpSpLocks/>
            </p:cNvGrpSpPr>
            <p:nvPr userDrawn="1"/>
          </p:nvGrpSpPr>
          <p:grpSpPr bwMode="auto">
            <a:xfrm>
              <a:off x="1536" y="3840"/>
              <a:ext cx="624" cy="47"/>
              <a:chOff x="624" y="3706"/>
              <a:chExt cx="1056" cy="106"/>
            </a:xfrm>
          </p:grpSpPr>
          <p:sp>
            <p:nvSpPr>
              <p:cNvPr id="1211" name="Rectangle 70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212" name="Rectangle 71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196" name="Group 72"/>
            <p:cNvGrpSpPr>
              <a:grpSpLocks/>
            </p:cNvGrpSpPr>
            <p:nvPr userDrawn="1"/>
          </p:nvGrpSpPr>
          <p:grpSpPr bwMode="auto">
            <a:xfrm>
              <a:off x="2208" y="3840"/>
              <a:ext cx="624" cy="47"/>
              <a:chOff x="624" y="3600"/>
              <a:chExt cx="1056" cy="106"/>
            </a:xfrm>
          </p:grpSpPr>
          <p:sp>
            <p:nvSpPr>
              <p:cNvPr id="1209" name="Rectangle 73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210" name="Rectangle 74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197" name="Group 75"/>
            <p:cNvGrpSpPr>
              <a:grpSpLocks/>
            </p:cNvGrpSpPr>
            <p:nvPr userDrawn="1"/>
          </p:nvGrpSpPr>
          <p:grpSpPr bwMode="auto">
            <a:xfrm>
              <a:off x="2880" y="3840"/>
              <a:ext cx="624" cy="47"/>
              <a:chOff x="624" y="3706"/>
              <a:chExt cx="1056" cy="106"/>
            </a:xfrm>
          </p:grpSpPr>
          <p:sp>
            <p:nvSpPr>
              <p:cNvPr id="1207" name="Rectangle 76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208" name="Rectangle 77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198" name="Group 78"/>
            <p:cNvGrpSpPr>
              <a:grpSpLocks/>
            </p:cNvGrpSpPr>
            <p:nvPr userDrawn="1"/>
          </p:nvGrpSpPr>
          <p:grpSpPr bwMode="auto">
            <a:xfrm>
              <a:off x="3552" y="3840"/>
              <a:ext cx="624" cy="47"/>
              <a:chOff x="624" y="3600"/>
              <a:chExt cx="1056" cy="106"/>
            </a:xfrm>
          </p:grpSpPr>
          <p:sp>
            <p:nvSpPr>
              <p:cNvPr id="1205" name="Rectangle 79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206" name="Rectangle 80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199" name="Group 81"/>
            <p:cNvGrpSpPr>
              <a:grpSpLocks/>
            </p:cNvGrpSpPr>
            <p:nvPr userDrawn="1"/>
          </p:nvGrpSpPr>
          <p:grpSpPr bwMode="auto">
            <a:xfrm>
              <a:off x="4224" y="3840"/>
              <a:ext cx="624" cy="47"/>
              <a:chOff x="624" y="3706"/>
              <a:chExt cx="1056" cy="106"/>
            </a:xfrm>
          </p:grpSpPr>
          <p:sp>
            <p:nvSpPr>
              <p:cNvPr id="1203" name="Rectangle 82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204" name="Rectangle 83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200" name="Group 84"/>
            <p:cNvGrpSpPr>
              <a:grpSpLocks/>
            </p:cNvGrpSpPr>
            <p:nvPr userDrawn="1"/>
          </p:nvGrpSpPr>
          <p:grpSpPr bwMode="auto">
            <a:xfrm>
              <a:off x="4896" y="3840"/>
              <a:ext cx="624" cy="47"/>
              <a:chOff x="624" y="3600"/>
              <a:chExt cx="1056" cy="106"/>
            </a:xfrm>
          </p:grpSpPr>
          <p:sp>
            <p:nvSpPr>
              <p:cNvPr id="1201" name="Rectangle 85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202" name="Rectangle 86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  <p:sp>
        <p:nvSpPr>
          <p:cNvPr id="104535" name="Rectangle 8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chemeClr val="tx2"/>
                </a:solidFill>
                <a:latin typeface="Arial Narrow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May 22, 2006</a:t>
            </a:r>
            <a:endParaRPr lang="en-US"/>
          </a:p>
        </p:txBody>
      </p:sp>
      <p:sp>
        <p:nvSpPr>
          <p:cNvPr id="104536" name="Rectangle 8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" y="63246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2"/>
                </a:solidFill>
                <a:latin typeface="Arial Narrow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Mobihoc 2006</a:t>
            </a:r>
          </a:p>
        </p:txBody>
      </p:sp>
      <p:sp>
        <p:nvSpPr>
          <p:cNvPr id="104537" name="Rectangle 8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  <a:latin typeface="Arial Narrow" charset="0"/>
              </a:defRPr>
            </a:lvl1pPr>
          </a:lstStyle>
          <a:p>
            <a:fld id="{13D44400-BBEE-674E-9B93-DBA0444DECB9}" type="slidenum">
              <a:rPr lang="en-US" altLang="en-US"/>
              <a:pPr/>
              <a:t>‹#›</a:t>
            </a:fld>
            <a:endParaRPr lang="en-US" altLang="en-US"/>
          </a:p>
        </p:txBody>
      </p:sp>
      <p:grpSp>
        <p:nvGrpSpPr>
          <p:cNvPr id="1034" name="Group 90"/>
          <p:cNvGrpSpPr>
            <a:grpSpLocks/>
          </p:cNvGrpSpPr>
          <p:nvPr/>
        </p:nvGrpSpPr>
        <p:grpSpPr bwMode="auto">
          <a:xfrm>
            <a:off x="8135938" y="152400"/>
            <a:ext cx="855662" cy="831850"/>
            <a:chOff x="3216" y="2448"/>
            <a:chExt cx="1979" cy="1729"/>
          </a:xfrm>
        </p:grpSpPr>
        <p:sp>
          <p:nvSpPr>
            <p:cNvPr id="1149" name="Line 91"/>
            <p:cNvSpPr>
              <a:spLocks noChangeShapeType="1"/>
            </p:cNvSpPr>
            <p:nvPr/>
          </p:nvSpPr>
          <p:spPr bwMode="auto">
            <a:xfrm flipV="1">
              <a:off x="3888" y="3359"/>
              <a:ext cx="143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540" name="Freeform 92"/>
            <p:cNvSpPr>
              <a:spLocks/>
            </p:cNvSpPr>
            <p:nvPr/>
          </p:nvSpPr>
          <p:spPr bwMode="auto">
            <a:xfrm>
              <a:off x="3289" y="4065"/>
              <a:ext cx="114" cy="112"/>
            </a:xfrm>
            <a:custGeom>
              <a:avLst/>
              <a:gdLst/>
              <a:ahLst/>
              <a:cxnLst>
                <a:cxn ang="0">
                  <a:pos x="112" y="112"/>
                </a:cxn>
                <a:cxn ang="0">
                  <a:pos x="115" y="0"/>
                </a:cxn>
                <a:cxn ang="0">
                  <a:pos x="0" y="0"/>
                </a:cxn>
                <a:cxn ang="0">
                  <a:pos x="0" y="112"/>
                </a:cxn>
                <a:cxn ang="0">
                  <a:pos x="115" y="112"/>
                </a:cxn>
                <a:cxn ang="0">
                  <a:pos x="115" y="112"/>
                </a:cxn>
              </a:cxnLst>
              <a:rect l="0" t="0" r="r" b="b"/>
              <a:pathLst>
                <a:path w="115" h="112">
                  <a:moveTo>
                    <a:pt x="112" y="112"/>
                  </a:moveTo>
                  <a:lnTo>
                    <a:pt x="115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15" y="112"/>
                  </a:lnTo>
                  <a:lnTo>
                    <a:pt x="115" y="112"/>
                  </a:lnTo>
                </a:path>
              </a:pathLst>
            </a:custGeom>
            <a:solidFill>
              <a:srgbClr val="FF0066">
                <a:alpha val="50000"/>
              </a:srgbClr>
            </a:solidFill>
            <a:ln w="793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04541" name="Freeform 93"/>
            <p:cNvSpPr>
              <a:spLocks/>
            </p:cNvSpPr>
            <p:nvPr/>
          </p:nvSpPr>
          <p:spPr bwMode="auto">
            <a:xfrm>
              <a:off x="3947" y="4065"/>
              <a:ext cx="117" cy="112"/>
            </a:xfrm>
            <a:custGeom>
              <a:avLst/>
              <a:gdLst/>
              <a:ahLst/>
              <a:cxnLst>
                <a:cxn ang="0">
                  <a:pos x="112" y="112"/>
                </a:cxn>
                <a:cxn ang="0">
                  <a:pos x="115" y="0"/>
                </a:cxn>
                <a:cxn ang="0">
                  <a:pos x="0" y="0"/>
                </a:cxn>
                <a:cxn ang="0">
                  <a:pos x="0" y="112"/>
                </a:cxn>
                <a:cxn ang="0">
                  <a:pos x="115" y="112"/>
                </a:cxn>
                <a:cxn ang="0">
                  <a:pos x="115" y="112"/>
                </a:cxn>
              </a:cxnLst>
              <a:rect l="0" t="0" r="r" b="b"/>
              <a:pathLst>
                <a:path w="115" h="112">
                  <a:moveTo>
                    <a:pt x="112" y="112"/>
                  </a:moveTo>
                  <a:lnTo>
                    <a:pt x="115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15" y="112"/>
                  </a:lnTo>
                  <a:lnTo>
                    <a:pt x="115" y="112"/>
                  </a:lnTo>
                </a:path>
              </a:pathLst>
            </a:custGeom>
            <a:solidFill>
              <a:schemeClr val="accent1">
                <a:alpha val="50000"/>
              </a:schemeClr>
            </a:solidFill>
            <a:ln w="793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04542" name="Freeform 94"/>
            <p:cNvSpPr>
              <a:spLocks/>
            </p:cNvSpPr>
            <p:nvPr/>
          </p:nvSpPr>
          <p:spPr bwMode="auto">
            <a:xfrm>
              <a:off x="4152" y="2448"/>
              <a:ext cx="110" cy="112"/>
            </a:xfrm>
            <a:custGeom>
              <a:avLst/>
              <a:gdLst/>
              <a:ahLst/>
              <a:cxnLst>
                <a:cxn ang="0">
                  <a:pos x="112" y="112"/>
                </a:cxn>
                <a:cxn ang="0">
                  <a:pos x="112" y="0"/>
                </a:cxn>
                <a:cxn ang="0">
                  <a:pos x="0" y="0"/>
                </a:cxn>
                <a:cxn ang="0">
                  <a:pos x="0" y="112"/>
                </a:cxn>
                <a:cxn ang="0">
                  <a:pos x="112" y="112"/>
                </a:cxn>
                <a:cxn ang="0">
                  <a:pos x="112" y="112"/>
                </a:cxn>
              </a:cxnLst>
              <a:rect l="0" t="0" r="r" b="b"/>
              <a:pathLst>
                <a:path w="112" h="112">
                  <a:moveTo>
                    <a:pt x="112" y="112"/>
                  </a:moveTo>
                  <a:lnTo>
                    <a:pt x="112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12" y="112"/>
                  </a:lnTo>
                  <a:lnTo>
                    <a:pt x="112" y="112"/>
                  </a:lnTo>
                </a:path>
              </a:pathLst>
            </a:custGeom>
            <a:solidFill>
              <a:schemeClr val="accent1">
                <a:alpha val="50000"/>
              </a:schemeClr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04543" name="Freeform 95"/>
            <p:cNvSpPr>
              <a:spLocks/>
            </p:cNvSpPr>
            <p:nvPr/>
          </p:nvSpPr>
          <p:spPr bwMode="auto">
            <a:xfrm>
              <a:off x="3605" y="2755"/>
              <a:ext cx="114" cy="112"/>
            </a:xfrm>
            <a:custGeom>
              <a:avLst/>
              <a:gdLst/>
              <a:ahLst/>
              <a:cxnLst>
                <a:cxn ang="0">
                  <a:pos x="112" y="112"/>
                </a:cxn>
                <a:cxn ang="0">
                  <a:pos x="114" y="0"/>
                </a:cxn>
                <a:cxn ang="0">
                  <a:pos x="0" y="0"/>
                </a:cxn>
                <a:cxn ang="0">
                  <a:pos x="0" y="112"/>
                </a:cxn>
                <a:cxn ang="0">
                  <a:pos x="114" y="112"/>
                </a:cxn>
                <a:cxn ang="0">
                  <a:pos x="114" y="112"/>
                </a:cxn>
              </a:cxnLst>
              <a:rect l="0" t="0" r="r" b="b"/>
              <a:pathLst>
                <a:path w="114" h="112">
                  <a:moveTo>
                    <a:pt x="112" y="112"/>
                  </a:moveTo>
                  <a:lnTo>
                    <a:pt x="114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14" y="112"/>
                  </a:lnTo>
                  <a:lnTo>
                    <a:pt x="114" y="112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04544" name="Freeform 96"/>
            <p:cNvSpPr>
              <a:spLocks/>
            </p:cNvSpPr>
            <p:nvPr/>
          </p:nvSpPr>
          <p:spPr bwMode="auto">
            <a:xfrm>
              <a:off x="4703" y="2752"/>
              <a:ext cx="114" cy="115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114" y="115"/>
                </a:cxn>
                <a:cxn ang="0">
                  <a:pos x="114" y="0"/>
                </a:cxn>
                <a:cxn ang="0">
                  <a:pos x="2" y="0"/>
                </a:cxn>
                <a:cxn ang="0">
                  <a:pos x="2" y="115"/>
                </a:cxn>
                <a:cxn ang="0">
                  <a:pos x="2" y="115"/>
                </a:cxn>
              </a:cxnLst>
              <a:rect l="0" t="0" r="r" b="b"/>
              <a:pathLst>
                <a:path w="114" h="115">
                  <a:moveTo>
                    <a:pt x="0" y="112"/>
                  </a:moveTo>
                  <a:lnTo>
                    <a:pt x="114" y="115"/>
                  </a:lnTo>
                  <a:lnTo>
                    <a:pt x="114" y="0"/>
                  </a:lnTo>
                  <a:lnTo>
                    <a:pt x="2" y="0"/>
                  </a:lnTo>
                  <a:lnTo>
                    <a:pt x="2" y="115"/>
                  </a:lnTo>
                  <a:lnTo>
                    <a:pt x="2" y="115"/>
                  </a:lnTo>
                </a:path>
              </a:pathLst>
            </a:custGeom>
            <a:solidFill>
              <a:srgbClr val="996633">
                <a:alpha val="50000"/>
              </a:srgbClr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04545" name="Freeform 97"/>
            <p:cNvSpPr>
              <a:spLocks/>
            </p:cNvSpPr>
            <p:nvPr/>
          </p:nvSpPr>
          <p:spPr bwMode="auto">
            <a:xfrm>
              <a:off x="5081" y="3332"/>
              <a:ext cx="114" cy="115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112" y="114"/>
                </a:cxn>
                <a:cxn ang="0">
                  <a:pos x="112" y="0"/>
                </a:cxn>
                <a:cxn ang="0">
                  <a:pos x="0" y="0"/>
                </a:cxn>
                <a:cxn ang="0">
                  <a:pos x="0" y="114"/>
                </a:cxn>
                <a:cxn ang="0">
                  <a:pos x="0" y="114"/>
                </a:cxn>
              </a:cxnLst>
              <a:rect l="0" t="0" r="r" b="b"/>
              <a:pathLst>
                <a:path w="112" h="114">
                  <a:moveTo>
                    <a:pt x="0" y="112"/>
                  </a:moveTo>
                  <a:lnTo>
                    <a:pt x="112" y="114"/>
                  </a:lnTo>
                  <a:lnTo>
                    <a:pt x="112" y="0"/>
                  </a:lnTo>
                  <a:lnTo>
                    <a:pt x="0" y="0"/>
                  </a:lnTo>
                  <a:lnTo>
                    <a:pt x="0" y="114"/>
                  </a:lnTo>
                  <a:lnTo>
                    <a:pt x="0" y="114"/>
                  </a:lnTo>
                </a:path>
              </a:pathLst>
            </a:custGeom>
            <a:solidFill>
              <a:srgbClr val="FF0066">
                <a:alpha val="50000"/>
              </a:srgbClr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04546" name="Freeform 98"/>
            <p:cNvSpPr>
              <a:spLocks/>
            </p:cNvSpPr>
            <p:nvPr/>
          </p:nvSpPr>
          <p:spPr bwMode="auto">
            <a:xfrm>
              <a:off x="3216" y="3336"/>
              <a:ext cx="114" cy="112"/>
            </a:xfrm>
            <a:custGeom>
              <a:avLst/>
              <a:gdLst/>
              <a:ahLst/>
              <a:cxnLst>
                <a:cxn ang="0">
                  <a:pos x="115" y="112"/>
                </a:cxn>
                <a:cxn ang="0">
                  <a:pos x="115" y="0"/>
                </a:cxn>
                <a:cxn ang="0">
                  <a:pos x="0" y="0"/>
                </a:cxn>
                <a:cxn ang="0">
                  <a:pos x="0" y="112"/>
                </a:cxn>
                <a:cxn ang="0">
                  <a:pos x="115" y="112"/>
                </a:cxn>
                <a:cxn ang="0">
                  <a:pos x="115" y="112"/>
                </a:cxn>
              </a:cxnLst>
              <a:rect l="0" t="0" r="r" b="b"/>
              <a:pathLst>
                <a:path w="115" h="112">
                  <a:moveTo>
                    <a:pt x="115" y="112"/>
                  </a:moveTo>
                  <a:lnTo>
                    <a:pt x="115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15" y="112"/>
                  </a:lnTo>
                  <a:lnTo>
                    <a:pt x="115" y="112"/>
                  </a:lnTo>
                </a:path>
              </a:pathLst>
            </a:custGeom>
            <a:solidFill>
              <a:srgbClr val="996633">
                <a:alpha val="50000"/>
              </a:srgbClr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grpSp>
          <p:nvGrpSpPr>
            <p:cNvPr id="1157" name="Group 99"/>
            <p:cNvGrpSpPr>
              <a:grpSpLocks/>
            </p:cNvGrpSpPr>
            <p:nvPr/>
          </p:nvGrpSpPr>
          <p:grpSpPr bwMode="auto">
            <a:xfrm>
              <a:off x="3891" y="2677"/>
              <a:ext cx="632" cy="470"/>
              <a:chOff x="3891" y="2677"/>
              <a:chExt cx="632" cy="470"/>
            </a:xfrm>
          </p:grpSpPr>
          <p:sp>
            <p:nvSpPr>
              <p:cNvPr id="104548" name="Freeform 100"/>
              <p:cNvSpPr>
                <a:spLocks/>
              </p:cNvSpPr>
              <p:nvPr/>
            </p:nvSpPr>
            <p:spPr bwMode="auto">
              <a:xfrm>
                <a:off x="4248" y="2686"/>
                <a:ext cx="275" cy="228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5" y="23"/>
                  </a:cxn>
                  <a:cxn ang="0">
                    <a:pos x="10" y="19"/>
                  </a:cxn>
                  <a:cxn ang="0">
                    <a:pos x="17" y="14"/>
                  </a:cxn>
                  <a:cxn ang="0">
                    <a:pos x="26" y="9"/>
                  </a:cxn>
                  <a:cxn ang="0">
                    <a:pos x="36" y="4"/>
                  </a:cxn>
                  <a:cxn ang="0">
                    <a:pos x="50" y="2"/>
                  </a:cxn>
                  <a:cxn ang="0">
                    <a:pos x="65" y="0"/>
                  </a:cxn>
                  <a:cxn ang="0">
                    <a:pos x="79" y="0"/>
                  </a:cxn>
                  <a:cxn ang="0">
                    <a:pos x="96" y="4"/>
                  </a:cxn>
                  <a:cxn ang="0">
                    <a:pos x="110" y="11"/>
                  </a:cxn>
                  <a:cxn ang="0">
                    <a:pos x="124" y="23"/>
                  </a:cxn>
                  <a:cxn ang="0">
                    <a:pos x="134" y="33"/>
                  </a:cxn>
                  <a:cxn ang="0">
                    <a:pos x="143" y="42"/>
                  </a:cxn>
                  <a:cxn ang="0">
                    <a:pos x="148" y="52"/>
                  </a:cxn>
                  <a:cxn ang="0">
                    <a:pos x="150" y="59"/>
                  </a:cxn>
                  <a:cxn ang="0">
                    <a:pos x="153" y="66"/>
                  </a:cxn>
                  <a:cxn ang="0">
                    <a:pos x="153" y="73"/>
                  </a:cxn>
                  <a:cxn ang="0">
                    <a:pos x="153" y="78"/>
                  </a:cxn>
                  <a:cxn ang="0">
                    <a:pos x="153" y="81"/>
                  </a:cxn>
                  <a:cxn ang="0">
                    <a:pos x="153" y="81"/>
                  </a:cxn>
                  <a:cxn ang="0">
                    <a:pos x="153" y="81"/>
                  </a:cxn>
                  <a:cxn ang="0">
                    <a:pos x="155" y="78"/>
                  </a:cxn>
                  <a:cxn ang="0">
                    <a:pos x="160" y="76"/>
                  </a:cxn>
                  <a:cxn ang="0">
                    <a:pos x="167" y="73"/>
                  </a:cxn>
                  <a:cxn ang="0">
                    <a:pos x="174" y="71"/>
                  </a:cxn>
                  <a:cxn ang="0">
                    <a:pos x="181" y="69"/>
                  </a:cxn>
                  <a:cxn ang="0">
                    <a:pos x="191" y="69"/>
                  </a:cxn>
                  <a:cxn ang="0">
                    <a:pos x="200" y="71"/>
                  </a:cxn>
                  <a:cxn ang="0">
                    <a:pos x="210" y="73"/>
                  </a:cxn>
                  <a:cxn ang="0">
                    <a:pos x="219" y="81"/>
                  </a:cxn>
                  <a:cxn ang="0">
                    <a:pos x="229" y="90"/>
                  </a:cxn>
                  <a:cxn ang="0">
                    <a:pos x="234" y="97"/>
                  </a:cxn>
                  <a:cxn ang="0">
                    <a:pos x="236" y="107"/>
                  </a:cxn>
                  <a:cxn ang="0">
                    <a:pos x="239" y="116"/>
                  </a:cxn>
                  <a:cxn ang="0">
                    <a:pos x="239" y="124"/>
                  </a:cxn>
                  <a:cxn ang="0">
                    <a:pos x="236" y="131"/>
                  </a:cxn>
                  <a:cxn ang="0">
                    <a:pos x="236" y="138"/>
                  </a:cxn>
                  <a:cxn ang="0">
                    <a:pos x="234" y="143"/>
                  </a:cxn>
                  <a:cxn ang="0">
                    <a:pos x="234" y="145"/>
                  </a:cxn>
                  <a:cxn ang="0">
                    <a:pos x="231" y="145"/>
                  </a:cxn>
                  <a:cxn ang="0">
                    <a:pos x="234" y="147"/>
                  </a:cxn>
                  <a:cxn ang="0">
                    <a:pos x="236" y="147"/>
                  </a:cxn>
                  <a:cxn ang="0">
                    <a:pos x="241" y="152"/>
                  </a:cxn>
                  <a:cxn ang="0">
                    <a:pos x="248" y="157"/>
                  </a:cxn>
                  <a:cxn ang="0">
                    <a:pos x="253" y="164"/>
                  </a:cxn>
                  <a:cxn ang="0">
                    <a:pos x="260" y="174"/>
                  </a:cxn>
                  <a:cxn ang="0">
                    <a:pos x="267" y="183"/>
                  </a:cxn>
                  <a:cxn ang="0">
                    <a:pos x="272" y="195"/>
                  </a:cxn>
                  <a:cxn ang="0">
                    <a:pos x="274" y="212"/>
                  </a:cxn>
                  <a:cxn ang="0">
                    <a:pos x="277" y="228"/>
                  </a:cxn>
                </a:cxnLst>
                <a:rect l="0" t="0" r="r" b="b"/>
                <a:pathLst>
                  <a:path w="277" h="228">
                    <a:moveTo>
                      <a:pt x="0" y="23"/>
                    </a:moveTo>
                    <a:lnTo>
                      <a:pt x="5" y="23"/>
                    </a:lnTo>
                    <a:lnTo>
                      <a:pt x="10" y="19"/>
                    </a:lnTo>
                    <a:lnTo>
                      <a:pt x="17" y="14"/>
                    </a:lnTo>
                    <a:lnTo>
                      <a:pt x="26" y="9"/>
                    </a:lnTo>
                    <a:lnTo>
                      <a:pt x="36" y="4"/>
                    </a:lnTo>
                    <a:lnTo>
                      <a:pt x="50" y="2"/>
                    </a:lnTo>
                    <a:lnTo>
                      <a:pt x="65" y="0"/>
                    </a:lnTo>
                    <a:lnTo>
                      <a:pt x="79" y="0"/>
                    </a:lnTo>
                    <a:lnTo>
                      <a:pt x="96" y="4"/>
                    </a:lnTo>
                    <a:lnTo>
                      <a:pt x="110" y="11"/>
                    </a:lnTo>
                    <a:lnTo>
                      <a:pt x="124" y="23"/>
                    </a:lnTo>
                    <a:lnTo>
                      <a:pt x="134" y="33"/>
                    </a:lnTo>
                    <a:lnTo>
                      <a:pt x="143" y="42"/>
                    </a:lnTo>
                    <a:lnTo>
                      <a:pt x="148" y="52"/>
                    </a:lnTo>
                    <a:lnTo>
                      <a:pt x="150" y="59"/>
                    </a:lnTo>
                    <a:lnTo>
                      <a:pt x="153" y="66"/>
                    </a:lnTo>
                    <a:lnTo>
                      <a:pt x="153" y="73"/>
                    </a:lnTo>
                    <a:lnTo>
                      <a:pt x="153" y="78"/>
                    </a:lnTo>
                    <a:lnTo>
                      <a:pt x="153" y="81"/>
                    </a:lnTo>
                    <a:lnTo>
                      <a:pt x="153" y="81"/>
                    </a:lnTo>
                    <a:lnTo>
                      <a:pt x="153" y="81"/>
                    </a:lnTo>
                    <a:lnTo>
                      <a:pt x="155" y="78"/>
                    </a:lnTo>
                    <a:lnTo>
                      <a:pt x="160" y="76"/>
                    </a:lnTo>
                    <a:lnTo>
                      <a:pt x="167" y="73"/>
                    </a:lnTo>
                    <a:lnTo>
                      <a:pt x="174" y="71"/>
                    </a:lnTo>
                    <a:lnTo>
                      <a:pt x="181" y="69"/>
                    </a:lnTo>
                    <a:lnTo>
                      <a:pt x="191" y="69"/>
                    </a:lnTo>
                    <a:lnTo>
                      <a:pt x="200" y="71"/>
                    </a:lnTo>
                    <a:lnTo>
                      <a:pt x="210" y="73"/>
                    </a:lnTo>
                    <a:lnTo>
                      <a:pt x="219" y="81"/>
                    </a:lnTo>
                    <a:lnTo>
                      <a:pt x="229" y="90"/>
                    </a:lnTo>
                    <a:lnTo>
                      <a:pt x="234" y="97"/>
                    </a:lnTo>
                    <a:lnTo>
                      <a:pt x="236" y="107"/>
                    </a:lnTo>
                    <a:lnTo>
                      <a:pt x="239" y="116"/>
                    </a:lnTo>
                    <a:lnTo>
                      <a:pt x="239" y="124"/>
                    </a:lnTo>
                    <a:lnTo>
                      <a:pt x="236" y="131"/>
                    </a:lnTo>
                    <a:lnTo>
                      <a:pt x="236" y="138"/>
                    </a:lnTo>
                    <a:lnTo>
                      <a:pt x="234" y="143"/>
                    </a:lnTo>
                    <a:lnTo>
                      <a:pt x="234" y="145"/>
                    </a:lnTo>
                    <a:lnTo>
                      <a:pt x="231" y="145"/>
                    </a:lnTo>
                    <a:lnTo>
                      <a:pt x="234" y="147"/>
                    </a:lnTo>
                    <a:lnTo>
                      <a:pt x="236" y="147"/>
                    </a:lnTo>
                    <a:lnTo>
                      <a:pt x="241" y="152"/>
                    </a:lnTo>
                    <a:lnTo>
                      <a:pt x="248" y="157"/>
                    </a:lnTo>
                    <a:lnTo>
                      <a:pt x="253" y="164"/>
                    </a:lnTo>
                    <a:lnTo>
                      <a:pt x="260" y="174"/>
                    </a:lnTo>
                    <a:lnTo>
                      <a:pt x="267" y="183"/>
                    </a:lnTo>
                    <a:lnTo>
                      <a:pt x="272" y="195"/>
                    </a:lnTo>
                    <a:lnTo>
                      <a:pt x="274" y="212"/>
                    </a:lnTo>
                    <a:lnTo>
                      <a:pt x="277" y="228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  <p:sp>
            <p:nvSpPr>
              <p:cNvPr id="104549" name="Freeform 101"/>
              <p:cNvSpPr>
                <a:spLocks/>
              </p:cNvSpPr>
              <p:nvPr/>
            </p:nvSpPr>
            <p:spPr bwMode="auto">
              <a:xfrm>
                <a:off x="3892" y="2676"/>
                <a:ext cx="356" cy="238"/>
              </a:xfrm>
              <a:custGeom>
                <a:avLst/>
                <a:gdLst/>
                <a:ahLst/>
                <a:cxnLst>
                  <a:cxn ang="0">
                    <a:pos x="2" y="219"/>
                  </a:cxn>
                  <a:cxn ang="0">
                    <a:pos x="9" y="193"/>
                  </a:cxn>
                  <a:cxn ang="0">
                    <a:pos x="21" y="174"/>
                  </a:cxn>
                  <a:cxn ang="0">
                    <a:pos x="33" y="162"/>
                  </a:cxn>
                  <a:cxn ang="0">
                    <a:pos x="43" y="155"/>
                  </a:cxn>
                  <a:cxn ang="0">
                    <a:pos x="43" y="155"/>
                  </a:cxn>
                  <a:cxn ang="0">
                    <a:pos x="40" y="145"/>
                  </a:cxn>
                  <a:cxn ang="0">
                    <a:pos x="38" y="134"/>
                  </a:cxn>
                  <a:cxn ang="0">
                    <a:pos x="38" y="117"/>
                  </a:cxn>
                  <a:cxn ang="0">
                    <a:pos x="48" y="98"/>
                  </a:cxn>
                  <a:cxn ang="0">
                    <a:pos x="67" y="83"/>
                  </a:cxn>
                  <a:cxn ang="0">
                    <a:pos x="83" y="79"/>
                  </a:cxn>
                  <a:cxn ang="0">
                    <a:pos x="102" y="81"/>
                  </a:cxn>
                  <a:cxn ang="0">
                    <a:pos x="114" y="86"/>
                  </a:cxn>
                  <a:cxn ang="0">
                    <a:pos x="121" y="91"/>
                  </a:cxn>
                  <a:cxn ang="0">
                    <a:pos x="124" y="88"/>
                  </a:cxn>
                  <a:cxn ang="0">
                    <a:pos x="121" y="81"/>
                  </a:cxn>
                  <a:cxn ang="0">
                    <a:pos x="124" y="69"/>
                  </a:cxn>
                  <a:cxn ang="0">
                    <a:pos x="133" y="52"/>
                  </a:cxn>
                  <a:cxn ang="0">
                    <a:pos x="152" y="31"/>
                  </a:cxn>
                  <a:cxn ang="0">
                    <a:pos x="181" y="14"/>
                  </a:cxn>
                  <a:cxn ang="0">
                    <a:pos x="212" y="10"/>
                  </a:cxn>
                  <a:cxn ang="0">
                    <a:pos x="238" y="14"/>
                  </a:cxn>
                  <a:cxn ang="0">
                    <a:pos x="260" y="24"/>
                  </a:cxn>
                  <a:cxn ang="0">
                    <a:pos x="272" y="31"/>
                  </a:cxn>
                  <a:cxn ang="0">
                    <a:pos x="274" y="31"/>
                  </a:cxn>
                  <a:cxn ang="0">
                    <a:pos x="274" y="26"/>
                  </a:cxn>
                  <a:cxn ang="0">
                    <a:pos x="279" y="17"/>
                  </a:cxn>
                  <a:cxn ang="0">
                    <a:pos x="288" y="7"/>
                  </a:cxn>
                  <a:cxn ang="0">
                    <a:pos x="305" y="2"/>
                  </a:cxn>
                  <a:cxn ang="0">
                    <a:pos x="327" y="2"/>
                  </a:cxn>
                  <a:cxn ang="0">
                    <a:pos x="343" y="7"/>
                  </a:cxn>
                  <a:cxn ang="0">
                    <a:pos x="350" y="17"/>
                  </a:cxn>
                  <a:cxn ang="0">
                    <a:pos x="355" y="26"/>
                  </a:cxn>
                  <a:cxn ang="0">
                    <a:pos x="358" y="31"/>
                  </a:cxn>
                </a:cxnLst>
                <a:rect l="0" t="0" r="r" b="b"/>
                <a:pathLst>
                  <a:path w="358" h="236">
                    <a:moveTo>
                      <a:pt x="0" y="236"/>
                    </a:moveTo>
                    <a:lnTo>
                      <a:pt x="2" y="219"/>
                    </a:lnTo>
                    <a:lnTo>
                      <a:pt x="5" y="205"/>
                    </a:lnTo>
                    <a:lnTo>
                      <a:pt x="9" y="193"/>
                    </a:lnTo>
                    <a:lnTo>
                      <a:pt x="14" y="181"/>
                    </a:lnTo>
                    <a:lnTo>
                      <a:pt x="21" y="174"/>
                    </a:lnTo>
                    <a:lnTo>
                      <a:pt x="29" y="167"/>
                    </a:lnTo>
                    <a:lnTo>
                      <a:pt x="33" y="162"/>
                    </a:lnTo>
                    <a:lnTo>
                      <a:pt x="38" y="157"/>
                    </a:lnTo>
                    <a:lnTo>
                      <a:pt x="43" y="155"/>
                    </a:lnTo>
                    <a:lnTo>
                      <a:pt x="43" y="155"/>
                    </a:lnTo>
                    <a:lnTo>
                      <a:pt x="43" y="155"/>
                    </a:lnTo>
                    <a:lnTo>
                      <a:pt x="40" y="150"/>
                    </a:lnTo>
                    <a:lnTo>
                      <a:pt x="40" y="145"/>
                    </a:lnTo>
                    <a:lnTo>
                      <a:pt x="38" y="141"/>
                    </a:lnTo>
                    <a:lnTo>
                      <a:pt x="38" y="134"/>
                    </a:lnTo>
                    <a:lnTo>
                      <a:pt x="38" y="124"/>
                    </a:lnTo>
                    <a:lnTo>
                      <a:pt x="38" y="117"/>
                    </a:lnTo>
                    <a:lnTo>
                      <a:pt x="43" y="107"/>
                    </a:lnTo>
                    <a:lnTo>
                      <a:pt x="48" y="98"/>
                    </a:lnTo>
                    <a:lnTo>
                      <a:pt x="55" y="91"/>
                    </a:lnTo>
                    <a:lnTo>
                      <a:pt x="67" y="83"/>
                    </a:lnTo>
                    <a:lnTo>
                      <a:pt x="76" y="81"/>
                    </a:lnTo>
                    <a:lnTo>
                      <a:pt x="83" y="79"/>
                    </a:lnTo>
                    <a:lnTo>
                      <a:pt x="93" y="79"/>
                    </a:lnTo>
                    <a:lnTo>
                      <a:pt x="102" y="81"/>
                    </a:lnTo>
                    <a:lnTo>
                      <a:pt x="110" y="83"/>
                    </a:lnTo>
                    <a:lnTo>
                      <a:pt x="114" y="86"/>
                    </a:lnTo>
                    <a:lnTo>
                      <a:pt x="119" y="88"/>
                    </a:lnTo>
                    <a:lnTo>
                      <a:pt x="121" y="91"/>
                    </a:lnTo>
                    <a:lnTo>
                      <a:pt x="124" y="91"/>
                    </a:lnTo>
                    <a:lnTo>
                      <a:pt x="124" y="88"/>
                    </a:lnTo>
                    <a:lnTo>
                      <a:pt x="121" y="86"/>
                    </a:lnTo>
                    <a:lnTo>
                      <a:pt x="121" y="81"/>
                    </a:lnTo>
                    <a:lnTo>
                      <a:pt x="124" y="76"/>
                    </a:lnTo>
                    <a:lnTo>
                      <a:pt x="124" y="69"/>
                    </a:lnTo>
                    <a:lnTo>
                      <a:pt x="129" y="60"/>
                    </a:lnTo>
                    <a:lnTo>
                      <a:pt x="133" y="52"/>
                    </a:lnTo>
                    <a:lnTo>
                      <a:pt x="141" y="43"/>
                    </a:lnTo>
                    <a:lnTo>
                      <a:pt x="152" y="31"/>
                    </a:lnTo>
                    <a:lnTo>
                      <a:pt x="164" y="21"/>
                    </a:lnTo>
                    <a:lnTo>
                      <a:pt x="181" y="14"/>
                    </a:lnTo>
                    <a:lnTo>
                      <a:pt x="195" y="10"/>
                    </a:lnTo>
                    <a:lnTo>
                      <a:pt x="212" y="10"/>
                    </a:lnTo>
                    <a:lnTo>
                      <a:pt x="226" y="10"/>
                    </a:lnTo>
                    <a:lnTo>
                      <a:pt x="238" y="14"/>
                    </a:lnTo>
                    <a:lnTo>
                      <a:pt x="250" y="19"/>
                    </a:lnTo>
                    <a:lnTo>
                      <a:pt x="260" y="24"/>
                    </a:lnTo>
                    <a:lnTo>
                      <a:pt x="267" y="29"/>
                    </a:lnTo>
                    <a:lnTo>
                      <a:pt x="272" y="31"/>
                    </a:lnTo>
                    <a:lnTo>
                      <a:pt x="274" y="33"/>
                    </a:lnTo>
                    <a:lnTo>
                      <a:pt x="274" y="31"/>
                    </a:lnTo>
                    <a:lnTo>
                      <a:pt x="274" y="29"/>
                    </a:lnTo>
                    <a:lnTo>
                      <a:pt x="274" y="26"/>
                    </a:lnTo>
                    <a:lnTo>
                      <a:pt x="276" y="21"/>
                    </a:lnTo>
                    <a:lnTo>
                      <a:pt x="279" y="17"/>
                    </a:lnTo>
                    <a:lnTo>
                      <a:pt x="284" y="12"/>
                    </a:lnTo>
                    <a:lnTo>
                      <a:pt x="288" y="7"/>
                    </a:lnTo>
                    <a:lnTo>
                      <a:pt x="296" y="5"/>
                    </a:lnTo>
                    <a:lnTo>
                      <a:pt x="305" y="2"/>
                    </a:lnTo>
                    <a:lnTo>
                      <a:pt x="315" y="0"/>
                    </a:lnTo>
                    <a:lnTo>
                      <a:pt x="327" y="2"/>
                    </a:lnTo>
                    <a:lnTo>
                      <a:pt x="336" y="5"/>
                    </a:lnTo>
                    <a:lnTo>
                      <a:pt x="343" y="7"/>
                    </a:lnTo>
                    <a:lnTo>
                      <a:pt x="348" y="12"/>
                    </a:lnTo>
                    <a:lnTo>
                      <a:pt x="350" y="17"/>
                    </a:lnTo>
                    <a:lnTo>
                      <a:pt x="355" y="21"/>
                    </a:lnTo>
                    <a:lnTo>
                      <a:pt x="355" y="26"/>
                    </a:lnTo>
                    <a:lnTo>
                      <a:pt x="358" y="29"/>
                    </a:lnTo>
                    <a:lnTo>
                      <a:pt x="358" y="31"/>
                    </a:lnTo>
                    <a:lnTo>
                      <a:pt x="358" y="33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  <p:sp>
            <p:nvSpPr>
              <p:cNvPr id="104550" name="Freeform 102"/>
              <p:cNvSpPr>
                <a:spLocks/>
              </p:cNvSpPr>
              <p:nvPr/>
            </p:nvSpPr>
            <p:spPr bwMode="auto">
              <a:xfrm>
                <a:off x="3892" y="2910"/>
                <a:ext cx="272" cy="231"/>
              </a:xfrm>
              <a:custGeom>
                <a:avLst/>
                <a:gdLst/>
                <a:ahLst/>
                <a:cxnLst>
                  <a:cxn ang="0">
                    <a:pos x="272" y="202"/>
                  </a:cxn>
                  <a:cxn ang="0">
                    <a:pos x="272" y="205"/>
                  </a:cxn>
                  <a:cxn ang="0">
                    <a:pos x="267" y="207"/>
                  </a:cxn>
                  <a:cxn ang="0">
                    <a:pos x="260" y="212"/>
                  </a:cxn>
                  <a:cxn ang="0">
                    <a:pos x="250" y="217"/>
                  </a:cxn>
                  <a:cxn ang="0">
                    <a:pos x="238" y="221"/>
                  </a:cxn>
                  <a:cxn ang="0">
                    <a:pos x="226" y="226"/>
                  </a:cxn>
                  <a:cxn ang="0">
                    <a:pos x="212" y="229"/>
                  </a:cxn>
                  <a:cxn ang="0">
                    <a:pos x="195" y="226"/>
                  </a:cxn>
                  <a:cxn ang="0">
                    <a:pos x="181" y="224"/>
                  </a:cxn>
                  <a:cxn ang="0">
                    <a:pos x="164" y="214"/>
                  </a:cxn>
                  <a:cxn ang="0">
                    <a:pos x="152" y="205"/>
                  </a:cxn>
                  <a:cxn ang="0">
                    <a:pos x="141" y="195"/>
                  </a:cxn>
                  <a:cxn ang="0">
                    <a:pos x="133" y="186"/>
                  </a:cxn>
                  <a:cxn ang="0">
                    <a:pos x="129" y="176"/>
                  </a:cxn>
                  <a:cxn ang="0">
                    <a:pos x="124" y="167"/>
                  </a:cxn>
                  <a:cxn ang="0">
                    <a:pos x="124" y="159"/>
                  </a:cxn>
                  <a:cxn ang="0">
                    <a:pos x="121" y="155"/>
                  </a:cxn>
                  <a:cxn ang="0">
                    <a:pos x="121" y="150"/>
                  </a:cxn>
                  <a:cxn ang="0">
                    <a:pos x="124" y="148"/>
                  </a:cxn>
                  <a:cxn ang="0">
                    <a:pos x="124" y="145"/>
                  </a:cxn>
                  <a:cxn ang="0">
                    <a:pos x="121" y="148"/>
                  </a:cxn>
                  <a:cxn ang="0">
                    <a:pos x="119" y="150"/>
                  </a:cxn>
                  <a:cxn ang="0">
                    <a:pos x="114" y="152"/>
                  </a:cxn>
                  <a:cxn ang="0">
                    <a:pos x="110" y="155"/>
                  </a:cxn>
                  <a:cxn ang="0">
                    <a:pos x="102" y="157"/>
                  </a:cxn>
                  <a:cxn ang="0">
                    <a:pos x="93" y="157"/>
                  </a:cxn>
                  <a:cxn ang="0">
                    <a:pos x="83" y="157"/>
                  </a:cxn>
                  <a:cxn ang="0">
                    <a:pos x="76" y="157"/>
                  </a:cxn>
                  <a:cxn ang="0">
                    <a:pos x="67" y="152"/>
                  </a:cxn>
                  <a:cxn ang="0">
                    <a:pos x="55" y="145"/>
                  </a:cxn>
                  <a:cxn ang="0">
                    <a:pos x="48" y="138"/>
                  </a:cxn>
                  <a:cxn ang="0">
                    <a:pos x="43" y="128"/>
                  </a:cxn>
                  <a:cxn ang="0">
                    <a:pos x="38" y="121"/>
                  </a:cxn>
                  <a:cxn ang="0">
                    <a:pos x="38" y="112"/>
                  </a:cxn>
                  <a:cxn ang="0">
                    <a:pos x="38" y="105"/>
                  </a:cxn>
                  <a:cxn ang="0">
                    <a:pos x="38" y="97"/>
                  </a:cxn>
                  <a:cxn ang="0">
                    <a:pos x="40" y="90"/>
                  </a:cxn>
                  <a:cxn ang="0">
                    <a:pos x="40" y="86"/>
                  </a:cxn>
                  <a:cxn ang="0">
                    <a:pos x="43" y="83"/>
                  </a:cxn>
                  <a:cxn ang="0">
                    <a:pos x="43" y="81"/>
                  </a:cxn>
                  <a:cxn ang="0">
                    <a:pos x="43" y="81"/>
                  </a:cxn>
                  <a:cxn ang="0">
                    <a:pos x="38" y="78"/>
                  </a:cxn>
                  <a:cxn ang="0">
                    <a:pos x="33" y="76"/>
                  </a:cxn>
                  <a:cxn ang="0">
                    <a:pos x="29" y="71"/>
                  </a:cxn>
                  <a:cxn ang="0">
                    <a:pos x="21" y="64"/>
                  </a:cxn>
                  <a:cxn ang="0">
                    <a:pos x="14" y="55"/>
                  </a:cxn>
                  <a:cxn ang="0">
                    <a:pos x="9" y="45"/>
                  </a:cxn>
                  <a:cxn ang="0">
                    <a:pos x="5" y="31"/>
                  </a:cxn>
                  <a:cxn ang="0">
                    <a:pos x="2" y="16"/>
                  </a:cxn>
                  <a:cxn ang="0">
                    <a:pos x="0" y="0"/>
                  </a:cxn>
                </a:cxnLst>
                <a:rect l="0" t="0" r="r" b="b"/>
                <a:pathLst>
                  <a:path w="272" h="229">
                    <a:moveTo>
                      <a:pt x="272" y="202"/>
                    </a:moveTo>
                    <a:lnTo>
                      <a:pt x="272" y="205"/>
                    </a:lnTo>
                    <a:lnTo>
                      <a:pt x="267" y="207"/>
                    </a:lnTo>
                    <a:lnTo>
                      <a:pt x="260" y="212"/>
                    </a:lnTo>
                    <a:lnTo>
                      <a:pt x="250" y="217"/>
                    </a:lnTo>
                    <a:lnTo>
                      <a:pt x="238" y="221"/>
                    </a:lnTo>
                    <a:lnTo>
                      <a:pt x="226" y="226"/>
                    </a:lnTo>
                    <a:lnTo>
                      <a:pt x="212" y="229"/>
                    </a:lnTo>
                    <a:lnTo>
                      <a:pt x="195" y="226"/>
                    </a:lnTo>
                    <a:lnTo>
                      <a:pt x="181" y="224"/>
                    </a:lnTo>
                    <a:lnTo>
                      <a:pt x="164" y="214"/>
                    </a:lnTo>
                    <a:lnTo>
                      <a:pt x="152" y="205"/>
                    </a:lnTo>
                    <a:lnTo>
                      <a:pt x="141" y="195"/>
                    </a:lnTo>
                    <a:lnTo>
                      <a:pt x="133" y="186"/>
                    </a:lnTo>
                    <a:lnTo>
                      <a:pt x="129" y="176"/>
                    </a:lnTo>
                    <a:lnTo>
                      <a:pt x="124" y="167"/>
                    </a:lnTo>
                    <a:lnTo>
                      <a:pt x="124" y="159"/>
                    </a:lnTo>
                    <a:lnTo>
                      <a:pt x="121" y="155"/>
                    </a:lnTo>
                    <a:lnTo>
                      <a:pt x="121" y="150"/>
                    </a:lnTo>
                    <a:lnTo>
                      <a:pt x="124" y="148"/>
                    </a:lnTo>
                    <a:lnTo>
                      <a:pt x="124" y="145"/>
                    </a:lnTo>
                    <a:lnTo>
                      <a:pt x="121" y="148"/>
                    </a:lnTo>
                    <a:lnTo>
                      <a:pt x="119" y="150"/>
                    </a:lnTo>
                    <a:lnTo>
                      <a:pt x="114" y="152"/>
                    </a:lnTo>
                    <a:lnTo>
                      <a:pt x="110" y="155"/>
                    </a:lnTo>
                    <a:lnTo>
                      <a:pt x="102" y="157"/>
                    </a:lnTo>
                    <a:lnTo>
                      <a:pt x="93" y="157"/>
                    </a:lnTo>
                    <a:lnTo>
                      <a:pt x="83" y="157"/>
                    </a:lnTo>
                    <a:lnTo>
                      <a:pt x="76" y="157"/>
                    </a:lnTo>
                    <a:lnTo>
                      <a:pt x="67" y="152"/>
                    </a:lnTo>
                    <a:lnTo>
                      <a:pt x="55" y="145"/>
                    </a:lnTo>
                    <a:lnTo>
                      <a:pt x="48" y="138"/>
                    </a:lnTo>
                    <a:lnTo>
                      <a:pt x="43" y="128"/>
                    </a:lnTo>
                    <a:lnTo>
                      <a:pt x="38" y="121"/>
                    </a:lnTo>
                    <a:lnTo>
                      <a:pt x="38" y="112"/>
                    </a:lnTo>
                    <a:lnTo>
                      <a:pt x="38" y="105"/>
                    </a:lnTo>
                    <a:lnTo>
                      <a:pt x="38" y="97"/>
                    </a:lnTo>
                    <a:lnTo>
                      <a:pt x="40" y="90"/>
                    </a:lnTo>
                    <a:lnTo>
                      <a:pt x="40" y="86"/>
                    </a:lnTo>
                    <a:lnTo>
                      <a:pt x="43" y="83"/>
                    </a:lnTo>
                    <a:lnTo>
                      <a:pt x="43" y="81"/>
                    </a:lnTo>
                    <a:lnTo>
                      <a:pt x="43" y="81"/>
                    </a:lnTo>
                    <a:lnTo>
                      <a:pt x="38" y="78"/>
                    </a:lnTo>
                    <a:lnTo>
                      <a:pt x="33" y="76"/>
                    </a:lnTo>
                    <a:lnTo>
                      <a:pt x="29" y="71"/>
                    </a:lnTo>
                    <a:lnTo>
                      <a:pt x="21" y="64"/>
                    </a:lnTo>
                    <a:lnTo>
                      <a:pt x="14" y="55"/>
                    </a:lnTo>
                    <a:lnTo>
                      <a:pt x="9" y="45"/>
                    </a:lnTo>
                    <a:lnTo>
                      <a:pt x="5" y="31"/>
                    </a:lnTo>
                    <a:lnTo>
                      <a:pt x="2" y="16"/>
                    </a:lnTo>
                    <a:lnTo>
                      <a:pt x="0" y="0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  <p:sp>
            <p:nvSpPr>
              <p:cNvPr id="104551" name="Freeform 103"/>
              <p:cNvSpPr>
                <a:spLocks/>
              </p:cNvSpPr>
              <p:nvPr/>
            </p:nvSpPr>
            <p:spPr bwMode="auto">
              <a:xfrm>
                <a:off x="4167" y="2910"/>
                <a:ext cx="352" cy="238"/>
              </a:xfrm>
              <a:custGeom>
                <a:avLst/>
                <a:gdLst/>
                <a:ahLst/>
                <a:cxnLst>
                  <a:cxn ang="0">
                    <a:pos x="355" y="16"/>
                  </a:cxn>
                  <a:cxn ang="0">
                    <a:pos x="348" y="45"/>
                  </a:cxn>
                  <a:cxn ang="0">
                    <a:pos x="334" y="64"/>
                  </a:cxn>
                  <a:cxn ang="0">
                    <a:pos x="322" y="76"/>
                  </a:cxn>
                  <a:cxn ang="0">
                    <a:pos x="315" y="81"/>
                  </a:cxn>
                  <a:cxn ang="0">
                    <a:pos x="315" y="83"/>
                  </a:cxn>
                  <a:cxn ang="0">
                    <a:pos x="317" y="90"/>
                  </a:cxn>
                  <a:cxn ang="0">
                    <a:pos x="320" y="105"/>
                  </a:cxn>
                  <a:cxn ang="0">
                    <a:pos x="317" y="121"/>
                  </a:cxn>
                  <a:cxn ang="0">
                    <a:pos x="310" y="138"/>
                  </a:cxn>
                  <a:cxn ang="0">
                    <a:pos x="291" y="152"/>
                  </a:cxn>
                  <a:cxn ang="0">
                    <a:pos x="272" y="159"/>
                  </a:cxn>
                  <a:cxn ang="0">
                    <a:pos x="255" y="157"/>
                  </a:cxn>
                  <a:cxn ang="0">
                    <a:pos x="241" y="152"/>
                  </a:cxn>
                  <a:cxn ang="0">
                    <a:pos x="234" y="148"/>
                  </a:cxn>
                  <a:cxn ang="0">
                    <a:pos x="234" y="148"/>
                  </a:cxn>
                  <a:cxn ang="0">
                    <a:pos x="234" y="155"/>
                  </a:cxn>
                  <a:cxn ang="0">
                    <a:pos x="231" y="169"/>
                  </a:cxn>
                  <a:cxn ang="0">
                    <a:pos x="224" y="186"/>
                  </a:cxn>
                  <a:cxn ang="0">
                    <a:pos x="205" y="205"/>
                  </a:cxn>
                  <a:cxn ang="0">
                    <a:pos x="177" y="224"/>
                  </a:cxn>
                  <a:cxn ang="0">
                    <a:pos x="146" y="229"/>
                  </a:cxn>
                  <a:cxn ang="0">
                    <a:pos x="117" y="224"/>
                  </a:cxn>
                  <a:cxn ang="0">
                    <a:pos x="98" y="214"/>
                  </a:cxn>
                  <a:cxn ang="0">
                    <a:pos x="86" y="205"/>
                  </a:cxn>
                  <a:cxn ang="0">
                    <a:pos x="84" y="205"/>
                  </a:cxn>
                  <a:cxn ang="0">
                    <a:pos x="81" y="212"/>
                  </a:cxn>
                  <a:cxn ang="0">
                    <a:pos x="76" y="219"/>
                  </a:cxn>
                  <a:cxn ang="0">
                    <a:pos x="69" y="229"/>
                  </a:cxn>
                  <a:cxn ang="0">
                    <a:pos x="53" y="236"/>
                  </a:cxn>
                  <a:cxn ang="0">
                    <a:pos x="31" y="236"/>
                  </a:cxn>
                  <a:cxn ang="0">
                    <a:pos x="14" y="229"/>
                  </a:cxn>
                  <a:cxn ang="0">
                    <a:pos x="5" y="219"/>
                  </a:cxn>
                  <a:cxn ang="0">
                    <a:pos x="0" y="212"/>
                  </a:cxn>
                  <a:cxn ang="0">
                    <a:pos x="0" y="205"/>
                  </a:cxn>
                </a:cxnLst>
                <a:rect l="0" t="0" r="r" b="b"/>
                <a:pathLst>
                  <a:path w="355" h="236">
                    <a:moveTo>
                      <a:pt x="355" y="0"/>
                    </a:moveTo>
                    <a:lnTo>
                      <a:pt x="355" y="16"/>
                    </a:lnTo>
                    <a:lnTo>
                      <a:pt x="353" y="33"/>
                    </a:lnTo>
                    <a:lnTo>
                      <a:pt x="348" y="45"/>
                    </a:lnTo>
                    <a:lnTo>
                      <a:pt x="341" y="55"/>
                    </a:lnTo>
                    <a:lnTo>
                      <a:pt x="334" y="64"/>
                    </a:lnTo>
                    <a:lnTo>
                      <a:pt x="329" y="71"/>
                    </a:lnTo>
                    <a:lnTo>
                      <a:pt x="322" y="76"/>
                    </a:lnTo>
                    <a:lnTo>
                      <a:pt x="317" y="78"/>
                    </a:lnTo>
                    <a:lnTo>
                      <a:pt x="315" y="81"/>
                    </a:lnTo>
                    <a:lnTo>
                      <a:pt x="312" y="83"/>
                    </a:lnTo>
                    <a:lnTo>
                      <a:pt x="315" y="83"/>
                    </a:lnTo>
                    <a:lnTo>
                      <a:pt x="315" y="86"/>
                    </a:lnTo>
                    <a:lnTo>
                      <a:pt x="317" y="90"/>
                    </a:lnTo>
                    <a:lnTo>
                      <a:pt x="317" y="97"/>
                    </a:lnTo>
                    <a:lnTo>
                      <a:pt x="320" y="105"/>
                    </a:lnTo>
                    <a:lnTo>
                      <a:pt x="320" y="112"/>
                    </a:lnTo>
                    <a:lnTo>
                      <a:pt x="317" y="121"/>
                    </a:lnTo>
                    <a:lnTo>
                      <a:pt x="315" y="131"/>
                    </a:lnTo>
                    <a:lnTo>
                      <a:pt x="310" y="138"/>
                    </a:lnTo>
                    <a:lnTo>
                      <a:pt x="300" y="148"/>
                    </a:lnTo>
                    <a:lnTo>
                      <a:pt x="291" y="152"/>
                    </a:lnTo>
                    <a:lnTo>
                      <a:pt x="281" y="157"/>
                    </a:lnTo>
                    <a:lnTo>
                      <a:pt x="272" y="159"/>
                    </a:lnTo>
                    <a:lnTo>
                      <a:pt x="262" y="159"/>
                    </a:lnTo>
                    <a:lnTo>
                      <a:pt x="255" y="157"/>
                    </a:lnTo>
                    <a:lnTo>
                      <a:pt x="248" y="155"/>
                    </a:lnTo>
                    <a:lnTo>
                      <a:pt x="241" y="152"/>
                    </a:lnTo>
                    <a:lnTo>
                      <a:pt x="236" y="150"/>
                    </a:lnTo>
                    <a:lnTo>
                      <a:pt x="234" y="148"/>
                    </a:lnTo>
                    <a:lnTo>
                      <a:pt x="234" y="148"/>
                    </a:lnTo>
                    <a:lnTo>
                      <a:pt x="234" y="148"/>
                    </a:lnTo>
                    <a:lnTo>
                      <a:pt x="234" y="150"/>
                    </a:lnTo>
                    <a:lnTo>
                      <a:pt x="234" y="155"/>
                    </a:lnTo>
                    <a:lnTo>
                      <a:pt x="234" y="162"/>
                    </a:lnTo>
                    <a:lnTo>
                      <a:pt x="231" y="169"/>
                    </a:lnTo>
                    <a:lnTo>
                      <a:pt x="229" y="176"/>
                    </a:lnTo>
                    <a:lnTo>
                      <a:pt x="224" y="186"/>
                    </a:lnTo>
                    <a:lnTo>
                      <a:pt x="215" y="195"/>
                    </a:lnTo>
                    <a:lnTo>
                      <a:pt x="205" y="205"/>
                    </a:lnTo>
                    <a:lnTo>
                      <a:pt x="191" y="217"/>
                    </a:lnTo>
                    <a:lnTo>
                      <a:pt x="177" y="224"/>
                    </a:lnTo>
                    <a:lnTo>
                      <a:pt x="160" y="229"/>
                    </a:lnTo>
                    <a:lnTo>
                      <a:pt x="146" y="229"/>
                    </a:lnTo>
                    <a:lnTo>
                      <a:pt x="131" y="226"/>
                    </a:lnTo>
                    <a:lnTo>
                      <a:pt x="117" y="224"/>
                    </a:lnTo>
                    <a:lnTo>
                      <a:pt x="107" y="219"/>
                    </a:lnTo>
                    <a:lnTo>
                      <a:pt x="98" y="214"/>
                    </a:lnTo>
                    <a:lnTo>
                      <a:pt x="91" y="209"/>
                    </a:lnTo>
                    <a:lnTo>
                      <a:pt x="86" y="205"/>
                    </a:lnTo>
                    <a:lnTo>
                      <a:pt x="84" y="205"/>
                    </a:lnTo>
                    <a:lnTo>
                      <a:pt x="84" y="205"/>
                    </a:lnTo>
                    <a:lnTo>
                      <a:pt x="84" y="207"/>
                    </a:lnTo>
                    <a:lnTo>
                      <a:pt x="81" y="212"/>
                    </a:lnTo>
                    <a:lnTo>
                      <a:pt x="81" y="214"/>
                    </a:lnTo>
                    <a:lnTo>
                      <a:pt x="76" y="219"/>
                    </a:lnTo>
                    <a:lnTo>
                      <a:pt x="74" y="224"/>
                    </a:lnTo>
                    <a:lnTo>
                      <a:pt x="69" y="229"/>
                    </a:lnTo>
                    <a:lnTo>
                      <a:pt x="62" y="233"/>
                    </a:lnTo>
                    <a:lnTo>
                      <a:pt x="53" y="236"/>
                    </a:lnTo>
                    <a:lnTo>
                      <a:pt x="41" y="236"/>
                    </a:lnTo>
                    <a:lnTo>
                      <a:pt x="31" y="236"/>
                    </a:lnTo>
                    <a:lnTo>
                      <a:pt x="22" y="233"/>
                    </a:lnTo>
                    <a:lnTo>
                      <a:pt x="14" y="229"/>
                    </a:lnTo>
                    <a:lnTo>
                      <a:pt x="10" y="224"/>
                    </a:lnTo>
                    <a:lnTo>
                      <a:pt x="5" y="219"/>
                    </a:lnTo>
                    <a:lnTo>
                      <a:pt x="2" y="214"/>
                    </a:lnTo>
                    <a:lnTo>
                      <a:pt x="0" y="212"/>
                    </a:lnTo>
                    <a:lnTo>
                      <a:pt x="0" y="207"/>
                    </a:lnTo>
                    <a:lnTo>
                      <a:pt x="0" y="205"/>
                    </a:lnTo>
                    <a:lnTo>
                      <a:pt x="0" y="205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</p:grpSp>
        <p:grpSp>
          <p:nvGrpSpPr>
            <p:cNvPr id="1158" name="Group 104"/>
            <p:cNvGrpSpPr>
              <a:grpSpLocks/>
            </p:cNvGrpSpPr>
            <p:nvPr/>
          </p:nvGrpSpPr>
          <p:grpSpPr bwMode="auto">
            <a:xfrm>
              <a:off x="4411" y="3428"/>
              <a:ext cx="631" cy="470"/>
              <a:chOff x="4411" y="3428"/>
              <a:chExt cx="631" cy="470"/>
            </a:xfrm>
          </p:grpSpPr>
          <p:sp>
            <p:nvSpPr>
              <p:cNvPr id="104553" name="Freeform 105"/>
              <p:cNvSpPr>
                <a:spLocks/>
              </p:cNvSpPr>
              <p:nvPr/>
            </p:nvSpPr>
            <p:spPr bwMode="auto">
              <a:xfrm>
                <a:off x="4762" y="3438"/>
                <a:ext cx="275" cy="228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" y="21"/>
                  </a:cxn>
                  <a:cxn ang="0">
                    <a:pos x="7" y="19"/>
                  </a:cxn>
                  <a:cxn ang="0">
                    <a:pos x="15" y="14"/>
                  </a:cxn>
                  <a:cxn ang="0">
                    <a:pos x="24" y="9"/>
                  </a:cxn>
                  <a:cxn ang="0">
                    <a:pos x="36" y="4"/>
                  </a:cxn>
                  <a:cxn ang="0">
                    <a:pos x="48" y="0"/>
                  </a:cxn>
                  <a:cxn ang="0">
                    <a:pos x="62" y="0"/>
                  </a:cxn>
                  <a:cxn ang="0">
                    <a:pos x="77" y="0"/>
                  </a:cxn>
                  <a:cxn ang="0">
                    <a:pos x="93" y="4"/>
                  </a:cxn>
                  <a:cxn ang="0">
                    <a:pos x="108" y="12"/>
                  </a:cxn>
                  <a:cxn ang="0">
                    <a:pos x="122" y="21"/>
                  </a:cxn>
                  <a:cxn ang="0">
                    <a:pos x="134" y="33"/>
                  </a:cxn>
                  <a:cxn ang="0">
                    <a:pos x="141" y="43"/>
                  </a:cxn>
                  <a:cxn ang="0">
                    <a:pos x="146" y="52"/>
                  </a:cxn>
                  <a:cxn ang="0">
                    <a:pos x="148" y="59"/>
                  </a:cxn>
                  <a:cxn ang="0">
                    <a:pos x="151" y="66"/>
                  </a:cxn>
                  <a:cxn ang="0">
                    <a:pos x="151" y="71"/>
                  </a:cxn>
                  <a:cxn ang="0">
                    <a:pos x="151" y="76"/>
                  </a:cxn>
                  <a:cxn ang="0">
                    <a:pos x="151" y="78"/>
                  </a:cxn>
                  <a:cxn ang="0">
                    <a:pos x="151" y="81"/>
                  </a:cxn>
                  <a:cxn ang="0">
                    <a:pos x="151" y="81"/>
                  </a:cxn>
                  <a:cxn ang="0">
                    <a:pos x="155" y="78"/>
                  </a:cxn>
                  <a:cxn ang="0">
                    <a:pos x="160" y="76"/>
                  </a:cxn>
                  <a:cxn ang="0">
                    <a:pos x="165" y="74"/>
                  </a:cxn>
                  <a:cxn ang="0">
                    <a:pos x="172" y="71"/>
                  </a:cxn>
                  <a:cxn ang="0">
                    <a:pos x="182" y="69"/>
                  </a:cxn>
                  <a:cxn ang="0">
                    <a:pos x="189" y="69"/>
                  </a:cxn>
                  <a:cxn ang="0">
                    <a:pos x="198" y="71"/>
                  </a:cxn>
                  <a:cxn ang="0">
                    <a:pos x="208" y="74"/>
                  </a:cxn>
                  <a:cxn ang="0">
                    <a:pos x="217" y="81"/>
                  </a:cxn>
                  <a:cxn ang="0">
                    <a:pos x="227" y="88"/>
                  </a:cxn>
                  <a:cxn ang="0">
                    <a:pos x="232" y="97"/>
                  </a:cxn>
                  <a:cxn ang="0">
                    <a:pos x="234" y="107"/>
                  </a:cxn>
                  <a:cxn ang="0">
                    <a:pos x="236" y="114"/>
                  </a:cxn>
                  <a:cxn ang="0">
                    <a:pos x="236" y="124"/>
                  </a:cxn>
                  <a:cxn ang="0">
                    <a:pos x="236" y="131"/>
                  </a:cxn>
                  <a:cxn ang="0">
                    <a:pos x="234" y="135"/>
                  </a:cxn>
                  <a:cxn ang="0">
                    <a:pos x="232" y="140"/>
                  </a:cxn>
                  <a:cxn ang="0">
                    <a:pos x="232" y="145"/>
                  </a:cxn>
                  <a:cxn ang="0">
                    <a:pos x="232" y="145"/>
                  </a:cxn>
                  <a:cxn ang="0">
                    <a:pos x="232" y="145"/>
                  </a:cxn>
                  <a:cxn ang="0">
                    <a:pos x="236" y="147"/>
                  </a:cxn>
                  <a:cxn ang="0">
                    <a:pos x="241" y="152"/>
                  </a:cxn>
                  <a:cxn ang="0">
                    <a:pos x="246" y="157"/>
                  </a:cxn>
                  <a:cxn ang="0">
                    <a:pos x="253" y="164"/>
                  </a:cxn>
                  <a:cxn ang="0">
                    <a:pos x="258" y="171"/>
                  </a:cxn>
                  <a:cxn ang="0">
                    <a:pos x="265" y="183"/>
                  </a:cxn>
                  <a:cxn ang="0">
                    <a:pos x="270" y="195"/>
                  </a:cxn>
                  <a:cxn ang="0">
                    <a:pos x="272" y="209"/>
                  </a:cxn>
                  <a:cxn ang="0">
                    <a:pos x="274" y="228"/>
                  </a:cxn>
                </a:cxnLst>
                <a:rect l="0" t="0" r="r" b="b"/>
                <a:pathLst>
                  <a:path w="274" h="228">
                    <a:moveTo>
                      <a:pt x="0" y="23"/>
                    </a:moveTo>
                    <a:lnTo>
                      <a:pt x="3" y="21"/>
                    </a:lnTo>
                    <a:lnTo>
                      <a:pt x="7" y="19"/>
                    </a:lnTo>
                    <a:lnTo>
                      <a:pt x="15" y="14"/>
                    </a:lnTo>
                    <a:lnTo>
                      <a:pt x="24" y="9"/>
                    </a:lnTo>
                    <a:lnTo>
                      <a:pt x="36" y="4"/>
                    </a:lnTo>
                    <a:lnTo>
                      <a:pt x="48" y="0"/>
                    </a:lnTo>
                    <a:lnTo>
                      <a:pt x="62" y="0"/>
                    </a:lnTo>
                    <a:lnTo>
                      <a:pt x="77" y="0"/>
                    </a:lnTo>
                    <a:lnTo>
                      <a:pt x="93" y="4"/>
                    </a:lnTo>
                    <a:lnTo>
                      <a:pt x="108" y="12"/>
                    </a:lnTo>
                    <a:lnTo>
                      <a:pt x="122" y="21"/>
                    </a:lnTo>
                    <a:lnTo>
                      <a:pt x="134" y="33"/>
                    </a:lnTo>
                    <a:lnTo>
                      <a:pt x="141" y="43"/>
                    </a:lnTo>
                    <a:lnTo>
                      <a:pt x="146" y="52"/>
                    </a:lnTo>
                    <a:lnTo>
                      <a:pt x="148" y="59"/>
                    </a:lnTo>
                    <a:lnTo>
                      <a:pt x="151" y="66"/>
                    </a:lnTo>
                    <a:lnTo>
                      <a:pt x="151" y="71"/>
                    </a:lnTo>
                    <a:lnTo>
                      <a:pt x="151" y="76"/>
                    </a:lnTo>
                    <a:lnTo>
                      <a:pt x="151" y="78"/>
                    </a:lnTo>
                    <a:lnTo>
                      <a:pt x="151" y="81"/>
                    </a:lnTo>
                    <a:lnTo>
                      <a:pt x="151" y="81"/>
                    </a:lnTo>
                    <a:lnTo>
                      <a:pt x="155" y="78"/>
                    </a:lnTo>
                    <a:lnTo>
                      <a:pt x="160" y="76"/>
                    </a:lnTo>
                    <a:lnTo>
                      <a:pt x="165" y="74"/>
                    </a:lnTo>
                    <a:lnTo>
                      <a:pt x="172" y="71"/>
                    </a:lnTo>
                    <a:lnTo>
                      <a:pt x="182" y="69"/>
                    </a:lnTo>
                    <a:lnTo>
                      <a:pt x="189" y="69"/>
                    </a:lnTo>
                    <a:lnTo>
                      <a:pt x="198" y="71"/>
                    </a:lnTo>
                    <a:lnTo>
                      <a:pt x="208" y="74"/>
                    </a:lnTo>
                    <a:lnTo>
                      <a:pt x="217" y="81"/>
                    </a:lnTo>
                    <a:lnTo>
                      <a:pt x="227" y="88"/>
                    </a:lnTo>
                    <a:lnTo>
                      <a:pt x="232" y="97"/>
                    </a:lnTo>
                    <a:lnTo>
                      <a:pt x="234" y="107"/>
                    </a:lnTo>
                    <a:lnTo>
                      <a:pt x="236" y="114"/>
                    </a:lnTo>
                    <a:lnTo>
                      <a:pt x="236" y="124"/>
                    </a:lnTo>
                    <a:lnTo>
                      <a:pt x="236" y="131"/>
                    </a:lnTo>
                    <a:lnTo>
                      <a:pt x="234" y="135"/>
                    </a:lnTo>
                    <a:lnTo>
                      <a:pt x="232" y="140"/>
                    </a:lnTo>
                    <a:lnTo>
                      <a:pt x="232" y="145"/>
                    </a:lnTo>
                    <a:lnTo>
                      <a:pt x="232" y="145"/>
                    </a:lnTo>
                    <a:lnTo>
                      <a:pt x="232" y="145"/>
                    </a:lnTo>
                    <a:lnTo>
                      <a:pt x="236" y="147"/>
                    </a:lnTo>
                    <a:lnTo>
                      <a:pt x="241" y="152"/>
                    </a:lnTo>
                    <a:lnTo>
                      <a:pt x="246" y="157"/>
                    </a:lnTo>
                    <a:lnTo>
                      <a:pt x="253" y="164"/>
                    </a:lnTo>
                    <a:lnTo>
                      <a:pt x="258" y="171"/>
                    </a:lnTo>
                    <a:lnTo>
                      <a:pt x="265" y="183"/>
                    </a:lnTo>
                    <a:lnTo>
                      <a:pt x="270" y="195"/>
                    </a:lnTo>
                    <a:lnTo>
                      <a:pt x="272" y="209"/>
                    </a:lnTo>
                    <a:lnTo>
                      <a:pt x="274" y="228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  <p:sp>
            <p:nvSpPr>
              <p:cNvPr id="104554" name="Freeform 106"/>
              <p:cNvSpPr>
                <a:spLocks/>
              </p:cNvSpPr>
              <p:nvPr/>
            </p:nvSpPr>
            <p:spPr bwMode="auto">
              <a:xfrm>
                <a:off x="4406" y="3428"/>
                <a:ext cx="356" cy="234"/>
              </a:xfrm>
              <a:custGeom>
                <a:avLst/>
                <a:gdLst/>
                <a:ahLst/>
                <a:cxnLst>
                  <a:cxn ang="0">
                    <a:pos x="2" y="219"/>
                  </a:cxn>
                  <a:cxn ang="0">
                    <a:pos x="9" y="191"/>
                  </a:cxn>
                  <a:cxn ang="0">
                    <a:pos x="21" y="172"/>
                  </a:cxn>
                  <a:cxn ang="0">
                    <a:pos x="33" y="160"/>
                  </a:cxn>
                  <a:cxn ang="0">
                    <a:pos x="43" y="155"/>
                  </a:cxn>
                  <a:cxn ang="0">
                    <a:pos x="43" y="153"/>
                  </a:cxn>
                  <a:cxn ang="0">
                    <a:pos x="40" y="145"/>
                  </a:cxn>
                  <a:cxn ang="0">
                    <a:pos x="38" y="131"/>
                  </a:cxn>
                  <a:cxn ang="0">
                    <a:pos x="40" y="114"/>
                  </a:cxn>
                  <a:cxn ang="0">
                    <a:pos x="47" y="98"/>
                  </a:cxn>
                  <a:cxn ang="0">
                    <a:pos x="66" y="84"/>
                  </a:cxn>
                  <a:cxn ang="0">
                    <a:pos x="85" y="79"/>
                  </a:cxn>
                  <a:cxn ang="0">
                    <a:pos x="102" y="79"/>
                  </a:cxn>
                  <a:cxn ang="0">
                    <a:pos x="114" y="84"/>
                  </a:cxn>
                  <a:cxn ang="0">
                    <a:pos x="124" y="88"/>
                  </a:cxn>
                  <a:cxn ang="0">
                    <a:pos x="124" y="88"/>
                  </a:cxn>
                  <a:cxn ang="0">
                    <a:pos x="124" y="81"/>
                  </a:cxn>
                  <a:cxn ang="0">
                    <a:pos x="126" y="69"/>
                  </a:cxn>
                  <a:cxn ang="0">
                    <a:pos x="133" y="50"/>
                  </a:cxn>
                  <a:cxn ang="0">
                    <a:pos x="152" y="31"/>
                  </a:cxn>
                  <a:cxn ang="0">
                    <a:pos x="181" y="12"/>
                  </a:cxn>
                  <a:cxn ang="0">
                    <a:pos x="212" y="7"/>
                  </a:cxn>
                  <a:cxn ang="0">
                    <a:pos x="238" y="14"/>
                  </a:cxn>
                  <a:cxn ang="0">
                    <a:pos x="260" y="24"/>
                  </a:cxn>
                  <a:cxn ang="0">
                    <a:pos x="271" y="31"/>
                  </a:cxn>
                  <a:cxn ang="0">
                    <a:pos x="274" y="31"/>
                  </a:cxn>
                  <a:cxn ang="0">
                    <a:pos x="274" y="26"/>
                  </a:cxn>
                  <a:cxn ang="0">
                    <a:pos x="279" y="17"/>
                  </a:cxn>
                  <a:cxn ang="0">
                    <a:pos x="288" y="7"/>
                  </a:cxn>
                  <a:cxn ang="0">
                    <a:pos x="305" y="2"/>
                  </a:cxn>
                  <a:cxn ang="0">
                    <a:pos x="326" y="2"/>
                  </a:cxn>
                  <a:cxn ang="0">
                    <a:pos x="343" y="7"/>
                  </a:cxn>
                  <a:cxn ang="0">
                    <a:pos x="353" y="17"/>
                  </a:cxn>
                  <a:cxn ang="0">
                    <a:pos x="357" y="26"/>
                  </a:cxn>
                  <a:cxn ang="0">
                    <a:pos x="357" y="31"/>
                  </a:cxn>
                </a:cxnLst>
                <a:rect l="0" t="0" r="r" b="b"/>
                <a:pathLst>
                  <a:path w="357" h="236">
                    <a:moveTo>
                      <a:pt x="0" y="236"/>
                    </a:moveTo>
                    <a:lnTo>
                      <a:pt x="2" y="219"/>
                    </a:lnTo>
                    <a:lnTo>
                      <a:pt x="4" y="205"/>
                    </a:lnTo>
                    <a:lnTo>
                      <a:pt x="9" y="191"/>
                    </a:lnTo>
                    <a:lnTo>
                      <a:pt x="16" y="181"/>
                    </a:lnTo>
                    <a:lnTo>
                      <a:pt x="21" y="172"/>
                    </a:lnTo>
                    <a:lnTo>
                      <a:pt x="28" y="165"/>
                    </a:lnTo>
                    <a:lnTo>
                      <a:pt x="33" y="160"/>
                    </a:lnTo>
                    <a:lnTo>
                      <a:pt x="38" y="157"/>
                    </a:lnTo>
                    <a:lnTo>
                      <a:pt x="43" y="155"/>
                    </a:lnTo>
                    <a:lnTo>
                      <a:pt x="43" y="155"/>
                    </a:lnTo>
                    <a:lnTo>
                      <a:pt x="43" y="153"/>
                    </a:lnTo>
                    <a:lnTo>
                      <a:pt x="43" y="150"/>
                    </a:lnTo>
                    <a:lnTo>
                      <a:pt x="40" y="145"/>
                    </a:lnTo>
                    <a:lnTo>
                      <a:pt x="38" y="138"/>
                    </a:lnTo>
                    <a:lnTo>
                      <a:pt x="38" y="131"/>
                    </a:lnTo>
                    <a:lnTo>
                      <a:pt x="38" y="124"/>
                    </a:lnTo>
                    <a:lnTo>
                      <a:pt x="40" y="114"/>
                    </a:lnTo>
                    <a:lnTo>
                      <a:pt x="43" y="107"/>
                    </a:lnTo>
                    <a:lnTo>
                      <a:pt x="47" y="98"/>
                    </a:lnTo>
                    <a:lnTo>
                      <a:pt x="57" y="91"/>
                    </a:lnTo>
                    <a:lnTo>
                      <a:pt x="66" y="84"/>
                    </a:lnTo>
                    <a:lnTo>
                      <a:pt x="76" y="79"/>
                    </a:lnTo>
                    <a:lnTo>
                      <a:pt x="85" y="79"/>
                    </a:lnTo>
                    <a:lnTo>
                      <a:pt x="93" y="79"/>
                    </a:lnTo>
                    <a:lnTo>
                      <a:pt x="102" y="79"/>
                    </a:lnTo>
                    <a:lnTo>
                      <a:pt x="109" y="81"/>
                    </a:lnTo>
                    <a:lnTo>
                      <a:pt x="114" y="84"/>
                    </a:lnTo>
                    <a:lnTo>
                      <a:pt x="119" y="86"/>
                    </a:lnTo>
                    <a:lnTo>
                      <a:pt x="124" y="88"/>
                    </a:lnTo>
                    <a:lnTo>
                      <a:pt x="124" y="91"/>
                    </a:lnTo>
                    <a:lnTo>
                      <a:pt x="124" y="88"/>
                    </a:lnTo>
                    <a:lnTo>
                      <a:pt x="124" y="86"/>
                    </a:lnTo>
                    <a:lnTo>
                      <a:pt x="124" y="81"/>
                    </a:lnTo>
                    <a:lnTo>
                      <a:pt x="124" y="76"/>
                    </a:lnTo>
                    <a:lnTo>
                      <a:pt x="126" y="69"/>
                    </a:lnTo>
                    <a:lnTo>
                      <a:pt x="128" y="60"/>
                    </a:lnTo>
                    <a:lnTo>
                      <a:pt x="133" y="50"/>
                    </a:lnTo>
                    <a:lnTo>
                      <a:pt x="140" y="41"/>
                    </a:lnTo>
                    <a:lnTo>
                      <a:pt x="152" y="31"/>
                    </a:lnTo>
                    <a:lnTo>
                      <a:pt x="167" y="22"/>
                    </a:lnTo>
                    <a:lnTo>
                      <a:pt x="181" y="12"/>
                    </a:lnTo>
                    <a:lnTo>
                      <a:pt x="198" y="10"/>
                    </a:lnTo>
                    <a:lnTo>
                      <a:pt x="212" y="7"/>
                    </a:lnTo>
                    <a:lnTo>
                      <a:pt x="226" y="10"/>
                    </a:lnTo>
                    <a:lnTo>
                      <a:pt x="238" y="14"/>
                    </a:lnTo>
                    <a:lnTo>
                      <a:pt x="250" y="19"/>
                    </a:lnTo>
                    <a:lnTo>
                      <a:pt x="260" y="24"/>
                    </a:lnTo>
                    <a:lnTo>
                      <a:pt x="267" y="29"/>
                    </a:lnTo>
                    <a:lnTo>
                      <a:pt x="271" y="31"/>
                    </a:lnTo>
                    <a:lnTo>
                      <a:pt x="274" y="33"/>
                    </a:lnTo>
                    <a:lnTo>
                      <a:pt x="274" y="31"/>
                    </a:lnTo>
                    <a:lnTo>
                      <a:pt x="274" y="29"/>
                    </a:lnTo>
                    <a:lnTo>
                      <a:pt x="274" y="26"/>
                    </a:lnTo>
                    <a:lnTo>
                      <a:pt x="276" y="22"/>
                    </a:lnTo>
                    <a:lnTo>
                      <a:pt x="279" y="17"/>
                    </a:lnTo>
                    <a:lnTo>
                      <a:pt x="283" y="12"/>
                    </a:lnTo>
                    <a:lnTo>
                      <a:pt x="288" y="7"/>
                    </a:lnTo>
                    <a:lnTo>
                      <a:pt x="295" y="5"/>
                    </a:lnTo>
                    <a:lnTo>
                      <a:pt x="305" y="2"/>
                    </a:lnTo>
                    <a:lnTo>
                      <a:pt x="317" y="0"/>
                    </a:lnTo>
                    <a:lnTo>
                      <a:pt x="326" y="2"/>
                    </a:lnTo>
                    <a:lnTo>
                      <a:pt x="336" y="5"/>
                    </a:lnTo>
                    <a:lnTo>
                      <a:pt x="343" y="7"/>
                    </a:lnTo>
                    <a:lnTo>
                      <a:pt x="348" y="12"/>
                    </a:lnTo>
                    <a:lnTo>
                      <a:pt x="353" y="17"/>
                    </a:lnTo>
                    <a:lnTo>
                      <a:pt x="355" y="22"/>
                    </a:lnTo>
                    <a:lnTo>
                      <a:pt x="357" y="26"/>
                    </a:lnTo>
                    <a:lnTo>
                      <a:pt x="357" y="29"/>
                    </a:lnTo>
                    <a:lnTo>
                      <a:pt x="357" y="31"/>
                    </a:lnTo>
                    <a:lnTo>
                      <a:pt x="357" y="33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  <p:sp>
            <p:nvSpPr>
              <p:cNvPr id="104555" name="Freeform 107"/>
              <p:cNvSpPr>
                <a:spLocks/>
              </p:cNvSpPr>
              <p:nvPr/>
            </p:nvSpPr>
            <p:spPr bwMode="auto">
              <a:xfrm>
                <a:off x="4406" y="3659"/>
                <a:ext cx="275" cy="228"/>
              </a:xfrm>
              <a:custGeom>
                <a:avLst/>
                <a:gdLst/>
                <a:ahLst/>
                <a:cxnLst>
                  <a:cxn ang="0">
                    <a:pos x="274" y="205"/>
                  </a:cxn>
                  <a:cxn ang="0">
                    <a:pos x="271" y="208"/>
                  </a:cxn>
                  <a:cxn ang="0">
                    <a:pos x="267" y="210"/>
                  </a:cxn>
                  <a:cxn ang="0">
                    <a:pos x="260" y="215"/>
                  </a:cxn>
                  <a:cxn ang="0">
                    <a:pos x="250" y="220"/>
                  </a:cxn>
                  <a:cxn ang="0">
                    <a:pos x="238" y="224"/>
                  </a:cxn>
                  <a:cxn ang="0">
                    <a:pos x="226" y="229"/>
                  </a:cxn>
                  <a:cxn ang="0">
                    <a:pos x="212" y="229"/>
                  </a:cxn>
                  <a:cxn ang="0">
                    <a:pos x="198" y="229"/>
                  </a:cxn>
                  <a:cxn ang="0">
                    <a:pos x="181" y="224"/>
                  </a:cxn>
                  <a:cxn ang="0">
                    <a:pos x="167" y="217"/>
                  </a:cxn>
                  <a:cxn ang="0">
                    <a:pos x="152" y="208"/>
                  </a:cxn>
                  <a:cxn ang="0">
                    <a:pos x="140" y="196"/>
                  </a:cxn>
                  <a:cxn ang="0">
                    <a:pos x="133" y="186"/>
                  </a:cxn>
                  <a:cxn ang="0">
                    <a:pos x="128" y="179"/>
                  </a:cxn>
                  <a:cxn ang="0">
                    <a:pos x="126" y="170"/>
                  </a:cxn>
                  <a:cxn ang="0">
                    <a:pos x="124" y="162"/>
                  </a:cxn>
                  <a:cxn ang="0">
                    <a:pos x="124" y="158"/>
                  </a:cxn>
                  <a:cxn ang="0">
                    <a:pos x="124" y="153"/>
                  </a:cxn>
                  <a:cxn ang="0">
                    <a:pos x="124" y="151"/>
                  </a:cxn>
                  <a:cxn ang="0">
                    <a:pos x="124" y="148"/>
                  </a:cxn>
                  <a:cxn ang="0">
                    <a:pos x="124" y="148"/>
                  </a:cxn>
                  <a:cxn ang="0">
                    <a:pos x="119" y="151"/>
                  </a:cxn>
                  <a:cxn ang="0">
                    <a:pos x="114" y="153"/>
                  </a:cxn>
                  <a:cxn ang="0">
                    <a:pos x="109" y="155"/>
                  </a:cxn>
                  <a:cxn ang="0">
                    <a:pos x="102" y="158"/>
                  </a:cxn>
                  <a:cxn ang="0">
                    <a:pos x="93" y="160"/>
                  </a:cxn>
                  <a:cxn ang="0">
                    <a:pos x="85" y="160"/>
                  </a:cxn>
                  <a:cxn ang="0">
                    <a:pos x="76" y="158"/>
                  </a:cxn>
                  <a:cxn ang="0">
                    <a:pos x="66" y="155"/>
                  </a:cxn>
                  <a:cxn ang="0">
                    <a:pos x="57" y="148"/>
                  </a:cxn>
                  <a:cxn ang="0">
                    <a:pos x="47" y="141"/>
                  </a:cxn>
                  <a:cxn ang="0">
                    <a:pos x="43" y="131"/>
                  </a:cxn>
                  <a:cxn ang="0">
                    <a:pos x="40" y="122"/>
                  </a:cxn>
                  <a:cxn ang="0">
                    <a:pos x="38" y="115"/>
                  </a:cxn>
                  <a:cxn ang="0">
                    <a:pos x="38" y="105"/>
                  </a:cxn>
                  <a:cxn ang="0">
                    <a:pos x="38" y="98"/>
                  </a:cxn>
                  <a:cxn ang="0">
                    <a:pos x="40" y="93"/>
                  </a:cxn>
                  <a:cxn ang="0">
                    <a:pos x="43" y="89"/>
                  </a:cxn>
                  <a:cxn ang="0">
                    <a:pos x="43" y="84"/>
                  </a:cxn>
                  <a:cxn ang="0">
                    <a:pos x="43" y="84"/>
                  </a:cxn>
                  <a:cxn ang="0">
                    <a:pos x="43" y="84"/>
                  </a:cxn>
                  <a:cxn ang="0">
                    <a:pos x="38" y="81"/>
                  </a:cxn>
                  <a:cxn ang="0">
                    <a:pos x="33" y="77"/>
                  </a:cxn>
                  <a:cxn ang="0">
                    <a:pos x="28" y="72"/>
                  </a:cxn>
                  <a:cxn ang="0">
                    <a:pos x="21" y="65"/>
                  </a:cxn>
                  <a:cxn ang="0">
                    <a:pos x="16" y="58"/>
                  </a:cxn>
                  <a:cxn ang="0">
                    <a:pos x="9" y="46"/>
                  </a:cxn>
                  <a:cxn ang="0">
                    <a:pos x="4" y="34"/>
                  </a:cxn>
                  <a:cxn ang="0">
                    <a:pos x="2" y="19"/>
                  </a:cxn>
                  <a:cxn ang="0">
                    <a:pos x="0" y="0"/>
                  </a:cxn>
                </a:cxnLst>
                <a:rect l="0" t="0" r="r" b="b"/>
                <a:pathLst>
                  <a:path w="274" h="229">
                    <a:moveTo>
                      <a:pt x="274" y="205"/>
                    </a:moveTo>
                    <a:lnTo>
                      <a:pt x="271" y="208"/>
                    </a:lnTo>
                    <a:lnTo>
                      <a:pt x="267" y="210"/>
                    </a:lnTo>
                    <a:lnTo>
                      <a:pt x="260" y="215"/>
                    </a:lnTo>
                    <a:lnTo>
                      <a:pt x="250" y="220"/>
                    </a:lnTo>
                    <a:lnTo>
                      <a:pt x="238" y="224"/>
                    </a:lnTo>
                    <a:lnTo>
                      <a:pt x="226" y="229"/>
                    </a:lnTo>
                    <a:lnTo>
                      <a:pt x="212" y="229"/>
                    </a:lnTo>
                    <a:lnTo>
                      <a:pt x="198" y="229"/>
                    </a:lnTo>
                    <a:lnTo>
                      <a:pt x="181" y="224"/>
                    </a:lnTo>
                    <a:lnTo>
                      <a:pt x="167" y="217"/>
                    </a:lnTo>
                    <a:lnTo>
                      <a:pt x="152" y="208"/>
                    </a:lnTo>
                    <a:lnTo>
                      <a:pt x="140" y="196"/>
                    </a:lnTo>
                    <a:lnTo>
                      <a:pt x="133" y="186"/>
                    </a:lnTo>
                    <a:lnTo>
                      <a:pt x="128" y="179"/>
                    </a:lnTo>
                    <a:lnTo>
                      <a:pt x="126" y="170"/>
                    </a:lnTo>
                    <a:lnTo>
                      <a:pt x="124" y="162"/>
                    </a:lnTo>
                    <a:lnTo>
                      <a:pt x="124" y="158"/>
                    </a:lnTo>
                    <a:lnTo>
                      <a:pt x="124" y="153"/>
                    </a:lnTo>
                    <a:lnTo>
                      <a:pt x="124" y="151"/>
                    </a:lnTo>
                    <a:lnTo>
                      <a:pt x="124" y="148"/>
                    </a:lnTo>
                    <a:lnTo>
                      <a:pt x="124" y="148"/>
                    </a:lnTo>
                    <a:lnTo>
                      <a:pt x="119" y="151"/>
                    </a:lnTo>
                    <a:lnTo>
                      <a:pt x="114" y="153"/>
                    </a:lnTo>
                    <a:lnTo>
                      <a:pt x="109" y="155"/>
                    </a:lnTo>
                    <a:lnTo>
                      <a:pt x="102" y="158"/>
                    </a:lnTo>
                    <a:lnTo>
                      <a:pt x="93" y="160"/>
                    </a:lnTo>
                    <a:lnTo>
                      <a:pt x="85" y="160"/>
                    </a:lnTo>
                    <a:lnTo>
                      <a:pt x="76" y="158"/>
                    </a:lnTo>
                    <a:lnTo>
                      <a:pt x="66" y="155"/>
                    </a:lnTo>
                    <a:lnTo>
                      <a:pt x="57" y="148"/>
                    </a:lnTo>
                    <a:lnTo>
                      <a:pt x="47" y="141"/>
                    </a:lnTo>
                    <a:lnTo>
                      <a:pt x="43" y="131"/>
                    </a:lnTo>
                    <a:lnTo>
                      <a:pt x="40" y="122"/>
                    </a:lnTo>
                    <a:lnTo>
                      <a:pt x="38" y="115"/>
                    </a:lnTo>
                    <a:lnTo>
                      <a:pt x="38" y="105"/>
                    </a:lnTo>
                    <a:lnTo>
                      <a:pt x="38" y="98"/>
                    </a:lnTo>
                    <a:lnTo>
                      <a:pt x="40" y="93"/>
                    </a:lnTo>
                    <a:lnTo>
                      <a:pt x="43" y="89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38" y="81"/>
                    </a:lnTo>
                    <a:lnTo>
                      <a:pt x="33" y="77"/>
                    </a:lnTo>
                    <a:lnTo>
                      <a:pt x="28" y="72"/>
                    </a:lnTo>
                    <a:lnTo>
                      <a:pt x="21" y="65"/>
                    </a:lnTo>
                    <a:lnTo>
                      <a:pt x="16" y="58"/>
                    </a:lnTo>
                    <a:lnTo>
                      <a:pt x="9" y="46"/>
                    </a:lnTo>
                    <a:lnTo>
                      <a:pt x="4" y="34"/>
                    </a:lnTo>
                    <a:lnTo>
                      <a:pt x="2" y="19"/>
                    </a:lnTo>
                    <a:lnTo>
                      <a:pt x="0" y="0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  <p:sp>
            <p:nvSpPr>
              <p:cNvPr id="104556" name="Freeform 108"/>
              <p:cNvSpPr>
                <a:spLocks/>
              </p:cNvSpPr>
              <p:nvPr/>
            </p:nvSpPr>
            <p:spPr bwMode="auto">
              <a:xfrm>
                <a:off x="4685" y="3659"/>
                <a:ext cx="352" cy="238"/>
              </a:xfrm>
              <a:custGeom>
                <a:avLst/>
                <a:gdLst/>
                <a:ahLst/>
                <a:cxnLst>
                  <a:cxn ang="0">
                    <a:pos x="355" y="19"/>
                  </a:cxn>
                  <a:cxn ang="0">
                    <a:pos x="348" y="48"/>
                  </a:cxn>
                  <a:cxn ang="0">
                    <a:pos x="336" y="67"/>
                  </a:cxn>
                  <a:cxn ang="0">
                    <a:pos x="324" y="79"/>
                  </a:cxn>
                  <a:cxn ang="0">
                    <a:pos x="315" y="84"/>
                  </a:cxn>
                  <a:cxn ang="0">
                    <a:pos x="315" y="86"/>
                  </a:cxn>
                  <a:cxn ang="0">
                    <a:pos x="317" y="93"/>
                  </a:cxn>
                  <a:cxn ang="0">
                    <a:pos x="319" y="108"/>
                  </a:cxn>
                  <a:cxn ang="0">
                    <a:pos x="317" y="124"/>
                  </a:cxn>
                  <a:cxn ang="0">
                    <a:pos x="310" y="141"/>
                  </a:cxn>
                  <a:cxn ang="0">
                    <a:pos x="291" y="155"/>
                  </a:cxn>
                  <a:cxn ang="0">
                    <a:pos x="272" y="160"/>
                  </a:cxn>
                  <a:cxn ang="0">
                    <a:pos x="255" y="160"/>
                  </a:cxn>
                  <a:cxn ang="0">
                    <a:pos x="243" y="155"/>
                  </a:cxn>
                  <a:cxn ang="0">
                    <a:pos x="234" y="151"/>
                  </a:cxn>
                  <a:cxn ang="0">
                    <a:pos x="234" y="151"/>
                  </a:cxn>
                  <a:cxn ang="0">
                    <a:pos x="234" y="158"/>
                  </a:cxn>
                  <a:cxn ang="0">
                    <a:pos x="231" y="170"/>
                  </a:cxn>
                  <a:cxn ang="0">
                    <a:pos x="224" y="189"/>
                  </a:cxn>
                  <a:cxn ang="0">
                    <a:pos x="205" y="208"/>
                  </a:cxn>
                  <a:cxn ang="0">
                    <a:pos x="176" y="227"/>
                  </a:cxn>
                  <a:cxn ang="0">
                    <a:pos x="145" y="232"/>
                  </a:cxn>
                  <a:cxn ang="0">
                    <a:pos x="119" y="224"/>
                  </a:cxn>
                  <a:cxn ang="0">
                    <a:pos x="98" y="215"/>
                  </a:cxn>
                  <a:cxn ang="0">
                    <a:pos x="86" y="208"/>
                  </a:cxn>
                  <a:cxn ang="0">
                    <a:pos x="83" y="208"/>
                  </a:cxn>
                  <a:cxn ang="0">
                    <a:pos x="83" y="213"/>
                  </a:cxn>
                  <a:cxn ang="0">
                    <a:pos x="79" y="222"/>
                  </a:cxn>
                  <a:cxn ang="0">
                    <a:pos x="69" y="232"/>
                  </a:cxn>
                  <a:cxn ang="0">
                    <a:pos x="52" y="236"/>
                  </a:cxn>
                  <a:cxn ang="0">
                    <a:pos x="31" y="236"/>
                  </a:cxn>
                  <a:cxn ang="0">
                    <a:pos x="14" y="232"/>
                  </a:cxn>
                  <a:cxn ang="0">
                    <a:pos x="5" y="222"/>
                  </a:cxn>
                  <a:cxn ang="0">
                    <a:pos x="0" y="213"/>
                  </a:cxn>
                  <a:cxn ang="0">
                    <a:pos x="0" y="208"/>
                  </a:cxn>
                </a:cxnLst>
                <a:rect l="0" t="0" r="r" b="b"/>
                <a:pathLst>
                  <a:path w="355" h="239">
                    <a:moveTo>
                      <a:pt x="355" y="0"/>
                    </a:moveTo>
                    <a:lnTo>
                      <a:pt x="355" y="19"/>
                    </a:lnTo>
                    <a:lnTo>
                      <a:pt x="353" y="34"/>
                    </a:lnTo>
                    <a:lnTo>
                      <a:pt x="348" y="48"/>
                    </a:lnTo>
                    <a:lnTo>
                      <a:pt x="341" y="58"/>
                    </a:lnTo>
                    <a:lnTo>
                      <a:pt x="336" y="67"/>
                    </a:lnTo>
                    <a:lnTo>
                      <a:pt x="329" y="74"/>
                    </a:lnTo>
                    <a:lnTo>
                      <a:pt x="324" y="79"/>
                    </a:lnTo>
                    <a:lnTo>
                      <a:pt x="319" y="81"/>
                    </a:lnTo>
                    <a:lnTo>
                      <a:pt x="315" y="84"/>
                    </a:lnTo>
                    <a:lnTo>
                      <a:pt x="315" y="84"/>
                    </a:lnTo>
                    <a:lnTo>
                      <a:pt x="315" y="86"/>
                    </a:lnTo>
                    <a:lnTo>
                      <a:pt x="315" y="89"/>
                    </a:lnTo>
                    <a:lnTo>
                      <a:pt x="317" y="93"/>
                    </a:lnTo>
                    <a:lnTo>
                      <a:pt x="319" y="100"/>
                    </a:lnTo>
                    <a:lnTo>
                      <a:pt x="319" y="108"/>
                    </a:lnTo>
                    <a:lnTo>
                      <a:pt x="319" y="115"/>
                    </a:lnTo>
                    <a:lnTo>
                      <a:pt x="317" y="124"/>
                    </a:lnTo>
                    <a:lnTo>
                      <a:pt x="315" y="131"/>
                    </a:lnTo>
                    <a:lnTo>
                      <a:pt x="310" y="141"/>
                    </a:lnTo>
                    <a:lnTo>
                      <a:pt x="300" y="151"/>
                    </a:lnTo>
                    <a:lnTo>
                      <a:pt x="291" y="155"/>
                    </a:lnTo>
                    <a:lnTo>
                      <a:pt x="281" y="160"/>
                    </a:lnTo>
                    <a:lnTo>
                      <a:pt x="272" y="160"/>
                    </a:lnTo>
                    <a:lnTo>
                      <a:pt x="265" y="160"/>
                    </a:lnTo>
                    <a:lnTo>
                      <a:pt x="255" y="160"/>
                    </a:lnTo>
                    <a:lnTo>
                      <a:pt x="248" y="158"/>
                    </a:lnTo>
                    <a:lnTo>
                      <a:pt x="243" y="155"/>
                    </a:lnTo>
                    <a:lnTo>
                      <a:pt x="238" y="153"/>
                    </a:lnTo>
                    <a:lnTo>
                      <a:pt x="234" y="151"/>
                    </a:lnTo>
                    <a:lnTo>
                      <a:pt x="234" y="151"/>
                    </a:lnTo>
                    <a:lnTo>
                      <a:pt x="234" y="151"/>
                    </a:lnTo>
                    <a:lnTo>
                      <a:pt x="234" y="153"/>
                    </a:lnTo>
                    <a:lnTo>
                      <a:pt x="234" y="158"/>
                    </a:lnTo>
                    <a:lnTo>
                      <a:pt x="234" y="162"/>
                    </a:lnTo>
                    <a:lnTo>
                      <a:pt x="231" y="170"/>
                    </a:lnTo>
                    <a:lnTo>
                      <a:pt x="229" y="179"/>
                    </a:lnTo>
                    <a:lnTo>
                      <a:pt x="224" y="189"/>
                    </a:lnTo>
                    <a:lnTo>
                      <a:pt x="217" y="198"/>
                    </a:lnTo>
                    <a:lnTo>
                      <a:pt x="205" y="208"/>
                    </a:lnTo>
                    <a:lnTo>
                      <a:pt x="191" y="217"/>
                    </a:lnTo>
                    <a:lnTo>
                      <a:pt x="176" y="227"/>
                    </a:lnTo>
                    <a:lnTo>
                      <a:pt x="160" y="229"/>
                    </a:lnTo>
                    <a:lnTo>
                      <a:pt x="145" y="232"/>
                    </a:lnTo>
                    <a:lnTo>
                      <a:pt x="131" y="229"/>
                    </a:lnTo>
                    <a:lnTo>
                      <a:pt x="119" y="224"/>
                    </a:lnTo>
                    <a:lnTo>
                      <a:pt x="107" y="220"/>
                    </a:lnTo>
                    <a:lnTo>
                      <a:pt x="98" y="215"/>
                    </a:lnTo>
                    <a:lnTo>
                      <a:pt x="90" y="210"/>
                    </a:lnTo>
                    <a:lnTo>
                      <a:pt x="86" y="208"/>
                    </a:lnTo>
                    <a:lnTo>
                      <a:pt x="83" y="208"/>
                    </a:lnTo>
                    <a:lnTo>
                      <a:pt x="83" y="208"/>
                    </a:lnTo>
                    <a:lnTo>
                      <a:pt x="83" y="210"/>
                    </a:lnTo>
                    <a:lnTo>
                      <a:pt x="83" y="213"/>
                    </a:lnTo>
                    <a:lnTo>
                      <a:pt x="81" y="217"/>
                    </a:lnTo>
                    <a:lnTo>
                      <a:pt x="79" y="222"/>
                    </a:lnTo>
                    <a:lnTo>
                      <a:pt x="74" y="227"/>
                    </a:lnTo>
                    <a:lnTo>
                      <a:pt x="69" y="232"/>
                    </a:lnTo>
                    <a:lnTo>
                      <a:pt x="62" y="234"/>
                    </a:lnTo>
                    <a:lnTo>
                      <a:pt x="52" y="236"/>
                    </a:lnTo>
                    <a:lnTo>
                      <a:pt x="43" y="239"/>
                    </a:lnTo>
                    <a:lnTo>
                      <a:pt x="31" y="236"/>
                    </a:lnTo>
                    <a:lnTo>
                      <a:pt x="21" y="234"/>
                    </a:lnTo>
                    <a:lnTo>
                      <a:pt x="14" y="232"/>
                    </a:lnTo>
                    <a:lnTo>
                      <a:pt x="9" y="227"/>
                    </a:lnTo>
                    <a:lnTo>
                      <a:pt x="5" y="222"/>
                    </a:lnTo>
                    <a:lnTo>
                      <a:pt x="2" y="217"/>
                    </a:lnTo>
                    <a:lnTo>
                      <a:pt x="0" y="213"/>
                    </a:lnTo>
                    <a:lnTo>
                      <a:pt x="0" y="210"/>
                    </a:lnTo>
                    <a:lnTo>
                      <a:pt x="0" y="208"/>
                    </a:lnTo>
                    <a:lnTo>
                      <a:pt x="0" y="208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</p:grpSp>
        <p:grpSp>
          <p:nvGrpSpPr>
            <p:cNvPr id="1159" name="Group 109"/>
            <p:cNvGrpSpPr>
              <a:grpSpLocks/>
            </p:cNvGrpSpPr>
            <p:nvPr/>
          </p:nvGrpSpPr>
          <p:grpSpPr bwMode="auto">
            <a:xfrm>
              <a:off x="3366" y="3430"/>
              <a:ext cx="632" cy="470"/>
              <a:chOff x="3366" y="3430"/>
              <a:chExt cx="632" cy="470"/>
            </a:xfrm>
          </p:grpSpPr>
          <p:sp>
            <p:nvSpPr>
              <p:cNvPr id="104558" name="Freeform 110"/>
              <p:cNvSpPr>
                <a:spLocks/>
              </p:cNvSpPr>
              <p:nvPr/>
            </p:nvSpPr>
            <p:spPr bwMode="auto">
              <a:xfrm>
                <a:off x="3723" y="3441"/>
                <a:ext cx="275" cy="228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4" y="24"/>
                  </a:cxn>
                  <a:cxn ang="0">
                    <a:pos x="7" y="19"/>
                  </a:cxn>
                  <a:cxn ang="0">
                    <a:pos x="16" y="14"/>
                  </a:cxn>
                  <a:cxn ang="0">
                    <a:pos x="26" y="10"/>
                  </a:cxn>
                  <a:cxn ang="0">
                    <a:pos x="35" y="5"/>
                  </a:cxn>
                  <a:cxn ang="0">
                    <a:pos x="50" y="2"/>
                  </a:cxn>
                  <a:cxn ang="0">
                    <a:pos x="64" y="0"/>
                  </a:cxn>
                  <a:cxn ang="0">
                    <a:pos x="78" y="0"/>
                  </a:cxn>
                  <a:cxn ang="0">
                    <a:pos x="95" y="5"/>
                  </a:cxn>
                  <a:cxn ang="0">
                    <a:pos x="109" y="12"/>
                  </a:cxn>
                  <a:cxn ang="0">
                    <a:pos x="124" y="24"/>
                  </a:cxn>
                  <a:cxn ang="0">
                    <a:pos x="133" y="33"/>
                  </a:cxn>
                  <a:cxn ang="0">
                    <a:pos x="143" y="43"/>
                  </a:cxn>
                  <a:cxn ang="0">
                    <a:pos x="147" y="52"/>
                  </a:cxn>
                  <a:cxn ang="0">
                    <a:pos x="150" y="60"/>
                  </a:cxn>
                  <a:cxn ang="0">
                    <a:pos x="152" y="67"/>
                  </a:cxn>
                  <a:cxn ang="0">
                    <a:pos x="152" y="74"/>
                  </a:cxn>
                  <a:cxn ang="0">
                    <a:pos x="152" y="79"/>
                  </a:cxn>
                  <a:cxn ang="0">
                    <a:pos x="152" y="81"/>
                  </a:cxn>
                  <a:cxn ang="0">
                    <a:pos x="152" y="81"/>
                  </a:cxn>
                  <a:cxn ang="0">
                    <a:pos x="152" y="81"/>
                  </a:cxn>
                  <a:cxn ang="0">
                    <a:pos x="155" y="79"/>
                  </a:cxn>
                  <a:cxn ang="0">
                    <a:pos x="159" y="76"/>
                  </a:cxn>
                  <a:cxn ang="0">
                    <a:pos x="167" y="74"/>
                  </a:cxn>
                  <a:cxn ang="0">
                    <a:pos x="174" y="72"/>
                  </a:cxn>
                  <a:cxn ang="0">
                    <a:pos x="181" y="69"/>
                  </a:cxn>
                  <a:cxn ang="0">
                    <a:pos x="190" y="69"/>
                  </a:cxn>
                  <a:cxn ang="0">
                    <a:pos x="200" y="72"/>
                  </a:cxn>
                  <a:cxn ang="0">
                    <a:pos x="209" y="74"/>
                  </a:cxn>
                  <a:cxn ang="0">
                    <a:pos x="219" y="81"/>
                  </a:cxn>
                  <a:cxn ang="0">
                    <a:pos x="229" y="91"/>
                  </a:cxn>
                  <a:cxn ang="0">
                    <a:pos x="233" y="98"/>
                  </a:cxn>
                  <a:cxn ang="0">
                    <a:pos x="236" y="107"/>
                  </a:cxn>
                  <a:cxn ang="0">
                    <a:pos x="238" y="117"/>
                  </a:cxn>
                  <a:cxn ang="0">
                    <a:pos x="238" y="124"/>
                  </a:cxn>
                  <a:cxn ang="0">
                    <a:pos x="236" y="131"/>
                  </a:cxn>
                  <a:cxn ang="0">
                    <a:pos x="236" y="138"/>
                  </a:cxn>
                  <a:cxn ang="0">
                    <a:pos x="233" y="143"/>
                  </a:cxn>
                  <a:cxn ang="0">
                    <a:pos x="233" y="145"/>
                  </a:cxn>
                  <a:cxn ang="0">
                    <a:pos x="231" y="145"/>
                  </a:cxn>
                  <a:cxn ang="0">
                    <a:pos x="233" y="148"/>
                  </a:cxn>
                  <a:cxn ang="0">
                    <a:pos x="236" y="148"/>
                  </a:cxn>
                  <a:cxn ang="0">
                    <a:pos x="240" y="153"/>
                  </a:cxn>
                  <a:cxn ang="0">
                    <a:pos x="248" y="157"/>
                  </a:cxn>
                  <a:cxn ang="0">
                    <a:pos x="252" y="164"/>
                  </a:cxn>
                  <a:cxn ang="0">
                    <a:pos x="259" y="174"/>
                  </a:cxn>
                  <a:cxn ang="0">
                    <a:pos x="267" y="184"/>
                  </a:cxn>
                  <a:cxn ang="0">
                    <a:pos x="271" y="195"/>
                  </a:cxn>
                  <a:cxn ang="0">
                    <a:pos x="274" y="212"/>
                  </a:cxn>
                  <a:cxn ang="0">
                    <a:pos x="276" y="229"/>
                  </a:cxn>
                </a:cxnLst>
                <a:rect l="0" t="0" r="r" b="b"/>
                <a:pathLst>
                  <a:path w="276" h="229">
                    <a:moveTo>
                      <a:pt x="0" y="24"/>
                    </a:moveTo>
                    <a:lnTo>
                      <a:pt x="4" y="24"/>
                    </a:lnTo>
                    <a:lnTo>
                      <a:pt x="7" y="19"/>
                    </a:lnTo>
                    <a:lnTo>
                      <a:pt x="16" y="14"/>
                    </a:lnTo>
                    <a:lnTo>
                      <a:pt x="26" y="10"/>
                    </a:lnTo>
                    <a:lnTo>
                      <a:pt x="35" y="5"/>
                    </a:lnTo>
                    <a:lnTo>
                      <a:pt x="50" y="2"/>
                    </a:lnTo>
                    <a:lnTo>
                      <a:pt x="64" y="0"/>
                    </a:lnTo>
                    <a:lnTo>
                      <a:pt x="78" y="0"/>
                    </a:lnTo>
                    <a:lnTo>
                      <a:pt x="95" y="5"/>
                    </a:lnTo>
                    <a:lnTo>
                      <a:pt x="109" y="12"/>
                    </a:lnTo>
                    <a:lnTo>
                      <a:pt x="124" y="24"/>
                    </a:lnTo>
                    <a:lnTo>
                      <a:pt x="133" y="33"/>
                    </a:lnTo>
                    <a:lnTo>
                      <a:pt x="143" y="43"/>
                    </a:lnTo>
                    <a:lnTo>
                      <a:pt x="147" y="52"/>
                    </a:lnTo>
                    <a:lnTo>
                      <a:pt x="150" y="60"/>
                    </a:lnTo>
                    <a:lnTo>
                      <a:pt x="152" y="67"/>
                    </a:lnTo>
                    <a:lnTo>
                      <a:pt x="152" y="74"/>
                    </a:lnTo>
                    <a:lnTo>
                      <a:pt x="152" y="79"/>
                    </a:lnTo>
                    <a:lnTo>
                      <a:pt x="152" y="81"/>
                    </a:lnTo>
                    <a:lnTo>
                      <a:pt x="152" y="81"/>
                    </a:lnTo>
                    <a:lnTo>
                      <a:pt x="152" y="81"/>
                    </a:lnTo>
                    <a:lnTo>
                      <a:pt x="155" y="79"/>
                    </a:lnTo>
                    <a:lnTo>
                      <a:pt x="159" y="76"/>
                    </a:lnTo>
                    <a:lnTo>
                      <a:pt x="167" y="74"/>
                    </a:lnTo>
                    <a:lnTo>
                      <a:pt x="174" y="72"/>
                    </a:lnTo>
                    <a:lnTo>
                      <a:pt x="181" y="69"/>
                    </a:lnTo>
                    <a:lnTo>
                      <a:pt x="190" y="69"/>
                    </a:lnTo>
                    <a:lnTo>
                      <a:pt x="200" y="72"/>
                    </a:lnTo>
                    <a:lnTo>
                      <a:pt x="209" y="74"/>
                    </a:lnTo>
                    <a:lnTo>
                      <a:pt x="219" y="81"/>
                    </a:lnTo>
                    <a:lnTo>
                      <a:pt x="229" y="91"/>
                    </a:lnTo>
                    <a:lnTo>
                      <a:pt x="233" y="98"/>
                    </a:lnTo>
                    <a:lnTo>
                      <a:pt x="236" y="107"/>
                    </a:lnTo>
                    <a:lnTo>
                      <a:pt x="238" y="117"/>
                    </a:lnTo>
                    <a:lnTo>
                      <a:pt x="238" y="124"/>
                    </a:lnTo>
                    <a:lnTo>
                      <a:pt x="236" y="131"/>
                    </a:lnTo>
                    <a:lnTo>
                      <a:pt x="236" y="138"/>
                    </a:lnTo>
                    <a:lnTo>
                      <a:pt x="233" y="143"/>
                    </a:lnTo>
                    <a:lnTo>
                      <a:pt x="233" y="145"/>
                    </a:lnTo>
                    <a:lnTo>
                      <a:pt x="231" y="145"/>
                    </a:lnTo>
                    <a:lnTo>
                      <a:pt x="233" y="148"/>
                    </a:lnTo>
                    <a:lnTo>
                      <a:pt x="236" y="148"/>
                    </a:lnTo>
                    <a:lnTo>
                      <a:pt x="240" y="153"/>
                    </a:lnTo>
                    <a:lnTo>
                      <a:pt x="248" y="157"/>
                    </a:lnTo>
                    <a:lnTo>
                      <a:pt x="252" y="164"/>
                    </a:lnTo>
                    <a:lnTo>
                      <a:pt x="259" y="174"/>
                    </a:lnTo>
                    <a:lnTo>
                      <a:pt x="267" y="184"/>
                    </a:lnTo>
                    <a:lnTo>
                      <a:pt x="271" y="195"/>
                    </a:lnTo>
                    <a:lnTo>
                      <a:pt x="274" y="212"/>
                    </a:lnTo>
                    <a:lnTo>
                      <a:pt x="276" y="229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  <p:sp>
            <p:nvSpPr>
              <p:cNvPr id="104559" name="Freeform 111"/>
              <p:cNvSpPr>
                <a:spLocks/>
              </p:cNvSpPr>
              <p:nvPr/>
            </p:nvSpPr>
            <p:spPr bwMode="auto">
              <a:xfrm>
                <a:off x="3367" y="3431"/>
                <a:ext cx="356" cy="234"/>
              </a:xfrm>
              <a:custGeom>
                <a:avLst/>
                <a:gdLst/>
                <a:ahLst/>
                <a:cxnLst>
                  <a:cxn ang="0">
                    <a:pos x="3" y="220"/>
                  </a:cxn>
                  <a:cxn ang="0">
                    <a:pos x="10" y="194"/>
                  </a:cxn>
                  <a:cxn ang="0">
                    <a:pos x="22" y="174"/>
                  </a:cxn>
                  <a:cxn ang="0">
                    <a:pos x="34" y="163"/>
                  </a:cxn>
                  <a:cxn ang="0">
                    <a:pos x="43" y="155"/>
                  </a:cxn>
                  <a:cxn ang="0">
                    <a:pos x="43" y="155"/>
                  </a:cxn>
                  <a:cxn ang="0">
                    <a:pos x="41" y="146"/>
                  </a:cxn>
                  <a:cxn ang="0">
                    <a:pos x="39" y="134"/>
                  </a:cxn>
                  <a:cxn ang="0">
                    <a:pos x="39" y="117"/>
                  </a:cxn>
                  <a:cxn ang="0">
                    <a:pos x="48" y="98"/>
                  </a:cxn>
                  <a:cxn ang="0">
                    <a:pos x="65" y="84"/>
                  </a:cxn>
                  <a:cxn ang="0">
                    <a:pos x="84" y="79"/>
                  </a:cxn>
                  <a:cxn ang="0">
                    <a:pos x="103" y="82"/>
                  </a:cxn>
                  <a:cxn ang="0">
                    <a:pos x="115" y="86"/>
                  </a:cxn>
                  <a:cxn ang="0">
                    <a:pos x="122" y="91"/>
                  </a:cxn>
                  <a:cxn ang="0">
                    <a:pos x="124" y="89"/>
                  </a:cxn>
                  <a:cxn ang="0">
                    <a:pos x="122" y="82"/>
                  </a:cxn>
                  <a:cxn ang="0">
                    <a:pos x="124" y="70"/>
                  </a:cxn>
                  <a:cxn ang="0">
                    <a:pos x="134" y="53"/>
                  </a:cxn>
                  <a:cxn ang="0">
                    <a:pos x="153" y="31"/>
                  </a:cxn>
                  <a:cxn ang="0">
                    <a:pos x="182" y="15"/>
                  </a:cxn>
                  <a:cxn ang="0">
                    <a:pos x="213" y="10"/>
                  </a:cxn>
                  <a:cxn ang="0">
                    <a:pos x="239" y="15"/>
                  </a:cxn>
                  <a:cxn ang="0">
                    <a:pos x="260" y="24"/>
                  </a:cxn>
                  <a:cxn ang="0">
                    <a:pos x="272" y="31"/>
                  </a:cxn>
                  <a:cxn ang="0">
                    <a:pos x="275" y="31"/>
                  </a:cxn>
                  <a:cxn ang="0">
                    <a:pos x="275" y="27"/>
                  </a:cxn>
                  <a:cxn ang="0">
                    <a:pos x="279" y="17"/>
                  </a:cxn>
                  <a:cxn ang="0">
                    <a:pos x="289" y="8"/>
                  </a:cxn>
                  <a:cxn ang="0">
                    <a:pos x="306" y="3"/>
                  </a:cxn>
                  <a:cxn ang="0">
                    <a:pos x="327" y="3"/>
                  </a:cxn>
                  <a:cxn ang="0">
                    <a:pos x="344" y="8"/>
                  </a:cxn>
                  <a:cxn ang="0">
                    <a:pos x="351" y="17"/>
                  </a:cxn>
                  <a:cxn ang="0">
                    <a:pos x="356" y="27"/>
                  </a:cxn>
                  <a:cxn ang="0">
                    <a:pos x="358" y="31"/>
                  </a:cxn>
                </a:cxnLst>
                <a:rect l="0" t="0" r="r" b="b"/>
                <a:pathLst>
                  <a:path w="358" h="236">
                    <a:moveTo>
                      <a:pt x="0" y="236"/>
                    </a:moveTo>
                    <a:lnTo>
                      <a:pt x="3" y="220"/>
                    </a:lnTo>
                    <a:lnTo>
                      <a:pt x="5" y="205"/>
                    </a:lnTo>
                    <a:lnTo>
                      <a:pt x="10" y="194"/>
                    </a:lnTo>
                    <a:lnTo>
                      <a:pt x="15" y="182"/>
                    </a:lnTo>
                    <a:lnTo>
                      <a:pt x="22" y="174"/>
                    </a:lnTo>
                    <a:lnTo>
                      <a:pt x="29" y="167"/>
                    </a:lnTo>
                    <a:lnTo>
                      <a:pt x="34" y="163"/>
                    </a:lnTo>
                    <a:lnTo>
                      <a:pt x="39" y="158"/>
                    </a:lnTo>
                    <a:lnTo>
                      <a:pt x="43" y="155"/>
                    </a:lnTo>
                    <a:lnTo>
                      <a:pt x="43" y="155"/>
                    </a:lnTo>
                    <a:lnTo>
                      <a:pt x="43" y="155"/>
                    </a:lnTo>
                    <a:lnTo>
                      <a:pt x="41" y="151"/>
                    </a:lnTo>
                    <a:lnTo>
                      <a:pt x="41" y="146"/>
                    </a:lnTo>
                    <a:lnTo>
                      <a:pt x="39" y="141"/>
                    </a:lnTo>
                    <a:lnTo>
                      <a:pt x="39" y="134"/>
                    </a:lnTo>
                    <a:lnTo>
                      <a:pt x="39" y="124"/>
                    </a:lnTo>
                    <a:lnTo>
                      <a:pt x="39" y="117"/>
                    </a:lnTo>
                    <a:lnTo>
                      <a:pt x="43" y="108"/>
                    </a:lnTo>
                    <a:lnTo>
                      <a:pt x="48" y="98"/>
                    </a:lnTo>
                    <a:lnTo>
                      <a:pt x="55" y="91"/>
                    </a:lnTo>
                    <a:lnTo>
                      <a:pt x="65" y="84"/>
                    </a:lnTo>
                    <a:lnTo>
                      <a:pt x="77" y="82"/>
                    </a:lnTo>
                    <a:lnTo>
                      <a:pt x="84" y="79"/>
                    </a:lnTo>
                    <a:lnTo>
                      <a:pt x="93" y="79"/>
                    </a:lnTo>
                    <a:lnTo>
                      <a:pt x="103" y="82"/>
                    </a:lnTo>
                    <a:lnTo>
                      <a:pt x="110" y="84"/>
                    </a:lnTo>
                    <a:lnTo>
                      <a:pt x="115" y="86"/>
                    </a:lnTo>
                    <a:lnTo>
                      <a:pt x="120" y="89"/>
                    </a:lnTo>
                    <a:lnTo>
                      <a:pt x="122" y="91"/>
                    </a:lnTo>
                    <a:lnTo>
                      <a:pt x="124" y="91"/>
                    </a:lnTo>
                    <a:lnTo>
                      <a:pt x="124" y="89"/>
                    </a:lnTo>
                    <a:lnTo>
                      <a:pt x="122" y="86"/>
                    </a:lnTo>
                    <a:lnTo>
                      <a:pt x="122" y="82"/>
                    </a:lnTo>
                    <a:lnTo>
                      <a:pt x="124" y="77"/>
                    </a:lnTo>
                    <a:lnTo>
                      <a:pt x="124" y="70"/>
                    </a:lnTo>
                    <a:lnTo>
                      <a:pt x="129" y="60"/>
                    </a:lnTo>
                    <a:lnTo>
                      <a:pt x="134" y="53"/>
                    </a:lnTo>
                    <a:lnTo>
                      <a:pt x="141" y="43"/>
                    </a:lnTo>
                    <a:lnTo>
                      <a:pt x="153" y="31"/>
                    </a:lnTo>
                    <a:lnTo>
                      <a:pt x="165" y="22"/>
                    </a:lnTo>
                    <a:lnTo>
                      <a:pt x="182" y="15"/>
                    </a:lnTo>
                    <a:lnTo>
                      <a:pt x="196" y="10"/>
                    </a:lnTo>
                    <a:lnTo>
                      <a:pt x="213" y="10"/>
                    </a:lnTo>
                    <a:lnTo>
                      <a:pt x="227" y="10"/>
                    </a:lnTo>
                    <a:lnTo>
                      <a:pt x="239" y="15"/>
                    </a:lnTo>
                    <a:lnTo>
                      <a:pt x="251" y="20"/>
                    </a:lnTo>
                    <a:lnTo>
                      <a:pt x="260" y="24"/>
                    </a:lnTo>
                    <a:lnTo>
                      <a:pt x="267" y="29"/>
                    </a:lnTo>
                    <a:lnTo>
                      <a:pt x="272" y="31"/>
                    </a:lnTo>
                    <a:lnTo>
                      <a:pt x="275" y="34"/>
                    </a:lnTo>
                    <a:lnTo>
                      <a:pt x="275" y="31"/>
                    </a:lnTo>
                    <a:lnTo>
                      <a:pt x="275" y="29"/>
                    </a:lnTo>
                    <a:lnTo>
                      <a:pt x="275" y="27"/>
                    </a:lnTo>
                    <a:lnTo>
                      <a:pt x="277" y="22"/>
                    </a:lnTo>
                    <a:lnTo>
                      <a:pt x="279" y="17"/>
                    </a:lnTo>
                    <a:lnTo>
                      <a:pt x="284" y="12"/>
                    </a:lnTo>
                    <a:lnTo>
                      <a:pt x="289" y="8"/>
                    </a:lnTo>
                    <a:lnTo>
                      <a:pt x="296" y="5"/>
                    </a:lnTo>
                    <a:lnTo>
                      <a:pt x="306" y="3"/>
                    </a:lnTo>
                    <a:lnTo>
                      <a:pt x="315" y="0"/>
                    </a:lnTo>
                    <a:lnTo>
                      <a:pt x="327" y="3"/>
                    </a:lnTo>
                    <a:lnTo>
                      <a:pt x="337" y="5"/>
                    </a:lnTo>
                    <a:lnTo>
                      <a:pt x="344" y="8"/>
                    </a:lnTo>
                    <a:lnTo>
                      <a:pt x="348" y="12"/>
                    </a:lnTo>
                    <a:lnTo>
                      <a:pt x="351" y="17"/>
                    </a:lnTo>
                    <a:lnTo>
                      <a:pt x="356" y="22"/>
                    </a:lnTo>
                    <a:lnTo>
                      <a:pt x="356" y="27"/>
                    </a:lnTo>
                    <a:lnTo>
                      <a:pt x="358" y="29"/>
                    </a:lnTo>
                    <a:lnTo>
                      <a:pt x="358" y="31"/>
                    </a:lnTo>
                    <a:lnTo>
                      <a:pt x="358" y="34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  <p:sp>
            <p:nvSpPr>
              <p:cNvPr id="104560" name="Freeform 112"/>
              <p:cNvSpPr>
                <a:spLocks/>
              </p:cNvSpPr>
              <p:nvPr/>
            </p:nvSpPr>
            <p:spPr bwMode="auto">
              <a:xfrm>
                <a:off x="3367" y="3666"/>
                <a:ext cx="272" cy="228"/>
              </a:xfrm>
              <a:custGeom>
                <a:avLst/>
                <a:gdLst/>
                <a:ahLst/>
                <a:cxnLst>
                  <a:cxn ang="0">
                    <a:pos x="272" y="203"/>
                  </a:cxn>
                  <a:cxn ang="0">
                    <a:pos x="272" y="205"/>
                  </a:cxn>
                  <a:cxn ang="0">
                    <a:pos x="267" y="208"/>
                  </a:cxn>
                  <a:cxn ang="0">
                    <a:pos x="260" y="212"/>
                  </a:cxn>
                  <a:cxn ang="0">
                    <a:pos x="251" y="217"/>
                  </a:cxn>
                  <a:cxn ang="0">
                    <a:pos x="239" y="222"/>
                  </a:cxn>
                  <a:cxn ang="0">
                    <a:pos x="227" y="227"/>
                  </a:cxn>
                  <a:cxn ang="0">
                    <a:pos x="213" y="229"/>
                  </a:cxn>
                  <a:cxn ang="0">
                    <a:pos x="196" y="227"/>
                  </a:cxn>
                  <a:cxn ang="0">
                    <a:pos x="182" y="224"/>
                  </a:cxn>
                  <a:cxn ang="0">
                    <a:pos x="165" y="215"/>
                  </a:cxn>
                  <a:cxn ang="0">
                    <a:pos x="153" y="205"/>
                  </a:cxn>
                  <a:cxn ang="0">
                    <a:pos x="141" y="196"/>
                  </a:cxn>
                  <a:cxn ang="0">
                    <a:pos x="134" y="186"/>
                  </a:cxn>
                  <a:cxn ang="0">
                    <a:pos x="129" y="177"/>
                  </a:cxn>
                  <a:cxn ang="0">
                    <a:pos x="124" y="167"/>
                  </a:cxn>
                  <a:cxn ang="0">
                    <a:pos x="124" y="160"/>
                  </a:cxn>
                  <a:cxn ang="0">
                    <a:pos x="122" y="155"/>
                  </a:cxn>
                  <a:cxn ang="0">
                    <a:pos x="122" y="150"/>
                  </a:cxn>
                  <a:cxn ang="0">
                    <a:pos x="124" y="148"/>
                  </a:cxn>
                  <a:cxn ang="0">
                    <a:pos x="124" y="146"/>
                  </a:cxn>
                  <a:cxn ang="0">
                    <a:pos x="122" y="148"/>
                  </a:cxn>
                  <a:cxn ang="0">
                    <a:pos x="120" y="150"/>
                  </a:cxn>
                  <a:cxn ang="0">
                    <a:pos x="115" y="153"/>
                  </a:cxn>
                  <a:cxn ang="0">
                    <a:pos x="110" y="155"/>
                  </a:cxn>
                  <a:cxn ang="0">
                    <a:pos x="103" y="157"/>
                  </a:cxn>
                  <a:cxn ang="0">
                    <a:pos x="93" y="157"/>
                  </a:cxn>
                  <a:cxn ang="0">
                    <a:pos x="84" y="157"/>
                  </a:cxn>
                  <a:cxn ang="0">
                    <a:pos x="77" y="157"/>
                  </a:cxn>
                  <a:cxn ang="0">
                    <a:pos x="65" y="153"/>
                  </a:cxn>
                  <a:cxn ang="0">
                    <a:pos x="55" y="146"/>
                  </a:cxn>
                  <a:cxn ang="0">
                    <a:pos x="48" y="138"/>
                  </a:cxn>
                  <a:cxn ang="0">
                    <a:pos x="43" y="129"/>
                  </a:cxn>
                  <a:cxn ang="0">
                    <a:pos x="39" y="122"/>
                  </a:cxn>
                  <a:cxn ang="0">
                    <a:pos x="39" y="112"/>
                  </a:cxn>
                  <a:cxn ang="0">
                    <a:pos x="39" y="105"/>
                  </a:cxn>
                  <a:cxn ang="0">
                    <a:pos x="39" y="98"/>
                  </a:cxn>
                  <a:cxn ang="0">
                    <a:pos x="41" y="91"/>
                  </a:cxn>
                  <a:cxn ang="0">
                    <a:pos x="41" y="86"/>
                  </a:cxn>
                  <a:cxn ang="0">
                    <a:pos x="43" y="84"/>
                  </a:cxn>
                  <a:cxn ang="0">
                    <a:pos x="43" y="81"/>
                  </a:cxn>
                  <a:cxn ang="0">
                    <a:pos x="43" y="81"/>
                  </a:cxn>
                  <a:cxn ang="0">
                    <a:pos x="39" y="79"/>
                  </a:cxn>
                  <a:cxn ang="0">
                    <a:pos x="34" y="76"/>
                  </a:cxn>
                  <a:cxn ang="0">
                    <a:pos x="29" y="72"/>
                  </a:cxn>
                  <a:cxn ang="0">
                    <a:pos x="22" y="64"/>
                  </a:cxn>
                  <a:cxn ang="0">
                    <a:pos x="15" y="55"/>
                  </a:cxn>
                  <a:cxn ang="0">
                    <a:pos x="10" y="45"/>
                  </a:cxn>
                  <a:cxn ang="0">
                    <a:pos x="5" y="31"/>
                  </a:cxn>
                  <a:cxn ang="0">
                    <a:pos x="3" y="17"/>
                  </a:cxn>
                  <a:cxn ang="0">
                    <a:pos x="0" y="0"/>
                  </a:cxn>
                </a:cxnLst>
                <a:rect l="0" t="0" r="r" b="b"/>
                <a:pathLst>
                  <a:path w="272" h="229">
                    <a:moveTo>
                      <a:pt x="272" y="203"/>
                    </a:moveTo>
                    <a:lnTo>
                      <a:pt x="272" y="205"/>
                    </a:lnTo>
                    <a:lnTo>
                      <a:pt x="267" y="208"/>
                    </a:lnTo>
                    <a:lnTo>
                      <a:pt x="260" y="212"/>
                    </a:lnTo>
                    <a:lnTo>
                      <a:pt x="251" y="217"/>
                    </a:lnTo>
                    <a:lnTo>
                      <a:pt x="239" y="222"/>
                    </a:lnTo>
                    <a:lnTo>
                      <a:pt x="227" y="227"/>
                    </a:lnTo>
                    <a:lnTo>
                      <a:pt x="213" y="229"/>
                    </a:lnTo>
                    <a:lnTo>
                      <a:pt x="196" y="227"/>
                    </a:lnTo>
                    <a:lnTo>
                      <a:pt x="182" y="224"/>
                    </a:lnTo>
                    <a:lnTo>
                      <a:pt x="165" y="215"/>
                    </a:lnTo>
                    <a:lnTo>
                      <a:pt x="153" y="205"/>
                    </a:lnTo>
                    <a:lnTo>
                      <a:pt x="141" y="196"/>
                    </a:lnTo>
                    <a:lnTo>
                      <a:pt x="134" y="186"/>
                    </a:lnTo>
                    <a:lnTo>
                      <a:pt x="129" y="177"/>
                    </a:lnTo>
                    <a:lnTo>
                      <a:pt x="124" y="167"/>
                    </a:lnTo>
                    <a:lnTo>
                      <a:pt x="124" y="160"/>
                    </a:lnTo>
                    <a:lnTo>
                      <a:pt x="122" y="155"/>
                    </a:lnTo>
                    <a:lnTo>
                      <a:pt x="122" y="150"/>
                    </a:lnTo>
                    <a:lnTo>
                      <a:pt x="124" y="148"/>
                    </a:lnTo>
                    <a:lnTo>
                      <a:pt x="124" y="146"/>
                    </a:lnTo>
                    <a:lnTo>
                      <a:pt x="122" y="148"/>
                    </a:lnTo>
                    <a:lnTo>
                      <a:pt x="120" y="150"/>
                    </a:lnTo>
                    <a:lnTo>
                      <a:pt x="115" y="153"/>
                    </a:lnTo>
                    <a:lnTo>
                      <a:pt x="110" y="155"/>
                    </a:lnTo>
                    <a:lnTo>
                      <a:pt x="103" y="157"/>
                    </a:lnTo>
                    <a:lnTo>
                      <a:pt x="93" y="157"/>
                    </a:lnTo>
                    <a:lnTo>
                      <a:pt x="84" y="157"/>
                    </a:lnTo>
                    <a:lnTo>
                      <a:pt x="77" y="157"/>
                    </a:lnTo>
                    <a:lnTo>
                      <a:pt x="65" y="153"/>
                    </a:lnTo>
                    <a:lnTo>
                      <a:pt x="55" y="146"/>
                    </a:lnTo>
                    <a:lnTo>
                      <a:pt x="48" y="138"/>
                    </a:lnTo>
                    <a:lnTo>
                      <a:pt x="43" y="129"/>
                    </a:lnTo>
                    <a:lnTo>
                      <a:pt x="39" y="122"/>
                    </a:lnTo>
                    <a:lnTo>
                      <a:pt x="39" y="112"/>
                    </a:lnTo>
                    <a:lnTo>
                      <a:pt x="39" y="105"/>
                    </a:lnTo>
                    <a:lnTo>
                      <a:pt x="39" y="98"/>
                    </a:lnTo>
                    <a:lnTo>
                      <a:pt x="41" y="91"/>
                    </a:lnTo>
                    <a:lnTo>
                      <a:pt x="41" y="86"/>
                    </a:lnTo>
                    <a:lnTo>
                      <a:pt x="43" y="84"/>
                    </a:lnTo>
                    <a:lnTo>
                      <a:pt x="43" y="81"/>
                    </a:lnTo>
                    <a:lnTo>
                      <a:pt x="43" y="81"/>
                    </a:lnTo>
                    <a:lnTo>
                      <a:pt x="39" y="79"/>
                    </a:lnTo>
                    <a:lnTo>
                      <a:pt x="34" y="76"/>
                    </a:lnTo>
                    <a:lnTo>
                      <a:pt x="29" y="72"/>
                    </a:lnTo>
                    <a:lnTo>
                      <a:pt x="22" y="64"/>
                    </a:lnTo>
                    <a:lnTo>
                      <a:pt x="15" y="55"/>
                    </a:lnTo>
                    <a:lnTo>
                      <a:pt x="10" y="45"/>
                    </a:lnTo>
                    <a:lnTo>
                      <a:pt x="5" y="31"/>
                    </a:lnTo>
                    <a:lnTo>
                      <a:pt x="3" y="17"/>
                    </a:lnTo>
                    <a:lnTo>
                      <a:pt x="0" y="0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  <p:sp>
            <p:nvSpPr>
              <p:cNvPr id="104561" name="Freeform 113"/>
              <p:cNvSpPr>
                <a:spLocks/>
              </p:cNvSpPr>
              <p:nvPr/>
            </p:nvSpPr>
            <p:spPr bwMode="auto">
              <a:xfrm>
                <a:off x="3638" y="3666"/>
                <a:ext cx="360" cy="234"/>
              </a:xfrm>
              <a:custGeom>
                <a:avLst/>
                <a:gdLst/>
                <a:ahLst/>
                <a:cxnLst>
                  <a:cxn ang="0">
                    <a:pos x="3" y="205"/>
                  </a:cxn>
                  <a:cxn ang="0">
                    <a:pos x="3" y="212"/>
                  </a:cxn>
                  <a:cxn ang="0">
                    <a:pos x="7" y="219"/>
                  </a:cxn>
                  <a:cxn ang="0">
                    <a:pos x="17" y="229"/>
                  </a:cxn>
                  <a:cxn ang="0">
                    <a:pos x="34" y="236"/>
                  </a:cxn>
                  <a:cxn ang="0">
                    <a:pos x="55" y="236"/>
                  </a:cxn>
                  <a:cxn ang="0">
                    <a:pos x="72" y="229"/>
                  </a:cxn>
                  <a:cxn ang="0">
                    <a:pos x="79" y="219"/>
                  </a:cxn>
                  <a:cxn ang="0">
                    <a:pos x="84" y="212"/>
                  </a:cxn>
                  <a:cxn ang="0">
                    <a:pos x="86" y="205"/>
                  </a:cxn>
                  <a:cxn ang="0">
                    <a:pos x="88" y="205"/>
                  </a:cxn>
                  <a:cxn ang="0">
                    <a:pos x="100" y="215"/>
                  </a:cxn>
                  <a:cxn ang="0">
                    <a:pos x="119" y="224"/>
                  </a:cxn>
                  <a:cxn ang="0">
                    <a:pos x="148" y="229"/>
                  </a:cxn>
                  <a:cxn ang="0">
                    <a:pos x="179" y="224"/>
                  </a:cxn>
                  <a:cxn ang="0">
                    <a:pos x="208" y="205"/>
                  </a:cxn>
                  <a:cxn ang="0">
                    <a:pos x="227" y="186"/>
                  </a:cxn>
                  <a:cxn ang="0">
                    <a:pos x="234" y="169"/>
                  </a:cxn>
                  <a:cxn ang="0">
                    <a:pos x="236" y="155"/>
                  </a:cxn>
                  <a:cxn ang="0">
                    <a:pos x="236" y="148"/>
                  </a:cxn>
                  <a:cxn ang="0">
                    <a:pos x="236" y="148"/>
                  </a:cxn>
                  <a:cxn ang="0">
                    <a:pos x="243" y="153"/>
                  </a:cxn>
                  <a:cxn ang="0">
                    <a:pos x="258" y="157"/>
                  </a:cxn>
                  <a:cxn ang="0">
                    <a:pos x="274" y="160"/>
                  </a:cxn>
                  <a:cxn ang="0">
                    <a:pos x="293" y="153"/>
                  </a:cxn>
                  <a:cxn ang="0">
                    <a:pos x="313" y="138"/>
                  </a:cxn>
                  <a:cxn ang="0">
                    <a:pos x="320" y="122"/>
                  </a:cxn>
                  <a:cxn ang="0">
                    <a:pos x="322" y="105"/>
                  </a:cxn>
                  <a:cxn ang="0">
                    <a:pos x="320" y="91"/>
                  </a:cxn>
                  <a:cxn ang="0">
                    <a:pos x="317" y="84"/>
                  </a:cxn>
                  <a:cxn ang="0">
                    <a:pos x="317" y="81"/>
                  </a:cxn>
                  <a:cxn ang="0">
                    <a:pos x="324" y="76"/>
                  </a:cxn>
                  <a:cxn ang="0">
                    <a:pos x="336" y="64"/>
                  </a:cxn>
                  <a:cxn ang="0">
                    <a:pos x="351" y="45"/>
                  </a:cxn>
                  <a:cxn ang="0">
                    <a:pos x="358" y="17"/>
                  </a:cxn>
                </a:cxnLst>
                <a:rect l="0" t="0" r="r" b="b"/>
                <a:pathLst>
                  <a:path w="360" h="236">
                    <a:moveTo>
                      <a:pt x="0" y="203"/>
                    </a:moveTo>
                    <a:lnTo>
                      <a:pt x="3" y="205"/>
                    </a:lnTo>
                    <a:lnTo>
                      <a:pt x="3" y="208"/>
                    </a:lnTo>
                    <a:lnTo>
                      <a:pt x="3" y="212"/>
                    </a:lnTo>
                    <a:lnTo>
                      <a:pt x="5" y="215"/>
                    </a:lnTo>
                    <a:lnTo>
                      <a:pt x="7" y="219"/>
                    </a:lnTo>
                    <a:lnTo>
                      <a:pt x="12" y="224"/>
                    </a:lnTo>
                    <a:lnTo>
                      <a:pt x="17" y="229"/>
                    </a:lnTo>
                    <a:lnTo>
                      <a:pt x="24" y="234"/>
                    </a:lnTo>
                    <a:lnTo>
                      <a:pt x="34" y="236"/>
                    </a:lnTo>
                    <a:lnTo>
                      <a:pt x="43" y="236"/>
                    </a:lnTo>
                    <a:lnTo>
                      <a:pt x="55" y="236"/>
                    </a:lnTo>
                    <a:lnTo>
                      <a:pt x="65" y="234"/>
                    </a:lnTo>
                    <a:lnTo>
                      <a:pt x="72" y="229"/>
                    </a:lnTo>
                    <a:lnTo>
                      <a:pt x="76" y="224"/>
                    </a:lnTo>
                    <a:lnTo>
                      <a:pt x="79" y="219"/>
                    </a:lnTo>
                    <a:lnTo>
                      <a:pt x="84" y="215"/>
                    </a:lnTo>
                    <a:lnTo>
                      <a:pt x="84" y="212"/>
                    </a:lnTo>
                    <a:lnTo>
                      <a:pt x="86" y="208"/>
                    </a:lnTo>
                    <a:lnTo>
                      <a:pt x="86" y="205"/>
                    </a:lnTo>
                    <a:lnTo>
                      <a:pt x="86" y="205"/>
                    </a:lnTo>
                    <a:lnTo>
                      <a:pt x="88" y="205"/>
                    </a:lnTo>
                    <a:lnTo>
                      <a:pt x="91" y="210"/>
                    </a:lnTo>
                    <a:lnTo>
                      <a:pt x="100" y="215"/>
                    </a:lnTo>
                    <a:lnTo>
                      <a:pt x="110" y="219"/>
                    </a:lnTo>
                    <a:lnTo>
                      <a:pt x="119" y="224"/>
                    </a:lnTo>
                    <a:lnTo>
                      <a:pt x="134" y="227"/>
                    </a:lnTo>
                    <a:lnTo>
                      <a:pt x="148" y="229"/>
                    </a:lnTo>
                    <a:lnTo>
                      <a:pt x="162" y="229"/>
                    </a:lnTo>
                    <a:lnTo>
                      <a:pt x="179" y="224"/>
                    </a:lnTo>
                    <a:lnTo>
                      <a:pt x="193" y="217"/>
                    </a:lnTo>
                    <a:lnTo>
                      <a:pt x="208" y="205"/>
                    </a:lnTo>
                    <a:lnTo>
                      <a:pt x="217" y="196"/>
                    </a:lnTo>
                    <a:lnTo>
                      <a:pt x="227" y="186"/>
                    </a:lnTo>
                    <a:lnTo>
                      <a:pt x="231" y="177"/>
                    </a:lnTo>
                    <a:lnTo>
                      <a:pt x="234" y="169"/>
                    </a:lnTo>
                    <a:lnTo>
                      <a:pt x="236" y="162"/>
                    </a:lnTo>
                    <a:lnTo>
                      <a:pt x="236" y="155"/>
                    </a:lnTo>
                    <a:lnTo>
                      <a:pt x="236" y="150"/>
                    </a:lnTo>
                    <a:lnTo>
                      <a:pt x="236" y="148"/>
                    </a:lnTo>
                    <a:lnTo>
                      <a:pt x="236" y="148"/>
                    </a:lnTo>
                    <a:lnTo>
                      <a:pt x="236" y="148"/>
                    </a:lnTo>
                    <a:lnTo>
                      <a:pt x="239" y="150"/>
                    </a:lnTo>
                    <a:lnTo>
                      <a:pt x="243" y="153"/>
                    </a:lnTo>
                    <a:lnTo>
                      <a:pt x="251" y="155"/>
                    </a:lnTo>
                    <a:lnTo>
                      <a:pt x="258" y="157"/>
                    </a:lnTo>
                    <a:lnTo>
                      <a:pt x="265" y="160"/>
                    </a:lnTo>
                    <a:lnTo>
                      <a:pt x="274" y="160"/>
                    </a:lnTo>
                    <a:lnTo>
                      <a:pt x="284" y="157"/>
                    </a:lnTo>
                    <a:lnTo>
                      <a:pt x="293" y="153"/>
                    </a:lnTo>
                    <a:lnTo>
                      <a:pt x="303" y="148"/>
                    </a:lnTo>
                    <a:lnTo>
                      <a:pt x="313" y="138"/>
                    </a:lnTo>
                    <a:lnTo>
                      <a:pt x="317" y="131"/>
                    </a:lnTo>
                    <a:lnTo>
                      <a:pt x="320" y="122"/>
                    </a:lnTo>
                    <a:lnTo>
                      <a:pt x="322" y="112"/>
                    </a:lnTo>
                    <a:lnTo>
                      <a:pt x="322" y="105"/>
                    </a:lnTo>
                    <a:lnTo>
                      <a:pt x="320" y="98"/>
                    </a:lnTo>
                    <a:lnTo>
                      <a:pt x="320" y="91"/>
                    </a:lnTo>
                    <a:lnTo>
                      <a:pt x="317" y="86"/>
                    </a:lnTo>
                    <a:lnTo>
                      <a:pt x="317" y="84"/>
                    </a:lnTo>
                    <a:lnTo>
                      <a:pt x="315" y="84"/>
                    </a:lnTo>
                    <a:lnTo>
                      <a:pt x="317" y="81"/>
                    </a:lnTo>
                    <a:lnTo>
                      <a:pt x="320" y="79"/>
                    </a:lnTo>
                    <a:lnTo>
                      <a:pt x="324" y="76"/>
                    </a:lnTo>
                    <a:lnTo>
                      <a:pt x="332" y="72"/>
                    </a:lnTo>
                    <a:lnTo>
                      <a:pt x="336" y="64"/>
                    </a:lnTo>
                    <a:lnTo>
                      <a:pt x="343" y="55"/>
                    </a:lnTo>
                    <a:lnTo>
                      <a:pt x="351" y="45"/>
                    </a:lnTo>
                    <a:lnTo>
                      <a:pt x="355" y="33"/>
                    </a:lnTo>
                    <a:lnTo>
                      <a:pt x="358" y="17"/>
                    </a:lnTo>
                    <a:lnTo>
                      <a:pt x="360" y="0"/>
                    </a:lnTo>
                  </a:path>
                </a:pathLst>
              </a:custGeom>
              <a:noFill/>
              <a:ln w="12700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mtClean="0"/>
              </a:p>
            </p:txBody>
          </p:sp>
        </p:grpSp>
        <p:sp>
          <p:nvSpPr>
            <p:cNvPr id="104562" name="Freeform 114"/>
            <p:cNvSpPr>
              <a:spLocks/>
            </p:cNvSpPr>
            <p:nvPr/>
          </p:nvSpPr>
          <p:spPr bwMode="auto">
            <a:xfrm>
              <a:off x="4347" y="4062"/>
              <a:ext cx="114" cy="115"/>
            </a:xfrm>
            <a:custGeom>
              <a:avLst/>
              <a:gdLst/>
              <a:ahLst/>
              <a:cxnLst>
                <a:cxn ang="0">
                  <a:pos x="112" y="112"/>
                </a:cxn>
                <a:cxn ang="0">
                  <a:pos x="115" y="0"/>
                </a:cxn>
                <a:cxn ang="0">
                  <a:pos x="0" y="0"/>
                </a:cxn>
                <a:cxn ang="0">
                  <a:pos x="0" y="115"/>
                </a:cxn>
                <a:cxn ang="0">
                  <a:pos x="115" y="115"/>
                </a:cxn>
                <a:cxn ang="0">
                  <a:pos x="115" y="115"/>
                </a:cxn>
              </a:cxnLst>
              <a:rect l="0" t="0" r="r" b="b"/>
              <a:pathLst>
                <a:path w="115" h="115">
                  <a:moveTo>
                    <a:pt x="112" y="112"/>
                  </a:moveTo>
                  <a:lnTo>
                    <a:pt x="115" y="0"/>
                  </a:lnTo>
                  <a:lnTo>
                    <a:pt x="0" y="0"/>
                  </a:lnTo>
                  <a:lnTo>
                    <a:pt x="0" y="115"/>
                  </a:lnTo>
                  <a:lnTo>
                    <a:pt x="115" y="115"/>
                  </a:lnTo>
                  <a:lnTo>
                    <a:pt x="115" y="11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04563" name="Freeform 115"/>
            <p:cNvSpPr>
              <a:spLocks/>
            </p:cNvSpPr>
            <p:nvPr/>
          </p:nvSpPr>
          <p:spPr bwMode="auto">
            <a:xfrm>
              <a:off x="4986" y="4062"/>
              <a:ext cx="110" cy="115"/>
            </a:xfrm>
            <a:custGeom>
              <a:avLst/>
              <a:gdLst/>
              <a:ahLst/>
              <a:cxnLst>
                <a:cxn ang="0">
                  <a:pos x="112" y="112"/>
                </a:cxn>
                <a:cxn ang="0">
                  <a:pos x="112" y="0"/>
                </a:cxn>
                <a:cxn ang="0">
                  <a:pos x="0" y="0"/>
                </a:cxn>
                <a:cxn ang="0">
                  <a:pos x="0" y="115"/>
                </a:cxn>
                <a:cxn ang="0">
                  <a:pos x="112" y="115"/>
                </a:cxn>
                <a:cxn ang="0">
                  <a:pos x="112" y="115"/>
                </a:cxn>
              </a:cxnLst>
              <a:rect l="0" t="0" r="r" b="b"/>
              <a:pathLst>
                <a:path w="112" h="115">
                  <a:moveTo>
                    <a:pt x="112" y="112"/>
                  </a:moveTo>
                  <a:lnTo>
                    <a:pt x="112" y="0"/>
                  </a:lnTo>
                  <a:lnTo>
                    <a:pt x="0" y="0"/>
                  </a:lnTo>
                  <a:lnTo>
                    <a:pt x="0" y="115"/>
                  </a:lnTo>
                  <a:lnTo>
                    <a:pt x="112" y="115"/>
                  </a:lnTo>
                  <a:lnTo>
                    <a:pt x="112" y="115"/>
                  </a:lnTo>
                </a:path>
              </a:pathLst>
            </a:custGeom>
            <a:solidFill>
              <a:schemeClr val="accent1">
                <a:alpha val="50000"/>
              </a:schemeClr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162" name="Line 116"/>
            <p:cNvSpPr>
              <a:spLocks noChangeShapeType="1"/>
            </p:cNvSpPr>
            <p:nvPr/>
          </p:nvSpPr>
          <p:spPr bwMode="auto">
            <a:xfrm>
              <a:off x="4207" y="2557"/>
              <a:ext cx="0" cy="11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3" name="Line 117"/>
            <p:cNvSpPr>
              <a:spLocks noChangeShapeType="1"/>
            </p:cNvSpPr>
            <p:nvPr/>
          </p:nvSpPr>
          <p:spPr bwMode="auto">
            <a:xfrm flipH="1" flipV="1">
              <a:off x="3719" y="2814"/>
              <a:ext cx="173" cy="9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4" name="Line 118"/>
            <p:cNvSpPr>
              <a:spLocks noChangeShapeType="1"/>
            </p:cNvSpPr>
            <p:nvPr/>
          </p:nvSpPr>
          <p:spPr bwMode="auto">
            <a:xfrm flipV="1">
              <a:off x="4519" y="2811"/>
              <a:ext cx="184" cy="10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5" name="Line 119"/>
            <p:cNvSpPr>
              <a:spLocks noChangeShapeType="1"/>
            </p:cNvSpPr>
            <p:nvPr/>
          </p:nvSpPr>
          <p:spPr bwMode="auto">
            <a:xfrm flipH="1">
              <a:off x="3682" y="3049"/>
              <a:ext cx="253" cy="37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568" name="Freeform 120"/>
            <p:cNvSpPr>
              <a:spLocks/>
            </p:cNvSpPr>
            <p:nvPr/>
          </p:nvSpPr>
          <p:spPr bwMode="auto">
            <a:xfrm>
              <a:off x="3745" y="3200"/>
              <a:ext cx="114" cy="112"/>
            </a:xfrm>
            <a:custGeom>
              <a:avLst/>
              <a:gdLst/>
              <a:ahLst/>
              <a:cxnLst>
                <a:cxn ang="0">
                  <a:pos x="113" y="112"/>
                </a:cxn>
                <a:cxn ang="0">
                  <a:pos x="113" y="0"/>
                </a:cxn>
                <a:cxn ang="0">
                  <a:pos x="0" y="0"/>
                </a:cxn>
                <a:cxn ang="0">
                  <a:pos x="0" y="115"/>
                </a:cxn>
                <a:cxn ang="0">
                  <a:pos x="113" y="115"/>
                </a:cxn>
                <a:cxn ang="0">
                  <a:pos x="113" y="115"/>
                </a:cxn>
                <a:cxn ang="0">
                  <a:pos x="113" y="112"/>
                </a:cxn>
              </a:cxnLst>
              <a:rect l="0" t="0" r="r" b="b"/>
              <a:pathLst>
                <a:path w="113" h="115">
                  <a:moveTo>
                    <a:pt x="113" y="112"/>
                  </a:moveTo>
                  <a:lnTo>
                    <a:pt x="113" y="0"/>
                  </a:lnTo>
                  <a:lnTo>
                    <a:pt x="0" y="0"/>
                  </a:lnTo>
                  <a:lnTo>
                    <a:pt x="0" y="115"/>
                  </a:lnTo>
                  <a:lnTo>
                    <a:pt x="113" y="115"/>
                  </a:lnTo>
                  <a:lnTo>
                    <a:pt x="113" y="115"/>
                  </a:lnTo>
                  <a:lnTo>
                    <a:pt x="113" y="112"/>
                  </a:lnTo>
                  <a:close/>
                </a:path>
              </a:pathLst>
            </a:custGeom>
            <a:solidFill>
              <a:srgbClr val="FFFF66">
                <a:alpha val="50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04569" name="Freeform 121"/>
            <p:cNvSpPr>
              <a:spLocks/>
            </p:cNvSpPr>
            <p:nvPr/>
          </p:nvSpPr>
          <p:spPr bwMode="auto">
            <a:xfrm>
              <a:off x="3983" y="3263"/>
              <a:ext cx="114" cy="115"/>
            </a:xfrm>
            <a:custGeom>
              <a:avLst/>
              <a:gdLst/>
              <a:ahLst/>
              <a:cxnLst>
                <a:cxn ang="0">
                  <a:pos x="113" y="112"/>
                </a:cxn>
                <a:cxn ang="0">
                  <a:pos x="113" y="0"/>
                </a:cxn>
                <a:cxn ang="0">
                  <a:pos x="0" y="0"/>
                </a:cxn>
                <a:cxn ang="0">
                  <a:pos x="0" y="115"/>
                </a:cxn>
                <a:cxn ang="0">
                  <a:pos x="113" y="115"/>
                </a:cxn>
                <a:cxn ang="0">
                  <a:pos x="113" y="115"/>
                </a:cxn>
              </a:cxnLst>
              <a:rect l="0" t="0" r="r" b="b"/>
              <a:pathLst>
                <a:path w="113" h="115">
                  <a:moveTo>
                    <a:pt x="113" y="112"/>
                  </a:moveTo>
                  <a:lnTo>
                    <a:pt x="113" y="0"/>
                  </a:lnTo>
                  <a:lnTo>
                    <a:pt x="0" y="0"/>
                  </a:lnTo>
                  <a:lnTo>
                    <a:pt x="0" y="115"/>
                  </a:lnTo>
                  <a:lnTo>
                    <a:pt x="113" y="115"/>
                  </a:lnTo>
                  <a:lnTo>
                    <a:pt x="113" y="115"/>
                  </a:lnTo>
                </a:path>
              </a:pathLst>
            </a:custGeom>
            <a:solidFill>
              <a:srgbClr val="FF0066">
                <a:alpha val="50000"/>
              </a:srgbClr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168" name="Line 122"/>
            <p:cNvSpPr>
              <a:spLocks noChangeShapeType="1"/>
            </p:cNvSpPr>
            <p:nvPr/>
          </p:nvSpPr>
          <p:spPr bwMode="auto">
            <a:xfrm>
              <a:off x="4468" y="3055"/>
              <a:ext cx="261" cy="37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571" name="Freeform 123"/>
            <p:cNvSpPr>
              <a:spLocks/>
            </p:cNvSpPr>
            <p:nvPr/>
          </p:nvSpPr>
          <p:spPr bwMode="auto">
            <a:xfrm>
              <a:off x="4552" y="3204"/>
              <a:ext cx="114" cy="109"/>
            </a:xfrm>
            <a:custGeom>
              <a:avLst/>
              <a:gdLst/>
              <a:ahLst/>
              <a:cxnLst>
                <a:cxn ang="0">
                  <a:pos x="112" y="112"/>
                </a:cxn>
                <a:cxn ang="0">
                  <a:pos x="112" y="0"/>
                </a:cxn>
                <a:cxn ang="0">
                  <a:pos x="0" y="0"/>
                </a:cxn>
                <a:cxn ang="0">
                  <a:pos x="0" y="112"/>
                </a:cxn>
                <a:cxn ang="0">
                  <a:pos x="112" y="112"/>
                </a:cxn>
                <a:cxn ang="0">
                  <a:pos x="112" y="112"/>
                </a:cxn>
              </a:cxnLst>
              <a:rect l="0" t="0" r="r" b="b"/>
              <a:pathLst>
                <a:path w="112" h="112">
                  <a:moveTo>
                    <a:pt x="112" y="112"/>
                  </a:moveTo>
                  <a:lnTo>
                    <a:pt x="112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12" y="112"/>
                  </a:lnTo>
                  <a:lnTo>
                    <a:pt x="112" y="112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04572" name="Freeform 124"/>
            <p:cNvSpPr>
              <a:spLocks/>
            </p:cNvSpPr>
            <p:nvPr/>
          </p:nvSpPr>
          <p:spPr bwMode="auto">
            <a:xfrm>
              <a:off x="4552" y="3204"/>
              <a:ext cx="114" cy="109"/>
            </a:xfrm>
            <a:custGeom>
              <a:avLst/>
              <a:gdLst/>
              <a:ahLst/>
              <a:cxnLst>
                <a:cxn ang="0">
                  <a:pos x="112" y="112"/>
                </a:cxn>
                <a:cxn ang="0">
                  <a:pos x="112" y="0"/>
                </a:cxn>
                <a:cxn ang="0">
                  <a:pos x="0" y="0"/>
                </a:cxn>
                <a:cxn ang="0">
                  <a:pos x="0" y="112"/>
                </a:cxn>
                <a:cxn ang="0">
                  <a:pos x="112" y="112"/>
                </a:cxn>
                <a:cxn ang="0">
                  <a:pos x="112" y="112"/>
                </a:cxn>
              </a:cxnLst>
              <a:rect l="0" t="0" r="r" b="b"/>
              <a:pathLst>
                <a:path w="112" h="112">
                  <a:moveTo>
                    <a:pt x="112" y="112"/>
                  </a:moveTo>
                  <a:lnTo>
                    <a:pt x="112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12" y="112"/>
                  </a:lnTo>
                  <a:lnTo>
                    <a:pt x="112" y="112"/>
                  </a:lnTo>
                </a:path>
              </a:pathLst>
            </a:custGeom>
            <a:solidFill>
              <a:schemeClr val="accent1">
                <a:alpha val="50000"/>
              </a:schemeClr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171" name="Line 125"/>
            <p:cNvSpPr>
              <a:spLocks noChangeShapeType="1"/>
            </p:cNvSpPr>
            <p:nvPr/>
          </p:nvSpPr>
          <p:spPr bwMode="auto">
            <a:xfrm flipH="1" flipV="1">
              <a:off x="3275" y="3448"/>
              <a:ext cx="140" cy="7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2" name="Line 126"/>
            <p:cNvSpPr>
              <a:spLocks noChangeShapeType="1"/>
            </p:cNvSpPr>
            <p:nvPr/>
          </p:nvSpPr>
          <p:spPr bwMode="auto">
            <a:xfrm flipV="1">
              <a:off x="4989" y="3448"/>
              <a:ext cx="147" cy="7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3" name="Line 127"/>
            <p:cNvSpPr>
              <a:spLocks noChangeShapeType="1"/>
            </p:cNvSpPr>
            <p:nvPr/>
          </p:nvSpPr>
          <p:spPr bwMode="auto">
            <a:xfrm flipH="1">
              <a:off x="3348" y="3877"/>
              <a:ext cx="180" cy="18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4" name="Line 128"/>
            <p:cNvSpPr>
              <a:spLocks noChangeShapeType="1"/>
            </p:cNvSpPr>
            <p:nvPr/>
          </p:nvSpPr>
          <p:spPr bwMode="auto">
            <a:xfrm>
              <a:off x="3822" y="3883"/>
              <a:ext cx="184" cy="18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5" name="Line 129"/>
            <p:cNvSpPr>
              <a:spLocks noChangeShapeType="1"/>
            </p:cNvSpPr>
            <p:nvPr/>
          </p:nvSpPr>
          <p:spPr bwMode="auto">
            <a:xfrm flipH="1">
              <a:off x="4406" y="3880"/>
              <a:ext cx="176" cy="18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6" name="Line 130"/>
            <p:cNvSpPr>
              <a:spLocks noChangeShapeType="1"/>
            </p:cNvSpPr>
            <p:nvPr/>
          </p:nvSpPr>
          <p:spPr bwMode="auto">
            <a:xfrm>
              <a:off x="4883" y="3873"/>
              <a:ext cx="158" cy="1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7" name="Line 131"/>
            <p:cNvSpPr>
              <a:spLocks noChangeShapeType="1"/>
            </p:cNvSpPr>
            <p:nvPr/>
          </p:nvSpPr>
          <p:spPr bwMode="auto">
            <a:xfrm>
              <a:off x="3994" y="3666"/>
              <a:ext cx="41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580" name="Freeform 132"/>
            <p:cNvSpPr>
              <a:spLocks/>
            </p:cNvSpPr>
            <p:nvPr/>
          </p:nvSpPr>
          <p:spPr bwMode="auto">
            <a:xfrm>
              <a:off x="4160" y="3613"/>
              <a:ext cx="114" cy="112"/>
            </a:xfrm>
            <a:custGeom>
              <a:avLst/>
              <a:gdLst/>
              <a:ahLst/>
              <a:cxnLst>
                <a:cxn ang="0">
                  <a:pos x="112" y="112"/>
                </a:cxn>
                <a:cxn ang="0">
                  <a:pos x="112" y="0"/>
                </a:cxn>
                <a:cxn ang="0">
                  <a:pos x="0" y="0"/>
                </a:cxn>
                <a:cxn ang="0">
                  <a:pos x="0" y="112"/>
                </a:cxn>
                <a:cxn ang="0">
                  <a:pos x="112" y="112"/>
                </a:cxn>
                <a:cxn ang="0">
                  <a:pos x="112" y="112"/>
                </a:cxn>
              </a:cxnLst>
              <a:rect l="0" t="0" r="r" b="b"/>
              <a:pathLst>
                <a:path w="112" h="112">
                  <a:moveTo>
                    <a:pt x="112" y="112"/>
                  </a:moveTo>
                  <a:lnTo>
                    <a:pt x="112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12" y="112"/>
                  </a:lnTo>
                  <a:lnTo>
                    <a:pt x="112" y="112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04581" name="Freeform 133"/>
            <p:cNvSpPr>
              <a:spLocks/>
            </p:cNvSpPr>
            <p:nvPr/>
          </p:nvSpPr>
          <p:spPr bwMode="auto">
            <a:xfrm>
              <a:off x="4160" y="3613"/>
              <a:ext cx="114" cy="112"/>
            </a:xfrm>
            <a:custGeom>
              <a:avLst/>
              <a:gdLst/>
              <a:ahLst/>
              <a:cxnLst>
                <a:cxn ang="0">
                  <a:pos x="112" y="112"/>
                </a:cxn>
                <a:cxn ang="0">
                  <a:pos x="112" y="0"/>
                </a:cxn>
                <a:cxn ang="0">
                  <a:pos x="0" y="0"/>
                </a:cxn>
                <a:cxn ang="0">
                  <a:pos x="0" y="112"/>
                </a:cxn>
                <a:cxn ang="0">
                  <a:pos x="112" y="112"/>
                </a:cxn>
                <a:cxn ang="0">
                  <a:pos x="112" y="112"/>
                </a:cxn>
              </a:cxnLst>
              <a:rect l="0" t="0" r="r" b="b"/>
              <a:pathLst>
                <a:path w="112" h="112">
                  <a:moveTo>
                    <a:pt x="112" y="112"/>
                  </a:moveTo>
                  <a:lnTo>
                    <a:pt x="112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12" y="112"/>
                  </a:lnTo>
                  <a:lnTo>
                    <a:pt x="112" y="112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180" name="Line 134"/>
            <p:cNvSpPr>
              <a:spLocks noChangeShapeType="1"/>
            </p:cNvSpPr>
            <p:nvPr/>
          </p:nvSpPr>
          <p:spPr bwMode="auto">
            <a:xfrm flipH="1" flipV="1">
              <a:off x="3983" y="3072"/>
              <a:ext cx="48" cy="1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35" name="Rectangle 135"/>
          <p:cNvSpPr>
            <a:spLocks noChangeArrowheads="1"/>
          </p:cNvSpPr>
          <p:nvPr/>
        </p:nvSpPr>
        <p:spPr bwMode="ltGray">
          <a:xfrm>
            <a:off x="800100" y="1066800"/>
            <a:ext cx="495300" cy="7461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36" name="Rectangle 136"/>
          <p:cNvSpPr>
            <a:spLocks noChangeArrowheads="1"/>
          </p:cNvSpPr>
          <p:nvPr/>
        </p:nvSpPr>
        <p:spPr bwMode="ltGray">
          <a:xfrm>
            <a:off x="304800" y="1066800"/>
            <a:ext cx="495300" cy="7461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37" name="Rectangle 137"/>
          <p:cNvSpPr>
            <a:spLocks noChangeArrowheads="1"/>
          </p:cNvSpPr>
          <p:nvPr/>
        </p:nvSpPr>
        <p:spPr bwMode="ltGray">
          <a:xfrm>
            <a:off x="1866900" y="1066800"/>
            <a:ext cx="495300" cy="7461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38" name="Rectangle 138"/>
          <p:cNvSpPr>
            <a:spLocks noChangeArrowheads="1"/>
          </p:cNvSpPr>
          <p:nvPr/>
        </p:nvSpPr>
        <p:spPr bwMode="ltGray">
          <a:xfrm>
            <a:off x="1371600" y="1066800"/>
            <a:ext cx="495300" cy="746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39" name="Rectangle 139"/>
          <p:cNvSpPr>
            <a:spLocks noChangeArrowheads="1"/>
          </p:cNvSpPr>
          <p:nvPr/>
        </p:nvSpPr>
        <p:spPr bwMode="ltGray">
          <a:xfrm>
            <a:off x="2933700" y="1066800"/>
            <a:ext cx="495300" cy="7461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40" name="Rectangle 140"/>
          <p:cNvSpPr>
            <a:spLocks noChangeArrowheads="1"/>
          </p:cNvSpPr>
          <p:nvPr/>
        </p:nvSpPr>
        <p:spPr bwMode="ltGray">
          <a:xfrm>
            <a:off x="2438400" y="1066800"/>
            <a:ext cx="495300" cy="7461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41" name="Rectangle 141"/>
          <p:cNvSpPr>
            <a:spLocks noChangeArrowheads="1"/>
          </p:cNvSpPr>
          <p:nvPr/>
        </p:nvSpPr>
        <p:spPr bwMode="ltGray">
          <a:xfrm>
            <a:off x="4000500" y="1066800"/>
            <a:ext cx="495300" cy="7461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42" name="Rectangle 142"/>
          <p:cNvSpPr>
            <a:spLocks noChangeArrowheads="1"/>
          </p:cNvSpPr>
          <p:nvPr/>
        </p:nvSpPr>
        <p:spPr bwMode="ltGray">
          <a:xfrm>
            <a:off x="3505200" y="1066800"/>
            <a:ext cx="495300" cy="746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43" name="Rectangle 143"/>
          <p:cNvSpPr>
            <a:spLocks noChangeArrowheads="1"/>
          </p:cNvSpPr>
          <p:nvPr/>
        </p:nvSpPr>
        <p:spPr bwMode="ltGray">
          <a:xfrm>
            <a:off x="5067300" y="1066800"/>
            <a:ext cx="495300" cy="7461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44" name="Rectangle 144"/>
          <p:cNvSpPr>
            <a:spLocks noChangeArrowheads="1"/>
          </p:cNvSpPr>
          <p:nvPr/>
        </p:nvSpPr>
        <p:spPr bwMode="ltGray">
          <a:xfrm>
            <a:off x="4572000" y="1066800"/>
            <a:ext cx="495300" cy="7461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45" name="Rectangle 145"/>
          <p:cNvSpPr>
            <a:spLocks noChangeArrowheads="1"/>
          </p:cNvSpPr>
          <p:nvPr/>
        </p:nvSpPr>
        <p:spPr bwMode="ltGray">
          <a:xfrm>
            <a:off x="6134100" y="1066800"/>
            <a:ext cx="495300" cy="7461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46" name="Rectangle 146"/>
          <p:cNvSpPr>
            <a:spLocks noChangeArrowheads="1"/>
          </p:cNvSpPr>
          <p:nvPr/>
        </p:nvSpPr>
        <p:spPr bwMode="ltGray">
          <a:xfrm>
            <a:off x="5638800" y="1066800"/>
            <a:ext cx="495300" cy="746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47" name="Rectangle 147"/>
          <p:cNvSpPr>
            <a:spLocks noChangeArrowheads="1"/>
          </p:cNvSpPr>
          <p:nvPr/>
        </p:nvSpPr>
        <p:spPr bwMode="ltGray">
          <a:xfrm>
            <a:off x="7200900" y="1066800"/>
            <a:ext cx="495300" cy="7461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48" name="Rectangle 148"/>
          <p:cNvSpPr>
            <a:spLocks noChangeArrowheads="1"/>
          </p:cNvSpPr>
          <p:nvPr/>
        </p:nvSpPr>
        <p:spPr bwMode="ltGray">
          <a:xfrm>
            <a:off x="6705600" y="1066800"/>
            <a:ext cx="495300" cy="7461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49" name="Rectangle 149"/>
          <p:cNvSpPr>
            <a:spLocks noChangeArrowheads="1"/>
          </p:cNvSpPr>
          <p:nvPr/>
        </p:nvSpPr>
        <p:spPr bwMode="ltGray">
          <a:xfrm>
            <a:off x="8267700" y="1066800"/>
            <a:ext cx="495300" cy="7461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0" name="Rectangle 150"/>
          <p:cNvSpPr>
            <a:spLocks noChangeArrowheads="1"/>
          </p:cNvSpPr>
          <p:nvPr/>
        </p:nvSpPr>
        <p:spPr bwMode="ltGray">
          <a:xfrm>
            <a:off x="7772400" y="1066800"/>
            <a:ext cx="495300" cy="746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1" name="Rectangle 151"/>
          <p:cNvSpPr>
            <a:spLocks noChangeArrowheads="1"/>
          </p:cNvSpPr>
          <p:nvPr/>
        </p:nvSpPr>
        <p:spPr bwMode="ltGray">
          <a:xfrm>
            <a:off x="800100" y="1143000"/>
            <a:ext cx="495300" cy="7461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2" name="Rectangle 152"/>
          <p:cNvSpPr>
            <a:spLocks noChangeArrowheads="1"/>
          </p:cNvSpPr>
          <p:nvPr/>
        </p:nvSpPr>
        <p:spPr bwMode="ltGray">
          <a:xfrm>
            <a:off x="304800" y="1143000"/>
            <a:ext cx="495300" cy="7461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3" name="Rectangle 153"/>
          <p:cNvSpPr>
            <a:spLocks noChangeArrowheads="1"/>
          </p:cNvSpPr>
          <p:nvPr/>
        </p:nvSpPr>
        <p:spPr bwMode="ltGray">
          <a:xfrm>
            <a:off x="1866900" y="1143000"/>
            <a:ext cx="495300" cy="7461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4" name="Rectangle 154"/>
          <p:cNvSpPr>
            <a:spLocks noChangeArrowheads="1"/>
          </p:cNvSpPr>
          <p:nvPr/>
        </p:nvSpPr>
        <p:spPr bwMode="ltGray">
          <a:xfrm>
            <a:off x="1371600" y="1143000"/>
            <a:ext cx="495300" cy="746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5" name="Rectangle 155"/>
          <p:cNvSpPr>
            <a:spLocks noChangeArrowheads="1"/>
          </p:cNvSpPr>
          <p:nvPr/>
        </p:nvSpPr>
        <p:spPr bwMode="ltGray">
          <a:xfrm>
            <a:off x="2933700" y="1143000"/>
            <a:ext cx="495300" cy="7461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6" name="Rectangle 156"/>
          <p:cNvSpPr>
            <a:spLocks noChangeArrowheads="1"/>
          </p:cNvSpPr>
          <p:nvPr/>
        </p:nvSpPr>
        <p:spPr bwMode="ltGray">
          <a:xfrm>
            <a:off x="2438400" y="1143000"/>
            <a:ext cx="495300" cy="7461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7" name="Rectangle 157"/>
          <p:cNvSpPr>
            <a:spLocks noChangeArrowheads="1"/>
          </p:cNvSpPr>
          <p:nvPr/>
        </p:nvSpPr>
        <p:spPr bwMode="ltGray">
          <a:xfrm>
            <a:off x="4000500" y="1143000"/>
            <a:ext cx="495300" cy="7461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8" name="Rectangle 158"/>
          <p:cNvSpPr>
            <a:spLocks noChangeArrowheads="1"/>
          </p:cNvSpPr>
          <p:nvPr/>
        </p:nvSpPr>
        <p:spPr bwMode="ltGray">
          <a:xfrm>
            <a:off x="3505200" y="1143000"/>
            <a:ext cx="495300" cy="746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9" name="Rectangle 159"/>
          <p:cNvSpPr>
            <a:spLocks noChangeArrowheads="1"/>
          </p:cNvSpPr>
          <p:nvPr/>
        </p:nvSpPr>
        <p:spPr bwMode="ltGray">
          <a:xfrm>
            <a:off x="5067300" y="1143000"/>
            <a:ext cx="495300" cy="7461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60" name="Rectangle 160"/>
          <p:cNvSpPr>
            <a:spLocks noChangeArrowheads="1"/>
          </p:cNvSpPr>
          <p:nvPr/>
        </p:nvSpPr>
        <p:spPr bwMode="ltGray">
          <a:xfrm>
            <a:off x="4572000" y="1143000"/>
            <a:ext cx="495300" cy="7461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61" name="Rectangle 161"/>
          <p:cNvSpPr>
            <a:spLocks noChangeArrowheads="1"/>
          </p:cNvSpPr>
          <p:nvPr/>
        </p:nvSpPr>
        <p:spPr bwMode="ltGray">
          <a:xfrm>
            <a:off x="6134100" y="1143000"/>
            <a:ext cx="495300" cy="7461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62" name="Rectangle 162"/>
          <p:cNvSpPr>
            <a:spLocks noChangeArrowheads="1"/>
          </p:cNvSpPr>
          <p:nvPr/>
        </p:nvSpPr>
        <p:spPr bwMode="ltGray">
          <a:xfrm>
            <a:off x="5638800" y="1143000"/>
            <a:ext cx="495300" cy="746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63" name="Rectangle 163"/>
          <p:cNvSpPr>
            <a:spLocks noChangeArrowheads="1"/>
          </p:cNvSpPr>
          <p:nvPr/>
        </p:nvSpPr>
        <p:spPr bwMode="ltGray">
          <a:xfrm>
            <a:off x="7200900" y="1143000"/>
            <a:ext cx="495300" cy="7461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64" name="Rectangle 164"/>
          <p:cNvSpPr>
            <a:spLocks noChangeArrowheads="1"/>
          </p:cNvSpPr>
          <p:nvPr/>
        </p:nvSpPr>
        <p:spPr bwMode="ltGray">
          <a:xfrm>
            <a:off x="6705600" y="1143000"/>
            <a:ext cx="495300" cy="7461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65" name="Rectangle 165"/>
          <p:cNvSpPr>
            <a:spLocks noChangeArrowheads="1"/>
          </p:cNvSpPr>
          <p:nvPr/>
        </p:nvSpPr>
        <p:spPr bwMode="ltGray">
          <a:xfrm>
            <a:off x="8267700" y="1143000"/>
            <a:ext cx="495300" cy="7461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66" name="Rectangle 166"/>
          <p:cNvSpPr>
            <a:spLocks noChangeArrowheads="1"/>
          </p:cNvSpPr>
          <p:nvPr/>
        </p:nvSpPr>
        <p:spPr bwMode="ltGray">
          <a:xfrm>
            <a:off x="7772400" y="1143000"/>
            <a:ext cx="495300" cy="746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067" name="Group 167"/>
          <p:cNvGrpSpPr>
            <a:grpSpLocks/>
          </p:cNvGrpSpPr>
          <p:nvPr/>
        </p:nvGrpSpPr>
        <p:grpSpPr bwMode="auto">
          <a:xfrm>
            <a:off x="304800" y="6783388"/>
            <a:ext cx="8458200" cy="74612"/>
            <a:chOff x="192" y="3840"/>
            <a:chExt cx="5328" cy="47"/>
          </a:xfrm>
        </p:grpSpPr>
        <p:grpSp>
          <p:nvGrpSpPr>
            <p:cNvPr id="1125" name="Group 168"/>
            <p:cNvGrpSpPr>
              <a:grpSpLocks/>
            </p:cNvGrpSpPr>
            <p:nvPr userDrawn="1"/>
          </p:nvGrpSpPr>
          <p:grpSpPr bwMode="auto">
            <a:xfrm>
              <a:off x="192" y="3840"/>
              <a:ext cx="624" cy="47"/>
              <a:chOff x="624" y="3706"/>
              <a:chExt cx="1056" cy="106"/>
            </a:xfrm>
          </p:grpSpPr>
          <p:sp>
            <p:nvSpPr>
              <p:cNvPr id="1147" name="Rectangle 169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48" name="Rectangle 170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126" name="Group 171"/>
            <p:cNvGrpSpPr>
              <a:grpSpLocks/>
            </p:cNvGrpSpPr>
            <p:nvPr userDrawn="1"/>
          </p:nvGrpSpPr>
          <p:grpSpPr bwMode="auto">
            <a:xfrm>
              <a:off x="864" y="3840"/>
              <a:ext cx="624" cy="47"/>
              <a:chOff x="624" y="3600"/>
              <a:chExt cx="1056" cy="106"/>
            </a:xfrm>
          </p:grpSpPr>
          <p:sp>
            <p:nvSpPr>
              <p:cNvPr id="1145" name="Rectangle 172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46" name="Rectangle 173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127" name="Group 174"/>
            <p:cNvGrpSpPr>
              <a:grpSpLocks/>
            </p:cNvGrpSpPr>
            <p:nvPr userDrawn="1"/>
          </p:nvGrpSpPr>
          <p:grpSpPr bwMode="auto">
            <a:xfrm>
              <a:off x="1536" y="3840"/>
              <a:ext cx="624" cy="47"/>
              <a:chOff x="624" y="3706"/>
              <a:chExt cx="1056" cy="106"/>
            </a:xfrm>
          </p:grpSpPr>
          <p:sp>
            <p:nvSpPr>
              <p:cNvPr id="1143" name="Rectangle 175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44" name="Rectangle 176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128" name="Group 177"/>
            <p:cNvGrpSpPr>
              <a:grpSpLocks/>
            </p:cNvGrpSpPr>
            <p:nvPr userDrawn="1"/>
          </p:nvGrpSpPr>
          <p:grpSpPr bwMode="auto">
            <a:xfrm>
              <a:off x="2208" y="3840"/>
              <a:ext cx="624" cy="47"/>
              <a:chOff x="624" y="3600"/>
              <a:chExt cx="1056" cy="106"/>
            </a:xfrm>
          </p:grpSpPr>
          <p:sp>
            <p:nvSpPr>
              <p:cNvPr id="1141" name="Rectangle 178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42" name="Rectangle 179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129" name="Group 180"/>
            <p:cNvGrpSpPr>
              <a:grpSpLocks/>
            </p:cNvGrpSpPr>
            <p:nvPr userDrawn="1"/>
          </p:nvGrpSpPr>
          <p:grpSpPr bwMode="auto">
            <a:xfrm>
              <a:off x="2880" y="3840"/>
              <a:ext cx="624" cy="47"/>
              <a:chOff x="624" y="3706"/>
              <a:chExt cx="1056" cy="106"/>
            </a:xfrm>
          </p:grpSpPr>
          <p:sp>
            <p:nvSpPr>
              <p:cNvPr id="1139" name="Rectangle 181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40" name="Rectangle 182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130" name="Group 183"/>
            <p:cNvGrpSpPr>
              <a:grpSpLocks/>
            </p:cNvGrpSpPr>
            <p:nvPr userDrawn="1"/>
          </p:nvGrpSpPr>
          <p:grpSpPr bwMode="auto">
            <a:xfrm>
              <a:off x="3552" y="3840"/>
              <a:ext cx="624" cy="47"/>
              <a:chOff x="624" y="3600"/>
              <a:chExt cx="1056" cy="106"/>
            </a:xfrm>
          </p:grpSpPr>
          <p:sp>
            <p:nvSpPr>
              <p:cNvPr id="1137" name="Rectangle 184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38" name="Rectangle 185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131" name="Group 186"/>
            <p:cNvGrpSpPr>
              <a:grpSpLocks/>
            </p:cNvGrpSpPr>
            <p:nvPr userDrawn="1"/>
          </p:nvGrpSpPr>
          <p:grpSpPr bwMode="auto">
            <a:xfrm>
              <a:off x="4224" y="3840"/>
              <a:ext cx="624" cy="47"/>
              <a:chOff x="624" y="3706"/>
              <a:chExt cx="1056" cy="106"/>
            </a:xfrm>
          </p:grpSpPr>
          <p:sp>
            <p:nvSpPr>
              <p:cNvPr id="1135" name="Rectangle 187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36" name="Rectangle 188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132" name="Group 189"/>
            <p:cNvGrpSpPr>
              <a:grpSpLocks/>
            </p:cNvGrpSpPr>
            <p:nvPr userDrawn="1"/>
          </p:nvGrpSpPr>
          <p:grpSpPr bwMode="auto">
            <a:xfrm>
              <a:off x="4896" y="3840"/>
              <a:ext cx="624" cy="47"/>
              <a:chOff x="624" y="3600"/>
              <a:chExt cx="1056" cy="106"/>
            </a:xfrm>
          </p:grpSpPr>
          <p:sp>
            <p:nvSpPr>
              <p:cNvPr id="1133" name="Rectangle 190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34" name="Rectangle 191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  <p:sp>
        <p:nvSpPr>
          <p:cNvPr id="1068" name="Rectangle 192"/>
          <p:cNvSpPr>
            <a:spLocks noChangeArrowheads="1"/>
          </p:cNvSpPr>
          <p:nvPr userDrawn="1"/>
        </p:nvSpPr>
        <p:spPr bwMode="ltGray">
          <a:xfrm>
            <a:off x="800100" y="1066800"/>
            <a:ext cx="495300" cy="7461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69" name="Rectangle 193"/>
          <p:cNvSpPr>
            <a:spLocks noChangeArrowheads="1"/>
          </p:cNvSpPr>
          <p:nvPr userDrawn="1"/>
        </p:nvSpPr>
        <p:spPr bwMode="ltGray">
          <a:xfrm>
            <a:off x="304800" y="1066800"/>
            <a:ext cx="495300" cy="7461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70" name="Rectangle 194"/>
          <p:cNvSpPr>
            <a:spLocks noChangeArrowheads="1"/>
          </p:cNvSpPr>
          <p:nvPr userDrawn="1"/>
        </p:nvSpPr>
        <p:spPr bwMode="ltGray">
          <a:xfrm>
            <a:off x="1866900" y="1066800"/>
            <a:ext cx="495300" cy="7461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71" name="Rectangle 195"/>
          <p:cNvSpPr>
            <a:spLocks noChangeArrowheads="1"/>
          </p:cNvSpPr>
          <p:nvPr userDrawn="1"/>
        </p:nvSpPr>
        <p:spPr bwMode="ltGray">
          <a:xfrm>
            <a:off x="1371600" y="1066800"/>
            <a:ext cx="495300" cy="746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72" name="Rectangle 196"/>
          <p:cNvSpPr>
            <a:spLocks noChangeArrowheads="1"/>
          </p:cNvSpPr>
          <p:nvPr userDrawn="1"/>
        </p:nvSpPr>
        <p:spPr bwMode="ltGray">
          <a:xfrm>
            <a:off x="2933700" y="1066800"/>
            <a:ext cx="495300" cy="7461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73" name="Rectangle 197"/>
          <p:cNvSpPr>
            <a:spLocks noChangeArrowheads="1"/>
          </p:cNvSpPr>
          <p:nvPr userDrawn="1"/>
        </p:nvSpPr>
        <p:spPr bwMode="ltGray">
          <a:xfrm>
            <a:off x="2438400" y="1066800"/>
            <a:ext cx="495300" cy="7461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74" name="Rectangle 198"/>
          <p:cNvSpPr>
            <a:spLocks noChangeArrowheads="1"/>
          </p:cNvSpPr>
          <p:nvPr userDrawn="1"/>
        </p:nvSpPr>
        <p:spPr bwMode="ltGray">
          <a:xfrm>
            <a:off x="4000500" y="1066800"/>
            <a:ext cx="495300" cy="7461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75" name="Rectangle 199"/>
          <p:cNvSpPr>
            <a:spLocks noChangeArrowheads="1"/>
          </p:cNvSpPr>
          <p:nvPr userDrawn="1"/>
        </p:nvSpPr>
        <p:spPr bwMode="ltGray">
          <a:xfrm>
            <a:off x="3505200" y="1066800"/>
            <a:ext cx="495300" cy="746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76" name="Rectangle 200"/>
          <p:cNvSpPr>
            <a:spLocks noChangeArrowheads="1"/>
          </p:cNvSpPr>
          <p:nvPr userDrawn="1"/>
        </p:nvSpPr>
        <p:spPr bwMode="ltGray">
          <a:xfrm>
            <a:off x="5067300" y="1066800"/>
            <a:ext cx="495300" cy="7461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77" name="Rectangle 201"/>
          <p:cNvSpPr>
            <a:spLocks noChangeArrowheads="1"/>
          </p:cNvSpPr>
          <p:nvPr userDrawn="1"/>
        </p:nvSpPr>
        <p:spPr bwMode="ltGray">
          <a:xfrm>
            <a:off x="4572000" y="1066800"/>
            <a:ext cx="495300" cy="7461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78" name="Rectangle 202"/>
          <p:cNvSpPr>
            <a:spLocks noChangeArrowheads="1"/>
          </p:cNvSpPr>
          <p:nvPr userDrawn="1"/>
        </p:nvSpPr>
        <p:spPr bwMode="ltGray">
          <a:xfrm>
            <a:off x="6134100" y="1066800"/>
            <a:ext cx="495300" cy="7461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79" name="Rectangle 203"/>
          <p:cNvSpPr>
            <a:spLocks noChangeArrowheads="1"/>
          </p:cNvSpPr>
          <p:nvPr userDrawn="1"/>
        </p:nvSpPr>
        <p:spPr bwMode="ltGray">
          <a:xfrm>
            <a:off x="5638800" y="1066800"/>
            <a:ext cx="495300" cy="746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0" name="Rectangle 204"/>
          <p:cNvSpPr>
            <a:spLocks noChangeArrowheads="1"/>
          </p:cNvSpPr>
          <p:nvPr userDrawn="1"/>
        </p:nvSpPr>
        <p:spPr bwMode="ltGray">
          <a:xfrm>
            <a:off x="7200900" y="1066800"/>
            <a:ext cx="495300" cy="7461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1" name="Rectangle 205"/>
          <p:cNvSpPr>
            <a:spLocks noChangeArrowheads="1"/>
          </p:cNvSpPr>
          <p:nvPr userDrawn="1"/>
        </p:nvSpPr>
        <p:spPr bwMode="ltGray">
          <a:xfrm>
            <a:off x="6705600" y="1066800"/>
            <a:ext cx="495300" cy="7461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2" name="Rectangle 206"/>
          <p:cNvSpPr>
            <a:spLocks noChangeArrowheads="1"/>
          </p:cNvSpPr>
          <p:nvPr userDrawn="1"/>
        </p:nvSpPr>
        <p:spPr bwMode="ltGray">
          <a:xfrm>
            <a:off x="8267700" y="1066800"/>
            <a:ext cx="495300" cy="7461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3" name="Rectangle 207"/>
          <p:cNvSpPr>
            <a:spLocks noChangeArrowheads="1"/>
          </p:cNvSpPr>
          <p:nvPr userDrawn="1"/>
        </p:nvSpPr>
        <p:spPr bwMode="ltGray">
          <a:xfrm>
            <a:off x="7772400" y="1066800"/>
            <a:ext cx="495300" cy="746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4" name="Rectangle 208"/>
          <p:cNvSpPr>
            <a:spLocks noChangeArrowheads="1"/>
          </p:cNvSpPr>
          <p:nvPr userDrawn="1"/>
        </p:nvSpPr>
        <p:spPr bwMode="ltGray">
          <a:xfrm>
            <a:off x="800100" y="1143000"/>
            <a:ext cx="495300" cy="7461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5" name="Rectangle 209"/>
          <p:cNvSpPr>
            <a:spLocks noChangeArrowheads="1"/>
          </p:cNvSpPr>
          <p:nvPr userDrawn="1"/>
        </p:nvSpPr>
        <p:spPr bwMode="ltGray">
          <a:xfrm>
            <a:off x="304800" y="1143000"/>
            <a:ext cx="495300" cy="7461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6" name="Rectangle 210"/>
          <p:cNvSpPr>
            <a:spLocks noChangeArrowheads="1"/>
          </p:cNvSpPr>
          <p:nvPr userDrawn="1"/>
        </p:nvSpPr>
        <p:spPr bwMode="ltGray">
          <a:xfrm>
            <a:off x="1866900" y="1143000"/>
            <a:ext cx="495300" cy="7461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7" name="Rectangle 211"/>
          <p:cNvSpPr>
            <a:spLocks noChangeArrowheads="1"/>
          </p:cNvSpPr>
          <p:nvPr userDrawn="1"/>
        </p:nvSpPr>
        <p:spPr bwMode="ltGray">
          <a:xfrm>
            <a:off x="1371600" y="1143000"/>
            <a:ext cx="495300" cy="746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8" name="Rectangle 212"/>
          <p:cNvSpPr>
            <a:spLocks noChangeArrowheads="1"/>
          </p:cNvSpPr>
          <p:nvPr userDrawn="1"/>
        </p:nvSpPr>
        <p:spPr bwMode="ltGray">
          <a:xfrm>
            <a:off x="2933700" y="1143000"/>
            <a:ext cx="495300" cy="7461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9" name="Rectangle 213"/>
          <p:cNvSpPr>
            <a:spLocks noChangeArrowheads="1"/>
          </p:cNvSpPr>
          <p:nvPr userDrawn="1"/>
        </p:nvSpPr>
        <p:spPr bwMode="ltGray">
          <a:xfrm>
            <a:off x="2438400" y="1143000"/>
            <a:ext cx="495300" cy="7461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90" name="Rectangle 214"/>
          <p:cNvSpPr>
            <a:spLocks noChangeArrowheads="1"/>
          </p:cNvSpPr>
          <p:nvPr userDrawn="1"/>
        </p:nvSpPr>
        <p:spPr bwMode="ltGray">
          <a:xfrm>
            <a:off x="4000500" y="1143000"/>
            <a:ext cx="495300" cy="7461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91" name="Rectangle 215"/>
          <p:cNvSpPr>
            <a:spLocks noChangeArrowheads="1"/>
          </p:cNvSpPr>
          <p:nvPr userDrawn="1"/>
        </p:nvSpPr>
        <p:spPr bwMode="ltGray">
          <a:xfrm>
            <a:off x="3505200" y="1143000"/>
            <a:ext cx="495300" cy="746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92" name="Rectangle 216"/>
          <p:cNvSpPr>
            <a:spLocks noChangeArrowheads="1"/>
          </p:cNvSpPr>
          <p:nvPr userDrawn="1"/>
        </p:nvSpPr>
        <p:spPr bwMode="ltGray">
          <a:xfrm>
            <a:off x="5067300" y="1143000"/>
            <a:ext cx="495300" cy="7461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93" name="Rectangle 217"/>
          <p:cNvSpPr>
            <a:spLocks noChangeArrowheads="1"/>
          </p:cNvSpPr>
          <p:nvPr userDrawn="1"/>
        </p:nvSpPr>
        <p:spPr bwMode="ltGray">
          <a:xfrm>
            <a:off x="4572000" y="1143000"/>
            <a:ext cx="495300" cy="7461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94" name="Rectangle 218"/>
          <p:cNvSpPr>
            <a:spLocks noChangeArrowheads="1"/>
          </p:cNvSpPr>
          <p:nvPr userDrawn="1"/>
        </p:nvSpPr>
        <p:spPr bwMode="ltGray">
          <a:xfrm>
            <a:off x="6134100" y="1143000"/>
            <a:ext cx="495300" cy="7461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95" name="Rectangle 219"/>
          <p:cNvSpPr>
            <a:spLocks noChangeArrowheads="1"/>
          </p:cNvSpPr>
          <p:nvPr userDrawn="1"/>
        </p:nvSpPr>
        <p:spPr bwMode="ltGray">
          <a:xfrm>
            <a:off x="5638800" y="1143000"/>
            <a:ext cx="495300" cy="746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96" name="Rectangle 220"/>
          <p:cNvSpPr>
            <a:spLocks noChangeArrowheads="1"/>
          </p:cNvSpPr>
          <p:nvPr userDrawn="1"/>
        </p:nvSpPr>
        <p:spPr bwMode="ltGray">
          <a:xfrm>
            <a:off x="7200900" y="1143000"/>
            <a:ext cx="495300" cy="7461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97" name="Rectangle 221"/>
          <p:cNvSpPr>
            <a:spLocks noChangeArrowheads="1"/>
          </p:cNvSpPr>
          <p:nvPr userDrawn="1"/>
        </p:nvSpPr>
        <p:spPr bwMode="ltGray">
          <a:xfrm>
            <a:off x="6705600" y="1143000"/>
            <a:ext cx="495300" cy="7461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98" name="Rectangle 222"/>
          <p:cNvSpPr>
            <a:spLocks noChangeArrowheads="1"/>
          </p:cNvSpPr>
          <p:nvPr userDrawn="1"/>
        </p:nvSpPr>
        <p:spPr bwMode="ltGray">
          <a:xfrm>
            <a:off x="8267700" y="1143000"/>
            <a:ext cx="495300" cy="7461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99" name="Rectangle 223"/>
          <p:cNvSpPr>
            <a:spLocks noChangeArrowheads="1"/>
          </p:cNvSpPr>
          <p:nvPr userDrawn="1"/>
        </p:nvSpPr>
        <p:spPr bwMode="ltGray">
          <a:xfrm>
            <a:off x="7772400" y="1143000"/>
            <a:ext cx="495300" cy="746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100" name="Group 224"/>
          <p:cNvGrpSpPr>
            <a:grpSpLocks/>
          </p:cNvGrpSpPr>
          <p:nvPr userDrawn="1"/>
        </p:nvGrpSpPr>
        <p:grpSpPr bwMode="auto">
          <a:xfrm>
            <a:off x="304800" y="6783388"/>
            <a:ext cx="8458200" cy="74612"/>
            <a:chOff x="192" y="3840"/>
            <a:chExt cx="5328" cy="47"/>
          </a:xfrm>
        </p:grpSpPr>
        <p:grpSp>
          <p:nvGrpSpPr>
            <p:cNvPr id="1101" name="Group 225"/>
            <p:cNvGrpSpPr>
              <a:grpSpLocks/>
            </p:cNvGrpSpPr>
            <p:nvPr userDrawn="1"/>
          </p:nvGrpSpPr>
          <p:grpSpPr bwMode="auto">
            <a:xfrm>
              <a:off x="192" y="3840"/>
              <a:ext cx="624" cy="47"/>
              <a:chOff x="624" y="3706"/>
              <a:chExt cx="1056" cy="106"/>
            </a:xfrm>
          </p:grpSpPr>
          <p:sp>
            <p:nvSpPr>
              <p:cNvPr id="1123" name="Rectangle 226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24" name="Rectangle 227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102" name="Group 228"/>
            <p:cNvGrpSpPr>
              <a:grpSpLocks/>
            </p:cNvGrpSpPr>
            <p:nvPr userDrawn="1"/>
          </p:nvGrpSpPr>
          <p:grpSpPr bwMode="auto">
            <a:xfrm>
              <a:off x="864" y="3840"/>
              <a:ext cx="624" cy="47"/>
              <a:chOff x="624" y="3600"/>
              <a:chExt cx="1056" cy="106"/>
            </a:xfrm>
          </p:grpSpPr>
          <p:sp>
            <p:nvSpPr>
              <p:cNvPr id="1121" name="Rectangle 229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22" name="Rectangle 230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103" name="Group 231"/>
            <p:cNvGrpSpPr>
              <a:grpSpLocks/>
            </p:cNvGrpSpPr>
            <p:nvPr userDrawn="1"/>
          </p:nvGrpSpPr>
          <p:grpSpPr bwMode="auto">
            <a:xfrm>
              <a:off x="1536" y="3840"/>
              <a:ext cx="624" cy="47"/>
              <a:chOff x="624" y="3706"/>
              <a:chExt cx="1056" cy="106"/>
            </a:xfrm>
          </p:grpSpPr>
          <p:sp>
            <p:nvSpPr>
              <p:cNvPr id="1119" name="Rectangle 232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20" name="Rectangle 233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104" name="Group 234"/>
            <p:cNvGrpSpPr>
              <a:grpSpLocks/>
            </p:cNvGrpSpPr>
            <p:nvPr userDrawn="1"/>
          </p:nvGrpSpPr>
          <p:grpSpPr bwMode="auto">
            <a:xfrm>
              <a:off x="2208" y="3840"/>
              <a:ext cx="624" cy="47"/>
              <a:chOff x="624" y="3600"/>
              <a:chExt cx="1056" cy="106"/>
            </a:xfrm>
          </p:grpSpPr>
          <p:sp>
            <p:nvSpPr>
              <p:cNvPr id="1117" name="Rectangle 235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18" name="Rectangle 236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105" name="Group 237"/>
            <p:cNvGrpSpPr>
              <a:grpSpLocks/>
            </p:cNvGrpSpPr>
            <p:nvPr userDrawn="1"/>
          </p:nvGrpSpPr>
          <p:grpSpPr bwMode="auto">
            <a:xfrm>
              <a:off x="2880" y="3840"/>
              <a:ext cx="624" cy="47"/>
              <a:chOff x="624" y="3706"/>
              <a:chExt cx="1056" cy="106"/>
            </a:xfrm>
          </p:grpSpPr>
          <p:sp>
            <p:nvSpPr>
              <p:cNvPr id="1115" name="Rectangle 238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16" name="Rectangle 239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106" name="Group 240"/>
            <p:cNvGrpSpPr>
              <a:grpSpLocks/>
            </p:cNvGrpSpPr>
            <p:nvPr userDrawn="1"/>
          </p:nvGrpSpPr>
          <p:grpSpPr bwMode="auto">
            <a:xfrm>
              <a:off x="3552" y="3840"/>
              <a:ext cx="624" cy="47"/>
              <a:chOff x="624" y="3600"/>
              <a:chExt cx="1056" cy="106"/>
            </a:xfrm>
          </p:grpSpPr>
          <p:sp>
            <p:nvSpPr>
              <p:cNvPr id="1113" name="Rectangle 241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14" name="Rectangle 242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107" name="Group 243"/>
            <p:cNvGrpSpPr>
              <a:grpSpLocks/>
            </p:cNvGrpSpPr>
            <p:nvPr userDrawn="1"/>
          </p:nvGrpSpPr>
          <p:grpSpPr bwMode="auto">
            <a:xfrm>
              <a:off x="4224" y="3840"/>
              <a:ext cx="624" cy="47"/>
              <a:chOff x="624" y="3706"/>
              <a:chExt cx="1056" cy="106"/>
            </a:xfrm>
          </p:grpSpPr>
          <p:sp>
            <p:nvSpPr>
              <p:cNvPr id="1111" name="Rectangle 244"/>
              <p:cNvSpPr>
                <a:spLocks noChangeArrowheads="1"/>
              </p:cNvSpPr>
              <p:nvPr userDrawn="1"/>
            </p:nvSpPr>
            <p:spPr bwMode="ltGray">
              <a:xfrm>
                <a:off x="1152" y="3706"/>
                <a:ext cx="528" cy="1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12" name="Rectangle 245"/>
              <p:cNvSpPr>
                <a:spLocks noChangeArrowheads="1"/>
              </p:cNvSpPr>
              <p:nvPr userDrawn="1"/>
            </p:nvSpPr>
            <p:spPr bwMode="ltGray">
              <a:xfrm>
                <a:off x="624" y="3706"/>
                <a:ext cx="528" cy="1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108" name="Group 246"/>
            <p:cNvGrpSpPr>
              <a:grpSpLocks/>
            </p:cNvGrpSpPr>
            <p:nvPr userDrawn="1"/>
          </p:nvGrpSpPr>
          <p:grpSpPr bwMode="auto">
            <a:xfrm>
              <a:off x="4896" y="3840"/>
              <a:ext cx="624" cy="47"/>
              <a:chOff x="624" y="3600"/>
              <a:chExt cx="1056" cy="106"/>
            </a:xfrm>
          </p:grpSpPr>
          <p:sp>
            <p:nvSpPr>
              <p:cNvPr id="1109" name="Rectangle 247"/>
              <p:cNvSpPr>
                <a:spLocks noChangeArrowheads="1"/>
              </p:cNvSpPr>
              <p:nvPr userDrawn="1"/>
            </p:nvSpPr>
            <p:spPr bwMode="ltGray">
              <a:xfrm>
                <a:off x="1152" y="3600"/>
                <a:ext cx="528" cy="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10" name="Rectangle 248"/>
              <p:cNvSpPr>
                <a:spLocks noChangeArrowheads="1"/>
              </p:cNvSpPr>
              <p:nvPr userDrawn="1"/>
            </p:nvSpPr>
            <p:spPr bwMode="ltGray">
              <a:xfrm>
                <a:off x="624" y="3600"/>
                <a:ext cx="528" cy="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  <p:sldLayoutId id="2147483972" r:id="rId12"/>
    <p:sldLayoutId id="2147483973" r:id="rId13"/>
    <p:sldLayoutId id="2147483974" r:id="rId14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sz="3200">
          <a:solidFill>
            <a:srgbClr val="000000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sz="2800">
          <a:solidFill>
            <a:srgbClr val="000000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sz="2400">
          <a:solidFill>
            <a:srgbClr val="000000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4" Type="http://schemas.openxmlformats.org/officeDocument/2006/relationships/oleObject" Target="../embeddings/oleObject15.bin"/><Relationship Id="rId5" Type="http://schemas.openxmlformats.org/officeDocument/2006/relationships/image" Target="../media/image2.wmf"/><Relationship Id="rId6" Type="http://schemas.openxmlformats.org/officeDocument/2006/relationships/oleObject" Target="../embeddings/oleObject16.bin"/><Relationship Id="rId7" Type="http://schemas.openxmlformats.org/officeDocument/2006/relationships/oleObject" Target="../embeddings/oleObject17.bin"/><Relationship Id="rId8" Type="http://schemas.openxmlformats.org/officeDocument/2006/relationships/oleObject" Target="../embeddings/oleObject18.bin"/><Relationship Id="rId9" Type="http://schemas.openxmlformats.org/officeDocument/2006/relationships/oleObject" Target="../embeddings/oleObject19.bin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4" Type="http://schemas.openxmlformats.org/officeDocument/2006/relationships/image" Target="../media/image12.wmf"/><Relationship Id="rId5" Type="http://schemas.openxmlformats.org/officeDocument/2006/relationships/image" Target="../media/image13.wmf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4" Type="http://schemas.openxmlformats.org/officeDocument/2006/relationships/image" Target="../media/image12.wmf"/><Relationship Id="rId5" Type="http://schemas.openxmlformats.org/officeDocument/2006/relationships/image" Target="../media/image13.wmf"/><Relationship Id="rId6" Type="http://schemas.openxmlformats.org/officeDocument/2006/relationships/image" Target="../media/image17.pn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4" Type="http://schemas.openxmlformats.org/officeDocument/2006/relationships/image" Target="../media/image12.wmf"/><Relationship Id="rId5" Type="http://schemas.openxmlformats.org/officeDocument/2006/relationships/image" Target="../media/image13.wmf"/><Relationship Id="rId6" Type="http://schemas.openxmlformats.org/officeDocument/2006/relationships/image" Target="../media/image17.png"/><Relationship Id="rId1" Type="http://schemas.openxmlformats.org/officeDocument/2006/relationships/tags" Target="../tags/tag3.xml"/><Relationship Id="rId2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.cmu.edu/~srini/15-744/S15/syllabus.html" TargetMode="External"/><Relationship Id="rId4" Type="http://schemas.openxmlformats.org/officeDocument/2006/relationships/hyperlink" Target="http://www.cs.cmu.edu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jpeg"/><Relationship Id="rId3" Type="http://schemas.openxmlformats.org/officeDocument/2006/relationships/image" Target="../media/image19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jpeg"/><Relationship Id="rId7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6.png"/><Relationship Id="rId6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6.png"/><Relationship Id="rId6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7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1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32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tif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3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33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2.wmf"/><Relationship Id="rId6" Type="http://schemas.openxmlformats.org/officeDocument/2006/relationships/oleObject" Target="../embeddings/oleObject2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28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7" Type="http://schemas.openxmlformats.org/officeDocument/2006/relationships/image" Target="../media/image36.png"/><Relationship Id="rId8" Type="http://schemas.openxmlformats.org/officeDocument/2006/relationships/image" Target="../media/image29.png"/><Relationship Id="rId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6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9.tiff"/><Relationship Id="rId12" Type="http://schemas.openxmlformats.org/officeDocument/2006/relationships/image" Target="../media/image40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30.png"/><Relationship Id="rId4" Type="http://schemas.openxmlformats.org/officeDocument/2006/relationships/image" Target="../media/image28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7" Type="http://schemas.openxmlformats.org/officeDocument/2006/relationships/image" Target="../media/image36.png"/><Relationship Id="rId8" Type="http://schemas.openxmlformats.org/officeDocument/2006/relationships/image" Target="../media/image38.png"/><Relationship Id="rId9" Type="http://schemas.openxmlformats.org/officeDocument/2006/relationships/image" Target="../media/image29.png"/><Relationship Id="rId10" Type="http://schemas.openxmlformats.org/officeDocument/2006/relationships/image" Target="../media/image37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28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7" Type="http://schemas.openxmlformats.org/officeDocument/2006/relationships/image" Target="../media/image36.png"/><Relationship Id="rId8" Type="http://schemas.openxmlformats.org/officeDocument/2006/relationships/image" Target="../media/image38.png"/><Relationship Id="rId9" Type="http://schemas.openxmlformats.org/officeDocument/2006/relationships/image" Target="../media/image29.png"/><Relationship Id="rId10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28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7" Type="http://schemas.openxmlformats.org/officeDocument/2006/relationships/image" Target="../media/image36.png"/><Relationship Id="rId8" Type="http://schemas.openxmlformats.org/officeDocument/2006/relationships/image" Target="../media/image38.png"/><Relationship Id="rId9" Type="http://schemas.openxmlformats.org/officeDocument/2006/relationships/image" Target="../media/image29.png"/><Relationship Id="rId10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28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7" Type="http://schemas.openxmlformats.org/officeDocument/2006/relationships/image" Target="../media/image36.png"/><Relationship Id="rId8" Type="http://schemas.openxmlformats.org/officeDocument/2006/relationships/image" Target="../media/image38.png"/><Relationship Id="rId9" Type="http://schemas.openxmlformats.org/officeDocument/2006/relationships/image" Target="../media/image29.png"/><Relationship Id="rId10" Type="http://schemas.openxmlformats.org/officeDocument/2006/relationships/image" Target="../media/image37.png"/><Relationship Id="rId11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42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44.tiff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oleObject" Target="../embeddings/oleObject3.bin"/><Relationship Id="rId5" Type="http://schemas.openxmlformats.org/officeDocument/2006/relationships/image" Target="../media/image2.wmf"/><Relationship Id="rId6" Type="http://schemas.openxmlformats.org/officeDocument/2006/relationships/oleObject" Target="../embeddings/oleObject4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8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28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7" Type="http://schemas.openxmlformats.org/officeDocument/2006/relationships/image" Target="../media/image36.png"/><Relationship Id="rId8" Type="http://schemas.openxmlformats.org/officeDocument/2006/relationships/image" Target="../media/image38.png"/><Relationship Id="rId9" Type="http://schemas.openxmlformats.org/officeDocument/2006/relationships/image" Target="../media/image29.png"/><Relationship Id="rId10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oleObject" Target="../embeddings/oleObject5.bin"/><Relationship Id="rId5" Type="http://schemas.openxmlformats.org/officeDocument/2006/relationships/image" Target="../media/image2.wmf"/><Relationship Id="rId6" Type="http://schemas.openxmlformats.org/officeDocument/2006/relationships/oleObject" Target="../embeddings/oleObject6.bin"/><Relationship Id="rId7" Type="http://schemas.openxmlformats.org/officeDocument/2006/relationships/oleObject" Target="../embeddings/oleObject7.bin"/><Relationship Id="rId8" Type="http://schemas.openxmlformats.org/officeDocument/2006/relationships/oleObject" Target="../embeddings/oleObject8.bin"/><Relationship Id="rId9" Type="http://schemas.openxmlformats.org/officeDocument/2006/relationships/oleObject" Target="../embeddings/oleObject9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oleObject" Target="../embeddings/oleObject10.bin"/><Relationship Id="rId5" Type="http://schemas.openxmlformats.org/officeDocument/2006/relationships/image" Target="../media/image2.wmf"/><Relationship Id="rId6" Type="http://schemas.openxmlformats.org/officeDocument/2006/relationships/oleObject" Target="../embeddings/oleObject11.bin"/><Relationship Id="rId7" Type="http://schemas.openxmlformats.org/officeDocument/2006/relationships/oleObject" Target="../embeddings/oleObject12.bin"/><Relationship Id="rId8" Type="http://schemas.openxmlformats.org/officeDocument/2006/relationships/oleObject" Target="../embeddings/oleObject13.bin"/><Relationship Id="rId9" Type="http://schemas.openxmlformats.org/officeDocument/2006/relationships/oleObject" Target="../embeddings/oleObject14.bin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en-US" altLang="en-US">
                <a:ea typeface="ＭＳ Ｐゴシック" charset="-128"/>
              </a:rPr>
              <a:t>15-744: Computer Networking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ea typeface="ＭＳ Ｐゴシック" charset="-128"/>
              </a:rPr>
              <a:t>L-20 </a:t>
            </a:r>
            <a:r>
              <a:rPr lang="en-US" altLang="en-US" dirty="0" smtClean="0">
                <a:ea typeface="ＭＳ Ｐゴシック" charset="-128"/>
              </a:rPr>
              <a:t>CDN, Video Streaming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Study: Akamai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1"/>
            <a:ext cx="8458200" cy="5105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Distributed servers</a:t>
            </a:r>
          </a:p>
          <a:p>
            <a:pPr lvl="1"/>
            <a:r>
              <a:rPr lang="en-US" dirty="0" smtClean="0"/>
              <a:t>60,000~ servers</a:t>
            </a:r>
          </a:p>
          <a:p>
            <a:pPr lvl="1"/>
            <a:r>
              <a:rPr lang="en-US" dirty="0" smtClean="0"/>
              <a:t>1,000~ networks</a:t>
            </a:r>
          </a:p>
          <a:p>
            <a:pPr lvl="1"/>
            <a:r>
              <a:rPr lang="en-US" dirty="0" smtClean="0"/>
              <a:t>70~ countries</a:t>
            </a:r>
          </a:p>
          <a:p>
            <a:endParaRPr lang="en-US" dirty="0"/>
          </a:p>
          <a:p>
            <a:r>
              <a:rPr lang="en-US" dirty="0" smtClean="0"/>
              <a:t>Client requests</a:t>
            </a:r>
          </a:p>
          <a:p>
            <a:pPr lvl="1"/>
            <a:r>
              <a:rPr lang="en-US" dirty="0" smtClean="0"/>
              <a:t>10^8~ requests per day</a:t>
            </a:r>
          </a:p>
          <a:p>
            <a:pPr lvl="1"/>
            <a:r>
              <a:rPr lang="en-US" dirty="0" smtClean="0"/>
              <a:t>20% web, majority video</a:t>
            </a:r>
          </a:p>
          <a:p>
            <a:endParaRPr lang="en-US" dirty="0"/>
          </a:p>
          <a:p>
            <a:r>
              <a:rPr lang="en-US" dirty="0" smtClean="0"/>
              <a:t>Major customers</a:t>
            </a:r>
          </a:p>
          <a:p>
            <a:pPr lvl="1"/>
            <a:r>
              <a:rPr lang="en-US" dirty="0" smtClean="0"/>
              <a:t>BBC, FOX, Apple, NBC, Facebook, </a:t>
            </a:r>
            <a:r>
              <a:rPr lang="en-US" dirty="0" err="1" smtClean="0"/>
              <a:t>Vevo</a:t>
            </a:r>
            <a:r>
              <a:rPr lang="en-US" dirty="0" smtClean="0"/>
              <a:t>, NFL, </a:t>
            </a:r>
            <a:r>
              <a:rPr lang="en-US" dirty="0" err="1" smtClean="0"/>
              <a:t>etc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81715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Number Placeholder 4"/>
          <p:cNvSpPr txBox="1">
            <a:spLocks noGrp="1"/>
          </p:cNvSpPr>
          <p:nvPr/>
        </p:nvSpPr>
        <p:spPr bwMode="auto">
          <a:xfrm>
            <a:off x="6589713" y="6376988"/>
            <a:ext cx="2193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accent2"/>
              </a:buClr>
              <a:buChar char="•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F50345D6-7722-A84A-85FF-4BAA49B677AD}" type="slidenum">
              <a:rPr lang="en-US" altLang="en-US" sz="1200">
                <a:solidFill>
                  <a:schemeClr val="folHlink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US" altLang="en-US" sz="1200">
              <a:solidFill>
                <a:schemeClr val="folHlink"/>
              </a:solidFill>
            </a:endParaRP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charset="-128"/>
              </a:rPr>
              <a:t>How Akamai Works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>
                <a:ea typeface="ＭＳ Ｐゴシック" charset="-128"/>
              </a:rPr>
              <a:t>How is content replicated?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>
                <a:ea typeface="ＭＳ Ｐゴシック" charset="-128"/>
              </a:rPr>
              <a:t>Akamai only replicates static content (*)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>
                <a:ea typeface="ＭＳ Ｐゴシック" charset="-128"/>
              </a:rPr>
              <a:t>Modified name contains original file name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>
                <a:ea typeface="ＭＳ Ｐゴシック" charset="-128"/>
              </a:rPr>
              <a:t>Akamai server is asked for content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charset="-128"/>
              </a:rPr>
              <a:t>First checks local cache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charset="-128"/>
              </a:rPr>
              <a:t>If not in cache, requests file from primary server and caches file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>
              <a:ea typeface="ＭＳ Ｐゴシック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1800">
                <a:ea typeface="ＭＳ Ｐゴシック" charset="-128"/>
              </a:rPr>
              <a:t>* (At least, the version we</a:t>
            </a:r>
            <a:r>
              <a:rPr lang="ja-JP" altLang="en-US" sz="1800">
                <a:ea typeface="ＭＳ Ｐゴシック" charset="-128"/>
              </a:rPr>
              <a:t>’</a:t>
            </a:r>
            <a:r>
              <a:rPr lang="en-US" altLang="ja-JP" sz="1800">
                <a:ea typeface="ＭＳ Ｐゴシック" charset="-128"/>
              </a:rPr>
              <a:t>re talking about today.  Akamai actually lets sites write code that can run on Akamai</a:t>
            </a:r>
            <a:r>
              <a:rPr lang="ja-JP" altLang="en-US" sz="1800">
                <a:ea typeface="ＭＳ Ｐゴシック" charset="-128"/>
              </a:rPr>
              <a:t>’</a:t>
            </a:r>
            <a:r>
              <a:rPr lang="en-US" altLang="ja-JP" sz="1800">
                <a:ea typeface="ＭＳ Ｐゴシック" charset="-128"/>
              </a:rPr>
              <a:t>s servers, but that</a:t>
            </a:r>
            <a:r>
              <a:rPr lang="ja-JP" altLang="en-US" sz="1800">
                <a:ea typeface="ＭＳ Ｐゴシック" charset="-128"/>
              </a:rPr>
              <a:t>’</a:t>
            </a:r>
            <a:r>
              <a:rPr lang="en-US" altLang="ja-JP" sz="1800">
                <a:ea typeface="ＭＳ Ｐゴシック" charset="-128"/>
              </a:rPr>
              <a:t>s a pretty different beast)</a:t>
            </a:r>
            <a:endParaRPr lang="en-US" altLang="ja-JP">
              <a:ea typeface="ＭＳ Ｐゴシック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>
              <a:ea typeface="ＭＳ Ｐゴシック" charset="-128"/>
            </a:endParaRPr>
          </a:p>
        </p:txBody>
      </p:sp>
      <p:sp>
        <p:nvSpPr>
          <p:cNvPr id="39940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Char char="•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DFF4E86-5622-7D49-B8B6-37029EA4E5B0}" type="slidenum">
              <a:rPr lang="en-US" altLang="en-US" sz="1200">
                <a:solidFill>
                  <a:schemeClr val="folHlink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US" altLang="en-US" sz="1200">
              <a:solidFill>
                <a:schemeClr val="fol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2958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Number Placeholder 4"/>
          <p:cNvSpPr txBox="1">
            <a:spLocks noGrp="1"/>
          </p:cNvSpPr>
          <p:nvPr/>
        </p:nvSpPr>
        <p:spPr bwMode="auto">
          <a:xfrm>
            <a:off x="6589713" y="6376988"/>
            <a:ext cx="2193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accent2"/>
              </a:buClr>
              <a:buChar char="•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0703C216-97CC-BD44-9082-8B081D0696EC}" type="slidenum">
              <a:rPr lang="en-US" altLang="en-US" sz="1200">
                <a:solidFill>
                  <a:schemeClr val="folHlink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US" altLang="en-US" sz="1200">
              <a:solidFill>
                <a:schemeClr val="folHlink"/>
              </a:solidFill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charset="-128"/>
              </a:rPr>
              <a:t>How Akamai Works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>
                <a:ea typeface="ＭＳ Ｐゴシック" charset="-128"/>
              </a:rPr>
              <a:t>Root server gives NS record for akamai.net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>
                <a:ea typeface="ＭＳ Ｐゴシック" charset="-128"/>
              </a:rPr>
              <a:t>Akamai.net name server returns NS record for g.akamaitech.net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charset="-128"/>
              </a:rPr>
              <a:t>Name server chosen to be in region of client</a:t>
            </a:r>
            <a:r>
              <a:rPr lang="ja-JP" altLang="en-US">
                <a:ea typeface="ＭＳ Ｐゴシック" charset="-128"/>
              </a:rPr>
              <a:t>’</a:t>
            </a:r>
            <a:r>
              <a:rPr lang="en-US" altLang="ja-JP">
                <a:ea typeface="ＭＳ Ｐゴシック" charset="-128"/>
              </a:rPr>
              <a:t>s name server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charset="-128"/>
              </a:rPr>
              <a:t>TTL is large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>
                <a:ea typeface="ＭＳ Ｐゴシック" charset="-128"/>
              </a:rPr>
              <a:t>G.akamaitech.net nameserver chooses server in region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charset="-128"/>
              </a:rPr>
              <a:t>Should try to chose server that has file in cache - How to choose?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charset="-128"/>
              </a:rPr>
              <a:t>Uses aXYZ name and hash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charset="-128"/>
              </a:rPr>
              <a:t>TTL is small </a:t>
            </a:r>
            <a:r>
              <a:rPr lang="en-US" altLang="en-US">
                <a:ea typeface="ＭＳ Ｐゴシック" charset="-128"/>
                <a:sym typeface="Wingdings" charset="2"/>
              </a:rPr>
              <a:t> why?</a:t>
            </a:r>
            <a:endParaRPr lang="en-US" altLang="en-US">
              <a:ea typeface="ＭＳ Ｐゴシック" charset="-128"/>
            </a:endParaRPr>
          </a:p>
        </p:txBody>
      </p:sp>
      <p:sp>
        <p:nvSpPr>
          <p:cNvPr id="41988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Char char="•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DD936BE-A160-3449-8F42-0775701A97BA}" type="slidenum">
              <a:rPr lang="en-US" altLang="en-US" sz="1200">
                <a:solidFill>
                  <a:schemeClr val="folHlink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US" altLang="en-US" sz="1200">
              <a:solidFill>
                <a:schemeClr val="fol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7068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DNS-based Redirection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563" y="1447800"/>
            <a:ext cx="8318500" cy="51562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83913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DNS-based Redirection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600200"/>
            <a:ext cx="8166100" cy="50165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27611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DNS-based Redirection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8153400" cy="4978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0379" y="6375400"/>
            <a:ext cx="817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Source: </a:t>
            </a:r>
            <a:r>
              <a:rPr lang="en-US" sz="1800" dirty="0" err="1" smtClean="0"/>
              <a:t>Jannifer</a:t>
            </a:r>
            <a:r>
              <a:rPr lang="en-US" sz="1800" dirty="0" smtClean="0"/>
              <a:t> Rexford (http</a:t>
            </a:r>
            <a:r>
              <a:rPr lang="en-US" sz="1800" dirty="0"/>
              <a:t>://</a:t>
            </a:r>
            <a:r>
              <a:rPr lang="en-US" sz="1800" dirty="0" err="1"/>
              <a:t>www.cs.princeton.edu</a:t>
            </a:r>
            <a:r>
              <a:rPr lang="en-US" sz="1800" dirty="0"/>
              <a:t>/courses/archive/spr12/cos461</a:t>
            </a:r>
            <a:r>
              <a:rPr lang="en-US" sz="1800" dirty="0" smtClean="0"/>
              <a:t>/)</a:t>
            </a:r>
            <a:endParaRPr lang="en-US" sz="1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37087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DNS-based Redirection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447800"/>
            <a:ext cx="8166100" cy="5003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0379" y="6375400"/>
            <a:ext cx="817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Source: </a:t>
            </a:r>
            <a:r>
              <a:rPr lang="en-US" sz="1800" dirty="0" err="1" smtClean="0"/>
              <a:t>Jannifer</a:t>
            </a:r>
            <a:r>
              <a:rPr lang="en-US" sz="1800" dirty="0" smtClean="0"/>
              <a:t> Rexford (http</a:t>
            </a:r>
            <a:r>
              <a:rPr lang="en-US" sz="1800" dirty="0"/>
              <a:t>://</a:t>
            </a:r>
            <a:r>
              <a:rPr lang="en-US" sz="1800" dirty="0" err="1"/>
              <a:t>www.cs.princeton.edu</a:t>
            </a:r>
            <a:r>
              <a:rPr lang="en-US" sz="1800" dirty="0"/>
              <a:t>/courses/archive/spr12/cos461</a:t>
            </a:r>
            <a:r>
              <a:rPr lang="en-US" sz="1800" dirty="0" smtClean="0"/>
              <a:t>/)</a:t>
            </a:r>
            <a:endParaRPr lang="en-US" sz="1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1949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DNS-based Redirection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50" y="1447800"/>
            <a:ext cx="8166100" cy="50292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05756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DNS-based Redirection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447800"/>
            <a:ext cx="8166100" cy="49784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18249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DNS-based Redirection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371600"/>
            <a:ext cx="8178800" cy="50165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5206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lecture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Content Delivery Networks (CDN)</a:t>
            </a:r>
          </a:p>
          <a:p>
            <a:endParaRPr lang="en-US" dirty="0"/>
          </a:p>
          <a:p>
            <a:r>
              <a:rPr lang="en-US" dirty="0" smtClean="0"/>
              <a:t>Internet video streaming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417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Subsequent Requests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24000"/>
            <a:ext cx="8191500" cy="48514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38716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Tradeoff: </a:t>
            </a:r>
            <a:r>
              <a:rPr lang="en-US" dirty="0" err="1" smtClean="0"/>
              <a:t>Anycast</a:t>
            </a:r>
            <a:r>
              <a:rPr lang="en-US" dirty="0" smtClean="0"/>
              <a:t> vs. DNS-based</a:t>
            </a:r>
            <a:endParaRPr lang="en-US" dirty="0"/>
          </a:p>
        </p:txBody>
      </p:sp>
      <p:sp>
        <p:nvSpPr>
          <p:cNvPr id="4" name="Cloud 3"/>
          <p:cNvSpPr/>
          <p:nvPr/>
        </p:nvSpPr>
        <p:spPr bwMode="auto">
          <a:xfrm>
            <a:off x="1689157" y="990601"/>
            <a:ext cx="5085792" cy="3012166"/>
          </a:xfrm>
          <a:prstGeom prst="clou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Times New Roman" charset="0"/>
              </a:rPr>
              <a:t>Internet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Times New Roman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 rot="21258690">
            <a:off x="2202781" y="1826329"/>
            <a:ext cx="4105081" cy="1708229"/>
          </a:xfrm>
          <a:prstGeom prst="ellipse">
            <a:avLst/>
          </a:prstGeom>
          <a:solidFill>
            <a:schemeClr val="bg1">
              <a:lumMod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rPr>
              <a:t>CDN</a:t>
            </a:r>
            <a:endParaRPr kumimoji="0" lang="en-US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374149" y="2209800"/>
          <a:ext cx="8334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776" name="Clip" r:id="rId4" imgW="1307079" imgH="1083682" progId="MS_ClipArt_Gallery.2">
                  <p:embed/>
                </p:oleObj>
              </mc:Choice>
              <mc:Fallback>
                <p:oleObj name="Clip" r:id="rId4" imgW="1307079" imgH="1083682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149" y="2209800"/>
                        <a:ext cx="833438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Arrow Connector 6"/>
          <p:cNvCxnSpPr>
            <a:stCxn id="6" idx="3"/>
            <a:endCxn id="15" idx="1"/>
          </p:cNvCxnSpPr>
          <p:nvPr/>
        </p:nvCxnSpPr>
        <p:spPr bwMode="auto">
          <a:xfrm>
            <a:off x="1207587" y="2528887"/>
            <a:ext cx="837796" cy="18619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graphicFrame>
        <p:nvGraphicFramePr>
          <p:cNvPr id="8" name="Object 3"/>
          <p:cNvGraphicFramePr>
            <a:graphicFrameLocks noChangeAspect="1"/>
          </p:cNvGraphicFramePr>
          <p:nvPr/>
        </p:nvGraphicFramePr>
        <p:xfrm>
          <a:off x="6906477" y="2101678"/>
          <a:ext cx="8334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777" name="Clip" r:id="rId6" imgW="1307079" imgH="1083682" progId="MS_ClipArt_Gallery.2">
                  <p:embed/>
                </p:oleObj>
              </mc:Choice>
              <mc:Fallback>
                <p:oleObj name="Clip" r:id="rId6" imgW="1307079" imgH="1083682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6477" y="2101678"/>
                        <a:ext cx="833438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04800" y="1733869"/>
            <a:ext cx="15424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EU Clients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983742" y="1410632"/>
            <a:ext cx="18165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Origin server</a:t>
            </a:r>
            <a:endParaRPr lang="en-US" dirty="0"/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2041025" y="2175506"/>
            <a:ext cx="653716" cy="885825"/>
            <a:chOff x="4180" y="783"/>
            <a:chExt cx="150" cy="307"/>
          </a:xfrm>
        </p:grpSpPr>
        <p:sp>
          <p:nvSpPr>
            <p:cNvPr id="12" name="AutoShape 9"/>
            <p:cNvSpPr>
              <a:spLocks noChangeArrowheads="1"/>
            </p:cNvSpPr>
            <p:nvPr/>
          </p:nvSpPr>
          <p:spPr bwMode="auto">
            <a:xfrm>
              <a:off x="4180" y="1019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256" y="785"/>
              <a:ext cx="69" cy="236"/>
            </a:xfrm>
            <a:prstGeom prst="rect">
              <a:avLst/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181" y="852"/>
              <a:ext cx="95" cy="236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5" name="AutoShape 12"/>
            <p:cNvSpPr>
              <a:spLocks noChangeArrowheads="1"/>
            </p:cNvSpPr>
            <p:nvPr/>
          </p:nvSpPr>
          <p:spPr bwMode="auto">
            <a:xfrm>
              <a:off x="4180" y="783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6" name="Line 13"/>
            <p:cNvSpPr>
              <a:spLocks noChangeShapeType="1"/>
            </p:cNvSpPr>
            <p:nvPr/>
          </p:nvSpPr>
          <p:spPr bwMode="auto">
            <a:xfrm>
              <a:off x="4330" y="788"/>
              <a:ext cx="0" cy="2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14"/>
            <p:cNvSpPr>
              <a:spLocks noChangeShapeType="1"/>
            </p:cNvSpPr>
            <p:nvPr/>
          </p:nvSpPr>
          <p:spPr bwMode="auto">
            <a:xfrm flipH="1">
              <a:off x="4276" y="1019"/>
              <a:ext cx="54" cy="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4193" y="883"/>
              <a:ext cx="63" cy="13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4202" y="924"/>
              <a:ext cx="48" cy="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080683" y="3695389"/>
            <a:ext cx="1765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Edge servers</a:t>
            </a:r>
            <a:endParaRPr lang="en-US"/>
          </a:p>
        </p:txBody>
      </p:sp>
      <p:grpSp>
        <p:nvGrpSpPr>
          <p:cNvPr id="21" name="Group 8"/>
          <p:cNvGrpSpPr>
            <a:grpSpLocks/>
          </p:cNvGrpSpPr>
          <p:nvPr/>
        </p:nvGrpSpPr>
        <p:grpSpPr bwMode="auto">
          <a:xfrm>
            <a:off x="2784539" y="3111170"/>
            <a:ext cx="653716" cy="885825"/>
            <a:chOff x="4180" y="783"/>
            <a:chExt cx="150" cy="307"/>
          </a:xfrm>
        </p:grpSpPr>
        <p:sp>
          <p:nvSpPr>
            <p:cNvPr id="22" name="AutoShape 9"/>
            <p:cNvSpPr>
              <a:spLocks noChangeArrowheads="1"/>
            </p:cNvSpPr>
            <p:nvPr/>
          </p:nvSpPr>
          <p:spPr bwMode="auto">
            <a:xfrm>
              <a:off x="4180" y="1019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23" name="Rectangle 10"/>
            <p:cNvSpPr>
              <a:spLocks noChangeArrowheads="1"/>
            </p:cNvSpPr>
            <p:nvPr/>
          </p:nvSpPr>
          <p:spPr bwMode="auto">
            <a:xfrm>
              <a:off x="4256" y="785"/>
              <a:ext cx="69" cy="236"/>
            </a:xfrm>
            <a:prstGeom prst="rect">
              <a:avLst/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24" name="Rectangle 11"/>
            <p:cNvSpPr>
              <a:spLocks noChangeArrowheads="1"/>
            </p:cNvSpPr>
            <p:nvPr/>
          </p:nvSpPr>
          <p:spPr bwMode="auto">
            <a:xfrm>
              <a:off x="4181" y="852"/>
              <a:ext cx="95" cy="236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25" name="AutoShape 12"/>
            <p:cNvSpPr>
              <a:spLocks noChangeArrowheads="1"/>
            </p:cNvSpPr>
            <p:nvPr/>
          </p:nvSpPr>
          <p:spPr bwMode="auto">
            <a:xfrm>
              <a:off x="4180" y="783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26" name="Line 13"/>
            <p:cNvSpPr>
              <a:spLocks noChangeShapeType="1"/>
            </p:cNvSpPr>
            <p:nvPr/>
          </p:nvSpPr>
          <p:spPr bwMode="auto">
            <a:xfrm>
              <a:off x="4330" y="788"/>
              <a:ext cx="0" cy="2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Line 14"/>
            <p:cNvSpPr>
              <a:spLocks noChangeShapeType="1"/>
            </p:cNvSpPr>
            <p:nvPr/>
          </p:nvSpPr>
          <p:spPr bwMode="auto">
            <a:xfrm flipH="1">
              <a:off x="4276" y="1019"/>
              <a:ext cx="54" cy="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Rectangle 15"/>
            <p:cNvSpPr>
              <a:spLocks noChangeArrowheads="1"/>
            </p:cNvSpPr>
            <p:nvPr/>
          </p:nvSpPr>
          <p:spPr bwMode="auto">
            <a:xfrm>
              <a:off x="4193" y="883"/>
              <a:ext cx="63" cy="13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29" name="Rectangle 16"/>
            <p:cNvSpPr>
              <a:spLocks noChangeArrowheads="1"/>
            </p:cNvSpPr>
            <p:nvPr/>
          </p:nvSpPr>
          <p:spPr bwMode="auto">
            <a:xfrm>
              <a:off x="4202" y="924"/>
              <a:ext cx="48" cy="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</p:grpSp>
      <p:cxnSp>
        <p:nvCxnSpPr>
          <p:cNvPr id="30" name="Straight Arrow Connector 29"/>
          <p:cNvCxnSpPr>
            <a:stCxn id="14" idx="3"/>
          </p:cNvCxnSpPr>
          <p:nvPr/>
        </p:nvCxnSpPr>
        <p:spPr bwMode="auto">
          <a:xfrm>
            <a:off x="2672950" y="2521757"/>
            <a:ext cx="2612971" cy="9089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cxnSp>
        <p:nvCxnSpPr>
          <p:cNvPr id="31" name="Straight Arrow Connector 30"/>
          <p:cNvCxnSpPr>
            <a:stCxn id="29" idx="0"/>
          </p:cNvCxnSpPr>
          <p:nvPr/>
        </p:nvCxnSpPr>
        <p:spPr bwMode="auto">
          <a:xfrm flipV="1">
            <a:off x="3438255" y="2612647"/>
            <a:ext cx="1847666" cy="51295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cxnSp>
        <p:nvCxnSpPr>
          <p:cNvPr id="32" name="Straight Arrow Connector 31"/>
          <p:cNvCxnSpPr>
            <a:endCxn id="25" idx="3"/>
          </p:cNvCxnSpPr>
          <p:nvPr/>
        </p:nvCxnSpPr>
        <p:spPr bwMode="auto">
          <a:xfrm flipV="1">
            <a:off x="2105876" y="3996995"/>
            <a:ext cx="922154" cy="917907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graphicFrame>
        <p:nvGraphicFramePr>
          <p:cNvPr id="33" name="Object 2"/>
          <p:cNvGraphicFramePr>
            <a:graphicFrameLocks noChangeAspect="1"/>
          </p:cNvGraphicFramePr>
          <p:nvPr/>
        </p:nvGraphicFramePr>
        <p:xfrm>
          <a:off x="1689157" y="4914902"/>
          <a:ext cx="8334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778" name="Clip" r:id="rId7" imgW="1307079" imgH="1083682" progId="MS_ClipArt_Gallery.2">
                  <p:embed/>
                </p:oleObj>
              </mc:Choice>
              <mc:Fallback>
                <p:oleObj name="Clip" r:id="rId7" imgW="1307079" imgH="1083682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157" y="4914902"/>
                        <a:ext cx="833438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" name="Group 8"/>
          <p:cNvGrpSpPr>
            <a:grpSpLocks/>
          </p:cNvGrpSpPr>
          <p:nvPr/>
        </p:nvGrpSpPr>
        <p:grpSpPr bwMode="auto">
          <a:xfrm>
            <a:off x="5281563" y="2073073"/>
            <a:ext cx="653716" cy="885825"/>
            <a:chOff x="4180" y="783"/>
            <a:chExt cx="150" cy="307"/>
          </a:xfrm>
        </p:grpSpPr>
        <p:sp>
          <p:nvSpPr>
            <p:cNvPr id="35" name="AutoShape 9"/>
            <p:cNvSpPr>
              <a:spLocks noChangeArrowheads="1"/>
            </p:cNvSpPr>
            <p:nvPr/>
          </p:nvSpPr>
          <p:spPr bwMode="auto">
            <a:xfrm>
              <a:off x="4180" y="1019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36" name="Rectangle 10"/>
            <p:cNvSpPr>
              <a:spLocks noChangeArrowheads="1"/>
            </p:cNvSpPr>
            <p:nvPr/>
          </p:nvSpPr>
          <p:spPr bwMode="auto">
            <a:xfrm>
              <a:off x="4256" y="785"/>
              <a:ext cx="69" cy="236"/>
            </a:xfrm>
            <a:prstGeom prst="rect">
              <a:avLst/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37" name="Rectangle 11"/>
            <p:cNvSpPr>
              <a:spLocks noChangeArrowheads="1"/>
            </p:cNvSpPr>
            <p:nvPr/>
          </p:nvSpPr>
          <p:spPr bwMode="auto">
            <a:xfrm>
              <a:off x="4181" y="852"/>
              <a:ext cx="95" cy="236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38" name="AutoShape 12"/>
            <p:cNvSpPr>
              <a:spLocks noChangeArrowheads="1"/>
            </p:cNvSpPr>
            <p:nvPr/>
          </p:nvSpPr>
          <p:spPr bwMode="auto">
            <a:xfrm>
              <a:off x="4180" y="783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39" name="Line 13"/>
            <p:cNvSpPr>
              <a:spLocks noChangeShapeType="1"/>
            </p:cNvSpPr>
            <p:nvPr/>
          </p:nvSpPr>
          <p:spPr bwMode="auto">
            <a:xfrm>
              <a:off x="4330" y="788"/>
              <a:ext cx="0" cy="2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Line 14"/>
            <p:cNvSpPr>
              <a:spLocks noChangeShapeType="1"/>
            </p:cNvSpPr>
            <p:nvPr/>
          </p:nvSpPr>
          <p:spPr bwMode="auto">
            <a:xfrm flipH="1">
              <a:off x="4276" y="1019"/>
              <a:ext cx="54" cy="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Rectangle 15"/>
            <p:cNvSpPr>
              <a:spLocks noChangeArrowheads="1"/>
            </p:cNvSpPr>
            <p:nvPr/>
          </p:nvSpPr>
          <p:spPr bwMode="auto">
            <a:xfrm>
              <a:off x="4193" y="883"/>
              <a:ext cx="63" cy="13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42" name="Rectangle 16"/>
            <p:cNvSpPr>
              <a:spLocks noChangeArrowheads="1"/>
            </p:cNvSpPr>
            <p:nvPr/>
          </p:nvSpPr>
          <p:spPr bwMode="auto">
            <a:xfrm>
              <a:off x="4202" y="924"/>
              <a:ext cx="48" cy="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</p:grpSp>
      <p:cxnSp>
        <p:nvCxnSpPr>
          <p:cNvPr id="43" name="Straight Arrow Connector 42"/>
          <p:cNvCxnSpPr>
            <a:endCxn id="9" idx="1"/>
          </p:cNvCxnSpPr>
          <p:nvPr/>
        </p:nvCxnSpPr>
        <p:spPr bwMode="auto">
          <a:xfrm flipV="1">
            <a:off x="5763133" y="2420765"/>
            <a:ext cx="1143344" cy="2092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sp>
        <p:nvSpPr>
          <p:cNvPr id="44" name="TextBox 43"/>
          <p:cNvSpPr txBox="1"/>
          <p:nvPr/>
        </p:nvSpPr>
        <p:spPr>
          <a:xfrm>
            <a:off x="1173542" y="5508839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Asia</a:t>
            </a:r>
            <a:endParaRPr lang="en-US" dirty="0"/>
          </a:p>
        </p:txBody>
      </p:sp>
      <p:graphicFrame>
        <p:nvGraphicFramePr>
          <p:cNvPr id="45" name="Object 2"/>
          <p:cNvGraphicFramePr>
            <a:graphicFrameLocks noChangeAspect="1"/>
          </p:cNvGraphicFramePr>
          <p:nvPr/>
        </p:nvGraphicFramePr>
        <p:xfrm>
          <a:off x="2600296" y="5085509"/>
          <a:ext cx="8334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779" name="Clip" r:id="rId8" imgW="1307079" imgH="1083682" progId="MS_ClipArt_Gallery.2">
                  <p:embed/>
                </p:oleObj>
              </mc:Choice>
              <mc:Fallback>
                <p:oleObj name="Clip" r:id="rId8" imgW="1307079" imgH="1083682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0296" y="5085509"/>
                        <a:ext cx="833438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6" name="Straight Arrow Connector 45"/>
          <p:cNvCxnSpPr/>
          <p:nvPr/>
        </p:nvCxnSpPr>
        <p:spPr bwMode="auto">
          <a:xfrm flipV="1">
            <a:off x="3017015" y="3996995"/>
            <a:ext cx="11015" cy="108851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graphicFrame>
        <p:nvGraphicFramePr>
          <p:cNvPr id="47" name="Object 2"/>
          <p:cNvGraphicFramePr>
            <a:graphicFrameLocks noChangeAspect="1"/>
          </p:cNvGraphicFramePr>
          <p:nvPr/>
        </p:nvGraphicFramePr>
        <p:xfrm>
          <a:off x="203644" y="3295268"/>
          <a:ext cx="8334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780" name="Clip" r:id="rId9" imgW="1307079" imgH="1083682" progId="MS_ClipArt_Gallery.2">
                  <p:embed/>
                </p:oleObj>
              </mc:Choice>
              <mc:Fallback>
                <p:oleObj name="Clip" r:id="rId9" imgW="1307079" imgH="1083682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644" y="3295268"/>
                        <a:ext cx="833438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traight Arrow Connector 47"/>
          <p:cNvCxnSpPr>
            <a:endCxn id="15" idx="1"/>
          </p:cNvCxnSpPr>
          <p:nvPr/>
        </p:nvCxnSpPr>
        <p:spPr bwMode="auto">
          <a:xfrm flipV="1">
            <a:off x="1037082" y="2715080"/>
            <a:ext cx="1008301" cy="899275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sp>
        <p:nvSpPr>
          <p:cNvPr id="52" name="Rectangular Callout 51"/>
          <p:cNvSpPr/>
          <p:nvPr/>
        </p:nvSpPr>
        <p:spPr bwMode="auto">
          <a:xfrm>
            <a:off x="3871103" y="3927999"/>
            <a:ext cx="4787783" cy="461665"/>
          </a:xfrm>
          <a:prstGeom prst="wedgeRectCallout">
            <a:avLst>
              <a:gd name="adj1" fmla="val -64684"/>
              <a:gd name="adj2" fmla="val 44402"/>
            </a:avLst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DNS-based redirection vs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. </a:t>
            </a:r>
            <a:r>
              <a:rPr lang="en-US" dirty="0" err="1">
                <a:solidFill>
                  <a:schemeClr val="bg1">
                    <a:lumMod val="10000"/>
                  </a:schemeClr>
                </a:solidFill>
              </a:rPr>
              <a:t>Anycast</a:t>
            </a:r>
            <a:endParaRPr lang="en-US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130575" y="4658631"/>
            <a:ext cx="49655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chemeClr val="bg1">
                    <a:lumMod val="10000"/>
                  </a:schemeClr>
                </a:solidFill>
              </a:rPr>
              <a:t>Anycast</a:t>
            </a: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: Simplicity, reduce latency (less DNS lookup)</a:t>
            </a:r>
          </a:p>
          <a:p>
            <a:r>
              <a:rPr lang="en-US" b="1" dirty="0" smtClean="0">
                <a:solidFill>
                  <a:schemeClr val="bg1">
                    <a:lumMod val="10000"/>
                  </a:schemeClr>
                </a:solidFill>
              </a:rPr>
              <a:t>DNS-based redirection</a:t>
            </a: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: Fine-grained server selection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0770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of DNS-based Redirection?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5105400"/>
          </a:xfrm>
        </p:spPr>
        <p:txBody>
          <a:bodyPr/>
          <a:lstStyle/>
          <a:p>
            <a:r>
              <a:rPr lang="en-US" sz="2800" dirty="0" smtClean="0"/>
              <a:t>Third-party DNS resolvers become popular</a:t>
            </a:r>
          </a:p>
          <a:p>
            <a:pPr lvl="1"/>
            <a:r>
              <a:rPr lang="en-US" sz="2400" dirty="0" err="1" smtClean="0"/>
              <a:t>OpenDNS</a:t>
            </a:r>
            <a:r>
              <a:rPr lang="en-US" sz="2400" dirty="0" smtClean="0"/>
              <a:t>, Google DNS</a:t>
            </a:r>
          </a:p>
          <a:p>
            <a:pPr lvl="1"/>
            <a:r>
              <a:rPr lang="en-US" sz="2400" dirty="0" smtClean="0"/>
              <a:t>Better security (firewalls), less maintenance cost</a:t>
            </a:r>
          </a:p>
          <a:p>
            <a:endParaRPr lang="en-US" sz="2800" dirty="0"/>
          </a:p>
          <a:p>
            <a:r>
              <a:rPr lang="en-US" sz="2800" dirty="0"/>
              <a:t>Third-party DNS </a:t>
            </a:r>
            <a:r>
              <a:rPr lang="en-US" sz="2800" dirty="0" smtClean="0"/>
              <a:t>totally breaks the assumption of DNS-based redirection</a:t>
            </a:r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01813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Problem of DNS-based Redirection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678" y="1219200"/>
            <a:ext cx="6682522" cy="41421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0379" y="6375400"/>
            <a:ext cx="817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Source: </a:t>
            </a:r>
            <a:r>
              <a:rPr lang="en-US" sz="1800" dirty="0" err="1" smtClean="0"/>
              <a:t>Jannifer</a:t>
            </a:r>
            <a:r>
              <a:rPr lang="en-US" sz="1800" dirty="0" smtClean="0"/>
              <a:t> Rexford (http</a:t>
            </a:r>
            <a:r>
              <a:rPr lang="en-US" sz="1800" dirty="0"/>
              <a:t>://</a:t>
            </a:r>
            <a:r>
              <a:rPr lang="en-US" sz="1800" dirty="0" err="1"/>
              <a:t>www.cs.princeton.edu</a:t>
            </a:r>
            <a:r>
              <a:rPr lang="en-US" sz="1800" dirty="0"/>
              <a:t>/courses/archive/spr12/cos461</a:t>
            </a:r>
            <a:r>
              <a:rPr lang="en-US" sz="1800" dirty="0" smtClean="0"/>
              <a:t>/)</a:t>
            </a:r>
            <a:endParaRPr 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4853344"/>
            <a:ext cx="850900" cy="1016000"/>
          </a:xfrm>
          <a:prstGeom prst="rect">
            <a:avLst/>
          </a:prstGeom>
        </p:spPr>
      </p:pic>
      <p:cxnSp>
        <p:nvCxnSpPr>
          <p:cNvPr id="7" name="Straight Arrow Connector 6"/>
          <p:cNvCxnSpPr>
            <a:endCxn id="3" idx="1"/>
          </p:cNvCxnSpPr>
          <p:nvPr/>
        </p:nvCxnSpPr>
        <p:spPr bwMode="auto">
          <a:xfrm>
            <a:off x="1981200" y="4191000"/>
            <a:ext cx="1524000" cy="117034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7030A0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cxnSp>
        <p:nvCxnSpPr>
          <p:cNvPr id="8" name="Straight Arrow Connector 7"/>
          <p:cNvCxnSpPr>
            <a:stCxn id="3" idx="0"/>
          </p:cNvCxnSpPr>
          <p:nvPr/>
        </p:nvCxnSpPr>
        <p:spPr bwMode="auto">
          <a:xfrm flipV="1">
            <a:off x="3930650" y="2667000"/>
            <a:ext cx="184150" cy="218634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7030A0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 flipV="1">
            <a:off x="4114800" y="3176944"/>
            <a:ext cx="666750" cy="167640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7030A0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cxnSp>
        <p:nvCxnSpPr>
          <p:cNvPr id="16" name="Straight Arrow Connector 15"/>
          <p:cNvCxnSpPr/>
          <p:nvPr/>
        </p:nvCxnSpPr>
        <p:spPr bwMode="auto">
          <a:xfrm flipV="1">
            <a:off x="4354939" y="3760172"/>
            <a:ext cx="883811" cy="123141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7030A0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1143000" y="5805876"/>
            <a:ext cx="5325497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DNS server no longer in client’s </a:t>
            </a: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domain.</a:t>
            </a:r>
            <a:endParaRPr lang="en-US" dirty="0">
              <a:solidFill>
                <a:schemeClr val="bg1">
                  <a:lumMod val="10000"/>
                </a:schemeClr>
              </a:solidFill>
            </a:endParaRPr>
          </a:p>
          <a:p>
            <a:pPr algn="ctr"/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CDN DNS server don’t see client’s </a:t>
            </a: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IP.</a:t>
            </a:r>
            <a:endParaRPr lang="en-US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5" name="Rectangular Callout 24"/>
          <p:cNvSpPr/>
          <p:nvPr/>
        </p:nvSpPr>
        <p:spPr bwMode="auto">
          <a:xfrm>
            <a:off x="6292060" y="2893080"/>
            <a:ext cx="2808279" cy="830997"/>
          </a:xfrm>
          <a:prstGeom prst="wedgeRectCallout">
            <a:avLst>
              <a:gd name="adj1" fmla="val -81010"/>
              <a:gd name="adj2" fmla="val 44402"/>
            </a:avLst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 smtClean="0">
                <a:solidFill>
                  <a:schemeClr val="bg1">
                    <a:lumMod val="10000"/>
                  </a:schemeClr>
                </a:solidFill>
              </a:rPr>
              <a:t>Picks servers near </a:t>
            </a:r>
            <a:r>
              <a:rPr lang="en-US" b="1" smtClean="0">
                <a:solidFill>
                  <a:schemeClr val="bg1">
                    <a:lumMod val="10000"/>
                  </a:schemeClr>
                </a:solidFill>
              </a:rPr>
              <a:t>DNS resolver</a:t>
            </a:r>
            <a:endParaRPr lang="en-US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-15708" y="5239904"/>
            <a:ext cx="367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Third-party DNS resolver</a:t>
            </a:r>
            <a:endParaRPr lang="en-US" dirty="0">
              <a:solidFill>
                <a:schemeClr val="bg1">
                  <a:lumMod val="10000"/>
                </a:schemeClr>
              </a:solidFill>
            </a:endParaRPr>
          </a:p>
        </p:txBody>
      </p:sp>
      <p:cxnSp>
        <p:nvCxnSpPr>
          <p:cNvPr id="29" name="Straight Arrow Connector 28"/>
          <p:cNvCxnSpPr/>
          <p:nvPr/>
        </p:nvCxnSpPr>
        <p:spPr bwMode="auto">
          <a:xfrm>
            <a:off x="2002403" y="4191000"/>
            <a:ext cx="3026797" cy="43374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7030A0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87190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7543800" cy="609600"/>
          </a:xfrm>
        </p:spPr>
        <p:txBody>
          <a:bodyPr/>
          <a:lstStyle/>
          <a:p>
            <a:pPr algn="ctr"/>
            <a:r>
              <a:rPr lang="en-US" dirty="0" smtClean="0"/>
              <a:t>Problem of DNS-based Redirection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678" y="1219200"/>
            <a:ext cx="6682522" cy="41421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0379" y="6375400"/>
            <a:ext cx="817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Source: </a:t>
            </a:r>
            <a:r>
              <a:rPr lang="en-US" sz="1800" dirty="0" err="1" smtClean="0"/>
              <a:t>Jannifer</a:t>
            </a:r>
            <a:r>
              <a:rPr lang="en-US" sz="1800" dirty="0" smtClean="0"/>
              <a:t> Rexford (http</a:t>
            </a:r>
            <a:r>
              <a:rPr lang="en-US" sz="1800" dirty="0"/>
              <a:t>://</a:t>
            </a:r>
            <a:r>
              <a:rPr lang="en-US" sz="1800" dirty="0" err="1"/>
              <a:t>www.cs.princeton.edu</a:t>
            </a:r>
            <a:r>
              <a:rPr lang="en-US" sz="1800" dirty="0"/>
              <a:t>/courses/archive/spr12/cos461</a:t>
            </a:r>
            <a:r>
              <a:rPr lang="en-US" sz="1800" dirty="0" smtClean="0"/>
              <a:t>/)</a:t>
            </a:r>
            <a:endParaRPr lang="en-US" sz="1800" dirty="0"/>
          </a:p>
        </p:txBody>
      </p:sp>
      <p:grpSp>
        <p:nvGrpSpPr>
          <p:cNvPr id="37" name="Group 36"/>
          <p:cNvGrpSpPr/>
          <p:nvPr/>
        </p:nvGrpSpPr>
        <p:grpSpPr>
          <a:xfrm>
            <a:off x="2002403" y="2655903"/>
            <a:ext cx="3236347" cy="1767145"/>
            <a:chOff x="2002403" y="2655903"/>
            <a:chExt cx="3236347" cy="1767145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99558" y="3637592"/>
              <a:ext cx="657819" cy="785456"/>
            </a:xfrm>
            <a:prstGeom prst="rect">
              <a:avLst/>
            </a:prstGeom>
          </p:spPr>
        </p:pic>
        <p:cxnSp>
          <p:nvCxnSpPr>
            <p:cNvPr id="7" name="Straight Arrow Connector 6"/>
            <p:cNvCxnSpPr>
              <a:endCxn id="3" idx="1"/>
            </p:cNvCxnSpPr>
            <p:nvPr/>
          </p:nvCxnSpPr>
          <p:spPr bwMode="auto">
            <a:xfrm flipV="1">
              <a:off x="2002403" y="4030320"/>
              <a:ext cx="1497155" cy="52821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7030A0"/>
              </a:solidFill>
              <a:prstDash val="solid"/>
              <a:round/>
              <a:headEnd type="triangle" w="lg" len="lg"/>
              <a:tailEnd type="triangle" w="lg" len="lg"/>
            </a:ln>
            <a:effectLst/>
          </p:spPr>
        </p:cxnSp>
        <p:cxnSp>
          <p:nvCxnSpPr>
            <p:cNvPr id="8" name="Straight Arrow Connector 7"/>
            <p:cNvCxnSpPr>
              <a:stCxn id="3" idx="0"/>
            </p:cNvCxnSpPr>
            <p:nvPr/>
          </p:nvCxnSpPr>
          <p:spPr bwMode="auto">
            <a:xfrm flipV="1">
              <a:off x="3828468" y="2655903"/>
              <a:ext cx="195679" cy="981689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7030A0"/>
              </a:solidFill>
              <a:prstDash val="solid"/>
              <a:round/>
              <a:headEnd type="triangle" w="lg" len="lg"/>
              <a:tailEnd type="triangle" w="lg" len="lg"/>
            </a:ln>
            <a:effectLst/>
          </p:spPr>
        </p:cxnSp>
        <p:cxnSp>
          <p:nvCxnSpPr>
            <p:cNvPr id="11" name="Straight Arrow Connector 10"/>
            <p:cNvCxnSpPr/>
            <p:nvPr/>
          </p:nvCxnSpPr>
          <p:spPr bwMode="auto">
            <a:xfrm flipV="1">
              <a:off x="4157377" y="3176944"/>
              <a:ext cx="624173" cy="639237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7030A0"/>
              </a:solidFill>
              <a:prstDash val="solid"/>
              <a:round/>
              <a:headEnd type="triangle" w="lg" len="lg"/>
              <a:tailEnd type="triangle" w="lg" len="lg"/>
            </a:ln>
            <a:effectLst/>
          </p:spPr>
        </p:cxnSp>
        <p:cxnSp>
          <p:nvCxnSpPr>
            <p:cNvPr id="16" name="Straight Arrow Connector 15"/>
            <p:cNvCxnSpPr/>
            <p:nvPr/>
          </p:nvCxnSpPr>
          <p:spPr bwMode="auto">
            <a:xfrm flipV="1">
              <a:off x="4157377" y="3760173"/>
              <a:ext cx="1081373" cy="270147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7030A0"/>
              </a:solidFill>
              <a:prstDash val="solid"/>
              <a:round/>
              <a:headEnd type="triangle" w="lg" len="lg"/>
              <a:tailEnd type="triangle" w="lg" len="lg"/>
            </a:ln>
            <a:effectLst/>
          </p:spPr>
        </p:cxnSp>
      </p:grpSp>
      <p:sp>
        <p:nvSpPr>
          <p:cNvPr id="23" name="TextBox 22"/>
          <p:cNvSpPr txBox="1"/>
          <p:nvPr/>
        </p:nvSpPr>
        <p:spPr>
          <a:xfrm>
            <a:off x="1042718" y="5490288"/>
            <a:ext cx="5325497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DNS server no longer in client’s </a:t>
            </a: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domain.</a:t>
            </a:r>
            <a:endParaRPr lang="en-US" dirty="0">
              <a:solidFill>
                <a:schemeClr val="bg1">
                  <a:lumMod val="10000"/>
                </a:schemeClr>
              </a:solidFill>
            </a:endParaRPr>
          </a:p>
          <a:p>
            <a:pPr algn="ctr"/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CDN DNS server don’t see client’s </a:t>
            </a: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IP.</a:t>
            </a:r>
            <a:endParaRPr lang="en-US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5" name="Rectangular Callout 24"/>
          <p:cNvSpPr/>
          <p:nvPr/>
        </p:nvSpPr>
        <p:spPr bwMode="auto">
          <a:xfrm>
            <a:off x="6292060" y="2893080"/>
            <a:ext cx="2808279" cy="830997"/>
          </a:xfrm>
          <a:prstGeom prst="wedgeRectCallout">
            <a:avLst>
              <a:gd name="adj1" fmla="val -81010"/>
              <a:gd name="adj2" fmla="val 44402"/>
            </a:avLst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Picked servers = F(DNS resolver)</a:t>
            </a:r>
            <a:endParaRPr lang="en-US" dirty="0">
              <a:solidFill>
                <a:schemeClr val="bg1">
                  <a:lumMod val="10000"/>
                </a:schemeClr>
              </a:solidFill>
            </a:endParaRPr>
          </a:p>
        </p:txBody>
      </p:sp>
      <p:cxnSp>
        <p:nvCxnSpPr>
          <p:cNvPr id="29" name="Straight Arrow Connector 28"/>
          <p:cNvCxnSpPr/>
          <p:nvPr/>
        </p:nvCxnSpPr>
        <p:spPr bwMode="auto">
          <a:xfrm>
            <a:off x="2002403" y="4191000"/>
            <a:ext cx="3026797" cy="43374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7030A0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sp>
        <p:nvSpPr>
          <p:cNvPr id="32" name="Rectangle 31"/>
          <p:cNvSpPr/>
          <p:nvPr/>
        </p:nvSpPr>
        <p:spPr bwMode="auto">
          <a:xfrm>
            <a:off x="4650726" y="5329763"/>
            <a:ext cx="4343400" cy="107721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3200" b="1" dirty="0">
                <a:solidFill>
                  <a:schemeClr val="bg1">
                    <a:lumMod val="10000"/>
                  </a:schemeClr>
                </a:solidFill>
              </a:rPr>
              <a:t>EDNS</a:t>
            </a:r>
            <a:r>
              <a:rPr lang="en-US" sz="3200" dirty="0">
                <a:solidFill>
                  <a:schemeClr val="bg1">
                    <a:lumMod val="10000"/>
                  </a:schemeClr>
                </a:solidFill>
              </a:rPr>
              <a:t>: include client IP prefix in DNS requests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24</a:t>
            </a:fld>
            <a:endParaRPr lang="en-US" altLang="en-US"/>
          </a:p>
        </p:txBody>
      </p:sp>
      <p:grpSp>
        <p:nvGrpSpPr>
          <p:cNvPr id="36" name="Group 35"/>
          <p:cNvGrpSpPr/>
          <p:nvPr/>
        </p:nvGrpSpPr>
        <p:grpSpPr>
          <a:xfrm>
            <a:off x="2002403" y="2514600"/>
            <a:ext cx="3026797" cy="1568542"/>
            <a:chOff x="2002403" y="2514600"/>
            <a:chExt cx="3026797" cy="1568542"/>
          </a:xfrm>
        </p:grpSpPr>
        <p:cxnSp>
          <p:nvCxnSpPr>
            <p:cNvPr id="27" name="Straight Arrow Connector 26"/>
            <p:cNvCxnSpPr/>
            <p:nvPr/>
          </p:nvCxnSpPr>
          <p:spPr bwMode="auto">
            <a:xfrm flipV="1">
              <a:off x="2002403" y="2514600"/>
              <a:ext cx="1826065" cy="1568542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7030A0"/>
              </a:solidFill>
              <a:prstDash val="solid"/>
              <a:round/>
              <a:headEnd type="triangle" w="lg" len="lg"/>
              <a:tailEnd type="triangle" w="lg" len="lg"/>
            </a:ln>
            <a:effectLst/>
          </p:spPr>
        </p:cxnSp>
        <p:cxnSp>
          <p:nvCxnSpPr>
            <p:cNvPr id="30" name="Straight Arrow Connector 29"/>
            <p:cNvCxnSpPr/>
            <p:nvPr/>
          </p:nvCxnSpPr>
          <p:spPr bwMode="auto">
            <a:xfrm flipV="1">
              <a:off x="2002403" y="3048000"/>
              <a:ext cx="2648323" cy="1035141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7030A0"/>
              </a:solidFill>
              <a:prstDash val="solid"/>
              <a:round/>
              <a:headEnd type="triangle" w="lg" len="lg"/>
              <a:tailEnd type="triangle" w="lg" len="lg"/>
            </a:ln>
            <a:effectLst/>
          </p:spPr>
        </p:cxnSp>
        <p:cxnSp>
          <p:nvCxnSpPr>
            <p:cNvPr id="33" name="Straight Arrow Connector 32"/>
            <p:cNvCxnSpPr/>
            <p:nvPr/>
          </p:nvCxnSpPr>
          <p:spPr bwMode="auto">
            <a:xfrm flipV="1">
              <a:off x="2002403" y="3637592"/>
              <a:ext cx="3026797" cy="445549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7030A0"/>
              </a:solidFill>
              <a:prstDash val="solid"/>
              <a:round/>
              <a:headEnd type="triangle" w="lg" len="lg"/>
              <a:tailEnd type="triangle" w="lg" len="lg"/>
            </a:ln>
            <a:effectLst/>
          </p:spPr>
        </p:cxnSp>
      </p:grpSp>
      <p:sp>
        <p:nvSpPr>
          <p:cNvPr id="38" name="TextBox 37"/>
          <p:cNvSpPr txBox="1"/>
          <p:nvPr/>
        </p:nvSpPr>
        <p:spPr>
          <a:xfrm>
            <a:off x="2556421" y="4379738"/>
            <a:ext cx="1918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>
                <a:solidFill>
                  <a:schemeClr val="accent5">
                    <a:lumMod val="10000"/>
                  </a:schemeClr>
                </a:solidFill>
              </a:rPr>
              <a:t>Google DNS, Open DNS</a:t>
            </a:r>
            <a:endParaRPr lang="en-US">
              <a:solidFill>
                <a:schemeClr val="accent5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5726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32" grpId="0" animBg="1"/>
      <p:bldP spid="3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 of EDNS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678" y="1219200"/>
            <a:ext cx="6682522" cy="414214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5200" y="4853344"/>
            <a:ext cx="850900" cy="1016000"/>
          </a:xfrm>
          <a:prstGeom prst="rect">
            <a:avLst/>
          </a:prstGeom>
        </p:spPr>
      </p:pic>
      <p:cxnSp>
        <p:nvCxnSpPr>
          <p:cNvPr id="14" name="Straight Arrow Connector 13"/>
          <p:cNvCxnSpPr>
            <a:endCxn id="13" idx="1"/>
          </p:cNvCxnSpPr>
          <p:nvPr/>
        </p:nvCxnSpPr>
        <p:spPr bwMode="auto">
          <a:xfrm>
            <a:off x="1981200" y="4191000"/>
            <a:ext cx="1524000" cy="117034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7030A0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cxnSp>
        <p:nvCxnSpPr>
          <p:cNvPr id="15" name="Straight Arrow Connector 14"/>
          <p:cNvCxnSpPr>
            <a:stCxn id="13" idx="0"/>
          </p:cNvCxnSpPr>
          <p:nvPr/>
        </p:nvCxnSpPr>
        <p:spPr bwMode="auto">
          <a:xfrm flipV="1">
            <a:off x="3930650" y="2667000"/>
            <a:ext cx="184150" cy="218634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7030A0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cxnSp>
        <p:nvCxnSpPr>
          <p:cNvPr id="16" name="Straight Arrow Connector 15"/>
          <p:cNvCxnSpPr/>
          <p:nvPr/>
        </p:nvCxnSpPr>
        <p:spPr bwMode="auto">
          <a:xfrm flipV="1">
            <a:off x="4114800" y="3176944"/>
            <a:ext cx="666750" cy="167640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7030A0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 flipV="1">
            <a:off x="4354939" y="3760172"/>
            <a:ext cx="883811" cy="123141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7030A0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1600200" y="5239904"/>
            <a:ext cx="2056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DNS resolver</a:t>
            </a:r>
            <a:endParaRPr lang="en-US" dirty="0">
              <a:solidFill>
                <a:schemeClr val="bg1">
                  <a:lumMod val="10000"/>
                </a:schemeClr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 bwMode="auto">
          <a:xfrm>
            <a:off x="2002403" y="4191000"/>
            <a:ext cx="3026797" cy="43374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7030A0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sp>
        <p:nvSpPr>
          <p:cNvPr id="20" name="Rectangular Callout 19"/>
          <p:cNvSpPr/>
          <p:nvPr/>
        </p:nvSpPr>
        <p:spPr bwMode="auto">
          <a:xfrm>
            <a:off x="6292060" y="2893080"/>
            <a:ext cx="2808279" cy="830997"/>
          </a:xfrm>
          <a:prstGeom prst="wedgeRectCallout">
            <a:avLst>
              <a:gd name="adj1" fmla="val -53590"/>
              <a:gd name="adj2" fmla="val 98455"/>
            </a:avLst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lang="en-US" b="1" dirty="0">
                <a:solidFill>
                  <a:schemeClr val="bg1">
                    <a:lumMod val="10000"/>
                  </a:schemeClr>
                </a:solidFill>
              </a:rPr>
              <a:t>Picked servers = </a:t>
            </a:r>
            <a:r>
              <a:rPr lang="en-US" b="1" dirty="0" smtClean="0">
                <a:solidFill>
                  <a:schemeClr val="bg1">
                    <a:lumMod val="10000"/>
                  </a:schemeClr>
                </a:solidFill>
              </a:rPr>
              <a:t>F(Client IP)</a:t>
            </a:r>
            <a:endParaRPr lang="en-US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4426" y="5979997"/>
            <a:ext cx="78673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>
                    <a:lumMod val="10000"/>
                  </a:schemeClr>
                </a:solidFill>
              </a:rPr>
              <a:t>Why is Akamai lukewarm about switching to EDNS?</a:t>
            </a:r>
            <a:endParaRPr lang="en-US" sz="28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51161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lecture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Domain Name System (DNS)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Content Delivery Networks (CDN)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Extension mechanisms </a:t>
            </a:r>
            <a:r>
              <a:rPr lang="en-US" dirty="0">
                <a:solidFill>
                  <a:srgbClr val="FF0000"/>
                </a:solidFill>
              </a:rPr>
              <a:t>for </a:t>
            </a:r>
            <a:r>
              <a:rPr lang="en-US" dirty="0" smtClean="0">
                <a:solidFill>
                  <a:srgbClr val="FF0000"/>
                </a:solidFill>
              </a:rPr>
              <a:t>DNS (EDNS)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r>
              <a:rPr lang="en-US" dirty="0" smtClean="0"/>
              <a:t>ICN vs. CDN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276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Content Retrieval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pPr/>
              <a:t>27</a:t>
            </a:fld>
            <a:endParaRPr kumimoji="0" lang="en-US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5" name="Cloud 4"/>
          <p:cNvSpPr/>
          <p:nvPr/>
        </p:nvSpPr>
        <p:spPr>
          <a:xfrm rot="169972">
            <a:off x="1515079" y="1423908"/>
            <a:ext cx="6406349" cy="2635904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7" name="Picture 6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93982" y="1422128"/>
            <a:ext cx="667375" cy="420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63410" y="1422128"/>
            <a:ext cx="667375" cy="420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9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2094" y="3471490"/>
            <a:ext cx="667375" cy="420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36351" y="3531558"/>
            <a:ext cx="667375" cy="420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8" name="Group 37"/>
          <p:cNvGrpSpPr/>
          <p:nvPr/>
        </p:nvGrpSpPr>
        <p:grpSpPr>
          <a:xfrm>
            <a:off x="1832620" y="1776187"/>
            <a:ext cx="5775940" cy="4049732"/>
            <a:chOff x="1832620" y="1496637"/>
            <a:chExt cx="5775940" cy="4049732"/>
          </a:xfrm>
        </p:grpSpPr>
        <p:grpSp>
          <p:nvGrpSpPr>
            <p:cNvPr id="3" name="Group 2"/>
            <p:cNvGrpSpPr/>
            <p:nvPr/>
          </p:nvGrpSpPr>
          <p:grpSpPr>
            <a:xfrm>
              <a:off x="2235870" y="1496637"/>
              <a:ext cx="4936803" cy="1785090"/>
              <a:chOff x="2084388" y="2930452"/>
              <a:chExt cx="4936803" cy="1785090"/>
            </a:xfrm>
          </p:grpSpPr>
          <p:pic>
            <p:nvPicPr>
              <p:cNvPr id="13" name="Picture 2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084388" y="4100770"/>
                <a:ext cx="725487" cy="4916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5" name="Picture 2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184869" y="4223890"/>
                <a:ext cx="725487" cy="4916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6" name="Picture 2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084388" y="3013681"/>
                <a:ext cx="725487" cy="4916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7" name="Picture 2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295704" y="2930452"/>
                <a:ext cx="725487" cy="4916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1832620" y="5023149"/>
              <a:ext cx="57759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>
                <a:buFont typeface="Arial"/>
                <a:buChar char="•"/>
              </a:pPr>
              <a:r>
                <a:rPr lang="en-US" sz="2800" dirty="0" smtClean="0">
                  <a:solidFill>
                    <a:srgbClr val="000000"/>
                  </a:solidFill>
                  <a:latin typeface="Calibri" charset="0"/>
                  <a:ea typeface="Calibri" charset="0"/>
                  <a:cs typeface="Calibri" charset="0"/>
                </a:rPr>
                <a:t>Equip network with content caches</a:t>
              </a:r>
              <a:endParaRPr lang="en-US" sz="28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6187" y="3879820"/>
            <a:ext cx="562025" cy="749366"/>
          </a:xfrm>
          <a:prstGeom prst="rect">
            <a:avLst/>
          </a:prstGeom>
        </p:spPr>
      </p:pic>
      <p:grpSp>
        <p:nvGrpSpPr>
          <p:cNvPr id="36" name="Group 35"/>
          <p:cNvGrpSpPr/>
          <p:nvPr/>
        </p:nvGrpSpPr>
        <p:grpSpPr>
          <a:xfrm>
            <a:off x="665411" y="3645326"/>
            <a:ext cx="7199263" cy="1001225"/>
            <a:chOff x="665411" y="3365776"/>
            <a:chExt cx="7199263" cy="1001225"/>
          </a:xfrm>
        </p:grpSpPr>
        <p:cxnSp>
          <p:nvCxnSpPr>
            <p:cNvPr id="21" name="Straight Arrow Connector 20"/>
            <p:cNvCxnSpPr>
              <a:endCxn id="10" idx="1"/>
            </p:cNvCxnSpPr>
            <p:nvPr/>
          </p:nvCxnSpPr>
          <p:spPr>
            <a:xfrm flipV="1">
              <a:off x="665411" y="3681931"/>
              <a:ext cx="1686683" cy="36787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1832620" y="3843781"/>
              <a:ext cx="60320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Calibri" charset="0"/>
                  <a:ea typeface="Calibri" charset="0"/>
                  <a:cs typeface="Calibri" charset="0"/>
                </a:rPr>
                <a:t>ICN decouples “what” from “where”</a:t>
              </a:r>
              <a:endParaRPr lang="en-US" sz="28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075092" y="3365776"/>
              <a:ext cx="757528" cy="500802"/>
            </a:xfrm>
            <a:prstGeom prst="rect">
              <a:avLst/>
            </a:prstGeom>
            <a:solidFill>
              <a:srgbClr val="FF6600"/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0000"/>
                  </a:solidFill>
                  <a:latin typeface="Calibri" charset="0"/>
                  <a:ea typeface="Calibri" charset="0"/>
                  <a:cs typeface="Calibri" charset="0"/>
                </a:rPr>
                <a:t>C</a:t>
              </a:r>
            </a:p>
          </p:txBody>
        </p:sp>
      </p:grpSp>
      <p:pic>
        <p:nvPicPr>
          <p:cNvPr id="29" name="Picture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5438" y="1066800"/>
            <a:ext cx="717552" cy="71755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55369" y="3112714"/>
            <a:ext cx="717552" cy="71755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016258" y="1776187"/>
            <a:ext cx="457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S1</a:t>
            </a:r>
            <a:endParaRPr lang="en-US" sz="22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043344" y="2638738"/>
            <a:ext cx="457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S2</a:t>
            </a:r>
            <a:endParaRPr lang="en-US" sz="22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832620" y="4710848"/>
            <a:ext cx="6032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Bind content names to intent</a:t>
            </a:r>
            <a:endParaRPr lang="en-US" sz="28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1819705" y="2569663"/>
            <a:ext cx="5186035" cy="4240323"/>
            <a:chOff x="1819705" y="2290113"/>
            <a:chExt cx="5186035" cy="4240323"/>
          </a:xfrm>
        </p:grpSpPr>
        <p:sp>
          <p:nvSpPr>
            <p:cNvPr id="18" name="TextBox 17"/>
            <p:cNvSpPr txBox="1"/>
            <p:nvPr/>
          </p:nvSpPr>
          <p:spPr>
            <a:xfrm>
              <a:off x="1819705" y="5576329"/>
              <a:ext cx="5186035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>
                <a:buFont typeface="Arial"/>
                <a:buChar char="•"/>
              </a:pPr>
              <a:r>
                <a:rPr lang="en-US" sz="2800" dirty="0" smtClean="0">
                  <a:solidFill>
                    <a:srgbClr val="000000"/>
                  </a:solidFill>
                  <a:latin typeface="Calibri" charset="0"/>
                  <a:ea typeface="Calibri" charset="0"/>
                  <a:cs typeface="Calibri" charset="0"/>
                </a:rPr>
                <a:t>Route based on content names</a:t>
              </a:r>
            </a:p>
            <a:p>
              <a:r>
                <a:rPr lang="en-US" sz="2800" dirty="0">
                  <a:solidFill>
                    <a:srgbClr val="000000"/>
                  </a:solidFill>
                  <a:latin typeface="Calibri" charset="0"/>
                  <a:ea typeface="Calibri" charset="0"/>
                  <a:cs typeface="Calibri" charset="0"/>
                </a:rPr>
                <a:t>	</a:t>
              </a:r>
              <a:r>
                <a:rPr lang="en-US" sz="2800" dirty="0" smtClean="0">
                  <a:solidFill>
                    <a:srgbClr val="000000"/>
                  </a:solidFill>
                  <a:latin typeface="Calibri" charset="0"/>
                  <a:ea typeface="Calibri" charset="0"/>
                  <a:cs typeface="Calibri" charset="0"/>
                </a:rPr>
                <a:t>e.g., find nearest replica</a:t>
              </a:r>
              <a:endParaRPr lang="en-US" sz="28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394463" y="2290113"/>
              <a:ext cx="444500" cy="465621"/>
            </a:xfrm>
            <a:prstGeom prst="rect">
              <a:avLst/>
            </a:prstGeom>
            <a:solidFill>
              <a:srgbClr val="FF6600"/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rgbClr val="000000"/>
                  </a:solidFill>
                  <a:latin typeface="Calibri" charset="0"/>
                  <a:ea typeface="Calibri" charset="0"/>
                  <a:cs typeface="Calibri" charset="0"/>
                </a:rPr>
                <a:t>C</a:t>
              </a:r>
              <a:endParaRPr lang="en-US" sz="24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84500" y="2943867"/>
              <a:ext cx="3661537" cy="550756"/>
            </a:xfrm>
            <a:custGeom>
              <a:avLst/>
              <a:gdLst>
                <a:gd name="connsiteX0" fmla="*/ 0 w 3661537"/>
                <a:gd name="connsiteY0" fmla="*/ 920794 h 1065792"/>
                <a:gd name="connsiteX1" fmla="*/ 1619250 w 3661537"/>
                <a:gd name="connsiteY1" fmla="*/ 44 h 1065792"/>
                <a:gd name="connsiteX2" fmla="*/ 3635375 w 3661537"/>
                <a:gd name="connsiteY2" fmla="*/ 952544 h 1065792"/>
                <a:gd name="connsiteX3" fmla="*/ 95250 w 3661537"/>
                <a:gd name="connsiteY3" fmla="*/ 1047794 h 106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1537" h="1065792">
                  <a:moveTo>
                    <a:pt x="0" y="920794"/>
                  </a:moveTo>
                  <a:cubicBezTo>
                    <a:pt x="506677" y="457773"/>
                    <a:pt x="1013354" y="-5248"/>
                    <a:pt x="1619250" y="44"/>
                  </a:cubicBezTo>
                  <a:cubicBezTo>
                    <a:pt x="2225146" y="5336"/>
                    <a:pt x="3889375" y="777919"/>
                    <a:pt x="3635375" y="952544"/>
                  </a:cubicBezTo>
                  <a:cubicBezTo>
                    <a:pt x="3381375" y="1127169"/>
                    <a:pt x="95250" y="1047794"/>
                    <a:pt x="95250" y="1047794"/>
                  </a:cubicBezTo>
                </a:path>
              </a:pathLst>
            </a:custGeom>
            <a:ln w="57150" cmpd="sng">
              <a:solidFill>
                <a:schemeClr val="accent6">
                  <a:lumMod val="50000"/>
                </a:schemeClr>
              </a:solidFill>
              <a:prstDash val="dash"/>
              <a:tailEnd type="arrow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pic>
        <p:nvPicPr>
          <p:cNvPr id="42" name="Picture 41" descr="BU001997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320" y="3223417"/>
            <a:ext cx="607388" cy="638236"/>
          </a:xfrm>
          <a:prstGeom prst="rect">
            <a:avLst/>
          </a:prstGeom>
        </p:spPr>
      </p:pic>
      <p:sp>
        <p:nvSpPr>
          <p:cNvPr id="43" name="Freeform 42"/>
          <p:cNvSpPr/>
          <p:nvPr/>
        </p:nvSpPr>
        <p:spPr>
          <a:xfrm>
            <a:off x="650875" y="1334015"/>
            <a:ext cx="2123874" cy="2882535"/>
          </a:xfrm>
          <a:custGeom>
            <a:avLst/>
            <a:gdLst>
              <a:gd name="connsiteX0" fmla="*/ 0 w 2123874"/>
              <a:gd name="connsiteY0" fmla="*/ 2882535 h 2882535"/>
              <a:gd name="connsiteX1" fmla="*/ 1920875 w 2123874"/>
              <a:gd name="connsiteY1" fmla="*/ 2406285 h 2882535"/>
              <a:gd name="connsiteX2" fmla="*/ 1952625 w 2123874"/>
              <a:gd name="connsiteY2" fmla="*/ 279035 h 2882535"/>
              <a:gd name="connsiteX3" fmla="*/ 904875 w 2123874"/>
              <a:gd name="connsiteY3" fmla="*/ 25035 h 288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3874" h="2882535">
                <a:moveTo>
                  <a:pt x="0" y="2882535"/>
                </a:moveTo>
                <a:cubicBezTo>
                  <a:pt x="797719" y="2861368"/>
                  <a:pt x="1595438" y="2840202"/>
                  <a:pt x="1920875" y="2406285"/>
                </a:cubicBezTo>
                <a:cubicBezTo>
                  <a:pt x="2246313" y="1972368"/>
                  <a:pt x="2121958" y="675910"/>
                  <a:pt x="1952625" y="279035"/>
                </a:cubicBezTo>
                <a:cubicBezTo>
                  <a:pt x="1783292" y="-117840"/>
                  <a:pt x="904875" y="25035"/>
                  <a:pt x="904875" y="25035"/>
                </a:cubicBezTo>
              </a:path>
            </a:pathLst>
          </a:custGeom>
          <a:ln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44" name="Freeform 43"/>
          <p:cNvSpPr/>
          <p:nvPr/>
        </p:nvSpPr>
        <p:spPr>
          <a:xfrm>
            <a:off x="665411" y="3409167"/>
            <a:ext cx="7351464" cy="807383"/>
          </a:xfrm>
          <a:custGeom>
            <a:avLst/>
            <a:gdLst>
              <a:gd name="connsiteX0" fmla="*/ 0 w 7270750"/>
              <a:gd name="connsiteY0" fmla="*/ 1140758 h 1140758"/>
              <a:gd name="connsiteX1" fmla="*/ 2524125 w 7270750"/>
              <a:gd name="connsiteY1" fmla="*/ 29508 h 1140758"/>
              <a:gd name="connsiteX2" fmla="*/ 6064250 w 7270750"/>
              <a:gd name="connsiteY2" fmla="*/ 299383 h 1140758"/>
              <a:gd name="connsiteX3" fmla="*/ 7270750 w 7270750"/>
              <a:gd name="connsiteY3" fmla="*/ 61258 h 1140758"/>
              <a:gd name="connsiteX4" fmla="*/ 7270750 w 7270750"/>
              <a:gd name="connsiteY4" fmla="*/ 61258 h 1140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70750" h="1140758">
                <a:moveTo>
                  <a:pt x="0" y="1140758"/>
                </a:moveTo>
                <a:cubicBezTo>
                  <a:pt x="756708" y="655247"/>
                  <a:pt x="1513417" y="169737"/>
                  <a:pt x="2524125" y="29508"/>
                </a:cubicBezTo>
                <a:cubicBezTo>
                  <a:pt x="3534833" y="-110721"/>
                  <a:pt x="5273146" y="294091"/>
                  <a:pt x="6064250" y="299383"/>
                </a:cubicBezTo>
                <a:cubicBezTo>
                  <a:pt x="6855354" y="304675"/>
                  <a:pt x="7270750" y="61258"/>
                  <a:pt x="7270750" y="61258"/>
                </a:cubicBezTo>
                <a:lnTo>
                  <a:pt x="7270750" y="61258"/>
                </a:lnTo>
              </a:path>
            </a:pathLst>
          </a:custGeom>
          <a:ln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8465721" y="2569663"/>
            <a:ext cx="444500" cy="465621"/>
          </a:xfrm>
          <a:prstGeom prst="rect">
            <a:avLst/>
          </a:prstGeom>
          <a:solidFill>
            <a:srgbClr val="FF66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</a:t>
            </a: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24918" y="2166402"/>
            <a:ext cx="4416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e.g., CCN, DONA, NDN, 4WARD ….</a:t>
            </a:r>
            <a:endParaRPr lang="en-US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2808" y="4930925"/>
            <a:ext cx="79938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Today:  1) Ask search engine for name of server holding object</a:t>
            </a:r>
          </a:p>
          <a:p>
            <a:r>
              <a:rPr lang="en-US" sz="24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            2) Resolve name to network address of server</a:t>
            </a:r>
          </a:p>
          <a:p>
            <a:r>
              <a:rPr lang="en-US" sz="24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            3) Send request for object to server</a:t>
            </a: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7565556"/>
      </p:ext>
    </p:extLst>
  </p:cSld>
  <p:clrMapOvr>
    <a:masterClrMapping/>
  </p:clrMapOvr>
  <p:transition advTm="627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3" grpId="0" animBg="1"/>
      <p:bldP spid="44" grpId="0" animBg="1"/>
      <p:bldP spid="37" grpId="0" animBg="1"/>
      <p:bldP spid="22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deploying ICN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28</a:t>
            </a:fld>
            <a:endParaRPr kumimoji="0"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1673868" y="1418922"/>
            <a:ext cx="5313540" cy="2180272"/>
            <a:chOff x="457200" y="1503749"/>
            <a:chExt cx="6961630" cy="3449249"/>
          </a:xfrm>
        </p:grpSpPr>
        <p:sp>
          <p:nvSpPr>
            <p:cNvPr id="5" name="Cloud 4"/>
            <p:cNvSpPr/>
            <p:nvPr/>
          </p:nvSpPr>
          <p:spPr>
            <a:xfrm rot="169972">
              <a:off x="1012481" y="1503749"/>
              <a:ext cx="6406349" cy="3359380"/>
            </a:xfrm>
            <a:prstGeom prst="cloud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pic>
          <p:nvPicPr>
            <p:cNvPr id="7" name="Picture 6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97385" y="1742420"/>
              <a:ext cx="667375" cy="420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7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66813" y="1742420"/>
              <a:ext cx="667375" cy="420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9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65348" y="3949212"/>
              <a:ext cx="667375" cy="420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10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14090" y="4153913"/>
              <a:ext cx="667375" cy="420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Group 2"/>
            <p:cNvGrpSpPr/>
            <p:nvPr/>
          </p:nvGrpSpPr>
          <p:grpSpPr>
            <a:xfrm>
              <a:off x="1739273" y="2163302"/>
              <a:ext cx="5053027" cy="1986997"/>
              <a:chOff x="1968164" y="2812594"/>
              <a:chExt cx="5053027" cy="1986997"/>
            </a:xfrm>
          </p:grpSpPr>
          <p:pic>
            <p:nvPicPr>
              <p:cNvPr id="13" name="Picture 2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968164" y="4062113"/>
                <a:ext cx="725487" cy="4916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5" name="Picture 2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184869" y="4307939"/>
                <a:ext cx="725487" cy="4916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6" name="Picture 2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026276" y="2835334"/>
                <a:ext cx="725487" cy="4916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7" name="Picture 2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295704" y="2812594"/>
                <a:ext cx="725487" cy="4916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grpSp>
          <p:nvGrpSpPr>
            <p:cNvPr id="27" name="Group 26"/>
            <p:cNvGrpSpPr/>
            <p:nvPr/>
          </p:nvGrpSpPr>
          <p:grpSpPr>
            <a:xfrm>
              <a:off x="457200" y="3180010"/>
              <a:ext cx="6054113" cy="1772988"/>
              <a:chOff x="457200" y="3180010"/>
              <a:chExt cx="6054113" cy="1772988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457200" y="4484928"/>
                <a:ext cx="444500" cy="465621"/>
              </a:xfrm>
              <a:prstGeom prst="rect">
                <a:avLst/>
              </a:prstGeom>
              <a:solidFill>
                <a:srgbClr val="FF6600"/>
              </a:solidFill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>
                    <a:solidFill>
                      <a:srgbClr val="000000"/>
                    </a:solidFill>
                    <a:latin typeface="Calibri" charset="0"/>
                    <a:ea typeface="Calibri" charset="0"/>
                    <a:cs typeface="Calibri" charset="0"/>
                  </a:rPr>
                  <a:t>C</a:t>
                </a:r>
              </a:p>
            </p:txBody>
          </p:sp>
          <p:cxnSp>
            <p:nvCxnSpPr>
              <p:cNvPr id="21" name="Straight Arrow Connector 20"/>
              <p:cNvCxnSpPr/>
              <p:nvPr/>
            </p:nvCxnSpPr>
            <p:spPr>
              <a:xfrm flipV="1">
                <a:off x="933380" y="4153913"/>
                <a:ext cx="805893" cy="42088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 w="lg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Rectangle 23"/>
              <p:cNvSpPr/>
              <p:nvPr/>
            </p:nvSpPr>
            <p:spPr>
              <a:xfrm>
                <a:off x="6066813" y="3180010"/>
                <a:ext cx="444500" cy="465621"/>
              </a:xfrm>
              <a:prstGeom prst="rect">
                <a:avLst/>
              </a:prstGeom>
              <a:solidFill>
                <a:srgbClr val="FF6600"/>
              </a:solidFill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>
                    <a:solidFill>
                      <a:srgbClr val="000000"/>
                    </a:solidFill>
                    <a:latin typeface="Calibri" charset="0"/>
                    <a:ea typeface="Calibri" charset="0"/>
                    <a:cs typeface="Calibri" charset="0"/>
                  </a:rPr>
                  <a:t>C</a:t>
                </a:r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1063626" y="3412823"/>
                <a:ext cx="5238457" cy="1540175"/>
              </a:xfrm>
              <a:custGeom>
                <a:avLst/>
                <a:gdLst>
                  <a:gd name="connsiteX0" fmla="*/ 1365250 w 5238458"/>
                  <a:gd name="connsiteY0" fmla="*/ 830258 h 1766883"/>
                  <a:gd name="connsiteX1" fmla="*/ 2984500 w 5238458"/>
                  <a:gd name="connsiteY1" fmla="*/ 4758 h 1766883"/>
                  <a:gd name="connsiteX2" fmla="*/ 5207000 w 5238458"/>
                  <a:gd name="connsiteY2" fmla="*/ 1163633 h 1766883"/>
                  <a:gd name="connsiteX3" fmla="*/ 1206500 w 5238458"/>
                  <a:gd name="connsiteY3" fmla="*/ 1227133 h 1766883"/>
                  <a:gd name="connsiteX4" fmla="*/ 0 w 5238458"/>
                  <a:gd name="connsiteY4" fmla="*/ 1766883 h 1766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8458" h="1766883">
                    <a:moveTo>
                      <a:pt x="1365250" y="830258"/>
                    </a:moveTo>
                    <a:cubicBezTo>
                      <a:pt x="1854729" y="389726"/>
                      <a:pt x="2344208" y="-50805"/>
                      <a:pt x="2984500" y="4758"/>
                    </a:cubicBezTo>
                    <a:cubicBezTo>
                      <a:pt x="3624792" y="60320"/>
                      <a:pt x="5503333" y="959904"/>
                      <a:pt x="5207000" y="1163633"/>
                    </a:cubicBezTo>
                    <a:cubicBezTo>
                      <a:pt x="4910667" y="1367362"/>
                      <a:pt x="2074333" y="1126591"/>
                      <a:pt x="1206500" y="1227133"/>
                    </a:cubicBezTo>
                    <a:cubicBezTo>
                      <a:pt x="338667" y="1327675"/>
                      <a:pt x="0" y="1766883"/>
                      <a:pt x="0" y="1766883"/>
                    </a:cubicBezTo>
                  </a:path>
                </a:pathLst>
              </a:custGeom>
              <a:ln>
                <a:solidFill>
                  <a:schemeClr val="tx1"/>
                </a:solidFill>
                <a:tailEnd type="arrow" w="lg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</p:grpSp>
      <p:sp>
        <p:nvSpPr>
          <p:cNvPr id="23" name="TextBox 22"/>
          <p:cNvSpPr txBox="1"/>
          <p:nvPr/>
        </p:nvSpPr>
        <p:spPr>
          <a:xfrm>
            <a:off x="2696779" y="4110097"/>
            <a:ext cx="4012445" cy="2062103"/>
          </a:xfrm>
          <a:prstGeom prst="rect">
            <a:avLst/>
          </a:prstGeom>
          <a:ln w="57150" cmpd="sng">
            <a:solidFill>
              <a:srgbClr val="218F3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2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Lower latency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Reduced congestion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Support for mobility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Intrinsic security </a:t>
            </a:r>
          </a:p>
        </p:txBody>
      </p:sp>
      <p:pic>
        <p:nvPicPr>
          <p:cNvPr id="28" name="Picture 27" descr="BU001997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775" y="2964700"/>
            <a:ext cx="416362" cy="43750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206160" y="2170710"/>
            <a:ext cx="26547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e.g., CCN, DONA, NDN, 4WARD ….</a:t>
            </a:r>
            <a:endParaRPr lang="en-US" sz="1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6009560"/>
      </p:ext>
    </p:extLst>
  </p:cSld>
  <p:clrMapOvr>
    <a:masterClrMapping/>
  </p:clrMapOvr>
  <p:transition advTm="627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Difficulties deploying ICN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1000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dirty="0"/>
          </a:p>
        </p:txBody>
      </p:sp>
      <p:grpSp>
        <p:nvGrpSpPr>
          <p:cNvPr id="5" name="Group 4"/>
          <p:cNvGrpSpPr/>
          <p:nvPr/>
        </p:nvGrpSpPr>
        <p:grpSpPr>
          <a:xfrm>
            <a:off x="1516201" y="1397689"/>
            <a:ext cx="6056173" cy="2489917"/>
            <a:chOff x="457200" y="1503749"/>
            <a:chExt cx="6961630" cy="3449251"/>
          </a:xfrm>
        </p:grpSpPr>
        <p:sp>
          <p:nvSpPr>
            <p:cNvPr id="6" name="Cloud 5"/>
            <p:cNvSpPr/>
            <p:nvPr/>
          </p:nvSpPr>
          <p:spPr>
            <a:xfrm rot="169972">
              <a:off x="1012481" y="1503749"/>
              <a:ext cx="6406349" cy="3359380"/>
            </a:xfrm>
            <a:prstGeom prst="cloud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pic>
          <p:nvPicPr>
            <p:cNvPr id="7" name="Picture 6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97385" y="1742420"/>
              <a:ext cx="667375" cy="420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8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66813" y="1742420"/>
              <a:ext cx="667375" cy="420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10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65348" y="3949212"/>
              <a:ext cx="667375" cy="420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11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14090" y="4153913"/>
              <a:ext cx="667375" cy="420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3" name="Group 12"/>
            <p:cNvGrpSpPr/>
            <p:nvPr/>
          </p:nvGrpSpPr>
          <p:grpSpPr>
            <a:xfrm>
              <a:off x="1739273" y="2163302"/>
              <a:ext cx="5053027" cy="1986997"/>
              <a:chOff x="1968164" y="2812594"/>
              <a:chExt cx="5053027" cy="1986997"/>
            </a:xfrm>
          </p:grpSpPr>
          <p:pic>
            <p:nvPicPr>
              <p:cNvPr id="21" name="Picture 2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968164" y="4062113"/>
                <a:ext cx="725487" cy="4916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3" name="Picture 2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184869" y="4307939"/>
                <a:ext cx="725487" cy="4916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4" name="Picture 2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026276" y="2835334"/>
                <a:ext cx="725487" cy="4916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5" name="Picture 2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295704" y="2812594"/>
                <a:ext cx="725487" cy="4916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grpSp>
          <p:nvGrpSpPr>
            <p:cNvPr id="15" name="Group 14"/>
            <p:cNvGrpSpPr/>
            <p:nvPr/>
          </p:nvGrpSpPr>
          <p:grpSpPr>
            <a:xfrm>
              <a:off x="457200" y="3180010"/>
              <a:ext cx="6054113" cy="1772990"/>
              <a:chOff x="457200" y="3180010"/>
              <a:chExt cx="6054113" cy="1772990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457200" y="4484928"/>
                <a:ext cx="444500" cy="465621"/>
              </a:xfrm>
              <a:prstGeom prst="rect">
                <a:avLst/>
              </a:prstGeom>
              <a:solidFill>
                <a:srgbClr val="FF6600"/>
              </a:solidFill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>
                    <a:solidFill>
                      <a:srgbClr val="000000"/>
                    </a:solidFill>
                    <a:latin typeface="Calibri" charset="0"/>
                    <a:ea typeface="Calibri" charset="0"/>
                    <a:cs typeface="Calibri" charset="0"/>
                  </a:rPr>
                  <a:t>C</a:t>
                </a:r>
              </a:p>
            </p:txBody>
          </p:sp>
          <p:cxnSp>
            <p:nvCxnSpPr>
              <p:cNvPr id="18" name="Straight Arrow Connector 17"/>
              <p:cNvCxnSpPr/>
              <p:nvPr/>
            </p:nvCxnSpPr>
            <p:spPr>
              <a:xfrm flipV="1">
                <a:off x="933380" y="4153913"/>
                <a:ext cx="805893" cy="42088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 w="lg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Rectangle 18"/>
              <p:cNvSpPr/>
              <p:nvPr/>
            </p:nvSpPr>
            <p:spPr>
              <a:xfrm>
                <a:off x="6066813" y="3180010"/>
                <a:ext cx="444500" cy="465621"/>
              </a:xfrm>
              <a:prstGeom prst="rect">
                <a:avLst/>
              </a:prstGeom>
              <a:solidFill>
                <a:srgbClr val="FF6600"/>
              </a:solidFill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>
                    <a:solidFill>
                      <a:srgbClr val="000000"/>
                    </a:solidFill>
                    <a:latin typeface="Calibri" charset="0"/>
                    <a:ea typeface="Calibri" charset="0"/>
                    <a:cs typeface="Calibri" charset="0"/>
                  </a:rPr>
                  <a:t>C</a:t>
                </a:r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1063625" y="3645632"/>
                <a:ext cx="5238458" cy="1307368"/>
              </a:xfrm>
              <a:custGeom>
                <a:avLst/>
                <a:gdLst>
                  <a:gd name="connsiteX0" fmla="*/ 1365250 w 5238458"/>
                  <a:gd name="connsiteY0" fmla="*/ 830258 h 1766883"/>
                  <a:gd name="connsiteX1" fmla="*/ 2984500 w 5238458"/>
                  <a:gd name="connsiteY1" fmla="*/ 4758 h 1766883"/>
                  <a:gd name="connsiteX2" fmla="*/ 5207000 w 5238458"/>
                  <a:gd name="connsiteY2" fmla="*/ 1163633 h 1766883"/>
                  <a:gd name="connsiteX3" fmla="*/ 1206500 w 5238458"/>
                  <a:gd name="connsiteY3" fmla="*/ 1227133 h 1766883"/>
                  <a:gd name="connsiteX4" fmla="*/ 0 w 5238458"/>
                  <a:gd name="connsiteY4" fmla="*/ 1766883 h 1766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8458" h="1766883">
                    <a:moveTo>
                      <a:pt x="1365250" y="830258"/>
                    </a:moveTo>
                    <a:cubicBezTo>
                      <a:pt x="1854729" y="389726"/>
                      <a:pt x="2344208" y="-50805"/>
                      <a:pt x="2984500" y="4758"/>
                    </a:cubicBezTo>
                    <a:cubicBezTo>
                      <a:pt x="3624792" y="60320"/>
                      <a:pt x="5503333" y="959904"/>
                      <a:pt x="5207000" y="1163633"/>
                    </a:cubicBezTo>
                    <a:cubicBezTo>
                      <a:pt x="4910667" y="1367362"/>
                      <a:pt x="2074333" y="1126591"/>
                      <a:pt x="1206500" y="1227133"/>
                    </a:cubicBezTo>
                    <a:cubicBezTo>
                      <a:pt x="338667" y="1327675"/>
                      <a:pt x="0" y="1766883"/>
                      <a:pt x="0" y="1766883"/>
                    </a:cubicBezTo>
                  </a:path>
                </a:pathLst>
              </a:custGeom>
              <a:ln>
                <a:solidFill>
                  <a:schemeClr val="tx1"/>
                </a:solidFill>
                <a:tailEnd type="arrow" w="lg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</p:grpSp>
      <p:sp>
        <p:nvSpPr>
          <p:cNvPr id="26" name="TextBox 25"/>
          <p:cNvSpPr txBox="1"/>
          <p:nvPr/>
        </p:nvSpPr>
        <p:spPr>
          <a:xfrm>
            <a:off x="1151891" y="4481580"/>
            <a:ext cx="7243948" cy="1569660"/>
          </a:xfrm>
          <a:prstGeom prst="rect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Routers need to be replaced to support content-based routing and to incorporate caches</a:t>
            </a:r>
          </a:p>
        </p:txBody>
      </p:sp>
      <p:pic>
        <p:nvPicPr>
          <p:cNvPr id="28" name="Picture 27" descr="BU001997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835" y="3249838"/>
            <a:ext cx="416362" cy="437508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026661" y="2406462"/>
            <a:ext cx="4416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e.g., CCN, DONA, NDN, 4WARD ….</a:t>
            </a:r>
            <a:endParaRPr lang="en-US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50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752"/>
    </mc:Choice>
    <mc:Fallback xmlns="">
      <p:transition xmlns:p14="http://schemas.microsoft.com/office/powerpoint/2010/main" spd="slow" advTm="997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HTTP (Quick review)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5410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Stateless request/response protocol</a:t>
            </a:r>
          </a:p>
          <a:p>
            <a:endParaRPr lang="en-US" dirty="0" smtClean="0"/>
          </a:p>
          <a:p>
            <a:r>
              <a:rPr lang="en-US" dirty="0" smtClean="0"/>
              <a:t>Completely TCP-based</a:t>
            </a:r>
          </a:p>
          <a:p>
            <a:endParaRPr lang="en-US" dirty="0"/>
          </a:p>
          <a:p>
            <a:r>
              <a:rPr lang="en-US" dirty="0" smtClean="0"/>
              <a:t>Fetching URL</a:t>
            </a:r>
            <a:r>
              <a:rPr lang="en-US" dirty="0"/>
              <a:t>: </a:t>
            </a:r>
            <a:r>
              <a:rPr lang="en-US" dirty="0">
                <a:hlinkClick r:id="rId3"/>
              </a:rPr>
              <a:t>www.cs.cmu.edu</a:t>
            </a:r>
            <a:r>
              <a:rPr lang="en-US" dirty="0" smtClean="0">
                <a:hlinkClick r:id="rId3"/>
              </a:rPr>
              <a:t>/~junchenj/index.html</a:t>
            </a:r>
            <a:endParaRPr lang="en-US" dirty="0" smtClean="0"/>
          </a:p>
          <a:p>
            <a:pPr lvl="1"/>
            <a:r>
              <a:rPr lang="en-US" dirty="0" smtClean="0"/>
              <a:t>Resolve DNS of </a:t>
            </a:r>
            <a:r>
              <a:rPr lang="en-US" dirty="0" smtClean="0">
                <a:hlinkClick r:id="rId4"/>
              </a:rPr>
              <a:t>www.cs.cmu.edu</a:t>
            </a:r>
            <a:endParaRPr lang="en-US" dirty="0" smtClean="0"/>
          </a:p>
          <a:p>
            <a:pPr lvl="1"/>
            <a:r>
              <a:rPr lang="en-US" dirty="0" smtClean="0"/>
              <a:t>Setup TCP</a:t>
            </a:r>
          </a:p>
          <a:p>
            <a:pPr lvl="1"/>
            <a:r>
              <a:rPr lang="en-US" dirty="0" smtClean="0"/>
              <a:t>Send HTTP request: GET /~</a:t>
            </a:r>
            <a:r>
              <a:rPr lang="en-US" dirty="0" err="1" smtClean="0"/>
              <a:t>junchenj</a:t>
            </a:r>
            <a:r>
              <a:rPr lang="en-US" dirty="0" smtClean="0"/>
              <a:t>/</a:t>
            </a:r>
            <a:r>
              <a:rPr lang="en-US" dirty="0" err="1" smtClean="0"/>
              <a:t>index.html</a:t>
            </a:r>
            <a:endParaRPr lang="en-US" dirty="0" smtClean="0"/>
          </a:p>
          <a:p>
            <a:pPr lvl="1"/>
            <a:r>
              <a:rPr lang="en-US" dirty="0" smtClean="0"/>
              <a:t>Wait for HTTP response, execute embedded code</a:t>
            </a:r>
          </a:p>
          <a:p>
            <a:endParaRPr lang="en-US" dirty="0" smtClean="0"/>
          </a:p>
          <a:p>
            <a:r>
              <a:rPr lang="en-US" dirty="0" smtClean="0"/>
              <a:t>Most content is cacheable (for some TTL)</a:t>
            </a:r>
          </a:p>
          <a:p>
            <a:pPr lvl="1"/>
            <a:r>
              <a:rPr lang="en-US" dirty="0" smtClean="0"/>
              <a:t>Dynamic content, Live videos, </a:t>
            </a:r>
            <a:r>
              <a:rPr lang="en-US" dirty="0" err="1" smtClean="0"/>
              <a:t>etc</a:t>
            </a:r>
            <a:r>
              <a:rPr lang="en-US" dirty="0" smtClean="0"/>
              <a:t> are not cacheable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02630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Approach: Attribute gains to tenets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975384" y="1897220"/>
            <a:ext cx="5625461" cy="2062103"/>
          </a:xfrm>
          <a:prstGeom prst="rect">
            <a:avLst/>
          </a:prstGeom>
          <a:ln w="57150" cmpd="sng">
            <a:solidFill>
              <a:srgbClr val="218F3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200" dirty="0" smtClean="0">
                <a:latin typeface="Calibri" charset="0"/>
                <a:ea typeface="Calibri" charset="0"/>
                <a:cs typeface="Calibri" charset="0"/>
              </a:rPr>
              <a:t>Lower latency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 smtClean="0">
                <a:latin typeface="Calibri" charset="0"/>
                <a:ea typeface="Calibri" charset="0"/>
                <a:cs typeface="Calibri" charset="0"/>
              </a:rPr>
              <a:t>Reduced congestion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 smtClean="0">
                <a:latin typeface="Calibri" charset="0"/>
                <a:ea typeface="Calibri" charset="0"/>
                <a:cs typeface="Calibri" charset="0"/>
              </a:rPr>
              <a:t>Support for mobility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 smtClean="0">
                <a:latin typeface="Calibri" charset="0"/>
                <a:ea typeface="Calibri" charset="0"/>
                <a:cs typeface="Calibri" charset="0"/>
              </a:rPr>
              <a:t>Intrinsic security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31076" y="4277284"/>
            <a:ext cx="6726120" cy="2062103"/>
          </a:xfrm>
          <a:prstGeom prst="rect">
            <a:avLst/>
          </a:prstGeom>
          <a:ln w="57150" cmpd="sng"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200" dirty="0" smtClean="0">
                <a:latin typeface="Calibri" charset="0"/>
                <a:ea typeface="Calibri" charset="0"/>
                <a:cs typeface="Calibri" charset="0"/>
              </a:rPr>
              <a:t>Decouple “what” from “where”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 smtClean="0">
                <a:latin typeface="Calibri" charset="0"/>
                <a:ea typeface="Calibri" charset="0"/>
                <a:cs typeface="Calibri" charset="0"/>
              </a:rPr>
              <a:t>Bind content names to intent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Equip network with content </a:t>
            </a:r>
            <a:r>
              <a:rPr lang="en-US" sz="3200" dirty="0" smtClean="0">
                <a:latin typeface="Calibri" charset="0"/>
                <a:ea typeface="Calibri" charset="0"/>
                <a:cs typeface="Calibri" charset="0"/>
              </a:rPr>
              <a:t>caches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Route based on content </a:t>
            </a:r>
            <a:r>
              <a:rPr lang="en-US" sz="3200" dirty="0" smtClean="0">
                <a:latin typeface="Calibri" charset="0"/>
                <a:ea typeface="Calibri" charset="0"/>
                <a:cs typeface="Calibri" charset="0"/>
              </a:rPr>
              <a:t>names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072196" y="1159264"/>
            <a:ext cx="7291288" cy="5180123"/>
            <a:chOff x="15027" y="-79366"/>
            <a:chExt cx="7291288" cy="5180123"/>
          </a:xfrm>
        </p:grpSpPr>
        <p:sp>
          <p:nvSpPr>
            <p:cNvPr id="10" name="TextBox 9"/>
            <p:cNvSpPr txBox="1"/>
            <p:nvPr/>
          </p:nvSpPr>
          <p:spPr>
            <a:xfrm>
              <a:off x="169010" y="-79366"/>
              <a:ext cx="2920842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200" dirty="0" smtClean="0">
                  <a:solidFill>
                    <a:schemeClr val="accent4">
                      <a:lumMod val="75000"/>
                    </a:schemeClr>
                  </a:solidFill>
                  <a:latin typeface="Calibri" charset="0"/>
                  <a:ea typeface="Calibri" charset="0"/>
                  <a:cs typeface="Calibri" charset="0"/>
                </a:rPr>
                <a:t>Quantitative</a:t>
              </a:r>
              <a:endParaRPr lang="en-US" sz="4200" dirty="0">
                <a:solidFill>
                  <a:schemeClr val="accent4">
                    <a:lumMod val="75000"/>
                  </a:schemeClr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561449" y="658590"/>
              <a:ext cx="6417935" cy="1031875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  <a:alpha val="41000"/>
              </a:schemeClr>
            </a:solidFill>
            <a:ln w="508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15027" y="4098217"/>
              <a:ext cx="7291288" cy="1002540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  <a:alpha val="41000"/>
              </a:schemeClr>
            </a:solidFill>
            <a:ln w="508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072197" y="1158556"/>
            <a:ext cx="7291288" cy="4178291"/>
            <a:chOff x="169010" y="854084"/>
            <a:chExt cx="7291288" cy="4178291"/>
          </a:xfrm>
        </p:grpSpPr>
        <p:sp>
          <p:nvSpPr>
            <p:cNvPr id="11" name="TextBox 10"/>
            <p:cNvSpPr txBox="1"/>
            <p:nvPr/>
          </p:nvSpPr>
          <p:spPr>
            <a:xfrm>
              <a:off x="4875297" y="854084"/>
              <a:ext cx="2585000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4200" dirty="0" smtClean="0">
                  <a:solidFill>
                    <a:schemeClr val="accent6">
                      <a:lumMod val="75000"/>
                    </a:schemeClr>
                  </a:solidFill>
                  <a:latin typeface="Calibri" charset="0"/>
                  <a:ea typeface="Calibri" charset="0"/>
                  <a:cs typeface="Calibri" charset="0"/>
                </a:rPr>
                <a:t>Qualitative</a:t>
              </a:r>
              <a:endParaRPr lang="en-US" sz="4200" dirty="0">
                <a:solidFill>
                  <a:schemeClr val="accent6">
                    <a:lumMod val="75000"/>
                  </a:schemeClr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736074" y="2703998"/>
              <a:ext cx="6417935" cy="950853"/>
            </a:xfrm>
            <a:prstGeom prst="roundRect">
              <a:avLst/>
            </a:prstGeom>
            <a:solidFill>
              <a:srgbClr val="FFC000">
                <a:alpha val="46000"/>
              </a:srgbClr>
            </a:solidFill>
            <a:ln w="57150" cmpd="sng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169010" y="3972812"/>
              <a:ext cx="7291288" cy="1059563"/>
            </a:xfrm>
            <a:prstGeom prst="roundRect">
              <a:avLst/>
            </a:prstGeom>
            <a:solidFill>
              <a:srgbClr val="FFC000">
                <a:alpha val="46000"/>
              </a:srgbClr>
            </a:solidFill>
            <a:ln w="57150" cmpd="sng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sp>
        <p:nvSpPr>
          <p:cNvPr id="5" name="Right Arrow 4"/>
          <p:cNvSpPr/>
          <p:nvPr/>
        </p:nvSpPr>
        <p:spPr>
          <a:xfrm>
            <a:off x="0" y="5336847"/>
            <a:ext cx="1072197" cy="82796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235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Takeaways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To achieve quantitative benefits:</a:t>
            </a:r>
          </a:p>
          <a:p>
            <a:r>
              <a:rPr lang="en-US" smtClean="0"/>
              <a:t>Just cache at the “edge”</a:t>
            </a:r>
          </a:p>
          <a:p>
            <a:r>
              <a:rPr lang="en-US" smtClean="0">
                <a:sym typeface="Wingdings"/>
              </a:rPr>
              <a:t></a:t>
            </a:r>
            <a:r>
              <a:rPr lang="en-US" smtClean="0"/>
              <a:t>With Zipf-like object popularities, pervasive caching and nearest-replica routing don</a:t>
            </a:r>
            <a:r>
              <a:rPr lang="fr-FR" smtClean="0"/>
              <a:t>’</a:t>
            </a:r>
            <a:r>
              <a:rPr lang="en-US" smtClean="0"/>
              <a:t>t  add much</a:t>
            </a:r>
          </a:p>
          <a:p>
            <a:endParaRPr lang="en-US" smtClean="0"/>
          </a:p>
          <a:p>
            <a:r>
              <a:rPr lang="en-US" smtClean="0"/>
              <a:t>To achieve qualitative benefits:</a:t>
            </a:r>
          </a:p>
          <a:p>
            <a:r>
              <a:rPr lang="en-US" smtClean="0">
                <a:sym typeface="Wingdings"/>
              </a:rPr>
              <a:t>Build on HTTP</a:t>
            </a:r>
          </a:p>
          <a:p>
            <a:endParaRPr lang="en-US" dirty="0">
              <a:sym typeface="Wingding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38200" y="5791200"/>
            <a:ext cx="7391867" cy="646331"/>
          </a:xfrm>
          <a:prstGeom prst="rect">
            <a:avLst/>
          </a:prstGeom>
          <a:ln w="381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Wingdings"/>
              </a:rPr>
              <a:t>Basis </a:t>
            </a:r>
            <a:r>
              <a:rPr lang="en-US" sz="36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Wingdings"/>
              </a:rPr>
              <a:t>for incrementally </a:t>
            </a:r>
            <a:r>
              <a:rPr lang="en-US" sz="36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Wingdings"/>
              </a:rPr>
              <a:t>deployable </a:t>
            </a:r>
            <a:r>
              <a:rPr lang="en-US" sz="36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Wingdings"/>
              </a:rPr>
              <a:t>ICN</a:t>
            </a:r>
            <a:endParaRPr lang="en-US" sz="36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786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Representative points in design space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pPr/>
              <a:t>32</a:t>
            </a:fld>
            <a:endParaRPr kumimoji="0" lang="en-US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278340" y="2116128"/>
          <a:ext cx="8611659" cy="35344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03226"/>
                <a:gridCol w="3303102"/>
                <a:gridCol w="3505331"/>
              </a:tblGrid>
              <a:tr h="822325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ICN-SP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Everywhere</a:t>
                      </a:r>
                      <a:endParaRPr lang="en-US" sz="2800" dirty="0">
                        <a:solidFill>
                          <a:srgbClr val="00000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Shortest path</a:t>
                      </a:r>
                      <a:r>
                        <a:rPr lang="en-US" sz="2800" baseline="0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to origin</a:t>
                      </a:r>
                      <a:endParaRPr lang="en-US" sz="2800" dirty="0">
                        <a:solidFill>
                          <a:srgbClr val="00000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22325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ICN-NR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Everywhere</a:t>
                      </a:r>
                      <a:endParaRPr lang="en-US" sz="2800" dirty="0">
                        <a:solidFill>
                          <a:srgbClr val="00000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Nearest replica</a:t>
                      </a:r>
                      <a:endParaRPr lang="en-US" sz="2800" dirty="0">
                        <a:solidFill>
                          <a:srgbClr val="00000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22325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Edge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Only</a:t>
                      </a:r>
                      <a:r>
                        <a:rPr lang="en-US" sz="2800" baseline="0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at edge nodes </a:t>
                      </a:r>
                      <a:br>
                        <a:rPr lang="en-US" sz="2800" baseline="0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</a:br>
                      <a:endParaRPr lang="en-US" sz="2800" dirty="0">
                        <a:solidFill>
                          <a:srgbClr val="00000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Shortest</a:t>
                      </a:r>
                      <a:r>
                        <a:rPr lang="en-US" sz="2800" baseline="0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path to origin</a:t>
                      </a:r>
                      <a:endParaRPr lang="en-US" sz="2800" dirty="0">
                        <a:solidFill>
                          <a:srgbClr val="00000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22325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Edge-Coop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Only</a:t>
                      </a:r>
                      <a:r>
                        <a:rPr lang="en-US" sz="2800" baseline="0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at edge nodes </a:t>
                      </a:r>
                      <a:br>
                        <a:rPr lang="en-US" sz="2800" baseline="0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</a:br>
                      <a:endParaRPr lang="en-US" sz="2800" dirty="0" smtClean="0">
                        <a:solidFill>
                          <a:srgbClr val="00000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Shortest</a:t>
                      </a:r>
                      <a:r>
                        <a:rPr lang="en-US" sz="2800" baseline="0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path to origin</a:t>
                      </a:r>
                      <a:endParaRPr lang="en-US" sz="2800" dirty="0" smtClean="0">
                        <a:solidFill>
                          <a:srgbClr val="00000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Edge</a:t>
                      </a:r>
                      <a:r>
                        <a:rPr lang="en-US" sz="2800" baseline="0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neighbors alone</a:t>
                      </a:r>
                      <a:endParaRPr lang="en-US" sz="2800" dirty="0">
                        <a:solidFill>
                          <a:srgbClr val="00000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60399" y="1168401"/>
            <a:ext cx="8229600" cy="7683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>
                <a:latin typeface="Calibri" charset="0"/>
                <a:ea typeface="Calibri" charset="0"/>
                <a:cs typeface="Calibri" charset="0"/>
              </a:rPr>
              <a:t>	</a:t>
            </a:r>
            <a:r>
              <a:rPr lang="en-US" u="sng" dirty="0" smtClean="0">
                <a:latin typeface="Calibri" charset="0"/>
                <a:ea typeface="Calibri" charset="0"/>
                <a:cs typeface="Calibri" charset="0"/>
              </a:rPr>
              <a:t>Cache Placement</a:t>
            </a:r>
            <a:r>
              <a:rPr lang="en-US" dirty="0" smtClean="0">
                <a:latin typeface="Calibri" charset="0"/>
                <a:ea typeface="Calibri" charset="0"/>
                <a:cs typeface="Calibri" charset="0"/>
              </a:rPr>
              <a:t>   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u="sng" dirty="0" smtClean="0">
                <a:latin typeface="Calibri" charset="0"/>
                <a:ea typeface="Calibri" charset="0"/>
                <a:cs typeface="Calibri" charset="0"/>
              </a:rPr>
              <a:t>Request Routing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111125" y="2036753"/>
            <a:ext cx="8778874" cy="952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1125" y="4602787"/>
            <a:ext cx="8778874" cy="122333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9527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Object Popularities - Zipf Distribution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381" y="4851356"/>
            <a:ext cx="4804682" cy="17532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295400"/>
            <a:ext cx="4572000" cy="3200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9600" y="4495800"/>
            <a:ext cx="8360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000000"/>
                </a:solidFill>
              </a:rPr>
              <a:t>i</a:t>
            </a:r>
            <a:r>
              <a:rPr lang="en-US" sz="2400" baseline="30000" dirty="0" err="1" smtClean="0">
                <a:solidFill>
                  <a:srgbClr val="000000"/>
                </a:solidFill>
              </a:rPr>
              <a:t>th</a:t>
            </a:r>
            <a:r>
              <a:rPr lang="en-US" sz="2400" dirty="0" smtClean="0">
                <a:solidFill>
                  <a:srgbClr val="000000"/>
                </a:solidFill>
              </a:rPr>
              <a:t> most popular item occurs with frequency proportional to 1/</a:t>
            </a:r>
            <a:r>
              <a:rPr lang="en-US" sz="2400" dirty="0" err="1" smtClean="0">
                <a:solidFill>
                  <a:srgbClr val="000000"/>
                </a:solidFill>
              </a:rPr>
              <a:t>i</a:t>
            </a:r>
            <a:r>
              <a:rPr lang="el-GR" sz="2400" baseline="30000" dirty="0" smtClean="0">
                <a:solidFill>
                  <a:srgbClr val="000000"/>
                </a:solidFill>
              </a:rPr>
              <a:t>α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21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</a:t>
            </a:r>
            <a:r>
              <a:rPr lang="en-US" dirty="0" smtClean="0"/>
              <a:t>equest latency (hops) - Asia trace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34</a:t>
            </a:fld>
            <a:endParaRPr kumimoji="0" lang="en-US"/>
          </a:p>
        </p:txBody>
      </p:sp>
      <p:grpSp>
        <p:nvGrpSpPr>
          <p:cNvPr id="8" name="Group 7"/>
          <p:cNvGrpSpPr/>
          <p:nvPr/>
        </p:nvGrpSpPr>
        <p:grpSpPr>
          <a:xfrm>
            <a:off x="344448" y="5054103"/>
            <a:ext cx="8677055" cy="1415335"/>
            <a:chOff x="578074" y="5149353"/>
            <a:chExt cx="8677055" cy="1415335"/>
          </a:xfrm>
        </p:grpSpPr>
        <p:sp>
          <p:nvSpPr>
            <p:cNvPr id="7" name="Rectangle 6"/>
            <p:cNvSpPr/>
            <p:nvPr/>
          </p:nvSpPr>
          <p:spPr>
            <a:xfrm>
              <a:off x="1854199" y="5149353"/>
              <a:ext cx="6782593" cy="978491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78074" y="5487470"/>
              <a:ext cx="8677055" cy="1077218"/>
            </a:xfrm>
            <a:prstGeom prst="rect">
              <a:avLst/>
            </a:prstGeom>
            <a:noFill/>
            <a:ln w="38100" cmpd="sng">
              <a:solidFill>
                <a:srgbClr val="00009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3200" dirty="0" smtClean="0"/>
                <a:t>Gap between all architectures is small (&lt; 10%)</a:t>
              </a:r>
            </a:p>
            <a:p>
              <a:r>
                <a:rPr lang="en-US" sz="3200" dirty="0" smtClean="0"/>
                <a:t>Nearest-replica routing provides almost no benefit </a:t>
              </a:r>
            </a:p>
          </p:txBody>
        </p:sp>
      </p:grpSp>
      <p:sp>
        <p:nvSpPr>
          <p:cNvPr id="13" name="Rectangle 12"/>
          <p:cNvSpPr/>
          <p:nvPr/>
        </p:nvSpPr>
        <p:spPr>
          <a:xfrm>
            <a:off x="5445125" y="914400"/>
            <a:ext cx="2079625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5400000">
            <a:off x="2158158" y="3476849"/>
            <a:ext cx="2209355" cy="29845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 rot="5400000">
            <a:off x="3459686" y="3512608"/>
            <a:ext cx="2218267" cy="29845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5400000">
            <a:off x="4744730" y="3476848"/>
            <a:ext cx="2209353" cy="29845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5400000">
            <a:off x="6025313" y="3476848"/>
            <a:ext cx="2209353" cy="29845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86"/>
          <a:stretch/>
        </p:blipFill>
        <p:spPr bwMode="auto">
          <a:xfrm>
            <a:off x="1676400" y="1143000"/>
            <a:ext cx="5459640" cy="4129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31596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Revisiting Qualitative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952878"/>
            <a:ext cx="8229600" cy="9524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Calibri" charset="0"/>
                <a:ea typeface="Calibri" charset="0"/>
                <a:cs typeface="Calibri" charset="0"/>
              </a:rPr>
              <a:t>2</a:t>
            </a:r>
            <a:r>
              <a:rPr lang="en-US" dirty="0" smtClean="0">
                <a:latin typeface="Calibri" charset="0"/>
                <a:ea typeface="Calibri" charset="0"/>
                <a:cs typeface="Calibri" charset="0"/>
              </a:rPr>
              <a:t>. Binding names to intents</a:t>
            </a:r>
            <a:endParaRPr lang="en-US" dirty="0">
              <a:latin typeface="Calibri" charset="0"/>
              <a:ea typeface="Calibri" charset="0"/>
              <a:cs typeface="Calibri" charset="0"/>
              <a:sym typeface="Wingding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pPr/>
              <a:t>35</a:t>
            </a:fld>
            <a:endParaRPr kumimoji="0" lang="en-US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247777"/>
            <a:ext cx="8229600" cy="7524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Decouple names from locations</a:t>
            </a:r>
            <a:endParaRPr lang="en-U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  <a:sym typeface="Wingdings"/>
            </a:endParaRPr>
          </a:p>
          <a:p>
            <a:pPr marL="0" indent="0">
              <a:buNone/>
            </a:pPr>
            <a:endParaRPr lang="en-U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17500" y="2000251"/>
            <a:ext cx="8636000" cy="17906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Wingdings"/>
              </a:rPr>
              <a:t>	</a:t>
            </a: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Build on HTTP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Can be viewed as providing “get-by-name” abstraction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Can reuse existing web protocols</a:t>
            </a:r>
            <a:r>
              <a:rPr lang="en-US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(e.g., proxy discovery)</a:t>
            </a:r>
            <a:endParaRPr lang="en-US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914400" y="4654550"/>
            <a:ext cx="7603067" cy="1838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Wingdings"/>
              </a:rPr>
              <a:t>Use self-certifying names</a:t>
            </a:r>
          </a:p>
          <a:p>
            <a:pPr marL="0" indent="0">
              <a:buFont typeface="Arial"/>
              <a:buNone/>
            </a:pPr>
            <a:r>
              <a:rPr lang="en-US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Wingdings"/>
              </a:rPr>
              <a:t>	</a:t>
            </a:r>
            <a:r>
              <a:rPr lang="en-US" sz="28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Wingdings"/>
              </a:rPr>
              <a:t>e.g., “Magnet” URI schemes</a:t>
            </a:r>
          </a:p>
          <a:p>
            <a:pPr marL="0" indent="0">
              <a:buFont typeface="Arial"/>
              <a:buNone/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Wingdings"/>
              </a:rPr>
              <a:t>Extend HTTP for “crypto” </a:t>
            </a:r>
            <a:r>
              <a:rPr lang="en-US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Wingdings"/>
              </a:rPr>
              <a:t>and other </a:t>
            </a: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Wingdings"/>
              </a:rPr>
              <a:t>metadata</a:t>
            </a:r>
            <a:endParaRPr lang="en-U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4181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792" y="1302721"/>
            <a:ext cx="1104900" cy="11049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102" y="3067110"/>
            <a:ext cx="1019738" cy="101973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332277" y="841056"/>
            <a:ext cx="3387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US" sz="24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Name Resolution System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30331" y="2782217"/>
            <a:ext cx="15951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Reverse Proxy</a:t>
            </a: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47" name="Straight Arrow Connector 46"/>
          <p:cNvCxnSpPr>
            <a:endCxn id="8" idx="3"/>
          </p:cNvCxnSpPr>
          <p:nvPr/>
        </p:nvCxnSpPr>
        <p:spPr>
          <a:xfrm flipH="1" flipV="1">
            <a:off x="4284692" y="1855171"/>
            <a:ext cx="1918809" cy="1241229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4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731" y="4938164"/>
            <a:ext cx="1545249" cy="1079812"/>
          </a:xfrm>
          <a:prstGeom prst="rect">
            <a:avLst/>
          </a:prstGeom>
        </p:spPr>
      </p:pic>
      <p:cxnSp>
        <p:nvCxnSpPr>
          <p:cNvPr id="53" name="Straight Arrow Connector 52"/>
          <p:cNvCxnSpPr/>
          <p:nvPr/>
        </p:nvCxnSpPr>
        <p:spPr>
          <a:xfrm flipV="1">
            <a:off x="6930331" y="4010799"/>
            <a:ext cx="0" cy="927365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406331" y="6136225"/>
            <a:ext cx="2549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Origin Server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162800" y="3934599"/>
            <a:ext cx="14414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Publish</a:t>
            </a:r>
          </a:p>
          <a:p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content</a:t>
            </a: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406331" y="1693181"/>
            <a:ext cx="2689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Register </a:t>
            </a:r>
            <a:r>
              <a:rPr lang="en-US" sz="2800" dirty="0" err="1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L.P.idicn.org</a:t>
            </a:r>
            <a:endParaRPr lang="en-US" sz="28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457200" y="0"/>
            <a:ext cx="8229600" cy="9144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/>
              <a:t>idICN</a:t>
            </a:r>
            <a:r>
              <a:rPr lang="en-US" dirty="0" smtClean="0"/>
              <a:t>: Content Registration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1568277" y="3645296"/>
            <a:ext cx="2243115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L = content label</a:t>
            </a: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568277" y="2924771"/>
            <a:ext cx="3035896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</a:t>
            </a:r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= Hash of  public key </a:t>
            </a: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52" name="Picture 51" descr="akamai_logo_color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68" y="801184"/>
            <a:ext cx="1013594" cy="57038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lang="en-US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pPr/>
              <a:t>36</a:t>
            </a:fld>
            <a:endParaRPr lang="en-US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9057" y="1424910"/>
            <a:ext cx="1128379" cy="4679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7000" y="4753498"/>
            <a:ext cx="5878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e.g., http://en.</a:t>
            </a:r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5671….fda627b.idicn.org</a:t>
            </a:r>
            <a:r>
              <a:rPr lang="en-US" sz="24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/</a:t>
            </a:r>
            <a:r>
              <a:rPr lang="en-US" sz="240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wiki</a:t>
            </a:r>
            <a:r>
              <a:rPr lang="en-US" sz="240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/</a:t>
            </a: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4751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792" y="1302721"/>
            <a:ext cx="1104900" cy="11049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898" y="2970672"/>
            <a:ext cx="1019738" cy="101973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102" y="3067110"/>
            <a:ext cx="1019738" cy="101973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713277" y="841056"/>
            <a:ext cx="3387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US" sz="24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Name Resolution System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6992" y="2182053"/>
            <a:ext cx="1081043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Proxy</a:t>
            </a:r>
          </a:p>
          <a:p>
            <a:pPr algn="ctr"/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Edge </a:t>
            </a:r>
          </a:p>
          <a:p>
            <a:pPr algn="ctr"/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Cache</a:t>
            </a: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11331" y="2782217"/>
            <a:ext cx="15951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Reverse Proxy</a:t>
            </a: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244888" y="4086848"/>
            <a:ext cx="39303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Automatic Proxy Discovery</a:t>
            </a:r>
          </a:p>
          <a:p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e.g., WPAD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316" y="5403486"/>
            <a:ext cx="769655" cy="99482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731" y="4938164"/>
            <a:ext cx="1545249" cy="1079812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5787331" y="6367058"/>
            <a:ext cx="2549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Origin Server</a:t>
            </a:r>
          </a:p>
        </p:txBody>
      </p:sp>
      <p:cxnSp>
        <p:nvCxnSpPr>
          <p:cNvPr id="84" name="Elbow Connector 83"/>
          <p:cNvCxnSpPr>
            <a:stCxn id="9" idx="1"/>
            <a:endCxn id="33" idx="1"/>
          </p:cNvCxnSpPr>
          <p:nvPr/>
        </p:nvCxnSpPr>
        <p:spPr>
          <a:xfrm rot="10800000" flipH="1" flipV="1">
            <a:off x="1584898" y="3480540"/>
            <a:ext cx="262418" cy="2420355"/>
          </a:xfrm>
          <a:prstGeom prst="bentConnector3">
            <a:avLst>
              <a:gd name="adj1" fmla="val -407737"/>
            </a:avLst>
          </a:prstGeom>
          <a:ln w="19050">
            <a:solidFill>
              <a:schemeClr val="tx1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itle 1"/>
          <p:cNvSpPr txBox="1">
            <a:spLocks/>
          </p:cNvSpPr>
          <p:nvPr/>
        </p:nvSpPr>
        <p:spPr>
          <a:xfrm>
            <a:off x="457200" y="0"/>
            <a:ext cx="8229600" cy="9144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/>
              <a:t>idICN</a:t>
            </a:r>
            <a:r>
              <a:rPr lang="en-US" dirty="0" smtClean="0"/>
              <a:t>: Client Configuration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819882" y="6367058"/>
            <a:ext cx="2549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Client</a:t>
            </a: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pPr/>
              <a:t>37</a:t>
            </a:fld>
            <a:endParaRPr kumimoji="0" lang="en-US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73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792" y="1302721"/>
            <a:ext cx="1104900" cy="11049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898" y="2970672"/>
            <a:ext cx="1019738" cy="101973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102" y="3067110"/>
            <a:ext cx="1019738" cy="101973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257208" y="841056"/>
            <a:ext cx="3387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US" sz="24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Name Resolution System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" y="2816783"/>
            <a:ext cx="1081043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Proxy</a:t>
            </a:r>
          </a:p>
          <a:p>
            <a:pPr algn="ctr"/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Edge</a:t>
            </a:r>
          </a:p>
          <a:p>
            <a:pPr algn="ctr"/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Cache</a:t>
            </a: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11331" y="2782217"/>
            <a:ext cx="15951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Reverse Proxy</a:t>
            </a: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42" name="Straight Arrow Connector 41"/>
          <p:cNvCxnSpPr>
            <a:stCxn id="9" idx="0"/>
            <a:endCxn id="8" idx="1"/>
          </p:cNvCxnSpPr>
          <p:nvPr/>
        </p:nvCxnSpPr>
        <p:spPr>
          <a:xfrm flipV="1">
            <a:off x="2094767" y="1855171"/>
            <a:ext cx="1466025" cy="1115501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2537267" y="3076873"/>
            <a:ext cx="3894835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>
            <a:off x="2507998" y="3870049"/>
            <a:ext cx="3971035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316" y="5403486"/>
            <a:ext cx="769655" cy="99482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8920" y="3979158"/>
            <a:ext cx="1864494" cy="1424328"/>
            <a:chOff x="18920" y="3979158"/>
            <a:chExt cx="1864494" cy="1424328"/>
          </a:xfrm>
        </p:grpSpPr>
        <p:cxnSp>
          <p:nvCxnSpPr>
            <p:cNvPr id="35" name="Straight Arrow Connector 34"/>
            <p:cNvCxnSpPr/>
            <p:nvPr/>
          </p:nvCxnSpPr>
          <p:spPr>
            <a:xfrm flipH="1" flipV="1">
              <a:off x="1847316" y="3979158"/>
              <a:ext cx="10219" cy="142432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18920" y="4278698"/>
              <a:ext cx="186449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400"/>
              </a:lvl1pPr>
            </a:lstStyle>
            <a:p>
              <a:r>
                <a:rPr lang="en-US" sz="2400" dirty="0" smtClean="0">
                  <a:solidFill>
                    <a:srgbClr val="000000"/>
                  </a:solidFill>
                  <a:latin typeface="Calibri" charset="0"/>
                  <a:ea typeface="Calibri" charset="0"/>
                  <a:cs typeface="Calibri" charset="0"/>
                </a:rPr>
                <a:t>1. </a:t>
              </a:r>
              <a:r>
                <a:rPr lang="en-US" sz="2400" dirty="0" err="1" smtClean="0">
                  <a:solidFill>
                    <a:srgbClr val="000000"/>
                  </a:solidFill>
                  <a:latin typeface="Calibri" charset="0"/>
                  <a:ea typeface="Calibri" charset="0"/>
                  <a:cs typeface="Calibri" charset="0"/>
                </a:rPr>
                <a:t>Rqst</a:t>
              </a:r>
              <a:r>
                <a:rPr lang="en-US" sz="2400" dirty="0" smtClean="0">
                  <a:solidFill>
                    <a:srgbClr val="000000"/>
                  </a:solidFill>
                  <a:latin typeface="Calibri" charset="0"/>
                  <a:ea typeface="Calibri" charset="0"/>
                  <a:cs typeface="Calibri" charset="0"/>
                </a:rPr>
                <a:t> </a:t>
              </a:r>
              <a:r>
                <a:rPr lang="en-US" sz="2400" dirty="0" err="1" smtClean="0">
                  <a:solidFill>
                    <a:srgbClr val="000000"/>
                  </a:solidFill>
                  <a:latin typeface="Calibri" charset="0"/>
                  <a:ea typeface="Calibri" charset="0"/>
                  <a:cs typeface="Calibri" charset="0"/>
                </a:rPr>
                <a:t>L.P.idicn.org</a:t>
              </a:r>
              <a:r>
                <a:rPr lang="en-US" sz="2400" dirty="0" smtClean="0">
                  <a:solidFill>
                    <a:srgbClr val="000000"/>
                  </a:solidFill>
                  <a:latin typeface="Calibri" charset="0"/>
                  <a:ea typeface="Calibri" charset="0"/>
                  <a:cs typeface="Calibri" charset="0"/>
                </a:rPr>
                <a:t>  </a:t>
              </a:r>
            </a:p>
          </p:txBody>
        </p:sp>
      </p:grpSp>
      <p:pic>
        <p:nvPicPr>
          <p:cNvPr id="48" name="Picture 4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731" y="4938164"/>
            <a:ext cx="1545249" cy="1079812"/>
          </a:xfrm>
          <a:prstGeom prst="rect">
            <a:avLst/>
          </a:prstGeom>
        </p:spPr>
      </p:pic>
      <p:cxnSp>
        <p:nvCxnSpPr>
          <p:cNvPr id="49" name="Straight Arrow Connector 48"/>
          <p:cNvCxnSpPr/>
          <p:nvPr/>
        </p:nvCxnSpPr>
        <p:spPr>
          <a:xfrm>
            <a:off x="6736902" y="4110042"/>
            <a:ext cx="0" cy="1071052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787331" y="6017976"/>
            <a:ext cx="2549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Origin Server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136939" y="1865667"/>
            <a:ext cx="15739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2</a:t>
            </a:r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. Name resolution</a:t>
            </a: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469716" y="4534762"/>
            <a:ext cx="1689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6. Response</a:t>
            </a: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092725" y="2634734"/>
            <a:ext cx="2552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3. </a:t>
            </a:r>
            <a:r>
              <a:rPr lang="en-US" sz="2400" dirty="0" err="1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Rqst</a:t>
            </a:r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by address</a:t>
            </a: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2710926" y="3363604"/>
            <a:ext cx="36098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5</a:t>
            </a:r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.  Response  + Metadata </a:t>
            </a: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457200" y="0"/>
            <a:ext cx="8229600" cy="9144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/>
              <a:t>idICN</a:t>
            </a:r>
            <a:r>
              <a:rPr lang="en-US" dirty="0" smtClean="0"/>
              <a:t>: Content Delivery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710926" y="5787143"/>
            <a:ext cx="2549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Client</a:t>
            </a: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31" name="Straight Arrow Connector 30"/>
          <p:cNvCxnSpPr>
            <a:endCxn id="33" idx="0"/>
          </p:cNvCxnSpPr>
          <p:nvPr/>
        </p:nvCxnSpPr>
        <p:spPr>
          <a:xfrm>
            <a:off x="2232144" y="3979158"/>
            <a:ext cx="0" cy="142432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997267" y="4303929"/>
            <a:ext cx="1689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4. Fetch</a:t>
            </a: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pPr/>
              <a:t>38</a:t>
            </a:fld>
            <a:endParaRPr kumimoji="0" lang="en-US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301625" y="2782217"/>
            <a:ext cx="2555875" cy="1327825"/>
          </a:xfrm>
          <a:prstGeom prst="ellipse">
            <a:avLst/>
          </a:prstGeom>
          <a:noFill/>
          <a:ln w="57150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1117889" y="5306340"/>
            <a:ext cx="2555875" cy="1327825"/>
          </a:xfrm>
          <a:prstGeom prst="ellipse">
            <a:avLst/>
          </a:prstGeom>
          <a:noFill/>
          <a:ln w="57150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599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89" grpId="0"/>
      <p:bldP spid="102" grpId="0"/>
      <p:bldP spid="113" grpId="0"/>
      <p:bldP spid="39" grpId="0"/>
      <p:bldP spid="3" grpId="0" animBg="1"/>
      <p:bldP spid="3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Motivation: Gains of ICN with less pain</a:t>
            </a:r>
          </a:p>
          <a:p>
            <a:pPr lvl="1"/>
            <a:r>
              <a:rPr lang="en-US" dirty="0" smtClean="0"/>
              <a:t>Latency, congestion, security </a:t>
            </a:r>
          </a:p>
          <a:p>
            <a:pPr lvl="1"/>
            <a:r>
              <a:rPr lang="en-US" dirty="0" smtClean="0"/>
              <a:t>Without changes to routers or routing!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End-to-end argument applied to ICN design space 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Can get most quantitative benefits with “edge” solutions</a:t>
            </a:r>
          </a:p>
          <a:p>
            <a:pPr lvl="1"/>
            <a:r>
              <a:rPr lang="en-US" dirty="0" smtClean="0"/>
              <a:t>Pervasive caching, nearest-replica routing not needed</a:t>
            </a:r>
          </a:p>
          <a:p>
            <a:endParaRPr lang="en-US" dirty="0" smtClean="0"/>
          </a:p>
          <a:p>
            <a:r>
              <a:rPr lang="en-US" dirty="0" smtClean="0"/>
              <a:t>Can get qualitative benefits with existing techniques</a:t>
            </a:r>
          </a:p>
          <a:p>
            <a:pPr lvl="1"/>
            <a:r>
              <a:rPr lang="en-US" dirty="0" smtClean="0"/>
              <a:t>With existing HTTP + HTTP-based extensions</a:t>
            </a:r>
          </a:p>
          <a:p>
            <a:pPr lvl="1"/>
            <a:r>
              <a:rPr lang="en-US" dirty="0" smtClean="0"/>
              <a:t>Incrementally deployable + backwards compatible</a:t>
            </a:r>
          </a:p>
          <a:p>
            <a:pPr lvl="1"/>
            <a:endParaRPr lang="en-US" dirty="0" smtClean="0"/>
          </a:p>
          <a:p>
            <a:r>
              <a:rPr lang="en-US" dirty="0" err="1" smtClean="0"/>
              <a:t>idICN</a:t>
            </a:r>
            <a:r>
              <a:rPr lang="en-US" dirty="0" smtClean="0"/>
              <a:t> design: one possible feasible realization</a:t>
            </a:r>
          </a:p>
          <a:p>
            <a:pPr lvl="1"/>
            <a:r>
              <a:rPr lang="en-US" dirty="0" smtClean="0"/>
              <a:t>Open issues: economics, other benefits, future workloads ..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4966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Background: Web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More </a:t>
            </a:r>
            <a:r>
              <a:rPr lang="en-US" dirty="0"/>
              <a:t>popular contents, websites</a:t>
            </a:r>
          </a:p>
          <a:p>
            <a:endParaRPr lang="en-US" dirty="0"/>
          </a:p>
          <a:p>
            <a:r>
              <a:rPr lang="en-US" dirty="0" smtClean="0"/>
              <a:t>Client-to-Client </a:t>
            </a:r>
            <a:r>
              <a:rPr lang="en-US" dirty="0">
                <a:sym typeface="Wingdings"/>
              </a:rPr>
              <a:t> Server-to-Client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Content providers: Vested interest in performance, reliability, scalability</a:t>
            </a:r>
          </a:p>
          <a:p>
            <a:endParaRPr lang="en-US" dirty="0"/>
          </a:p>
          <a:p>
            <a:r>
              <a:rPr lang="en-US" dirty="0" smtClean="0"/>
              <a:t>ISPs: Dramatic increase of peering traffic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4742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Background/Terminology</a:t>
            </a:r>
          </a:p>
          <a:p>
            <a:endParaRPr lang="en-US" dirty="0"/>
          </a:p>
          <a:p>
            <a:r>
              <a:rPr lang="en-US" dirty="0" smtClean="0"/>
              <a:t>Client-server protocol: HTTP </a:t>
            </a:r>
            <a:r>
              <a:rPr lang="en-US" dirty="0"/>
              <a:t>c</a:t>
            </a:r>
            <a:r>
              <a:rPr lang="en-US" dirty="0" smtClean="0"/>
              <a:t>hunking</a:t>
            </a:r>
          </a:p>
          <a:p>
            <a:endParaRPr lang="en-US" dirty="0"/>
          </a:p>
          <a:p>
            <a:r>
              <a:rPr lang="en-US" dirty="0" smtClean="0"/>
              <a:t>Video quality analytics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40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08946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Internet Today…</a:t>
            </a:r>
            <a:endParaRPr lang="en-US" dirty="0"/>
          </a:p>
        </p:txBody>
      </p:sp>
      <p:pic>
        <p:nvPicPr>
          <p:cNvPr id="5" name="Content Placeholder 4" descr="sandvine.tif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7460" r="-97460"/>
          <a:stretch>
            <a:fillRect/>
          </a:stretch>
        </p:blipFill>
        <p:spPr>
          <a:xfrm>
            <a:off x="304800" y="1295400"/>
            <a:ext cx="8458200" cy="48006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10F1-F00B-7C4B-9223-27E1E3296495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514600" y="6167735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2014 1H – NA Fixed Access 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4114800" y="1447800"/>
            <a:ext cx="4495800" cy="762000"/>
            <a:chOff x="4114800" y="1447800"/>
            <a:chExt cx="4495800" cy="762000"/>
          </a:xfrm>
        </p:grpSpPr>
        <p:sp>
          <p:nvSpPr>
            <p:cNvPr id="7" name="TextBox 6"/>
            <p:cNvSpPr txBox="1"/>
            <p:nvPr/>
          </p:nvSpPr>
          <p:spPr>
            <a:xfrm>
              <a:off x="6705600" y="1447800"/>
              <a:ext cx="1905000" cy="457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Video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9" name="Straight Arrow Connector 8"/>
            <p:cNvCxnSpPr>
              <a:stCxn id="7" idx="1"/>
            </p:cNvCxnSpPr>
            <p:nvPr/>
          </p:nvCxnSpPr>
          <p:spPr bwMode="auto">
            <a:xfrm flipH="1">
              <a:off x="4114800" y="1676400"/>
              <a:ext cx="2590800" cy="5334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11" name="Group 10"/>
          <p:cNvGrpSpPr/>
          <p:nvPr/>
        </p:nvGrpSpPr>
        <p:grpSpPr>
          <a:xfrm>
            <a:off x="762000" y="1752600"/>
            <a:ext cx="2286000" cy="685800"/>
            <a:chOff x="762000" y="1447800"/>
            <a:chExt cx="2286000" cy="685800"/>
          </a:xfrm>
        </p:grpSpPr>
        <p:sp>
          <p:nvSpPr>
            <p:cNvPr id="12" name="TextBox 11"/>
            <p:cNvSpPr txBox="1"/>
            <p:nvPr/>
          </p:nvSpPr>
          <p:spPr>
            <a:xfrm>
              <a:off x="762000" y="1447800"/>
              <a:ext cx="1905000" cy="457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Video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13" name="Straight Arrow Connector 12"/>
            <p:cNvCxnSpPr/>
            <p:nvPr/>
          </p:nvCxnSpPr>
          <p:spPr bwMode="auto">
            <a:xfrm>
              <a:off x="1676400" y="1752600"/>
              <a:ext cx="1371600" cy="3810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17" name="Group 16"/>
          <p:cNvGrpSpPr/>
          <p:nvPr/>
        </p:nvGrpSpPr>
        <p:grpSpPr>
          <a:xfrm>
            <a:off x="4267200" y="2209800"/>
            <a:ext cx="4724402" cy="830997"/>
            <a:chOff x="-354417" y="1447800"/>
            <a:chExt cx="3296092" cy="830997"/>
          </a:xfrm>
        </p:grpSpPr>
        <p:sp>
          <p:nvSpPr>
            <p:cNvPr id="18" name="TextBox 17"/>
            <p:cNvSpPr txBox="1"/>
            <p:nvPr/>
          </p:nvSpPr>
          <p:spPr>
            <a:xfrm>
              <a:off x="1036675" y="1447800"/>
              <a:ext cx="1905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Could be Video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19" name="Straight Arrow Connector 18"/>
            <p:cNvCxnSpPr/>
            <p:nvPr/>
          </p:nvCxnSpPr>
          <p:spPr bwMode="auto">
            <a:xfrm flipH="1">
              <a:off x="-354417" y="1752600"/>
              <a:ext cx="1435394" cy="3048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23" name="Group 22"/>
          <p:cNvGrpSpPr/>
          <p:nvPr/>
        </p:nvGrpSpPr>
        <p:grpSpPr>
          <a:xfrm>
            <a:off x="393700" y="2514600"/>
            <a:ext cx="2730502" cy="609600"/>
            <a:chOff x="1036675" y="1447800"/>
            <a:chExt cx="1905000" cy="609600"/>
          </a:xfrm>
        </p:grpSpPr>
        <p:sp>
          <p:nvSpPr>
            <p:cNvPr id="24" name="TextBox 23"/>
            <p:cNvSpPr txBox="1"/>
            <p:nvPr/>
          </p:nvSpPr>
          <p:spPr>
            <a:xfrm>
              <a:off x="1036675" y="1447800"/>
              <a:ext cx="1905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Probably Video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25" name="Straight Arrow Connector 24"/>
            <p:cNvCxnSpPr/>
            <p:nvPr/>
          </p:nvCxnSpPr>
          <p:spPr bwMode="auto">
            <a:xfrm>
              <a:off x="2516372" y="1752600"/>
              <a:ext cx="425302" cy="3048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28" name="Group 27"/>
          <p:cNvGrpSpPr/>
          <p:nvPr/>
        </p:nvGrpSpPr>
        <p:grpSpPr>
          <a:xfrm>
            <a:off x="4267200" y="2819400"/>
            <a:ext cx="4724402" cy="609600"/>
            <a:chOff x="-354417" y="1447800"/>
            <a:chExt cx="3296092" cy="609600"/>
          </a:xfrm>
        </p:grpSpPr>
        <p:sp>
          <p:nvSpPr>
            <p:cNvPr id="29" name="TextBox 28"/>
            <p:cNvSpPr txBox="1"/>
            <p:nvPr/>
          </p:nvSpPr>
          <p:spPr>
            <a:xfrm>
              <a:off x="1036675" y="1447800"/>
              <a:ext cx="1905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Encrypted Video?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30" name="Straight Arrow Connector 29"/>
            <p:cNvCxnSpPr/>
            <p:nvPr/>
          </p:nvCxnSpPr>
          <p:spPr bwMode="auto">
            <a:xfrm flipH="1">
              <a:off x="-354417" y="1752600"/>
              <a:ext cx="1435394" cy="3048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31" name="Group 30"/>
          <p:cNvGrpSpPr/>
          <p:nvPr/>
        </p:nvGrpSpPr>
        <p:grpSpPr>
          <a:xfrm>
            <a:off x="4038600" y="3505200"/>
            <a:ext cx="5029202" cy="609600"/>
            <a:chOff x="-567069" y="1447800"/>
            <a:chExt cx="3508744" cy="609600"/>
          </a:xfrm>
        </p:grpSpPr>
        <p:sp>
          <p:nvSpPr>
            <p:cNvPr id="32" name="TextBox 31"/>
            <p:cNvSpPr txBox="1"/>
            <p:nvPr/>
          </p:nvSpPr>
          <p:spPr>
            <a:xfrm>
              <a:off x="868326" y="1447800"/>
              <a:ext cx="2073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DEFINITELY Video</a:t>
              </a:r>
              <a:r>
                <a:rPr lang="en-US" dirty="0">
                  <a:solidFill>
                    <a:srgbClr val="FF0000"/>
                  </a:solidFill>
                </a:rPr>
                <a:t>!</a:t>
              </a:r>
            </a:p>
          </p:txBody>
        </p:sp>
        <p:cxnSp>
          <p:nvCxnSpPr>
            <p:cNvPr id="33" name="Straight Arrow Connector 32"/>
            <p:cNvCxnSpPr/>
            <p:nvPr/>
          </p:nvCxnSpPr>
          <p:spPr bwMode="auto">
            <a:xfrm flipH="1">
              <a:off x="-567069" y="1752600"/>
              <a:ext cx="1435394" cy="3048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34" name="Group 33"/>
          <p:cNvGrpSpPr/>
          <p:nvPr/>
        </p:nvGrpSpPr>
        <p:grpSpPr>
          <a:xfrm>
            <a:off x="76201" y="3195935"/>
            <a:ext cx="3047996" cy="614065"/>
            <a:chOff x="815165" y="1443335"/>
            <a:chExt cx="2126509" cy="614065"/>
          </a:xfrm>
        </p:grpSpPr>
        <p:sp>
          <p:nvSpPr>
            <p:cNvPr id="35" name="TextBox 34"/>
            <p:cNvSpPr txBox="1"/>
            <p:nvPr/>
          </p:nvSpPr>
          <p:spPr>
            <a:xfrm>
              <a:off x="815165" y="1443335"/>
              <a:ext cx="1905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Purchasing Videos?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36" name="Straight Arrow Connector 35"/>
            <p:cNvCxnSpPr/>
            <p:nvPr/>
          </p:nvCxnSpPr>
          <p:spPr bwMode="auto">
            <a:xfrm>
              <a:off x="2622699" y="1752600"/>
              <a:ext cx="318975" cy="3048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38" name="Group 37"/>
          <p:cNvGrpSpPr/>
          <p:nvPr/>
        </p:nvGrpSpPr>
        <p:grpSpPr>
          <a:xfrm>
            <a:off x="4191001" y="3962400"/>
            <a:ext cx="5181600" cy="461665"/>
            <a:chOff x="-567068" y="1600200"/>
            <a:chExt cx="3615068" cy="461665"/>
          </a:xfrm>
        </p:grpSpPr>
        <p:sp>
          <p:nvSpPr>
            <p:cNvPr id="39" name="TextBox 38"/>
            <p:cNvSpPr txBox="1"/>
            <p:nvPr/>
          </p:nvSpPr>
          <p:spPr>
            <a:xfrm>
              <a:off x="974651" y="1600200"/>
              <a:ext cx="2073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Sharing Video</a:t>
              </a:r>
              <a:r>
                <a:rPr lang="en-US" dirty="0">
                  <a:solidFill>
                    <a:srgbClr val="FF0000"/>
                  </a:solidFill>
                </a:rPr>
                <a:t>!</a:t>
              </a:r>
            </a:p>
          </p:txBody>
        </p:sp>
        <p:cxnSp>
          <p:nvCxnSpPr>
            <p:cNvPr id="40" name="Straight Arrow Connector 39"/>
            <p:cNvCxnSpPr/>
            <p:nvPr/>
          </p:nvCxnSpPr>
          <p:spPr bwMode="auto">
            <a:xfrm flipH="1">
              <a:off x="-567068" y="1905000"/>
              <a:ext cx="1435394" cy="1524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42" name="Group 41"/>
          <p:cNvGrpSpPr/>
          <p:nvPr/>
        </p:nvGrpSpPr>
        <p:grpSpPr>
          <a:xfrm>
            <a:off x="0" y="4114800"/>
            <a:ext cx="3047999" cy="830997"/>
            <a:chOff x="1293628" y="1443335"/>
            <a:chExt cx="1648046" cy="830997"/>
          </a:xfrm>
        </p:grpSpPr>
        <p:sp>
          <p:nvSpPr>
            <p:cNvPr id="43" name="TextBox 42"/>
            <p:cNvSpPr txBox="1"/>
            <p:nvPr/>
          </p:nvSpPr>
          <p:spPr>
            <a:xfrm>
              <a:off x="1293628" y="1443335"/>
              <a:ext cx="138223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Video in the name!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44" name="Straight Arrow Connector 43"/>
            <p:cNvCxnSpPr/>
            <p:nvPr/>
          </p:nvCxnSpPr>
          <p:spPr bwMode="auto">
            <a:xfrm>
              <a:off x="2622699" y="1752600"/>
              <a:ext cx="318975" cy="3048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45" name="Group 44"/>
          <p:cNvGrpSpPr/>
          <p:nvPr/>
        </p:nvGrpSpPr>
        <p:grpSpPr>
          <a:xfrm>
            <a:off x="3886200" y="4648200"/>
            <a:ext cx="5715000" cy="830997"/>
            <a:chOff x="417008" y="1443335"/>
            <a:chExt cx="2258853" cy="830997"/>
          </a:xfrm>
        </p:grpSpPr>
        <p:sp>
          <p:nvSpPr>
            <p:cNvPr id="46" name="TextBox 45"/>
            <p:cNvSpPr txBox="1"/>
            <p:nvPr/>
          </p:nvSpPr>
          <p:spPr>
            <a:xfrm>
              <a:off x="1539082" y="1443335"/>
              <a:ext cx="11367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Ads! (and Videos!)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47" name="Straight Arrow Connector 46"/>
            <p:cNvCxnSpPr/>
            <p:nvPr/>
          </p:nvCxnSpPr>
          <p:spPr bwMode="auto">
            <a:xfrm flipH="1">
              <a:off x="417008" y="1748135"/>
              <a:ext cx="1051944" cy="762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37" name="TextBox 36"/>
          <p:cNvSpPr txBox="1"/>
          <p:nvPr/>
        </p:nvSpPr>
        <p:spPr>
          <a:xfrm rot="20014257">
            <a:off x="438710" y="2717043"/>
            <a:ext cx="8382000" cy="1200329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000000"/>
                </a:solidFill>
              </a:rPr>
              <a:t>It’s all Video!</a:t>
            </a:r>
            <a:endParaRPr lang="en-US" sz="7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2545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742" y="342267"/>
            <a:ext cx="8687434" cy="619566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  <a:defRPr/>
            </a:pPr>
            <a:r>
              <a:rPr lang="en-US" dirty="0" smtClean="0">
                <a:solidFill>
                  <a:srgbClr val="000000"/>
                </a:solidFill>
                <a:cs typeface="Helvetica Neue UltraLight"/>
              </a:rPr>
              <a:t>Demystifying Video Delivery</a:t>
            </a:r>
            <a:endParaRPr lang="en-US" dirty="0">
              <a:solidFill>
                <a:srgbClr val="000000"/>
              </a:solidFill>
              <a:cs typeface="Helvetica Neue UltraLigh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90194" y="1523724"/>
            <a:ext cx="1656300" cy="705373"/>
            <a:chOff x="490194" y="1523724"/>
            <a:chExt cx="1656300" cy="705373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0194" y="1523724"/>
              <a:ext cx="603122" cy="603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1130318" y="1641611"/>
              <a:ext cx="1016176" cy="587486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Video Source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541264" y="1657456"/>
            <a:ext cx="1602736" cy="1301376"/>
            <a:chOff x="7541264" y="1657456"/>
            <a:chExt cx="1602736" cy="1301376"/>
          </a:xfrm>
        </p:grpSpPr>
        <p:pic>
          <p:nvPicPr>
            <p:cNvPr id="52" name="Picture 12"/>
            <p:cNvPicPr>
              <a:picLocks noChangeAspect="1" noChangeArrowheads="1"/>
            </p:cNvPicPr>
            <p:nvPr/>
          </p:nvPicPr>
          <p:blipFill>
            <a:blip r:embed="rId4" cstate="print"/>
            <a:srcRect l="15604" t="17857" r="17227" b="18829"/>
            <a:stretch>
              <a:fillRect/>
            </a:stretch>
          </p:blipFill>
          <p:spPr bwMode="auto">
            <a:xfrm>
              <a:off x="7621756" y="2038168"/>
              <a:ext cx="1319044" cy="920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</p:pic>
        <p:sp>
          <p:nvSpPr>
            <p:cNvPr id="54" name="TextBox 53"/>
            <p:cNvSpPr txBox="1"/>
            <p:nvPr/>
          </p:nvSpPr>
          <p:spPr>
            <a:xfrm>
              <a:off x="7541264" y="1657456"/>
              <a:ext cx="1602736" cy="341264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Screen</a:t>
              </a: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57200" y="1868204"/>
            <a:ext cx="6616402" cy="4151596"/>
            <a:chOff x="457200" y="1868204"/>
            <a:chExt cx="6616402" cy="4151596"/>
          </a:xfrm>
        </p:grpSpPr>
        <p:sp>
          <p:nvSpPr>
            <p:cNvPr id="13" name="Rounded Rectangle 12"/>
            <p:cNvSpPr/>
            <p:nvPr/>
          </p:nvSpPr>
          <p:spPr>
            <a:xfrm rot="19064369">
              <a:off x="1143001" y="1868204"/>
              <a:ext cx="45973" cy="1034721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Rounded Rectangle 8"/>
            <p:cNvSpPr/>
            <p:nvPr/>
          </p:nvSpPr>
          <p:spPr>
            <a:xfrm rot="13592353">
              <a:off x="6418091" y="3440592"/>
              <a:ext cx="45953" cy="1265068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59" name="Group 58"/>
            <p:cNvGrpSpPr/>
            <p:nvPr/>
          </p:nvGrpSpPr>
          <p:grpSpPr>
            <a:xfrm>
              <a:off x="457200" y="2362200"/>
              <a:ext cx="5715000" cy="3657600"/>
              <a:chOff x="457200" y="2362200"/>
              <a:chExt cx="5715000" cy="3657600"/>
            </a:xfrm>
          </p:grpSpPr>
          <p:sp>
            <p:nvSpPr>
              <p:cNvPr id="27" name="Cloud 26"/>
              <p:cNvSpPr/>
              <p:nvPr/>
            </p:nvSpPr>
            <p:spPr bwMode="auto">
              <a:xfrm>
                <a:off x="457200" y="2362200"/>
                <a:ext cx="5715000" cy="3657600"/>
              </a:xfrm>
              <a:prstGeom prst="cloud">
                <a:avLst/>
              </a:prstGeom>
              <a:solidFill>
                <a:schemeClr val="bg1">
                  <a:lumMod val="9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charset="0"/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2514600" y="5410200"/>
                <a:ext cx="1601151" cy="341264"/>
              </a:xfrm>
              <a:prstGeom prst="rect">
                <a:avLst/>
              </a:prstGeom>
              <a:noFill/>
            </p:spPr>
            <p:txBody>
              <a:bodyPr lIns="94124" tIns="47062" rIns="94124" bIns="47062">
                <a:spAutoFit/>
              </a:bodyPr>
              <a:lstStyle/>
              <a:p>
                <a:pPr algn="ctr">
                  <a:defRPr/>
                </a:pPr>
                <a:r>
                  <a:rPr lang="en-US" sz="1600" dirty="0" smtClean="0">
                    <a:solidFill>
                      <a:srgbClr val="17375E"/>
                    </a:solidFill>
                    <a:latin typeface="+mj-lt"/>
                  </a:rPr>
                  <a:t>Internet</a:t>
                </a:r>
                <a:endParaRPr lang="en-US" sz="1600" dirty="0">
                  <a:solidFill>
                    <a:srgbClr val="17375E"/>
                  </a:solidFill>
                  <a:latin typeface="+mj-lt"/>
                </a:endParaRP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5023811" y="2818943"/>
            <a:ext cx="3087174" cy="1760586"/>
            <a:chOff x="5023811" y="2818943"/>
            <a:chExt cx="3087174" cy="1760586"/>
          </a:xfrm>
        </p:grpSpPr>
        <p:sp>
          <p:nvSpPr>
            <p:cNvPr id="6" name="Rounded Rectangle 5"/>
            <p:cNvSpPr/>
            <p:nvPr/>
          </p:nvSpPr>
          <p:spPr>
            <a:xfrm rot="13592353">
              <a:off x="7299516" y="2420132"/>
              <a:ext cx="45953" cy="1265068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7" name="Picture 1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04678" y="3112451"/>
              <a:ext cx="1806307" cy="1467078"/>
            </a:xfrm>
            <a:prstGeom prst="rect">
              <a:avLst/>
            </a:prstGeom>
            <a:noFill/>
            <a:ln w="9525">
              <a:solidFill>
                <a:srgbClr val="92D050"/>
              </a:solidFill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  <a:scene3d>
              <a:camera prst="perspectiveContrastingLeftFacing"/>
              <a:lightRig rig="threePt" dir="t"/>
            </a:scene3d>
          </p:spPr>
        </p:pic>
        <p:sp>
          <p:nvSpPr>
            <p:cNvPr id="60" name="TextBox 59"/>
            <p:cNvSpPr txBox="1"/>
            <p:nvPr/>
          </p:nvSpPr>
          <p:spPr>
            <a:xfrm>
              <a:off x="5023811" y="2818943"/>
              <a:ext cx="1601151" cy="341264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Video Player </a:t>
              </a: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1752600" y="34290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000000"/>
                </a:solidFill>
              </a:rPr>
              <a:t>???</a:t>
            </a:r>
            <a:endParaRPr lang="en-US" sz="7200" dirty="0">
              <a:solidFill>
                <a:srgbClr val="000000"/>
              </a:solidFill>
            </a:endParaRPr>
          </a:p>
        </p:txBody>
      </p:sp>
      <p:grpSp>
        <p:nvGrpSpPr>
          <p:cNvPr id="66" name="Group 65"/>
          <p:cNvGrpSpPr/>
          <p:nvPr/>
        </p:nvGrpSpPr>
        <p:grpSpPr>
          <a:xfrm>
            <a:off x="3886200" y="4343400"/>
            <a:ext cx="4267200" cy="2133600"/>
            <a:chOff x="3886200" y="4343400"/>
            <a:chExt cx="4267200" cy="2133600"/>
          </a:xfrm>
        </p:grpSpPr>
        <p:sp>
          <p:nvSpPr>
            <p:cNvPr id="62" name="TextBox 61"/>
            <p:cNvSpPr txBox="1"/>
            <p:nvPr/>
          </p:nvSpPr>
          <p:spPr>
            <a:xfrm>
              <a:off x="3962400" y="5030450"/>
              <a:ext cx="419100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 smtClean="0">
                  <a:solidFill>
                    <a:srgbClr val="000000"/>
                  </a:solidFill>
                </a:rPr>
                <a:t>What’s this?</a:t>
              </a:r>
              <a:endParaRPr lang="en-US" sz="4400" dirty="0">
                <a:solidFill>
                  <a:srgbClr val="000000"/>
                </a:solidFill>
              </a:endParaRPr>
            </a:p>
            <a:p>
              <a:pPr algn="ctr"/>
              <a:r>
                <a:rPr lang="en-US" sz="4400" dirty="0" smtClean="0">
                  <a:solidFill>
                    <a:srgbClr val="000000"/>
                  </a:solidFill>
                </a:rPr>
                <a:t>Today’s lecture</a:t>
              </a:r>
              <a:endParaRPr lang="en-US" sz="4400" dirty="0">
                <a:solidFill>
                  <a:srgbClr val="000000"/>
                </a:solidFill>
              </a:endParaRPr>
            </a:p>
          </p:txBody>
        </p:sp>
        <p:cxnSp>
          <p:nvCxnSpPr>
            <p:cNvPr id="64" name="Straight Arrow Connector 63"/>
            <p:cNvCxnSpPr/>
            <p:nvPr/>
          </p:nvCxnSpPr>
          <p:spPr bwMode="auto">
            <a:xfrm flipH="1" flipV="1">
              <a:off x="3886200" y="4343400"/>
              <a:ext cx="685800" cy="609600"/>
            </a:xfrm>
            <a:prstGeom prst="straightConnector1">
              <a:avLst/>
            </a:prstGeom>
            <a:solidFill>
              <a:schemeClr val="accent1"/>
            </a:solidFill>
            <a:ln w="635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7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fld id="{69CA10F1-F00B-7C4B-9223-27E1E3296495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57188" y="6186488"/>
            <a:ext cx="3505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Source: </a:t>
            </a:r>
            <a:r>
              <a:rPr lang="en-US" dirty="0" err="1" smtClean="0"/>
              <a:t>www.conviva.com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7875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Terminology </a:t>
            </a:r>
            <a:endParaRPr lang="en-US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6814" y="1527521"/>
            <a:ext cx="8001000" cy="4495413"/>
          </a:xfrm>
        </p:spPr>
        <p:txBody>
          <a:bodyPr/>
          <a:lstStyle/>
          <a:p>
            <a:pPr>
              <a:defRPr/>
            </a:pPr>
            <a:r>
              <a:rPr lang="en-US" sz="2800" dirty="0" smtClean="0"/>
              <a:t>Frame</a:t>
            </a:r>
          </a:p>
          <a:p>
            <a:pPr>
              <a:defRPr/>
            </a:pPr>
            <a:r>
              <a:rPr lang="en-US" sz="2800" dirty="0" smtClean="0"/>
              <a:t>FPS </a:t>
            </a:r>
            <a:r>
              <a:rPr lang="en-US" sz="2800" dirty="0"/>
              <a:t>(frames per second)</a:t>
            </a:r>
          </a:p>
          <a:p>
            <a:pPr lvl="1">
              <a:defRPr/>
            </a:pPr>
            <a:r>
              <a:rPr lang="en-US" sz="2400" dirty="0"/>
              <a:t>24, 25, 30, or </a:t>
            </a:r>
            <a:r>
              <a:rPr lang="en-US" sz="2400" dirty="0" smtClean="0"/>
              <a:t>60</a:t>
            </a:r>
          </a:p>
          <a:p>
            <a:pPr>
              <a:defRPr/>
            </a:pPr>
            <a:r>
              <a:rPr lang="en-US" sz="2800" dirty="0"/>
              <a:t>Resolution</a:t>
            </a:r>
          </a:p>
          <a:p>
            <a:pPr lvl="1">
              <a:defRPr/>
            </a:pPr>
            <a:r>
              <a:rPr lang="en-US" sz="2400" dirty="0"/>
              <a:t>Number of pixels per frame</a:t>
            </a:r>
          </a:p>
          <a:p>
            <a:pPr lvl="1">
              <a:defRPr/>
            </a:pPr>
            <a:r>
              <a:rPr lang="en-US" sz="2400" dirty="0"/>
              <a:t>160x120 to 1920x1080 (1080p) to 4096x2160 (4K)</a:t>
            </a:r>
            <a:endParaRPr lang="en-US" sz="3200" dirty="0" smtClean="0"/>
          </a:p>
          <a:p>
            <a:pPr>
              <a:defRPr/>
            </a:pPr>
            <a:r>
              <a:rPr lang="en-US" sz="2800" b="1" dirty="0" smtClean="0"/>
              <a:t>Bitrate</a:t>
            </a:r>
            <a:endParaRPr lang="en-US" sz="2800" b="1" dirty="0"/>
          </a:p>
          <a:p>
            <a:pPr lvl="1">
              <a:defRPr/>
            </a:pPr>
            <a:r>
              <a:rPr lang="en-US" sz="2400" dirty="0"/>
              <a:t>Information stored/transmitted per unit time</a:t>
            </a:r>
          </a:p>
          <a:p>
            <a:pPr lvl="1">
              <a:defRPr/>
            </a:pPr>
            <a:r>
              <a:rPr lang="en-US" sz="2400" dirty="0"/>
              <a:t>Usually measured in kbps to mbps </a:t>
            </a:r>
          </a:p>
          <a:p>
            <a:pPr lvl="1">
              <a:defRPr/>
            </a:pPr>
            <a:r>
              <a:rPr lang="en-US" sz="2400" dirty="0"/>
              <a:t>Ranges from 200Kbps to 30 Mbps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fld id="{69CA10F1-F00B-7C4B-9223-27E1E3296495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53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399"/>
            <a:ext cx="8458200" cy="2405091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What’s video quality?</a:t>
            </a:r>
          </a:p>
          <a:p>
            <a:pPr lvl="1"/>
            <a:r>
              <a:rPr lang="en-US" smtClean="0"/>
              <a:t>Smooth/continuous playback</a:t>
            </a:r>
            <a:endParaRPr lang="en-US" dirty="0" smtClean="0"/>
          </a:p>
          <a:p>
            <a:pPr lvl="1"/>
            <a:r>
              <a:rPr lang="en-US" dirty="0" smtClean="0"/>
              <a:t>High bitrate</a:t>
            </a:r>
          </a:p>
          <a:p>
            <a:pPr lvl="1"/>
            <a:r>
              <a:rPr lang="en-US" dirty="0" smtClean="0"/>
              <a:t>Short start-up time</a:t>
            </a:r>
          </a:p>
          <a:p>
            <a:endParaRPr lang="en-US" dirty="0"/>
          </a:p>
          <a:p>
            <a:r>
              <a:rPr lang="en-US" dirty="0" smtClean="0"/>
              <a:t>What they mean depends on the type of videos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5558706"/>
              </p:ext>
            </p:extLst>
          </p:nvPr>
        </p:nvGraphicFramePr>
        <p:xfrm>
          <a:off x="122807" y="3995709"/>
          <a:ext cx="8822185" cy="2557491"/>
        </p:xfrm>
        <a:graphic>
          <a:graphicData uri="http://schemas.openxmlformats.org/drawingml/2006/table">
            <a:tbl>
              <a:tblPr/>
              <a:tblGrid>
                <a:gridCol w="1786632"/>
                <a:gridCol w="1155682"/>
                <a:gridCol w="3061211"/>
                <a:gridCol w="2818660"/>
              </a:tblGrid>
              <a:tr h="36603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  </a:t>
                      </a:r>
                    </a:p>
                  </a:txBody>
                  <a:tcPr marL="91439" marR="91439"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Delay </a:t>
                      </a:r>
                    </a:p>
                  </a:txBody>
                  <a:tcPr marL="91439" marR="91439"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Bandwidth </a:t>
                      </a:r>
                    </a:p>
                  </a:txBody>
                  <a:tcPr marL="91439" marR="91439"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Examples </a:t>
                      </a:r>
                    </a:p>
                  </a:txBody>
                  <a:tcPr marL="91439" marR="91439"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485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2, N-way conference </a:t>
                      </a:r>
                    </a:p>
                  </a:txBody>
                  <a:tcPr marL="91439" marR="91439"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&lt; 200 ms </a:t>
                      </a:r>
                    </a:p>
                  </a:txBody>
                  <a:tcPr marL="91439" marR="91439"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4 kbps audio only,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200 kbps – 5 Mbps video </a:t>
                      </a:r>
                    </a:p>
                  </a:txBody>
                  <a:tcPr marL="91439" marR="91439"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Skype, Google hangout, Polycom, Cisco </a:t>
                      </a:r>
                    </a:p>
                  </a:txBody>
                  <a:tcPr marL="91439" marR="91439"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219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Short form VoD</a:t>
                      </a:r>
                    </a:p>
                  </a:txBody>
                  <a:tcPr marL="91439" marR="91439"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&lt; 1-5s</a:t>
                      </a:r>
                    </a:p>
                  </a:txBody>
                  <a:tcPr marL="91439" marR="91439"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300 kbps – 2 Mbps &amp; higher </a:t>
                      </a:r>
                    </a:p>
                  </a:txBody>
                  <a:tcPr marL="91439" marR="91439"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Youtube</a:t>
                      </a:r>
                    </a:p>
                  </a:txBody>
                  <a:tcPr marL="91439" marR="91439"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6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Long form VoD </a:t>
                      </a:r>
                    </a:p>
                  </a:txBody>
                  <a:tcPr marL="91439" marR="91439"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&lt; 5-30s</a:t>
                      </a:r>
                    </a:p>
                  </a:txBody>
                  <a:tcPr marL="91439" marR="91439"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500 kbps – 6 Mbps &amp; higher</a:t>
                      </a:r>
                    </a:p>
                  </a:txBody>
                  <a:tcPr marL="91439" marR="91439"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Netflix, Hulu,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Qiyi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, HBOGO</a:t>
                      </a:r>
                    </a:p>
                  </a:txBody>
                  <a:tcPr marL="91439" marR="91439"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219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Live Broadcast </a:t>
                      </a:r>
                    </a:p>
                  </a:txBody>
                  <a:tcPr marL="91439" marR="91439"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&lt; 5-10s</a:t>
                      </a:r>
                    </a:p>
                  </a:txBody>
                  <a:tcPr marL="91439" marR="91439"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500 kbps – 6 Mbps &amp; higher </a:t>
                      </a:r>
                    </a:p>
                  </a:txBody>
                  <a:tcPr marL="91439" marR="91439"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WatchESPN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Helvetica Neue" charset="0"/>
                          <a:ea typeface="ＭＳ Ｐゴシック" charset="0"/>
                          <a:cs typeface="ＭＳ Ｐゴシック" charset="0"/>
                        </a:rPr>
                        <a:t>, MLB</a:t>
                      </a:r>
                    </a:p>
                  </a:txBody>
                  <a:tcPr marL="91439" marR="91439"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44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86115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Client-Server Protocol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90194" y="1523724"/>
            <a:ext cx="1656300" cy="705373"/>
            <a:chOff x="490194" y="1523724"/>
            <a:chExt cx="1656300" cy="705373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0194" y="1523724"/>
              <a:ext cx="603122" cy="603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</p:pic>
        <p:sp>
          <p:nvSpPr>
            <p:cNvPr id="6" name="TextBox 5"/>
            <p:cNvSpPr txBox="1"/>
            <p:nvPr/>
          </p:nvSpPr>
          <p:spPr>
            <a:xfrm>
              <a:off x="1130318" y="1641611"/>
              <a:ext cx="1016176" cy="587486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Video Source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541264" y="1657456"/>
            <a:ext cx="1602736" cy="1301376"/>
            <a:chOff x="7541264" y="1657456"/>
            <a:chExt cx="1602736" cy="1301376"/>
          </a:xfrm>
        </p:grpSpPr>
        <p:pic>
          <p:nvPicPr>
            <p:cNvPr id="8" name="Picture 12"/>
            <p:cNvPicPr>
              <a:picLocks noChangeAspect="1" noChangeArrowheads="1"/>
            </p:cNvPicPr>
            <p:nvPr/>
          </p:nvPicPr>
          <p:blipFill>
            <a:blip r:embed="rId4" cstate="print"/>
            <a:srcRect l="15604" t="17857" r="17227" b="18829"/>
            <a:stretch>
              <a:fillRect/>
            </a:stretch>
          </p:blipFill>
          <p:spPr bwMode="auto">
            <a:xfrm>
              <a:off x="7621756" y="2038168"/>
              <a:ext cx="1319044" cy="920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</p:pic>
        <p:sp>
          <p:nvSpPr>
            <p:cNvPr id="9" name="TextBox 8"/>
            <p:cNvSpPr txBox="1"/>
            <p:nvPr/>
          </p:nvSpPr>
          <p:spPr>
            <a:xfrm>
              <a:off x="7541264" y="1657456"/>
              <a:ext cx="1602736" cy="341264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Screen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57200" y="1868204"/>
            <a:ext cx="6616402" cy="4151596"/>
            <a:chOff x="457200" y="1868204"/>
            <a:chExt cx="6616402" cy="4151596"/>
          </a:xfrm>
        </p:grpSpPr>
        <p:sp>
          <p:nvSpPr>
            <p:cNvPr id="11" name="Rounded Rectangle 10"/>
            <p:cNvSpPr/>
            <p:nvPr/>
          </p:nvSpPr>
          <p:spPr>
            <a:xfrm rot="19064369">
              <a:off x="1143001" y="1868204"/>
              <a:ext cx="45973" cy="1034721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 rot="13592353">
              <a:off x="6418091" y="3440592"/>
              <a:ext cx="45953" cy="1265068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457200" y="2362200"/>
              <a:ext cx="5715000" cy="3657600"/>
              <a:chOff x="457200" y="2362200"/>
              <a:chExt cx="5715000" cy="3657600"/>
            </a:xfrm>
          </p:grpSpPr>
          <p:sp>
            <p:nvSpPr>
              <p:cNvPr id="14" name="Cloud 13"/>
              <p:cNvSpPr/>
              <p:nvPr/>
            </p:nvSpPr>
            <p:spPr bwMode="auto">
              <a:xfrm>
                <a:off x="457200" y="2362200"/>
                <a:ext cx="5715000" cy="3657600"/>
              </a:xfrm>
              <a:prstGeom prst="cloud">
                <a:avLst/>
              </a:prstGeom>
              <a:solidFill>
                <a:schemeClr val="bg1">
                  <a:lumMod val="9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2514600" y="5410200"/>
                <a:ext cx="1601151" cy="341264"/>
              </a:xfrm>
              <a:prstGeom prst="rect">
                <a:avLst/>
              </a:prstGeom>
              <a:noFill/>
            </p:spPr>
            <p:txBody>
              <a:bodyPr lIns="94124" tIns="47062" rIns="94124" bIns="47062">
                <a:spAutoFit/>
              </a:bodyPr>
              <a:lstStyle/>
              <a:p>
                <a:pPr algn="ctr">
                  <a:defRPr/>
                </a:pPr>
                <a:r>
                  <a:rPr lang="en-US" sz="1600" dirty="0" smtClean="0">
                    <a:solidFill>
                      <a:srgbClr val="17375E"/>
                    </a:solidFill>
                    <a:latin typeface="+mj-lt"/>
                  </a:rPr>
                  <a:t>Internet</a:t>
                </a:r>
                <a:endParaRPr lang="en-US" sz="1600" dirty="0">
                  <a:solidFill>
                    <a:srgbClr val="17375E"/>
                  </a:solidFill>
                  <a:latin typeface="+mj-lt"/>
                </a:endParaRPr>
              </a:p>
            </p:txBody>
          </p:sp>
        </p:grpSp>
      </p:grpSp>
      <p:grpSp>
        <p:nvGrpSpPr>
          <p:cNvPr id="16" name="Group 15"/>
          <p:cNvGrpSpPr/>
          <p:nvPr/>
        </p:nvGrpSpPr>
        <p:grpSpPr>
          <a:xfrm>
            <a:off x="5023811" y="2818943"/>
            <a:ext cx="3087174" cy="1760586"/>
            <a:chOff x="5023811" y="2818943"/>
            <a:chExt cx="3087174" cy="1760586"/>
          </a:xfrm>
        </p:grpSpPr>
        <p:sp>
          <p:nvSpPr>
            <p:cNvPr id="17" name="Rounded Rectangle 16"/>
            <p:cNvSpPr/>
            <p:nvPr/>
          </p:nvSpPr>
          <p:spPr>
            <a:xfrm rot="13592353">
              <a:off x="7299516" y="2420132"/>
              <a:ext cx="45953" cy="1265068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04678" y="3112451"/>
              <a:ext cx="1806307" cy="1467078"/>
            </a:xfrm>
            <a:prstGeom prst="rect">
              <a:avLst/>
            </a:prstGeom>
            <a:noFill/>
            <a:ln w="9525">
              <a:solidFill>
                <a:srgbClr val="92D050"/>
              </a:solidFill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  <a:scene3d>
              <a:camera prst="perspectiveContrastingLeftFacing"/>
              <a:lightRig rig="threePt" dir="t"/>
            </a:scene3d>
          </p:spPr>
        </p:pic>
        <p:sp>
          <p:nvSpPr>
            <p:cNvPr id="19" name="TextBox 18"/>
            <p:cNvSpPr txBox="1"/>
            <p:nvPr/>
          </p:nvSpPr>
          <p:spPr>
            <a:xfrm>
              <a:off x="5023811" y="2818943"/>
              <a:ext cx="1601151" cy="341264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Video Player 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752600" y="34290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000000"/>
                </a:solidFill>
              </a:rPr>
              <a:t>???</a:t>
            </a:r>
            <a:endParaRPr lang="en-US" sz="7200" dirty="0">
              <a:solidFill>
                <a:srgbClr val="000000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3886200" y="4343400"/>
            <a:ext cx="4267200" cy="1456491"/>
            <a:chOff x="3886200" y="4343400"/>
            <a:chExt cx="4267200" cy="1456491"/>
          </a:xfrm>
        </p:grpSpPr>
        <p:sp>
          <p:nvSpPr>
            <p:cNvPr id="22" name="TextBox 21"/>
            <p:cNvSpPr txBox="1"/>
            <p:nvPr/>
          </p:nvSpPr>
          <p:spPr>
            <a:xfrm>
              <a:off x="3962400" y="5030450"/>
              <a:ext cx="4191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 smtClean="0">
                  <a:solidFill>
                    <a:srgbClr val="000000"/>
                  </a:solidFill>
                </a:rPr>
                <a:t>What protocol?</a:t>
              </a:r>
              <a:endParaRPr lang="en-US" sz="4400" dirty="0">
                <a:solidFill>
                  <a:srgbClr val="000000"/>
                </a:solidFill>
              </a:endParaRPr>
            </a:p>
          </p:txBody>
        </p:sp>
        <p:cxnSp>
          <p:nvCxnSpPr>
            <p:cNvPr id="23" name="Straight Arrow Connector 22"/>
            <p:cNvCxnSpPr/>
            <p:nvPr/>
          </p:nvCxnSpPr>
          <p:spPr bwMode="auto">
            <a:xfrm flipH="1" flipV="1">
              <a:off x="3886200" y="4343400"/>
              <a:ext cx="685800" cy="609600"/>
            </a:xfrm>
            <a:prstGeom prst="straightConnector1">
              <a:avLst/>
            </a:prstGeom>
            <a:solidFill>
              <a:schemeClr val="accent1"/>
            </a:solidFill>
            <a:ln w="635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24" name="TextBox 23"/>
          <p:cNvSpPr txBox="1"/>
          <p:nvPr/>
        </p:nvSpPr>
        <p:spPr>
          <a:xfrm>
            <a:off x="357188" y="6186488"/>
            <a:ext cx="3505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Source: </a:t>
            </a:r>
            <a:r>
              <a:rPr lang="en-US" dirty="0" err="1" smtClean="0"/>
              <a:t>www.conviva.com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45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9993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610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Gen: </a:t>
            </a:r>
            <a:r>
              <a:rPr lang="en-US" dirty="0"/>
              <a:t>HTTP </a:t>
            </a:r>
            <a:r>
              <a:rPr lang="en-US" dirty="0" smtClean="0"/>
              <a:t>Download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458200" cy="2209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Browser requests </a:t>
            </a:r>
            <a:r>
              <a:rPr lang="en-US" dirty="0"/>
              <a:t>the </a:t>
            </a:r>
            <a:r>
              <a:rPr lang="en-US" dirty="0" smtClean="0"/>
              <a:t>video (file), stores it locally, </a:t>
            </a:r>
            <a:r>
              <a:rPr lang="en-US" dirty="0"/>
              <a:t>and </a:t>
            </a:r>
            <a:r>
              <a:rPr lang="en-US" dirty="0" smtClean="0"/>
              <a:t>gives the file to the </a:t>
            </a:r>
            <a:r>
              <a:rPr lang="en-US" dirty="0"/>
              <a:t>player </a:t>
            </a:r>
            <a:r>
              <a:rPr lang="en-US" dirty="0" smtClean="0"/>
              <a:t>to display.</a:t>
            </a:r>
          </a:p>
        </p:txBody>
      </p:sp>
      <p:pic>
        <p:nvPicPr>
          <p:cNvPr id="5" name="Picture 2" descr="621 throughBrows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095" y="2667000"/>
            <a:ext cx="4836744" cy="2696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46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2353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6566" y="234516"/>
            <a:ext cx="7696623" cy="838236"/>
          </a:xfrm>
        </p:spPr>
        <p:txBody>
          <a:bodyPr/>
          <a:lstStyle/>
          <a:p>
            <a:pPr>
              <a:defRPr/>
            </a:pPr>
            <a:r>
              <a:rPr lang="en-US" sz="2800" dirty="0"/>
              <a:t>First Gen: HTTP </a:t>
            </a:r>
            <a:r>
              <a:rPr lang="en-US" sz="2800" dirty="0" smtClean="0"/>
              <a:t> Progressive Download </a:t>
            </a:r>
            <a:r>
              <a:rPr lang="en-US" sz="2800" dirty="0"/>
              <a:t>(2)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6566" y="1295401"/>
            <a:ext cx="8611234" cy="2819399"/>
          </a:xfrm>
        </p:spPr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en-US" sz="2800" dirty="0"/>
              <a:t>Alternative: set up connection between server and player; player takes over</a:t>
            </a:r>
          </a:p>
          <a:p>
            <a:pPr>
              <a:defRPr/>
            </a:pPr>
            <a:r>
              <a:rPr lang="en-US" sz="2800" dirty="0"/>
              <a:t>Web browser requests and receives a </a:t>
            </a:r>
            <a:r>
              <a:rPr lang="en-US" sz="2800" b="1" dirty="0">
                <a:solidFill>
                  <a:schemeClr val="accent2"/>
                </a:solidFill>
              </a:rPr>
              <a:t>Meta File </a:t>
            </a:r>
            <a:r>
              <a:rPr lang="en-US" sz="2800" dirty="0" smtClean="0"/>
              <a:t>(which describes the </a:t>
            </a:r>
            <a:r>
              <a:rPr lang="en-US" sz="2800" dirty="0"/>
              <a:t>object) instead of receiving the file itself; </a:t>
            </a:r>
          </a:p>
          <a:p>
            <a:pPr>
              <a:defRPr/>
            </a:pPr>
            <a:r>
              <a:rPr lang="en-US" sz="2800" dirty="0"/>
              <a:t>Browser launches the </a:t>
            </a:r>
            <a:r>
              <a:rPr lang="en-US" sz="2800" dirty="0" smtClean="0"/>
              <a:t>player </a:t>
            </a:r>
            <a:r>
              <a:rPr lang="en-US" sz="2800" dirty="0"/>
              <a:t>and passes it the </a:t>
            </a:r>
            <a:r>
              <a:rPr lang="en-US" sz="2800" i="1" dirty="0"/>
              <a:t>Meta File</a:t>
            </a:r>
            <a:r>
              <a:rPr lang="en-US" sz="2800" dirty="0"/>
              <a:t>; </a:t>
            </a:r>
          </a:p>
          <a:p>
            <a:pPr>
              <a:defRPr/>
            </a:pPr>
            <a:r>
              <a:rPr lang="en-US" sz="2800" dirty="0"/>
              <a:t>Player sets up a </a:t>
            </a:r>
            <a:r>
              <a:rPr lang="en-US" sz="2800" dirty="0" smtClean="0"/>
              <a:t>connection </a:t>
            </a:r>
            <a:r>
              <a:rPr lang="en-US" sz="2800" dirty="0"/>
              <a:t>with Web Server and downloads or </a:t>
            </a:r>
            <a:r>
              <a:rPr lang="en-US" sz="2800" i="1" dirty="0"/>
              <a:t>streams</a:t>
            </a:r>
            <a:r>
              <a:rPr lang="en-US" sz="2800" dirty="0"/>
              <a:t> the </a:t>
            </a:r>
            <a:r>
              <a:rPr lang="en-US" sz="2800" dirty="0" smtClean="0"/>
              <a:t>file by HTTP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fld id="{69CA10F1-F00B-7C4B-9223-27E1E3296495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5" name="Picture 3" descr="622 naive streami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4820" y="4543425"/>
            <a:ext cx="4512181" cy="2084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</p:spTree>
    <p:extLst>
      <p:ext uri="{BB962C8B-B14F-4D97-AF65-F5344CB8AC3E}">
        <p14:creationId xmlns:p14="http://schemas.microsoft.com/office/powerpoint/2010/main" val="14457163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Streaming Model: Buffers and Timing</a:t>
            </a:r>
            <a:endParaRPr lang="en-US" dirty="0"/>
          </a:p>
        </p:txBody>
      </p:sp>
      <p:sp>
        <p:nvSpPr>
          <p:cNvPr id="4" name="Freeform 19"/>
          <p:cNvSpPr>
            <a:spLocks/>
          </p:cNvSpPr>
          <p:nvPr/>
        </p:nvSpPr>
        <p:spPr bwMode="auto">
          <a:xfrm>
            <a:off x="1371284" y="1828589"/>
            <a:ext cx="6705811" cy="4267236"/>
          </a:xfrm>
          <a:custGeom>
            <a:avLst/>
            <a:gdLst>
              <a:gd name="T0" fmla="*/ 0 w 4224"/>
              <a:gd name="T1" fmla="*/ 2147483647 h 2688"/>
              <a:gd name="T2" fmla="*/ 2147483647 w 4224"/>
              <a:gd name="T3" fmla="*/ 0 h 2688"/>
              <a:gd name="T4" fmla="*/ 2147483647 w 4224"/>
              <a:gd name="T5" fmla="*/ 0 h 2688"/>
              <a:gd name="T6" fmla="*/ 2147483647 w 4224"/>
              <a:gd name="T7" fmla="*/ 2147483647 h 2688"/>
              <a:gd name="T8" fmla="*/ 0 w 4224"/>
              <a:gd name="T9" fmla="*/ 2147483647 h 26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224" h="2688">
                <a:moveTo>
                  <a:pt x="0" y="2688"/>
                </a:moveTo>
                <a:lnTo>
                  <a:pt x="2688" y="0"/>
                </a:lnTo>
                <a:lnTo>
                  <a:pt x="4224" y="0"/>
                </a:lnTo>
                <a:lnTo>
                  <a:pt x="1536" y="2688"/>
                </a:lnTo>
                <a:lnTo>
                  <a:pt x="0" y="2688"/>
                </a:lnTo>
                <a:close/>
              </a:path>
            </a:pathLst>
          </a:custGeom>
          <a:solidFill>
            <a:srgbClr val="DEFFD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endParaRPr lang="en-US"/>
          </a:p>
        </p:txBody>
      </p:sp>
      <p:sp>
        <p:nvSpPr>
          <p:cNvPr id="5" name="Freeform 16"/>
          <p:cNvSpPr>
            <a:spLocks/>
          </p:cNvSpPr>
          <p:nvPr/>
        </p:nvSpPr>
        <p:spPr bwMode="auto">
          <a:xfrm>
            <a:off x="2079912" y="1792144"/>
            <a:ext cx="5088807" cy="4291004"/>
          </a:xfrm>
          <a:custGeom>
            <a:avLst/>
            <a:gdLst>
              <a:gd name="T0" fmla="*/ 0 w 3206"/>
              <a:gd name="T1" fmla="*/ 2147483647 h 2703"/>
              <a:gd name="T2" fmla="*/ 732669521 w 3206"/>
              <a:gd name="T3" fmla="*/ 2147483647 h 2703"/>
              <a:gd name="T4" fmla="*/ 1922627860 w 3206"/>
              <a:gd name="T5" fmla="*/ 2147483647 h 2703"/>
              <a:gd name="T6" fmla="*/ 2036317054 w 3206"/>
              <a:gd name="T7" fmla="*/ 2147483647 h 2703"/>
              <a:gd name="T8" fmla="*/ 2119690083 w 3206"/>
              <a:gd name="T9" fmla="*/ 2147483647 h 2703"/>
              <a:gd name="T10" fmla="*/ 2119690083 w 3206"/>
              <a:gd name="T11" fmla="*/ 2147483647 h 2703"/>
              <a:gd name="T12" fmla="*/ 2147483647 w 3206"/>
              <a:gd name="T13" fmla="*/ 2147483647 h 2703"/>
              <a:gd name="T14" fmla="*/ 2147483647 w 3206"/>
              <a:gd name="T15" fmla="*/ 2147483647 h 2703"/>
              <a:gd name="T16" fmla="*/ 2147483647 w 3206"/>
              <a:gd name="T17" fmla="*/ 2147483647 h 2703"/>
              <a:gd name="T18" fmla="*/ 2147483647 w 3206"/>
              <a:gd name="T19" fmla="*/ 2147483647 h 2703"/>
              <a:gd name="T20" fmla="*/ 2147483647 w 3206"/>
              <a:gd name="T21" fmla="*/ 2147483647 h 2703"/>
              <a:gd name="T22" fmla="*/ 2147483647 w 3206"/>
              <a:gd name="T23" fmla="*/ 2147483647 h 2703"/>
              <a:gd name="T24" fmla="*/ 2147483647 w 3206"/>
              <a:gd name="T25" fmla="*/ 2147483647 h 2703"/>
              <a:gd name="T26" fmla="*/ 2147483647 w 3206"/>
              <a:gd name="T27" fmla="*/ 2147483647 h 2703"/>
              <a:gd name="T28" fmla="*/ 2147483647 w 3206"/>
              <a:gd name="T29" fmla="*/ 2147483647 h 2703"/>
              <a:gd name="T30" fmla="*/ 2147483647 w 3206"/>
              <a:gd name="T31" fmla="*/ 2147483647 h 2703"/>
              <a:gd name="T32" fmla="*/ 2147483647 w 3206"/>
              <a:gd name="T33" fmla="*/ 2147483647 h 2703"/>
              <a:gd name="T34" fmla="*/ 2147483647 w 3206"/>
              <a:gd name="T35" fmla="*/ 2147483647 h 2703"/>
              <a:gd name="T36" fmla="*/ 2147483647 w 3206"/>
              <a:gd name="T37" fmla="*/ 2147483647 h 2703"/>
              <a:gd name="T38" fmla="*/ 2147483647 w 3206"/>
              <a:gd name="T39" fmla="*/ 2147483647 h 2703"/>
              <a:gd name="T40" fmla="*/ 2147483647 w 3206"/>
              <a:gd name="T41" fmla="*/ 2147483647 h 2703"/>
              <a:gd name="T42" fmla="*/ 2147483647 w 3206"/>
              <a:gd name="T43" fmla="*/ 2147483647 h 2703"/>
              <a:gd name="T44" fmla="*/ 2147483647 w 3206"/>
              <a:gd name="T45" fmla="*/ 2147483647 h 2703"/>
              <a:gd name="T46" fmla="*/ 2147483647 w 3206"/>
              <a:gd name="T47" fmla="*/ 2147483647 h 2703"/>
              <a:gd name="T48" fmla="*/ 2147483647 w 3206"/>
              <a:gd name="T49" fmla="*/ 2147483647 h 2703"/>
              <a:gd name="T50" fmla="*/ 2147483647 w 3206"/>
              <a:gd name="T51" fmla="*/ 2147483647 h 2703"/>
              <a:gd name="T52" fmla="*/ 2147483647 w 3206"/>
              <a:gd name="T53" fmla="*/ 2147483647 h 2703"/>
              <a:gd name="T54" fmla="*/ 2147483647 w 3206"/>
              <a:gd name="T55" fmla="*/ 2147483647 h 2703"/>
              <a:gd name="T56" fmla="*/ 2147483647 w 3206"/>
              <a:gd name="T57" fmla="*/ 1892058073 h 2703"/>
              <a:gd name="T58" fmla="*/ 2147483647 w 3206"/>
              <a:gd name="T59" fmla="*/ 1419043157 h 2703"/>
              <a:gd name="T60" fmla="*/ 2147483647 w 3206"/>
              <a:gd name="T61" fmla="*/ 1353277015 h 2703"/>
              <a:gd name="T62" fmla="*/ 2147483647 w 3206"/>
              <a:gd name="T63" fmla="*/ 1257155801 h 2703"/>
              <a:gd name="T64" fmla="*/ 2147483647 w 3206"/>
              <a:gd name="T65" fmla="*/ 1110445981 h 2703"/>
              <a:gd name="T66" fmla="*/ 2147483647 w 3206"/>
              <a:gd name="T67" fmla="*/ 996618437 h 2703"/>
              <a:gd name="T68" fmla="*/ 2147483647 w 3206"/>
              <a:gd name="T69" fmla="*/ 930852296 h 2703"/>
              <a:gd name="T70" fmla="*/ 2147483647 w 3206"/>
              <a:gd name="T71" fmla="*/ 847378233 h 2703"/>
              <a:gd name="T72" fmla="*/ 2147483647 w 3206"/>
              <a:gd name="T73" fmla="*/ 374364908 h 2703"/>
              <a:gd name="T74" fmla="*/ 2147483647 w 3206"/>
              <a:gd name="T75" fmla="*/ 293421230 h 2703"/>
              <a:gd name="T76" fmla="*/ 2147483647 w 3206"/>
              <a:gd name="T77" fmla="*/ 131533874 h 2703"/>
              <a:gd name="T78" fmla="*/ 2147483647 w 3206"/>
              <a:gd name="T79" fmla="*/ 0 h 270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206" h="2703">
                <a:moveTo>
                  <a:pt x="0" y="2703"/>
                </a:moveTo>
                <a:cubicBezTo>
                  <a:pt x="42" y="2569"/>
                  <a:pt x="170" y="2570"/>
                  <a:pt x="290" y="2568"/>
                </a:cubicBezTo>
                <a:cubicBezTo>
                  <a:pt x="446" y="2564"/>
                  <a:pt x="604" y="2563"/>
                  <a:pt x="761" y="2561"/>
                </a:cubicBezTo>
                <a:cubicBezTo>
                  <a:pt x="794" y="2550"/>
                  <a:pt x="777" y="2538"/>
                  <a:pt x="806" y="2510"/>
                </a:cubicBezTo>
                <a:lnTo>
                  <a:pt x="839" y="2452"/>
                </a:lnTo>
                <a:cubicBezTo>
                  <a:pt x="839" y="2452"/>
                  <a:pt x="839" y="2452"/>
                  <a:pt x="839" y="2452"/>
                </a:cubicBezTo>
                <a:cubicBezTo>
                  <a:pt x="847" y="2434"/>
                  <a:pt x="853" y="2415"/>
                  <a:pt x="864" y="2400"/>
                </a:cubicBezTo>
                <a:cubicBezTo>
                  <a:pt x="868" y="2393"/>
                  <a:pt x="873" y="2387"/>
                  <a:pt x="877" y="2381"/>
                </a:cubicBezTo>
                <a:cubicBezTo>
                  <a:pt x="883" y="2367"/>
                  <a:pt x="883" y="2351"/>
                  <a:pt x="897" y="2342"/>
                </a:cubicBezTo>
                <a:cubicBezTo>
                  <a:pt x="904" y="2337"/>
                  <a:pt x="913" y="2337"/>
                  <a:pt x="922" y="2335"/>
                </a:cubicBezTo>
                <a:cubicBezTo>
                  <a:pt x="956" y="2312"/>
                  <a:pt x="989" y="2311"/>
                  <a:pt x="1032" y="2310"/>
                </a:cubicBezTo>
                <a:cubicBezTo>
                  <a:pt x="1163" y="2306"/>
                  <a:pt x="1294" y="2305"/>
                  <a:pt x="1426" y="2303"/>
                </a:cubicBezTo>
                <a:cubicBezTo>
                  <a:pt x="1437" y="2291"/>
                  <a:pt x="1453" y="2283"/>
                  <a:pt x="1464" y="2271"/>
                </a:cubicBezTo>
                <a:cubicBezTo>
                  <a:pt x="1468" y="2265"/>
                  <a:pt x="1466" y="2257"/>
                  <a:pt x="1471" y="2252"/>
                </a:cubicBezTo>
                <a:cubicBezTo>
                  <a:pt x="1478" y="2243"/>
                  <a:pt x="1489" y="2239"/>
                  <a:pt x="1497" y="2232"/>
                </a:cubicBezTo>
                <a:cubicBezTo>
                  <a:pt x="1514" y="2214"/>
                  <a:pt x="1523" y="2191"/>
                  <a:pt x="1542" y="2174"/>
                </a:cubicBezTo>
                <a:cubicBezTo>
                  <a:pt x="1558" y="2124"/>
                  <a:pt x="1552" y="2148"/>
                  <a:pt x="1561" y="2103"/>
                </a:cubicBezTo>
                <a:cubicBezTo>
                  <a:pt x="1563" y="1967"/>
                  <a:pt x="1551" y="1830"/>
                  <a:pt x="1574" y="1697"/>
                </a:cubicBezTo>
                <a:cubicBezTo>
                  <a:pt x="1578" y="1669"/>
                  <a:pt x="1598" y="1654"/>
                  <a:pt x="1613" y="1632"/>
                </a:cubicBezTo>
                <a:cubicBezTo>
                  <a:pt x="1654" y="1566"/>
                  <a:pt x="1697" y="1516"/>
                  <a:pt x="1716" y="1439"/>
                </a:cubicBezTo>
                <a:cubicBezTo>
                  <a:pt x="1726" y="1334"/>
                  <a:pt x="1717" y="1302"/>
                  <a:pt x="1774" y="1226"/>
                </a:cubicBezTo>
                <a:cubicBezTo>
                  <a:pt x="1787" y="1180"/>
                  <a:pt x="1767" y="1226"/>
                  <a:pt x="1800" y="1200"/>
                </a:cubicBezTo>
                <a:cubicBezTo>
                  <a:pt x="1815" y="1187"/>
                  <a:pt x="1823" y="1167"/>
                  <a:pt x="1839" y="1155"/>
                </a:cubicBezTo>
                <a:cubicBezTo>
                  <a:pt x="1872" y="1127"/>
                  <a:pt x="1918" y="1113"/>
                  <a:pt x="1955" y="1090"/>
                </a:cubicBezTo>
                <a:cubicBezTo>
                  <a:pt x="1969" y="1068"/>
                  <a:pt x="1984" y="1053"/>
                  <a:pt x="2006" y="1039"/>
                </a:cubicBezTo>
                <a:cubicBezTo>
                  <a:pt x="2012" y="1028"/>
                  <a:pt x="2018" y="1016"/>
                  <a:pt x="2026" y="1006"/>
                </a:cubicBezTo>
                <a:cubicBezTo>
                  <a:pt x="2031" y="998"/>
                  <a:pt x="2040" y="994"/>
                  <a:pt x="2045" y="987"/>
                </a:cubicBezTo>
                <a:cubicBezTo>
                  <a:pt x="2068" y="951"/>
                  <a:pt x="2072" y="906"/>
                  <a:pt x="2097" y="871"/>
                </a:cubicBezTo>
                <a:cubicBezTo>
                  <a:pt x="2106" y="828"/>
                  <a:pt x="2118" y="784"/>
                  <a:pt x="2142" y="748"/>
                </a:cubicBezTo>
                <a:cubicBezTo>
                  <a:pt x="2150" y="695"/>
                  <a:pt x="2198" y="591"/>
                  <a:pt x="2245" y="561"/>
                </a:cubicBezTo>
                <a:cubicBezTo>
                  <a:pt x="2261" y="550"/>
                  <a:pt x="2280" y="545"/>
                  <a:pt x="2297" y="535"/>
                </a:cubicBezTo>
                <a:cubicBezTo>
                  <a:pt x="2318" y="521"/>
                  <a:pt x="2330" y="504"/>
                  <a:pt x="2355" y="497"/>
                </a:cubicBezTo>
                <a:cubicBezTo>
                  <a:pt x="2395" y="471"/>
                  <a:pt x="2430" y="450"/>
                  <a:pt x="2477" y="439"/>
                </a:cubicBezTo>
                <a:cubicBezTo>
                  <a:pt x="2537" y="399"/>
                  <a:pt x="2614" y="402"/>
                  <a:pt x="2684" y="394"/>
                </a:cubicBezTo>
                <a:cubicBezTo>
                  <a:pt x="2733" y="388"/>
                  <a:pt x="2792" y="383"/>
                  <a:pt x="2839" y="368"/>
                </a:cubicBezTo>
                <a:cubicBezTo>
                  <a:pt x="2865" y="359"/>
                  <a:pt x="2889" y="344"/>
                  <a:pt x="2916" y="335"/>
                </a:cubicBezTo>
                <a:cubicBezTo>
                  <a:pt x="2976" y="274"/>
                  <a:pt x="3049" y="220"/>
                  <a:pt x="3097" y="148"/>
                </a:cubicBezTo>
                <a:cubicBezTo>
                  <a:pt x="3108" y="110"/>
                  <a:pt x="3093" y="145"/>
                  <a:pt x="3123" y="116"/>
                </a:cubicBezTo>
                <a:cubicBezTo>
                  <a:pt x="3141" y="97"/>
                  <a:pt x="3157" y="72"/>
                  <a:pt x="3174" y="52"/>
                </a:cubicBezTo>
                <a:cubicBezTo>
                  <a:pt x="3188" y="34"/>
                  <a:pt x="3206" y="24"/>
                  <a:pt x="3206" y="0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1371284" y="1980707"/>
            <a:ext cx="6553623" cy="4115117"/>
          </a:xfrm>
          <a:custGeom>
            <a:avLst/>
            <a:gdLst>
              <a:gd name="T0" fmla="*/ 0 w 4128"/>
              <a:gd name="T1" fmla="*/ 0 h 2592"/>
              <a:gd name="T2" fmla="*/ 0 w 4128"/>
              <a:gd name="T3" fmla="*/ 2147483647 h 2592"/>
              <a:gd name="T4" fmla="*/ 2147483647 w 4128"/>
              <a:gd name="T5" fmla="*/ 2147483647 h 25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128" h="2592">
                <a:moveTo>
                  <a:pt x="0" y="0"/>
                </a:moveTo>
                <a:lnTo>
                  <a:pt x="0" y="2592"/>
                </a:lnTo>
                <a:lnTo>
                  <a:pt x="4128" y="2592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endParaRPr lang="en-US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 flipV="1">
            <a:off x="1371283" y="1828589"/>
            <a:ext cx="4267623" cy="42672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endParaRPr lang="en-US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3809472" y="1828589"/>
            <a:ext cx="4267623" cy="42672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endParaRPr lang="en-US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5182341" y="2286529"/>
            <a:ext cx="2438189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endParaRPr lang="en-US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7162377" y="6095825"/>
            <a:ext cx="749847" cy="39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>
            <a:spAutoFit/>
          </a:bodyPr>
          <a:lstStyle/>
          <a:p>
            <a:pPr>
              <a:defRPr/>
            </a:pPr>
            <a:r>
              <a:rPr lang="en-US" sz="2000"/>
              <a:t>Time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5862433" y="1980707"/>
            <a:ext cx="1775534" cy="738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>
            <a:spAutoFit/>
          </a:bodyPr>
          <a:lstStyle/>
          <a:p>
            <a:pPr>
              <a:defRPr/>
            </a:pPr>
            <a:r>
              <a:rPr lang="en-US" sz="1400"/>
              <a:t>Max Buffer Duration</a:t>
            </a:r>
          </a:p>
          <a:p>
            <a:pPr>
              <a:defRPr/>
            </a:pPr>
            <a:endParaRPr lang="en-US" sz="1400"/>
          </a:p>
          <a:p>
            <a:pPr>
              <a:defRPr/>
            </a:pPr>
            <a:r>
              <a:rPr lang="en-US" sz="1400"/>
              <a:t>= allowable jitter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 rot="-5400000">
            <a:off x="368523" y="2336047"/>
            <a:ext cx="1488714" cy="400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>
            <a:spAutoFit/>
          </a:bodyPr>
          <a:lstStyle/>
          <a:p>
            <a:pPr>
              <a:defRPr/>
            </a:pPr>
            <a:r>
              <a:rPr lang="en-US" sz="2000" dirty="0"/>
              <a:t>File Position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 rot="-5400000">
            <a:off x="5102129" y="3106361"/>
            <a:ext cx="1377931" cy="307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>
            <a:spAutoFit/>
          </a:bodyPr>
          <a:lstStyle/>
          <a:p>
            <a:pPr>
              <a:defRPr/>
            </a:pPr>
            <a:r>
              <a:rPr lang="en-US" sz="1400"/>
              <a:t>Max Buffer Size</a:t>
            </a: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 flipV="1">
            <a:off x="5638906" y="1828589"/>
            <a:ext cx="0" cy="2438647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endParaRPr lang="en-US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 rot="-2700000">
            <a:off x="5875758" y="2489079"/>
            <a:ext cx="3234309" cy="46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>
            <a:spAutoFit/>
          </a:bodyPr>
          <a:lstStyle/>
          <a:p>
            <a:pPr>
              <a:defRPr/>
            </a:pPr>
            <a:r>
              <a:rPr lang="en-US" b="1"/>
              <a:t>Smooth Playback Time</a:t>
            </a:r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 flipH="1" flipV="1">
            <a:off x="4648094" y="5409707"/>
            <a:ext cx="380472" cy="15211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endParaRPr lang="en-US"/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5012713" y="5352663"/>
            <a:ext cx="2302613" cy="400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>
            <a:spAutoFit/>
          </a:bodyPr>
          <a:lstStyle/>
          <a:p>
            <a:pPr>
              <a:defRPr/>
            </a:pPr>
            <a:r>
              <a:rPr lang="en-US" sz="2000"/>
              <a:t>Buffer almost empty</a:t>
            </a:r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2731469" y="4672885"/>
            <a:ext cx="1406247" cy="52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>
            <a:spAutoFit/>
          </a:bodyPr>
          <a:lstStyle/>
          <a:p>
            <a:pPr>
              <a:defRPr/>
            </a:pPr>
            <a:r>
              <a:rPr lang="en-US" sz="1400"/>
              <a:t>"Good" Region:</a:t>
            </a:r>
            <a:br>
              <a:rPr lang="en-US" sz="1400"/>
            </a:br>
            <a:r>
              <a:rPr lang="en-US" sz="1400"/>
              <a:t>smooth playback</a:t>
            </a:r>
          </a:p>
        </p:txBody>
      </p:sp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6095473" y="4051735"/>
            <a:ext cx="2057717" cy="923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91430" tIns="45716" rIns="91430" bIns="45716">
            <a:spAutoFit/>
          </a:bodyPr>
          <a:lstStyle/>
          <a:p>
            <a:pPr algn="ctr">
              <a:defRPr/>
            </a:pPr>
            <a:r>
              <a:rPr lang="en-US" sz="1800" dirty="0"/>
              <a:t>"Bad": Buffer underflows and </a:t>
            </a:r>
            <a:br>
              <a:rPr lang="en-US" sz="1800" dirty="0"/>
            </a:br>
            <a:r>
              <a:rPr lang="en-US" sz="1800" dirty="0"/>
              <a:t>playback stops</a:t>
            </a:r>
          </a:p>
        </p:txBody>
      </p:sp>
      <p:sp>
        <p:nvSpPr>
          <p:cNvPr id="20" name="Oval 22"/>
          <p:cNvSpPr>
            <a:spLocks noChangeArrowheads="1"/>
          </p:cNvSpPr>
          <p:nvPr/>
        </p:nvSpPr>
        <p:spPr bwMode="auto">
          <a:xfrm>
            <a:off x="2666472" y="4571473"/>
            <a:ext cx="1677245" cy="762176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pPr>
              <a:defRPr/>
            </a:pPr>
            <a:endParaRPr lang="en-US"/>
          </a:p>
        </p:txBody>
      </p:sp>
      <p:sp>
        <p:nvSpPr>
          <p:cNvPr id="21" name="Oval 23"/>
          <p:cNvSpPr>
            <a:spLocks noChangeArrowheads="1"/>
          </p:cNvSpPr>
          <p:nvPr/>
        </p:nvSpPr>
        <p:spPr bwMode="auto">
          <a:xfrm>
            <a:off x="6325340" y="3809296"/>
            <a:ext cx="1599566" cy="144829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pPr>
              <a:defRPr/>
            </a:pPr>
            <a:endParaRPr lang="en-US"/>
          </a:p>
        </p:txBody>
      </p:sp>
      <p:sp>
        <p:nvSpPr>
          <p:cNvPr id="22" name="Text Box 24"/>
          <p:cNvSpPr txBox="1">
            <a:spLocks noChangeArrowheads="1"/>
          </p:cNvSpPr>
          <p:nvPr/>
        </p:nvSpPr>
        <p:spPr bwMode="auto">
          <a:xfrm>
            <a:off x="1829434" y="2362588"/>
            <a:ext cx="2056132" cy="707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91430" tIns="45716" rIns="91430" bIns="45716">
            <a:spAutoFit/>
          </a:bodyPr>
          <a:lstStyle/>
          <a:p>
            <a:pPr algn="ctr">
              <a:defRPr/>
            </a:pPr>
            <a:r>
              <a:rPr lang="en-US" sz="2000" dirty="0"/>
              <a:t>"Bad": Buffer </a:t>
            </a:r>
            <a:r>
              <a:rPr lang="en-US" sz="2000" dirty="0" smtClean="0"/>
              <a:t>overflows</a:t>
            </a:r>
            <a:endParaRPr lang="en-US" sz="2000" dirty="0"/>
          </a:p>
        </p:txBody>
      </p:sp>
      <p:sp>
        <p:nvSpPr>
          <p:cNvPr id="23" name="Oval 25"/>
          <p:cNvSpPr>
            <a:spLocks noChangeArrowheads="1"/>
          </p:cNvSpPr>
          <p:nvPr/>
        </p:nvSpPr>
        <p:spPr bwMode="auto">
          <a:xfrm>
            <a:off x="2057717" y="2197794"/>
            <a:ext cx="1599566" cy="92697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pPr>
              <a:defRPr/>
            </a:pPr>
            <a:endParaRPr lang="en-US"/>
          </a:p>
        </p:txBody>
      </p:sp>
      <p:sp>
        <p:nvSpPr>
          <p:cNvPr id="24" name="Line 26"/>
          <p:cNvSpPr>
            <a:spLocks noChangeShapeType="1"/>
          </p:cNvSpPr>
          <p:nvPr/>
        </p:nvSpPr>
        <p:spPr bwMode="auto">
          <a:xfrm>
            <a:off x="4724188" y="4267236"/>
            <a:ext cx="914718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endParaRPr lang="en-US"/>
          </a:p>
        </p:txBody>
      </p:sp>
      <p:sp>
        <p:nvSpPr>
          <p:cNvPr id="25" name="Text Box 27"/>
          <p:cNvSpPr txBox="1">
            <a:spLocks noChangeArrowheads="1"/>
          </p:cNvSpPr>
          <p:nvPr/>
        </p:nvSpPr>
        <p:spPr bwMode="auto">
          <a:xfrm>
            <a:off x="4770163" y="3883771"/>
            <a:ext cx="825847" cy="4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1400"/>
              <a:t>Buffer </a:t>
            </a:r>
            <a:br>
              <a:rPr lang="en-US" sz="1400"/>
            </a:br>
            <a:r>
              <a:rPr lang="en-US" sz="1400"/>
              <a:t>Duration</a:t>
            </a:r>
          </a:p>
        </p:txBody>
      </p:sp>
      <p:sp>
        <p:nvSpPr>
          <p:cNvPr id="26" name="Text Box 28"/>
          <p:cNvSpPr txBox="1">
            <a:spLocks noChangeArrowheads="1"/>
          </p:cNvSpPr>
          <p:nvPr/>
        </p:nvSpPr>
        <p:spPr bwMode="auto">
          <a:xfrm>
            <a:off x="4660777" y="4444707"/>
            <a:ext cx="659484" cy="443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1400"/>
              <a:t>Buffer</a:t>
            </a:r>
            <a:br>
              <a:rPr lang="en-US" sz="1400"/>
            </a:br>
            <a:r>
              <a:rPr lang="en-US" sz="1400"/>
              <a:t>Size</a:t>
            </a:r>
          </a:p>
        </p:txBody>
      </p:sp>
      <p:sp>
        <p:nvSpPr>
          <p:cNvPr id="27" name="Line 29"/>
          <p:cNvSpPr>
            <a:spLocks noChangeShapeType="1"/>
          </p:cNvSpPr>
          <p:nvPr/>
        </p:nvSpPr>
        <p:spPr bwMode="auto">
          <a:xfrm flipV="1">
            <a:off x="4724189" y="4267236"/>
            <a:ext cx="0" cy="914294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48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0631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2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232932"/>
            <a:ext cx="7848389" cy="838235"/>
          </a:xfrm>
        </p:spPr>
        <p:txBody>
          <a:bodyPr/>
          <a:lstStyle/>
          <a:p>
            <a:pPr>
              <a:defRPr/>
            </a:pPr>
            <a:r>
              <a:rPr lang="en-US" sz="2800" dirty="0" smtClean="0"/>
              <a:t>Drawbacks of HTTP Progressive Download</a:t>
            </a:r>
            <a:endParaRPr lang="en-US" sz="2800" dirty="0"/>
          </a:p>
        </p:txBody>
      </p:sp>
      <p:sp>
        <p:nvSpPr>
          <p:cNvPr id="2324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10718" y="1676470"/>
            <a:ext cx="8757081" cy="480053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/>
              <a:t>HTTP connection keeps data flowing as fast as possible to user's local buffer</a:t>
            </a:r>
          </a:p>
          <a:p>
            <a:pPr lvl="1">
              <a:defRPr/>
            </a:pPr>
            <a:r>
              <a:rPr lang="en-US" sz="2000" dirty="0"/>
              <a:t>May </a:t>
            </a:r>
            <a:r>
              <a:rPr lang="en-US" sz="2000" dirty="0" smtClean="0"/>
              <a:t>waste bandwidth </a:t>
            </a:r>
            <a:r>
              <a:rPr lang="en-US" sz="2000" dirty="0"/>
              <a:t>if </a:t>
            </a:r>
            <a:r>
              <a:rPr lang="en-US" sz="2000" dirty="0" smtClean="0"/>
              <a:t>user does </a:t>
            </a:r>
            <a:r>
              <a:rPr lang="en-US" sz="2000" dirty="0"/>
              <a:t>not watch the </a:t>
            </a:r>
            <a:r>
              <a:rPr lang="en-US" sz="2000" dirty="0" smtClean="0"/>
              <a:t>entire video</a:t>
            </a:r>
            <a:endParaRPr lang="en-US" sz="2000" dirty="0"/>
          </a:p>
          <a:p>
            <a:pPr lvl="1">
              <a:defRPr/>
            </a:pPr>
            <a:r>
              <a:rPr lang="en-US" sz="2000" dirty="0"/>
              <a:t>TCP file transfer can use more bandwidth than necessary</a:t>
            </a:r>
          </a:p>
          <a:p>
            <a:pPr>
              <a:defRPr/>
            </a:pPr>
            <a:r>
              <a:rPr lang="en-US" sz="2400" dirty="0"/>
              <a:t>Cannot change video quality (bit rate) to adapt to network congestion </a:t>
            </a:r>
            <a:endParaRPr lang="en-US" sz="2000" dirty="0"/>
          </a:p>
          <a:p>
            <a:pPr>
              <a:defRPr/>
            </a:pPr>
            <a:r>
              <a:rPr lang="en-US" sz="2400" dirty="0" smtClean="0"/>
              <a:t>Mismatch between whole file transfer and stop/start/seek playback controls.</a:t>
            </a:r>
          </a:p>
          <a:p>
            <a:pPr lvl="1">
              <a:defRPr/>
            </a:pPr>
            <a:r>
              <a:rPr lang="en-US" sz="2000" dirty="0" smtClean="0"/>
              <a:t>However</a:t>
            </a:r>
            <a:r>
              <a:rPr lang="en-US" sz="2000" dirty="0"/>
              <a:t>: </a:t>
            </a:r>
            <a:r>
              <a:rPr lang="en-US" sz="2000" dirty="0" smtClean="0"/>
              <a:t>player can use </a:t>
            </a:r>
            <a:r>
              <a:rPr lang="en-US" sz="2000" dirty="0"/>
              <a:t>file range requests to seek to video </a:t>
            </a:r>
            <a:r>
              <a:rPr lang="en-US" sz="2000" dirty="0" smtClean="0"/>
              <a:t>position</a:t>
            </a:r>
          </a:p>
          <a:p>
            <a:pPr>
              <a:defRPr/>
            </a:pPr>
            <a:endParaRPr lang="en-US" sz="2400" dirty="0" smtClean="0"/>
          </a:p>
          <a:p>
            <a:pPr>
              <a:defRPr/>
            </a:pPr>
            <a:r>
              <a:rPr lang="en-US" sz="2400" dirty="0" smtClean="0"/>
              <a:t>Takeaways </a:t>
            </a:r>
            <a:r>
              <a:rPr lang="en-US" sz="2400" dirty="0"/>
              <a:t>of 1</a:t>
            </a:r>
            <a:r>
              <a:rPr lang="en-US" sz="2400" baseline="30000" dirty="0"/>
              <a:t>st</a:t>
            </a:r>
            <a:r>
              <a:rPr lang="en-US" sz="2400" dirty="0"/>
              <a:t> </a:t>
            </a:r>
            <a:r>
              <a:rPr lang="en-US" sz="2400" dirty="0" smtClean="0"/>
              <a:t>generation: </a:t>
            </a:r>
            <a:r>
              <a:rPr lang="en-US" sz="2400" b="1" dirty="0" smtClean="0"/>
              <a:t>General-purpose protocols don’t work</a:t>
            </a:r>
            <a:endParaRPr lang="en-US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fld id="{69CA10F1-F00B-7C4B-9223-27E1E3296495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2235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Characteristics of Web Traffic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311063"/>
            <a:ext cx="4572000" cy="3429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32706" y="4536399"/>
            <a:ext cx="3300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Rank of content/ISP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547012" y="2627292"/>
            <a:ext cx="2618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# of appearance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444416" y="1630619"/>
            <a:ext cx="2667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K-</a:t>
            </a:r>
            <a:r>
              <a:rPr lang="en-US" sz="2800" b="1" dirty="0" err="1" smtClean="0"/>
              <a:t>th</a:t>
            </a:r>
            <a:r>
              <a:rPr lang="en-US" sz="2800" b="1" dirty="0" smtClean="0"/>
              <a:t> item popularity = 1/k</a:t>
            </a:r>
            <a:endParaRPr 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176010" y="5283821"/>
            <a:ext cx="731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Two implications: </a:t>
            </a:r>
          </a:p>
          <a:p>
            <a:r>
              <a:rPr lang="en-US" b="1" dirty="0" err="1" smtClean="0">
                <a:solidFill>
                  <a:schemeClr val="bg1">
                    <a:lumMod val="10000"/>
                  </a:schemeClr>
                </a:solidFill>
              </a:rPr>
              <a:t>Skewness</a:t>
            </a:r>
            <a:r>
              <a:rPr lang="en-US" b="1" dirty="0" smtClean="0">
                <a:solidFill>
                  <a:schemeClr val="bg1">
                    <a:lumMod val="10000"/>
                  </a:schemeClr>
                </a:solidFill>
              </a:rPr>
              <a:t>: Popular content need to be optimized.</a:t>
            </a:r>
          </a:p>
          <a:p>
            <a:r>
              <a:rPr lang="en-US" b="1" dirty="0" smtClean="0">
                <a:solidFill>
                  <a:schemeClr val="bg1">
                    <a:lumMod val="10000"/>
                  </a:schemeClr>
                </a:solidFill>
              </a:rPr>
              <a:t>Long tail: Improving a few top ISPs is not enough.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11416" y="2734687"/>
            <a:ext cx="4005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10000"/>
                  </a:schemeClr>
                </a:solidFill>
              </a:rPr>
              <a:t>Zipf</a:t>
            </a: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 or power law on both content popularity &amp; access ISP population</a:t>
            </a:r>
            <a:endParaRPr lang="en-US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80619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32932"/>
            <a:ext cx="7162377" cy="838235"/>
          </a:xfrm>
        </p:spPr>
        <p:txBody>
          <a:bodyPr/>
          <a:lstStyle/>
          <a:p>
            <a:pPr>
              <a:defRPr/>
            </a:pPr>
            <a:r>
              <a:rPr lang="en-US" sz="2800" dirty="0"/>
              <a:t>2nd Generation: </a:t>
            </a:r>
            <a:r>
              <a:rPr lang="en-US" sz="2800" dirty="0" smtClean="0"/>
              <a:t>Real</a:t>
            </a:r>
            <a:r>
              <a:rPr lang="en-US" sz="2800" dirty="0"/>
              <a:t>-Time Streaming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6566" y="1524352"/>
            <a:ext cx="8476590" cy="944401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Build our own protocol! This </a:t>
            </a:r>
            <a:r>
              <a:rPr lang="en-US" sz="2400" dirty="0"/>
              <a:t>gets us around </a:t>
            </a:r>
            <a:r>
              <a:rPr lang="en-US" sz="2400" dirty="0" smtClean="0"/>
              <a:t>HTTP; </a:t>
            </a:r>
            <a:br>
              <a:rPr lang="en-US" sz="2400" dirty="0" smtClean="0"/>
            </a:br>
            <a:r>
              <a:rPr lang="en-US" sz="2400" dirty="0" smtClean="0"/>
              <a:t>app layer </a:t>
            </a:r>
            <a:r>
              <a:rPr lang="en-US" sz="2400" dirty="0"/>
              <a:t>protocol </a:t>
            </a:r>
            <a:r>
              <a:rPr lang="en-US" sz="2400" dirty="0" smtClean="0"/>
              <a:t>can be </a:t>
            </a:r>
            <a:r>
              <a:rPr lang="en-US" sz="2400" dirty="0"/>
              <a:t>better tailored to </a:t>
            </a:r>
            <a:r>
              <a:rPr lang="en-US" sz="2400" dirty="0" smtClean="0"/>
              <a:t>Streaming</a:t>
            </a:r>
            <a:endParaRPr lang="en-US" sz="2400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fld id="{69CA10F1-F00B-7C4B-9223-27E1E3296495}" type="slidenum">
              <a:rPr lang="en-US" smtClean="0"/>
              <a:pPr/>
              <a:t>50</a:t>
            </a:fld>
            <a:endParaRPr lang="en-US" dirty="0"/>
          </a:p>
        </p:txBody>
      </p:sp>
      <p:pic>
        <p:nvPicPr>
          <p:cNvPr id="7" name="Picture 3" descr="625 RTS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590800"/>
            <a:ext cx="5077142" cy="336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76596" y="5978259"/>
            <a:ext cx="51074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accent5">
                    <a:lumMod val="10000"/>
                  </a:schemeClr>
                </a:solidFill>
              </a:rPr>
              <a:t>Example: Real-time </a:t>
            </a:r>
            <a:r>
              <a:rPr lang="en-US" dirty="0" smtClean="0">
                <a:solidFill>
                  <a:schemeClr val="accent5">
                    <a:lumMod val="10000"/>
                  </a:schemeClr>
                </a:solidFill>
              </a:rPr>
              <a:t>Streaming Protocol</a:t>
            </a:r>
            <a:endParaRPr lang="en-US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9411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 smtClean="0"/>
              <a:t>Example: Real Time Streaming Protocol (RTSP)</a:t>
            </a:r>
            <a:endParaRPr lang="en-US" sz="2800" dirty="0"/>
          </a:p>
        </p:txBody>
      </p:sp>
      <p:pic>
        <p:nvPicPr>
          <p:cNvPr id="24579" name="Picture 3" descr="625 RTS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850" y="1983876"/>
            <a:ext cx="5486717" cy="3634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fld id="{69CA10F1-F00B-7C4B-9223-27E1E3296495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7821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Drawbacks of </a:t>
            </a:r>
            <a:r>
              <a:rPr lang="en-US" dirty="0" smtClean="0"/>
              <a:t>Real-Time Streaming</a:t>
            </a:r>
            <a:endParaRPr lang="en-US" dirty="0"/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435" y="1676470"/>
            <a:ext cx="8305165" cy="4267236"/>
          </a:xfrm>
        </p:spPr>
        <p:txBody>
          <a:bodyPr/>
          <a:lstStyle/>
          <a:p>
            <a:pPr>
              <a:defRPr/>
            </a:pPr>
            <a:r>
              <a:rPr lang="en-US" sz="2800" dirty="0" smtClean="0"/>
              <a:t>Streaming </a:t>
            </a:r>
            <a:r>
              <a:rPr lang="en-US" sz="2800" dirty="0" smtClean="0"/>
              <a:t>protocols often </a:t>
            </a:r>
            <a:r>
              <a:rPr lang="en-US" sz="2800" dirty="0"/>
              <a:t>blocked by routers</a:t>
            </a:r>
          </a:p>
          <a:p>
            <a:pPr>
              <a:defRPr/>
            </a:pPr>
            <a:r>
              <a:rPr lang="en-US" sz="2800" dirty="0" smtClean="0"/>
              <a:t>HTTP </a:t>
            </a:r>
            <a:r>
              <a:rPr lang="en-US" sz="2800" dirty="0"/>
              <a:t>delivery can use ordinary proxies and caches</a:t>
            </a:r>
          </a:p>
          <a:p>
            <a:pPr>
              <a:defRPr/>
            </a:pPr>
            <a:endParaRPr lang="en-US" sz="2800" dirty="0" smtClean="0"/>
          </a:p>
          <a:p>
            <a:pPr>
              <a:defRPr/>
            </a:pPr>
            <a:r>
              <a:rPr lang="en-US" sz="2800" dirty="0" smtClean="0"/>
              <a:t>Takeaways of 1</a:t>
            </a:r>
            <a:r>
              <a:rPr lang="en-US" sz="2800" baseline="30000" dirty="0" smtClean="0"/>
              <a:t>st</a:t>
            </a:r>
            <a:r>
              <a:rPr lang="en-US" sz="2800" dirty="0"/>
              <a:t> </a:t>
            </a:r>
            <a:r>
              <a:rPr lang="en-US" sz="2800" dirty="0" smtClean="0"/>
              <a:t>&amp; 2</a:t>
            </a:r>
            <a:r>
              <a:rPr lang="en-US" sz="2800" baseline="30000" dirty="0" smtClean="0"/>
              <a:t>nd</a:t>
            </a:r>
            <a:r>
              <a:rPr lang="en-US" sz="2800" dirty="0" smtClean="0"/>
              <a:t> generations: </a:t>
            </a:r>
          </a:p>
          <a:p>
            <a:pPr lvl="1">
              <a:defRPr/>
            </a:pPr>
            <a:r>
              <a:rPr lang="en-US" sz="2400" dirty="0" smtClean="0"/>
              <a:t>1</a:t>
            </a:r>
            <a:r>
              <a:rPr lang="en-US" sz="2400" baseline="30000" dirty="0" smtClean="0"/>
              <a:t>st</a:t>
            </a:r>
            <a:r>
              <a:rPr lang="en-US" sz="2400" dirty="0"/>
              <a:t> </a:t>
            </a:r>
            <a:r>
              <a:rPr lang="en-US" sz="2400" dirty="0" smtClean="0"/>
              <a:t>gen: General-purpose protocols (HTTP) don’t work</a:t>
            </a:r>
          </a:p>
          <a:p>
            <a:pPr lvl="1">
              <a:defRPr/>
            </a:pPr>
            <a:r>
              <a:rPr lang="en-US" sz="2400" dirty="0" smtClean="0"/>
              <a:t>2</a:t>
            </a:r>
            <a:r>
              <a:rPr lang="en-US" sz="2400" baseline="30000" dirty="0" smtClean="0"/>
              <a:t>nd</a:t>
            </a:r>
            <a:r>
              <a:rPr lang="en-US" sz="2400" dirty="0"/>
              <a:t> </a:t>
            </a:r>
            <a:r>
              <a:rPr lang="en-US" sz="2400" dirty="0" smtClean="0"/>
              <a:t>gen: Rather </a:t>
            </a:r>
            <a:r>
              <a:rPr lang="en-US" sz="2400" dirty="0"/>
              <a:t>than adapt Internet to streaming, adapt media delivery to the </a:t>
            </a:r>
            <a:r>
              <a:rPr lang="en-US" sz="2400" dirty="0" smtClean="0"/>
              <a:t>Internet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fld id="{69CA10F1-F00B-7C4B-9223-27E1E3296495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2373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3rd Generation: HTTP Streaming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2907" y="1676470"/>
            <a:ext cx="8370374" cy="4267236"/>
          </a:xfrm>
        </p:spPr>
        <p:txBody>
          <a:bodyPr/>
          <a:lstStyle/>
          <a:p>
            <a:pPr>
              <a:defRPr/>
            </a:pPr>
            <a:r>
              <a:rPr lang="en-US" sz="2400" b="1" dirty="0" smtClean="0"/>
              <a:t>Reusing HTTP:</a:t>
            </a:r>
            <a:r>
              <a:rPr lang="en-US" sz="2400" dirty="0" smtClean="0"/>
              <a:t> Client-centric architecture with </a:t>
            </a:r>
            <a:r>
              <a:rPr lang="en-US" sz="2400" dirty="0" err="1" smtClean="0"/>
              <a:t>stateful</a:t>
            </a:r>
            <a:r>
              <a:rPr lang="en-US" sz="2400" dirty="0" smtClean="0"/>
              <a:t> client and stateless server </a:t>
            </a:r>
          </a:p>
          <a:p>
            <a:pPr lvl="1">
              <a:defRPr/>
            </a:pPr>
            <a:r>
              <a:rPr lang="en-US" sz="2000" dirty="0"/>
              <a:t>Standard server: Web servers</a:t>
            </a:r>
          </a:p>
          <a:p>
            <a:pPr lvl="1">
              <a:defRPr/>
            </a:pPr>
            <a:r>
              <a:rPr lang="en-US" sz="2000" dirty="0"/>
              <a:t>Standard Protocol: HTTP </a:t>
            </a:r>
          </a:p>
          <a:p>
            <a:pPr lvl="1">
              <a:defRPr/>
            </a:pPr>
            <a:r>
              <a:rPr lang="en-US" sz="2000" dirty="0"/>
              <a:t>Session state and logic maintained at client</a:t>
            </a:r>
          </a:p>
          <a:p>
            <a:pPr>
              <a:defRPr/>
            </a:pPr>
            <a:endParaRPr lang="en-US" sz="2400" dirty="0" smtClean="0"/>
          </a:p>
          <a:p>
            <a:pPr>
              <a:defRPr/>
            </a:pPr>
            <a:r>
              <a:rPr lang="en-US" sz="2400" b="1" dirty="0" smtClean="0"/>
              <a:t>HTTP Chunking:</a:t>
            </a:r>
            <a:r>
              <a:rPr lang="en-US" sz="2400" dirty="0" smtClean="0"/>
              <a:t> Video is broken into multiple chunks (like with </a:t>
            </a:r>
            <a:r>
              <a:rPr lang="en-US" sz="2400" dirty="0" err="1" smtClean="0"/>
              <a:t>bittorrent</a:t>
            </a:r>
            <a:r>
              <a:rPr lang="en-US" sz="2400" dirty="0" smtClean="0"/>
              <a:t>)</a:t>
            </a:r>
          </a:p>
          <a:p>
            <a:pPr lvl="1">
              <a:defRPr/>
            </a:pPr>
            <a:r>
              <a:rPr lang="en-US" sz="2000" dirty="0"/>
              <a:t>E</a:t>
            </a:r>
            <a:r>
              <a:rPr lang="en-US" sz="2000" dirty="0" smtClean="0"/>
              <a:t>ach chunk can be played independent of other chunks</a:t>
            </a:r>
          </a:p>
          <a:p>
            <a:pPr lvl="1">
              <a:defRPr/>
            </a:pPr>
            <a:r>
              <a:rPr lang="en-US" sz="2000" dirty="0" smtClean="0"/>
              <a:t>Playing </a:t>
            </a:r>
            <a:r>
              <a:rPr lang="en-US" sz="2000" dirty="0"/>
              <a:t>chunks in sequence gives seamless </a:t>
            </a:r>
            <a:r>
              <a:rPr lang="en-US" sz="2000" dirty="0" smtClean="0"/>
              <a:t>video</a:t>
            </a:r>
          </a:p>
          <a:p>
            <a:pPr lvl="1">
              <a:defRPr/>
            </a:pPr>
            <a:r>
              <a:rPr lang="en-US" sz="2000" dirty="0" smtClean="0"/>
              <a:t>Meta-file (</a:t>
            </a:r>
            <a:r>
              <a:rPr lang="en-US" sz="2000" i="1" dirty="0" smtClean="0"/>
              <a:t>manifest</a:t>
            </a:r>
            <a:r>
              <a:rPr lang="en-US" sz="2000" dirty="0" smtClean="0"/>
              <a:t>) provides chunk file names</a:t>
            </a:r>
            <a:endParaRPr lang="en-US" sz="20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fld id="{69CA10F1-F00B-7C4B-9223-27E1E3296495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866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7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HTTP Chunking Protocol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Cloud 5"/>
          <p:cNvSpPr/>
          <p:nvPr/>
        </p:nvSpPr>
        <p:spPr>
          <a:xfrm>
            <a:off x="3733378" y="2327728"/>
            <a:ext cx="5321846" cy="2969476"/>
          </a:xfrm>
          <a:prstGeom prst="cloud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94992" y="2635134"/>
            <a:ext cx="2048205" cy="251945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9984" y="2809436"/>
            <a:ext cx="1658222" cy="89527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800" b="1" dirty="0">
                <a:solidFill>
                  <a:schemeClr val="tx1"/>
                </a:solidFill>
              </a:rPr>
              <a:t>HTTP Adaptive Player</a:t>
            </a:r>
          </a:p>
        </p:txBody>
      </p:sp>
      <p:sp>
        <p:nvSpPr>
          <p:cNvPr id="31750" name="TextBox 8"/>
          <p:cNvSpPr txBox="1">
            <a:spLocks noChangeArrowheads="1"/>
          </p:cNvSpPr>
          <p:nvPr/>
        </p:nvSpPr>
        <p:spPr bwMode="auto">
          <a:xfrm>
            <a:off x="228283" y="3812465"/>
            <a:ext cx="1388721" cy="33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Web browser</a:t>
            </a:r>
          </a:p>
        </p:txBody>
      </p:sp>
      <p:sp>
        <p:nvSpPr>
          <p:cNvPr id="10" name="Rectangle 9"/>
          <p:cNvSpPr/>
          <p:nvPr/>
        </p:nvSpPr>
        <p:spPr>
          <a:xfrm>
            <a:off x="5960721" y="2692178"/>
            <a:ext cx="1318968" cy="24449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endParaRPr lang="en-US"/>
          </a:p>
        </p:txBody>
      </p:sp>
      <p:sp>
        <p:nvSpPr>
          <p:cNvPr id="31752" name="TextBox 10"/>
          <p:cNvSpPr txBox="1">
            <a:spLocks noChangeArrowheads="1"/>
          </p:cNvSpPr>
          <p:nvPr/>
        </p:nvSpPr>
        <p:spPr bwMode="auto">
          <a:xfrm>
            <a:off x="5813289" y="3718976"/>
            <a:ext cx="1501277" cy="33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b="1" dirty="0"/>
              <a:t>Web server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194992" y="4211775"/>
            <a:ext cx="2048205" cy="0"/>
          </a:xfrm>
          <a:prstGeom prst="lin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94992" y="4519181"/>
            <a:ext cx="2048205" cy="0"/>
          </a:xfrm>
          <a:prstGeom prst="line">
            <a:avLst/>
          </a:prstGeom>
          <a:ln>
            <a:prstDash val="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755" name="TextBox 13"/>
          <p:cNvSpPr txBox="1">
            <a:spLocks noChangeArrowheads="1"/>
          </p:cNvSpPr>
          <p:nvPr/>
        </p:nvSpPr>
        <p:spPr bwMode="auto">
          <a:xfrm>
            <a:off x="890938" y="4181670"/>
            <a:ext cx="714970" cy="33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HTTP</a:t>
            </a:r>
          </a:p>
        </p:txBody>
      </p:sp>
      <p:sp>
        <p:nvSpPr>
          <p:cNvPr id="31756" name="TextBox 14"/>
          <p:cNvSpPr txBox="1">
            <a:spLocks noChangeArrowheads="1"/>
          </p:cNvSpPr>
          <p:nvPr/>
        </p:nvSpPr>
        <p:spPr bwMode="auto">
          <a:xfrm>
            <a:off x="968618" y="4696653"/>
            <a:ext cx="589731" cy="33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TCP</a:t>
            </a:r>
          </a:p>
        </p:txBody>
      </p:sp>
      <p:sp>
        <p:nvSpPr>
          <p:cNvPr id="31757" name="TextBox 15"/>
          <p:cNvSpPr txBox="1">
            <a:spLocks noChangeArrowheads="1"/>
          </p:cNvSpPr>
          <p:nvPr/>
        </p:nvSpPr>
        <p:spPr bwMode="auto">
          <a:xfrm>
            <a:off x="6869098" y="2760313"/>
            <a:ext cx="389983" cy="33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…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347" y="2864895"/>
            <a:ext cx="1299945" cy="87309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6445822" y="4013706"/>
            <a:ext cx="0" cy="909541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960721" y="4503335"/>
            <a:ext cx="1225436" cy="0"/>
          </a:xfrm>
          <a:prstGeom prst="line">
            <a:avLst/>
          </a:prstGeom>
          <a:ln>
            <a:prstDash val="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761" name="TextBox 19"/>
          <p:cNvSpPr txBox="1">
            <a:spLocks noChangeArrowheads="1"/>
          </p:cNvSpPr>
          <p:nvPr/>
        </p:nvSpPr>
        <p:spPr bwMode="auto">
          <a:xfrm>
            <a:off x="6439481" y="4164238"/>
            <a:ext cx="716555" cy="33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HTTP</a:t>
            </a:r>
          </a:p>
        </p:txBody>
      </p:sp>
      <p:sp>
        <p:nvSpPr>
          <p:cNvPr id="31762" name="TextBox 20"/>
          <p:cNvSpPr txBox="1">
            <a:spLocks noChangeArrowheads="1"/>
          </p:cNvSpPr>
          <p:nvPr/>
        </p:nvSpPr>
        <p:spPr bwMode="auto">
          <a:xfrm>
            <a:off x="6540940" y="4674469"/>
            <a:ext cx="589731" cy="33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TCP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5951209" y="4188007"/>
            <a:ext cx="1326895" cy="0"/>
          </a:xfrm>
          <a:prstGeom prst="lin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1585299" y="4932753"/>
            <a:ext cx="4860524" cy="0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1585298" y="3714222"/>
            <a:ext cx="0" cy="121853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Folded Corner 25"/>
          <p:cNvSpPr/>
          <p:nvPr/>
        </p:nvSpPr>
        <p:spPr>
          <a:xfrm>
            <a:off x="4841501" y="2921939"/>
            <a:ext cx="409007" cy="255116"/>
          </a:xfrm>
          <a:prstGeom prst="foldedCorner">
            <a:avLst>
              <a:gd name="adj" fmla="val 32814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rgbClr val="000000"/>
                </a:solidFill>
              </a:rPr>
              <a:t>A</a:t>
            </a:r>
            <a:r>
              <a:rPr lang="en-US" sz="1100" dirty="0">
                <a:solidFill>
                  <a:srgbClr val="000000"/>
                </a:solidFill>
              </a:rPr>
              <a:t>1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27" name="Folded Corner 26"/>
          <p:cNvSpPr/>
          <p:nvPr/>
        </p:nvSpPr>
        <p:spPr>
          <a:xfrm>
            <a:off x="6047914" y="2874402"/>
            <a:ext cx="409007" cy="255116"/>
          </a:xfrm>
          <a:prstGeom prst="foldedCorner">
            <a:avLst>
              <a:gd name="adj" fmla="val 32814"/>
            </a:avLst>
          </a:prstGeom>
          <a:solidFill>
            <a:schemeClr val="accent6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chemeClr val="bg1"/>
                </a:solidFill>
              </a:rPr>
              <a:t>A</a:t>
            </a:r>
            <a:r>
              <a:rPr lang="en-US" sz="1100" dirty="0">
                <a:solidFill>
                  <a:schemeClr val="bg1"/>
                </a:solidFill>
              </a:rPr>
              <a:t>1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8" name="Folded Corner 27"/>
          <p:cNvSpPr/>
          <p:nvPr/>
        </p:nvSpPr>
        <p:spPr>
          <a:xfrm>
            <a:off x="6533014" y="2874402"/>
            <a:ext cx="410592" cy="255116"/>
          </a:xfrm>
          <a:prstGeom prst="foldedCorner">
            <a:avLst>
              <a:gd name="adj" fmla="val 32814"/>
            </a:avLst>
          </a:prstGeom>
          <a:solidFill>
            <a:schemeClr val="accent6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chemeClr val="bg1"/>
                </a:solidFill>
              </a:rPr>
              <a:t>A</a:t>
            </a:r>
            <a:r>
              <a:rPr lang="en-US" sz="1100" dirty="0">
                <a:solidFill>
                  <a:schemeClr val="bg1"/>
                </a:solidFill>
              </a:rPr>
              <a:t>2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1774" name="TextBox 32"/>
          <p:cNvSpPr txBox="1">
            <a:spLocks noChangeArrowheads="1"/>
          </p:cNvSpPr>
          <p:nvPr/>
        </p:nvSpPr>
        <p:spPr bwMode="auto">
          <a:xfrm>
            <a:off x="4524441" y="3308573"/>
            <a:ext cx="798990" cy="33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b="1" dirty="0"/>
              <a:t>Cache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604676" y="2818943"/>
            <a:ext cx="1377624" cy="1383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endParaRPr lang="en-US"/>
          </a:p>
        </p:txBody>
      </p:sp>
      <p:sp>
        <p:nvSpPr>
          <p:cNvPr id="31776" name="TextBox 34"/>
          <p:cNvSpPr txBox="1">
            <a:spLocks noChangeArrowheads="1"/>
          </p:cNvSpPr>
          <p:nvPr/>
        </p:nvSpPr>
        <p:spPr bwMode="auto">
          <a:xfrm>
            <a:off x="906791" y="2253252"/>
            <a:ext cx="708629" cy="33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Client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6248400" y="4013706"/>
            <a:ext cx="7187" cy="7868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778" name="TextBox 36"/>
          <p:cNvSpPr txBox="1">
            <a:spLocks noChangeArrowheads="1"/>
          </p:cNvSpPr>
          <p:nvPr/>
        </p:nvSpPr>
        <p:spPr bwMode="auto">
          <a:xfrm>
            <a:off x="7523826" y="3818803"/>
            <a:ext cx="1469572" cy="33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b="1" dirty="0"/>
              <a:t>Web server</a:t>
            </a:r>
          </a:p>
        </p:txBody>
      </p:sp>
      <p:sp>
        <p:nvSpPr>
          <p:cNvPr id="31779" name="TextBox 37"/>
          <p:cNvSpPr txBox="1">
            <a:spLocks noChangeArrowheads="1"/>
          </p:cNvSpPr>
          <p:nvPr/>
        </p:nvSpPr>
        <p:spPr bwMode="auto">
          <a:xfrm>
            <a:off x="8509881" y="2860142"/>
            <a:ext cx="388399" cy="33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…</a:t>
            </a:r>
          </a:p>
        </p:txBody>
      </p:sp>
      <p:sp>
        <p:nvSpPr>
          <p:cNvPr id="40" name="Folded Corner 39"/>
          <p:cNvSpPr/>
          <p:nvPr/>
        </p:nvSpPr>
        <p:spPr>
          <a:xfrm>
            <a:off x="7687112" y="2974230"/>
            <a:ext cx="409007" cy="255115"/>
          </a:xfrm>
          <a:prstGeom prst="foldedCorner">
            <a:avLst>
              <a:gd name="adj" fmla="val 32814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rgbClr val="000000"/>
                </a:solidFill>
              </a:rPr>
              <a:t>A</a:t>
            </a:r>
            <a:r>
              <a:rPr lang="en-US" sz="1100" dirty="0">
                <a:solidFill>
                  <a:srgbClr val="000000"/>
                </a:solidFill>
              </a:rPr>
              <a:t>1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41" name="Folded Corner 40"/>
          <p:cNvSpPr/>
          <p:nvPr/>
        </p:nvSpPr>
        <p:spPr>
          <a:xfrm>
            <a:off x="8173798" y="2974230"/>
            <a:ext cx="409007" cy="255115"/>
          </a:xfrm>
          <a:prstGeom prst="foldedCorner">
            <a:avLst>
              <a:gd name="adj" fmla="val 32814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rgbClr val="000000"/>
                </a:solidFill>
              </a:rPr>
              <a:t>A</a:t>
            </a:r>
            <a:r>
              <a:rPr lang="en-US" sz="1100" dirty="0">
                <a:solidFill>
                  <a:srgbClr val="000000"/>
                </a:solidFill>
              </a:rPr>
              <a:t>2</a:t>
            </a:r>
            <a:endParaRPr lang="en-US" sz="1400" dirty="0">
              <a:solidFill>
                <a:srgbClr val="000000"/>
              </a:solidFill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 flipH="1">
            <a:off x="1905001" y="4800600"/>
            <a:ext cx="4343399" cy="0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1905000" y="3733800"/>
            <a:ext cx="0" cy="1066800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Folded Corner 46"/>
          <p:cNvSpPr/>
          <p:nvPr/>
        </p:nvSpPr>
        <p:spPr>
          <a:xfrm>
            <a:off x="1295400" y="3305404"/>
            <a:ext cx="2286000" cy="310575"/>
          </a:xfrm>
          <a:prstGeom prst="foldedCorner">
            <a:avLst>
              <a:gd name="adj" fmla="val 32814"/>
            </a:avLst>
          </a:prstGeom>
          <a:solidFill>
            <a:srgbClr val="FFFFFF"/>
          </a:solidFill>
          <a:ln w="38100" cmpd="sng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</a:rPr>
              <a:t>HTTP GET </a:t>
            </a:r>
            <a:r>
              <a:rPr lang="en-US" sz="1600" b="1" dirty="0" smtClean="0">
                <a:solidFill>
                  <a:srgbClr val="000000"/>
                </a:solidFill>
              </a:rPr>
              <a:t>Manifest</a:t>
            </a:r>
            <a:endParaRPr lang="en-US" sz="1600" b="1" dirty="0">
              <a:solidFill>
                <a:srgbClr val="000000"/>
              </a:solidFill>
            </a:endParaRPr>
          </a:p>
        </p:txBody>
      </p:sp>
      <p:sp>
        <p:nvSpPr>
          <p:cNvPr id="31788" name="TextBox 50"/>
          <p:cNvSpPr txBox="1">
            <a:spLocks noChangeArrowheads="1"/>
          </p:cNvSpPr>
          <p:nvPr/>
        </p:nvSpPr>
        <p:spPr bwMode="auto">
          <a:xfrm>
            <a:off x="6114496" y="2071028"/>
            <a:ext cx="789479" cy="33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Server</a:t>
            </a:r>
          </a:p>
        </p:txBody>
      </p:sp>
      <p:sp>
        <p:nvSpPr>
          <p:cNvPr id="5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fld id="{69CA10F1-F00B-7C4B-9223-27E1E3296495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56" name="Folded Corner 55"/>
          <p:cNvSpPr/>
          <p:nvPr/>
        </p:nvSpPr>
        <p:spPr>
          <a:xfrm>
            <a:off x="6019800" y="3127792"/>
            <a:ext cx="943992" cy="225008"/>
          </a:xfrm>
          <a:prstGeom prst="foldedCorner">
            <a:avLst>
              <a:gd name="adj" fmla="val 32814"/>
            </a:avLst>
          </a:prstGeom>
          <a:solidFill>
            <a:schemeClr val="accent6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Manifest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58" name="Folded Corner 57"/>
          <p:cNvSpPr/>
          <p:nvPr/>
        </p:nvSpPr>
        <p:spPr>
          <a:xfrm>
            <a:off x="6019800" y="2590800"/>
            <a:ext cx="990600" cy="255116"/>
          </a:xfrm>
          <a:prstGeom prst="foldedCorner">
            <a:avLst>
              <a:gd name="adj" fmla="val 32814"/>
            </a:avLst>
          </a:prstGeom>
          <a:solidFill>
            <a:schemeClr val="accent6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Manifest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76400" y="1447800"/>
            <a:ext cx="1981200" cy="830997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Manifest:</a:t>
            </a:r>
          </a:p>
          <a:p>
            <a:r>
              <a:rPr lang="en-US" dirty="0" smtClean="0"/>
              <a:t>A1, A2, 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3275755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64 0.00185 L -0.00694 0.1555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4 0.15556 L 0.45139 0.1555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805E-6 -0.00023 L 0.00728 0.27258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" y="136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9 0.27268 L -0.53906 0.2724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26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3906 0.27245 L -0.53906 0.0169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7" grpId="1" animBg="1"/>
      <p:bldP spid="47" grpId="2" animBg="1"/>
      <p:bldP spid="56" grpId="0" animBg="1"/>
      <p:bldP spid="56" grpId="1" animBg="1"/>
      <p:bldP spid="56" grpId="2" animBg="1"/>
      <p:bldP spid="56" grpId="3" animBg="1"/>
      <p:bldP spid="21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HTTP Chunking Protocol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Cloud 5"/>
          <p:cNvSpPr/>
          <p:nvPr/>
        </p:nvSpPr>
        <p:spPr>
          <a:xfrm>
            <a:off x="3733378" y="2327728"/>
            <a:ext cx="5321846" cy="2969476"/>
          </a:xfrm>
          <a:prstGeom prst="cloud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94992" y="2635134"/>
            <a:ext cx="2048205" cy="251945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9984" y="2809436"/>
            <a:ext cx="1658222" cy="89527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800" b="1" dirty="0">
                <a:solidFill>
                  <a:schemeClr val="tx1"/>
                </a:solidFill>
              </a:rPr>
              <a:t>HTTP Adaptive Player</a:t>
            </a:r>
          </a:p>
        </p:txBody>
      </p:sp>
      <p:sp>
        <p:nvSpPr>
          <p:cNvPr id="31750" name="TextBox 8"/>
          <p:cNvSpPr txBox="1">
            <a:spLocks noChangeArrowheads="1"/>
          </p:cNvSpPr>
          <p:nvPr/>
        </p:nvSpPr>
        <p:spPr bwMode="auto">
          <a:xfrm>
            <a:off x="228283" y="3812465"/>
            <a:ext cx="1388721" cy="33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Web browser</a:t>
            </a:r>
          </a:p>
        </p:txBody>
      </p:sp>
      <p:sp>
        <p:nvSpPr>
          <p:cNvPr id="10" name="Rectangle 9"/>
          <p:cNvSpPr/>
          <p:nvPr/>
        </p:nvSpPr>
        <p:spPr>
          <a:xfrm>
            <a:off x="5960721" y="2692178"/>
            <a:ext cx="1318968" cy="24449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endParaRPr lang="en-US"/>
          </a:p>
        </p:txBody>
      </p:sp>
      <p:sp>
        <p:nvSpPr>
          <p:cNvPr id="31752" name="TextBox 10"/>
          <p:cNvSpPr txBox="1">
            <a:spLocks noChangeArrowheads="1"/>
          </p:cNvSpPr>
          <p:nvPr/>
        </p:nvSpPr>
        <p:spPr bwMode="auto">
          <a:xfrm>
            <a:off x="5813289" y="3718976"/>
            <a:ext cx="1501277" cy="33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b="1" dirty="0"/>
              <a:t>Web server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194992" y="4211775"/>
            <a:ext cx="2048205" cy="0"/>
          </a:xfrm>
          <a:prstGeom prst="lin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94992" y="4519181"/>
            <a:ext cx="2048205" cy="0"/>
          </a:xfrm>
          <a:prstGeom prst="line">
            <a:avLst/>
          </a:prstGeom>
          <a:ln>
            <a:prstDash val="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755" name="TextBox 13"/>
          <p:cNvSpPr txBox="1">
            <a:spLocks noChangeArrowheads="1"/>
          </p:cNvSpPr>
          <p:nvPr/>
        </p:nvSpPr>
        <p:spPr bwMode="auto">
          <a:xfrm>
            <a:off x="890938" y="4181670"/>
            <a:ext cx="714970" cy="33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HTTP</a:t>
            </a:r>
          </a:p>
        </p:txBody>
      </p:sp>
      <p:sp>
        <p:nvSpPr>
          <p:cNvPr id="31756" name="TextBox 14"/>
          <p:cNvSpPr txBox="1">
            <a:spLocks noChangeArrowheads="1"/>
          </p:cNvSpPr>
          <p:nvPr/>
        </p:nvSpPr>
        <p:spPr bwMode="auto">
          <a:xfrm>
            <a:off x="968618" y="4696653"/>
            <a:ext cx="589731" cy="33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TCP</a:t>
            </a:r>
          </a:p>
        </p:txBody>
      </p:sp>
      <p:sp>
        <p:nvSpPr>
          <p:cNvPr id="31757" name="TextBox 15"/>
          <p:cNvSpPr txBox="1">
            <a:spLocks noChangeArrowheads="1"/>
          </p:cNvSpPr>
          <p:nvPr/>
        </p:nvSpPr>
        <p:spPr bwMode="auto">
          <a:xfrm>
            <a:off x="6869098" y="2760313"/>
            <a:ext cx="389983" cy="33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…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347" y="2864895"/>
            <a:ext cx="1299945" cy="87309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6445822" y="4013706"/>
            <a:ext cx="0" cy="909541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960721" y="4503335"/>
            <a:ext cx="1225436" cy="0"/>
          </a:xfrm>
          <a:prstGeom prst="line">
            <a:avLst/>
          </a:prstGeom>
          <a:ln>
            <a:prstDash val="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761" name="TextBox 19"/>
          <p:cNvSpPr txBox="1">
            <a:spLocks noChangeArrowheads="1"/>
          </p:cNvSpPr>
          <p:nvPr/>
        </p:nvSpPr>
        <p:spPr bwMode="auto">
          <a:xfrm>
            <a:off x="6439481" y="4164238"/>
            <a:ext cx="716555" cy="33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HTTP</a:t>
            </a:r>
          </a:p>
        </p:txBody>
      </p:sp>
      <p:sp>
        <p:nvSpPr>
          <p:cNvPr id="31762" name="TextBox 20"/>
          <p:cNvSpPr txBox="1">
            <a:spLocks noChangeArrowheads="1"/>
          </p:cNvSpPr>
          <p:nvPr/>
        </p:nvSpPr>
        <p:spPr bwMode="auto">
          <a:xfrm>
            <a:off x="6540940" y="4674469"/>
            <a:ext cx="589731" cy="33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TCP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5951209" y="4188007"/>
            <a:ext cx="1326895" cy="0"/>
          </a:xfrm>
          <a:prstGeom prst="lin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1585299" y="4932753"/>
            <a:ext cx="4860524" cy="0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1585298" y="3714222"/>
            <a:ext cx="0" cy="121853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Folded Corner 25"/>
          <p:cNvSpPr/>
          <p:nvPr/>
        </p:nvSpPr>
        <p:spPr>
          <a:xfrm>
            <a:off x="4841501" y="2921939"/>
            <a:ext cx="409007" cy="255116"/>
          </a:xfrm>
          <a:prstGeom prst="foldedCorner">
            <a:avLst>
              <a:gd name="adj" fmla="val 32814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rgbClr val="000000"/>
                </a:solidFill>
              </a:rPr>
              <a:t>A</a:t>
            </a:r>
            <a:r>
              <a:rPr lang="en-US" sz="1100" dirty="0">
                <a:solidFill>
                  <a:srgbClr val="000000"/>
                </a:solidFill>
              </a:rPr>
              <a:t>1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27" name="Folded Corner 26"/>
          <p:cNvSpPr/>
          <p:nvPr/>
        </p:nvSpPr>
        <p:spPr>
          <a:xfrm>
            <a:off x="6047914" y="2874402"/>
            <a:ext cx="409007" cy="255116"/>
          </a:xfrm>
          <a:prstGeom prst="foldedCorner">
            <a:avLst>
              <a:gd name="adj" fmla="val 32814"/>
            </a:avLst>
          </a:prstGeom>
          <a:solidFill>
            <a:schemeClr val="accent6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chemeClr val="bg1"/>
                </a:solidFill>
              </a:rPr>
              <a:t>A</a:t>
            </a:r>
            <a:r>
              <a:rPr lang="en-US" sz="1100" dirty="0">
                <a:solidFill>
                  <a:schemeClr val="bg1"/>
                </a:solidFill>
              </a:rPr>
              <a:t>1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8" name="Folded Corner 27"/>
          <p:cNvSpPr/>
          <p:nvPr/>
        </p:nvSpPr>
        <p:spPr>
          <a:xfrm>
            <a:off x="6533014" y="2874402"/>
            <a:ext cx="410592" cy="255116"/>
          </a:xfrm>
          <a:prstGeom prst="foldedCorner">
            <a:avLst>
              <a:gd name="adj" fmla="val 32814"/>
            </a:avLst>
          </a:prstGeom>
          <a:solidFill>
            <a:schemeClr val="accent6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chemeClr val="bg1"/>
                </a:solidFill>
              </a:rPr>
              <a:t>A</a:t>
            </a:r>
            <a:r>
              <a:rPr lang="en-US" sz="1100" dirty="0">
                <a:solidFill>
                  <a:schemeClr val="bg1"/>
                </a:solidFill>
              </a:rPr>
              <a:t>2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1" name="Folded Corner 30"/>
          <p:cNvSpPr/>
          <p:nvPr/>
        </p:nvSpPr>
        <p:spPr>
          <a:xfrm>
            <a:off x="6051084" y="2928278"/>
            <a:ext cx="410592" cy="225008"/>
          </a:xfrm>
          <a:prstGeom prst="foldedCorner">
            <a:avLst>
              <a:gd name="adj" fmla="val 32814"/>
            </a:avLst>
          </a:prstGeom>
          <a:solidFill>
            <a:schemeClr val="accent6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chemeClr val="bg1"/>
                </a:solidFill>
              </a:rPr>
              <a:t>A</a:t>
            </a:r>
            <a:r>
              <a:rPr lang="en-US" sz="1100" dirty="0">
                <a:solidFill>
                  <a:schemeClr val="bg1"/>
                </a:solidFill>
              </a:rPr>
              <a:t>1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1774" name="TextBox 32"/>
          <p:cNvSpPr txBox="1">
            <a:spLocks noChangeArrowheads="1"/>
          </p:cNvSpPr>
          <p:nvPr/>
        </p:nvSpPr>
        <p:spPr bwMode="auto">
          <a:xfrm>
            <a:off x="4524441" y="3308573"/>
            <a:ext cx="798990" cy="33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b="1" dirty="0"/>
              <a:t>Cache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604676" y="2818943"/>
            <a:ext cx="1377624" cy="1383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endParaRPr lang="en-US"/>
          </a:p>
        </p:txBody>
      </p:sp>
      <p:sp>
        <p:nvSpPr>
          <p:cNvPr id="31776" name="TextBox 34"/>
          <p:cNvSpPr txBox="1">
            <a:spLocks noChangeArrowheads="1"/>
          </p:cNvSpPr>
          <p:nvPr/>
        </p:nvSpPr>
        <p:spPr bwMode="auto">
          <a:xfrm>
            <a:off x="906791" y="2253252"/>
            <a:ext cx="708629" cy="33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Client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6248400" y="4013706"/>
            <a:ext cx="7187" cy="7868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778" name="TextBox 36"/>
          <p:cNvSpPr txBox="1">
            <a:spLocks noChangeArrowheads="1"/>
          </p:cNvSpPr>
          <p:nvPr/>
        </p:nvSpPr>
        <p:spPr bwMode="auto">
          <a:xfrm>
            <a:off x="7523826" y="3818803"/>
            <a:ext cx="1469572" cy="33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b="1" dirty="0"/>
              <a:t>Web server</a:t>
            </a:r>
          </a:p>
        </p:txBody>
      </p:sp>
      <p:sp>
        <p:nvSpPr>
          <p:cNvPr id="31779" name="TextBox 37"/>
          <p:cNvSpPr txBox="1">
            <a:spLocks noChangeArrowheads="1"/>
          </p:cNvSpPr>
          <p:nvPr/>
        </p:nvSpPr>
        <p:spPr bwMode="auto">
          <a:xfrm>
            <a:off x="8509881" y="2860142"/>
            <a:ext cx="388399" cy="33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…</a:t>
            </a:r>
          </a:p>
        </p:txBody>
      </p:sp>
      <p:sp>
        <p:nvSpPr>
          <p:cNvPr id="40" name="Folded Corner 39"/>
          <p:cNvSpPr/>
          <p:nvPr/>
        </p:nvSpPr>
        <p:spPr>
          <a:xfrm>
            <a:off x="7687112" y="2974230"/>
            <a:ext cx="409007" cy="255115"/>
          </a:xfrm>
          <a:prstGeom prst="foldedCorner">
            <a:avLst>
              <a:gd name="adj" fmla="val 32814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rgbClr val="000000"/>
                </a:solidFill>
              </a:rPr>
              <a:t>A</a:t>
            </a:r>
            <a:r>
              <a:rPr lang="en-US" sz="1100" dirty="0">
                <a:solidFill>
                  <a:srgbClr val="000000"/>
                </a:solidFill>
              </a:rPr>
              <a:t>1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41" name="Folded Corner 40"/>
          <p:cNvSpPr/>
          <p:nvPr/>
        </p:nvSpPr>
        <p:spPr>
          <a:xfrm>
            <a:off x="8173798" y="2974230"/>
            <a:ext cx="409007" cy="255115"/>
          </a:xfrm>
          <a:prstGeom prst="foldedCorner">
            <a:avLst>
              <a:gd name="adj" fmla="val 32814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rgbClr val="000000"/>
                </a:solidFill>
              </a:rPr>
              <a:t>A</a:t>
            </a:r>
            <a:r>
              <a:rPr lang="en-US" sz="1100" dirty="0">
                <a:solidFill>
                  <a:srgbClr val="000000"/>
                </a:solidFill>
              </a:rPr>
              <a:t>2</a:t>
            </a:r>
            <a:endParaRPr lang="en-US" sz="1400" dirty="0">
              <a:solidFill>
                <a:srgbClr val="000000"/>
              </a:solidFill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 flipH="1">
            <a:off x="1905001" y="4800600"/>
            <a:ext cx="4343399" cy="0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1905000" y="3733800"/>
            <a:ext cx="0" cy="1066800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Folded Corner 46"/>
          <p:cNvSpPr/>
          <p:nvPr/>
        </p:nvSpPr>
        <p:spPr>
          <a:xfrm>
            <a:off x="1295400" y="3305404"/>
            <a:ext cx="1491766" cy="310575"/>
          </a:xfrm>
          <a:prstGeom prst="foldedCorner">
            <a:avLst>
              <a:gd name="adj" fmla="val 32814"/>
            </a:avLst>
          </a:prstGeom>
          <a:solidFill>
            <a:srgbClr val="FFFFFF"/>
          </a:solidFill>
          <a:ln w="38100" cmpd="sng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</a:rPr>
              <a:t>HTTP GET A</a:t>
            </a:r>
            <a:r>
              <a:rPr lang="en-US" sz="1050" b="1" dirty="0">
                <a:solidFill>
                  <a:srgbClr val="000000"/>
                </a:solidFill>
              </a:rPr>
              <a:t>1</a:t>
            </a:r>
            <a:endParaRPr lang="en-US" sz="1600" b="1" dirty="0">
              <a:solidFill>
                <a:srgbClr val="000000"/>
              </a:solidFill>
            </a:endParaRPr>
          </a:p>
        </p:txBody>
      </p:sp>
      <p:sp>
        <p:nvSpPr>
          <p:cNvPr id="31788" name="TextBox 50"/>
          <p:cNvSpPr txBox="1">
            <a:spLocks noChangeArrowheads="1"/>
          </p:cNvSpPr>
          <p:nvPr/>
        </p:nvSpPr>
        <p:spPr bwMode="auto">
          <a:xfrm>
            <a:off x="6114496" y="2071028"/>
            <a:ext cx="789479" cy="33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Server</a:t>
            </a:r>
          </a:p>
        </p:txBody>
      </p:sp>
      <p:sp>
        <p:nvSpPr>
          <p:cNvPr id="49" name="Folded Corner 48"/>
          <p:cNvSpPr/>
          <p:nvPr/>
        </p:nvSpPr>
        <p:spPr>
          <a:xfrm>
            <a:off x="1295400" y="3305404"/>
            <a:ext cx="1364942" cy="310575"/>
          </a:xfrm>
          <a:prstGeom prst="foldedCorner">
            <a:avLst>
              <a:gd name="adj" fmla="val 32814"/>
            </a:avLst>
          </a:prstGeom>
          <a:solidFill>
            <a:srgbClr val="FFFFFF"/>
          </a:solidFill>
          <a:ln w="38100" cmpd="sng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r>
              <a:rPr lang="en-US" sz="1400" b="1" dirty="0">
                <a:solidFill>
                  <a:srgbClr val="000000"/>
                </a:solidFill>
              </a:rPr>
              <a:t>HTTP GET A2</a:t>
            </a:r>
          </a:p>
        </p:txBody>
      </p:sp>
      <p:sp>
        <p:nvSpPr>
          <p:cNvPr id="5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fld id="{69CA10F1-F00B-7C4B-9223-27E1E3296495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56" name="Folded Corner 55"/>
          <p:cNvSpPr/>
          <p:nvPr/>
        </p:nvSpPr>
        <p:spPr>
          <a:xfrm>
            <a:off x="6553200" y="2895600"/>
            <a:ext cx="410592" cy="225008"/>
          </a:xfrm>
          <a:prstGeom prst="foldedCorner">
            <a:avLst>
              <a:gd name="adj" fmla="val 32814"/>
            </a:avLst>
          </a:prstGeom>
          <a:solidFill>
            <a:schemeClr val="accent6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A</a:t>
            </a:r>
            <a:r>
              <a:rPr lang="en-US" sz="1100" dirty="0">
                <a:solidFill>
                  <a:schemeClr val="bg1"/>
                </a:solidFill>
              </a:rPr>
              <a:t>2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676400" y="1447800"/>
            <a:ext cx="1981200" cy="830997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Manifest:</a:t>
            </a:r>
          </a:p>
          <a:p>
            <a:r>
              <a:rPr lang="en-US" dirty="0" smtClean="0"/>
              <a:t>A1, A2, …</a:t>
            </a:r>
            <a:endParaRPr lang="en-US" dirty="0"/>
          </a:p>
        </p:txBody>
      </p:sp>
      <p:sp>
        <p:nvSpPr>
          <p:cNvPr id="43" name="Folded Corner 42"/>
          <p:cNvSpPr/>
          <p:nvPr/>
        </p:nvSpPr>
        <p:spPr>
          <a:xfrm>
            <a:off x="6019800" y="2590800"/>
            <a:ext cx="990600" cy="255116"/>
          </a:xfrm>
          <a:prstGeom prst="foldedCorner">
            <a:avLst>
              <a:gd name="adj" fmla="val 32814"/>
            </a:avLst>
          </a:prstGeom>
          <a:solidFill>
            <a:schemeClr val="accent6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Manifest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22775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64 0.00185 L -0.00694 0.1555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4 0.15556 L 0.45139 0.1555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805E-6 -0.00023 L 0.00728 0.27258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" y="136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8 0.27258 L -0.50738 0.2723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3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738 0.27235 L -0.50755 -0.00023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136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3.33333E-6 0.15556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15556 L 0.46666 0.15556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805E-6 -0.00023 L 0.00728 0.27258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" y="136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9 0.27268 L -0.53906 0.27245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26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3906 0.27245 L -0.53906 0.0169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1" grpId="2" animBg="1"/>
      <p:bldP spid="31" grpId="3" animBg="1"/>
      <p:bldP spid="47" grpId="0" animBg="1"/>
      <p:bldP spid="47" grpId="1" animBg="1"/>
      <p:bldP spid="47" grpId="2" animBg="1"/>
      <p:bldP spid="49" grpId="0" animBg="1"/>
      <p:bldP spid="49" grpId="1" animBg="1"/>
      <p:bldP spid="49" grpId="2" animBg="1"/>
      <p:bldP spid="49" grpId="3" animBg="1"/>
      <p:bldP spid="56" grpId="0" animBg="1"/>
      <p:bldP spid="56" grpId="1" animBg="1"/>
      <p:bldP spid="56" grpId="2" animBg="1"/>
      <p:bldP spid="56" grpId="3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2907" y="304236"/>
            <a:ext cx="7989903" cy="838236"/>
          </a:xfrm>
        </p:spPr>
        <p:txBody>
          <a:bodyPr/>
          <a:lstStyle/>
          <a:p>
            <a:pPr>
              <a:defRPr/>
            </a:pPr>
            <a:r>
              <a:rPr lang="en-US" sz="3200" dirty="0" smtClean="0"/>
              <a:t>Adaptive Bitrate with HTTP Streaming </a:t>
            </a:r>
            <a:endParaRPr lang="en-US" sz="3200" dirty="0"/>
          </a:p>
        </p:txBody>
      </p:sp>
      <p:sp>
        <p:nvSpPr>
          <p:cNvPr id="224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2908" y="1676470"/>
            <a:ext cx="7690282" cy="4267236"/>
          </a:xfrm>
        </p:spPr>
        <p:txBody>
          <a:bodyPr/>
          <a:lstStyle/>
          <a:p>
            <a:pPr>
              <a:defRPr/>
            </a:pPr>
            <a:r>
              <a:rPr lang="en-US" sz="2800" dirty="0" smtClean="0"/>
              <a:t>Encode </a:t>
            </a:r>
            <a:r>
              <a:rPr lang="en-US" sz="2800" dirty="0"/>
              <a:t>video at different </a:t>
            </a:r>
            <a:r>
              <a:rPr lang="en-US" sz="2800" dirty="0" smtClean="0"/>
              <a:t>quality/bitrate levels</a:t>
            </a:r>
            <a:endParaRPr lang="en-US" sz="2800" dirty="0"/>
          </a:p>
          <a:p>
            <a:pPr>
              <a:defRPr/>
            </a:pPr>
            <a:r>
              <a:rPr lang="en-US" sz="2800" dirty="0"/>
              <a:t>Client can adapt by requesting </a:t>
            </a:r>
            <a:r>
              <a:rPr lang="en-US" sz="2800" dirty="0" smtClean="0"/>
              <a:t>chunks at different bitrate levels</a:t>
            </a:r>
            <a:endParaRPr lang="en-US" sz="2800" dirty="0"/>
          </a:p>
          <a:p>
            <a:pPr>
              <a:defRPr/>
            </a:pPr>
            <a:r>
              <a:rPr lang="en-US" sz="2800" dirty="0"/>
              <a:t>Chunks of different </a:t>
            </a:r>
            <a:r>
              <a:rPr lang="en-US" sz="2800" dirty="0" smtClean="0"/>
              <a:t>bitrates </a:t>
            </a:r>
            <a:r>
              <a:rPr lang="en-US" sz="2800" dirty="0"/>
              <a:t>must be </a:t>
            </a:r>
            <a:r>
              <a:rPr lang="en-US" sz="2800" dirty="0" smtClean="0"/>
              <a:t>synchronized</a:t>
            </a:r>
          </a:p>
          <a:p>
            <a:pPr lvl="1">
              <a:defRPr/>
            </a:pPr>
            <a:r>
              <a:rPr lang="en-US" sz="2400" dirty="0" smtClean="0"/>
              <a:t>All </a:t>
            </a:r>
            <a:r>
              <a:rPr lang="en-US" sz="2400" dirty="0"/>
              <a:t>encodings have the same chunk boundaries and all chunks </a:t>
            </a:r>
            <a:r>
              <a:rPr lang="en-US" sz="2400" dirty="0" smtClean="0"/>
              <a:t>can be played independently, </a:t>
            </a:r>
            <a:r>
              <a:rPr lang="en-US" sz="2400" dirty="0"/>
              <a:t>so you can make smooth splices to chunks of higher or lower bit </a:t>
            </a:r>
            <a:r>
              <a:rPr lang="en-US" sz="2400" dirty="0" smtClean="0"/>
              <a:t>rates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fld id="{69CA10F1-F00B-7C4B-9223-27E1E3296495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561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59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HTTP Chunking Protocol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Cloud 5"/>
          <p:cNvSpPr/>
          <p:nvPr/>
        </p:nvSpPr>
        <p:spPr>
          <a:xfrm>
            <a:off x="3733378" y="2327728"/>
            <a:ext cx="5321846" cy="2969476"/>
          </a:xfrm>
          <a:prstGeom prst="cloud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94992" y="2635134"/>
            <a:ext cx="2048205" cy="251945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9984" y="2809436"/>
            <a:ext cx="1658222" cy="89527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800" b="1" dirty="0">
                <a:solidFill>
                  <a:schemeClr val="tx1"/>
                </a:solidFill>
              </a:rPr>
              <a:t>HTTP Adaptive Player</a:t>
            </a:r>
          </a:p>
        </p:txBody>
      </p:sp>
      <p:sp>
        <p:nvSpPr>
          <p:cNvPr id="31750" name="TextBox 8"/>
          <p:cNvSpPr txBox="1">
            <a:spLocks noChangeArrowheads="1"/>
          </p:cNvSpPr>
          <p:nvPr/>
        </p:nvSpPr>
        <p:spPr bwMode="auto">
          <a:xfrm>
            <a:off x="228283" y="3812465"/>
            <a:ext cx="1388721" cy="33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Web browser</a:t>
            </a:r>
          </a:p>
        </p:txBody>
      </p:sp>
      <p:sp>
        <p:nvSpPr>
          <p:cNvPr id="10" name="Rectangle 9"/>
          <p:cNvSpPr/>
          <p:nvPr/>
        </p:nvSpPr>
        <p:spPr>
          <a:xfrm>
            <a:off x="5960721" y="2692178"/>
            <a:ext cx="1318968" cy="24449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endParaRPr lang="en-US"/>
          </a:p>
        </p:txBody>
      </p:sp>
      <p:sp>
        <p:nvSpPr>
          <p:cNvPr id="31752" name="TextBox 10"/>
          <p:cNvSpPr txBox="1">
            <a:spLocks noChangeArrowheads="1"/>
          </p:cNvSpPr>
          <p:nvPr/>
        </p:nvSpPr>
        <p:spPr bwMode="auto">
          <a:xfrm>
            <a:off x="5813289" y="3718976"/>
            <a:ext cx="1501277" cy="33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b="1" dirty="0"/>
              <a:t>Web server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194992" y="4211775"/>
            <a:ext cx="2048205" cy="0"/>
          </a:xfrm>
          <a:prstGeom prst="lin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94992" y="4519181"/>
            <a:ext cx="2048205" cy="0"/>
          </a:xfrm>
          <a:prstGeom prst="line">
            <a:avLst/>
          </a:prstGeom>
          <a:ln>
            <a:prstDash val="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755" name="TextBox 13"/>
          <p:cNvSpPr txBox="1">
            <a:spLocks noChangeArrowheads="1"/>
          </p:cNvSpPr>
          <p:nvPr/>
        </p:nvSpPr>
        <p:spPr bwMode="auto">
          <a:xfrm>
            <a:off x="890938" y="4181670"/>
            <a:ext cx="714970" cy="33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HTTP</a:t>
            </a:r>
          </a:p>
        </p:txBody>
      </p:sp>
      <p:sp>
        <p:nvSpPr>
          <p:cNvPr id="31756" name="TextBox 14"/>
          <p:cNvSpPr txBox="1">
            <a:spLocks noChangeArrowheads="1"/>
          </p:cNvSpPr>
          <p:nvPr/>
        </p:nvSpPr>
        <p:spPr bwMode="auto">
          <a:xfrm>
            <a:off x="968618" y="4696653"/>
            <a:ext cx="589731" cy="33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TCP</a:t>
            </a:r>
          </a:p>
        </p:txBody>
      </p:sp>
      <p:sp>
        <p:nvSpPr>
          <p:cNvPr id="31757" name="TextBox 15"/>
          <p:cNvSpPr txBox="1">
            <a:spLocks noChangeArrowheads="1"/>
          </p:cNvSpPr>
          <p:nvPr/>
        </p:nvSpPr>
        <p:spPr bwMode="auto">
          <a:xfrm>
            <a:off x="6869098" y="2760313"/>
            <a:ext cx="389983" cy="33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…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347" y="2864895"/>
            <a:ext cx="1299945" cy="87309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6445822" y="4013706"/>
            <a:ext cx="0" cy="909541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960721" y="4503335"/>
            <a:ext cx="1225436" cy="0"/>
          </a:xfrm>
          <a:prstGeom prst="line">
            <a:avLst/>
          </a:prstGeom>
          <a:ln>
            <a:prstDash val="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761" name="TextBox 19"/>
          <p:cNvSpPr txBox="1">
            <a:spLocks noChangeArrowheads="1"/>
          </p:cNvSpPr>
          <p:nvPr/>
        </p:nvSpPr>
        <p:spPr bwMode="auto">
          <a:xfrm>
            <a:off x="6439481" y="4164238"/>
            <a:ext cx="716555" cy="33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HTTP</a:t>
            </a:r>
          </a:p>
        </p:txBody>
      </p:sp>
      <p:sp>
        <p:nvSpPr>
          <p:cNvPr id="31762" name="TextBox 20"/>
          <p:cNvSpPr txBox="1">
            <a:spLocks noChangeArrowheads="1"/>
          </p:cNvSpPr>
          <p:nvPr/>
        </p:nvSpPr>
        <p:spPr bwMode="auto">
          <a:xfrm>
            <a:off x="6540940" y="4674469"/>
            <a:ext cx="589731" cy="33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TCP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5951209" y="4188007"/>
            <a:ext cx="1326895" cy="0"/>
          </a:xfrm>
          <a:prstGeom prst="lin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764" name="TextBox 22"/>
          <p:cNvSpPr txBox="1">
            <a:spLocks noChangeArrowheads="1"/>
          </p:cNvSpPr>
          <p:nvPr/>
        </p:nvSpPr>
        <p:spPr bwMode="auto">
          <a:xfrm>
            <a:off x="6892877" y="3115256"/>
            <a:ext cx="344010" cy="33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…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1585299" y="4932753"/>
            <a:ext cx="4860524" cy="0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1585298" y="3714222"/>
            <a:ext cx="0" cy="121853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Folded Corner 25"/>
          <p:cNvSpPr/>
          <p:nvPr/>
        </p:nvSpPr>
        <p:spPr>
          <a:xfrm>
            <a:off x="4841501" y="2921939"/>
            <a:ext cx="409007" cy="255116"/>
          </a:xfrm>
          <a:prstGeom prst="foldedCorner">
            <a:avLst>
              <a:gd name="adj" fmla="val 32814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rgbClr val="000000"/>
                </a:solidFill>
              </a:rPr>
              <a:t>A</a:t>
            </a:r>
            <a:r>
              <a:rPr lang="en-US" sz="1100" dirty="0">
                <a:solidFill>
                  <a:srgbClr val="000000"/>
                </a:solidFill>
              </a:rPr>
              <a:t>1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27" name="Folded Corner 26"/>
          <p:cNvSpPr/>
          <p:nvPr/>
        </p:nvSpPr>
        <p:spPr>
          <a:xfrm>
            <a:off x="6047914" y="2874402"/>
            <a:ext cx="409007" cy="255116"/>
          </a:xfrm>
          <a:prstGeom prst="foldedCorner">
            <a:avLst>
              <a:gd name="adj" fmla="val 32814"/>
            </a:avLst>
          </a:prstGeom>
          <a:solidFill>
            <a:schemeClr val="accent6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rgbClr val="FFFFFF"/>
                </a:solidFill>
              </a:rPr>
              <a:t>A</a:t>
            </a:r>
            <a:r>
              <a:rPr lang="en-US" sz="1100" dirty="0">
                <a:solidFill>
                  <a:srgbClr val="FFFFFF"/>
                </a:solidFill>
              </a:rPr>
              <a:t>1</a:t>
            </a: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8" name="Folded Corner 27"/>
          <p:cNvSpPr/>
          <p:nvPr/>
        </p:nvSpPr>
        <p:spPr>
          <a:xfrm>
            <a:off x="6533014" y="2874402"/>
            <a:ext cx="410592" cy="255116"/>
          </a:xfrm>
          <a:prstGeom prst="foldedCorner">
            <a:avLst>
              <a:gd name="adj" fmla="val 32814"/>
            </a:avLst>
          </a:prstGeom>
          <a:solidFill>
            <a:schemeClr val="accent6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rgbClr val="FFFFFF"/>
                </a:solidFill>
              </a:rPr>
              <a:t>A</a:t>
            </a:r>
            <a:r>
              <a:rPr lang="en-US" sz="1100" dirty="0">
                <a:solidFill>
                  <a:srgbClr val="FFFFFF"/>
                </a:solidFill>
              </a:rPr>
              <a:t>2</a:t>
            </a: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9" name="Folded Corner 28"/>
          <p:cNvSpPr/>
          <p:nvPr/>
        </p:nvSpPr>
        <p:spPr>
          <a:xfrm>
            <a:off x="6047914" y="3235683"/>
            <a:ext cx="409007" cy="483293"/>
          </a:xfrm>
          <a:prstGeom prst="foldedCorner">
            <a:avLst>
              <a:gd name="adj" fmla="val 32814"/>
            </a:avLst>
          </a:prstGeom>
          <a:solidFill>
            <a:srgbClr val="008000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rgbClr val="FFFFFF"/>
                </a:solidFill>
              </a:rPr>
              <a:t>B</a:t>
            </a:r>
            <a:r>
              <a:rPr lang="en-US" sz="1100" dirty="0">
                <a:solidFill>
                  <a:srgbClr val="FFFFFF"/>
                </a:solidFill>
              </a:rPr>
              <a:t>1</a:t>
            </a: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0" name="Folded Corner 29"/>
          <p:cNvSpPr/>
          <p:nvPr/>
        </p:nvSpPr>
        <p:spPr>
          <a:xfrm>
            <a:off x="6533014" y="3235683"/>
            <a:ext cx="410592" cy="483293"/>
          </a:xfrm>
          <a:prstGeom prst="foldedCorner">
            <a:avLst>
              <a:gd name="adj" fmla="val 32814"/>
            </a:avLst>
          </a:prstGeom>
          <a:solidFill>
            <a:srgbClr val="008000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rgbClr val="FFFFFF"/>
                </a:solidFill>
              </a:rPr>
              <a:t>B</a:t>
            </a:r>
            <a:r>
              <a:rPr lang="en-US" sz="1100" dirty="0">
                <a:solidFill>
                  <a:srgbClr val="FFFFFF"/>
                </a:solidFill>
              </a:rPr>
              <a:t>2</a:t>
            </a: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1" name="Folded Corner 30"/>
          <p:cNvSpPr/>
          <p:nvPr/>
        </p:nvSpPr>
        <p:spPr>
          <a:xfrm>
            <a:off x="6051084" y="2928278"/>
            <a:ext cx="410592" cy="225008"/>
          </a:xfrm>
          <a:prstGeom prst="foldedCorner">
            <a:avLst>
              <a:gd name="adj" fmla="val 32814"/>
            </a:avLst>
          </a:prstGeom>
          <a:solidFill>
            <a:schemeClr val="accent6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rgbClr val="FFFFFF"/>
                </a:solidFill>
              </a:rPr>
              <a:t>A</a:t>
            </a:r>
            <a:r>
              <a:rPr lang="en-US" sz="1100" dirty="0">
                <a:solidFill>
                  <a:srgbClr val="FFFFFF"/>
                </a:solidFill>
              </a:rPr>
              <a:t>1</a:t>
            </a: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2" name="Folded Corner 31"/>
          <p:cNvSpPr/>
          <p:nvPr/>
        </p:nvSpPr>
        <p:spPr>
          <a:xfrm>
            <a:off x="5294896" y="2885495"/>
            <a:ext cx="409007" cy="483292"/>
          </a:xfrm>
          <a:prstGeom prst="foldedCorner">
            <a:avLst>
              <a:gd name="adj" fmla="val 32814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rgbClr val="000000"/>
                </a:solidFill>
              </a:rPr>
              <a:t>B</a:t>
            </a:r>
            <a:r>
              <a:rPr lang="en-US" sz="1100" dirty="0">
                <a:solidFill>
                  <a:srgbClr val="000000"/>
                </a:solidFill>
              </a:rPr>
              <a:t>1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31774" name="TextBox 32"/>
          <p:cNvSpPr txBox="1">
            <a:spLocks noChangeArrowheads="1"/>
          </p:cNvSpPr>
          <p:nvPr/>
        </p:nvSpPr>
        <p:spPr bwMode="auto">
          <a:xfrm>
            <a:off x="4524441" y="3308573"/>
            <a:ext cx="798990" cy="33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b="1" dirty="0"/>
              <a:t>Cache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604676" y="2818943"/>
            <a:ext cx="1377624" cy="1383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endParaRPr lang="en-US"/>
          </a:p>
        </p:txBody>
      </p:sp>
      <p:sp>
        <p:nvSpPr>
          <p:cNvPr id="31776" name="TextBox 34"/>
          <p:cNvSpPr txBox="1">
            <a:spLocks noChangeArrowheads="1"/>
          </p:cNvSpPr>
          <p:nvPr/>
        </p:nvSpPr>
        <p:spPr bwMode="auto">
          <a:xfrm>
            <a:off x="906791" y="2253252"/>
            <a:ext cx="708629" cy="33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Client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6248400" y="4013706"/>
            <a:ext cx="7187" cy="7868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778" name="TextBox 36"/>
          <p:cNvSpPr txBox="1">
            <a:spLocks noChangeArrowheads="1"/>
          </p:cNvSpPr>
          <p:nvPr/>
        </p:nvSpPr>
        <p:spPr bwMode="auto">
          <a:xfrm>
            <a:off x="7523826" y="3818803"/>
            <a:ext cx="1469572" cy="33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b="1" dirty="0"/>
              <a:t>Web server</a:t>
            </a:r>
          </a:p>
        </p:txBody>
      </p:sp>
      <p:sp>
        <p:nvSpPr>
          <p:cNvPr id="31779" name="TextBox 37"/>
          <p:cNvSpPr txBox="1">
            <a:spLocks noChangeArrowheads="1"/>
          </p:cNvSpPr>
          <p:nvPr/>
        </p:nvSpPr>
        <p:spPr bwMode="auto">
          <a:xfrm>
            <a:off x="8509881" y="2860142"/>
            <a:ext cx="388399" cy="33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…</a:t>
            </a:r>
          </a:p>
        </p:txBody>
      </p:sp>
      <p:sp>
        <p:nvSpPr>
          <p:cNvPr id="31780" name="TextBox 38"/>
          <p:cNvSpPr txBox="1">
            <a:spLocks noChangeArrowheads="1"/>
          </p:cNvSpPr>
          <p:nvPr/>
        </p:nvSpPr>
        <p:spPr bwMode="auto">
          <a:xfrm>
            <a:off x="8532075" y="3215085"/>
            <a:ext cx="344010" cy="33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…</a:t>
            </a:r>
          </a:p>
        </p:txBody>
      </p:sp>
      <p:sp>
        <p:nvSpPr>
          <p:cNvPr id="40" name="Folded Corner 39"/>
          <p:cNvSpPr/>
          <p:nvPr/>
        </p:nvSpPr>
        <p:spPr>
          <a:xfrm>
            <a:off x="7687112" y="2974230"/>
            <a:ext cx="409007" cy="255115"/>
          </a:xfrm>
          <a:prstGeom prst="foldedCorner">
            <a:avLst>
              <a:gd name="adj" fmla="val 32814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rgbClr val="000000"/>
                </a:solidFill>
              </a:rPr>
              <a:t>A</a:t>
            </a:r>
            <a:r>
              <a:rPr lang="en-US" sz="1100" dirty="0">
                <a:solidFill>
                  <a:srgbClr val="000000"/>
                </a:solidFill>
              </a:rPr>
              <a:t>1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41" name="Folded Corner 40"/>
          <p:cNvSpPr/>
          <p:nvPr/>
        </p:nvSpPr>
        <p:spPr>
          <a:xfrm>
            <a:off x="8173798" y="2974230"/>
            <a:ext cx="409007" cy="255115"/>
          </a:xfrm>
          <a:prstGeom prst="foldedCorner">
            <a:avLst>
              <a:gd name="adj" fmla="val 32814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rgbClr val="000000"/>
                </a:solidFill>
              </a:rPr>
              <a:t>A</a:t>
            </a:r>
            <a:r>
              <a:rPr lang="en-US" sz="1100" dirty="0">
                <a:solidFill>
                  <a:srgbClr val="000000"/>
                </a:solidFill>
              </a:rPr>
              <a:t>2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42" name="Folded Corner 41"/>
          <p:cNvSpPr/>
          <p:nvPr/>
        </p:nvSpPr>
        <p:spPr>
          <a:xfrm>
            <a:off x="7687112" y="3337095"/>
            <a:ext cx="409007" cy="481708"/>
          </a:xfrm>
          <a:prstGeom prst="foldedCorner">
            <a:avLst>
              <a:gd name="adj" fmla="val 32814"/>
            </a:avLst>
          </a:prstGeom>
          <a:solidFill>
            <a:schemeClr val="bg1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rgbClr val="000000"/>
                </a:solidFill>
              </a:rPr>
              <a:t>B</a:t>
            </a:r>
            <a:r>
              <a:rPr lang="en-US" sz="1100" dirty="0">
                <a:solidFill>
                  <a:srgbClr val="000000"/>
                </a:solidFill>
              </a:rPr>
              <a:t>1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43" name="Folded Corner 42"/>
          <p:cNvSpPr/>
          <p:nvPr/>
        </p:nvSpPr>
        <p:spPr>
          <a:xfrm>
            <a:off x="8173798" y="3337095"/>
            <a:ext cx="409007" cy="481708"/>
          </a:xfrm>
          <a:prstGeom prst="foldedCorner">
            <a:avLst>
              <a:gd name="adj" fmla="val 32814"/>
            </a:avLst>
          </a:prstGeom>
          <a:solidFill>
            <a:schemeClr val="bg1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rgbClr val="000000"/>
                </a:solidFill>
              </a:rPr>
              <a:t>B</a:t>
            </a:r>
            <a:r>
              <a:rPr lang="en-US" sz="1100" dirty="0">
                <a:solidFill>
                  <a:srgbClr val="000000"/>
                </a:solidFill>
              </a:rPr>
              <a:t>2</a:t>
            </a:r>
            <a:endParaRPr lang="en-US" sz="1400" dirty="0">
              <a:solidFill>
                <a:srgbClr val="000000"/>
              </a:solidFill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 flipH="1">
            <a:off x="1905001" y="4800600"/>
            <a:ext cx="4343399" cy="0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1905000" y="3733800"/>
            <a:ext cx="0" cy="1066800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Folded Corner 46"/>
          <p:cNvSpPr/>
          <p:nvPr/>
        </p:nvSpPr>
        <p:spPr>
          <a:xfrm>
            <a:off x="1295400" y="3305404"/>
            <a:ext cx="1491766" cy="310575"/>
          </a:xfrm>
          <a:prstGeom prst="foldedCorner">
            <a:avLst>
              <a:gd name="adj" fmla="val 32814"/>
            </a:avLst>
          </a:prstGeom>
          <a:solidFill>
            <a:srgbClr val="FFFFFF"/>
          </a:solidFill>
          <a:ln w="38100" cmpd="sng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</a:rPr>
              <a:t>HTTP GET A</a:t>
            </a:r>
            <a:r>
              <a:rPr lang="en-US" sz="1050" b="1" dirty="0">
                <a:solidFill>
                  <a:srgbClr val="000000"/>
                </a:solidFill>
              </a:rPr>
              <a:t>1</a:t>
            </a:r>
            <a:endParaRPr lang="en-US" sz="1600" b="1" dirty="0">
              <a:solidFill>
                <a:srgbClr val="000000"/>
              </a:solidFill>
            </a:endParaRPr>
          </a:p>
        </p:txBody>
      </p:sp>
      <p:sp>
        <p:nvSpPr>
          <p:cNvPr id="31788" name="TextBox 50"/>
          <p:cNvSpPr txBox="1">
            <a:spLocks noChangeArrowheads="1"/>
          </p:cNvSpPr>
          <p:nvPr/>
        </p:nvSpPr>
        <p:spPr bwMode="auto">
          <a:xfrm>
            <a:off x="6114496" y="2071028"/>
            <a:ext cx="789479" cy="33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Server</a:t>
            </a:r>
          </a:p>
        </p:txBody>
      </p:sp>
      <p:sp>
        <p:nvSpPr>
          <p:cNvPr id="48" name="Folded Corner 47"/>
          <p:cNvSpPr/>
          <p:nvPr/>
        </p:nvSpPr>
        <p:spPr>
          <a:xfrm>
            <a:off x="6550453" y="3272129"/>
            <a:ext cx="409007" cy="483292"/>
          </a:xfrm>
          <a:prstGeom prst="foldedCorner">
            <a:avLst>
              <a:gd name="adj" fmla="val 32814"/>
            </a:avLst>
          </a:prstGeom>
          <a:solidFill>
            <a:srgbClr val="008000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>
                <a:solidFill>
                  <a:srgbClr val="FFFFFF"/>
                </a:solidFill>
              </a:rPr>
              <a:t>B</a:t>
            </a:r>
            <a:r>
              <a:rPr lang="en-US" sz="1100" dirty="0">
                <a:solidFill>
                  <a:srgbClr val="FFFFFF"/>
                </a:solidFill>
              </a:rPr>
              <a:t>2</a:t>
            </a: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49" name="Folded Corner 48"/>
          <p:cNvSpPr/>
          <p:nvPr/>
        </p:nvSpPr>
        <p:spPr>
          <a:xfrm>
            <a:off x="1295400" y="3305404"/>
            <a:ext cx="1364942" cy="310575"/>
          </a:xfrm>
          <a:prstGeom prst="foldedCorner">
            <a:avLst>
              <a:gd name="adj" fmla="val 32814"/>
            </a:avLst>
          </a:prstGeom>
          <a:solidFill>
            <a:srgbClr val="FFFFFF"/>
          </a:solidFill>
          <a:ln w="38100" cmpd="sng"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</a:rPr>
              <a:t>HTTP GET B</a:t>
            </a:r>
            <a:r>
              <a:rPr lang="en-US" sz="1000" b="1" dirty="0">
                <a:solidFill>
                  <a:srgbClr val="000000"/>
                </a:solidFill>
              </a:rPr>
              <a:t>2</a:t>
            </a:r>
            <a:endParaRPr lang="en-US" sz="1400" b="1" dirty="0">
              <a:solidFill>
                <a:srgbClr val="000000"/>
              </a:solidFill>
            </a:endParaRPr>
          </a:p>
        </p:txBody>
      </p:sp>
      <p:sp>
        <p:nvSpPr>
          <p:cNvPr id="5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fld id="{69CA10F1-F00B-7C4B-9223-27E1E3296495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1676400" y="1295400"/>
            <a:ext cx="2438400" cy="1200328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Manifest:</a:t>
            </a:r>
          </a:p>
          <a:p>
            <a:r>
              <a:rPr lang="en-US" dirty="0" smtClean="0"/>
              <a:t>LQ: A1, A2, …</a:t>
            </a:r>
          </a:p>
          <a:p>
            <a:r>
              <a:rPr lang="en-US" dirty="0" smtClean="0"/>
              <a:t>HQ: B1, B2, ...</a:t>
            </a:r>
            <a:endParaRPr lang="en-US" dirty="0"/>
          </a:p>
        </p:txBody>
      </p:sp>
      <p:sp>
        <p:nvSpPr>
          <p:cNvPr id="52" name="Folded Corner 51"/>
          <p:cNvSpPr/>
          <p:nvPr/>
        </p:nvSpPr>
        <p:spPr>
          <a:xfrm>
            <a:off x="6019800" y="2590800"/>
            <a:ext cx="990600" cy="255116"/>
          </a:xfrm>
          <a:prstGeom prst="foldedCorner">
            <a:avLst>
              <a:gd name="adj" fmla="val 32814"/>
            </a:avLst>
          </a:prstGeom>
          <a:solidFill>
            <a:schemeClr val="accent6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>
              <a:defRPr/>
            </a:pPr>
            <a:r>
              <a:rPr lang="en-US" sz="1400" dirty="0" smtClean="0">
                <a:solidFill>
                  <a:srgbClr val="FFFFFF"/>
                </a:solidFill>
              </a:rPr>
              <a:t>Manifest</a:t>
            </a:r>
            <a:endParaRPr lang="en-US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59084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64 0.00185 L -0.00694 0.1555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4 0.15556 L 0.45139 0.1555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805E-6 -0.00023 L 0.00728 0.27258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" y="136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8 0.27258 L -0.50738 0.2723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3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738 0.27235 L -0.50755 -0.00023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136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3.33333E-6 0.15556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15556 L 0.46666 0.15556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805E-6 8.47615E-7 L -0.00434 0.20496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10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4 0.20495 L -0.54954 0.20518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2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971 0.20495 L -0.55232 0.02339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90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1" grpId="2" animBg="1"/>
      <p:bldP spid="31" grpId="3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2907" y="304236"/>
            <a:ext cx="7989903" cy="838236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Advantages of HTTP Streaming </a:t>
            </a:r>
            <a:endParaRPr lang="en-US" dirty="0"/>
          </a:p>
        </p:txBody>
      </p:sp>
      <p:sp>
        <p:nvSpPr>
          <p:cNvPr id="224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2908" y="1676470"/>
            <a:ext cx="8452492" cy="4267236"/>
          </a:xfrm>
        </p:spPr>
        <p:txBody>
          <a:bodyPr/>
          <a:lstStyle/>
          <a:p>
            <a:r>
              <a:rPr lang="en-US" sz="2400" dirty="0">
                <a:latin typeface="Arial" charset="0"/>
                <a:ea typeface="ＭＳ Ｐゴシック" charset="0"/>
              </a:rPr>
              <a:t>Easy to deploy: it's just HTTP!</a:t>
            </a:r>
          </a:p>
          <a:p>
            <a:pPr lvl="1"/>
            <a:r>
              <a:rPr lang="en-US" sz="2000" dirty="0">
                <a:latin typeface="Arial" charset="0"/>
                <a:ea typeface="ＭＳ Ｐゴシック" charset="0"/>
              </a:rPr>
              <a:t>Work with existing caches/proxies</a:t>
            </a:r>
            <a:r>
              <a:rPr lang="en-US" sz="2000" dirty="0" smtClean="0">
                <a:latin typeface="Arial" charset="0"/>
                <a:ea typeface="ＭＳ Ｐゴシック" charset="0"/>
              </a:rPr>
              <a:t>/Webservers/</a:t>
            </a:r>
            <a:r>
              <a:rPr lang="en-US" sz="2000" dirty="0">
                <a:latin typeface="Arial" charset="0"/>
                <a:ea typeface="ＭＳ Ｐゴシック" charset="0"/>
              </a:rPr>
              <a:t>Firewall </a:t>
            </a:r>
          </a:p>
          <a:p>
            <a:r>
              <a:rPr lang="en-US" sz="2400" dirty="0">
                <a:latin typeface="Arial" charset="0"/>
                <a:ea typeface="ＭＳ Ｐゴシック" charset="0"/>
              </a:rPr>
              <a:t>Fast startup by downloading lowest quality/smallest chunk</a:t>
            </a:r>
          </a:p>
          <a:p>
            <a:r>
              <a:rPr lang="en-US" sz="2400" dirty="0">
                <a:latin typeface="Arial" charset="0"/>
                <a:ea typeface="ＭＳ Ｐゴシック" charset="0"/>
              </a:rPr>
              <a:t>Bitrate switching is </a:t>
            </a:r>
            <a:r>
              <a:rPr lang="en-US" sz="2400" dirty="0" smtClean="0">
                <a:latin typeface="Arial" charset="0"/>
                <a:ea typeface="ＭＳ Ｐゴシック" charset="0"/>
              </a:rPr>
              <a:t>seamless</a:t>
            </a:r>
          </a:p>
          <a:p>
            <a:r>
              <a:rPr lang="en-US" sz="2400" dirty="0" smtClean="0">
                <a:latin typeface="Arial" charset="0"/>
                <a:ea typeface="ＭＳ Ｐゴシック" charset="0"/>
              </a:rPr>
              <a:t>Can switch bitrate and server (even CDN) during playback</a:t>
            </a:r>
            <a:endParaRPr lang="en-US" sz="2400" dirty="0">
              <a:latin typeface="Arial" charset="0"/>
              <a:ea typeface="ＭＳ Ｐゴシック" charset="0"/>
            </a:endParaRPr>
          </a:p>
          <a:p>
            <a:r>
              <a:rPr lang="en-US" sz="2400" b="1" dirty="0">
                <a:latin typeface="Arial" charset="0"/>
                <a:ea typeface="ＭＳ Ｐゴシック" charset="0"/>
              </a:rPr>
              <a:t>Tradeoff 1</a:t>
            </a:r>
            <a:r>
              <a:rPr lang="en-US" sz="2400" dirty="0">
                <a:latin typeface="Arial" charset="0"/>
                <a:ea typeface="ＭＳ Ｐゴシック" charset="0"/>
              </a:rPr>
              <a:t>: </a:t>
            </a:r>
            <a:r>
              <a:rPr lang="en-US" sz="2400" dirty="0" smtClean="0">
                <a:latin typeface="Arial" charset="0"/>
                <a:ea typeface="ＭＳ Ｐゴシック" charset="0"/>
              </a:rPr>
              <a:t>fixed chunk </a:t>
            </a:r>
            <a:r>
              <a:rPr lang="en-US" sz="2400" dirty="0">
                <a:latin typeface="Arial" charset="0"/>
                <a:ea typeface="ＭＳ Ｐゴシック" charset="0"/>
              </a:rPr>
              <a:t>length.</a:t>
            </a:r>
          </a:p>
          <a:p>
            <a:pPr lvl="1"/>
            <a:r>
              <a:rPr lang="en-US" sz="2000" dirty="0">
                <a:latin typeface="Arial" charset="0"/>
                <a:ea typeface="ＭＳ Ｐゴシック" charset="0"/>
              </a:rPr>
              <a:t>Small with respect to the movie size </a:t>
            </a:r>
          </a:p>
          <a:p>
            <a:pPr lvl="1"/>
            <a:r>
              <a:rPr lang="en-US" sz="2000" dirty="0">
                <a:latin typeface="Arial" charset="0"/>
                <a:ea typeface="ＭＳ Ｐゴシック" charset="0"/>
              </a:rPr>
              <a:t>Large with respect to TCP </a:t>
            </a:r>
          </a:p>
          <a:p>
            <a:pPr lvl="2"/>
            <a:r>
              <a:rPr lang="en-US" sz="2000" dirty="0">
                <a:latin typeface="Arial" charset="0"/>
                <a:ea typeface="ＭＳ Ｐゴシック" charset="0"/>
              </a:rPr>
              <a:t>5-10 seconds of 1Mbps – 3Mbps </a:t>
            </a:r>
            <a:r>
              <a:rPr lang="en-US" sz="2000" dirty="0">
                <a:latin typeface="Arial" charset="0"/>
                <a:ea typeface="ＭＳ Ｐゴシック" charset="0"/>
                <a:sym typeface="Wingdings" charset="0"/>
              </a:rPr>
              <a:t> 0.5MB – 4MB per </a:t>
            </a:r>
            <a:r>
              <a:rPr lang="en-US" sz="2000" dirty="0" smtClean="0">
                <a:latin typeface="Arial" charset="0"/>
                <a:ea typeface="ＭＳ Ｐゴシック" charset="0"/>
                <a:sym typeface="Wingdings" charset="0"/>
              </a:rPr>
              <a:t>chunk</a:t>
            </a:r>
          </a:p>
          <a:p>
            <a:r>
              <a:rPr lang="en-US" sz="2400" b="1" dirty="0">
                <a:latin typeface="Arial" charset="0"/>
                <a:ea typeface="ＭＳ Ｐゴシック" charset="0"/>
              </a:rPr>
              <a:t>Tradeoff </a:t>
            </a:r>
            <a:r>
              <a:rPr lang="en-US" sz="2400" b="1" dirty="0" smtClean="0">
                <a:latin typeface="Arial" charset="0"/>
                <a:ea typeface="ＭＳ Ｐゴシック" charset="0"/>
              </a:rPr>
              <a:t>2</a:t>
            </a:r>
            <a:r>
              <a:rPr lang="en-US" sz="2400" dirty="0" smtClean="0">
                <a:latin typeface="Arial" charset="0"/>
                <a:ea typeface="ＭＳ Ｐゴシック" charset="0"/>
              </a:rPr>
              <a:t>: predetermined bitrate levels</a:t>
            </a:r>
          </a:p>
          <a:p>
            <a:pPr lvl="1"/>
            <a:r>
              <a:rPr lang="en-US" sz="2000" dirty="0" smtClean="0">
                <a:latin typeface="Arial" charset="0"/>
                <a:ea typeface="ＭＳ Ｐゴシック" charset="0"/>
              </a:rPr>
              <a:t>Can only switch between predetermined bitrate levels.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fld id="{69CA10F1-F00B-7C4B-9223-27E1E3296495}" type="slidenum">
              <a:rPr lang="en-US" smtClean="0"/>
              <a:pPr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4319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59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742" y="342267"/>
            <a:ext cx="8687434" cy="619566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  <a:defRPr/>
            </a:pPr>
            <a:r>
              <a:rPr lang="en-US" dirty="0" smtClean="0">
                <a:solidFill>
                  <a:srgbClr val="000000"/>
                </a:solidFill>
                <a:cs typeface="Helvetica Neue UltraLight"/>
              </a:rPr>
              <a:t>Demystifying Video Delivery</a:t>
            </a:r>
            <a:endParaRPr lang="en-US" dirty="0">
              <a:solidFill>
                <a:srgbClr val="000000"/>
              </a:solidFill>
              <a:cs typeface="Helvetica Neue UltraLigh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90194" y="1523724"/>
            <a:ext cx="1656300" cy="705373"/>
            <a:chOff x="490194" y="1523724"/>
            <a:chExt cx="1656300" cy="705373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0194" y="1523724"/>
              <a:ext cx="603122" cy="603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1130318" y="1641611"/>
              <a:ext cx="1016176" cy="587486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Video Source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541264" y="1657456"/>
            <a:ext cx="1602736" cy="1301376"/>
            <a:chOff x="7541264" y="1657456"/>
            <a:chExt cx="1602736" cy="1301376"/>
          </a:xfrm>
        </p:grpSpPr>
        <p:pic>
          <p:nvPicPr>
            <p:cNvPr id="52" name="Picture 12"/>
            <p:cNvPicPr>
              <a:picLocks noChangeAspect="1" noChangeArrowheads="1"/>
            </p:cNvPicPr>
            <p:nvPr/>
          </p:nvPicPr>
          <p:blipFill>
            <a:blip r:embed="rId4" cstate="print"/>
            <a:srcRect l="15604" t="17857" r="17227" b="18829"/>
            <a:stretch>
              <a:fillRect/>
            </a:stretch>
          </p:blipFill>
          <p:spPr bwMode="auto">
            <a:xfrm>
              <a:off x="7621756" y="2038168"/>
              <a:ext cx="1319044" cy="920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</p:pic>
        <p:sp>
          <p:nvSpPr>
            <p:cNvPr id="54" name="TextBox 53"/>
            <p:cNvSpPr txBox="1"/>
            <p:nvPr/>
          </p:nvSpPr>
          <p:spPr>
            <a:xfrm>
              <a:off x="7541264" y="1657456"/>
              <a:ext cx="1602736" cy="341264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Screen</a:t>
              </a: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57200" y="1868204"/>
            <a:ext cx="6616402" cy="4151596"/>
            <a:chOff x="457200" y="1868204"/>
            <a:chExt cx="6616402" cy="4151596"/>
          </a:xfrm>
        </p:grpSpPr>
        <p:sp>
          <p:nvSpPr>
            <p:cNvPr id="13" name="Rounded Rectangle 12"/>
            <p:cNvSpPr/>
            <p:nvPr/>
          </p:nvSpPr>
          <p:spPr>
            <a:xfrm rot="19064369">
              <a:off x="1143001" y="1868204"/>
              <a:ext cx="45973" cy="1034721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Rounded Rectangle 8"/>
            <p:cNvSpPr/>
            <p:nvPr/>
          </p:nvSpPr>
          <p:spPr>
            <a:xfrm rot="13592353">
              <a:off x="6418091" y="3440592"/>
              <a:ext cx="45953" cy="1265068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59" name="Group 58"/>
            <p:cNvGrpSpPr/>
            <p:nvPr/>
          </p:nvGrpSpPr>
          <p:grpSpPr>
            <a:xfrm>
              <a:off x="457200" y="2362200"/>
              <a:ext cx="5715000" cy="3657600"/>
              <a:chOff x="457200" y="2362200"/>
              <a:chExt cx="5715000" cy="3657600"/>
            </a:xfrm>
          </p:grpSpPr>
          <p:sp>
            <p:nvSpPr>
              <p:cNvPr id="27" name="Cloud 26"/>
              <p:cNvSpPr/>
              <p:nvPr/>
            </p:nvSpPr>
            <p:spPr bwMode="auto">
              <a:xfrm>
                <a:off x="457200" y="2362200"/>
                <a:ext cx="5715000" cy="3657600"/>
              </a:xfrm>
              <a:prstGeom prst="cloud">
                <a:avLst/>
              </a:prstGeom>
              <a:solidFill>
                <a:schemeClr val="bg1">
                  <a:lumMod val="9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charset="0"/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2514600" y="5410200"/>
                <a:ext cx="1601151" cy="341264"/>
              </a:xfrm>
              <a:prstGeom prst="rect">
                <a:avLst/>
              </a:prstGeom>
              <a:noFill/>
            </p:spPr>
            <p:txBody>
              <a:bodyPr lIns="94124" tIns="47062" rIns="94124" bIns="47062">
                <a:spAutoFit/>
              </a:bodyPr>
              <a:lstStyle/>
              <a:p>
                <a:pPr algn="ctr">
                  <a:defRPr/>
                </a:pPr>
                <a:r>
                  <a:rPr lang="en-US" sz="1600" dirty="0" smtClean="0">
                    <a:solidFill>
                      <a:srgbClr val="17375E"/>
                    </a:solidFill>
                    <a:latin typeface="+mj-lt"/>
                  </a:rPr>
                  <a:t>Internet</a:t>
                </a:r>
                <a:endParaRPr lang="en-US" sz="1600" dirty="0">
                  <a:solidFill>
                    <a:srgbClr val="17375E"/>
                  </a:solidFill>
                  <a:latin typeface="+mj-lt"/>
                </a:endParaRP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5023811" y="2818943"/>
            <a:ext cx="3087174" cy="1760586"/>
            <a:chOff x="5023811" y="2818943"/>
            <a:chExt cx="3087174" cy="1760586"/>
          </a:xfrm>
        </p:grpSpPr>
        <p:sp>
          <p:nvSpPr>
            <p:cNvPr id="6" name="Rounded Rectangle 5"/>
            <p:cNvSpPr/>
            <p:nvPr/>
          </p:nvSpPr>
          <p:spPr>
            <a:xfrm rot="13592353">
              <a:off x="7299516" y="2420132"/>
              <a:ext cx="45953" cy="1265068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7" name="Picture 1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04678" y="3112451"/>
              <a:ext cx="1806307" cy="1467078"/>
            </a:xfrm>
            <a:prstGeom prst="rect">
              <a:avLst/>
            </a:prstGeom>
            <a:noFill/>
            <a:ln w="9525">
              <a:solidFill>
                <a:srgbClr val="92D050"/>
              </a:solidFill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  <a:scene3d>
              <a:camera prst="perspectiveContrastingLeftFacing"/>
              <a:lightRig rig="threePt" dir="t"/>
            </a:scene3d>
          </p:spPr>
        </p:pic>
        <p:sp>
          <p:nvSpPr>
            <p:cNvPr id="60" name="TextBox 59"/>
            <p:cNvSpPr txBox="1"/>
            <p:nvPr/>
          </p:nvSpPr>
          <p:spPr>
            <a:xfrm>
              <a:off x="5023811" y="2818943"/>
              <a:ext cx="1601151" cy="341264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Video Player </a:t>
              </a: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1752600" y="34290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000000"/>
                </a:solidFill>
              </a:rPr>
              <a:t>???</a:t>
            </a:r>
            <a:endParaRPr lang="en-US" sz="7200" dirty="0">
              <a:solidFill>
                <a:srgbClr val="000000"/>
              </a:solidFill>
            </a:endParaRPr>
          </a:p>
        </p:txBody>
      </p:sp>
      <p:sp>
        <p:nvSpPr>
          <p:cNvPr id="7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fld id="{69CA10F1-F00B-7C4B-9223-27E1E3296495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57188" y="6186488"/>
            <a:ext cx="3505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Source: </a:t>
            </a:r>
            <a:r>
              <a:rPr lang="en-US" dirty="0" err="1" smtClean="0"/>
              <a:t>www.conviva.com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3274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Not Single Server?</a:t>
            </a:r>
            <a:endParaRPr lang="en-US" dirty="0"/>
          </a:p>
        </p:txBody>
      </p:sp>
      <p:graphicFrame>
        <p:nvGraphicFramePr>
          <p:cNvPr id="14" name="Object 2"/>
          <p:cNvGraphicFramePr>
            <a:graphicFrameLocks noChangeAspect="1"/>
          </p:cNvGraphicFramePr>
          <p:nvPr>
            <p:extLst/>
          </p:nvPr>
        </p:nvGraphicFramePr>
        <p:xfrm>
          <a:off x="914400" y="2209800"/>
          <a:ext cx="8334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Clip" r:id="rId4" imgW="1307079" imgH="1083682" progId="MS_ClipArt_Gallery.2">
                  <p:embed/>
                </p:oleObj>
              </mc:Choice>
              <mc:Fallback>
                <p:oleObj name="Clip" r:id="rId4" imgW="1307079" imgH="1083682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209800"/>
                        <a:ext cx="833438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Arrow Connector 14"/>
          <p:cNvCxnSpPr>
            <a:stCxn id="16" idx="3"/>
          </p:cNvCxnSpPr>
          <p:nvPr/>
        </p:nvCxnSpPr>
        <p:spPr bwMode="auto">
          <a:xfrm>
            <a:off x="1747838" y="2528887"/>
            <a:ext cx="5114924" cy="401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sp>
        <p:nvSpPr>
          <p:cNvPr id="16" name="Cloud 15"/>
          <p:cNvSpPr/>
          <p:nvPr/>
        </p:nvSpPr>
        <p:spPr bwMode="auto">
          <a:xfrm>
            <a:off x="2667000" y="1676400"/>
            <a:ext cx="3276600" cy="1676400"/>
          </a:xfrm>
          <a:prstGeom prst="clou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Times New Roman" charset="0"/>
              </a:rPr>
              <a:t>Internet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Times New Roman" charset="0"/>
            </a:endParaRPr>
          </a:p>
        </p:txBody>
      </p:sp>
      <p:graphicFrame>
        <p:nvGraphicFramePr>
          <p:cNvPr id="17" name="Object 3"/>
          <p:cNvGraphicFramePr>
            <a:graphicFrameLocks noChangeAspect="1"/>
          </p:cNvGraphicFramePr>
          <p:nvPr>
            <p:extLst/>
          </p:nvPr>
        </p:nvGraphicFramePr>
        <p:xfrm>
          <a:off x="6862762" y="2213811"/>
          <a:ext cx="8334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Clip" r:id="rId6" imgW="1307079" imgH="1083682" progId="MS_ClipArt_Gallery.2">
                  <p:embed/>
                </p:oleObj>
              </mc:Choice>
              <mc:Fallback>
                <p:oleObj name="Clip" r:id="rId6" imgW="1307079" imgH="1083682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2762" y="2213811"/>
                        <a:ext cx="833438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67707" y="3822077"/>
            <a:ext cx="553407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10000"/>
                  </a:schemeClr>
                </a:solidFill>
              </a:rPr>
              <a:t>Poor performance/reliability/scalability:</a:t>
            </a: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Single point of failure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Easy to be overloaded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Long latency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Suboptimal WAN (BGP) performance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Huge peering traffic!</a:t>
            </a:r>
            <a:endParaRPr lang="en-US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45051" y="1733869"/>
            <a:ext cx="9348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Client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785595" y="1713841"/>
            <a:ext cx="987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Server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0345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170752" y="4495800"/>
            <a:ext cx="3127709" cy="1676400"/>
            <a:chOff x="2170752" y="4495800"/>
            <a:chExt cx="3127709" cy="1676400"/>
          </a:xfrm>
        </p:grpSpPr>
        <p:sp>
          <p:nvSpPr>
            <p:cNvPr id="64" name="Rounded Rectangle 63"/>
            <p:cNvSpPr/>
            <p:nvPr/>
          </p:nvSpPr>
          <p:spPr>
            <a:xfrm rot="19064369">
              <a:off x="2170752" y="4529194"/>
              <a:ext cx="45973" cy="1034721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5" name="Rounded Rectangle 64"/>
            <p:cNvSpPr/>
            <p:nvPr/>
          </p:nvSpPr>
          <p:spPr>
            <a:xfrm rot="13592353">
              <a:off x="4642950" y="4543637"/>
              <a:ext cx="45953" cy="1265068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7" name="Cloud 66"/>
            <p:cNvSpPr/>
            <p:nvPr/>
          </p:nvSpPr>
          <p:spPr bwMode="auto">
            <a:xfrm>
              <a:off x="2362200" y="4495800"/>
              <a:ext cx="2057400" cy="1676400"/>
            </a:xfrm>
            <a:prstGeom prst="cloud">
              <a:avLst/>
            </a:prstGeom>
            <a:solidFill>
              <a:schemeClr val="bg1">
                <a:lumMod val="9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514600" y="5410200"/>
              <a:ext cx="1601151" cy="341264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 smtClean="0">
                  <a:solidFill>
                    <a:srgbClr val="17375E"/>
                  </a:solidFill>
                  <a:latin typeface="+mj-lt"/>
                </a:rPr>
                <a:t>Internet</a:t>
              </a:r>
              <a:endParaRPr lang="en-US" sz="1600" dirty="0">
                <a:solidFill>
                  <a:srgbClr val="17375E"/>
                </a:solidFill>
                <a:latin typeface="+mj-lt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438400" y="4639270"/>
              <a:ext cx="17526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 smtClean="0">
                  <a:solidFill>
                    <a:srgbClr val="000000"/>
                  </a:solidFill>
                </a:rPr>
                <a:t>???</a:t>
              </a:r>
              <a:endParaRPr lang="en-US" sz="5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742" y="342267"/>
            <a:ext cx="8687434" cy="619566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  <a:defRPr/>
            </a:pPr>
            <a:r>
              <a:rPr lang="en-US" dirty="0" smtClean="0">
                <a:solidFill>
                  <a:srgbClr val="000000"/>
                </a:solidFill>
                <a:cs typeface="Helvetica Neue UltraLight"/>
              </a:rPr>
              <a:t>Demystifying Video Delivery</a:t>
            </a:r>
            <a:endParaRPr lang="en-US" dirty="0">
              <a:solidFill>
                <a:srgbClr val="000000"/>
              </a:solidFill>
              <a:cs typeface="Helvetica Neue UltraLight"/>
            </a:endParaRPr>
          </a:p>
        </p:txBody>
      </p:sp>
      <p:sp>
        <p:nvSpPr>
          <p:cNvPr id="6" name="Rounded Rectangle 5"/>
          <p:cNvSpPr/>
          <p:nvPr/>
        </p:nvSpPr>
        <p:spPr>
          <a:xfrm rot="13592353">
            <a:off x="7299516" y="2420132"/>
            <a:ext cx="45953" cy="1265068"/>
          </a:xfrm>
          <a:prstGeom prst="roundRect">
            <a:avLst>
              <a:gd name="adj" fmla="val 29325"/>
            </a:avLst>
          </a:prstGeom>
          <a:solidFill>
            <a:srgbClr val="00B0F0"/>
          </a:solidFill>
          <a:ln>
            <a:solidFill>
              <a:schemeClr val="accent3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24" tIns="47062" rIns="94124" bIns="47062" anchor="ctr"/>
          <a:lstStyle/>
          <a:p>
            <a:pPr>
              <a:defRPr/>
            </a:pPr>
            <a:endParaRPr lang="en-US"/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4678" y="3112451"/>
            <a:ext cx="1806307" cy="1467078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  <a:scene3d>
            <a:camera prst="perspectiveContrastingLeftFacing"/>
            <a:lightRig rig="threePt" dir="t"/>
          </a:scene3d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194" y="1523724"/>
            <a:ext cx="603122" cy="60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6" name="TextBox 15"/>
          <p:cNvSpPr txBox="1"/>
          <p:nvPr/>
        </p:nvSpPr>
        <p:spPr>
          <a:xfrm>
            <a:off x="1130318" y="1641611"/>
            <a:ext cx="1016176" cy="587486"/>
          </a:xfrm>
          <a:prstGeom prst="rect">
            <a:avLst/>
          </a:prstGeom>
          <a:noFill/>
        </p:spPr>
        <p:txBody>
          <a:bodyPr lIns="94124" tIns="47062" rIns="94124" bIns="47062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17375E"/>
                </a:solidFill>
                <a:latin typeface="+mj-lt"/>
              </a:rPr>
              <a:t>Video Source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91064" y="1868204"/>
            <a:ext cx="2240026" cy="2071252"/>
            <a:chOff x="791064" y="1868204"/>
            <a:chExt cx="2240026" cy="2071252"/>
          </a:xfrm>
        </p:grpSpPr>
        <p:sp>
          <p:nvSpPr>
            <p:cNvPr id="13" name="Rounded Rectangle 12"/>
            <p:cNvSpPr/>
            <p:nvPr/>
          </p:nvSpPr>
          <p:spPr>
            <a:xfrm rot="19064369">
              <a:off x="1143001" y="1868204"/>
              <a:ext cx="45973" cy="1034721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E1E1EB"/>
                </a:clrFrom>
                <a:clrTo>
                  <a:srgbClr val="E1E1EB">
                    <a:alpha val="0"/>
                  </a:srgbClr>
                </a:clrTo>
              </a:clrChange>
            </a:blip>
            <a:srcRect l="6058" t="11529" r="6849" b="14848"/>
            <a:stretch>
              <a:fillRect/>
            </a:stretch>
          </p:blipFill>
          <p:spPr bwMode="auto">
            <a:xfrm>
              <a:off x="1242896" y="2583052"/>
              <a:ext cx="1076098" cy="59674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1761267" y="3105749"/>
              <a:ext cx="1269823" cy="833707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Encoders &amp; Video Servers</a:t>
              </a:r>
            </a:p>
          </p:txBody>
        </p:sp>
        <p:grpSp>
          <p:nvGrpSpPr>
            <p:cNvPr id="10257" name="Group 94"/>
            <p:cNvGrpSpPr>
              <a:grpSpLocks/>
            </p:cNvGrpSpPr>
            <p:nvPr/>
          </p:nvGrpSpPr>
          <p:grpSpPr bwMode="auto">
            <a:xfrm>
              <a:off x="791064" y="2912432"/>
              <a:ext cx="854475" cy="502308"/>
              <a:chOff x="3176833" y="2950589"/>
              <a:chExt cx="4817095" cy="3211398"/>
            </a:xfrm>
          </p:grpSpPr>
          <p:pic>
            <p:nvPicPr>
              <p:cNvPr id="10295" name="Picture 5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76833" y="2950589"/>
                <a:ext cx="4817095" cy="32113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Rectangle 21"/>
              <p:cNvSpPr/>
              <p:nvPr/>
            </p:nvSpPr>
            <p:spPr>
              <a:xfrm>
                <a:off x="4142040" y="5270496"/>
                <a:ext cx="536226" cy="202612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6429938" y="5847936"/>
                <a:ext cx="536226" cy="40522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1517716" y="3056628"/>
            <a:ext cx="1499107" cy="1797123"/>
            <a:chOff x="1517716" y="3056628"/>
            <a:chExt cx="1499107" cy="1797123"/>
          </a:xfrm>
        </p:grpSpPr>
        <p:sp>
          <p:nvSpPr>
            <p:cNvPr id="12" name="Rounded Rectangle 11"/>
            <p:cNvSpPr/>
            <p:nvPr/>
          </p:nvSpPr>
          <p:spPr>
            <a:xfrm rot="21156066" flipH="1">
              <a:off x="1761267" y="3056628"/>
              <a:ext cx="45973" cy="1014122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092594" y="4020044"/>
              <a:ext cx="924229" cy="833707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CMS and Hosting</a:t>
              </a:r>
            </a:p>
          </p:txBody>
        </p:sp>
        <p:pic>
          <p:nvPicPr>
            <p:cNvPr id="24" name="Picture 7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17716" y="3944092"/>
              <a:ext cx="602475" cy="810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</p:pic>
      </p:grpSp>
      <p:pic>
        <p:nvPicPr>
          <p:cNvPr id="52" name="Picture 12"/>
          <p:cNvPicPr>
            <a:picLocks noChangeAspect="1" noChangeArrowheads="1"/>
          </p:cNvPicPr>
          <p:nvPr/>
        </p:nvPicPr>
        <p:blipFill>
          <a:blip r:embed="rId8" cstate="print"/>
          <a:srcRect l="15604" t="17857" r="17227" b="18829"/>
          <a:stretch>
            <a:fillRect/>
          </a:stretch>
        </p:blipFill>
        <p:spPr bwMode="auto">
          <a:xfrm>
            <a:off x="7621756" y="2038168"/>
            <a:ext cx="1319044" cy="92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grpSp>
        <p:nvGrpSpPr>
          <p:cNvPr id="3" name="Group 2"/>
          <p:cNvGrpSpPr/>
          <p:nvPr/>
        </p:nvGrpSpPr>
        <p:grpSpPr>
          <a:xfrm>
            <a:off x="4768577" y="3758590"/>
            <a:ext cx="2305025" cy="1701135"/>
            <a:chOff x="4768577" y="3758590"/>
            <a:chExt cx="2305025" cy="1701135"/>
          </a:xfrm>
        </p:grpSpPr>
        <p:sp>
          <p:nvSpPr>
            <p:cNvPr id="9" name="Rounded Rectangle 8"/>
            <p:cNvSpPr/>
            <p:nvPr/>
          </p:nvSpPr>
          <p:spPr>
            <a:xfrm rot="13592353">
              <a:off x="6418091" y="3440592"/>
              <a:ext cx="45953" cy="1265068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0" name="Picture 14"/>
            <p:cNvPicPr>
              <a:picLocks noChangeAspect="1" noChangeArrowheads="1"/>
            </p:cNvPicPr>
            <p:nvPr/>
          </p:nvPicPr>
          <p:blipFill>
            <a:blip r:embed="rId9" cstate="print">
              <a:lum bright="-46000"/>
            </a:blip>
            <a:srcRect r="39361" b="5711"/>
            <a:stretch>
              <a:fillRect/>
            </a:stretch>
          </p:blipFill>
          <p:spPr bwMode="auto">
            <a:xfrm flipH="1">
              <a:off x="4970208" y="4116336"/>
              <a:ext cx="1151952" cy="1343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127000"/>
            </a:effectLst>
          </p:spPr>
        </p:pic>
        <p:sp>
          <p:nvSpPr>
            <p:cNvPr id="53" name="TextBox 52"/>
            <p:cNvSpPr txBox="1"/>
            <p:nvPr/>
          </p:nvSpPr>
          <p:spPr>
            <a:xfrm>
              <a:off x="4768577" y="3758590"/>
              <a:ext cx="1602737" cy="587486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ISP &amp; Home Net</a:t>
              </a: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7541264" y="1657456"/>
            <a:ext cx="1602736" cy="341264"/>
          </a:xfrm>
          <a:prstGeom prst="rect">
            <a:avLst/>
          </a:prstGeom>
          <a:noFill/>
        </p:spPr>
        <p:txBody>
          <a:bodyPr lIns="94124" tIns="47062" rIns="94124" bIns="47062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17375E"/>
                </a:solidFill>
                <a:latin typeface="+mj-lt"/>
              </a:rPr>
              <a:t>Screen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023811" y="2818943"/>
            <a:ext cx="1601151" cy="341264"/>
          </a:xfrm>
          <a:prstGeom prst="rect">
            <a:avLst/>
          </a:prstGeom>
          <a:noFill/>
        </p:spPr>
        <p:txBody>
          <a:bodyPr lIns="94124" tIns="47062" rIns="94124" bIns="47062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17375E"/>
                </a:solidFill>
                <a:latin typeface="+mj-lt"/>
              </a:rPr>
              <a:t>Video Player </a:t>
            </a:r>
          </a:p>
        </p:txBody>
      </p:sp>
      <p:sp>
        <p:nvSpPr>
          <p:cNvPr id="5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fld id="{69CA10F1-F00B-7C4B-9223-27E1E3296495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57188" y="6186488"/>
            <a:ext cx="3505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Source: </a:t>
            </a:r>
            <a:r>
              <a:rPr lang="en-US" dirty="0" err="1" smtClean="0"/>
              <a:t>www.conviva.com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2484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742" y="342267"/>
            <a:ext cx="8687434" cy="619566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  <a:defRPr/>
            </a:pPr>
            <a:r>
              <a:rPr lang="en-US" dirty="0" smtClean="0">
                <a:solidFill>
                  <a:srgbClr val="000000"/>
                </a:solidFill>
                <a:cs typeface="Helvetica Neue UltraLight"/>
              </a:rPr>
              <a:t>Demystifying Video Delivery</a:t>
            </a:r>
            <a:endParaRPr lang="en-US" dirty="0">
              <a:solidFill>
                <a:srgbClr val="000000"/>
              </a:solidFill>
              <a:cs typeface="Helvetica Neue UltraLight"/>
            </a:endParaRPr>
          </a:p>
        </p:txBody>
      </p:sp>
      <p:sp>
        <p:nvSpPr>
          <p:cNvPr id="6" name="Rounded Rectangle 5"/>
          <p:cNvSpPr/>
          <p:nvPr/>
        </p:nvSpPr>
        <p:spPr>
          <a:xfrm rot="13592353">
            <a:off x="7299516" y="2420132"/>
            <a:ext cx="45953" cy="1265068"/>
          </a:xfrm>
          <a:prstGeom prst="roundRect">
            <a:avLst>
              <a:gd name="adj" fmla="val 29325"/>
            </a:avLst>
          </a:prstGeom>
          <a:solidFill>
            <a:srgbClr val="00B0F0"/>
          </a:solidFill>
          <a:ln>
            <a:solidFill>
              <a:schemeClr val="accent3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24" tIns="47062" rIns="94124" bIns="47062" anchor="ctr"/>
          <a:lstStyle/>
          <a:p>
            <a:pPr>
              <a:defRPr/>
            </a:pPr>
            <a:endParaRPr lang="en-US"/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4678" y="3112451"/>
            <a:ext cx="1806307" cy="1467078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  <a:scene3d>
            <a:camera prst="perspectiveContrastingLeftFacing"/>
            <a:lightRig rig="threePt" dir="t"/>
          </a:scene3d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194" y="1523724"/>
            <a:ext cx="603122" cy="60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6" name="TextBox 15"/>
          <p:cNvSpPr txBox="1"/>
          <p:nvPr/>
        </p:nvSpPr>
        <p:spPr>
          <a:xfrm>
            <a:off x="1130318" y="1641611"/>
            <a:ext cx="1016176" cy="587486"/>
          </a:xfrm>
          <a:prstGeom prst="rect">
            <a:avLst/>
          </a:prstGeom>
          <a:noFill/>
        </p:spPr>
        <p:txBody>
          <a:bodyPr lIns="94124" tIns="47062" rIns="94124" bIns="47062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17375E"/>
                </a:solidFill>
                <a:latin typeface="+mj-lt"/>
              </a:rPr>
              <a:t>Video Source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91064" y="1868204"/>
            <a:ext cx="2240026" cy="2071252"/>
            <a:chOff x="791064" y="1868204"/>
            <a:chExt cx="2240026" cy="2071252"/>
          </a:xfrm>
        </p:grpSpPr>
        <p:sp>
          <p:nvSpPr>
            <p:cNvPr id="13" name="Rounded Rectangle 12"/>
            <p:cNvSpPr/>
            <p:nvPr/>
          </p:nvSpPr>
          <p:spPr>
            <a:xfrm rot="19064369">
              <a:off x="1143001" y="1868204"/>
              <a:ext cx="45973" cy="1034721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E1E1EB"/>
                </a:clrFrom>
                <a:clrTo>
                  <a:srgbClr val="E1E1EB">
                    <a:alpha val="0"/>
                  </a:srgbClr>
                </a:clrTo>
              </a:clrChange>
            </a:blip>
            <a:srcRect l="6058" t="11529" r="6849" b="14848"/>
            <a:stretch>
              <a:fillRect/>
            </a:stretch>
          </p:blipFill>
          <p:spPr bwMode="auto">
            <a:xfrm>
              <a:off x="1242896" y="2583052"/>
              <a:ext cx="1076098" cy="59674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1761267" y="3105749"/>
              <a:ext cx="1269823" cy="833707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Encoders &amp; Video Servers</a:t>
              </a:r>
            </a:p>
          </p:txBody>
        </p:sp>
        <p:grpSp>
          <p:nvGrpSpPr>
            <p:cNvPr id="10257" name="Group 94"/>
            <p:cNvGrpSpPr>
              <a:grpSpLocks/>
            </p:cNvGrpSpPr>
            <p:nvPr/>
          </p:nvGrpSpPr>
          <p:grpSpPr bwMode="auto">
            <a:xfrm>
              <a:off x="791064" y="2912432"/>
              <a:ext cx="854475" cy="502308"/>
              <a:chOff x="3176833" y="2950589"/>
              <a:chExt cx="4817095" cy="3211398"/>
            </a:xfrm>
          </p:grpSpPr>
          <p:pic>
            <p:nvPicPr>
              <p:cNvPr id="10295" name="Picture 5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76833" y="2950589"/>
                <a:ext cx="4817095" cy="32113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Rectangle 21"/>
              <p:cNvSpPr/>
              <p:nvPr/>
            </p:nvSpPr>
            <p:spPr>
              <a:xfrm>
                <a:off x="4142040" y="5270496"/>
                <a:ext cx="536226" cy="202612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6429938" y="5847936"/>
                <a:ext cx="536226" cy="40522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1517716" y="3056628"/>
            <a:ext cx="1499107" cy="1797123"/>
            <a:chOff x="1517716" y="3056628"/>
            <a:chExt cx="1499107" cy="1797123"/>
          </a:xfrm>
        </p:grpSpPr>
        <p:sp>
          <p:nvSpPr>
            <p:cNvPr id="12" name="Rounded Rectangle 11"/>
            <p:cNvSpPr/>
            <p:nvPr/>
          </p:nvSpPr>
          <p:spPr>
            <a:xfrm rot="21156066" flipH="1">
              <a:off x="1761267" y="3056628"/>
              <a:ext cx="45973" cy="1014122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092594" y="4020044"/>
              <a:ext cx="924229" cy="833707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CMS and Hosting</a:t>
              </a:r>
            </a:p>
          </p:txBody>
        </p:sp>
        <p:pic>
          <p:nvPicPr>
            <p:cNvPr id="24" name="Picture 7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17716" y="3944092"/>
              <a:ext cx="602475" cy="810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</p:pic>
      </p:grpSp>
      <p:sp>
        <p:nvSpPr>
          <p:cNvPr id="11" name="Rounded Rectangle 10"/>
          <p:cNvSpPr/>
          <p:nvPr/>
        </p:nvSpPr>
        <p:spPr>
          <a:xfrm rot="3063608">
            <a:off x="1557892" y="5101500"/>
            <a:ext cx="1453046" cy="44388"/>
          </a:xfrm>
          <a:prstGeom prst="roundRect">
            <a:avLst/>
          </a:prstGeom>
          <a:solidFill>
            <a:srgbClr val="00B0F0"/>
          </a:solidFill>
          <a:ln>
            <a:solidFill>
              <a:schemeClr val="accent3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24" tIns="47062" rIns="94124" bIns="47062" anchor="ctr"/>
          <a:lstStyle/>
          <a:p>
            <a:pPr>
              <a:defRPr/>
            </a:pPr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963255" y="3891130"/>
            <a:ext cx="1602736" cy="1079928"/>
          </a:xfrm>
          <a:prstGeom prst="rect">
            <a:avLst/>
          </a:prstGeom>
          <a:noFill/>
        </p:spPr>
        <p:txBody>
          <a:bodyPr lIns="94124" tIns="47062" rIns="94124" bIns="47062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17375E"/>
                </a:solidFill>
                <a:latin typeface="+mj-lt"/>
              </a:rPr>
              <a:t>Content Delivery Networks (CDN)</a:t>
            </a:r>
          </a:p>
        </p:txBody>
      </p:sp>
      <p:sp>
        <p:nvSpPr>
          <p:cNvPr id="25" name="Rounded Rectangle 24"/>
          <p:cNvSpPr/>
          <p:nvPr/>
        </p:nvSpPr>
        <p:spPr>
          <a:xfrm rot="15410550">
            <a:off x="4628288" y="4434110"/>
            <a:ext cx="45953" cy="1287262"/>
          </a:xfrm>
          <a:prstGeom prst="roundRect">
            <a:avLst>
              <a:gd name="adj" fmla="val 29325"/>
            </a:avLst>
          </a:prstGeom>
          <a:solidFill>
            <a:srgbClr val="00B0F0"/>
          </a:solidFill>
          <a:ln>
            <a:solidFill>
              <a:schemeClr val="accent3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24" tIns="47062" rIns="94124" bIns="47062" anchor="ctr"/>
          <a:lstStyle/>
          <a:p>
            <a:pPr>
              <a:defRPr/>
            </a:pPr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 rot="17582836" flipH="1">
            <a:off x="3990022" y="6345431"/>
            <a:ext cx="61799" cy="366203"/>
          </a:xfrm>
          <a:prstGeom prst="roundRect">
            <a:avLst>
              <a:gd name="adj" fmla="val 29325"/>
            </a:avLst>
          </a:prstGeom>
          <a:solidFill>
            <a:srgbClr val="00B0F0"/>
          </a:solidFill>
          <a:ln>
            <a:solidFill>
              <a:schemeClr val="accent3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24" tIns="47062" rIns="94124" bIns="47062" anchor="ctr"/>
          <a:lstStyle/>
          <a:p>
            <a:pPr>
              <a:defRPr/>
            </a:pPr>
            <a:endParaRPr lang="en-US"/>
          </a:p>
        </p:txBody>
      </p:sp>
      <p:sp>
        <p:nvSpPr>
          <p:cNvPr id="49" name="Rounded Rectangle 48"/>
          <p:cNvSpPr/>
          <p:nvPr/>
        </p:nvSpPr>
        <p:spPr>
          <a:xfrm rot="17582836" flipH="1">
            <a:off x="4426771" y="5745672"/>
            <a:ext cx="61799" cy="367789"/>
          </a:xfrm>
          <a:prstGeom prst="roundRect">
            <a:avLst>
              <a:gd name="adj" fmla="val 29325"/>
            </a:avLst>
          </a:prstGeom>
          <a:solidFill>
            <a:srgbClr val="00B0F0"/>
          </a:solidFill>
          <a:ln>
            <a:solidFill>
              <a:schemeClr val="accent3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24" tIns="47062" rIns="94124" bIns="47062" anchor="ctr"/>
          <a:lstStyle/>
          <a:p>
            <a:pPr>
              <a:defRPr/>
            </a:pPr>
            <a:endParaRPr lang="en-US"/>
          </a:p>
        </p:txBody>
      </p:sp>
      <p:pic>
        <p:nvPicPr>
          <p:cNvPr id="50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05784" y="6467628"/>
            <a:ext cx="536034" cy="363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1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65991" y="5922375"/>
            <a:ext cx="536034" cy="363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2" name="Picture 12"/>
          <p:cNvPicPr>
            <a:picLocks noChangeAspect="1" noChangeArrowheads="1"/>
          </p:cNvPicPr>
          <p:nvPr/>
        </p:nvPicPr>
        <p:blipFill>
          <a:blip r:embed="rId9" cstate="print"/>
          <a:srcRect l="15604" t="17857" r="17227" b="18829"/>
          <a:stretch>
            <a:fillRect/>
          </a:stretch>
        </p:blipFill>
        <p:spPr bwMode="auto">
          <a:xfrm>
            <a:off x="7621756" y="2038168"/>
            <a:ext cx="1319044" cy="92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grpSp>
        <p:nvGrpSpPr>
          <p:cNvPr id="3" name="Group 2"/>
          <p:cNvGrpSpPr/>
          <p:nvPr/>
        </p:nvGrpSpPr>
        <p:grpSpPr>
          <a:xfrm>
            <a:off x="4768577" y="3758590"/>
            <a:ext cx="2305025" cy="1701135"/>
            <a:chOff x="4768577" y="3758590"/>
            <a:chExt cx="2305025" cy="1701135"/>
          </a:xfrm>
        </p:grpSpPr>
        <p:sp>
          <p:nvSpPr>
            <p:cNvPr id="9" name="Rounded Rectangle 8"/>
            <p:cNvSpPr/>
            <p:nvPr/>
          </p:nvSpPr>
          <p:spPr>
            <a:xfrm rot="13592353">
              <a:off x="6418091" y="3440592"/>
              <a:ext cx="45953" cy="1265068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0" name="Picture 14"/>
            <p:cNvPicPr>
              <a:picLocks noChangeAspect="1" noChangeArrowheads="1"/>
            </p:cNvPicPr>
            <p:nvPr/>
          </p:nvPicPr>
          <p:blipFill>
            <a:blip r:embed="rId10" cstate="print">
              <a:lum bright="-46000"/>
            </a:blip>
            <a:srcRect r="39361" b="5711"/>
            <a:stretch>
              <a:fillRect/>
            </a:stretch>
          </p:blipFill>
          <p:spPr bwMode="auto">
            <a:xfrm flipH="1">
              <a:off x="4970208" y="4116336"/>
              <a:ext cx="1151952" cy="1343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127000"/>
            </a:effectLst>
          </p:spPr>
        </p:pic>
        <p:sp>
          <p:nvSpPr>
            <p:cNvPr id="53" name="TextBox 52"/>
            <p:cNvSpPr txBox="1"/>
            <p:nvPr/>
          </p:nvSpPr>
          <p:spPr>
            <a:xfrm>
              <a:off x="4768577" y="3758590"/>
              <a:ext cx="1602737" cy="587486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ISP &amp; Home Net</a:t>
              </a: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7541264" y="1657456"/>
            <a:ext cx="1602736" cy="341264"/>
          </a:xfrm>
          <a:prstGeom prst="rect">
            <a:avLst/>
          </a:prstGeom>
          <a:noFill/>
        </p:spPr>
        <p:txBody>
          <a:bodyPr lIns="94124" tIns="47062" rIns="94124" bIns="47062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17375E"/>
                </a:solidFill>
                <a:latin typeface="+mj-lt"/>
              </a:rPr>
              <a:t>Screen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023811" y="2818943"/>
            <a:ext cx="1601151" cy="341264"/>
          </a:xfrm>
          <a:prstGeom prst="rect">
            <a:avLst/>
          </a:prstGeom>
          <a:noFill/>
        </p:spPr>
        <p:txBody>
          <a:bodyPr lIns="94124" tIns="47062" rIns="94124" bIns="47062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17375E"/>
                </a:solidFill>
                <a:latin typeface="+mj-lt"/>
              </a:rPr>
              <a:t>Video Player </a:t>
            </a:r>
          </a:p>
        </p:txBody>
      </p:sp>
      <p:sp>
        <p:nvSpPr>
          <p:cNvPr id="5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fld id="{69CA10F1-F00B-7C4B-9223-27E1E3296495}" type="slidenum">
              <a:rPr lang="en-US" smtClean="0"/>
              <a:pPr/>
              <a:t>61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88759" y="5650805"/>
            <a:ext cx="1440731" cy="61471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00365" y="5055935"/>
            <a:ext cx="1980894" cy="660298"/>
          </a:xfrm>
          <a:prstGeom prst="rect">
            <a:avLst/>
          </a:prstGeom>
        </p:spPr>
      </p:pic>
      <p:sp>
        <p:nvSpPr>
          <p:cNvPr id="61" name="Rounded Rectangle 60"/>
          <p:cNvSpPr/>
          <p:nvPr/>
        </p:nvSpPr>
        <p:spPr>
          <a:xfrm rot="2438564">
            <a:off x="1724847" y="4811192"/>
            <a:ext cx="985369" cy="45719"/>
          </a:xfrm>
          <a:prstGeom prst="roundRect">
            <a:avLst/>
          </a:prstGeom>
          <a:solidFill>
            <a:srgbClr val="00B0F0"/>
          </a:solidFill>
          <a:ln>
            <a:solidFill>
              <a:schemeClr val="accent3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24" tIns="47062" rIns="94124" bIns="47062" anchor="ctr"/>
          <a:lstStyle/>
          <a:p>
            <a:pPr>
              <a:defRPr/>
            </a:pPr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28125" y="6197583"/>
            <a:ext cx="3505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Source: </a:t>
            </a:r>
            <a:r>
              <a:rPr lang="en-US" dirty="0" err="1" smtClean="0"/>
              <a:t>www.conviva.com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250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Background/Terminology</a:t>
            </a:r>
          </a:p>
          <a:p>
            <a:endParaRPr lang="en-US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Client-server protocol: HTTP 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c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hunking</a:t>
            </a:r>
          </a:p>
          <a:p>
            <a:endParaRPr lang="en-US" dirty="0"/>
          </a:p>
          <a:p>
            <a:r>
              <a:rPr lang="en-US" dirty="0" smtClean="0"/>
              <a:t>Video quality analytics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62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631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Straight Arrow Connector 67"/>
          <p:cNvCxnSpPr/>
          <p:nvPr/>
        </p:nvCxnSpPr>
        <p:spPr bwMode="auto">
          <a:xfrm flipV="1">
            <a:off x="5638800" y="3429000"/>
            <a:ext cx="914400" cy="762000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742" y="342267"/>
            <a:ext cx="8687434" cy="619566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  <a:defRPr/>
            </a:pPr>
            <a:r>
              <a:rPr lang="en-US" dirty="0" smtClean="0">
                <a:solidFill>
                  <a:srgbClr val="000000"/>
                </a:solidFill>
                <a:cs typeface="Helvetica Neue UltraLight"/>
              </a:rPr>
              <a:t>What’s wrong with this picture?</a:t>
            </a:r>
            <a:endParaRPr lang="en-US" dirty="0">
              <a:solidFill>
                <a:srgbClr val="000000"/>
              </a:solidFill>
              <a:cs typeface="Helvetica Neue UltraLight"/>
            </a:endParaRPr>
          </a:p>
        </p:txBody>
      </p:sp>
      <p:sp>
        <p:nvSpPr>
          <p:cNvPr id="6" name="Rounded Rectangle 5"/>
          <p:cNvSpPr/>
          <p:nvPr/>
        </p:nvSpPr>
        <p:spPr>
          <a:xfrm rot="13592353">
            <a:off x="7299516" y="2420132"/>
            <a:ext cx="45953" cy="1265068"/>
          </a:xfrm>
          <a:prstGeom prst="roundRect">
            <a:avLst>
              <a:gd name="adj" fmla="val 29325"/>
            </a:avLst>
          </a:prstGeom>
          <a:solidFill>
            <a:srgbClr val="00B0F0"/>
          </a:solidFill>
          <a:ln>
            <a:solidFill>
              <a:schemeClr val="accent3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24" tIns="47062" rIns="94124" bIns="47062" anchor="ctr"/>
          <a:lstStyle/>
          <a:p>
            <a:pPr>
              <a:defRPr/>
            </a:pPr>
            <a:endParaRPr lang="en-US"/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4678" y="3112451"/>
            <a:ext cx="1806307" cy="1467078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  <a:scene3d>
            <a:camera prst="perspectiveContrastingLeftFacing"/>
            <a:lightRig rig="threePt" dir="t"/>
          </a:scene3d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194" y="1523724"/>
            <a:ext cx="603122" cy="60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6" name="TextBox 15"/>
          <p:cNvSpPr txBox="1"/>
          <p:nvPr/>
        </p:nvSpPr>
        <p:spPr>
          <a:xfrm>
            <a:off x="1130318" y="1641611"/>
            <a:ext cx="1016176" cy="587486"/>
          </a:xfrm>
          <a:prstGeom prst="rect">
            <a:avLst/>
          </a:prstGeom>
          <a:noFill/>
        </p:spPr>
        <p:txBody>
          <a:bodyPr lIns="94124" tIns="47062" rIns="94124" bIns="47062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17375E"/>
                </a:solidFill>
                <a:latin typeface="+mj-lt"/>
              </a:rPr>
              <a:t>Video Source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91064" y="1868204"/>
            <a:ext cx="2240026" cy="2071252"/>
            <a:chOff x="791064" y="1868204"/>
            <a:chExt cx="2240026" cy="2071252"/>
          </a:xfrm>
        </p:grpSpPr>
        <p:sp>
          <p:nvSpPr>
            <p:cNvPr id="13" name="Rounded Rectangle 12"/>
            <p:cNvSpPr/>
            <p:nvPr/>
          </p:nvSpPr>
          <p:spPr>
            <a:xfrm rot="19064369">
              <a:off x="1143001" y="1868204"/>
              <a:ext cx="45973" cy="1034721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E1E1EB"/>
                </a:clrFrom>
                <a:clrTo>
                  <a:srgbClr val="E1E1EB">
                    <a:alpha val="0"/>
                  </a:srgbClr>
                </a:clrTo>
              </a:clrChange>
            </a:blip>
            <a:srcRect l="6058" t="11529" r="6849" b="14848"/>
            <a:stretch>
              <a:fillRect/>
            </a:stretch>
          </p:blipFill>
          <p:spPr bwMode="auto">
            <a:xfrm>
              <a:off x="1242896" y="2583052"/>
              <a:ext cx="1076098" cy="59674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1761267" y="3105749"/>
              <a:ext cx="1269823" cy="833707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Encoders &amp; Video Servers</a:t>
              </a:r>
            </a:p>
          </p:txBody>
        </p:sp>
        <p:grpSp>
          <p:nvGrpSpPr>
            <p:cNvPr id="10257" name="Group 94"/>
            <p:cNvGrpSpPr>
              <a:grpSpLocks/>
            </p:cNvGrpSpPr>
            <p:nvPr/>
          </p:nvGrpSpPr>
          <p:grpSpPr bwMode="auto">
            <a:xfrm>
              <a:off x="791064" y="2912432"/>
              <a:ext cx="854475" cy="502308"/>
              <a:chOff x="3176833" y="2950589"/>
              <a:chExt cx="4817095" cy="3211398"/>
            </a:xfrm>
          </p:grpSpPr>
          <p:pic>
            <p:nvPicPr>
              <p:cNvPr id="10295" name="Picture 5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76833" y="2950589"/>
                <a:ext cx="4817095" cy="32113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Rectangle 21"/>
              <p:cNvSpPr/>
              <p:nvPr/>
            </p:nvSpPr>
            <p:spPr>
              <a:xfrm>
                <a:off x="4142040" y="5270496"/>
                <a:ext cx="536226" cy="202612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6429938" y="5847936"/>
                <a:ext cx="536226" cy="40522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1517716" y="3056628"/>
            <a:ext cx="1499107" cy="1797123"/>
            <a:chOff x="1517716" y="3056628"/>
            <a:chExt cx="1499107" cy="1797123"/>
          </a:xfrm>
        </p:grpSpPr>
        <p:sp>
          <p:nvSpPr>
            <p:cNvPr id="12" name="Rounded Rectangle 11"/>
            <p:cNvSpPr/>
            <p:nvPr/>
          </p:nvSpPr>
          <p:spPr>
            <a:xfrm rot="21156066" flipH="1">
              <a:off x="1761267" y="3056628"/>
              <a:ext cx="45973" cy="1014122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092594" y="4020044"/>
              <a:ext cx="924229" cy="833707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CMS and Hosting</a:t>
              </a:r>
            </a:p>
          </p:txBody>
        </p:sp>
        <p:pic>
          <p:nvPicPr>
            <p:cNvPr id="24" name="Picture 7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17716" y="3944092"/>
              <a:ext cx="602475" cy="810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</p:pic>
      </p:grpSp>
      <p:grpSp>
        <p:nvGrpSpPr>
          <p:cNvPr id="20" name="Group 19"/>
          <p:cNvGrpSpPr/>
          <p:nvPr/>
        </p:nvGrpSpPr>
        <p:grpSpPr>
          <a:xfrm>
            <a:off x="2262221" y="4205437"/>
            <a:ext cx="3032675" cy="2612020"/>
            <a:chOff x="2262221" y="4205437"/>
            <a:chExt cx="3032675" cy="2612020"/>
          </a:xfrm>
        </p:grpSpPr>
        <p:sp>
          <p:nvSpPr>
            <p:cNvPr id="11" name="Rounded Rectangle 10"/>
            <p:cNvSpPr/>
            <p:nvPr/>
          </p:nvSpPr>
          <p:spPr>
            <a:xfrm rot="3063608">
              <a:off x="1557892" y="5101500"/>
              <a:ext cx="1453046" cy="44388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191206" y="4205437"/>
              <a:ext cx="1602736" cy="1079928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Content Delivery Networks (CDN)</a:t>
              </a:r>
            </a:p>
          </p:txBody>
        </p:sp>
        <p:sp>
          <p:nvSpPr>
            <p:cNvPr id="25" name="Rounded Rectangle 24"/>
            <p:cNvSpPr/>
            <p:nvPr/>
          </p:nvSpPr>
          <p:spPr>
            <a:xfrm rot="15410550">
              <a:off x="4628288" y="4434110"/>
              <a:ext cx="45953" cy="1287262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6" name="Rounded Rectangle 25"/>
            <p:cNvSpPr/>
            <p:nvPr/>
          </p:nvSpPr>
          <p:spPr>
            <a:xfrm rot="17582836" flipH="1">
              <a:off x="3774609" y="6331841"/>
              <a:ext cx="61799" cy="366203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0261" name="Group 84"/>
            <p:cNvGrpSpPr>
              <a:grpSpLocks/>
            </p:cNvGrpSpPr>
            <p:nvPr/>
          </p:nvGrpSpPr>
          <p:grpSpPr bwMode="auto">
            <a:xfrm rot="-4978940">
              <a:off x="2551940" y="4874600"/>
              <a:ext cx="1741438" cy="1372868"/>
              <a:chOff x="3491345" y="2923308"/>
              <a:chExt cx="1574801" cy="997528"/>
            </a:xfrm>
          </p:grpSpPr>
          <p:sp>
            <p:nvSpPr>
              <p:cNvPr id="28" name="Oval 27"/>
              <p:cNvSpPr/>
              <p:nvPr/>
            </p:nvSpPr>
            <p:spPr>
              <a:xfrm>
                <a:off x="3837101" y="3388824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4022151" y="2919049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4225211" y="3415411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562049" y="3173177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3487987" y="3597460"/>
                <a:ext cx="83110" cy="74873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4056789" y="3842920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4569634" y="3731823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4982636" y="3449556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cxnSp>
            <p:nvCxnSpPr>
              <p:cNvPr id="36" name="Straight Connector 35"/>
              <p:cNvCxnSpPr>
                <a:stCxn id="29" idx="4"/>
                <a:endCxn id="28" idx="7"/>
              </p:cNvCxnSpPr>
              <p:nvPr/>
            </p:nvCxnSpPr>
            <p:spPr>
              <a:xfrm rot="5400000">
                <a:off x="3784612" y="3118589"/>
                <a:ext cx="403158" cy="151892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>
                <a:stCxn id="29" idx="5"/>
                <a:endCxn id="30" idx="1"/>
              </p:cNvCxnSpPr>
              <p:nvPr/>
            </p:nvCxnSpPr>
            <p:spPr>
              <a:xfrm rot="16200000" flipH="1">
                <a:off x="3943055" y="3128575"/>
                <a:ext cx="441170" cy="149026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>
                <a:stCxn id="29" idx="6"/>
                <a:endCxn id="31" idx="2"/>
              </p:cNvCxnSpPr>
              <p:nvPr/>
            </p:nvCxnSpPr>
            <p:spPr>
              <a:xfrm>
                <a:off x="4105436" y="2960070"/>
                <a:ext cx="461407" cy="249958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>
                <a:stCxn id="28" idx="2"/>
                <a:endCxn id="32" idx="7"/>
              </p:cNvCxnSpPr>
              <p:nvPr/>
            </p:nvCxnSpPr>
            <p:spPr>
              <a:xfrm rot="10800000" flipV="1">
                <a:off x="3563480" y="3426343"/>
                <a:ext cx="279423" cy="186605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>
                <a:stCxn id="30" idx="3"/>
                <a:endCxn id="33" idx="0"/>
              </p:cNvCxnSpPr>
              <p:nvPr/>
            </p:nvCxnSpPr>
            <p:spPr>
              <a:xfrm rot="5400000">
                <a:off x="3988215" y="3592722"/>
                <a:ext cx="366298" cy="141861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>
                <a:stCxn id="31" idx="4"/>
                <a:endCxn id="34" idx="0"/>
              </p:cNvCxnSpPr>
              <p:nvPr/>
            </p:nvCxnSpPr>
            <p:spPr>
              <a:xfrm rot="16200000" flipH="1">
                <a:off x="4374084" y="3485725"/>
                <a:ext cx="484942" cy="4298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>
                <a:stCxn id="35" idx="2"/>
                <a:endCxn id="31" idx="5"/>
              </p:cNvCxnSpPr>
              <p:nvPr/>
            </p:nvCxnSpPr>
            <p:spPr>
              <a:xfrm rot="10800000">
                <a:off x="4638900" y="3231027"/>
                <a:ext cx="345338" cy="251110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>
                <a:stCxn id="31" idx="3"/>
                <a:endCxn id="30" idx="6"/>
              </p:cNvCxnSpPr>
              <p:nvPr/>
            </p:nvCxnSpPr>
            <p:spPr>
              <a:xfrm rot="5400000">
                <a:off x="4338711" y="3207771"/>
                <a:ext cx="218857" cy="265093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>
                <a:stCxn id="30" idx="2"/>
                <a:endCxn id="28" idx="6"/>
              </p:cNvCxnSpPr>
              <p:nvPr/>
            </p:nvCxnSpPr>
            <p:spPr>
              <a:xfrm rot="10800000">
                <a:off x="3930770" y="3424100"/>
                <a:ext cx="305217" cy="27645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>
                <a:stCxn id="28" idx="5"/>
                <a:endCxn id="33" idx="1"/>
              </p:cNvCxnSpPr>
              <p:nvPr/>
            </p:nvCxnSpPr>
            <p:spPr>
              <a:xfrm rot="16200000" flipH="1">
                <a:off x="3790339" y="3575711"/>
                <a:ext cx="404310" cy="159056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>
                <a:stCxn id="30" idx="5"/>
                <a:endCxn id="34" idx="1"/>
              </p:cNvCxnSpPr>
              <p:nvPr/>
            </p:nvCxnSpPr>
            <p:spPr>
              <a:xfrm rot="16200000" flipH="1">
                <a:off x="4309936" y="3465547"/>
                <a:ext cx="261476" cy="283722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>
                <a:stCxn id="30" idx="6"/>
                <a:endCxn id="35" idx="2"/>
              </p:cNvCxnSpPr>
              <p:nvPr/>
            </p:nvCxnSpPr>
            <p:spPr>
              <a:xfrm>
                <a:off x="4313908" y="3454079"/>
                <a:ext cx="669182" cy="32253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>
                <a:stCxn id="30" idx="3"/>
                <a:endCxn id="32" idx="7"/>
              </p:cNvCxnSpPr>
              <p:nvPr/>
            </p:nvCxnSpPr>
            <p:spPr>
              <a:xfrm rot="5400000">
                <a:off x="3830543" y="3204404"/>
                <a:ext cx="132467" cy="679213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Rounded Rectangle 48"/>
            <p:cNvSpPr/>
            <p:nvPr/>
          </p:nvSpPr>
          <p:spPr>
            <a:xfrm rot="17582836" flipH="1">
              <a:off x="4211358" y="5732082"/>
              <a:ext cx="61799" cy="367789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50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890371" y="6454038"/>
              <a:ext cx="536034" cy="363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</p:pic>
        <p:pic>
          <p:nvPicPr>
            <p:cNvPr id="51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350578" y="5908785"/>
              <a:ext cx="536034" cy="363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</p:pic>
      </p:grpSp>
      <p:pic>
        <p:nvPicPr>
          <p:cNvPr id="52" name="Picture 12"/>
          <p:cNvPicPr>
            <a:picLocks noChangeAspect="1" noChangeArrowheads="1"/>
          </p:cNvPicPr>
          <p:nvPr/>
        </p:nvPicPr>
        <p:blipFill>
          <a:blip r:embed="rId9" cstate="print"/>
          <a:srcRect l="15604" t="17857" r="17227" b="18829"/>
          <a:stretch>
            <a:fillRect/>
          </a:stretch>
        </p:blipFill>
        <p:spPr bwMode="auto">
          <a:xfrm>
            <a:off x="7621756" y="2038168"/>
            <a:ext cx="1319044" cy="92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grpSp>
        <p:nvGrpSpPr>
          <p:cNvPr id="3" name="Group 2"/>
          <p:cNvGrpSpPr/>
          <p:nvPr/>
        </p:nvGrpSpPr>
        <p:grpSpPr>
          <a:xfrm>
            <a:off x="4768577" y="3758590"/>
            <a:ext cx="2305025" cy="1701135"/>
            <a:chOff x="4768577" y="3758590"/>
            <a:chExt cx="2305025" cy="1701135"/>
          </a:xfrm>
        </p:grpSpPr>
        <p:sp>
          <p:nvSpPr>
            <p:cNvPr id="9" name="Rounded Rectangle 8"/>
            <p:cNvSpPr/>
            <p:nvPr/>
          </p:nvSpPr>
          <p:spPr>
            <a:xfrm rot="13592353">
              <a:off x="6418091" y="3440592"/>
              <a:ext cx="45953" cy="1265068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0" name="Picture 14"/>
            <p:cNvPicPr>
              <a:picLocks noChangeAspect="1" noChangeArrowheads="1"/>
            </p:cNvPicPr>
            <p:nvPr/>
          </p:nvPicPr>
          <p:blipFill>
            <a:blip r:embed="rId10" cstate="print">
              <a:lum bright="-46000"/>
            </a:blip>
            <a:srcRect r="39361" b="5711"/>
            <a:stretch>
              <a:fillRect/>
            </a:stretch>
          </p:blipFill>
          <p:spPr bwMode="auto">
            <a:xfrm flipH="1">
              <a:off x="4970208" y="4116336"/>
              <a:ext cx="1151952" cy="1343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127000"/>
            </a:effectLst>
          </p:spPr>
        </p:pic>
        <p:sp>
          <p:nvSpPr>
            <p:cNvPr id="53" name="TextBox 52"/>
            <p:cNvSpPr txBox="1"/>
            <p:nvPr/>
          </p:nvSpPr>
          <p:spPr>
            <a:xfrm>
              <a:off x="4768577" y="3758590"/>
              <a:ext cx="1602737" cy="587486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ISP &amp; Home Net</a:t>
              </a: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7541264" y="1657456"/>
            <a:ext cx="1602736" cy="341264"/>
          </a:xfrm>
          <a:prstGeom prst="rect">
            <a:avLst/>
          </a:prstGeom>
          <a:noFill/>
        </p:spPr>
        <p:txBody>
          <a:bodyPr lIns="94124" tIns="47062" rIns="94124" bIns="47062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17375E"/>
                </a:solidFill>
                <a:latin typeface="+mj-lt"/>
              </a:rPr>
              <a:t>Screen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023811" y="2818943"/>
            <a:ext cx="1601151" cy="341264"/>
          </a:xfrm>
          <a:prstGeom prst="rect">
            <a:avLst/>
          </a:prstGeom>
          <a:noFill/>
        </p:spPr>
        <p:txBody>
          <a:bodyPr lIns="94124" tIns="47062" rIns="94124" bIns="47062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17375E"/>
                </a:solidFill>
                <a:latin typeface="+mj-lt"/>
              </a:rPr>
              <a:t>Video Player </a:t>
            </a:r>
          </a:p>
        </p:txBody>
      </p:sp>
      <p:sp>
        <p:nvSpPr>
          <p:cNvPr id="5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fld id="{69CA10F1-F00B-7C4B-9223-27E1E3296495}" type="slidenum">
              <a:rPr lang="en-US" smtClean="0"/>
              <a:pPr/>
              <a:t>63</a:t>
            </a:fld>
            <a:endParaRPr lang="en-US" dirty="0"/>
          </a:p>
        </p:txBody>
      </p:sp>
      <p:cxnSp>
        <p:nvCxnSpPr>
          <p:cNvPr id="27" name="Straight Arrow Connector 26"/>
          <p:cNvCxnSpPr/>
          <p:nvPr/>
        </p:nvCxnSpPr>
        <p:spPr bwMode="auto">
          <a:xfrm>
            <a:off x="762000" y="2209800"/>
            <a:ext cx="457200" cy="533400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1" name="Straight Arrow Connector 60"/>
          <p:cNvCxnSpPr/>
          <p:nvPr/>
        </p:nvCxnSpPr>
        <p:spPr bwMode="auto">
          <a:xfrm>
            <a:off x="1524000" y="3200400"/>
            <a:ext cx="152400" cy="685800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traight Arrow Connector 61"/>
          <p:cNvCxnSpPr>
            <a:stCxn id="24" idx="2"/>
          </p:cNvCxnSpPr>
          <p:nvPr/>
        </p:nvCxnSpPr>
        <p:spPr bwMode="auto">
          <a:xfrm>
            <a:off x="1818954" y="4754629"/>
            <a:ext cx="619446" cy="884171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5" name="Straight Arrow Connector 64"/>
          <p:cNvCxnSpPr/>
          <p:nvPr/>
        </p:nvCxnSpPr>
        <p:spPr bwMode="auto">
          <a:xfrm flipV="1">
            <a:off x="3962400" y="5257800"/>
            <a:ext cx="1066800" cy="304800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0" name="Straight Arrow Connector 69"/>
          <p:cNvCxnSpPr/>
          <p:nvPr/>
        </p:nvCxnSpPr>
        <p:spPr bwMode="auto">
          <a:xfrm flipV="1">
            <a:off x="6629400" y="2286000"/>
            <a:ext cx="914400" cy="762000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4" name="TextBox 63"/>
          <p:cNvSpPr txBox="1"/>
          <p:nvPr/>
        </p:nvSpPr>
        <p:spPr>
          <a:xfrm rot="20014257">
            <a:off x="438710" y="2717043"/>
            <a:ext cx="8382000" cy="1200329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000000"/>
                </a:solidFill>
              </a:rPr>
              <a:t>No Feedback!</a:t>
            </a:r>
            <a:endParaRPr lang="en-US" sz="7200" dirty="0">
              <a:solidFill>
                <a:srgbClr val="00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57188" y="6186488"/>
            <a:ext cx="3505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Source: </a:t>
            </a:r>
            <a:r>
              <a:rPr lang="en-US" dirty="0" err="1" smtClean="0"/>
              <a:t>www.conviva.com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3170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Straight Arrow Connector 67"/>
          <p:cNvCxnSpPr/>
          <p:nvPr/>
        </p:nvCxnSpPr>
        <p:spPr bwMode="auto">
          <a:xfrm flipV="1">
            <a:off x="5638800" y="3429000"/>
            <a:ext cx="914400" cy="762000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742" y="342267"/>
            <a:ext cx="8687434" cy="619566"/>
          </a:xfrm>
        </p:spPr>
        <p:txBody>
          <a:bodyPr anchor="t">
            <a:no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  <a:cs typeface="Helvetica Neue UltraLight"/>
              </a:rPr>
              <a:t>Closing the Loop with Quality Analytics</a:t>
            </a:r>
          </a:p>
        </p:txBody>
      </p:sp>
      <p:sp>
        <p:nvSpPr>
          <p:cNvPr id="6" name="Rounded Rectangle 5"/>
          <p:cNvSpPr/>
          <p:nvPr/>
        </p:nvSpPr>
        <p:spPr>
          <a:xfrm rot="13592353">
            <a:off x="7299516" y="2420132"/>
            <a:ext cx="45953" cy="1265068"/>
          </a:xfrm>
          <a:prstGeom prst="roundRect">
            <a:avLst>
              <a:gd name="adj" fmla="val 29325"/>
            </a:avLst>
          </a:prstGeom>
          <a:solidFill>
            <a:srgbClr val="00B0F0"/>
          </a:solidFill>
          <a:ln>
            <a:solidFill>
              <a:schemeClr val="accent3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24" tIns="47062" rIns="94124" bIns="47062" anchor="ctr"/>
          <a:lstStyle/>
          <a:p>
            <a:pPr>
              <a:defRPr/>
            </a:pPr>
            <a:endParaRPr lang="en-US"/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4678" y="3112451"/>
            <a:ext cx="1806307" cy="1467078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  <a:scene3d>
            <a:camera prst="perspectiveContrastingLeftFacing"/>
            <a:lightRig rig="threePt" dir="t"/>
          </a:scene3d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194" y="1523724"/>
            <a:ext cx="603122" cy="60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6" name="TextBox 15"/>
          <p:cNvSpPr txBox="1"/>
          <p:nvPr/>
        </p:nvSpPr>
        <p:spPr>
          <a:xfrm>
            <a:off x="1130318" y="1641611"/>
            <a:ext cx="1016176" cy="587486"/>
          </a:xfrm>
          <a:prstGeom prst="rect">
            <a:avLst/>
          </a:prstGeom>
          <a:noFill/>
        </p:spPr>
        <p:txBody>
          <a:bodyPr lIns="94124" tIns="47062" rIns="94124" bIns="47062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17375E"/>
                </a:solidFill>
                <a:latin typeface="+mj-lt"/>
              </a:rPr>
              <a:t>Video Source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91064" y="1868204"/>
            <a:ext cx="2240026" cy="2071252"/>
            <a:chOff x="791064" y="1868204"/>
            <a:chExt cx="2240026" cy="2071252"/>
          </a:xfrm>
        </p:grpSpPr>
        <p:sp>
          <p:nvSpPr>
            <p:cNvPr id="13" name="Rounded Rectangle 12"/>
            <p:cNvSpPr/>
            <p:nvPr/>
          </p:nvSpPr>
          <p:spPr>
            <a:xfrm rot="19064369">
              <a:off x="1143001" y="1868204"/>
              <a:ext cx="45973" cy="1034721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E1E1EB"/>
                </a:clrFrom>
                <a:clrTo>
                  <a:srgbClr val="E1E1EB">
                    <a:alpha val="0"/>
                  </a:srgbClr>
                </a:clrTo>
              </a:clrChange>
            </a:blip>
            <a:srcRect l="6058" t="11529" r="6849" b="14848"/>
            <a:stretch>
              <a:fillRect/>
            </a:stretch>
          </p:blipFill>
          <p:spPr bwMode="auto">
            <a:xfrm>
              <a:off x="1242896" y="2583052"/>
              <a:ext cx="1076098" cy="59674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1761267" y="3105749"/>
              <a:ext cx="1269823" cy="833707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Encoders &amp; Video Servers</a:t>
              </a:r>
            </a:p>
          </p:txBody>
        </p:sp>
        <p:grpSp>
          <p:nvGrpSpPr>
            <p:cNvPr id="10257" name="Group 94"/>
            <p:cNvGrpSpPr>
              <a:grpSpLocks/>
            </p:cNvGrpSpPr>
            <p:nvPr/>
          </p:nvGrpSpPr>
          <p:grpSpPr bwMode="auto">
            <a:xfrm>
              <a:off x="791064" y="2912432"/>
              <a:ext cx="854475" cy="502308"/>
              <a:chOff x="3176833" y="2950589"/>
              <a:chExt cx="4817095" cy="3211398"/>
            </a:xfrm>
          </p:grpSpPr>
          <p:pic>
            <p:nvPicPr>
              <p:cNvPr id="10295" name="Picture 5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76833" y="2950589"/>
                <a:ext cx="4817095" cy="32113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Rectangle 21"/>
              <p:cNvSpPr/>
              <p:nvPr/>
            </p:nvSpPr>
            <p:spPr>
              <a:xfrm>
                <a:off x="4142040" y="5270496"/>
                <a:ext cx="536226" cy="202612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6429938" y="5847936"/>
                <a:ext cx="536226" cy="40522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1517716" y="3056628"/>
            <a:ext cx="1499107" cy="1797123"/>
            <a:chOff x="1517716" y="3056628"/>
            <a:chExt cx="1499107" cy="1797123"/>
          </a:xfrm>
        </p:grpSpPr>
        <p:sp>
          <p:nvSpPr>
            <p:cNvPr id="12" name="Rounded Rectangle 11"/>
            <p:cNvSpPr/>
            <p:nvPr/>
          </p:nvSpPr>
          <p:spPr>
            <a:xfrm rot="21156066" flipH="1">
              <a:off x="1761267" y="3056628"/>
              <a:ext cx="45973" cy="1014122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092594" y="4020044"/>
              <a:ext cx="924229" cy="833707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CMS and Hosting</a:t>
              </a:r>
            </a:p>
          </p:txBody>
        </p:sp>
        <p:pic>
          <p:nvPicPr>
            <p:cNvPr id="24" name="Picture 7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17716" y="3944092"/>
              <a:ext cx="602475" cy="810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</p:pic>
      </p:grpSp>
      <p:grpSp>
        <p:nvGrpSpPr>
          <p:cNvPr id="20" name="Group 19"/>
          <p:cNvGrpSpPr/>
          <p:nvPr/>
        </p:nvGrpSpPr>
        <p:grpSpPr>
          <a:xfrm>
            <a:off x="2262221" y="4205437"/>
            <a:ext cx="3032675" cy="2612020"/>
            <a:chOff x="2262221" y="4205437"/>
            <a:chExt cx="3032675" cy="2612020"/>
          </a:xfrm>
        </p:grpSpPr>
        <p:sp>
          <p:nvSpPr>
            <p:cNvPr id="11" name="Rounded Rectangle 10"/>
            <p:cNvSpPr/>
            <p:nvPr/>
          </p:nvSpPr>
          <p:spPr>
            <a:xfrm rot="3063608">
              <a:off x="1557892" y="5101500"/>
              <a:ext cx="1453046" cy="44388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191206" y="4205437"/>
              <a:ext cx="1602736" cy="1079928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Content Delivery Networks (CDN)</a:t>
              </a:r>
            </a:p>
          </p:txBody>
        </p:sp>
        <p:sp>
          <p:nvSpPr>
            <p:cNvPr id="25" name="Rounded Rectangle 24"/>
            <p:cNvSpPr/>
            <p:nvPr/>
          </p:nvSpPr>
          <p:spPr>
            <a:xfrm rot="15410550">
              <a:off x="4628288" y="4434110"/>
              <a:ext cx="45953" cy="1287262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6" name="Rounded Rectangle 25"/>
            <p:cNvSpPr/>
            <p:nvPr/>
          </p:nvSpPr>
          <p:spPr>
            <a:xfrm rot="17582836" flipH="1">
              <a:off x="3774609" y="6331841"/>
              <a:ext cx="61799" cy="366203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0261" name="Group 84"/>
            <p:cNvGrpSpPr>
              <a:grpSpLocks/>
            </p:cNvGrpSpPr>
            <p:nvPr/>
          </p:nvGrpSpPr>
          <p:grpSpPr bwMode="auto">
            <a:xfrm rot="-4978940">
              <a:off x="2551940" y="4874600"/>
              <a:ext cx="1741438" cy="1372868"/>
              <a:chOff x="3491345" y="2923308"/>
              <a:chExt cx="1574801" cy="997528"/>
            </a:xfrm>
          </p:grpSpPr>
          <p:sp>
            <p:nvSpPr>
              <p:cNvPr id="28" name="Oval 27"/>
              <p:cNvSpPr/>
              <p:nvPr/>
            </p:nvSpPr>
            <p:spPr>
              <a:xfrm>
                <a:off x="3837101" y="3388824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4022151" y="2919049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4225211" y="3415411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562049" y="3173177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3487987" y="3597460"/>
                <a:ext cx="83110" cy="74873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4056789" y="3842920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4569634" y="3731823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4982636" y="3449556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cxnSp>
            <p:nvCxnSpPr>
              <p:cNvPr id="36" name="Straight Connector 35"/>
              <p:cNvCxnSpPr>
                <a:stCxn id="29" idx="4"/>
                <a:endCxn id="28" idx="7"/>
              </p:cNvCxnSpPr>
              <p:nvPr/>
            </p:nvCxnSpPr>
            <p:spPr>
              <a:xfrm rot="5400000">
                <a:off x="3784612" y="3118589"/>
                <a:ext cx="403158" cy="151892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>
                <a:stCxn id="29" idx="5"/>
                <a:endCxn id="30" idx="1"/>
              </p:cNvCxnSpPr>
              <p:nvPr/>
            </p:nvCxnSpPr>
            <p:spPr>
              <a:xfrm rot="16200000" flipH="1">
                <a:off x="3943055" y="3128575"/>
                <a:ext cx="441170" cy="149026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>
                <a:stCxn id="29" idx="6"/>
                <a:endCxn id="31" idx="2"/>
              </p:cNvCxnSpPr>
              <p:nvPr/>
            </p:nvCxnSpPr>
            <p:spPr>
              <a:xfrm>
                <a:off x="4105436" y="2960070"/>
                <a:ext cx="461407" cy="249958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>
                <a:stCxn id="28" idx="2"/>
                <a:endCxn id="32" idx="7"/>
              </p:cNvCxnSpPr>
              <p:nvPr/>
            </p:nvCxnSpPr>
            <p:spPr>
              <a:xfrm rot="10800000" flipV="1">
                <a:off x="3563480" y="3426343"/>
                <a:ext cx="279423" cy="186605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>
                <a:stCxn id="30" idx="3"/>
                <a:endCxn id="33" idx="0"/>
              </p:cNvCxnSpPr>
              <p:nvPr/>
            </p:nvCxnSpPr>
            <p:spPr>
              <a:xfrm rot="5400000">
                <a:off x="3988215" y="3592722"/>
                <a:ext cx="366298" cy="141861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>
                <a:stCxn id="31" idx="4"/>
                <a:endCxn id="34" idx="0"/>
              </p:cNvCxnSpPr>
              <p:nvPr/>
            </p:nvCxnSpPr>
            <p:spPr>
              <a:xfrm rot="16200000" flipH="1">
                <a:off x="4374084" y="3485725"/>
                <a:ext cx="484942" cy="4298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>
                <a:stCxn id="35" idx="2"/>
                <a:endCxn id="31" idx="5"/>
              </p:cNvCxnSpPr>
              <p:nvPr/>
            </p:nvCxnSpPr>
            <p:spPr>
              <a:xfrm rot="10800000">
                <a:off x="4638900" y="3231027"/>
                <a:ext cx="345338" cy="251110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>
                <a:stCxn id="31" idx="3"/>
                <a:endCxn id="30" idx="6"/>
              </p:cNvCxnSpPr>
              <p:nvPr/>
            </p:nvCxnSpPr>
            <p:spPr>
              <a:xfrm rot="5400000">
                <a:off x="4338711" y="3207771"/>
                <a:ext cx="218857" cy="265093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>
                <a:stCxn id="30" idx="2"/>
                <a:endCxn id="28" idx="6"/>
              </p:cNvCxnSpPr>
              <p:nvPr/>
            </p:nvCxnSpPr>
            <p:spPr>
              <a:xfrm rot="10800000">
                <a:off x="3930770" y="3424100"/>
                <a:ext cx="305217" cy="27645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>
                <a:stCxn id="28" idx="5"/>
                <a:endCxn id="33" idx="1"/>
              </p:cNvCxnSpPr>
              <p:nvPr/>
            </p:nvCxnSpPr>
            <p:spPr>
              <a:xfrm rot="16200000" flipH="1">
                <a:off x="3790339" y="3575711"/>
                <a:ext cx="404310" cy="159056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>
                <a:stCxn id="30" idx="5"/>
                <a:endCxn id="34" idx="1"/>
              </p:cNvCxnSpPr>
              <p:nvPr/>
            </p:nvCxnSpPr>
            <p:spPr>
              <a:xfrm rot="16200000" flipH="1">
                <a:off x="4309936" y="3465547"/>
                <a:ext cx="261476" cy="283722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>
                <a:stCxn id="30" idx="6"/>
                <a:endCxn id="35" idx="2"/>
              </p:cNvCxnSpPr>
              <p:nvPr/>
            </p:nvCxnSpPr>
            <p:spPr>
              <a:xfrm>
                <a:off x="4313908" y="3454079"/>
                <a:ext cx="669182" cy="32253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>
                <a:stCxn id="30" idx="3"/>
                <a:endCxn id="32" idx="7"/>
              </p:cNvCxnSpPr>
              <p:nvPr/>
            </p:nvCxnSpPr>
            <p:spPr>
              <a:xfrm rot="5400000">
                <a:off x="3830543" y="3204404"/>
                <a:ext cx="132467" cy="679213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Rounded Rectangle 48"/>
            <p:cNvSpPr/>
            <p:nvPr/>
          </p:nvSpPr>
          <p:spPr>
            <a:xfrm rot="17582836" flipH="1">
              <a:off x="4211358" y="5732082"/>
              <a:ext cx="61799" cy="367789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50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890371" y="6454038"/>
              <a:ext cx="536034" cy="363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</p:pic>
        <p:pic>
          <p:nvPicPr>
            <p:cNvPr id="51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350578" y="5908785"/>
              <a:ext cx="536034" cy="363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</p:pic>
      </p:grpSp>
      <p:pic>
        <p:nvPicPr>
          <p:cNvPr id="52" name="Picture 12"/>
          <p:cNvPicPr>
            <a:picLocks noChangeAspect="1" noChangeArrowheads="1"/>
          </p:cNvPicPr>
          <p:nvPr/>
        </p:nvPicPr>
        <p:blipFill>
          <a:blip r:embed="rId9" cstate="print"/>
          <a:srcRect l="15604" t="17857" r="17227" b="18829"/>
          <a:stretch>
            <a:fillRect/>
          </a:stretch>
        </p:blipFill>
        <p:spPr bwMode="auto">
          <a:xfrm>
            <a:off x="7621756" y="2038168"/>
            <a:ext cx="1319044" cy="92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grpSp>
        <p:nvGrpSpPr>
          <p:cNvPr id="3" name="Group 2"/>
          <p:cNvGrpSpPr/>
          <p:nvPr/>
        </p:nvGrpSpPr>
        <p:grpSpPr>
          <a:xfrm>
            <a:off x="4768577" y="3758590"/>
            <a:ext cx="2305025" cy="1701135"/>
            <a:chOff x="4768577" y="3758590"/>
            <a:chExt cx="2305025" cy="1701135"/>
          </a:xfrm>
        </p:grpSpPr>
        <p:sp>
          <p:nvSpPr>
            <p:cNvPr id="9" name="Rounded Rectangle 8"/>
            <p:cNvSpPr/>
            <p:nvPr/>
          </p:nvSpPr>
          <p:spPr>
            <a:xfrm rot="13592353">
              <a:off x="6418091" y="3440592"/>
              <a:ext cx="45953" cy="1265068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0" name="Picture 14"/>
            <p:cNvPicPr>
              <a:picLocks noChangeAspect="1" noChangeArrowheads="1"/>
            </p:cNvPicPr>
            <p:nvPr/>
          </p:nvPicPr>
          <p:blipFill>
            <a:blip r:embed="rId10" cstate="print">
              <a:lum bright="-46000"/>
            </a:blip>
            <a:srcRect r="39361" b="5711"/>
            <a:stretch>
              <a:fillRect/>
            </a:stretch>
          </p:blipFill>
          <p:spPr bwMode="auto">
            <a:xfrm flipH="1">
              <a:off x="4970208" y="4116336"/>
              <a:ext cx="1151952" cy="1343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127000"/>
            </a:effectLst>
          </p:spPr>
        </p:pic>
        <p:sp>
          <p:nvSpPr>
            <p:cNvPr id="53" name="TextBox 52"/>
            <p:cNvSpPr txBox="1"/>
            <p:nvPr/>
          </p:nvSpPr>
          <p:spPr>
            <a:xfrm>
              <a:off x="4768577" y="3758590"/>
              <a:ext cx="1602737" cy="587486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ISP &amp; Home Net</a:t>
              </a: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7541264" y="1657456"/>
            <a:ext cx="1602736" cy="341264"/>
          </a:xfrm>
          <a:prstGeom prst="rect">
            <a:avLst/>
          </a:prstGeom>
          <a:noFill/>
        </p:spPr>
        <p:txBody>
          <a:bodyPr lIns="94124" tIns="47062" rIns="94124" bIns="47062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17375E"/>
                </a:solidFill>
                <a:latin typeface="+mj-lt"/>
              </a:rPr>
              <a:t>Screen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023811" y="2818943"/>
            <a:ext cx="1601151" cy="341264"/>
          </a:xfrm>
          <a:prstGeom prst="rect">
            <a:avLst/>
          </a:prstGeom>
          <a:noFill/>
        </p:spPr>
        <p:txBody>
          <a:bodyPr lIns="94124" tIns="47062" rIns="94124" bIns="47062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17375E"/>
                </a:solidFill>
                <a:latin typeface="+mj-lt"/>
              </a:rPr>
              <a:t>Video Player </a:t>
            </a:r>
          </a:p>
        </p:txBody>
      </p:sp>
      <p:sp>
        <p:nvSpPr>
          <p:cNvPr id="5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fld id="{69CA10F1-F00B-7C4B-9223-27E1E3296495}" type="slidenum">
              <a:rPr lang="en-US" smtClean="0"/>
              <a:pPr/>
              <a:t>64</a:t>
            </a:fld>
            <a:endParaRPr lang="en-US" dirty="0"/>
          </a:p>
        </p:txBody>
      </p:sp>
      <p:cxnSp>
        <p:nvCxnSpPr>
          <p:cNvPr id="27" name="Straight Arrow Connector 26"/>
          <p:cNvCxnSpPr/>
          <p:nvPr/>
        </p:nvCxnSpPr>
        <p:spPr bwMode="auto">
          <a:xfrm>
            <a:off x="762000" y="2209800"/>
            <a:ext cx="457200" cy="533400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1" name="Straight Arrow Connector 60"/>
          <p:cNvCxnSpPr/>
          <p:nvPr/>
        </p:nvCxnSpPr>
        <p:spPr bwMode="auto">
          <a:xfrm>
            <a:off x="1524000" y="3200400"/>
            <a:ext cx="152400" cy="685800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traight Arrow Connector 61"/>
          <p:cNvCxnSpPr>
            <a:stCxn id="24" idx="2"/>
          </p:cNvCxnSpPr>
          <p:nvPr/>
        </p:nvCxnSpPr>
        <p:spPr bwMode="auto">
          <a:xfrm>
            <a:off x="1818954" y="4754629"/>
            <a:ext cx="619446" cy="884171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5" name="Straight Arrow Connector 64"/>
          <p:cNvCxnSpPr/>
          <p:nvPr/>
        </p:nvCxnSpPr>
        <p:spPr bwMode="auto">
          <a:xfrm flipV="1">
            <a:off x="3962400" y="5257800"/>
            <a:ext cx="1066800" cy="304800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0" name="Straight Arrow Connector 69"/>
          <p:cNvCxnSpPr/>
          <p:nvPr/>
        </p:nvCxnSpPr>
        <p:spPr bwMode="auto">
          <a:xfrm flipV="1">
            <a:off x="6629400" y="2286000"/>
            <a:ext cx="914400" cy="762000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59" name="Group 58"/>
          <p:cNvGrpSpPr/>
          <p:nvPr/>
        </p:nvGrpSpPr>
        <p:grpSpPr>
          <a:xfrm>
            <a:off x="1981200" y="1600200"/>
            <a:ext cx="5410200" cy="2605237"/>
            <a:chOff x="1981200" y="1600200"/>
            <a:chExt cx="5410200" cy="2605237"/>
          </a:xfrm>
        </p:grpSpPr>
        <p:cxnSp>
          <p:nvCxnSpPr>
            <p:cNvPr id="71" name="Straight Arrow Connector 70"/>
            <p:cNvCxnSpPr/>
            <p:nvPr/>
          </p:nvCxnSpPr>
          <p:spPr bwMode="auto">
            <a:xfrm flipH="1" flipV="1">
              <a:off x="5791200" y="1905000"/>
              <a:ext cx="1600200" cy="152400"/>
            </a:xfrm>
            <a:prstGeom prst="straightConnector1">
              <a:avLst/>
            </a:prstGeom>
            <a:solidFill>
              <a:schemeClr val="accent1"/>
            </a:solidFill>
            <a:ln w="635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69" name="TextBox 68"/>
            <p:cNvSpPr txBox="1"/>
            <p:nvPr/>
          </p:nvSpPr>
          <p:spPr>
            <a:xfrm>
              <a:off x="3657600" y="1600200"/>
              <a:ext cx="2133600" cy="461665"/>
            </a:xfrm>
            <a:prstGeom prst="rect">
              <a:avLst/>
            </a:prstGeom>
            <a:solidFill>
              <a:schemeClr val="bg1">
                <a:lumMod val="90000"/>
              </a:schemeClr>
            </a:solidFill>
            <a:ln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0000"/>
                  </a:solidFill>
                </a:rPr>
                <a:t>Content Broker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cxnSp>
          <p:nvCxnSpPr>
            <p:cNvPr id="76" name="Straight Arrow Connector 75"/>
            <p:cNvCxnSpPr/>
            <p:nvPr/>
          </p:nvCxnSpPr>
          <p:spPr bwMode="auto">
            <a:xfrm flipH="1" flipV="1">
              <a:off x="1981200" y="1828800"/>
              <a:ext cx="1600200" cy="76200"/>
            </a:xfrm>
            <a:prstGeom prst="straightConnector1">
              <a:avLst/>
            </a:prstGeom>
            <a:solidFill>
              <a:schemeClr val="accent1"/>
            </a:solidFill>
            <a:ln w="635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67" name="Straight Arrow Connector 66"/>
            <p:cNvCxnSpPr>
              <a:stCxn id="69" idx="2"/>
              <a:endCxn id="19" idx="0"/>
            </p:cNvCxnSpPr>
            <p:nvPr/>
          </p:nvCxnSpPr>
          <p:spPr bwMode="auto">
            <a:xfrm flipH="1">
              <a:off x="3992574" y="2061865"/>
              <a:ext cx="731826" cy="2143572"/>
            </a:xfrm>
            <a:prstGeom prst="straightConnector1">
              <a:avLst/>
            </a:prstGeom>
            <a:solidFill>
              <a:schemeClr val="accent1"/>
            </a:solidFill>
            <a:ln w="635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2" name="Straight Arrow Connector 71"/>
            <p:cNvCxnSpPr>
              <a:endCxn id="17" idx="3"/>
            </p:cNvCxnSpPr>
            <p:nvPr/>
          </p:nvCxnSpPr>
          <p:spPr bwMode="auto">
            <a:xfrm flipH="1">
              <a:off x="3031090" y="2057400"/>
              <a:ext cx="1392481" cy="1465203"/>
            </a:xfrm>
            <a:prstGeom prst="straightConnector1">
              <a:avLst/>
            </a:prstGeom>
            <a:solidFill>
              <a:schemeClr val="accent1"/>
            </a:solidFill>
            <a:ln w="635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64" name="Rectangular Callout 63"/>
          <p:cNvSpPr/>
          <p:nvPr/>
        </p:nvSpPr>
        <p:spPr bwMode="auto">
          <a:xfrm>
            <a:off x="2497438" y="3057889"/>
            <a:ext cx="6443361" cy="830997"/>
          </a:xfrm>
          <a:prstGeom prst="wedgeRectCallout">
            <a:avLst>
              <a:gd name="adj1" fmla="val 21043"/>
              <a:gd name="adj2" fmla="val -126981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Times New Roman" charset="0"/>
              </a:rPr>
              <a:t>Why feedback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Times New Roman" charset="0"/>
              </a:rPr>
              <a:t> from </a:t>
            </a:r>
            <a:r>
              <a:rPr kumimoji="0" lang="en-US" sz="2400" b="0" i="1" u="none" strike="noStrike" cap="none" normalizeH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Times New Roman" charset="0"/>
              </a:rPr>
              <a:t>clients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Times New Roman" charset="0"/>
              </a:rPr>
              <a:t>?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aseline="0" dirty="0" smtClean="0">
                <a:solidFill>
                  <a:schemeClr val="bg1">
                    <a:lumMod val="10000"/>
                  </a:schemeClr>
                </a:solidFill>
              </a:rPr>
              <a:t>-</a:t>
            </a: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 Only client can measure video quality accurately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57188" y="6186488"/>
            <a:ext cx="3505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Source: </a:t>
            </a:r>
            <a:r>
              <a:rPr lang="en-US" dirty="0" err="1" smtClean="0"/>
              <a:t>www.conviva.com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230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Straight Arrow Connector 67"/>
          <p:cNvCxnSpPr/>
          <p:nvPr/>
        </p:nvCxnSpPr>
        <p:spPr bwMode="auto">
          <a:xfrm flipV="1">
            <a:off x="5638800" y="3429000"/>
            <a:ext cx="914400" cy="762000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742" y="342267"/>
            <a:ext cx="8687434" cy="619566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  <a:defRPr/>
            </a:pPr>
            <a:r>
              <a:rPr lang="en-US" dirty="0" smtClean="0">
                <a:solidFill>
                  <a:srgbClr val="000000"/>
                </a:solidFill>
                <a:cs typeface="Helvetica Neue UltraLight"/>
              </a:rPr>
              <a:t>Closing the Loop with Quality Analytics</a:t>
            </a:r>
            <a:endParaRPr lang="en-US" dirty="0">
              <a:solidFill>
                <a:srgbClr val="000000"/>
              </a:solidFill>
              <a:cs typeface="Helvetica Neue UltraLight"/>
            </a:endParaRPr>
          </a:p>
        </p:txBody>
      </p:sp>
      <p:sp>
        <p:nvSpPr>
          <p:cNvPr id="6" name="Rounded Rectangle 5"/>
          <p:cNvSpPr/>
          <p:nvPr/>
        </p:nvSpPr>
        <p:spPr>
          <a:xfrm rot="13592353">
            <a:off x="7299516" y="2420132"/>
            <a:ext cx="45953" cy="1265068"/>
          </a:xfrm>
          <a:prstGeom prst="roundRect">
            <a:avLst>
              <a:gd name="adj" fmla="val 29325"/>
            </a:avLst>
          </a:prstGeom>
          <a:solidFill>
            <a:srgbClr val="00B0F0"/>
          </a:solidFill>
          <a:ln>
            <a:solidFill>
              <a:schemeClr val="accent3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24" tIns="47062" rIns="94124" bIns="47062" anchor="ctr"/>
          <a:lstStyle/>
          <a:p>
            <a:pPr>
              <a:defRPr/>
            </a:pPr>
            <a:endParaRPr lang="en-US"/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4678" y="3112451"/>
            <a:ext cx="1806307" cy="1467078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  <a:scene3d>
            <a:camera prst="perspectiveContrastingLeftFacing"/>
            <a:lightRig rig="threePt" dir="t"/>
          </a:scene3d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194" y="1523724"/>
            <a:ext cx="603122" cy="60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6" name="TextBox 15"/>
          <p:cNvSpPr txBox="1"/>
          <p:nvPr/>
        </p:nvSpPr>
        <p:spPr>
          <a:xfrm>
            <a:off x="1130318" y="1641611"/>
            <a:ext cx="1016176" cy="587486"/>
          </a:xfrm>
          <a:prstGeom prst="rect">
            <a:avLst/>
          </a:prstGeom>
          <a:noFill/>
        </p:spPr>
        <p:txBody>
          <a:bodyPr lIns="94124" tIns="47062" rIns="94124" bIns="47062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17375E"/>
                </a:solidFill>
                <a:latin typeface="+mj-lt"/>
              </a:rPr>
              <a:t>Video Source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91064" y="1868204"/>
            <a:ext cx="2240026" cy="2071252"/>
            <a:chOff x="791064" y="1868204"/>
            <a:chExt cx="2240026" cy="2071252"/>
          </a:xfrm>
        </p:grpSpPr>
        <p:sp>
          <p:nvSpPr>
            <p:cNvPr id="13" name="Rounded Rectangle 12"/>
            <p:cNvSpPr/>
            <p:nvPr/>
          </p:nvSpPr>
          <p:spPr>
            <a:xfrm rot="19064369">
              <a:off x="1143001" y="1868204"/>
              <a:ext cx="45973" cy="1034721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E1E1EB"/>
                </a:clrFrom>
                <a:clrTo>
                  <a:srgbClr val="E1E1EB">
                    <a:alpha val="0"/>
                  </a:srgbClr>
                </a:clrTo>
              </a:clrChange>
            </a:blip>
            <a:srcRect l="6058" t="11529" r="6849" b="14848"/>
            <a:stretch>
              <a:fillRect/>
            </a:stretch>
          </p:blipFill>
          <p:spPr bwMode="auto">
            <a:xfrm>
              <a:off x="1242896" y="2583052"/>
              <a:ext cx="1076098" cy="59674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1761267" y="3105749"/>
              <a:ext cx="1269823" cy="833707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Encoders &amp; Video Servers</a:t>
              </a:r>
            </a:p>
          </p:txBody>
        </p:sp>
        <p:grpSp>
          <p:nvGrpSpPr>
            <p:cNvPr id="10257" name="Group 94"/>
            <p:cNvGrpSpPr>
              <a:grpSpLocks/>
            </p:cNvGrpSpPr>
            <p:nvPr/>
          </p:nvGrpSpPr>
          <p:grpSpPr bwMode="auto">
            <a:xfrm>
              <a:off x="791064" y="2912432"/>
              <a:ext cx="854475" cy="502308"/>
              <a:chOff x="3176833" y="2950589"/>
              <a:chExt cx="4817095" cy="3211398"/>
            </a:xfrm>
          </p:grpSpPr>
          <p:pic>
            <p:nvPicPr>
              <p:cNvPr id="10295" name="Picture 5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76833" y="2950589"/>
                <a:ext cx="4817095" cy="32113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Rectangle 21"/>
              <p:cNvSpPr/>
              <p:nvPr/>
            </p:nvSpPr>
            <p:spPr>
              <a:xfrm>
                <a:off x="4142040" y="5270496"/>
                <a:ext cx="536226" cy="202612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6429938" y="5847936"/>
                <a:ext cx="536226" cy="40522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1517716" y="3056628"/>
            <a:ext cx="1499107" cy="1797123"/>
            <a:chOff x="1517716" y="3056628"/>
            <a:chExt cx="1499107" cy="1797123"/>
          </a:xfrm>
        </p:grpSpPr>
        <p:sp>
          <p:nvSpPr>
            <p:cNvPr id="12" name="Rounded Rectangle 11"/>
            <p:cNvSpPr/>
            <p:nvPr/>
          </p:nvSpPr>
          <p:spPr>
            <a:xfrm rot="21156066" flipH="1">
              <a:off x="1761267" y="3056628"/>
              <a:ext cx="45973" cy="1014122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092594" y="4020044"/>
              <a:ext cx="924229" cy="833707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CMS and Hosting</a:t>
              </a:r>
            </a:p>
          </p:txBody>
        </p:sp>
        <p:pic>
          <p:nvPicPr>
            <p:cNvPr id="24" name="Picture 7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17716" y="3944092"/>
              <a:ext cx="602475" cy="810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</p:pic>
      </p:grpSp>
      <p:grpSp>
        <p:nvGrpSpPr>
          <p:cNvPr id="20" name="Group 19"/>
          <p:cNvGrpSpPr/>
          <p:nvPr/>
        </p:nvGrpSpPr>
        <p:grpSpPr>
          <a:xfrm>
            <a:off x="2262221" y="4205437"/>
            <a:ext cx="3032675" cy="2612020"/>
            <a:chOff x="2262221" y="4205437"/>
            <a:chExt cx="3032675" cy="2612020"/>
          </a:xfrm>
        </p:grpSpPr>
        <p:sp>
          <p:nvSpPr>
            <p:cNvPr id="11" name="Rounded Rectangle 10"/>
            <p:cNvSpPr/>
            <p:nvPr/>
          </p:nvSpPr>
          <p:spPr>
            <a:xfrm rot="3063608">
              <a:off x="1557892" y="5101500"/>
              <a:ext cx="1453046" cy="44388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191206" y="4205437"/>
              <a:ext cx="1602736" cy="1079928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Content Delivery Networks (CDN)</a:t>
              </a:r>
            </a:p>
          </p:txBody>
        </p:sp>
        <p:sp>
          <p:nvSpPr>
            <p:cNvPr id="25" name="Rounded Rectangle 24"/>
            <p:cNvSpPr/>
            <p:nvPr/>
          </p:nvSpPr>
          <p:spPr>
            <a:xfrm rot="15410550">
              <a:off x="4628288" y="4434110"/>
              <a:ext cx="45953" cy="1287262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6" name="Rounded Rectangle 25"/>
            <p:cNvSpPr/>
            <p:nvPr/>
          </p:nvSpPr>
          <p:spPr>
            <a:xfrm rot="17582836" flipH="1">
              <a:off x="3774609" y="6331841"/>
              <a:ext cx="61799" cy="366203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0261" name="Group 84"/>
            <p:cNvGrpSpPr>
              <a:grpSpLocks/>
            </p:cNvGrpSpPr>
            <p:nvPr/>
          </p:nvGrpSpPr>
          <p:grpSpPr bwMode="auto">
            <a:xfrm rot="-4978940">
              <a:off x="2551940" y="4874600"/>
              <a:ext cx="1741438" cy="1372868"/>
              <a:chOff x="3491345" y="2923308"/>
              <a:chExt cx="1574801" cy="997528"/>
            </a:xfrm>
          </p:grpSpPr>
          <p:sp>
            <p:nvSpPr>
              <p:cNvPr id="28" name="Oval 27"/>
              <p:cNvSpPr/>
              <p:nvPr/>
            </p:nvSpPr>
            <p:spPr>
              <a:xfrm>
                <a:off x="3837101" y="3388824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4022151" y="2919049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4225211" y="3415411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562049" y="3173177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3487987" y="3597460"/>
                <a:ext cx="83110" cy="74873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4056789" y="3842920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4569634" y="3731823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4982636" y="3449556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cxnSp>
            <p:nvCxnSpPr>
              <p:cNvPr id="36" name="Straight Connector 35"/>
              <p:cNvCxnSpPr>
                <a:stCxn id="29" idx="4"/>
                <a:endCxn id="28" idx="7"/>
              </p:cNvCxnSpPr>
              <p:nvPr/>
            </p:nvCxnSpPr>
            <p:spPr>
              <a:xfrm rot="5400000">
                <a:off x="3784612" y="3118589"/>
                <a:ext cx="403158" cy="151892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>
                <a:stCxn id="29" idx="5"/>
                <a:endCxn id="30" idx="1"/>
              </p:cNvCxnSpPr>
              <p:nvPr/>
            </p:nvCxnSpPr>
            <p:spPr>
              <a:xfrm rot="16200000" flipH="1">
                <a:off x="3943055" y="3128575"/>
                <a:ext cx="441170" cy="149026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>
                <a:stCxn id="29" idx="6"/>
                <a:endCxn id="31" idx="2"/>
              </p:cNvCxnSpPr>
              <p:nvPr/>
            </p:nvCxnSpPr>
            <p:spPr>
              <a:xfrm>
                <a:off x="4105436" y="2960070"/>
                <a:ext cx="461407" cy="249958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>
                <a:stCxn id="28" idx="2"/>
                <a:endCxn id="32" idx="7"/>
              </p:cNvCxnSpPr>
              <p:nvPr/>
            </p:nvCxnSpPr>
            <p:spPr>
              <a:xfrm rot="10800000" flipV="1">
                <a:off x="3563480" y="3426343"/>
                <a:ext cx="279423" cy="186605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>
                <a:stCxn id="30" idx="3"/>
                <a:endCxn id="33" idx="0"/>
              </p:cNvCxnSpPr>
              <p:nvPr/>
            </p:nvCxnSpPr>
            <p:spPr>
              <a:xfrm rot="5400000">
                <a:off x="3988215" y="3592722"/>
                <a:ext cx="366298" cy="141861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>
                <a:stCxn id="31" idx="4"/>
                <a:endCxn id="34" idx="0"/>
              </p:cNvCxnSpPr>
              <p:nvPr/>
            </p:nvCxnSpPr>
            <p:spPr>
              <a:xfrm rot="16200000" flipH="1">
                <a:off x="4374084" y="3485725"/>
                <a:ext cx="484942" cy="4298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>
                <a:stCxn id="35" idx="2"/>
                <a:endCxn id="31" idx="5"/>
              </p:cNvCxnSpPr>
              <p:nvPr/>
            </p:nvCxnSpPr>
            <p:spPr>
              <a:xfrm rot="10800000">
                <a:off x="4638900" y="3231027"/>
                <a:ext cx="345338" cy="251110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>
                <a:stCxn id="31" idx="3"/>
                <a:endCxn id="30" idx="6"/>
              </p:cNvCxnSpPr>
              <p:nvPr/>
            </p:nvCxnSpPr>
            <p:spPr>
              <a:xfrm rot="5400000">
                <a:off x="4338711" y="3207771"/>
                <a:ext cx="218857" cy="265093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>
                <a:stCxn id="30" idx="2"/>
                <a:endCxn id="28" idx="6"/>
              </p:cNvCxnSpPr>
              <p:nvPr/>
            </p:nvCxnSpPr>
            <p:spPr>
              <a:xfrm rot="10800000">
                <a:off x="3930770" y="3424100"/>
                <a:ext cx="305217" cy="27645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>
                <a:stCxn id="28" idx="5"/>
                <a:endCxn id="33" idx="1"/>
              </p:cNvCxnSpPr>
              <p:nvPr/>
            </p:nvCxnSpPr>
            <p:spPr>
              <a:xfrm rot="16200000" flipH="1">
                <a:off x="3790339" y="3575711"/>
                <a:ext cx="404310" cy="159056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>
                <a:stCxn id="30" idx="5"/>
                <a:endCxn id="34" idx="1"/>
              </p:cNvCxnSpPr>
              <p:nvPr/>
            </p:nvCxnSpPr>
            <p:spPr>
              <a:xfrm rot="16200000" flipH="1">
                <a:off x="4309936" y="3465547"/>
                <a:ext cx="261476" cy="283722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>
                <a:stCxn id="30" idx="6"/>
                <a:endCxn id="35" idx="2"/>
              </p:cNvCxnSpPr>
              <p:nvPr/>
            </p:nvCxnSpPr>
            <p:spPr>
              <a:xfrm>
                <a:off x="4313908" y="3454079"/>
                <a:ext cx="669182" cy="32253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>
                <a:stCxn id="30" idx="3"/>
                <a:endCxn id="32" idx="7"/>
              </p:cNvCxnSpPr>
              <p:nvPr/>
            </p:nvCxnSpPr>
            <p:spPr>
              <a:xfrm rot="5400000">
                <a:off x="3830543" y="3204404"/>
                <a:ext cx="132467" cy="679213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Rounded Rectangle 48"/>
            <p:cNvSpPr/>
            <p:nvPr/>
          </p:nvSpPr>
          <p:spPr>
            <a:xfrm rot="17582836" flipH="1">
              <a:off x="4211358" y="5732082"/>
              <a:ext cx="61799" cy="367789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50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890371" y="6454038"/>
              <a:ext cx="536034" cy="363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</p:pic>
        <p:pic>
          <p:nvPicPr>
            <p:cNvPr id="51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350578" y="5908785"/>
              <a:ext cx="536034" cy="363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</p:pic>
      </p:grpSp>
      <p:pic>
        <p:nvPicPr>
          <p:cNvPr id="52" name="Picture 12"/>
          <p:cNvPicPr>
            <a:picLocks noChangeAspect="1" noChangeArrowheads="1"/>
          </p:cNvPicPr>
          <p:nvPr/>
        </p:nvPicPr>
        <p:blipFill>
          <a:blip r:embed="rId9" cstate="print"/>
          <a:srcRect l="15604" t="17857" r="17227" b="18829"/>
          <a:stretch>
            <a:fillRect/>
          </a:stretch>
        </p:blipFill>
        <p:spPr bwMode="auto">
          <a:xfrm>
            <a:off x="7621756" y="2038168"/>
            <a:ext cx="1319044" cy="92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grpSp>
        <p:nvGrpSpPr>
          <p:cNvPr id="3" name="Group 2"/>
          <p:cNvGrpSpPr/>
          <p:nvPr/>
        </p:nvGrpSpPr>
        <p:grpSpPr>
          <a:xfrm>
            <a:off x="4768577" y="3758590"/>
            <a:ext cx="2305025" cy="1701135"/>
            <a:chOff x="4768577" y="3758590"/>
            <a:chExt cx="2305025" cy="1701135"/>
          </a:xfrm>
        </p:grpSpPr>
        <p:sp>
          <p:nvSpPr>
            <p:cNvPr id="9" name="Rounded Rectangle 8"/>
            <p:cNvSpPr/>
            <p:nvPr/>
          </p:nvSpPr>
          <p:spPr>
            <a:xfrm rot="13592353">
              <a:off x="6418091" y="3440592"/>
              <a:ext cx="45953" cy="1265068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0" name="Picture 14"/>
            <p:cNvPicPr>
              <a:picLocks noChangeAspect="1" noChangeArrowheads="1"/>
            </p:cNvPicPr>
            <p:nvPr/>
          </p:nvPicPr>
          <p:blipFill>
            <a:blip r:embed="rId10" cstate="print">
              <a:lum bright="-46000"/>
            </a:blip>
            <a:srcRect r="39361" b="5711"/>
            <a:stretch>
              <a:fillRect/>
            </a:stretch>
          </p:blipFill>
          <p:spPr bwMode="auto">
            <a:xfrm flipH="1">
              <a:off x="4970208" y="4116336"/>
              <a:ext cx="1151952" cy="1343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127000"/>
            </a:effectLst>
          </p:spPr>
        </p:pic>
        <p:sp>
          <p:nvSpPr>
            <p:cNvPr id="53" name="TextBox 52"/>
            <p:cNvSpPr txBox="1"/>
            <p:nvPr/>
          </p:nvSpPr>
          <p:spPr>
            <a:xfrm>
              <a:off x="4768577" y="3758590"/>
              <a:ext cx="1602737" cy="587486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ISP &amp; Home Net</a:t>
              </a: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7541264" y="1657456"/>
            <a:ext cx="1602736" cy="341264"/>
          </a:xfrm>
          <a:prstGeom prst="rect">
            <a:avLst/>
          </a:prstGeom>
          <a:noFill/>
        </p:spPr>
        <p:txBody>
          <a:bodyPr lIns="94124" tIns="47062" rIns="94124" bIns="47062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17375E"/>
                </a:solidFill>
                <a:latin typeface="+mj-lt"/>
              </a:rPr>
              <a:t>Screen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023811" y="2818943"/>
            <a:ext cx="1601151" cy="341264"/>
          </a:xfrm>
          <a:prstGeom prst="rect">
            <a:avLst/>
          </a:prstGeom>
          <a:noFill/>
        </p:spPr>
        <p:txBody>
          <a:bodyPr lIns="94124" tIns="47062" rIns="94124" bIns="47062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17375E"/>
                </a:solidFill>
                <a:latin typeface="+mj-lt"/>
              </a:rPr>
              <a:t>Video Player </a:t>
            </a:r>
          </a:p>
        </p:txBody>
      </p:sp>
      <p:sp>
        <p:nvSpPr>
          <p:cNvPr id="5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fld id="{69CA10F1-F00B-7C4B-9223-27E1E3296495}" type="slidenum">
              <a:rPr lang="en-US" smtClean="0"/>
              <a:pPr/>
              <a:t>65</a:t>
            </a:fld>
            <a:endParaRPr lang="en-US" dirty="0"/>
          </a:p>
        </p:txBody>
      </p:sp>
      <p:cxnSp>
        <p:nvCxnSpPr>
          <p:cNvPr id="27" name="Straight Arrow Connector 26"/>
          <p:cNvCxnSpPr/>
          <p:nvPr/>
        </p:nvCxnSpPr>
        <p:spPr bwMode="auto">
          <a:xfrm>
            <a:off x="762000" y="2209800"/>
            <a:ext cx="457200" cy="533400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1" name="Straight Arrow Connector 60"/>
          <p:cNvCxnSpPr/>
          <p:nvPr/>
        </p:nvCxnSpPr>
        <p:spPr bwMode="auto">
          <a:xfrm>
            <a:off x="1524000" y="3200400"/>
            <a:ext cx="152400" cy="685800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traight Arrow Connector 61"/>
          <p:cNvCxnSpPr>
            <a:stCxn id="24" idx="2"/>
          </p:cNvCxnSpPr>
          <p:nvPr/>
        </p:nvCxnSpPr>
        <p:spPr bwMode="auto">
          <a:xfrm>
            <a:off x="1818954" y="4754629"/>
            <a:ext cx="619446" cy="884171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5" name="Straight Arrow Connector 64"/>
          <p:cNvCxnSpPr/>
          <p:nvPr/>
        </p:nvCxnSpPr>
        <p:spPr bwMode="auto">
          <a:xfrm flipV="1">
            <a:off x="3962400" y="5257800"/>
            <a:ext cx="1066800" cy="304800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0" name="Straight Arrow Connector 69"/>
          <p:cNvCxnSpPr/>
          <p:nvPr/>
        </p:nvCxnSpPr>
        <p:spPr bwMode="auto">
          <a:xfrm flipV="1">
            <a:off x="6629400" y="2286000"/>
            <a:ext cx="914400" cy="762000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66" name="Group 65"/>
          <p:cNvGrpSpPr/>
          <p:nvPr/>
        </p:nvGrpSpPr>
        <p:grpSpPr>
          <a:xfrm>
            <a:off x="1981200" y="1828800"/>
            <a:ext cx="5410200" cy="2376637"/>
            <a:chOff x="1981200" y="1828800"/>
            <a:chExt cx="5410200" cy="2376637"/>
          </a:xfrm>
        </p:grpSpPr>
        <p:cxnSp>
          <p:nvCxnSpPr>
            <p:cNvPr id="67" name="Straight Arrow Connector 66"/>
            <p:cNvCxnSpPr/>
            <p:nvPr/>
          </p:nvCxnSpPr>
          <p:spPr bwMode="auto">
            <a:xfrm flipH="1" flipV="1">
              <a:off x="5791200" y="1905000"/>
              <a:ext cx="1600200" cy="152400"/>
            </a:xfrm>
            <a:prstGeom prst="straightConnector1">
              <a:avLst/>
            </a:prstGeom>
            <a:solidFill>
              <a:schemeClr val="accent1"/>
            </a:solidFill>
            <a:ln w="635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2" name="Straight Arrow Connector 71"/>
            <p:cNvCxnSpPr/>
            <p:nvPr/>
          </p:nvCxnSpPr>
          <p:spPr bwMode="auto">
            <a:xfrm flipH="1" flipV="1">
              <a:off x="1981200" y="1828800"/>
              <a:ext cx="1600200" cy="76200"/>
            </a:xfrm>
            <a:prstGeom prst="straightConnector1">
              <a:avLst/>
            </a:prstGeom>
            <a:solidFill>
              <a:schemeClr val="accent1"/>
            </a:solidFill>
            <a:ln w="635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3" name="Straight Arrow Connector 72"/>
            <p:cNvCxnSpPr/>
            <p:nvPr/>
          </p:nvCxnSpPr>
          <p:spPr bwMode="auto">
            <a:xfrm flipH="1">
              <a:off x="3992574" y="2061865"/>
              <a:ext cx="731826" cy="2143572"/>
            </a:xfrm>
            <a:prstGeom prst="straightConnector1">
              <a:avLst/>
            </a:prstGeom>
            <a:solidFill>
              <a:schemeClr val="accent1"/>
            </a:solidFill>
            <a:ln w="635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4" name="Straight Arrow Connector 73"/>
            <p:cNvCxnSpPr/>
            <p:nvPr/>
          </p:nvCxnSpPr>
          <p:spPr bwMode="auto">
            <a:xfrm flipH="1">
              <a:off x="3031090" y="2057400"/>
              <a:ext cx="1392481" cy="1465203"/>
            </a:xfrm>
            <a:prstGeom prst="straightConnector1">
              <a:avLst/>
            </a:prstGeom>
            <a:solidFill>
              <a:schemeClr val="accent1"/>
            </a:solidFill>
            <a:ln w="635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pic>
        <p:nvPicPr>
          <p:cNvPr id="75" name="Picture 74" descr="1385633619615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1699260"/>
            <a:ext cx="2209800" cy="309372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357188" y="6186488"/>
            <a:ext cx="3505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Source: </a:t>
            </a:r>
            <a:r>
              <a:rPr lang="en-US" dirty="0" err="1" smtClean="0"/>
              <a:t>www.conviva.com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2611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990600"/>
          </a:xfrm>
        </p:spPr>
        <p:txBody>
          <a:bodyPr/>
          <a:lstStyle/>
          <a:p>
            <a:r>
              <a:rPr lang="en-US" sz="2800" dirty="0" smtClean="0"/>
              <a:t>Why Quality Analytics is Challenging? (1)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/>
              <a:t>Spatial Diversity of Performance</a:t>
            </a:r>
            <a:endParaRPr lang="en-US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7519" y="1295400"/>
            <a:ext cx="5452762" cy="3581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762000" y="5029200"/>
            <a:ext cx="7848600" cy="52322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10000"/>
                  </a:schemeClr>
                </a:solidFill>
              </a:rPr>
              <a:t>Performance of CDNs have large </a:t>
            </a:r>
            <a:r>
              <a:rPr lang="en-US" sz="2800" b="1" i="1" dirty="0" smtClean="0">
                <a:solidFill>
                  <a:schemeClr val="bg1">
                    <a:lumMod val="10000"/>
                  </a:schemeClr>
                </a:solidFill>
              </a:rPr>
              <a:t>spatial</a:t>
            </a:r>
            <a:r>
              <a:rPr lang="en-US" sz="2800" b="1" dirty="0" smtClean="0">
                <a:solidFill>
                  <a:schemeClr val="bg1">
                    <a:lumMod val="10000"/>
                  </a:schemeClr>
                </a:solidFill>
              </a:rPr>
              <a:t> diversity.</a:t>
            </a:r>
            <a:endParaRPr lang="en-US" sz="28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747712" y="5943600"/>
            <a:ext cx="7848600" cy="52322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10000"/>
                  </a:schemeClr>
                </a:solidFill>
              </a:rPr>
              <a:t>Need to choose CDN (servers) for different clients.</a:t>
            </a:r>
            <a:endParaRPr lang="en-US" sz="28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66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79835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990600"/>
          </a:xfrm>
        </p:spPr>
        <p:txBody>
          <a:bodyPr/>
          <a:lstStyle/>
          <a:p>
            <a:r>
              <a:rPr lang="en-US" sz="2800" dirty="0"/>
              <a:t>Why Quality Analytics is Challenging? </a:t>
            </a:r>
            <a:r>
              <a:rPr lang="en-US" sz="2800" dirty="0" smtClean="0"/>
              <a:t>(2)</a:t>
            </a:r>
            <a:br>
              <a:rPr lang="en-US" sz="2800" dirty="0" smtClean="0"/>
            </a:br>
            <a:r>
              <a:rPr lang="en-US" i="1" dirty="0" smtClean="0"/>
              <a:t>Temporal Diversity of Performance</a:t>
            </a:r>
            <a:endParaRPr lang="en-US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363008"/>
            <a:ext cx="5334000" cy="351379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762000" y="5029200"/>
            <a:ext cx="8153400" cy="52322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>
                    <a:lumMod val="10000"/>
                  </a:schemeClr>
                </a:solidFill>
              </a:rPr>
              <a:t>Performance of CDNs have large </a:t>
            </a:r>
            <a:r>
              <a:rPr lang="en-US" sz="2800" b="1" i="1" dirty="0" smtClean="0">
                <a:solidFill>
                  <a:schemeClr val="bg1">
                    <a:lumMod val="10000"/>
                  </a:schemeClr>
                </a:solidFill>
              </a:rPr>
              <a:t>temporal</a:t>
            </a:r>
            <a:r>
              <a:rPr lang="en-US" sz="2800" b="1" dirty="0" smtClean="0">
                <a:solidFill>
                  <a:schemeClr val="bg1">
                    <a:lumMod val="10000"/>
                  </a:schemeClr>
                </a:solidFill>
              </a:rPr>
              <a:t> variance.</a:t>
            </a:r>
            <a:endParaRPr lang="en-US" sz="28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364456" y="5943600"/>
            <a:ext cx="6948488" cy="52322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>
                    <a:lumMod val="10000"/>
                  </a:schemeClr>
                </a:solidFill>
              </a:rPr>
              <a:t>Need to choose CDN (servers) </a:t>
            </a:r>
            <a:r>
              <a:rPr lang="en-US" sz="2800" b="1" i="1" dirty="0" smtClean="0">
                <a:solidFill>
                  <a:schemeClr val="bg1">
                    <a:lumMod val="10000"/>
                  </a:schemeClr>
                </a:solidFill>
              </a:rPr>
              <a:t>dynamically</a:t>
            </a:r>
            <a:r>
              <a:rPr lang="en-US" sz="2800" b="1" dirty="0" smtClean="0">
                <a:solidFill>
                  <a:schemeClr val="bg1">
                    <a:lumMod val="10000"/>
                  </a:schemeClr>
                </a:solidFill>
              </a:rPr>
              <a:t>.</a:t>
            </a:r>
            <a:endParaRPr lang="en-US" sz="28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67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3990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Conviva</a:t>
            </a:r>
            <a:r>
              <a:rPr lang="en-US" dirty="0" smtClean="0"/>
              <a:t> Architecture</a:t>
            </a:r>
            <a:endParaRPr lang="en-US" dirty="0"/>
          </a:p>
        </p:txBody>
      </p:sp>
      <p:pic>
        <p:nvPicPr>
          <p:cNvPr id="5" name="Content Placeholder 4" descr="conviva-diagram.tif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467" r="-17467"/>
          <a:stretch>
            <a:fillRect/>
          </a:stretch>
        </p:blipFill>
        <p:spPr/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10F1-F00B-7C4B-9223-27E1E3296495}" type="slidenum">
              <a:rPr lang="en-US" smtClean="0"/>
              <a:pPr/>
              <a:t>68</a:t>
            </a:fld>
            <a:endParaRPr lang="en-US"/>
          </a:p>
        </p:txBody>
      </p:sp>
      <p:sp>
        <p:nvSpPr>
          <p:cNvPr id="3" name="Rectangle 2"/>
          <p:cNvSpPr/>
          <p:nvPr/>
        </p:nvSpPr>
        <p:spPr bwMode="auto">
          <a:xfrm>
            <a:off x="152400" y="3505200"/>
            <a:ext cx="8763000" cy="11811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latin typeface="Times New Roman" charset="0"/>
              </a:rPr>
              <a:t>How to scale up?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 smtClean="0">
                <a:solidFill>
                  <a:schemeClr val="accent5">
                    <a:lumMod val="10000"/>
                  </a:schemeClr>
                </a:solidFill>
              </a:rPr>
              <a:t>C3: Internet-Scale Control Platform for Video </a:t>
            </a:r>
            <a:r>
              <a:rPr lang="en-US" b="1" dirty="0" err="1" smtClean="0">
                <a:solidFill>
                  <a:schemeClr val="accent5">
                    <a:lumMod val="10000"/>
                  </a:schemeClr>
                </a:solidFill>
              </a:rPr>
              <a:t>QoE</a:t>
            </a:r>
            <a:r>
              <a:rPr lang="en-US" b="1" dirty="0" smtClean="0">
                <a:solidFill>
                  <a:schemeClr val="accent5">
                    <a:lumMod val="10000"/>
                  </a:schemeClr>
                </a:solidFill>
              </a:rPr>
              <a:t> Optimization</a:t>
            </a:r>
            <a:endParaRPr kumimoji="0" lang="en-US" sz="2400" b="1" i="0" u="none" strike="noStrike" cap="none" normalizeH="0" baseline="0" dirty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633801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Lecture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Wireless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69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20998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loud 9"/>
          <p:cNvSpPr/>
          <p:nvPr/>
        </p:nvSpPr>
        <p:spPr bwMode="auto">
          <a:xfrm>
            <a:off x="2667000" y="1676400"/>
            <a:ext cx="3276600" cy="1676400"/>
          </a:xfrm>
          <a:prstGeom prst="clou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Times New Roman" charset="0"/>
              </a:rPr>
              <a:t>Internet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Times New Roman" charset="0"/>
            </a:endParaRPr>
          </a:p>
        </p:txBody>
      </p:sp>
      <p:sp>
        <p:nvSpPr>
          <p:cNvPr id="26" name="Cloud 25"/>
          <p:cNvSpPr/>
          <p:nvPr/>
        </p:nvSpPr>
        <p:spPr bwMode="auto">
          <a:xfrm>
            <a:off x="1629586" y="1561314"/>
            <a:ext cx="1799472" cy="1408396"/>
          </a:xfrm>
          <a:prstGeom prst="clou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Times New Roman" charset="0"/>
              </a:rPr>
              <a:t>Access</a:t>
            </a:r>
            <a:r>
              <a:rPr kumimoji="0" lang="en-US" sz="2400" b="0" i="0" u="none" strike="noStrike" cap="none" normalizeH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Times New Roman" charset="0"/>
              </a:rPr>
              <a:t> ISP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Times New Roman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Not ISP Proxy Caching?</a:t>
            </a:r>
            <a:endParaRPr lang="en-US" dirty="0"/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>
            <p:extLst/>
          </p:nvPr>
        </p:nvGraphicFramePr>
        <p:xfrm>
          <a:off x="914400" y="2209800"/>
          <a:ext cx="8334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695" name="Clip" r:id="rId4" imgW="1307079" imgH="1083682" progId="MS_ClipArt_Gallery.2">
                  <p:embed/>
                </p:oleObj>
              </mc:Choice>
              <mc:Fallback>
                <p:oleObj name="Clip" r:id="rId4" imgW="1307079" imgH="1083682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209800"/>
                        <a:ext cx="833438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 bwMode="auto">
          <a:xfrm>
            <a:off x="1747838" y="2528887"/>
            <a:ext cx="5114924" cy="401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graphicFrame>
        <p:nvGraphicFramePr>
          <p:cNvPr id="11" name="Object 3"/>
          <p:cNvGraphicFramePr>
            <a:graphicFrameLocks noChangeAspect="1"/>
          </p:cNvGraphicFramePr>
          <p:nvPr>
            <p:extLst/>
          </p:nvPr>
        </p:nvGraphicFramePr>
        <p:xfrm>
          <a:off x="6862762" y="2213811"/>
          <a:ext cx="8334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696" name="Clip" r:id="rId6" imgW="1307079" imgH="1083682" progId="MS_ClipArt_Gallery.2">
                  <p:embed/>
                </p:oleObj>
              </mc:Choice>
              <mc:Fallback>
                <p:oleObj name="Clip" r:id="rId6" imgW="1307079" imgH="1083682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2762" y="2213811"/>
                        <a:ext cx="833438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45051" y="1733869"/>
            <a:ext cx="9348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Client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785595" y="1713841"/>
            <a:ext cx="987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Server</a:t>
            </a:r>
            <a:endParaRPr lang="en-US" dirty="0"/>
          </a:p>
        </p:txBody>
      </p:sp>
      <p:grpSp>
        <p:nvGrpSpPr>
          <p:cNvPr id="14" name="Group 8"/>
          <p:cNvGrpSpPr>
            <a:grpSpLocks/>
          </p:cNvGrpSpPr>
          <p:nvPr/>
        </p:nvGrpSpPr>
        <p:grpSpPr bwMode="auto">
          <a:xfrm>
            <a:off x="2581276" y="2175506"/>
            <a:ext cx="653716" cy="885825"/>
            <a:chOff x="4180" y="783"/>
            <a:chExt cx="150" cy="307"/>
          </a:xfrm>
        </p:grpSpPr>
        <p:sp>
          <p:nvSpPr>
            <p:cNvPr id="15" name="AutoShape 9"/>
            <p:cNvSpPr>
              <a:spLocks noChangeArrowheads="1"/>
            </p:cNvSpPr>
            <p:nvPr/>
          </p:nvSpPr>
          <p:spPr bwMode="auto">
            <a:xfrm>
              <a:off x="4180" y="1019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6" name="Rectangle 10"/>
            <p:cNvSpPr>
              <a:spLocks noChangeArrowheads="1"/>
            </p:cNvSpPr>
            <p:nvPr/>
          </p:nvSpPr>
          <p:spPr bwMode="auto">
            <a:xfrm>
              <a:off x="4256" y="785"/>
              <a:ext cx="69" cy="236"/>
            </a:xfrm>
            <a:prstGeom prst="rect">
              <a:avLst/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4181" y="852"/>
              <a:ext cx="95" cy="236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8" name="AutoShape 12"/>
            <p:cNvSpPr>
              <a:spLocks noChangeArrowheads="1"/>
            </p:cNvSpPr>
            <p:nvPr/>
          </p:nvSpPr>
          <p:spPr bwMode="auto">
            <a:xfrm>
              <a:off x="4180" y="783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9" name="Line 13"/>
            <p:cNvSpPr>
              <a:spLocks noChangeShapeType="1"/>
            </p:cNvSpPr>
            <p:nvPr/>
          </p:nvSpPr>
          <p:spPr bwMode="auto">
            <a:xfrm>
              <a:off x="4330" y="788"/>
              <a:ext cx="0" cy="2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Line 14"/>
            <p:cNvSpPr>
              <a:spLocks noChangeShapeType="1"/>
            </p:cNvSpPr>
            <p:nvPr/>
          </p:nvSpPr>
          <p:spPr bwMode="auto">
            <a:xfrm flipH="1">
              <a:off x="4276" y="1019"/>
              <a:ext cx="54" cy="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Rectangle 15"/>
            <p:cNvSpPr>
              <a:spLocks noChangeArrowheads="1"/>
            </p:cNvSpPr>
            <p:nvPr/>
          </p:nvSpPr>
          <p:spPr bwMode="auto">
            <a:xfrm>
              <a:off x="4193" y="883"/>
              <a:ext cx="63" cy="13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22" name="Rectangle 16"/>
            <p:cNvSpPr>
              <a:spLocks noChangeArrowheads="1"/>
            </p:cNvSpPr>
            <p:nvPr/>
          </p:nvSpPr>
          <p:spPr bwMode="auto">
            <a:xfrm>
              <a:off x="4202" y="924"/>
              <a:ext cx="48" cy="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808820" y="2958942"/>
            <a:ext cx="9204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Proxy</a:t>
            </a:r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148607" y="4168676"/>
            <a:ext cx="44995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10000"/>
                  </a:schemeClr>
                </a:solidFill>
              </a:rPr>
              <a:t>Pros:</a:t>
            </a:r>
            <a:endParaRPr lang="en-US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Reduced RTT of cached content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Reduced peering traffic &amp; server load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800600" y="4168676"/>
            <a:ext cx="4343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10000"/>
                  </a:schemeClr>
                </a:solidFill>
              </a:rPr>
              <a:t>Cons:</a:t>
            </a:r>
            <a:endParaRPr lang="en-US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Security/authentication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Content providers want fine-grained control on when/where to cache its content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Cold start</a:t>
            </a:r>
            <a:endParaRPr lang="en-US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7</a:t>
            </a:fld>
            <a:endParaRPr lang="en-US" altLang="en-US"/>
          </a:p>
        </p:txBody>
      </p:sp>
      <p:sp>
        <p:nvSpPr>
          <p:cNvPr id="4" name="Rectangular Callout 3"/>
          <p:cNvSpPr/>
          <p:nvPr/>
        </p:nvSpPr>
        <p:spPr bwMode="auto">
          <a:xfrm>
            <a:off x="2398403" y="3462801"/>
            <a:ext cx="3240397" cy="461665"/>
          </a:xfrm>
          <a:prstGeom prst="wedgeRectCallout">
            <a:avLst>
              <a:gd name="adj1" fmla="val -33834"/>
              <a:gd name="adj2" fmla="val -134118"/>
            </a:avLst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US" b="1" smtClean="0">
                <a:solidFill>
                  <a:schemeClr val="bg1">
                    <a:lumMod val="10000"/>
                  </a:schemeClr>
                </a:solidFill>
              </a:rPr>
              <a:t>Cache HTTP responses</a:t>
            </a:r>
            <a:endParaRPr lang="en-US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7389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86800" cy="5410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Centralized (Level3, Limelight) vs. Decentralized (Akamai)</a:t>
            </a:r>
          </a:p>
          <a:p>
            <a:pPr lvl="1"/>
            <a:r>
              <a:rPr lang="en-US" dirty="0" smtClean="0"/>
              <a:t>A few well-connected clusters vs. </a:t>
            </a:r>
            <a:r>
              <a:rPr lang="en-US" dirty="0"/>
              <a:t>M</a:t>
            </a:r>
            <a:r>
              <a:rPr lang="en-US" dirty="0" smtClean="0"/>
              <a:t>ore edge clusters</a:t>
            </a:r>
          </a:p>
          <a:p>
            <a:pPr lvl="1"/>
            <a:r>
              <a:rPr lang="en-US" dirty="0" smtClean="0"/>
              <a:t>Low maintenance cost vs. Better performance</a:t>
            </a:r>
          </a:p>
          <a:p>
            <a:endParaRPr lang="en-US" dirty="0"/>
          </a:p>
          <a:p>
            <a:r>
              <a:rPr lang="en-US" dirty="0" smtClean="0"/>
              <a:t>Difference between CDN and Cloud</a:t>
            </a:r>
          </a:p>
          <a:p>
            <a:pPr lvl="1"/>
            <a:r>
              <a:rPr lang="en-US" dirty="0" smtClean="0"/>
              <a:t>Content delivery (caching) vs. computation</a:t>
            </a:r>
          </a:p>
          <a:p>
            <a:pPr lvl="1"/>
            <a:r>
              <a:rPr lang="en-US" dirty="0" smtClean="0"/>
              <a:t>More locations vs. few locations with beefy machines</a:t>
            </a:r>
          </a:p>
          <a:p>
            <a:endParaRPr lang="en-US" dirty="0" smtClean="0"/>
          </a:p>
          <a:p>
            <a:r>
              <a:rPr lang="en-US" dirty="0" smtClean="0"/>
              <a:t>How to handle video streaming?</a:t>
            </a:r>
          </a:p>
          <a:p>
            <a:endParaRPr lang="en-US" dirty="0"/>
          </a:p>
          <a:p>
            <a:r>
              <a:rPr lang="en-US" dirty="0" smtClean="0"/>
              <a:t>Since caching saves traffic for ISPs, should CDN charge ISPs?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70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4792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0000"/>
              </a:buClr>
              <a:buChar char="•"/>
              <a:defRPr sz="32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lr>
                <a:srgbClr val="000000"/>
              </a:buClr>
              <a:buChar char="•"/>
              <a:defRPr sz="28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0000"/>
              </a:buClr>
              <a:buChar char="•"/>
              <a:defRPr sz="24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420BF81-19BC-014C-92CD-E571DE9D1778}" type="slidenum">
              <a:rPr lang="en-US" altLang="en-US" sz="1200">
                <a:solidFill>
                  <a:schemeClr val="tx2"/>
                </a:solidFill>
                <a:latin typeface="Arial Narrow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71</a:t>
            </a:fld>
            <a:endParaRPr lang="en-US" altLang="en-US" sz="1200">
              <a:solidFill>
                <a:schemeClr val="tx2"/>
              </a:solidFill>
              <a:latin typeface="Arial Narrow" charset="0"/>
            </a:endParaRP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DNS Message Format</a:t>
            </a:r>
          </a:p>
        </p:txBody>
      </p:sp>
      <p:sp>
        <p:nvSpPr>
          <p:cNvPr id="258051" name="Rectangle 3"/>
          <p:cNvSpPr>
            <a:spLocks noChangeArrowheads="1"/>
          </p:cNvSpPr>
          <p:nvPr/>
        </p:nvSpPr>
        <p:spPr bwMode="auto">
          <a:xfrm>
            <a:off x="2362200" y="1600200"/>
            <a:ext cx="6553200" cy="464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74998"/>
              </a:schemeClr>
            </a:outerShdw>
          </a:effec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en-US" altLang="en-US" smtClean="0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2362200" y="1600200"/>
            <a:ext cx="3276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00"/>
              </a:buClr>
              <a:buChar char="•"/>
              <a:defRPr sz="32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lr>
                <a:srgbClr val="000000"/>
              </a:buClr>
              <a:buChar char="•"/>
              <a:defRPr sz="28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0000"/>
              </a:buClr>
              <a:buChar char="•"/>
              <a:defRPr sz="24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/>
              <a:t>Identification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362200" y="2133600"/>
            <a:ext cx="3276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00"/>
              </a:buClr>
              <a:buChar char="•"/>
              <a:defRPr sz="32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lr>
                <a:srgbClr val="000000"/>
              </a:buClr>
              <a:buChar char="•"/>
              <a:defRPr sz="28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0000"/>
              </a:buClr>
              <a:buChar char="•"/>
              <a:defRPr sz="24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/>
              <a:t>No. of Questions</a:t>
            </a: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2362200" y="2667000"/>
            <a:ext cx="3276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00"/>
              </a:buClr>
              <a:buChar char="•"/>
              <a:defRPr sz="32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lr>
                <a:srgbClr val="000000"/>
              </a:buClr>
              <a:buChar char="•"/>
              <a:defRPr sz="28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0000"/>
              </a:buClr>
              <a:buChar char="•"/>
              <a:defRPr sz="24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/>
              <a:t>No. of Authority RRs</a:t>
            </a: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2362200" y="3200400"/>
            <a:ext cx="6553200" cy="76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00"/>
              </a:buClr>
              <a:buChar char="•"/>
              <a:defRPr sz="32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lr>
                <a:srgbClr val="000000"/>
              </a:buClr>
              <a:buChar char="•"/>
              <a:defRPr sz="28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0000"/>
              </a:buClr>
              <a:buChar char="•"/>
              <a:defRPr sz="24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/>
              <a:t>Questions (variable number of answers)</a:t>
            </a: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2362200" y="3962400"/>
            <a:ext cx="6553200" cy="76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00"/>
              </a:buClr>
              <a:buChar char="•"/>
              <a:defRPr sz="32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lr>
                <a:srgbClr val="000000"/>
              </a:buClr>
              <a:buChar char="•"/>
              <a:defRPr sz="28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0000"/>
              </a:buClr>
              <a:buChar char="•"/>
              <a:defRPr sz="24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/>
              <a:t>Answers (variable number of resource records)</a:t>
            </a: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2362200" y="4724400"/>
            <a:ext cx="6553200" cy="76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00"/>
              </a:buClr>
              <a:buChar char="•"/>
              <a:defRPr sz="32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lr>
                <a:srgbClr val="000000"/>
              </a:buClr>
              <a:buChar char="•"/>
              <a:defRPr sz="28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0000"/>
              </a:buClr>
              <a:buChar char="•"/>
              <a:defRPr sz="24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/>
              <a:t>Authority (variable number of resource records)</a:t>
            </a:r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2362200" y="5486400"/>
            <a:ext cx="6553200" cy="76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00"/>
              </a:buClr>
              <a:buChar char="•"/>
              <a:defRPr sz="32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lr>
                <a:srgbClr val="000000"/>
              </a:buClr>
              <a:buChar char="•"/>
              <a:defRPr sz="28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0000"/>
              </a:buClr>
              <a:buChar char="•"/>
              <a:defRPr sz="24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 dirty="0"/>
              <a:t>Additional Info (variable number of resource records)</a:t>
            </a: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5638800" y="1600200"/>
            <a:ext cx="3276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00"/>
              </a:buClr>
              <a:buChar char="•"/>
              <a:defRPr sz="32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lr>
                <a:srgbClr val="000000"/>
              </a:buClr>
              <a:buChar char="•"/>
              <a:defRPr sz="28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0000"/>
              </a:buClr>
              <a:buChar char="•"/>
              <a:defRPr sz="24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/>
              <a:t>Flags</a:t>
            </a:r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5638800" y="2133600"/>
            <a:ext cx="3276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00"/>
              </a:buClr>
              <a:buChar char="•"/>
              <a:defRPr sz="32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lr>
                <a:srgbClr val="000000"/>
              </a:buClr>
              <a:buChar char="•"/>
              <a:defRPr sz="28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0000"/>
              </a:buClr>
              <a:buChar char="•"/>
              <a:defRPr sz="24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/>
              <a:t>No. of Answer RRs</a:t>
            </a:r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auto">
          <a:xfrm>
            <a:off x="5638800" y="2667000"/>
            <a:ext cx="3276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00"/>
              </a:buClr>
              <a:buChar char="•"/>
              <a:defRPr sz="32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lr>
                <a:srgbClr val="000000"/>
              </a:buClr>
              <a:buChar char="•"/>
              <a:defRPr sz="28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0000"/>
              </a:buClr>
              <a:buChar char="•"/>
              <a:defRPr sz="24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/>
              <a:t>No. of Additional RRs</a:t>
            </a:r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381000" y="3190875"/>
            <a:ext cx="19812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0000"/>
              </a:buClr>
              <a:buChar char="•"/>
              <a:defRPr sz="32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lr>
                <a:srgbClr val="000000"/>
              </a:buClr>
              <a:buChar char="•"/>
              <a:defRPr sz="28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0000"/>
              </a:buClr>
              <a:buChar char="•"/>
              <a:defRPr sz="24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folHlink"/>
                </a:solidFill>
              </a:rPr>
              <a:t>Name, type fields for a query</a:t>
            </a: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381000" y="4029075"/>
            <a:ext cx="19812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0000"/>
              </a:buClr>
              <a:buChar char="•"/>
              <a:defRPr sz="32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lr>
                <a:srgbClr val="000000"/>
              </a:buClr>
              <a:buChar char="•"/>
              <a:defRPr sz="28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0000"/>
              </a:buClr>
              <a:buChar char="•"/>
              <a:defRPr sz="24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folHlink"/>
                </a:solidFill>
              </a:rPr>
              <a:t>RRs in response to query</a:t>
            </a: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381000" y="4800600"/>
            <a:ext cx="19812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0000"/>
              </a:buClr>
              <a:buChar char="•"/>
              <a:defRPr sz="32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lr>
                <a:srgbClr val="000000"/>
              </a:buClr>
              <a:buChar char="•"/>
              <a:defRPr sz="28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0000"/>
              </a:buClr>
              <a:buChar char="•"/>
              <a:defRPr sz="24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folHlink"/>
                </a:solidFill>
              </a:rPr>
              <a:t>Records for authoritative servers</a:t>
            </a: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381000" y="5713413"/>
            <a:ext cx="19812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0000"/>
              </a:buClr>
              <a:buChar char="•"/>
              <a:defRPr sz="32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lr>
                <a:srgbClr val="000000"/>
              </a:buClr>
              <a:buChar char="•"/>
              <a:defRPr sz="28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0000"/>
              </a:buClr>
              <a:buChar char="•"/>
              <a:defRPr sz="24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folHlink"/>
                </a:solidFill>
              </a:rPr>
              <a:t>Additional “helpful info that may be used</a:t>
            </a:r>
          </a:p>
        </p:txBody>
      </p:sp>
      <p:sp>
        <p:nvSpPr>
          <p:cNvPr id="30738" name="Line 18"/>
          <p:cNvSpPr>
            <a:spLocks noChangeShapeType="1"/>
          </p:cNvSpPr>
          <p:nvPr/>
        </p:nvSpPr>
        <p:spPr bwMode="auto">
          <a:xfrm>
            <a:off x="1828800" y="4419600"/>
            <a:ext cx="8382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0739" name="Line 19"/>
          <p:cNvSpPr>
            <a:spLocks noChangeShapeType="1"/>
          </p:cNvSpPr>
          <p:nvPr/>
        </p:nvSpPr>
        <p:spPr bwMode="auto">
          <a:xfrm>
            <a:off x="1828800" y="3581400"/>
            <a:ext cx="8382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0740" name="Line 20"/>
          <p:cNvSpPr>
            <a:spLocks noChangeShapeType="1"/>
          </p:cNvSpPr>
          <p:nvPr/>
        </p:nvSpPr>
        <p:spPr bwMode="auto">
          <a:xfrm>
            <a:off x="1828800" y="5105400"/>
            <a:ext cx="8382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0741" name="Line 21"/>
          <p:cNvSpPr>
            <a:spLocks noChangeShapeType="1"/>
          </p:cNvSpPr>
          <p:nvPr/>
        </p:nvSpPr>
        <p:spPr bwMode="auto">
          <a:xfrm>
            <a:off x="2209800" y="5867400"/>
            <a:ext cx="4572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0742" name="Line 22"/>
          <p:cNvSpPr>
            <a:spLocks noChangeShapeType="1"/>
          </p:cNvSpPr>
          <p:nvPr/>
        </p:nvSpPr>
        <p:spPr bwMode="auto">
          <a:xfrm>
            <a:off x="1905000" y="1600200"/>
            <a:ext cx="0" cy="1524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0743" name="Text Box 23"/>
          <p:cNvSpPr txBox="1">
            <a:spLocks noChangeArrowheads="1"/>
          </p:cNvSpPr>
          <p:nvPr/>
        </p:nvSpPr>
        <p:spPr bwMode="auto">
          <a:xfrm>
            <a:off x="1143000" y="2209800"/>
            <a:ext cx="1143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0000"/>
              </a:buClr>
              <a:buChar char="•"/>
              <a:defRPr sz="32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lr>
                <a:srgbClr val="000000"/>
              </a:buClr>
              <a:buChar char="•"/>
              <a:defRPr sz="28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0000"/>
              </a:buClr>
              <a:buChar char="•"/>
              <a:defRPr sz="24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0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folHlink"/>
                </a:solidFill>
              </a:rPr>
              <a:t>12 bytes</a:t>
            </a:r>
          </a:p>
        </p:txBody>
      </p:sp>
      <p:sp>
        <p:nvSpPr>
          <p:cNvPr id="2" name="Rectangular Callout 1"/>
          <p:cNvSpPr/>
          <p:nvPr/>
        </p:nvSpPr>
        <p:spPr bwMode="auto">
          <a:xfrm>
            <a:off x="4688305" y="3937000"/>
            <a:ext cx="4114800" cy="1295400"/>
          </a:xfrm>
          <a:prstGeom prst="wedgeRectCallout">
            <a:avLst>
              <a:gd name="adj1" fmla="val -35965"/>
              <a:gd name="adj2" fmla="val 93377"/>
            </a:avLst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Times New Roman" charset="0"/>
              </a:rPr>
              <a:t>Client IP prefix is included here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No change on the format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Backward compatibility</a:t>
            </a:r>
          </a:p>
        </p:txBody>
      </p:sp>
    </p:spTree>
    <p:extLst>
      <p:ext uri="{BB962C8B-B14F-4D97-AF65-F5344CB8AC3E}">
        <p14:creationId xmlns:p14="http://schemas.microsoft.com/office/powerpoint/2010/main" val="6503351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EDNS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72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30893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742" y="342267"/>
            <a:ext cx="8687434" cy="619566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  <a:defRPr/>
            </a:pPr>
            <a:r>
              <a:rPr lang="en-US" dirty="0" smtClean="0">
                <a:solidFill>
                  <a:srgbClr val="000000"/>
                </a:solidFill>
                <a:cs typeface="Helvetica Neue UltraLight"/>
              </a:rPr>
              <a:t>Demystifying Video Delivery</a:t>
            </a:r>
            <a:endParaRPr lang="en-US" dirty="0">
              <a:solidFill>
                <a:srgbClr val="000000"/>
              </a:solidFill>
              <a:cs typeface="Helvetica Neue UltraLight"/>
            </a:endParaRPr>
          </a:p>
        </p:txBody>
      </p:sp>
      <p:sp>
        <p:nvSpPr>
          <p:cNvPr id="6" name="Rounded Rectangle 5"/>
          <p:cNvSpPr/>
          <p:nvPr/>
        </p:nvSpPr>
        <p:spPr>
          <a:xfrm rot="13592353">
            <a:off x="7299516" y="2420132"/>
            <a:ext cx="45953" cy="1265068"/>
          </a:xfrm>
          <a:prstGeom prst="roundRect">
            <a:avLst>
              <a:gd name="adj" fmla="val 29325"/>
            </a:avLst>
          </a:prstGeom>
          <a:solidFill>
            <a:srgbClr val="00B0F0"/>
          </a:solidFill>
          <a:ln>
            <a:solidFill>
              <a:schemeClr val="accent3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24" tIns="47062" rIns="94124" bIns="47062" anchor="ctr"/>
          <a:lstStyle/>
          <a:p>
            <a:pPr>
              <a:defRPr/>
            </a:pPr>
            <a:endParaRPr lang="en-US"/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4678" y="3112451"/>
            <a:ext cx="1806307" cy="1467078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  <a:scene3d>
            <a:camera prst="perspectiveContrastingLeftFacing"/>
            <a:lightRig rig="threePt" dir="t"/>
          </a:scene3d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194" y="1523724"/>
            <a:ext cx="603122" cy="60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6" name="TextBox 15"/>
          <p:cNvSpPr txBox="1"/>
          <p:nvPr/>
        </p:nvSpPr>
        <p:spPr>
          <a:xfrm>
            <a:off x="1130318" y="1641611"/>
            <a:ext cx="1016176" cy="587486"/>
          </a:xfrm>
          <a:prstGeom prst="rect">
            <a:avLst/>
          </a:prstGeom>
          <a:noFill/>
        </p:spPr>
        <p:txBody>
          <a:bodyPr lIns="94124" tIns="47062" rIns="94124" bIns="47062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17375E"/>
                </a:solidFill>
                <a:latin typeface="+mj-lt"/>
              </a:rPr>
              <a:t>Video Source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91064" y="1868204"/>
            <a:ext cx="2240026" cy="2071252"/>
            <a:chOff x="791064" y="1868204"/>
            <a:chExt cx="2240026" cy="2071252"/>
          </a:xfrm>
        </p:grpSpPr>
        <p:sp>
          <p:nvSpPr>
            <p:cNvPr id="13" name="Rounded Rectangle 12"/>
            <p:cNvSpPr/>
            <p:nvPr/>
          </p:nvSpPr>
          <p:spPr>
            <a:xfrm rot="19064369">
              <a:off x="1143001" y="1868204"/>
              <a:ext cx="45973" cy="1034721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E1E1EB"/>
                </a:clrFrom>
                <a:clrTo>
                  <a:srgbClr val="E1E1EB">
                    <a:alpha val="0"/>
                  </a:srgbClr>
                </a:clrTo>
              </a:clrChange>
            </a:blip>
            <a:srcRect l="6058" t="11529" r="6849" b="14848"/>
            <a:stretch>
              <a:fillRect/>
            </a:stretch>
          </p:blipFill>
          <p:spPr bwMode="auto">
            <a:xfrm>
              <a:off x="1242896" y="2583052"/>
              <a:ext cx="1076098" cy="59674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1761267" y="3105749"/>
              <a:ext cx="1269823" cy="833707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Encoders &amp; Video Servers</a:t>
              </a:r>
            </a:p>
          </p:txBody>
        </p:sp>
        <p:grpSp>
          <p:nvGrpSpPr>
            <p:cNvPr id="10257" name="Group 94"/>
            <p:cNvGrpSpPr>
              <a:grpSpLocks/>
            </p:cNvGrpSpPr>
            <p:nvPr/>
          </p:nvGrpSpPr>
          <p:grpSpPr bwMode="auto">
            <a:xfrm>
              <a:off x="791064" y="2912432"/>
              <a:ext cx="854475" cy="502308"/>
              <a:chOff x="3176833" y="2950589"/>
              <a:chExt cx="4817095" cy="3211398"/>
            </a:xfrm>
          </p:grpSpPr>
          <p:pic>
            <p:nvPicPr>
              <p:cNvPr id="10295" name="Picture 5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76833" y="2950589"/>
                <a:ext cx="4817095" cy="32113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Rectangle 21"/>
              <p:cNvSpPr/>
              <p:nvPr/>
            </p:nvSpPr>
            <p:spPr>
              <a:xfrm>
                <a:off x="4142040" y="5270496"/>
                <a:ext cx="536226" cy="202612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6429938" y="5847936"/>
                <a:ext cx="536226" cy="40522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1517716" y="3056628"/>
            <a:ext cx="1499107" cy="1797123"/>
            <a:chOff x="1517716" y="3056628"/>
            <a:chExt cx="1499107" cy="1797123"/>
          </a:xfrm>
        </p:grpSpPr>
        <p:sp>
          <p:nvSpPr>
            <p:cNvPr id="12" name="Rounded Rectangle 11"/>
            <p:cNvSpPr/>
            <p:nvPr/>
          </p:nvSpPr>
          <p:spPr>
            <a:xfrm rot="21156066" flipH="1">
              <a:off x="1761267" y="3056628"/>
              <a:ext cx="45973" cy="1014122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092594" y="4020044"/>
              <a:ext cx="924229" cy="833707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CMS and Hosting</a:t>
              </a:r>
            </a:p>
          </p:txBody>
        </p:sp>
        <p:pic>
          <p:nvPicPr>
            <p:cNvPr id="24" name="Picture 7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17716" y="3944092"/>
              <a:ext cx="602475" cy="810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</p:pic>
      </p:grpSp>
      <p:grpSp>
        <p:nvGrpSpPr>
          <p:cNvPr id="20" name="Group 19"/>
          <p:cNvGrpSpPr/>
          <p:nvPr/>
        </p:nvGrpSpPr>
        <p:grpSpPr>
          <a:xfrm>
            <a:off x="2262221" y="4205437"/>
            <a:ext cx="3032675" cy="2612020"/>
            <a:chOff x="2262221" y="4205437"/>
            <a:chExt cx="3032675" cy="2612020"/>
          </a:xfrm>
        </p:grpSpPr>
        <p:sp>
          <p:nvSpPr>
            <p:cNvPr id="11" name="Rounded Rectangle 10"/>
            <p:cNvSpPr/>
            <p:nvPr/>
          </p:nvSpPr>
          <p:spPr>
            <a:xfrm rot="3063608">
              <a:off x="1557892" y="5101500"/>
              <a:ext cx="1453046" cy="44388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191206" y="4205437"/>
              <a:ext cx="1602736" cy="1079928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Content Delivery Networks (CDN)</a:t>
              </a:r>
            </a:p>
          </p:txBody>
        </p:sp>
        <p:sp>
          <p:nvSpPr>
            <p:cNvPr id="25" name="Rounded Rectangle 24"/>
            <p:cNvSpPr/>
            <p:nvPr/>
          </p:nvSpPr>
          <p:spPr>
            <a:xfrm rot="15410550">
              <a:off x="4628288" y="4434110"/>
              <a:ext cx="45953" cy="1287262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6" name="Rounded Rectangle 25"/>
            <p:cNvSpPr/>
            <p:nvPr/>
          </p:nvSpPr>
          <p:spPr>
            <a:xfrm rot="17582836" flipH="1">
              <a:off x="3774609" y="6331841"/>
              <a:ext cx="61799" cy="366203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0261" name="Group 84"/>
            <p:cNvGrpSpPr>
              <a:grpSpLocks/>
            </p:cNvGrpSpPr>
            <p:nvPr/>
          </p:nvGrpSpPr>
          <p:grpSpPr bwMode="auto">
            <a:xfrm rot="-4978940">
              <a:off x="2551940" y="4874600"/>
              <a:ext cx="1741438" cy="1372868"/>
              <a:chOff x="3491345" y="2923308"/>
              <a:chExt cx="1574801" cy="997528"/>
            </a:xfrm>
          </p:grpSpPr>
          <p:sp>
            <p:nvSpPr>
              <p:cNvPr id="28" name="Oval 27"/>
              <p:cNvSpPr/>
              <p:nvPr/>
            </p:nvSpPr>
            <p:spPr>
              <a:xfrm>
                <a:off x="3837101" y="3388824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4022151" y="2919049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4225211" y="3415411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562049" y="3173177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3487987" y="3597460"/>
                <a:ext cx="83110" cy="74873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4056789" y="3842920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4569634" y="3731823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4982636" y="3449556"/>
                <a:ext cx="83110" cy="73720"/>
              </a:xfrm>
              <a:prstGeom prst="ellipse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cxnSp>
            <p:nvCxnSpPr>
              <p:cNvPr id="36" name="Straight Connector 35"/>
              <p:cNvCxnSpPr>
                <a:stCxn id="29" idx="4"/>
                <a:endCxn id="28" idx="7"/>
              </p:cNvCxnSpPr>
              <p:nvPr/>
            </p:nvCxnSpPr>
            <p:spPr>
              <a:xfrm rot="5400000">
                <a:off x="3784612" y="3118589"/>
                <a:ext cx="403158" cy="151892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>
                <a:stCxn id="29" idx="5"/>
                <a:endCxn id="30" idx="1"/>
              </p:cNvCxnSpPr>
              <p:nvPr/>
            </p:nvCxnSpPr>
            <p:spPr>
              <a:xfrm rot="16200000" flipH="1">
                <a:off x="3943055" y="3128575"/>
                <a:ext cx="441170" cy="149026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>
                <a:stCxn id="29" idx="6"/>
                <a:endCxn id="31" idx="2"/>
              </p:cNvCxnSpPr>
              <p:nvPr/>
            </p:nvCxnSpPr>
            <p:spPr>
              <a:xfrm>
                <a:off x="4105436" y="2960070"/>
                <a:ext cx="461407" cy="249958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>
                <a:stCxn id="28" idx="2"/>
                <a:endCxn id="32" idx="7"/>
              </p:cNvCxnSpPr>
              <p:nvPr/>
            </p:nvCxnSpPr>
            <p:spPr>
              <a:xfrm rot="10800000" flipV="1">
                <a:off x="3563480" y="3426343"/>
                <a:ext cx="279423" cy="186605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>
                <a:stCxn id="30" idx="3"/>
                <a:endCxn id="33" idx="0"/>
              </p:cNvCxnSpPr>
              <p:nvPr/>
            </p:nvCxnSpPr>
            <p:spPr>
              <a:xfrm rot="5400000">
                <a:off x="3988215" y="3592722"/>
                <a:ext cx="366298" cy="141861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>
                <a:stCxn id="31" idx="4"/>
                <a:endCxn id="34" idx="0"/>
              </p:cNvCxnSpPr>
              <p:nvPr/>
            </p:nvCxnSpPr>
            <p:spPr>
              <a:xfrm rot="16200000" flipH="1">
                <a:off x="4374084" y="3485725"/>
                <a:ext cx="484942" cy="4298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>
                <a:stCxn id="35" idx="2"/>
                <a:endCxn id="31" idx="5"/>
              </p:cNvCxnSpPr>
              <p:nvPr/>
            </p:nvCxnSpPr>
            <p:spPr>
              <a:xfrm rot="10800000">
                <a:off x="4638900" y="3231027"/>
                <a:ext cx="345338" cy="251110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>
                <a:stCxn id="31" idx="3"/>
                <a:endCxn id="30" idx="6"/>
              </p:cNvCxnSpPr>
              <p:nvPr/>
            </p:nvCxnSpPr>
            <p:spPr>
              <a:xfrm rot="5400000">
                <a:off x="4338711" y="3207771"/>
                <a:ext cx="218857" cy="265093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>
                <a:stCxn id="30" idx="2"/>
                <a:endCxn id="28" idx="6"/>
              </p:cNvCxnSpPr>
              <p:nvPr/>
            </p:nvCxnSpPr>
            <p:spPr>
              <a:xfrm rot="10800000">
                <a:off x="3930770" y="3424100"/>
                <a:ext cx="305217" cy="27645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>
                <a:stCxn id="28" idx="5"/>
                <a:endCxn id="33" idx="1"/>
              </p:cNvCxnSpPr>
              <p:nvPr/>
            </p:nvCxnSpPr>
            <p:spPr>
              <a:xfrm rot="16200000" flipH="1">
                <a:off x="3790339" y="3575711"/>
                <a:ext cx="404310" cy="159056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>
                <a:stCxn id="30" idx="5"/>
                <a:endCxn id="34" idx="1"/>
              </p:cNvCxnSpPr>
              <p:nvPr/>
            </p:nvCxnSpPr>
            <p:spPr>
              <a:xfrm rot="16200000" flipH="1">
                <a:off x="4309936" y="3465547"/>
                <a:ext cx="261476" cy="283722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>
                <a:stCxn id="30" idx="6"/>
                <a:endCxn id="35" idx="2"/>
              </p:cNvCxnSpPr>
              <p:nvPr/>
            </p:nvCxnSpPr>
            <p:spPr>
              <a:xfrm>
                <a:off x="4313908" y="3454079"/>
                <a:ext cx="669182" cy="32253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>
                <a:stCxn id="30" idx="3"/>
                <a:endCxn id="32" idx="7"/>
              </p:cNvCxnSpPr>
              <p:nvPr/>
            </p:nvCxnSpPr>
            <p:spPr>
              <a:xfrm rot="5400000">
                <a:off x="3830543" y="3204404"/>
                <a:ext cx="132467" cy="679213"/>
              </a:xfrm>
              <a:prstGeom prst="line">
                <a:avLst/>
              </a:prstGeom>
              <a:ln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Rounded Rectangle 48"/>
            <p:cNvSpPr/>
            <p:nvPr/>
          </p:nvSpPr>
          <p:spPr>
            <a:xfrm rot="17582836" flipH="1">
              <a:off x="4211358" y="5732082"/>
              <a:ext cx="61799" cy="367789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50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890371" y="6454038"/>
              <a:ext cx="536034" cy="363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</p:pic>
        <p:pic>
          <p:nvPicPr>
            <p:cNvPr id="51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350578" y="5908785"/>
              <a:ext cx="536034" cy="363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</p:pic>
      </p:grpSp>
      <p:pic>
        <p:nvPicPr>
          <p:cNvPr id="52" name="Picture 12"/>
          <p:cNvPicPr>
            <a:picLocks noChangeAspect="1" noChangeArrowheads="1"/>
          </p:cNvPicPr>
          <p:nvPr/>
        </p:nvPicPr>
        <p:blipFill>
          <a:blip r:embed="rId9" cstate="print"/>
          <a:srcRect l="15604" t="17857" r="17227" b="18829"/>
          <a:stretch>
            <a:fillRect/>
          </a:stretch>
        </p:blipFill>
        <p:spPr bwMode="auto">
          <a:xfrm>
            <a:off x="7621756" y="2038168"/>
            <a:ext cx="1319044" cy="92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grpSp>
        <p:nvGrpSpPr>
          <p:cNvPr id="3" name="Group 2"/>
          <p:cNvGrpSpPr/>
          <p:nvPr/>
        </p:nvGrpSpPr>
        <p:grpSpPr>
          <a:xfrm>
            <a:off x="4768577" y="3758590"/>
            <a:ext cx="2305025" cy="1701135"/>
            <a:chOff x="4768577" y="3758590"/>
            <a:chExt cx="2305025" cy="1701135"/>
          </a:xfrm>
        </p:grpSpPr>
        <p:sp>
          <p:nvSpPr>
            <p:cNvPr id="9" name="Rounded Rectangle 8"/>
            <p:cNvSpPr/>
            <p:nvPr/>
          </p:nvSpPr>
          <p:spPr>
            <a:xfrm rot="13592353">
              <a:off x="6418091" y="3440592"/>
              <a:ext cx="45953" cy="1265068"/>
            </a:xfrm>
            <a:prstGeom prst="roundRect">
              <a:avLst>
                <a:gd name="adj" fmla="val 29325"/>
              </a:avLst>
            </a:prstGeom>
            <a:solidFill>
              <a:srgbClr val="00B0F0"/>
            </a:solidFill>
            <a:ln>
              <a:solidFill>
                <a:schemeClr val="accent3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4124" tIns="47062" rIns="94124" bIns="47062"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0" name="Picture 14"/>
            <p:cNvPicPr>
              <a:picLocks noChangeAspect="1" noChangeArrowheads="1"/>
            </p:cNvPicPr>
            <p:nvPr/>
          </p:nvPicPr>
          <p:blipFill>
            <a:blip r:embed="rId10" cstate="print">
              <a:lum bright="-46000"/>
            </a:blip>
            <a:srcRect r="39361" b="5711"/>
            <a:stretch>
              <a:fillRect/>
            </a:stretch>
          </p:blipFill>
          <p:spPr bwMode="auto">
            <a:xfrm flipH="1">
              <a:off x="4970208" y="4116336"/>
              <a:ext cx="1151952" cy="1343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127000"/>
            </a:effectLst>
          </p:spPr>
        </p:pic>
        <p:sp>
          <p:nvSpPr>
            <p:cNvPr id="53" name="TextBox 52"/>
            <p:cNvSpPr txBox="1"/>
            <p:nvPr/>
          </p:nvSpPr>
          <p:spPr>
            <a:xfrm>
              <a:off x="4768577" y="3758590"/>
              <a:ext cx="1602737" cy="587486"/>
            </a:xfrm>
            <a:prstGeom prst="rect">
              <a:avLst/>
            </a:prstGeom>
            <a:noFill/>
          </p:spPr>
          <p:txBody>
            <a:bodyPr lIns="94124" tIns="47062" rIns="94124" bIns="47062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7375E"/>
                  </a:solidFill>
                  <a:latin typeface="+mj-lt"/>
                </a:rPr>
                <a:t>ISP &amp; Home Net</a:t>
              </a: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7541264" y="1657456"/>
            <a:ext cx="1602736" cy="341264"/>
          </a:xfrm>
          <a:prstGeom prst="rect">
            <a:avLst/>
          </a:prstGeom>
          <a:noFill/>
        </p:spPr>
        <p:txBody>
          <a:bodyPr lIns="94124" tIns="47062" rIns="94124" bIns="47062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17375E"/>
                </a:solidFill>
                <a:latin typeface="+mj-lt"/>
              </a:rPr>
              <a:t>Screen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023811" y="2818943"/>
            <a:ext cx="1601151" cy="341264"/>
          </a:xfrm>
          <a:prstGeom prst="rect">
            <a:avLst/>
          </a:prstGeom>
          <a:noFill/>
        </p:spPr>
        <p:txBody>
          <a:bodyPr lIns="94124" tIns="47062" rIns="94124" bIns="47062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17375E"/>
                </a:solidFill>
                <a:latin typeface="+mj-lt"/>
              </a:rPr>
              <a:t>Video Player </a:t>
            </a:r>
          </a:p>
        </p:txBody>
      </p:sp>
      <p:sp>
        <p:nvSpPr>
          <p:cNvPr id="5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fld id="{69CA10F1-F00B-7C4B-9223-27E1E3296495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1555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loud 5"/>
          <p:cNvSpPr/>
          <p:nvPr/>
        </p:nvSpPr>
        <p:spPr bwMode="auto">
          <a:xfrm>
            <a:off x="1689157" y="990601"/>
            <a:ext cx="5085792" cy="3012166"/>
          </a:xfrm>
          <a:prstGeom prst="clou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Times New Roman" charset="0"/>
              </a:rPr>
              <a:t>Internet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Times New Roman" charset="0"/>
            </a:endParaRPr>
          </a:p>
        </p:txBody>
      </p:sp>
      <p:sp>
        <p:nvSpPr>
          <p:cNvPr id="66" name="Oval 65"/>
          <p:cNvSpPr/>
          <p:nvPr/>
        </p:nvSpPr>
        <p:spPr bwMode="auto">
          <a:xfrm rot="21258690">
            <a:off x="2202781" y="1826329"/>
            <a:ext cx="4105081" cy="1708229"/>
          </a:xfrm>
          <a:prstGeom prst="ellipse">
            <a:avLst/>
          </a:prstGeom>
          <a:solidFill>
            <a:schemeClr val="bg1">
              <a:lumMod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rPr>
              <a:t>CDN</a:t>
            </a:r>
            <a:endParaRPr kumimoji="0" lang="en-US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CDN Architecture</a:t>
            </a:r>
            <a:endParaRPr lang="en-US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/>
          </p:nvPr>
        </p:nvGraphicFramePr>
        <p:xfrm>
          <a:off x="374149" y="2209800"/>
          <a:ext cx="8334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728" name="Clip" r:id="rId4" imgW="1307079" imgH="1083682" progId="MS_ClipArt_Gallery.2">
                  <p:embed/>
                </p:oleObj>
              </mc:Choice>
              <mc:Fallback>
                <p:oleObj name="Clip" r:id="rId4" imgW="1307079" imgH="1083682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149" y="2209800"/>
                        <a:ext cx="833438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Arrow Connector 4"/>
          <p:cNvCxnSpPr>
            <a:stCxn id="4" idx="3"/>
            <a:endCxn id="13" idx="1"/>
          </p:cNvCxnSpPr>
          <p:nvPr/>
        </p:nvCxnSpPr>
        <p:spPr bwMode="auto">
          <a:xfrm>
            <a:off x="1207587" y="2528887"/>
            <a:ext cx="837796" cy="18619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graphicFrame>
        <p:nvGraphicFramePr>
          <p:cNvPr id="7" name="Object 3"/>
          <p:cNvGraphicFramePr>
            <a:graphicFrameLocks noChangeAspect="1"/>
          </p:cNvGraphicFramePr>
          <p:nvPr>
            <p:extLst/>
          </p:nvPr>
        </p:nvGraphicFramePr>
        <p:xfrm>
          <a:off x="6906477" y="2101678"/>
          <a:ext cx="8334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729" name="Clip" r:id="rId6" imgW="1307079" imgH="1083682" progId="MS_ClipArt_Gallery.2">
                  <p:embed/>
                </p:oleObj>
              </mc:Choice>
              <mc:Fallback>
                <p:oleObj name="Clip" r:id="rId6" imgW="1307079" imgH="1083682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6477" y="2101678"/>
                        <a:ext cx="833438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04800" y="1733869"/>
            <a:ext cx="15424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EU Clients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983742" y="1410632"/>
            <a:ext cx="18165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Origin server</a:t>
            </a:r>
            <a:endParaRPr lang="en-US" dirty="0"/>
          </a:p>
        </p:txBody>
      </p: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2041025" y="2175506"/>
            <a:ext cx="653716" cy="885825"/>
            <a:chOff x="4180" y="783"/>
            <a:chExt cx="150" cy="307"/>
          </a:xfrm>
        </p:grpSpPr>
        <p:sp>
          <p:nvSpPr>
            <p:cNvPr id="11" name="AutoShape 9"/>
            <p:cNvSpPr>
              <a:spLocks noChangeArrowheads="1"/>
            </p:cNvSpPr>
            <p:nvPr/>
          </p:nvSpPr>
          <p:spPr bwMode="auto">
            <a:xfrm>
              <a:off x="4180" y="1019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4256" y="785"/>
              <a:ext cx="69" cy="236"/>
            </a:xfrm>
            <a:prstGeom prst="rect">
              <a:avLst/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4181" y="852"/>
              <a:ext cx="95" cy="236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>
              <a:off x="4180" y="783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>
              <a:off x="4330" y="788"/>
              <a:ext cx="0" cy="2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 flipH="1">
              <a:off x="4276" y="1019"/>
              <a:ext cx="54" cy="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4193" y="883"/>
              <a:ext cx="63" cy="13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4202" y="924"/>
              <a:ext cx="48" cy="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080683" y="3695389"/>
            <a:ext cx="1765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Edge servers</a:t>
            </a:r>
            <a:endParaRPr lang="en-US"/>
          </a:p>
        </p:txBody>
      </p:sp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2784539" y="3111170"/>
            <a:ext cx="653716" cy="885825"/>
            <a:chOff x="4180" y="783"/>
            <a:chExt cx="150" cy="307"/>
          </a:xfrm>
        </p:grpSpPr>
        <p:sp>
          <p:nvSpPr>
            <p:cNvPr id="23" name="AutoShape 9"/>
            <p:cNvSpPr>
              <a:spLocks noChangeArrowheads="1"/>
            </p:cNvSpPr>
            <p:nvPr/>
          </p:nvSpPr>
          <p:spPr bwMode="auto">
            <a:xfrm>
              <a:off x="4180" y="1019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24" name="Rectangle 10"/>
            <p:cNvSpPr>
              <a:spLocks noChangeArrowheads="1"/>
            </p:cNvSpPr>
            <p:nvPr/>
          </p:nvSpPr>
          <p:spPr bwMode="auto">
            <a:xfrm>
              <a:off x="4256" y="785"/>
              <a:ext cx="69" cy="236"/>
            </a:xfrm>
            <a:prstGeom prst="rect">
              <a:avLst/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25" name="Rectangle 11"/>
            <p:cNvSpPr>
              <a:spLocks noChangeArrowheads="1"/>
            </p:cNvSpPr>
            <p:nvPr/>
          </p:nvSpPr>
          <p:spPr bwMode="auto">
            <a:xfrm>
              <a:off x="4181" y="852"/>
              <a:ext cx="95" cy="236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26" name="AutoShape 12"/>
            <p:cNvSpPr>
              <a:spLocks noChangeArrowheads="1"/>
            </p:cNvSpPr>
            <p:nvPr/>
          </p:nvSpPr>
          <p:spPr bwMode="auto">
            <a:xfrm>
              <a:off x="4180" y="783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27" name="Line 13"/>
            <p:cNvSpPr>
              <a:spLocks noChangeShapeType="1"/>
            </p:cNvSpPr>
            <p:nvPr/>
          </p:nvSpPr>
          <p:spPr bwMode="auto">
            <a:xfrm>
              <a:off x="4330" y="788"/>
              <a:ext cx="0" cy="2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Line 14"/>
            <p:cNvSpPr>
              <a:spLocks noChangeShapeType="1"/>
            </p:cNvSpPr>
            <p:nvPr/>
          </p:nvSpPr>
          <p:spPr bwMode="auto">
            <a:xfrm flipH="1">
              <a:off x="4276" y="1019"/>
              <a:ext cx="54" cy="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Rectangle 15"/>
            <p:cNvSpPr>
              <a:spLocks noChangeArrowheads="1"/>
            </p:cNvSpPr>
            <p:nvPr/>
          </p:nvSpPr>
          <p:spPr bwMode="auto">
            <a:xfrm>
              <a:off x="4193" y="883"/>
              <a:ext cx="63" cy="13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30" name="Rectangle 16"/>
            <p:cNvSpPr>
              <a:spLocks noChangeArrowheads="1"/>
            </p:cNvSpPr>
            <p:nvPr/>
          </p:nvSpPr>
          <p:spPr bwMode="auto">
            <a:xfrm>
              <a:off x="4202" y="924"/>
              <a:ext cx="48" cy="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</p:grpSp>
      <p:cxnSp>
        <p:nvCxnSpPr>
          <p:cNvPr id="40" name="Straight Arrow Connector 39"/>
          <p:cNvCxnSpPr>
            <a:stCxn id="12" idx="3"/>
            <a:endCxn id="71" idx="1"/>
          </p:cNvCxnSpPr>
          <p:nvPr/>
        </p:nvCxnSpPr>
        <p:spPr bwMode="auto">
          <a:xfrm>
            <a:off x="2672950" y="2521757"/>
            <a:ext cx="2612971" cy="9089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cxnSp>
        <p:nvCxnSpPr>
          <p:cNvPr id="45" name="Straight Arrow Connector 44"/>
          <p:cNvCxnSpPr>
            <a:stCxn id="27" idx="0"/>
            <a:endCxn id="71" idx="1"/>
          </p:cNvCxnSpPr>
          <p:nvPr/>
        </p:nvCxnSpPr>
        <p:spPr bwMode="auto">
          <a:xfrm flipV="1">
            <a:off x="3438255" y="2612647"/>
            <a:ext cx="1847666" cy="51295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cxnSp>
        <p:nvCxnSpPr>
          <p:cNvPr id="52" name="Straight Arrow Connector 51"/>
          <p:cNvCxnSpPr>
            <a:stCxn id="63" idx="0"/>
            <a:endCxn id="23" idx="3"/>
          </p:cNvCxnSpPr>
          <p:nvPr/>
        </p:nvCxnSpPr>
        <p:spPr bwMode="auto">
          <a:xfrm flipV="1">
            <a:off x="2105876" y="3996995"/>
            <a:ext cx="922154" cy="917907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graphicFrame>
        <p:nvGraphicFramePr>
          <p:cNvPr id="63" name="Object 2"/>
          <p:cNvGraphicFramePr>
            <a:graphicFrameLocks noChangeAspect="1"/>
          </p:cNvGraphicFramePr>
          <p:nvPr>
            <p:extLst/>
          </p:nvPr>
        </p:nvGraphicFramePr>
        <p:xfrm>
          <a:off x="1689157" y="4914902"/>
          <a:ext cx="8334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730" name="Clip" r:id="rId7" imgW="1307079" imgH="1083682" progId="MS_ClipArt_Gallery.2">
                  <p:embed/>
                </p:oleObj>
              </mc:Choice>
              <mc:Fallback>
                <p:oleObj name="Clip" r:id="rId7" imgW="1307079" imgH="1083682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157" y="4914902"/>
                        <a:ext cx="833438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8" name="Group 8"/>
          <p:cNvGrpSpPr>
            <a:grpSpLocks/>
          </p:cNvGrpSpPr>
          <p:nvPr/>
        </p:nvGrpSpPr>
        <p:grpSpPr bwMode="auto">
          <a:xfrm>
            <a:off x="5281563" y="2073073"/>
            <a:ext cx="653716" cy="885825"/>
            <a:chOff x="4180" y="783"/>
            <a:chExt cx="150" cy="307"/>
          </a:xfrm>
        </p:grpSpPr>
        <p:sp>
          <p:nvSpPr>
            <p:cNvPr id="69" name="AutoShape 9"/>
            <p:cNvSpPr>
              <a:spLocks noChangeArrowheads="1"/>
            </p:cNvSpPr>
            <p:nvPr/>
          </p:nvSpPr>
          <p:spPr bwMode="auto">
            <a:xfrm>
              <a:off x="4180" y="1019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70" name="Rectangle 10"/>
            <p:cNvSpPr>
              <a:spLocks noChangeArrowheads="1"/>
            </p:cNvSpPr>
            <p:nvPr/>
          </p:nvSpPr>
          <p:spPr bwMode="auto">
            <a:xfrm>
              <a:off x="4256" y="785"/>
              <a:ext cx="69" cy="236"/>
            </a:xfrm>
            <a:prstGeom prst="rect">
              <a:avLst/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71" name="Rectangle 11"/>
            <p:cNvSpPr>
              <a:spLocks noChangeArrowheads="1"/>
            </p:cNvSpPr>
            <p:nvPr/>
          </p:nvSpPr>
          <p:spPr bwMode="auto">
            <a:xfrm>
              <a:off x="4181" y="852"/>
              <a:ext cx="95" cy="236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72" name="AutoShape 12"/>
            <p:cNvSpPr>
              <a:spLocks noChangeArrowheads="1"/>
            </p:cNvSpPr>
            <p:nvPr/>
          </p:nvSpPr>
          <p:spPr bwMode="auto">
            <a:xfrm>
              <a:off x="4180" y="783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73" name="Line 13"/>
            <p:cNvSpPr>
              <a:spLocks noChangeShapeType="1"/>
            </p:cNvSpPr>
            <p:nvPr/>
          </p:nvSpPr>
          <p:spPr bwMode="auto">
            <a:xfrm>
              <a:off x="4330" y="788"/>
              <a:ext cx="0" cy="2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" name="Line 14"/>
            <p:cNvSpPr>
              <a:spLocks noChangeShapeType="1"/>
            </p:cNvSpPr>
            <p:nvPr/>
          </p:nvSpPr>
          <p:spPr bwMode="auto">
            <a:xfrm flipH="1">
              <a:off x="4276" y="1019"/>
              <a:ext cx="54" cy="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" name="Rectangle 15"/>
            <p:cNvSpPr>
              <a:spLocks noChangeArrowheads="1"/>
            </p:cNvSpPr>
            <p:nvPr/>
          </p:nvSpPr>
          <p:spPr bwMode="auto">
            <a:xfrm>
              <a:off x="4193" y="883"/>
              <a:ext cx="63" cy="13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76" name="Rectangle 16"/>
            <p:cNvSpPr>
              <a:spLocks noChangeArrowheads="1"/>
            </p:cNvSpPr>
            <p:nvPr/>
          </p:nvSpPr>
          <p:spPr bwMode="auto">
            <a:xfrm>
              <a:off x="4202" y="924"/>
              <a:ext cx="48" cy="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</p:grpSp>
      <p:cxnSp>
        <p:nvCxnSpPr>
          <p:cNvPr id="80" name="Straight Arrow Connector 79"/>
          <p:cNvCxnSpPr>
            <a:endCxn id="7" idx="1"/>
          </p:cNvCxnSpPr>
          <p:nvPr/>
        </p:nvCxnSpPr>
        <p:spPr bwMode="auto">
          <a:xfrm flipV="1">
            <a:off x="5763133" y="2420765"/>
            <a:ext cx="1143344" cy="2092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sp>
        <p:nvSpPr>
          <p:cNvPr id="86" name="TextBox 85"/>
          <p:cNvSpPr txBox="1"/>
          <p:nvPr/>
        </p:nvSpPr>
        <p:spPr>
          <a:xfrm>
            <a:off x="3497985" y="3923337"/>
            <a:ext cx="5433319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10000"/>
                  </a:schemeClr>
                </a:solidFill>
              </a:rPr>
              <a:t>CDNs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Content providers contract with CDNs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Better coordination across replicas (controlled content refresh/removal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)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Proactive content replication on many </a:t>
            </a: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edge servers</a:t>
            </a:r>
            <a:endParaRPr lang="en-US" dirty="0">
              <a:solidFill>
                <a:schemeClr val="bg1">
                  <a:lumMod val="10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Win-win for ISPs and content providers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173542" y="5508839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Asia</a:t>
            </a:r>
            <a:endParaRPr lang="en-US" dirty="0"/>
          </a:p>
        </p:txBody>
      </p:sp>
      <p:graphicFrame>
        <p:nvGraphicFramePr>
          <p:cNvPr id="89" name="Object 2"/>
          <p:cNvGraphicFramePr>
            <a:graphicFrameLocks noChangeAspect="1"/>
          </p:cNvGraphicFramePr>
          <p:nvPr>
            <p:extLst/>
          </p:nvPr>
        </p:nvGraphicFramePr>
        <p:xfrm>
          <a:off x="2600296" y="5085509"/>
          <a:ext cx="8334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731" name="Clip" r:id="rId8" imgW="1307079" imgH="1083682" progId="MS_ClipArt_Gallery.2">
                  <p:embed/>
                </p:oleObj>
              </mc:Choice>
              <mc:Fallback>
                <p:oleObj name="Clip" r:id="rId8" imgW="1307079" imgH="1083682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0296" y="5085509"/>
                        <a:ext cx="833438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0" name="Straight Arrow Connector 89"/>
          <p:cNvCxnSpPr>
            <a:stCxn id="89" idx="0"/>
            <a:endCxn id="23" idx="3"/>
          </p:cNvCxnSpPr>
          <p:nvPr/>
        </p:nvCxnSpPr>
        <p:spPr bwMode="auto">
          <a:xfrm flipV="1">
            <a:off x="3017015" y="3996995"/>
            <a:ext cx="11015" cy="108851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graphicFrame>
        <p:nvGraphicFramePr>
          <p:cNvPr id="93" name="Object 2"/>
          <p:cNvGraphicFramePr>
            <a:graphicFrameLocks noChangeAspect="1"/>
          </p:cNvGraphicFramePr>
          <p:nvPr>
            <p:extLst/>
          </p:nvPr>
        </p:nvGraphicFramePr>
        <p:xfrm>
          <a:off x="203644" y="3295268"/>
          <a:ext cx="8334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732" name="Clip" r:id="rId9" imgW="1307079" imgH="1083682" progId="MS_ClipArt_Gallery.2">
                  <p:embed/>
                </p:oleObj>
              </mc:Choice>
              <mc:Fallback>
                <p:oleObj name="Clip" r:id="rId9" imgW="1307079" imgH="1083682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644" y="3295268"/>
                        <a:ext cx="833438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4" name="Straight Arrow Connector 93"/>
          <p:cNvCxnSpPr>
            <a:stCxn id="93" idx="3"/>
            <a:endCxn id="13" idx="1"/>
          </p:cNvCxnSpPr>
          <p:nvPr/>
        </p:nvCxnSpPr>
        <p:spPr bwMode="auto">
          <a:xfrm flipV="1">
            <a:off x="1037082" y="2715080"/>
            <a:ext cx="1008301" cy="899275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75562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loud 5"/>
          <p:cNvSpPr/>
          <p:nvPr/>
        </p:nvSpPr>
        <p:spPr bwMode="auto">
          <a:xfrm>
            <a:off x="1689157" y="990601"/>
            <a:ext cx="5085792" cy="3012166"/>
          </a:xfrm>
          <a:prstGeom prst="clou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Times New Roman" charset="0"/>
              </a:rPr>
              <a:t>Internet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Times New Roman" charset="0"/>
            </a:endParaRPr>
          </a:p>
        </p:txBody>
      </p:sp>
      <p:sp>
        <p:nvSpPr>
          <p:cNvPr id="66" name="Oval 65"/>
          <p:cNvSpPr/>
          <p:nvPr/>
        </p:nvSpPr>
        <p:spPr bwMode="auto">
          <a:xfrm rot="21258690">
            <a:off x="2202781" y="1826329"/>
            <a:ext cx="4105081" cy="1708229"/>
          </a:xfrm>
          <a:prstGeom prst="ellipse">
            <a:avLst/>
          </a:prstGeom>
          <a:solidFill>
            <a:schemeClr val="bg1">
              <a:lumMod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rPr>
              <a:t>CDN</a:t>
            </a:r>
            <a:endParaRPr kumimoji="0" lang="en-US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CDN Challenges &amp; Design Space</a:t>
            </a:r>
            <a:endParaRPr lang="en-US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374149" y="2209800"/>
          <a:ext cx="8334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2752" name="Clip" r:id="rId4" imgW="1307079" imgH="1083682" progId="MS_ClipArt_Gallery.2">
                  <p:embed/>
                </p:oleObj>
              </mc:Choice>
              <mc:Fallback>
                <p:oleObj name="Clip" r:id="rId4" imgW="1307079" imgH="1083682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149" y="2209800"/>
                        <a:ext cx="833438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Arrow Connector 4"/>
          <p:cNvCxnSpPr>
            <a:stCxn id="4" idx="3"/>
            <a:endCxn id="13" idx="1"/>
          </p:cNvCxnSpPr>
          <p:nvPr/>
        </p:nvCxnSpPr>
        <p:spPr bwMode="auto">
          <a:xfrm>
            <a:off x="1207587" y="2528887"/>
            <a:ext cx="837796" cy="18619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6906477" y="2101678"/>
          <a:ext cx="8334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2753" name="Clip" r:id="rId6" imgW="1307079" imgH="1083682" progId="MS_ClipArt_Gallery.2">
                  <p:embed/>
                </p:oleObj>
              </mc:Choice>
              <mc:Fallback>
                <p:oleObj name="Clip" r:id="rId6" imgW="1307079" imgH="1083682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6477" y="2101678"/>
                        <a:ext cx="833438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04800" y="1733869"/>
            <a:ext cx="15424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EU Clients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983742" y="1410632"/>
            <a:ext cx="18165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Origin server</a:t>
            </a:r>
            <a:endParaRPr lang="en-US" dirty="0"/>
          </a:p>
        </p:txBody>
      </p: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2041025" y="2175506"/>
            <a:ext cx="653716" cy="885825"/>
            <a:chOff x="4180" y="783"/>
            <a:chExt cx="150" cy="307"/>
          </a:xfrm>
        </p:grpSpPr>
        <p:sp>
          <p:nvSpPr>
            <p:cNvPr id="11" name="AutoShape 9"/>
            <p:cNvSpPr>
              <a:spLocks noChangeArrowheads="1"/>
            </p:cNvSpPr>
            <p:nvPr/>
          </p:nvSpPr>
          <p:spPr bwMode="auto">
            <a:xfrm>
              <a:off x="4180" y="1019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4256" y="785"/>
              <a:ext cx="69" cy="236"/>
            </a:xfrm>
            <a:prstGeom prst="rect">
              <a:avLst/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4181" y="852"/>
              <a:ext cx="95" cy="236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>
              <a:off x="4180" y="783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>
              <a:off x="4330" y="788"/>
              <a:ext cx="0" cy="2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 flipH="1">
              <a:off x="4276" y="1019"/>
              <a:ext cx="54" cy="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4193" y="883"/>
              <a:ext cx="63" cy="13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4202" y="924"/>
              <a:ext cx="48" cy="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080683" y="3695389"/>
            <a:ext cx="1765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Edge servers</a:t>
            </a:r>
            <a:endParaRPr lang="en-US"/>
          </a:p>
        </p:txBody>
      </p:sp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2784539" y="3111170"/>
            <a:ext cx="653716" cy="885825"/>
            <a:chOff x="4180" y="783"/>
            <a:chExt cx="150" cy="307"/>
          </a:xfrm>
        </p:grpSpPr>
        <p:sp>
          <p:nvSpPr>
            <p:cNvPr id="23" name="AutoShape 9"/>
            <p:cNvSpPr>
              <a:spLocks noChangeArrowheads="1"/>
            </p:cNvSpPr>
            <p:nvPr/>
          </p:nvSpPr>
          <p:spPr bwMode="auto">
            <a:xfrm>
              <a:off x="4180" y="1019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24" name="Rectangle 10"/>
            <p:cNvSpPr>
              <a:spLocks noChangeArrowheads="1"/>
            </p:cNvSpPr>
            <p:nvPr/>
          </p:nvSpPr>
          <p:spPr bwMode="auto">
            <a:xfrm>
              <a:off x="4256" y="785"/>
              <a:ext cx="69" cy="236"/>
            </a:xfrm>
            <a:prstGeom prst="rect">
              <a:avLst/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25" name="Rectangle 11"/>
            <p:cNvSpPr>
              <a:spLocks noChangeArrowheads="1"/>
            </p:cNvSpPr>
            <p:nvPr/>
          </p:nvSpPr>
          <p:spPr bwMode="auto">
            <a:xfrm>
              <a:off x="4181" y="852"/>
              <a:ext cx="95" cy="236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26" name="AutoShape 12"/>
            <p:cNvSpPr>
              <a:spLocks noChangeArrowheads="1"/>
            </p:cNvSpPr>
            <p:nvPr/>
          </p:nvSpPr>
          <p:spPr bwMode="auto">
            <a:xfrm>
              <a:off x="4180" y="783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27" name="Line 13"/>
            <p:cNvSpPr>
              <a:spLocks noChangeShapeType="1"/>
            </p:cNvSpPr>
            <p:nvPr/>
          </p:nvSpPr>
          <p:spPr bwMode="auto">
            <a:xfrm>
              <a:off x="4330" y="788"/>
              <a:ext cx="0" cy="2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Line 14"/>
            <p:cNvSpPr>
              <a:spLocks noChangeShapeType="1"/>
            </p:cNvSpPr>
            <p:nvPr/>
          </p:nvSpPr>
          <p:spPr bwMode="auto">
            <a:xfrm flipH="1">
              <a:off x="4276" y="1019"/>
              <a:ext cx="54" cy="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Rectangle 15"/>
            <p:cNvSpPr>
              <a:spLocks noChangeArrowheads="1"/>
            </p:cNvSpPr>
            <p:nvPr/>
          </p:nvSpPr>
          <p:spPr bwMode="auto">
            <a:xfrm>
              <a:off x="4193" y="883"/>
              <a:ext cx="63" cy="13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30" name="Rectangle 16"/>
            <p:cNvSpPr>
              <a:spLocks noChangeArrowheads="1"/>
            </p:cNvSpPr>
            <p:nvPr/>
          </p:nvSpPr>
          <p:spPr bwMode="auto">
            <a:xfrm>
              <a:off x="4202" y="924"/>
              <a:ext cx="48" cy="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</p:grpSp>
      <p:cxnSp>
        <p:nvCxnSpPr>
          <p:cNvPr id="40" name="Straight Arrow Connector 39"/>
          <p:cNvCxnSpPr>
            <a:stCxn id="12" idx="3"/>
            <a:endCxn id="71" idx="1"/>
          </p:cNvCxnSpPr>
          <p:nvPr/>
        </p:nvCxnSpPr>
        <p:spPr bwMode="auto">
          <a:xfrm>
            <a:off x="2672950" y="2521757"/>
            <a:ext cx="2612971" cy="9089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cxnSp>
        <p:nvCxnSpPr>
          <p:cNvPr id="45" name="Straight Arrow Connector 44"/>
          <p:cNvCxnSpPr>
            <a:stCxn id="27" idx="0"/>
            <a:endCxn id="71" idx="1"/>
          </p:cNvCxnSpPr>
          <p:nvPr/>
        </p:nvCxnSpPr>
        <p:spPr bwMode="auto">
          <a:xfrm flipV="1">
            <a:off x="3438255" y="2612647"/>
            <a:ext cx="1847666" cy="51295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cxnSp>
        <p:nvCxnSpPr>
          <p:cNvPr id="52" name="Straight Arrow Connector 51"/>
          <p:cNvCxnSpPr>
            <a:stCxn id="63" idx="0"/>
            <a:endCxn id="23" idx="3"/>
          </p:cNvCxnSpPr>
          <p:nvPr/>
        </p:nvCxnSpPr>
        <p:spPr bwMode="auto">
          <a:xfrm flipV="1">
            <a:off x="2105876" y="3996995"/>
            <a:ext cx="922154" cy="917907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graphicFrame>
        <p:nvGraphicFramePr>
          <p:cNvPr id="63" name="Object 2"/>
          <p:cNvGraphicFramePr>
            <a:graphicFrameLocks noChangeAspect="1"/>
          </p:cNvGraphicFramePr>
          <p:nvPr/>
        </p:nvGraphicFramePr>
        <p:xfrm>
          <a:off x="1689157" y="4914902"/>
          <a:ext cx="8334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2754" name="Clip" r:id="rId7" imgW="1307079" imgH="1083682" progId="MS_ClipArt_Gallery.2">
                  <p:embed/>
                </p:oleObj>
              </mc:Choice>
              <mc:Fallback>
                <p:oleObj name="Clip" r:id="rId7" imgW="1307079" imgH="1083682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157" y="4914902"/>
                        <a:ext cx="833438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8" name="Group 8"/>
          <p:cNvGrpSpPr>
            <a:grpSpLocks/>
          </p:cNvGrpSpPr>
          <p:nvPr/>
        </p:nvGrpSpPr>
        <p:grpSpPr bwMode="auto">
          <a:xfrm>
            <a:off x="5281563" y="2073073"/>
            <a:ext cx="653716" cy="885825"/>
            <a:chOff x="4180" y="783"/>
            <a:chExt cx="150" cy="307"/>
          </a:xfrm>
        </p:grpSpPr>
        <p:sp>
          <p:nvSpPr>
            <p:cNvPr id="69" name="AutoShape 9"/>
            <p:cNvSpPr>
              <a:spLocks noChangeArrowheads="1"/>
            </p:cNvSpPr>
            <p:nvPr/>
          </p:nvSpPr>
          <p:spPr bwMode="auto">
            <a:xfrm>
              <a:off x="4180" y="1019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70" name="Rectangle 10"/>
            <p:cNvSpPr>
              <a:spLocks noChangeArrowheads="1"/>
            </p:cNvSpPr>
            <p:nvPr/>
          </p:nvSpPr>
          <p:spPr bwMode="auto">
            <a:xfrm>
              <a:off x="4256" y="785"/>
              <a:ext cx="69" cy="236"/>
            </a:xfrm>
            <a:prstGeom prst="rect">
              <a:avLst/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71" name="Rectangle 11"/>
            <p:cNvSpPr>
              <a:spLocks noChangeArrowheads="1"/>
            </p:cNvSpPr>
            <p:nvPr/>
          </p:nvSpPr>
          <p:spPr bwMode="auto">
            <a:xfrm>
              <a:off x="4181" y="852"/>
              <a:ext cx="95" cy="236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72" name="AutoShape 12"/>
            <p:cNvSpPr>
              <a:spLocks noChangeArrowheads="1"/>
            </p:cNvSpPr>
            <p:nvPr/>
          </p:nvSpPr>
          <p:spPr bwMode="auto">
            <a:xfrm>
              <a:off x="4180" y="783"/>
              <a:ext cx="150" cy="71"/>
            </a:xfrm>
            <a:prstGeom prst="parallelogram">
              <a:avLst>
                <a:gd name="adj" fmla="val 81387"/>
              </a:avLst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73" name="Line 13"/>
            <p:cNvSpPr>
              <a:spLocks noChangeShapeType="1"/>
            </p:cNvSpPr>
            <p:nvPr/>
          </p:nvSpPr>
          <p:spPr bwMode="auto">
            <a:xfrm>
              <a:off x="4330" y="788"/>
              <a:ext cx="0" cy="2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" name="Line 14"/>
            <p:cNvSpPr>
              <a:spLocks noChangeShapeType="1"/>
            </p:cNvSpPr>
            <p:nvPr/>
          </p:nvSpPr>
          <p:spPr bwMode="auto">
            <a:xfrm flipH="1">
              <a:off x="4276" y="1019"/>
              <a:ext cx="54" cy="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" name="Rectangle 15"/>
            <p:cNvSpPr>
              <a:spLocks noChangeArrowheads="1"/>
            </p:cNvSpPr>
            <p:nvPr/>
          </p:nvSpPr>
          <p:spPr bwMode="auto">
            <a:xfrm>
              <a:off x="4193" y="883"/>
              <a:ext cx="63" cy="13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  <p:sp>
          <p:nvSpPr>
            <p:cNvPr id="76" name="Rectangle 16"/>
            <p:cNvSpPr>
              <a:spLocks noChangeArrowheads="1"/>
            </p:cNvSpPr>
            <p:nvPr/>
          </p:nvSpPr>
          <p:spPr bwMode="auto">
            <a:xfrm>
              <a:off x="4202" y="924"/>
              <a:ext cx="48" cy="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0000"/>
                </a:buClr>
                <a:buChar char="•"/>
                <a:defRPr sz="32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>
                <a:spcBef>
                  <a:spcPct val="20000"/>
                </a:spcBef>
                <a:buClr>
                  <a:srgbClr val="000000"/>
                </a:buClr>
                <a:buChar char="•"/>
                <a:defRPr sz="28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Char char="•"/>
                <a:defRPr sz="2000">
                  <a:solidFill>
                    <a:srgbClr val="000000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charset="0"/>
              </a:endParaRPr>
            </a:p>
          </p:txBody>
        </p:sp>
      </p:grpSp>
      <p:cxnSp>
        <p:nvCxnSpPr>
          <p:cNvPr id="80" name="Straight Arrow Connector 79"/>
          <p:cNvCxnSpPr>
            <a:endCxn id="7" idx="1"/>
          </p:cNvCxnSpPr>
          <p:nvPr/>
        </p:nvCxnSpPr>
        <p:spPr bwMode="auto">
          <a:xfrm flipV="1">
            <a:off x="5763133" y="2420765"/>
            <a:ext cx="1143344" cy="2092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sp>
        <p:nvSpPr>
          <p:cNvPr id="88" name="TextBox 87"/>
          <p:cNvSpPr txBox="1"/>
          <p:nvPr/>
        </p:nvSpPr>
        <p:spPr>
          <a:xfrm>
            <a:off x="1173542" y="5508839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Asia</a:t>
            </a:r>
            <a:endParaRPr lang="en-US" dirty="0"/>
          </a:p>
        </p:txBody>
      </p:sp>
      <p:graphicFrame>
        <p:nvGraphicFramePr>
          <p:cNvPr id="89" name="Object 2"/>
          <p:cNvGraphicFramePr>
            <a:graphicFrameLocks noChangeAspect="1"/>
          </p:cNvGraphicFramePr>
          <p:nvPr/>
        </p:nvGraphicFramePr>
        <p:xfrm>
          <a:off x="2600296" y="5085509"/>
          <a:ext cx="8334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2755" name="Clip" r:id="rId8" imgW="1307079" imgH="1083682" progId="MS_ClipArt_Gallery.2">
                  <p:embed/>
                </p:oleObj>
              </mc:Choice>
              <mc:Fallback>
                <p:oleObj name="Clip" r:id="rId8" imgW="1307079" imgH="1083682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0296" y="5085509"/>
                        <a:ext cx="833438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0" name="Straight Arrow Connector 89"/>
          <p:cNvCxnSpPr>
            <a:stCxn id="89" idx="0"/>
            <a:endCxn id="23" idx="3"/>
          </p:cNvCxnSpPr>
          <p:nvPr/>
        </p:nvCxnSpPr>
        <p:spPr bwMode="auto">
          <a:xfrm flipV="1">
            <a:off x="3017015" y="3996995"/>
            <a:ext cx="11015" cy="108851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graphicFrame>
        <p:nvGraphicFramePr>
          <p:cNvPr id="93" name="Object 2"/>
          <p:cNvGraphicFramePr>
            <a:graphicFrameLocks noChangeAspect="1"/>
          </p:cNvGraphicFramePr>
          <p:nvPr/>
        </p:nvGraphicFramePr>
        <p:xfrm>
          <a:off x="203644" y="3295268"/>
          <a:ext cx="8334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2756" name="Clip" r:id="rId9" imgW="1307079" imgH="1083682" progId="MS_ClipArt_Gallery.2">
                  <p:embed/>
                </p:oleObj>
              </mc:Choice>
              <mc:Fallback>
                <p:oleObj name="Clip" r:id="rId9" imgW="1307079" imgH="1083682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644" y="3295268"/>
                        <a:ext cx="833438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4" name="Straight Arrow Connector 93"/>
          <p:cNvCxnSpPr>
            <a:stCxn id="93" idx="3"/>
            <a:endCxn id="13" idx="1"/>
          </p:cNvCxnSpPr>
          <p:nvPr/>
        </p:nvCxnSpPr>
        <p:spPr bwMode="auto">
          <a:xfrm flipV="1">
            <a:off x="1037082" y="2715080"/>
            <a:ext cx="1008301" cy="899275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sp>
        <p:nvSpPr>
          <p:cNvPr id="53" name="Rectangular Callout 52"/>
          <p:cNvSpPr/>
          <p:nvPr/>
        </p:nvSpPr>
        <p:spPr bwMode="auto">
          <a:xfrm>
            <a:off x="4078853" y="3051423"/>
            <a:ext cx="4448621" cy="461665"/>
          </a:xfrm>
          <a:prstGeom prst="wedgeRectCallout">
            <a:avLst>
              <a:gd name="adj1" fmla="val -41450"/>
              <a:gd name="adj2" fmla="val -107719"/>
            </a:avLst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Times New Roman" charset="0"/>
              </a:rPr>
              <a:t>How/where to replicate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Times New Roman" charset="0"/>
              </a:rPr>
              <a:t> </a:t>
            </a:r>
            <a:r>
              <a:rPr kumimoji="0" lang="en-US" sz="2400" b="0" i="0" u="none" strike="noStrike" cap="none" normalizeH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Times New Roman" charset="0"/>
              </a:rPr>
              <a:t>content?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Times New Roman" charset="0"/>
            </a:endParaRPr>
          </a:p>
        </p:txBody>
      </p:sp>
      <p:sp>
        <p:nvSpPr>
          <p:cNvPr id="56" name="Rectangular Callout 55"/>
          <p:cNvSpPr/>
          <p:nvPr/>
        </p:nvSpPr>
        <p:spPr bwMode="auto">
          <a:xfrm>
            <a:off x="3574788" y="4441543"/>
            <a:ext cx="4886540" cy="461665"/>
          </a:xfrm>
          <a:prstGeom prst="wedgeRectCallout">
            <a:avLst>
              <a:gd name="adj1" fmla="val -59410"/>
              <a:gd name="adj2" fmla="val -42469"/>
            </a:avLst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Times New Roman" charset="0"/>
              </a:rPr>
              <a:t>How to direct client towards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Times New Roman" charset="0"/>
              </a:rPr>
              <a:t> replica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Times New Roman" charset="0"/>
              </a:rPr>
              <a:t>?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Times New Roman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F8EF-13D2-2A41-B543-BE2952236DB9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570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8.9|26.2"/>
</p:tagLst>
</file>

<file path=ppt/theme/theme1.xml><?xml version="1.0" encoding="utf-8"?>
<a:theme xmlns:a="http://schemas.openxmlformats.org/drawingml/2006/main" name="15-744 template">
  <a:themeElements>
    <a:clrScheme name="15-744 template 1">
      <a:dk1>
        <a:srgbClr val="8383AD"/>
      </a:dk1>
      <a:lt1>
        <a:srgbClr val="FEFED6"/>
      </a:lt1>
      <a:dk2>
        <a:srgbClr val="404176"/>
      </a:dk2>
      <a:lt2>
        <a:srgbClr val="969696"/>
      </a:lt2>
      <a:accent1>
        <a:srgbClr val="BABE90"/>
      </a:accent1>
      <a:accent2>
        <a:srgbClr val="666699"/>
      </a:accent2>
      <a:accent3>
        <a:srgbClr val="FEFEE8"/>
      </a:accent3>
      <a:accent4>
        <a:srgbClr val="6F6F93"/>
      </a:accent4>
      <a:accent5>
        <a:srgbClr val="D9DBC6"/>
      </a:accent5>
      <a:accent6>
        <a:srgbClr val="5C5C8A"/>
      </a:accent6>
      <a:hlink>
        <a:srgbClr val="C09E4A"/>
      </a:hlink>
      <a:folHlink>
        <a:srgbClr val="006666"/>
      </a:folHlink>
    </a:clrScheme>
    <a:fontScheme name="15-744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15-744 template 1">
        <a:dk1>
          <a:srgbClr val="8383AD"/>
        </a:dk1>
        <a:lt1>
          <a:srgbClr val="FEFED6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EFEE8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-744 template 2">
        <a:dk1>
          <a:srgbClr val="8383AD"/>
        </a:dk1>
        <a:lt1>
          <a:srgbClr val="FFFFFF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FFFFF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-744 template 3">
        <a:dk1>
          <a:srgbClr val="4D4D4D"/>
        </a:dk1>
        <a:lt1>
          <a:srgbClr val="FFFFFF"/>
        </a:lt1>
        <a:dk2>
          <a:srgbClr val="000000"/>
        </a:dk2>
        <a:lt2>
          <a:srgbClr val="969696"/>
        </a:lt2>
        <a:accent1>
          <a:srgbClr val="DDDDDD"/>
        </a:accent1>
        <a:accent2>
          <a:srgbClr val="5F5F5F"/>
        </a:accent2>
        <a:accent3>
          <a:srgbClr val="FFFFFF"/>
        </a:accent3>
        <a:accent4>
          <a:srgbClr val="404040"/>
        </a:accent4>
        <a:accent5>
          <a:srgbClr val="EBEBEB"/>
        </a:accent5>
        <a:accent6>
          <a:srgbClr val="555555"/>
        </a:accent6>
        <a:hlink>
          <a:srgbClr val="C0C0C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-744 template 4">
        <a:dk1>
          <a:srgbClr val="424262"/>
        </a:dk1>
        <a:lt1>
          <a:srgbClr val="FFFFFF"/>
        </a:lt1>
        <a:dk2>
          <a:srgbClr val="22659C"/>
        </a:dk2>
        <a:lt2>
          <a:srgbClr val="A4AEC2"/>
        </a:lt2>
        <a:accent1>
          <a:srgbClr val="B1C7E7"/>
        </a:accent1>
        <a:accent2>
          <a:srgbClr val="494983"/>
        </a:accent2>
        <a:accent3>
          <a:srgbClr val="FFFFFF"/>
        </a:accent3>
        <a:accent4>
          <a:srgbClr val="373753"/>
        </a:accent4>
        <a:accent5>
          <a:srgbClr val="D5E0F1"/>
        </a:accent5>
        <a:accent6>
          <a:srgbClr val="414176"/>
        </a:accent6>
        <a:hlink>
          <a:srgbClr val="6EADC4"/>
        </a:hlink>
        <a:folHlink>
          <a:srgbClr val="3E688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-744 template 5">
        <a:dk1>
          <a:srgbClr val="000000"/>
        </a:dk1>
        <a:lt1>
          <a:srgbClr val="FFFFFF"/>
        </a:lt1>
        <a:dk2>
          <a:srgbClr val="404176"/>
        </a:dk2>
        <a:lt2>
          <a:srgbClr val="969696"/>
        </a:lt2>
        <a:accent1>
          <a:srgbClr val="B4CD81"/>
        </a:accent1>
        <a:accent2>
          <a:srgbClr val="717EB5"/>
        </a:accent2>
        <a:accent3>
          <a:srgbClr val="FFFFFF"/>
        </a:accent3>
        <a:accent4>
          <a:srgbClr val="000000"/>
        </a:accent4>
        <a:accent5>
          <a:srgbClr val="D6E3C1"/>
        </a:accent5>
        <a:accent6>
          <a:srgbClr val="6672A4"/>
        </a:accent6>
        <a:hlink>
          <a:srgbClr val="D793C2"/>
        </a:hlink>
        <a:folHlink>
          <a:srgbClr val="8267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-744 template 6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B4CD81"/>
        </a:accent1>
        <a:accent2>
          <a:srgbClr val="DEA45E"/>
        </a:accent2>
        <a:accent3>
          <a:srgbClr val="FFFFFF"/>
        </a:accent3>
        <a:accent4>
          <a:srgbClr val="000000"/>
        </a:accent4>
        <a:accent5>
          <a:srgbClr val="D6E3C1"/>
        </a:accent5>
        <a:accent6>
          <a:srgbClr val="C99454"/>
        </a:accent6>
        <a:hlink>
          <a:srgbClr val="D793C2"/>
        </a:hlink>
        <a:folHlink>
          <a:srgbClr val="A08BB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-744 template 7">
        <a:dk1>
          <a:srgbClr val="111111"/>
        </a:dk1>
        <a:lt1>
          <a:srgbClr val="FAF5D2"/>
        </a:lt1>
        <a:dk2>
          <a:srgbClr val="4D4D4D"/>
        </a:dk2>
        <a:lt2>
          <a:srgbClr val="D0C59E"/>
        </a:lt2>
        <a:accent1>
          <a:srgbClr val="BABE90"/>
        </a:accent1>
        <a:accent2>
          <a:srgbClr val="666699"/>
        </a:accent2>
        <a:accent3>
          <a:srgbClr val="B2B2B2"/>
        </a:accent3>
        <a:accent4>
          <a:srgbClr val="D6D1B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C:\My Documents\cmu\744sp01\lectures\15-744 template.ppt</Template>
  <TotalTime>11283</TotalTime>
  <Words>2840</Words>
  <Application>Microsoft Macintosh PowerPoint</Application>
  <PresentationFormat>On-screen Show (4:3)</PresentationFormat>
  <Paragraphs>804</Paragraphs>
  <Slides>73</Slides>
  <Notes>59</Notes>
  <HiddenSlides>8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83" baseType="lpstr">
      <vt:lpstr>Arial Narrow</vt:lpstr>
      <vt:lpstr>Calibri</vt:lpstr>
      <vt:lpstr>Helvetica Neue</vt:lpstr>
      <vt:lpstr>Helvetica Neue UltraLight</vt:lpstr>
      <vt:lpstr>ＭＳ Ｐゴシック</vt:lpstr>
      <vt:lpstr>Times New Roman</vt:lpstr>
      <vt:lpstr>Wingdings</vt:lpstr>
      <vt:lpstr>Arial</vt:lpstr>
      <vt:lpstr>15-744 template</vt:lpstr>
      <vt:lpstr>Clip</vt:lpstr>
      <vt:lpstr>15-744: Computer Networking</vt:lpstr>
      <vt:lpstr>This lecture</vt:lpstr>
      <vt:lpstr>HTTP (Quick review)</vt:lpstr>
      <vt:lpstr>Background: Web</vt:lpstr>
      <vt:lpstr>Key Characteristics of Web Traffic</vt:lpstr>
      <vt:lpstr>Why Not Single Server?</vt:lpstr>
      <vt:lpstr>Why Not ISP Proxy Caching?</vt:lpstr>
      <vt:lpstr>CDN Architecture</vt:lpstr>
      <vt:lpstr>CDN Challenges &amp; Design Space</vt:lpstr>
      <vt:lpstr>Case Study: Akamai</vt:lpstr>
      <vt:lpstr>How Akamai Works</vt:lpstr>
      <vt:lpstr>How Akamai Works</vt:lpstr>
      <vt:lpstr>DNS-based Redirection</vt:lpstr>
      <vt:lpstr>DNS-based Redirection</vt:lpstr>
      <vt:lpstr>DNS-based Redirection</vt:lpstr>
      <vt:lpstr>DNS-based Redirection</vt:lpstr>
      <vt:lpstr>DNS-based Redirection</vt:lpstr>
      <vt:lpstr>DNS-based Redirection</vt:lpstr>
      <vt:lpstr>DNS-based Redirection</vt:lpstr>
      <vt:lpstr>Subsequent Requests</vt:lpstr>
      <vt:lpstr>Tradeoff: Anycast vs. DNS-based</vt:lpstr>
      <vt:lpstr>Problem of DNS-based Redirection?</vt:lpstr>
      <vt:lpstr>Problem of DNS-based Redirection</vt:lpstr>
      <vt:lpstr>Problem of DNS-based Redirection</vt:lpstr>
      <vt:lpstr>Benefit of EDNS</vt:lpstr>
      <vt:lpstr>This lecture</vt:lpstr>
      <vt:lpstr>Content Retrieval</vt:lpstr>
      <vt:lpstr>Benefits of deploying ICN</vt:lpstr>
      <vt:lpstr>Difficulties deploying ICN</vt:lpstr>
      <vt:lpstr>Approach: Attribute gains to tenets</vt:lpstr>
      <vt:lpstr>Key Takeaways</vt:lpstr>
      <vt:lpstr>Representative points in design space</vt:lpstr>
      <vt:lpstr>Object Popularities - Zipf Distribution</vt:lpstr>
      <vt:lpstr>Request latency (hops) - Asia trace</vt:lpstr>
      <vt:lpstr>Revisiting Qualitative Aspects</vt:lpstr>
      <vt:lpstr>PowerPoint Presentation</vt:lpstr>
      <vt:lpstr>PowerPoint Presentation</vt:lpstr>
      <vt:lpstr>PowerPoint Presentation</vt:lpstr>
      <vt:lpstr>Conclusions</vt:lpstr>
      <vt:lpstr>Overview</vt:lpstr>
      <vt:lpstr>The Internet Today…</vt:lpstr>
      <vt:lpstr>Demystifying Video Delivery</vt:lpstr>
      <vt:lpstr>Terminology </vt:lpstr>
      <vt:lpstr>Requirements</vt:lpstr>
      <vt:lpstr>Client-Server Protocol</vt:lpstr>
      <vt:lpstr>1st Gen: HTTP Download</vt:lpstr>
      <vt:lpstr>First Gen: HTTP  Progressive Download (2)</vt:lpstr>
      <vt:lpstr>Streaming Model: Buffers and Timing</vt:lpstr>
      <vt:lpstr>Drawbacks of HTTP Progressive Download</vt:lpstr>
      <vt:lpstr>2nd Generation: Real-Time Streaming</vt:lpstr>
      <vt:lpstr>Example: Real Time Streaming Protocol (RTSP)</vt:lpstr>
      <vt:lpstr>Drawbacks of Real-Time Streaming</vt:lpstr>
      <vt:lpstr>3rd Generation: HTTP Streaming</vt:lpstr>
      <vt:lpstr>HTTP Chunking Protocol </vt:lpstr>
      <vt:lpstr>HTTP Chunking Protocol </vt:lpstr>
      <vt:lpstr>Adaptive Bitrate with HTTP Streaming </vt:lpstr>
      <vt:lpstr>HTTP Chunking Protocol </vt:lpstr>
      <vt:lpstr>Advantages of HTTP Streaming </vt:lpstr>
      <vt:lpstr>Demystifying Video Delivery</vt:lpstr>
      <vt:lpstr>Demystifying Video Delivery</vt:lpstr>
      <vt:lpstr>Demystifying Video Delivery</vt:lpstr>
      <vt:lpstr>Overview</vt:lpstr>
      <vt:lpstr>What’s wrong with this picture?</vt:lpstr>
      <vt:lpstr>Closing the Loop with Quality Analytics</vt:lpstr>
      <vt:lpstr>Closing the Loop with Quality Analytics</vt:lpstr>
      <vt:lpstr>Why Quality Analytics is Challenging? (1) Spatial Diversity of Performance</vt:lpstr>
      <vt:lpstr>Why Quality Analytics is Challenging? (2) Temporal Diversity of Performance</vt:lpstr>
      <vt:lpstr>Conviva Architecture</vt:lpstr>
      <vt:lpstr>Next Lecture</vt:lpstr>
      <vt:lpstr>Discussion</vt:lpstr>
      <vt:lpstr>DNS Message Format</vt:lpstr>
      <vt:lpstr>Example of EDNS</vt:lpstr>
      <vt:lpstr>Demystifying Video Delivery</vt:lpstr>
    </vt:vector>
  </TitlesOfParts>
  <Company>CMU</Company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15-744: Computer Networking</dc:title>
  <dc:creator>Srinivasan Seshan</dc:creator>
  <cp:lastModifiedBy>Srinivasan Seshan</cp:lastModifiedBy>
  <cp:revision>1231</cp:revision>
  <cp:lastPrinted>2008-04-14T03:39:33Z</cp:lastPrinted>
  <dcterms:created xsi:type="dcterms:W3CDTF">2010-11-04T15:19:55Z</dcterms:created>
  <dcterms:modified xsi:type="dcterms:W3CDTF">2017-04-03T18:53:56Z</dcterms:modified>
</cp:coreProperties>
</file>