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480" r:id="rId3"/>
    <p:sldId id="482" r:id="rId4"/>
    <p:sldId id="483" r:id="rId5"/>
    <p:sldId id="484" r:id="rId6"/>
    <p:sldId id="485" r:id="rId7"/>
    <p:sldId id="486" r:id="rId8"/>
    <p:sldId id="487" r:id="rId9"/>
    <p:sldId id="528" r:id="rId10"/>
    <p:sldId id="529" r:id="rId11"/>
    <p:sldId id="530" r:id="rId12"/>
    <p:sldId id="489" r:id="rId13"/>
    <p:sldId id="490" r:id="rId14"/>
    <p:sldId id="491" r:id="rId15"/>
    <p:sldId id="492" r:id="rId16"/>
    <p:sldId id="493" r:id="rId17"/>
    <p:sldId id="494" r:id="rId18"/>
    <p:sldId id="495" r:id="rId19"/>
    <p:sldId id="496" r:id="rId20"/>
    <p:sldId id="497" r:id="rId21"/>
    <p:sldId id="498" r:id="rId22"/>
    <p:sldId id="499" r:id="rId23"/>
    <p:sldId id="500" r:id="rId24"/>
    <p:sldId id="501" r:id="rId25"/>
    <p:sldId id="502" r:id="rId26"/>
    <p:sldId id="503" r:id="rId27"/>
    <p:sldId id="504" r:id="rId28"/>
    <p:sldId id="505" r:id="rId29"/>
    <p:sldId id="507" r:id="rId30"/>
    <p:sldId id="508" r:id="rId31"/>
    <p:sldId id="509" r:id="rId32"/>
    <p:sldId id="510" r:id="rId33"/>
    <p:sldId id="511" r:id="rId34"/>
    <p:sldId id="512" r:id="rId35"/>
    <p:sldId id="513" r:id="rId36"/>
    <p:sldId id="514" r:id="rId37"/>
    <p:sldId id="515" r:id="rId38"/>
    <p:sldId id="517" r:id="rId39"/>
    <p:sldId id="518" r:id="rId40"/>
    <p:sldId id="519" r:id="rId41"/>
    <p:sldId id="520" r:id="rId42"/>
    <p:sldId id="521" r:id="rId43"/>
    <p:sldId id="522" r:id="rId44"/>
    <p:sldId id="523" r:id="rId45"/>
    <p:sldId id="524" r:id="rId46"/>
    <p:sldId id="525" r:id="rId47"/>
    <p:sldId id="531" r:id="rId48"/>
    <p:sldId id="532" r:id="rId49"/>
    <p:sldId id="533" r:id="rId50"/>
  </p:sldIdLst>
  <p:sldSz cx="9144000" cy="6858000" type="screen4x3"/>
  <p:notesSz cx="9601200" cy="7315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9933"/>
    <a:srgbClr val="0066FF"/>
    <a:srgbClr val="FFFF99"/>
    <a:srgbClr val="FFCC99"/>
    <a:srgbClr val="FF0000"/>
    <a:srgbClr val="00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310" autoAdjust="0"/>
    <p:restoredTop sz="79801" autoAdjust="0"/>
  </p:normalViewPr>
  <p:slideViewPr>
    <p:cSldViewPr>
      <p:cViewPr varScale="1">
        <p:scale>
          <a:sx n="45" d="100"/>
          <a:sy n="45" d="100"/>
        </p:scale>
        <p:origin x="-510" y="-76"/>
      </p:cViewPr>
      <p:guideLst>
        <p:guide orient="horz" pos="3216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126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0.xml"/><Relationship Id="rId13" Type="http://schemas.openxmlformats.org/officeDocument/2006/relationships/slide" Target="slides/slide40.xml"/><Relationship Id="rId3" Type="http://schemas.openxmlformats.org/officeDocument/2006/relationships/slide" Target="slides/slide20.xml"/><Relationship Id="rId7" Type="http://schemas.openxmlformats.org/officeDocument/2006/relationships/slide" Target="slides/slide29.xml"/><Relationship Id="rId12" Type="http://schemas.openxmlformats.org/officeDocument/2006/relationships/slide" Target="slides/slide36.xml"/><Relationship Id="rId2" Type="http://schemas.openxmlformats.org/officeDocument/2006/relationships/slide" Target="slides/slide19.xml"/><Relationship Id="rId1" Type="http://schemas.openxmlformats.org/officeDocument/2006/relationships/slide" Target="slides/slide18.xml"/><Relationship Id="rId6" Type="http://schemas.openxmlformats.org/officeDocument/2006/relationships/slide" Target="slides/slide25.xml"/><Relationship Id="rId11" Type="http://schemas.openxmlformats.org/officeDocument/2006/relationships/slide" Target="slides/slide35.xml"/><Relationship Id="rId5" Type="http://schemas.openxmlformats.org/officeDocument/2006/relationships/slide" Target="slides/slide24.xml"/><Relationship Id="rId10" Type="http://schemas.openxmlformats.org/officeDocument/2006/relationships/slide" Target="slides/slide34.xml"/><Relationship Id="rId4" Type="http://schemas.openxmlformats.org/officeDocument/2006/relationships/slide" Target="slides/slide22.xml"/><Relationship Id="rId9" Type="http://schemas.openxmlformats.org/officeDocument/2006/relationships/slide" Target="slides/slide3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16BF4AF3-48CC-4F0B-81DC-060329C9C2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fld id="{839B8266-0285-4E31-9669-6B8E59A0DB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DA8994-A499-4B6E-B5CC-4E423ABF0706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7443DB-78A9-4229-B290-C029FAFF23BC}" type="slidenum">
              <a:rPr lang="en-US"/>
              <a:pPr/>
              <a:t>15</a:t>
            </a:fld>
            <a:endParaRPr 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4BC0B1-0237-4508-A73E-2195C7E06874}" type="slidenum">
              <a:rPr lang="en-US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E6010-BB4A-4EC7-B7E3-AFA0D21BF3FD}" type="slidenum">
              <a:rPr lang="en-US"/>
              <a:pPr/>
              <a:t>17</a:t>
            </a:fld>
            <a:endParaRPr 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93763-7ED8-41D2-9308-DEFAEEBF39CC}" type="slidenum">
              <a:rPr lang="en-US"/>
              <a:pPr/>
              <a:t>18</a:t>
            </a:fld>
            <a:endParaRPr 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3E849-2775-44DB-B1B8-1AD862E5758C}" type="slidenum">
              <a:rPr lang="en-US"/>
              <a:pPr/>
              <a:t>19</a:t>
            </a:fld>
            <a:endParaRPr lang="en-U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8C15E2-3CE5-48E3-98A6-8F12D24328E7}" type="slidenum">
              <a:rPr lang="en-US"/>
              <a:pPr/>
              <a:t>20</a:t>
            </a:fld>
            <a:endParaRPr 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r>
              <a:rPr lang="en-US"/>
              <a:t>EGP –exterior gateway protocol , not to be confused with specific protocol used in earlier ARPANET etc.. Different revisions..current version is pretty new ! Add ons – functionality, addressing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7EF17-D133-46FE-9753-1BAAB350D105}" type="slidenum">
              <a:rPr lang="en-US"/>
              <a:pPr/>
              <a:t>21</a:t>
            </a:fld>
            <a:endParaRPr lang="en-US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767C5-B66D-40C3-98D1-BE5CE6F3CFA9}" type="slidenum">
              <a:rPr lang="en-US"/>
              <a:pPr/>
              <a:t>23</a:t>
            </a:fld>
            <a:endParaRPr lang="en-US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1" tIns="46466" rIns="91381" bIns="4646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3B102E-30A9-427C-8E5C-7FAFA2AC2DB3}" type="slidenum">
              <a:rPr lang="en-US"/>
              <a:pPr/>
              <a:t>24</a:t>
            </a:fld>
            <a:endParaRPr lang="en-US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9F34F-309B-4524-BBE1-15451E84EB6D}" type="slidenum">
              <a:rPr lang="en-US"/>
              <a:pPr/>
              <a:t>25</a:t>
            </a:fld>
            <a:endParaRPr lang="en-US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DE97A9-F56B-4AD5-9B96-8865BDA4D120}" type="slidenum">
              <a:rPr lang="en-US"/>
              <a:pPr/>
              <a:t>4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F605F4-9D16-4B8D-A6A7-96C89A297D97}" type="slidenum">
              <a:rPr lang="en-US"/>
              <a:pPr/>
              <a:t>27</a:t>
            </a:fld>
            <a:endParaRPr lang="en-US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9FD5AA-72DB-4D55-9FEC-2119425513CA}" type="slidenum">
              <a:rPr lang="en-US"/>
              <a:pPr/>
              <a:t>28</a:t>
            </a:fld>
            <a:endParaRPr lang="en-US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C1283-6D53-4D95-B9C8-DF411581EBDD}" type="slidenum">
              <a:rPr lang="en-US"/>
              <a:pPr/>
              <a:t>36</a:t>
            </a:fld>
            <a:endParaRPr 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472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48D4CF-866B-4779-9535-9094553CB47D}" type="slidenum">
              <a:rPr lang="en-US"/>
              <a:pPr/>
              <a:t>38</a:t>
            </a:fld>
            <a:endParaRPr lang="en-US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 lIns="89222" tIns="44612" rIns="89222" bIns="4461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14C61F-8CE3-4998-A85A-1D71CC31AA9B}" type="slidenum">
              <a:rPr lang="en-US"/>
              <a:pPr/>
              <a:t>42</a:t>
            </a:fld>
            <a:endParaRPr 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2" tIns="46466" rIns="91382" bIns="4646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F3E29-EEA1-4D11-83B1-BB964033BFA6}" type="slidenum">
              <a:rPr lang="en-US"/>
              <a:pPr/>
              <a:t>43</a:t>
            </a:fld>
            <a:endParaRPr lang="en-US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90012D-E45A-44E1-8EE3-D758301C48EC}" type="slidenum">
              <a:rPr lang="en-US"/>
              <a:pPr/>
              <a:t>44</a:t>
            </a:fld>
            <a:endParaRPr lang="en-US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09B85-EB78-4747-8A21-AADF33E70813}" type="slidenum">
              <a:rPr lang="en-US"/>
              <a:pPr/>
              <a:t>45</a:t>
            </a:fld>
            <a:endParaRPr lang="en-US"/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51CB0-89E0-4E98-95A0-856DB9BE7289}" type="slidenum">
              <a:rPr lang="en-US"/>
              <a:pPr/>
              <a:t>48</a:t>
            </a:fld>
            <a:endParaRPr lang="en-US"/>
          </a:p>
        </p:txBody>
      </p:sp>
      <p:sp>
        <p:nvSpPr>
          <p:cNvPr id="225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Jargon!! Remind us about filtering, ranking, and the high-level intuitive description of the property</a:t>
            </a:r>
          </a:p>
          <a:p>
            <a:r>
              <a:rPr lang="en-US"/>
              <a:t>Start off describing what AS 1 does</a:t>
            </a:r>
          </a:p>
          <a:p>
            <a:r>
              <a:rPr lang="en-US"/>
              <a:t>Put on varadhan et al.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FCE0B2-EEE3-40CD-BFFD-3D620A05DAE8}" type="slidenum">
              <a:rPr lang="en-US"/>
              <a:pPr/>
              <a:t>5</a:t>
            </a:fld>
            <a:endParaRPr lang="en-US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4C2A9-493E-4813-A352-E2E1B1FF1E6B}" type="slidenum">
              <a:rPr lang="en-US"/>
              <a:pPr/>
              <a:t>6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441A59-03B0-401C-81E1-F6AB59ADF27F}" type="slidenum">
              <a:rPr lang="en-US"/>
              <a:pPr/>
              <a:t>7</a:t>
            </a:fld>
            <a:endParaRPr lang="en-US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23AD6-D773-4F63-9E5C-B98D214DECCD}" type="slidenum">
              <a:rPr lang="en-US"/>
              <a:pPr/>
              <a:t>8</a:t>
            </a:fld>
            <a:endParaRPr lang="en-US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94C0C5-5811-44D3-A95D-B5A5905EA563}" type="slidenum">
              <a:rPr lang="en-US"/>
              <a:pPr/>
              <a:t>12</a:t>
            </a:fld>
            <a:endParaRPr lang="en-US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3C7BE7-5827-40D9-8BE2-B67FE5C9B2EC}" type="slidenum">
              <a:rPr lang="en-US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971800" y="549275"/>
            <a:ext cx="3659188" cy="27432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DD3C65-3EA1-4514-85B3-6BF64DD065DC}" type="slidenum">
              <a:rPr lang="en-US"/>
              <a:pPr/>
              <a:t>14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2982913" y="554038"/>
            <a:ext cx="3641725" cy="2732087"/>
          </a:xfrm>
          <a:ln w="12700" cap="flat">
            <a:solidFill>
              <a:schemeClr val="tx1"/>
            </a:solidFill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0160" y="3473450"/>
            <a:ext cx="7040880" cy="3291840"/>
          </a:xfrm>
          <a:ln/>
        </p:spPr>
        <p:txBody>
          <a:bodyPr lIns="91382" tIns="46466" rIns="91382" bIns="46466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55" name="Group 315"/>
          <p:cNvGrpSpPr>
            <a:grpSpLocks/>
          </p:cNvGrpSpPr>
          <p:nvPr userDrawn="1"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10249" name="Rectangle 9"/>
            <p:cNvSpPr>
              <a:spLocks noChangeArrowheads="1"/>
            </p:cNvSpPr>
            <p:nvPr userDrawn="1"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 userDrawn="1"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 userDrawn="1"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 userDrawn="1"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Rectangle 13"/>
            <p:cNvSpPr>
              <a:spLocks noChangeArrowheads="1"/>
            </p:cNvSpPr>
            <p:nvPr userDrawn="1"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7" name="Group 287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0313" name="Group 73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256" name="Rectangle 1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7" name="Rectangle 1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2" name="Group 72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255" name="Rectangle 1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8" name="Rectangle 1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4" name="Group 74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315" name="Rectangle 7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17" name="Group 77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318" name="Rectangle 7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9" name="Rectangle 7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0" name="Group 80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321" name="Rectangle 81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2" name="Rectangle 82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3" name="Group 83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324" name="Rectangle 84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5" name="Rectangle 85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6" name="Group 86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327" name="Rectangle 8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28" name="Rectangle 8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29" name="Group 89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330" name="Rectangle 9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31" name="Rectangle 9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E1A13C6-3F30-448D-B385-4487E76A0F3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560" name="Group 320"/>
          <p:cNvGrpSpPr>
            <a:grpSpLocks/>
          </p:cNvGrpSpPr>
          <p:nvPr userDrawn="1"/>
        </p:nvGrpSpPr>
        <p:grpSpPr bwMode="auto">
          <a:xfrm>
            <a:off x="304800" y="77788"/>
            <a:ext cx="8458200" cy="74612"/>
            <a:chOff x="192" y="3840"/>
            <a:chExt cx="5328" cy="47"/>
          </a:xfrm>
        </p:grpSpPr>
        <p:grpSp>
          <p:nvGrpSpPr>
            <p:cNvPr id="10561" name="Group 321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62" name="Rectangle 32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3" name="Rectangle 32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4" name="Group 324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65" name="Rectangle 32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6" name="Rectangle 32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67" name="Group 327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68" name="Rectangle 32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9" name="Rectangle 32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0" name="Group 330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71" name="Rectangle 33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2" name="Rectangle 33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3" name="Group 333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74" name="Rectangle 33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5" name="Rectangle 33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6" name="Group 336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577" name="Rectangle 33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8" name="Rectangle 33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79" name="Group 339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580" name="Rectangle 340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1" name="Rectangle 341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2" name="Group 342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583" name="Rectangle 343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4" name="Rectangle 344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585" name="Group 345"/>
          <p:cNvGrpSpPr>
            <a:grpSpLocks/>
          </p:cNvGrpSpPr>
          <p:nvPr userDrawn="1"/>
        </p:nvGrpSpPr>
        <p:grpSpPr bwMode="auto">
          <a:xfrm>
            <a:off x="304800" y="152400"/>
            <a:ext cx="8458200" cy="74613"/>
            <a:chOff x="192" y="3840"/>
            <a:chExt cx="5328" cy="47"/>
          </a:xfrm>
        </p:grpSpPr>
        <p:grpSp>
          <p:nvGrpSpPr>
            <p:cNvPr id="10586" name="Group 346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0587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8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89" name="Group 349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0590" name="Rectangle 350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1" name="Rectangle 351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2" name="Group 352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0593" name="Rectangle 353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4" name="Rectangle 354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5" name="Group 355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0596" name="Rectangle 356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7" name="Rectangle 357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598" name="Group 358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0599" name="Rectangle 359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0" name="Rectangle 360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1" name="Group 361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0602" name="Rectangle 362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3" name="Rectangle 363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4" name="Group 364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0605" name="Rectangle 365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6" name="Rectangle 366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607" name="Group 367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0608" name="Rectangle 368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9" name="Rectangle 369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683" name="Group 443"/>
          <p:cNvGrpSpPr>
            <a:grpSpLocks/>
          </p:cNvGrpSpPr>
          <p:nvPr userDrawn="1"/>
        </p:nvGrpSpPr>
        <p:grpSpPr bwMode="auto">
          <a:xfrm>
            <a:off x="4267200" y="5334000"/>
            <a:ext cx="855663" cy="831850"/>
            <a:chOff x="3216" y="2448"/>
            <a:chExt cx="1979" cy="1729"/>
          </a:xfrm>
        </p:grpSpPr>
        <p:sp>
          <p:nvSpPr>
            <p:cNvPr id="10684" name="Line 444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5" name="Freeform 445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6" name="Freeform 446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7" name="Freeform 447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8" name="Freeform 448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9" name="Freeform 449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0" name="Freeform 450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91" name="Freeform 451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92" name="Group 452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0693" name="Freeform 453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4" name="Freeform 454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5" name="Freeform 455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6" name="Freeform 456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697" name="Group 457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0698" name="Freeform 458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9" name="Freeform 459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0" name="Freeform 460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1" name="Freeform 461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702" name="Group 462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0703" name="Freeform 463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4" name="Freeform 464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5" name="Freeform 465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06" name="Freeform 466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707" name="Freeform 467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8" name="Freeform 468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9" name="Line 469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0" name="Line 470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1" name="Line 471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2" name="Line 472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3" name="Freeform 473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4" name="Freeform 474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5" name="Line 475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6" name="Freeform 476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7" name="Freeform 477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8" name="Line 478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19" name="Line 479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0" name="Line 480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1" name="Line 481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2" name="Line 482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3" name="Line 483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4" name="Line 484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5" name="Freeform 485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6" name="Freeform 486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7" name="Line 487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E99CD-598E-4BB2-BEF1-BE4FECB13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81000"/>
            <a:ext cx="21145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1912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6C9BD-C7D7-4776-9D36-68B590DB05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53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771900"/>
            <a:ext cx="84582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FD9C9F-9931-4678-A53C-EA498B0A67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15744 - Fall 2004 Lecture 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6867C4-8963-4DFA-8E11-B640FED85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C28F4-E008-477C-B27F-CF988627E1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22001-3DB8-4C7E-9B57-813D19DD41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1529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F502B-FF73-40E9-BD7E-2B990D8A3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CBAC0-B927-4921-AFF3-B0DE9245DE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E21B1-91F8-4ABC-B6B5-20CB0DAEA7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DC1C1-2988-45A9-A481-6339D72784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CB7DF-7340-4721-84CF-374E8DB03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388218-F13F-4421-B3BE-65E6056F8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3" name="Group 289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289" name="Group 26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290" name="Rectangle 26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1" name="Rectangle 26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2" name="Group 26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293" name="Rectangle 26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4" name="Rectangle 27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5" name="Group 27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296" name="Rectangle 27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7" name="Rectangle 27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8" name="Group 27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299" name="Rectangle 27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0" name="Rectangle 27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1" name="Group 27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02" name="Rectangle 27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3" name="Rectangle 27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4" name="Group 28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05" name="Rectangle 28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07" name="Group 28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10" name="Group 28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458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376" name="Group 352"/>
          <p:cNvGrpSpPr>
            <a:grpSpLocks/>
          </p:cNvGrpSpPr>
          <p:nvPr userDrawn="1"/>
        </p:nvGrpSpPr>
        <p:grpSpPr bwMode="auto">
          <a:xfrm>
            <a:off x="304800" y="1066800"/>
            <a:ext cx="8458200" cy="150813"/>
            <a:chOff x="192" y="672"/>
            <a:chExt cx="5328" cy="95"/>
          </a:xfrm>
        </p:grpSpPr>
        <p:sp>
          <p:nvSpPr>
            <p:cNvPr id="1316" name="Rectangle 292"/>
            <p:cNvSpPr>
              <a:spLocks noChangeArrowheads="1"/>
            </p:cNvSpPr>
            <p:nvPr userDrawn="1"/>
          </p:nvSpPr>
          <p:spPr bwMode="ltGray">
            <a:xfrm>
              <a:off x="504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7" name="Rectangle 293"/>
            <p:cNvSpPr>
              <a:spLocks noChangeArrowheads="1"/>
            </p:cNvSpPr>
            <p:nvPr userDrawn="1"/>
          </p:nvSpPr>
          <p:spPr bwMode="ltGray">
            <a:xfrm>
              <a:off x="192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8" name="Rectangle 294"/>
            <p:cNvSpPr>
              <a:spLocks noChangeArrowheads="1"/>
            </p:cNvSpPr>
            <p:nvPr userDrawn="1"/>
          </p:nvSpPr>
          <p:spPr bwMode="ltGray">
            <a:xfrm>
              <a:off x="1176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9" name="Rectangle 295"/>
            <p:cNvSpPr>
              <a:spLocks noChangeArrowheads="1"/>
            </p:cNvSpPr>
            <p:nvPr userDrawn="1"/>
          </p:nvSpPr>
          <p:spPr bwMode="ltGray">
            <a:xfrm>
              <a:off x="864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0" name="Rectangle 296"/>
            <p:cNvSpPr>
              <a:spLocks noChangeArrowheads="1"/>
            </p:cNvSpPr>
            <p:nvPr userDrawn="1"/>
          </p:nvSpPr>
          <p:spPr bwMode="ltGray">
            <a:xfrm>
              <a:off x="1848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1" name="Rectangle 297"/>
            <p:cNvSpPr>
              <a:spLocks noChangeArrowheads="1"/>
            </p:cNvSpPr>
            <p:nvPr userDrawn="1"/>
          </p:nvSpPr>
          <p:spPr bwMode="ltGray">
            <a:xfrm>
              <a:off x="1536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2" name="Rectangle 298"/>
            <p:cNvSpPr>
              <a:spLocks noChangeArrowheads="1"/>
            </p:cNvSpPr>
            <p:nvPr userDrawn="1"/>
          </p:nvSpPr>
          <p:spPr bwMode="ltGray">
            <a:xfrm>
              <a:off x="2520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3" name="Rectangle 299"/>
            <p:cNvSpPr>
              <a:spLocks noChangeArrowheads="1"/>
            </p:cNvSpPr>
            <p:nvPr userDrawn="1"/>
          </p:nvSpPr>
          <p:spPr bwMode="ltGray">
            <a:xfrm>
              <a:off x="2208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4" name="Rectangle 300"/>
            <p:cNvSpPr>
              <a:spLocks noChangeArrowheads="1"/>
            </p:cNvSpPr>
            <p:nvPr userDrawn="1"/>
          </p:nvSpPr>
          <p:spPr bwMode="ltGray">
            <a:xfrm>
              <a:off x="3192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5" name="Rectangle 301"/>
            <p:cNvSpPr>
              <a:spLocks noChangeArrowheads="1"/>
            </p:cNvSpPr>
            <p:nvPr userDrawn="1"/>
          </p:nvSpPr>
          <p:spPr bwMode="ltGray">
            <a:xfrm>
              <a:off x="2880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6" name="Rectangle 302"/>
            <p:cNvSpPr>
              <a:spLocks noChangeArrowheads="1"/>
            </p:cNvSpPr>
            <p:nvPr userDrawn="1"/>
          </p:nvSpPr>
          <p:spPr bwMode="ltGray">
            <a:xfrm>
              <a:off x="3864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7" name="Rectangle 303"/>
            <p:cNvSpPr>
              <a:spLocks noChangeArrowheads="1"/>
            </p:cNvSpPr>
            <p:nvPr userDrawn="1"/>
          </p:nvSpPr>
          <p:spPr bwMode="ltGray">
            <a:xfrm>
              <a:off x="3552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8" name="Rectangle 304"/>
            <p:cNvSpPr>
              <a:spLocks noChangeArrowheads="1"/>
            </p:cNvSpPr>
            <p:nvPr userDrawn="1"/>
          </p:nvSpPr>
          <p:spPr bwMode="ltGray">
            <a:xfrm>
              <a:off x="4536" y="672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9" name="Rectangle 305"/>
            <p:cNvSpPr>
              <a:spLocks noChangeArrowheads="1"/>
            </p:cNvSpPr>
            <p:nvPr userDrawn="1"/>
          </p:nvSpPr>
          <p:spPr bwMode="ltGray">
            <a:xfrm>
              <a:off x="4224" y="672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0" name="Rectangle 306"/>
            <p:cNvSpPr>
              <a:spLocks noChangeArrowheads="1"/>
            </p:cNvSpPr>
            <p:nvPr userDrawn="1"/>
          </p:nvSpPr>
          <p:spPr bwMode="ltGray">
            <a:xfrm>
              <a:off x="5208" y="672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" name="Rectangle 307"/>
            <p:cNvSpPr>
              <a:spLocks noChangeArrowheads="1"/>
            </p:cNvSpPr>
            <p:nvPr userDrawn="1"/>
          </p:nvSpPr>
          <p:spPr bwMode="ltGray">
            <a:xfrm>
              <a:off x="4896" y="672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" name="Rectangle 308"/>
            <p:cNvSpPr>
              <a:spLocks noChangeArrowheads="1"/>
            </p:cNvSpPr>
            <p:nvPr userDrawn="1"/>
          </p:nvSpPr>
          <p:spPr bwMode="ltGray">
            <a:xfrm>
              <a:off x="504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" name="Rectangle 309"/>
            <p:cNvSpPr>
              <a:spLocks noChangeArrowheads="1"/>
            </p:cNvSpPr>
            <p:nvPr userDrawn="1"/>
          </p:nvSpPr>
          <p:spPr bwMode="ltGray">
            <a:xfrm>
              <a:off x="192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" name="Rectangle 310"/>
            <p:cNvSpPr>
              <a:spLocks noChangeArrowheads="1"/>
            </p:cNvSpPr>
            <p:nvPr userDrawn="1"/>
          </p:nvSpPr>
          <p:spPr bwMode="ltGray">
            <a:xfrm>
              <a:off x="1176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" name="Rectangle 311"/>
            <p:cNvSpPr>
              <a:spLocks noChangeArrowheads="1"/>
            </p:cNvSpPr>
            <p:nvPr userDrawn="1"/>
          </p:nvSpPr>
          <p:spPr bwMode="ltGray">
            <a:xfrm>
              <a:off x="864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6" name="Rectangle 312"/>
            <p:cNvSpPr>
              <a:spLocks noChangeArrowheads="1"/>
            </p:cNvSpPr>
            <p:nvPr userDrawn="1"/>
          </p:nvSpPr>
          <p:spPr bwMode="ltGray">
            <a:xfrm>
              <a:off x="1848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7" name="Rectangle 313"/>
            <p:cNvSpPr>
              <a:spLocks noChangeArrowheads="1"/>
            </p:cNvSpPr>
            <p:nvPr userDrawn="1"/>
          </p:nvSpPr>
          <p:spPr bwMode="ltGray">
            <a:xfrm>
              <a:off x="1536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" name="Rectangle 314"/>
            <p:cNvSpPr>
              <a:spLocks noChangeArrowheads="1"/>
            </p:cNvSpPr>
            <p:nvPr userDrawn="1"/>
          </p:nvSpPr>
          <p:spPr bwMode="ltGray">
            <a:xfrm>
              <a:off x="2520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" name="Rectangle 315"/>
            <p:cNvSpPr>
              <a:spLocks noChangeArrowheads="1"/>
            </p:cNvSpPr>
            <p:nvPr userDrawn="1"/>
          </p:nvSpPr>
          <p:spPr bwMode="ltGray">
            <a:xfrm>
              <a:off x="2208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" name="Rectangle 316"/>
            <p:cNvSpPr>
              <a:spLocks noChangeArrowheads="1"/>
            </p:cNvSpPr>
            <p:nvPr userDrawn="1"/>
          </p:nvSpPr>
          <p:spPr bwMode="ltGray">
            <a:xfrm>
              <a:off x="3192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" name="Rectangle 317"/>
            <p:cNvSpPr>
              <a:spLocks noChangeArrowheads="1"/>
            </p:cNvSpPr>
            <p:nvPr userDrawn="1"/>
          </p:nvSpPr>
          <p:spPr bwMode="ltGray">
            <a:xfrm>
              <a:off x="2880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" name="Rectangle 318"/>
            <p:cNvSpPr>
              <a:spLocks noChangeArrowheads="1"/>
            </p:cNvSpPr>
            <p:nvPr userDrawn="1"/>
          </p:nvSpPr>
          <p:spPr bwMode="ltGray">
            <a:xfrm>
              <a:off x="3864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3" name="Rectangle 319"/>
            <p:cNvSpPr>
              <a:spLocks noChangeArrowheads="1"/>
            </p:cNvSpPr>
            <p:nvPr userDrawn="1"/>
          </p:nvSpPr>
          <p:spPr bwMode="ltGray">
            <a:xfrm>
              <a:off x="3552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4" name="Rectangle 320"/>
            <p:cNvSpPr>
              <a:spLocks noChangeArrowheads="1"/>
            </p:cNvSpPr>
            <p:nvPr userDrawn="1"/>
          </p:nvSpPr>
          <p:spPr bwMode="ltGray">
            <a:xfrm>
              <a:off x="4536" y="720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5" name="Rectangle 321"/>
            <p:cNvSpPr>
              <a:spLocks noChangeArrowheads="1"/>
            </p:cNvSpPr>
            <p:nvPr userDrawn="1"/>
          </p:nvSpPr>
          <p:spPr bwMode="ltGray">
            <a:xfrm>
              <a:off x="4224" y="720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6" name="Rectangle 322"/>
            <p:cNvSpPr>
              <a:spLocks noChangeArrowheads="1"/>
            </p:cNvSpPr>
            <p:nvPr userDrawn="1"/>
          </p:nvSpPr>
          <p:spPr bwMode="ltGray">
            <a:xfrm>
              <a:off x="5208" y="720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7" name="Rectangle 323"/>
            <p:cNvSpPr>
              <a:spLocks noChangeArrowheads="1"/>
            </p:cNvSpPr>
            <p:nvPr userDrawn="1"/>
          </p:nvSpPr>
          <p:spPr bwMode="ltGray">
            <a:xfrm>
              <a:off x="4896" y="720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48" name="Group 324"/>
          <p:cNvGrpSpPr>
            <a:grpSpLocks/>
          </p:cNvGrpSpPr>
          <p:nvPr userDrawn="1"/>
        </p:nvGrpSpPr>
        <p:grpSpPr bwMode="auto">
          <a:xfrm>
            <a:off x="304800" y="6783388"/>
            <a:ext cx="8458200" cy="74612"/>
            <a:chOff x="192" y="3840"/>
            <a:chExt cx="5328" cy="47"/>
          </a:xfrm>
        </p:grpSpPr>
        <p:grpSp>
          <p:nvGrpSpPr>
            <p:cNvPr id="1349" name="Group 325"/>
            <p:cNvGrpSpPr>
              <a:grpSpLocks/>
            </p:cNvGrpSpPr>
            <p:nvPr userDrawn="1"/>
          </p:nvGrpSpPr>
          <p:grpSpPr bwMode="auto">
            <a:xfrm>
              <a:off x="192" y="3840"/>
              <a:ext cx="624" cy="47"/>
              <a:chOff x="624" y="3706"/>
              <a:chExt cx="1056" cy="106"/>
            </a:xfrm>
          </p:grpSpPr>
          <p:sp>
            <p:nvSpPr>
              <p:cNvPr id="1350" name="Rectangle 326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1" name="Rectangle 327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2" name="Group 328"/>
            <p:cNvGrpSpPr>
              <a:grpSpLocks/>
            </p:cNvGrpSpPr>
            <p:nvPr userDrawn="1"/>
          </p:nvGrpSpPr>
          <p:grpSpPr bwMode="auto">
            <a:xfrm>
              <a:off x="864" y="3840"/>
              <a:ext cx="624" cy="47"/>
              <a:chOff x="624" y="3600"/>
              <a:chExt cx="1056" cy="106"/>
            </a:xfrm>
          </p:grpSpPr>
          <p:sp>
            <p:nvSpPr>
              <p:cNvPr id="1353" name="Rectangle 329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4" name="Rectangle 330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5" name="Group 331"/>
            <p:cNvGrpSpPr>
              <a:grpSpLocks/>
            </p:cNvGrpSpPr>
            <p:nvPr userDrawn="1"/>
          </p:nvGrpSpPr>
          <p:grpSpPr bwMode="auto">
            <a:xfrm>
              <a:off x="1536" y="3840"/>
              <a:ext cx="624" cy="47"/>
              <a:chOff x="624" y="3706"/>
              <a:chExt cx="1056" cy="106"/>
            </a:xfrm>
          </p:grpSpPr>
          <p:sp>
            <p:nvSpPr>
              <p:cNvPr id="1356" name="Rectangle 332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7" name="Rectangle 333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8" name="Group 334"/>
            <p:cNvGrpSpPr>
              <a:grpSpLocks/>
            </p:cNvGrpSpPr>
            <p:nvPr userDrawn="1"/>
          </p:nvGrpSpPr>
          <p:grpSpPr bwMode="auto">
            <a:xfrm>
              <a:off x="2208" y="3840"/>
              <a:ext cx="624" cy="47"/>
              <a:chOff x="624" y="3600"/>
              <a:chExt cx="1056" cy="106"/>
            </a:xfrm>
          </p:grpSpPr>
          <p:sp>
            <p:nvSpPr>
              <p:cNvPr id="1359" name="Rectangle 335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0" name="Rectangle 336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1" name="Group 337"/>
            <p:cNvGrpSpPr>
              <a:grpSpLocks/>
            </p:cNvGrpSpPr>
            <p:nvPr userDrawn="1"/>
          </p:nvGrpSpPr>
          <p:grpSpPr bwMode="auto">
            <a:xfrm>
              <a:off x="2880" y="3840"/>
              <a:ext cx="624" cy="47"/>
              <a:chOff x="624" y="3706"/>
              <a:chExt cx="1056" cy="106"/>
            </a:xfrm>
          </p:grpSpPr>
          <p:sp>
            <p:nvSpPr>
              <p:cNvPr id="1362" name="Rectangle 338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3" name="Rectangle 339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4" name="Group 340"/>
            <p:cNvGrpSpPr>
              <a:grpSpLocks/>
            </p:cNvGrpSpPr>
            <p:nvPr userDrawn="1"/>
          </p:nvGrpSpPr>
          <p:grpSpPr bwMode="auto">
            <a:xfrm>
              <a:off x="3552" y="3840"/>
              <a:ext cx="624" cy="47"/>
              <a:chOff x="624" y="3600"/>
              <a:chExt cx="1056" cy="106"/>
            </a:xfrm>
          </p:grpSpPr>
          <p:sp>
            <p:nvSpPr>
              <p:cNvPr id="1365" name="Rectangle 341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6" name="Rectangle 342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67" name="Group 343"/>
            <p:cNvGrpSpPr>
              <a:grpSpLocks/>
            </p:cNvGrpSpPr>
            <p:nvPr userDrawn="1"/>
          </p:nvGrpSpPr>
          <p:grpSpPr bwMode="auto">
            <a:xfrm>
              <a:off x="4224" y="3840"/>
              <a:ext cx="624" cy="47"/>
              <a:chOff x="624" y="3706"/>
              <a:chExt cx="1056" cy="106"/>
            </a:xfrm>
          </p:grpSpPr>
          <p:sp>
            <p:nvSpPr>
              <p:cNvPr id="1368" name="Rectangle 344"/>
              <p:cNvSpPr>
                <a:spLocks noChangeArrowheads="1"/>
              </p:cNvSpPr>
              <p:nvPr userDrawn="1"/>
            </p:nvSpPr>
            <p:spPr bwMode="ltGray">
              <a:xfrm>
                <a:off x="1152" y="3706"/>
                <a:ext cx="528" cy="106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9" name="Rectangle 345"/>
              <p:cNvSpPr>
                <a:spLocks noChangeArrowheads="1"/>
              </p:cNvSpPr>
              <p:nvPr userDrawn="1"/>
            </p:nvSpPr>
            <p:spPr bwMode="ltGray">
              <a:xfrm>
                <a:off x="624" y="3706"/>
                <a:ext cx="528" cy="1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70" name="Group 346"/>
            <p:cNvGrpSpPr>
              <a:grpSpLocks/>
            </p:cNvGrpSpPr>
            <p:nvPr userDrawn="1"/>
          </p:nvGrpSpPr>
          <p:grpSpPr bwMode="auto">
            <a:xfrm>
              <a:off x="4896" y="3840"/>
              <a:ext cx="624" cy="47"/>
              <a:chOff x="624" y="3600"/>
              <a:chExt cx="1056" cy="106"/>
            </a:xfrm>
          </p:grpSpPr>
          <p:sp>
            <p:nvSpPr>
              <p:cNvPr id="1371" name="Rectangle 347"/>
              <p:cNvSpPr>
                <a:spLocks noChangeArrowheads="1"/>
              </p:cNvSpPr>
              <p:nvPr userDrawn="1"/>
            </p:nvSpPr>
            <p:spPr bwMode="ltGray">
              <a:xfrm>
                <a:off x="1152" y="3600"/>
                <a:ext cx="528" cy="1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2" name="Rectangle 348"/>
              <p:cNvSpPr>
                <a:spLocks noChangeArrowheads="1"/>
              </p:cNvSpPr>
              <p:nvPr userDrawn="1"/>
            </p:nvSpPr>
            <p:spPr bwMode="ltGray">
              <a:xfrm>
                <a:off x="624" y="3600"/>
                <a:ext cx="528" cy="106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73" name="Rectangle 34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L -1; 9-17-04</a:t>
            </a:r>
            <a:endParaRPr lang="en-US"/>
          </a:p>
        </p:txBody>
      </p:sp>
      <p:sp>
        <p:nvSpPr>
          <p:cNvPr id="1374" name="Rectangle 35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324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r>
              <a:rPr lang="en-US" smtClean="0"/>
              <a:t>15744 - Fall 2004 Lecture 3</a:t>
            </a:r>
            <a:endParaRPr lang="en-US"/>
          </a:p>
        </p:txBody>
      </p:sp>
      <p:sp>
        <p:nvSpPr>
          <p:cNvPr id="1375" name="Rectangle 35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2"/>
                </a:solidFill>
                <a:latin typeface="Arial Narrow" pitchFamily="34" charset="0"/>
              </a:defRPr>
            </a:lvl1pPr>
          </a:lstStyle>
          <a:p>
            <a:fld id="{828E5F08-58C1-4F8A-819F-74634049C6C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404" name="Group 380"/>
          <p:cNvGrpSpPr>
            <a:grpSpLocks/>
          </p:cNvGrpSpPr>
          <p:nvPr userDrawn="1"/>
        </p:nvGrpSpPr>
        <p:grpSpPr bwMode="auto">
          <a:xfrm>
            <a:off x="8135938" y="152400"/>
            <a:ext cx="855662" cy="831850"/>
            <a:chOff x="3216" y="2448"/>
            <a:chExt cx="1979" cy="1729"/>
          </a:xfrm>
        </p:grpSpPr>
        <p:sp>
          <p:nvSpPr>
            <p:cNvPr id="1405" name="Line 381"/>
            <p:cNvSpPr>
              <a:spLocks noChangeShapeType="1"/>
            </p:cNvSpPr>
            <p:nvPr/>
          </p:nvSpPr>
          <p:spPr bwMode="auto">
            <a:xfrm flipV="1">
              <a:off x="3888" y="33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6" name="Freeform 382"/>
            <p:cNvSpPr>
              <a:spLocks/>
            </p:cNvSpPr>
            <p:nvPr/>
          </p:nvSpPr>
          <p:spPr bwMode="auto">
            <a:xfrm>
              <a:off x="3290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7" name="Freeform 383"/>
            <p:cNvSpPr>
              <a:spLocks/>
            </p:cNvSpPr>
            <p:nvPr/>
          </p:nvSpPr>
          <p:spPr bwMode="auto">
            <a:xfrm>
              <a:off x="3948" y="4065"/>
              <a:ext cx="115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8" name="Freeform 384"/>
            <p:cNvSpPr>
              <a:spLocks/>
            </p:cNvSpPr>
            <p:nvPr/>
          </p:nvSpPr>
          <p:spPr bwMode="auto">
            <a:xfrm>
              <a:off x="4151" y="2448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09" name="Freeform 385"/>
            <p:cNvSpPr>
              <a:spLocks/>
            </p:cNvSpPr>
            <p:nvPr/>
          </p:nvSpPr>
          <p:spPr bwMode="auto">
            <a:xfrm>
              <a:off x="3605" y="2756"/>
              <a:ext cx="114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4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4" y="112"/>
                </a:cxn>
                <a:cxn ang="0">
                  <a:pos x="114" y="112"/>
                </a:cxn>
              </a:cxnLst>
              <a:rect l="0" t="0" r="r" b="b"/>
              <a:pathLst>
                <a:path w="114" h="112">
                  <a:moveTo>
                    <a:pt x="112" y="112"/>
                  </a:moveTo>
                  <a:lnTo>
                    <a:pt x="114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4" y="112"/>
                  </a:lnTo>
                  <a:lnTo>
                    <a:pt x="114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0" name="Freeform 386"/>
            <p:cNvSpPr>
              <a:spLocks/>
            </p:cNvSpPr>
            <p:nvPr/>
          </p:nvSpPr>
          <p:spPr bwMode="auto">
            <a:xfrm>
              <a:off x="4704" y="2753"/>
              <a:ext cx="114" cy="115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4" y="115"/>
                </a:cxn>
                <a:cxn ang="0">
                  <a:pos x="114" y="0"/>
                </a:cxn>
                <a:cxn ang="0">
                  <a:pos x="2" y="0"/>
                </a:cxn>
                <a:cxn ang="0">
                  <a:pos x="2" y="115"/>
                </a:cxn>
                <a:cxn ang="0">
                  <a:pos x="2" y="115"/>
                </a:cxn>
              </a:cxnLst>
              <a:rect l="0" t="0" r="r" b="b"/>
              <a:pathLst>
                <a:path w="114" h="115">
                  <a:moveTo>
                    <a:pt x="0" y="112"/>
                  </a:moveTo>
                  <a:lnTo>
                    <a:pt x="114" y="115"/>
                  </a:lnTo>
                  <a:lnTo>
                    <a:pt x="114" y="0"/>
                  </a:lnTo>
                  <a:lnTo>
                    <a:pt x="2" y="0"/>
                  </a:lnTo>
                  <a:lnTo>
                    <a:pt x="2" y="115"/>
                  </a:lnTo>
                  <a:lnTo>
                    <a:pt x="2" y="115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1" name="Freeform 387"/>
            <p:cNvSpPr>
              <a:spLocks/>
            </p:cNvSpPr>
            <p:nvPr/>
          </p:nvSpPr>
          <p:spPr bwMode="auto">
            <a:xfrm>
              <a:off x="5083" y="3333"/>
              <a:ext cx="112" cy="114"/>
            </a:xfrm>
            <a:custGeom>
              <a:avLst/>
              <a:gdLst/>
              <a:ahLst/>
              <a:cxnLst>
                <a:cxn ang="0">
                  <a:pos x="0" y="112"/>
                </a:cxn>
                <a:cxn ang="0">
                  <a:pos x="112" y="114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4"/>
                </a:cxn>
                <a:cxn ang="0">
                  <a:pos x="0" y="114"/>
                </a:cxn>
              </a:cxnLst>
              <a:rect l="0" t="0" r="r" b="b"/>
              <a:pathLst>
                <a:path w="112" h="114">
                  <a:moveTo>
                    <a:pt x="0" y="112"/>
                  </a:moveTo>
                  <a:lnTo>
                    <a:pt x="112" y="114"/>
                  </a:lnTo>
                  <a:lnTo>
                    <a:pt x="112" y="0"/>
                  </a:lnTo>
                  <a:lnTo>
                    <a:pt x="0" y="0"/>
                  </a:lnTo>
                  <a:lnTo>
                    <a:pt x="0" y="114"/>
                  </a:lnTo>
                  <a:lnTo>
                    <a:pt x="0" y="114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2" name="Freeform 388"/>
            <p:cNvSpPr>
              <a:spLocks/>
            </p:cNvSpPr>
            <p:nvPr/>
          </p:nvSpPr>
          <p:spPr bwMode="auto">
            <a:xfrm>
              <a:off x="3216" y="3335"/>
              <a:ext cx="115" cy="112"/>
            </a:xfrm>
            <a:custGeom>
              <a:avLst/>
              <a:gdLst/>
              <a:ahLst/>
              <a:cxnLst>
                <a:cxn ang="0">
                  <a:pos x="115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5" y="112"/>
                </a:cxn>
                <a:cxn ang="0">
                  <a:pos x="115" y="112"/>
                </a:cxn>
              </a:cxnLst>
              <a:rect l="0" t="0" r="r" b="b"/>
              <a:pathLst>
                <a:path w="115" h="112">
                  <a:moveTo>
                    <a:pt x="115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5" y="112"/>
                  </a:lnTo>
                  <a:lnTo>
                    <a:pt x="115" y="112"/>
                  </a:lnTo>
                </a:path>
              </a:pathLst>
            </a:custGeom>
            <a:solidFill>
              <a:srgbClr val="996633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13" name="Group 389"/>
            <p:cNvGrpSpPr>
              <a:grpSpLocks/>
            </p:cNvGrpSpPr>
            <p:nvPr/>
          </p:nvGrpSpPr>
          <p:grpSpPr bwMode="auto">
            <a:xfrm>
              <a:off x="3891" y="2677"/>
              <a:ext cx="632" cy="470"/>
              <a:chOff x="3891" y="2677"/>
              <a:chExt cx="632" cy="470"/>
            </a:xfrm>
          </p:grpSpPr>
          <p:sp>
            <p:nvSpPr>
              <p:cNvPr id="1414" name="Freeform 390"/>
              <p:cNvSpPr>
                <a:spLocks/>
              </p:cNvSpPr>
              <p:nvPr/>
            </p:nvSpPr>
            <p:spPr bwMode="auto">
              <a:xfrm>
                <a:off x="4246" y="2687"/>
                <a:ext cx="277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5" y="23"/>
                  </a:cxn>
                  <a:cxn ang="0">
                    <a:pos x="10" y="19"/>
                  </a:cxn>
                  <a:cxn ang="0">
                    <a:pos x="17" y="14"/>
                  </a:cxn>
                  <a:cxn ang="0">
                    <a:pos x="26" y="9"/>
                  </a:cxn>
                  <a:cxn ang="0">
                    <a:pos x="36" y="4"/>
                  </a:cxn>
                  <a:cxn ang="0">
                    <a:pos x="50" y="2"/>
                  </a:cxn>
                  <a:cxn ang="0">
                    <a:pos x="65" y="0"/>
                  </a:cxn>
                  <a:cxn ang="0">
                    <a:pos x="79" y="0"/>
                  </a:cxn>
                  <a:cxn ang="0">
                    <a:pos x="96" y="4"/>
                  </a:cxn>
                  <a:cxn ang="0">
                    <a:pos x="110" y="11"/>
                  </a:cxn>
                  <a:cxn ang="0">
                    <a:pos x="124" y="23"/>
                  </a:cxn>
                  <a:cxn ang="0">
                    <a:pos x="134" y="33"/>
                  </a:cxn>
                  <a:cxn ang="0">
                    <a:pos x="143" y="42"/>
                  </a:cxn>
                  <a:cxn ang="0">
                    <a:pos x="148" y="52"/>
                  </a:cxn>
                  <a:cxn ang="0">
                    <a:pos x="150" y="59"/>
                  </a:cxn>
                  <a:cxn ang="0">
                    <a:pos x="153" y="66"/>
                  </a:cxn>
                  <a:cxn ang="0">
                    <a:pos x="153" y="73"/>
                  </a:cxn>
                  <a:cxn ang="0">
                    <a:pos x="153" y="78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3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7" y="73"/>
                  </a:cxn>
                  <a:cxn ang="0">
                    <a:pos x="174" y="71"/>
                  </a:cxn>
                  <a:cxn ang="0">
                    <a:pos x="181" y="69"/>
                  </a:cxn>
                  <a:cxn ang="0">
                    <a:pos x="191" y="69"/>
                  </a:cxn>
                  <a:cxn ang="0">
                    <a:pos x="200" y="71"/>
                  </a:cxn>
                  <a:cxn ang="0">
                    <a:pos x="210" y="73"/>
                  </a:cxn>
                  <a:cxn ang="0">
                    <a:pos x="219" y="81"/>
                  </a:cxn>
                  <a:cxn ang="0">
                    <a:pos x="229" y="90"/>
                  </a:cxn>
                  <a:cxn ang="0">
                    <a:pos x="234" y="97"/>
                  </a:cxn>
                  <a:cxn ang="0">
                    <a:pos x="236" y="107"/>
                  </a:cxn>
                  <a:cxn ang="0">
                    <a:pos x="239" y="116"/>
                  </a:cxn>
                  <a:cxn ang="0">
                    <a:pos x="239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4" y="143"/>
                  </a:cxn>
                  <a:cxn ang="0">
                    <a:pos x="234" y="145"/>
                  </a:cxn>
                  <a:cxn ang="0">
                    <a:pos x="231" y="145"/>
                  </a:cxn>
                  <a:cxn ang="0">
                    <a:pos x="234" y="147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8" y="157"/>
                  </a:cxn>
                  <a:cxn ang="0">
                    <a:pos x="253" y="164"/>
                  </a:cxn>
                  <a:cxn ang="0">
                    <a:pos x="260" y="174"/>
                  </a:cxn>
                  <a:cxn ang="0">
                    <a:pos x="267" y="183"/>
                  </a:cxn>
                  <a:cxn ang="0">
                    <a:pos x="272" y="195"/>
                  </a:cxn>
                  <a:cxn ang="0">
                    <a:pos x="274" y="212"/>
                  </a:cxn>
                  <a:cxn ang="0">
                    <a:pos x="277" y="228"/>
                  </a:cxn>
                </a:cxnLst>
                <a:rect l="0" t="0" r="r" b="b"/>
                <a:pathLst>
                  <a:path w="277" h="228">
                    <a:moveTo>
                      <a:pt x="0" y="23"/>
                    </a:moveTo>
                    <a:lnTo>
                      <a:pt x="5" y="23"/>
                    </a:lnTo>
                    <a:lnTo>
                      <a:pt x="10" y="19"/>
                    </a:lnTo>
                    <a:lnTo>
                      <a:pt x="17" y="14"/>
                    </a:lnTo>
                    <a:lnTo>
                      <a:pt x="26" y="9"/>
                    </a:lnTo>
                    <a:lnTo>
                      <a:pt x="36" y="4"/>
                    </a:lnTo>
                    <a:lnTo>
                      <a:pt x="50" y="2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96" y="4"/>
                    </a:lnTo>
                    <a:lnTo>
                      <a:pt x="110" y="11"/>
                    </a:lnTo>
                    <a:lnTo>
                      <a:pt x="124" y="23"/>
                    </a:lnTo>
                    <a:lnTo>
                      <a:pt x="134" y="33"/>
                    </a:lnTo>
                    <a:lnTo>
                      <a:pt x="143" y="42"/>
                    </a:lnTo>
                    <a:lnTo>
                      <a:pt x="148" y="52"/>
                    </a:lnTo>
                    <a:lnTo>
                      <a:pt x="150" y="59"/>
                    </a:lnTo>
                    <a:lnTo>
                      <a:pt x="153" y="66"/>
                    </a:lnTo>
                    <a:lnTo>
                      <a:pt x="153" y="73"/>
                    </a:lnTo>
                    <a:lnTo>
                      <a:pt x="153" y="78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7" y="73"/>
                    </a:lnTo>
                    <a:lnTo>
                      <a:pt x="174" y="71"/>
                    </a:lnTo>
                    <a:lnTo>
                      <a:pt x="181" y="69"/>
                    </a:lnTo>
                    <a:lnTo>
                      <a:pt x="191" y="69"/>
                    </a:lnTo>
                    <a:lnTo>
                      <a:pt x="200" y="71"/>
                    </a:lnTo>
                    <a:lnTo>
                      <a:pt x="210" y="73"/>
                    </a:lnTo>
                    <a:lnTo>
                      <a:pt x="219" y="81"/>
                    </a:lnTo>
                    <a:lnTo>
                      <a:pt x="229" y="90"/>
                    </a:lnTo>
                    <a:lnTo>
                      <a:pt x="234" y="97"/>
                    </a:lnTo>
                    <a:lnTo>
                      <a:pt x="236" y="107"/>
                    </a:lnTo>
                    <a:lnTo>
                      <a:pt x="239" y="116"/>
                    </a:lnTo>
                    <a:lnTo>
                      <a:pt x="239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4" y="143"/>
                    </a:lnTo>
                    <a:lnTo>
                      <a:pt x="234" y="145"/>
                    </a:lnTo>
                    <a:lnTo>
                      <a:pt x="231" y="145"/>
                    </a:lnTo>
                    <a:lnTo>
                      <a:pt x="234" y="147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8" y="157"/>
                    </a:lnTo>
                    <a:lnTo>
                      <a:pt x="253" y="164"/>
                    </a:lnTo>
                    <a:lnTo>
                      <a:pt x="260" y="174"/>
                    </a:lnTo>
                    <a:lnTo>
                      <a:pt x="267" y="183"/>
                    </a:lnTo>
                    <a:lnTo>
                      <a:pt x="272" y="195"/>
                    </a:lnTo>
                    <a:lnTo>
                      <a:pt x="274" y="212"/>
                    </a:lnTo>
                    <a:lnTo>
                      <a:pt x="277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5" name="Freeform 391"/>
              <p:cNvSpPr>
                <a:spLocks/>
              </p:cNvSpPr>
              <p:nvPr/>
            </p:nvSpPr>
            <p:spPr bwMode="auto">
              <a:xfrm>
                <a:off x="3891" y="2677"/>
                <a:ext cx="358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3"/>
                  </a:cxn>
                  <a:cxn ang="0">
                    <a:pos x="21" y="174"/>
                  </a:cxn>
                  <a:cxn ang="0">
                    <a:pos x="33" y="162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0" y="145"/>
                  </a:cxn>
                  <a:cxn ang="0">
                    <a:pos x="38" y="134"/>
                  </a:cxn>
                  <a:cxn ang="0">
                    <a:pos x="38" y="117"/>
                  </a:cxn>
                  <a:cxn ang="0">
                    <a:pos x="48" y="98"/>
                  </a:cxn>
                  <a:cxn ang="0">
                    <a:pos x="67" y="83"/>
                  </a:cxn>
                  <a:cxn ang="0">
                    <a:pos x="83" y="79"/>
                  </a:cxn>
                  <a:cxn ang="0">
                    <a:pos x="102" y="81"/>
                  </a:cxn>
                  <a:cxn ang="0">
                    <a:pos x="114" y="86"/>
                  </a:cxn>
                  <a:cxn ang="0">
                    <a:pos x="121" y="91"/>
                  </a:cxn>
                  <a:cxn ang="0">
                    <a:pos x="124" y="88"/>
                  </a:cxn>
                  <a:cxn ang="0">
                    <a:pos x="121" y="81"/>
                  </a:cxn>
                  <a:cxn ang="0">
                    <a:pos x="124" y="69"/>
                  </a:cxn>
                  <a:cxn ang="0">
                    <a:pos x="133" y="52"/>
                  </a:cxn>
                  <a:cxn ang="0">
                    <a:pos x="152" y="31"/>
                  </a:cxn>
                  <a:cxn ang="0">
                    <a:pos x="181" y="14"/>
                  </a:cxn>
                  <a:cxn ang="0">
                    <a:pos x="212" y="10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7" y="2"/>
                  </a:cxn>
                  <a:cxn ang="0">
                    <a:pos x="343" y="7"/>
                  </a:cxn>
                  <a:cxn ang="0">
                    <a:pos x="350" y="17"/>
                  </a:cxn>
                  <a:cxn ang="0">
                    <a:pos x="355" y="26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5" y="205"/>
                    </a:lnTo>
                    <a:lnTo>
                      <a:pt x="9" y="193"/>
                    </a:lnTo>
                    <a:lnTo>
                      <a:pt x="14" y="181"/>
                    </a:lnTo>
                    <a:lnTo>
                      <a:pt x="21" y="174"/>
                    </a:lnTo>
                    <a:lnTo>
                      <a:pt x="29" y="167"/>
                    </a:lnTo>
                    <a:lnTo>
                      <a:pt x="33" y="162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0" y="150"/>
                    </a:lnTo>
                    <a:lnTo>
                      <a:pt x="40" y="145"/>
                    </a:lnTo>
                    <a:lnTo>
                      <a:pt x="38" y="141"/>
                    </a:lnTo>
                    <a:lnTo>
                      <a:pt x="38" y="134"/>
                    </a:lnTo>
                    <a:lnTo>
                      <a:pt x="38" y="124"/>
                    </a:lnTo>
                    <a:lnTo>
                      <a:pt x="38" y="117"/>
                    </a:lnTo>
                    <a:lnTo>
                      <a:pt x="43" y="107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7" y="83"/>
                    </a:lnTo>
                    <a:lnTo>
                      <a:pt x="76" y="81"/>
                    </a:lnTo>
                    <a:lnTo>
                      <a:pt x="83" y="79"/>
                    </a:lnTo>
                    <a:lnTo>
                      <a:pt x="93" y="79"/>
                    </a:lnTo>
                    <a:lnTo>
                      <a:pt x="102" y="81"/>
                    </a:lnTo>
                    <a:lnTo>
                      <a:pt x="110" y="83"/>
                    </a:lnTo>
                    <a:lnTo>
                      <a:pt x="114" y="86"/>
                    </a:lnTo>
                    <a:lnTo>
                      <a:pt x="119" y="88"/>
                    </a:lnTo>
                    <a:lnTo>
                      <a:pt x="121" y="91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1" y="86"/>
                    </a:lnTo>
                    <a:lnTo>
                      <a:pt x="121" y="81"/>
                    </a:lnTo>
                    <a:lnTo>
                      <a:pt x="124" y="76"/>
                    </a:lnTo>
                    <a:lnTo>
                      <a:pt x="124" y="69"/>
                    </a:lnTo>
                    <a:lnTo>
                      <a:pt x="129" y="60"/>
                    </a:lnTo>
                    <a:lnTo>
                      <a:pt x="133" y="52"/>
                    </a:lnTo>
                    <a:lnTo>
                      <a:pt x="141" y="43"/>
                    </a:lnTo>
                    <a:lnTo>
                      <a:pt x="152" y="31"/>
                    </a:lnTo>
                    <a:lnTo>
                      <a:pt x="164" y="21"/>
                    </a:lnTo>
                    <a:lnTo>
                      <a:pt x="181" y="14"/>
                    </a:lnTo>
                    <a:lnTo>
                      <a:pt x="195" y="10"/>
                    </a:lnTo>
                    <a:lnTo>
                      <a:pt x="212" y="10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1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8" y="7"/>
                    </a:lnTo>
                    <a:lnTo>
                      <a:pt x="296" y="5"/>
                    </a:lnTo>
                    <a:lnTo>
                      <a:pt x="305" y="2"/>
                    </a:lnTo>
                    <a:lnTo>
                      <a:pt x="315" y="0"/>
                    </a:lnTo>
                    <a:lnTo>
                      <a:pt x="327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0" y="17"/>
                    </a:lnTo>
                    <a:lnTo>
                      <a:pt x="355" y="21"/>
                    </a:lnTo>
                    <a:lnTo>
                      <a:pt x="355" y="26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6" name="Freeform 392"/>
              <p:cNvSpPr>
                <a:spLocks/>
              </p:cNvSpPr>
              <p:nvPr/>
            </p:nvSpPr>
            <p:spPr bwMode="auto">
              <a:xfrm>
                <a:off x="3891" y="2911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2"/>
                  </a:cxn>
                  <a:cxn ang="0">
                    <a:pos x="272" y="205"/>
                  </a:cxn>
                  <a:cxn ang="0">
                    <a:pos x="267" y="207"/>
                  </a:cxn>
                  <a:cxn ang="0">
                    <a:pos x="260" y="212"/>
                  </a:cxn>
                  <a:cxn ang="0">
                    <a:pos x="250" y="217"/>
                  </a:cxn>
                  <a:cxn ang="0">
                    <a:pos x="238" y="221"/>
                  </a:cxn>
                  <a:cxn ang="0">
                    <a:pos x="226" y="226"/>
                  </a:cxn>
                  <a:cxn ang="0">
                    <a:pos x="212" y="229"/>
                  </a:cxn>
                  <a:cxn ang="0">
                    <a:pos x="195" y="226"/>
                  </a:cxn>
                  <a:cxn ang="0">
                    <a:pos x="181" y="224"/>
                  </a:cxn>
                  <a:cxn ang="0">
                    <a:pos x="164" y="214"/>
                  </a:cxn>
                  <a:cxn ang="0">
                    <a:pos x="152" y="205"/>
                  </a:cxn>
                  <a:cxn ang="0">
                    <a:pos x="141" y="195"/>
                  </a:cxn>
                  <a:cxn ang="0">
                    <a:pos x="133" y="186"/>
                  </a:cxn>
                  <a:cxn ang="0">
                    <a:pos x="129" y="176"/>
                  </a:cxn>
                  <a:cxn ang="0">
                    <a:pos x="124" y="167"/>
                  </a:cxn>
                  <a:cxn ang="0">
                    <a:pos x="124" y="159"/>
                  </a:cxn>
                  <a:cxn ang="0">
                    <a:pos x="121" y="155"/>
                  </a:cxn>
                  <a:cxn ang="0">
                    <a:pos x="121" y="150"/>
                  </a:cxn>
                  <a:cxn ang="0">
                    <a:pos x="124" y="148"/>
                  </a:cxn>
                  <a:cxn ang="0">
                    <a:pos x="124" y="145"/>
                  </a:cxn>
                  <a:cxn ang="0">
                    <a:pos x="121" y="148"/>
                  </a:cxn>
                  <a:cxn ang="0">
                    <a:pos x="119" y="150"/>
                  </a:cxn>
                  <a:cxn ang="0">
                    <a:pos x="114" y="152"/>
                  </a:cxn>
                  <a:cxn ang="0">
                    <a:pos x="110" y="155"/>
                  </a:cxn>
                  <a:cxn ang="0">
                    <a:pos x="102" y="157"/>
                  </a:cxn>
                  <a:cxn ang="0">
                    <a:pos x="93" y="157"/>
                  </a:cxn>
                  <a:cxn ang="0">
                    <a:pos x="83" y="157"/>
                  </a:cxn>
                  <a:cxn ang="0">
                    <a:pos x="76" y="157"/>
                  </a:cxn>
                  <a:cxn ang="0">
                    <a:pos x="67" y="152"/>
                  </a:cxn>
                  <a:cxn ang="0">
                    <a:pos x="55" y="145"/>
                  </a:cxn>
                  <a:cxn ang="0">
                    <a:pos x="48" y="138"/>
                  </a:cxn>
                  <a:cxn ang="0">
                    <a:pos x="43" y="128"/>
                  </a:cxn>
                  <a:cxn ang="0">
                    <a:pos x="38" y="121"/>
                  </a:cxn>
                  <a:cxn ang="0">
                    <a:pos x="38" y="112"/>
                  </a:cxn>
                  <a:cxn ang="0">
                    <a:pos x="38" y="105"/>
                  </a:cxn>
                  <a:cxn ang="0">
                    <a:pos x="38" y="97"/>
                  </a:cxn>
                  <a:cxn ang="0">
                    <a:pos x="40" y="90"/>
                  </a:cxn>
                  <a:cxn ang="0">
                    <a:pos x="40" y="86"/>
                  </a:cxn>
                  <a:cxn ang="0">
                    <a:pos x="43" y="83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8" y="78"/>
                  </a:cxn>
                  <a:cxn ang="0">
                    <a:pos x="33" y="76"/>
                  </a:cxn>
                  <a:cxn ang="0">
                    <a:pos x="29" y="71"/>
                  </a:cxn>
                  <a:cxn ang="0">
                    <a:pos x="21" y="64"/>
                  </a:cxn>
                  <a:cxn ang="0">
                    <a:pos x="14" y="55"/>
                  </a:cxn>
                  <a:cxn ang="0">
                    <a:pos x="9" y="45"/>
                  </a:cxn>
                  <a:cxn ang="0">
                    <a:pos x="5" y="31"/>
                  </a:cxn>
                  <a:cxn ang="0">
                    <a:pos x="2" y="16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2"/>
                    </a:moveTo>
                    <a:lnTo>
                      <a:pt x="272" y="205"/>
                    </a:lnTo>
                    <a:lnTo>
                      <a:pt x="267" y="207"/>
                    </a:lnTo>
                    <a:lnTo>
                      <a:pt x="260" y="212"/>
                    </a:lnTo>
                    <a:lnTo>
                      <a:pt x="250" y="217"/>
                    </a:lnTo>
                    <a:lnTo>
                      <a:pt x="238" y="221"/>
                    </a:lnTo>
                    <a:lnTo>
                      <a:pt x="226" y="226"/>
                    </a:lnTo>
                    <a:lnTo>
                      <a:pt x="212" y="229"/>
                    </a:lnTo>
                    <a:lnTo>
                      <a:pt x="195" y="226"/>
                    </a:lnTo>
                    <a:lnTo>
                      <a:pt x="181" y="224"/>
                    </a:lnTo>
                    <a:lnTo>
                      <a:pt x="164" y="214"/>
                    </a:lnTo>
                    <a:lnTo>
                      <a:pt x="152" y="205"/>
                    </a:lnTo>
                    <a:lnTo>
                      <a:pt x="141" y="195"/>
                    </a:lnTo>
                    <a:lnTo>
                      <a:pt x="133" y="186"/>
                    </a:lnTo>
                    <a:lnTo>
                      <a:pt x="129" y="176"/>
                    </a:lnTo>
                    <a:lnTo>
                      <a:pt x="124" y="167"/>
                    </a:lnTo>
                    <a:lnTo>
                      <a:pt x="124" y="159"/>
                    </a:lnTo>
                    <a:lnTo>
                      <a:pt x="121" y="155"/>
                    </a:lnTo>
                    <a:lnTo>
                      <a:pt x="121" y="150"/>
                    </a:lnTo>
                    <a:lnTo>
                      <a:pt x="124" y="148"/>
                    </a:lnTo>
                    <a:lnTo>
                      <a:pt x="124" y="145"/>
                    </a:lnTo>
                    <a:lnTo>
                      <a:pt x="121" y="148"/>
                    </a:lnTo>
                    <a:lnTo>
                      <a:pt x="119" y="150"/>
                    </a:lnTo>
                    <a:lnTo>
                      <a:pt x="114" y="152"/>
                    </a:lnTo>
                    <a:lnTo>
                      <a:pt x="110" y="155"/>
                    </a:lnTo>
                    <a:lnTo>
                      <a:pt x="102" y="157"/>
                    </a:lnTo>
                    <a:lnTo>
                      <a:pt x="93" y="157"/>
                    </a:lnTo>
                    <a:lnTo>
                      <a:pt x="83" y="157"/>
                    </a:lnTo>
                    <a:lnTo>
                      <a:pt x="76" y="157"/>
                    </a:lnTo>
                    <a:lnTo>
                      <a:pt x="67" y="152"/>
                    </a:lnTo>
                    <a:lnTo>
                      <a:pt x="55" y="145"/>
                    </a:lnTo>
                    <a:lnTo>
                      <a:pt x="48" y="138"/>
                    </a:lnTo>
                    <a:lnTo>
                      <a:pt x="43" y="128"/>
                    </a:lnTo>
                    <a:lnTo>
                      <a:pt x="38" y="121"/>
                    </a:lnTo>
                    <a:lnTo>
                      <a:pt x="38" y="112"/>
                    </a:lnTo>
                    <a:lnTo>
                      <a:pt x="38" y="105"/>
                    </a:lnTo>
                    <a:lnTo>
                      <a:pt x="38" y="97"/>
                    </a:lnTo>
                    <a:lnTo>
                      <a:pt x="40" y="90"/>
                    </a:lnTo>
                    <a:lnTo>
                      <a:pt x="40" y="86"/>
                    </a:lnTo>
                    <a:lnTo>
                      <a:pt x="43" y="83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8" y="78"/>
                    </a:lnTo>
                    <a:lnTo>
                      <a:pt x="33" y="76"/>
                    </a:lnTo>
                    <a:lnTo>
                      <a:pt x="29" y="71"/>
                    </a:lnTo>
                    <a:lnTo>
                      <a:pt x="21" y="64"/>
                    </a:lnTo>
                    <a:lnTo>
                      <a:pt x="14" y="55"/>
                    </a:lnTo>
                    <a:lnTo>
                      <a:pt x="9" y="45"/>
                    </a:lnTo>
                    <a:lnTo>
                      <a:pt x="5" y="31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7" name="Freeform 393"/>
              <p:cNvSpPr>
                <a:spLocks/>
              </p:cNvSpPr>
              <p:nvPr/>
            </p:nvSpPr>
            <p:spPr bwMode="auto">
              <a:xfrm>
                <a:off x="4165" y="2911"/>
                <a:ext cx="355" cy="236"/>
              </a:xfrm>
              <a:custGeom>
                <a:avLst/>
                <a:gdLst/>
                <a:ahLst/>
                <a:cxnLst>
                  <a:cxn ang="0">
                    <a:pos x="355" y="16"/>
                  </a:cxn>
                  <a:cxn ang="0">
                    <a:pos x="348" y="45"/>
                  </a:cxn>
                  <a:cxn ang="0">
                    <a:pos x="334" y="64"/>
                  </a:cxn>
                  <a:cxn ang="0">
                    <a:pos x="322" y="76"/>
                  </a:cxn>
                  <a:cxn ang="0">
                    <a:pos x="315" y="81"/>
                  </a:cxn>
                  <a:cxn ang="0">
                    <a:pos x="315" y="83"/>
                  </a:cxn>
                  <a:cxn ang="0">
                    <a:pos x="317" y="90"/>
                  </a:cxn>
                  <a:cxn ang="0">
                    <a:pos x="320" y="105"/>
                  </a:cxn>
                  <a:cxn ang="0">
                    <a:pos x="317" y="121"/>
                  </a:cxn>
                  <a:cxn ang="0">
                    <a:pos x="310" y="138"/>
                  </a:cxn>
                  <a:cxn ang="0">
                    <a:pos x="291" y="152"/>
                  </a:cxn>
                  <a:cxn ang="0">
                    <a:pos x="272" y="159"/>
                  </a:cxn>
                  <a:cxn ang="0">
                    <a:pos x="255" y="157"/>
                  </a:cxn>
                  <a:cxn ang="0">
                    <a:pos x="241" y="152"/>
                  </a:cxn>
                  <a:cxn ang="0">
                    <a:pos x="234" y="148"/>
                  </a:cxn>
                  <a:cxn ang="0">
                    <a:pos x="234" y="148"/>
                  </a:cxn>
                  <a:cxn ang="0">
                    <a:pos x="234" y="155"/>
                  </a:cxn>
                  <a:cxn ang="0">
                    <a:pos x="231" y="169"/>
                  </a:cxn>
                  <a:cxn ang="0">
                    <a:pos x="224" y="186"/>
                  </a:cxn>
                  <a:cxn ang="0">
                    <a:pos x="205" y="205"/>
                  </a:cxn>
                  <a:cxn ang="0">
                    <a:pos x="177" y="224"/>
                  </a:cxn>
                  <a:cxn ang="0">
                    <a:pos x="146" y="229"/>
                  </a:cxn>
                  <a:cxn ang="0">
                    <a:pos x="117" y="224"/>
                  </a:cxn>
                  <a:cxn ang="0">
                    <a:pos x="98" y="214"/>
                  </a:cxn>
                  <a:cxn ang="0">
                    <a:pos x="86" y="205"/>
                  </a:cxn>
                  <a:cxn ang="0">
                    <a:pos x="84" y="205"/>
                  </a:cxn>
                  <a:cxn ang="0">
                    <a:pos x="81" y="212"/>
                  </a:cxn>
                  <a:cxn ang="0">
                    <a:pos x="76" y="219"/>
                  </a:cxn>
                  <a:cxn ang="0">
                    <a:pos x="69" y="229"/>
                  </a:cxn>
                  <a:cxn ang="0">
                    <a:pos x="53" y="236"/>
                  </a:cxn>
                  <a:cxn ang="0">
                    <a:pos x="31" y="236"/>
                  </a:cxn>
                  <a:cxn ang="0">
                    <a:pos x="14" y="229"/>
                  </a:cxn>
                  <a:cxn ang="0">
                    <a:pos x="5" y="219"/>
                  </a:cxn>
                  <a:cxn ang="0">
                    <a:pos x="0" y="212"/>
                  </a:cxn>
                  <a:cxn ang="0">
                    <a:pos x="0" y="205"/>
                  </a:cxn>
                </a:cxnLst>
                <a:rect l="0" t="0" r="r" b="b"/>
                <a:pathLst>
                  <a:path w="355" h="236">
                    <a:moveTo>
                      <a:pt x="355" y="0"/>
                    </a:moveTo>
                    <a:lnTo>
                      <a:pt x="355" y="16"/>
                    </a:lnTo>
                    <a:lnTo>
                      <a:pt x="353" y="33"/>
                    </a:lnTo>
                    <a:lnTo>
                      <a:pt x="348" y="45"/>
                    </a:lnTo>
                    <a:lnTo>
                      <a:pt x="341" y="55"/>
                    </a:lnTo>
                    <a:lnTo>
                      <a:pt x="334" y="64"/>
                    </a:lnTo>
                    <a:lnTo>
                      <a:pt x="329" y="71"/>
                    </a:lnTo>
                    <a:lnTo>
                      <a:pt x="322" y="76"/>
                    </a:lnTo>
                    <a:lnTo>
                      <a:pt x="317" y="78"/>
                    </a:lnTo>
                    <a:lnTo>
                      <a:pt x="315" y="81"/>
                    </a:lnTo>
                    <a:lnTo>
                      <a:pt x="312" y="83"/>
                    </a:lnTo>
                    <a:lnTo>
                      <a:pt x="315" y="83"/>
                    </a:lnTo>
                    <a:lnTo>
                      <a:pt x="315" y="86"/>
                    </a:lnTo>
                    <a:lnTo>
                      <a:pt x="317" y="90"/>
                    </a:lnTo>
                    <a:lnTo>
                      <a:pt x="317" y="97"/>
                    </a:lnTo>
                    <a:lnTo>
                      <a:pt x="320" y="105"/>
                    </a:lnTo>
                    <a:lnTo>
                      <a:pt x="320" y="112"/>
                    </a:lnTo>
                    <a:lnTo>
                      <a:pt x="317" y="121"/>
                    </a:lnTo>
                    <a:lnTo>
                      <a:pt x="315" y="131"/>
                    </a:lnTo>
                    <a:lnTo>
                      <a:pt x="310" y="138"/>
                    </a:lnTo>
                    <a:lnTo>
                      <a:pt x="300" y="148"/>
                    </a:lnTo>
                    <a:lnTo>
                      <a:pt x="291" y="152"/>
                    </a:lnTo>
                    <a:lnTo>
                      <a:pt x="281" y="157"/>
                    </a:lnTo>
                    <a:lnTo>
                      <a:pt x="272" y="159"/>
                    </a:lnTo>
                    <a:lnTo>
                      <a:pt x="262" y="159"/>
                    </a:lnTo>
                    <a:lnTo>
                      <a:pt x="255" y="157"/>
                    </a:lnTo>
                    <a:lnTo>
                      <a:pt x="248" y="155"/>
                    </a:lnTo>
                    <a:lnTo>
                      <a:pt x="241" y="152"/>
                    </a:lnTo>
                    <a:lnTo>
                      <a:pt x="236" y="150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48"/>
                    </a:lnTo>
                    <a:lnTo>
                      <a:pt x="234" y="150"/>
                    </a:lnTo>
                    <a:lnTo>
                      <a:pt x="234" y="155"/>
                    </a:lnTo>
                    <a:lnTo>
                      <a:pt x="234" y="162"/>
                    </a:lnTo>
                    <a:lnTo>
                      <a:pt x="231" y="169"/>
                    </a:lnTo>
                    <a:lnTo>
                      <a:pt x="229" y="176"/>
                    </a:lnTo>
                    <a:lnTo>
                      <a:pt x="224" y="186"/>
                    </a:lnTo>
                    <a:lnTo>
                      <a:pt x="215" y="195"/>
                    </a:lnTo>
                    <a:lnTo>
                      <a:pt x="205" y="205"/>
                    </a:lnTo>
                    <a:lnTo>
                      <a:pt x="191" y="217"/>
                    </a:lnTo>
                    <a:lnTo>
                      <a:pt x="177" y="224"/>
                    </a:lnTo>
                    <a:lnTo>
                      <a:pt x="160" y="229"/>
                    </a:lnTo>
                    <a:lnTo>
                      <a:pt x="146" y="229"/>
                    </a:lnTo>
                    <a:lnTo>
                      <a:pt x="131" y="226"/>
                    </a:lnTo>
                    <a:lnTo>
                      <a:pt x="117" y="224"/>
                    </a:lnTo>
                    <a:lnTo>
                      <a:pt x="107" y="219"/>
                    </a:lnTo>
                    <a:lnTo>
                      <a:pt x="98" y="214"/>
                    </a:lnTo>
                    <a:lnTo>
                      <a:pt x="91" y="209"/>
                    </a:lnTo>
                    <a:lnTo>
                      <a:pt x="86" y="205"/>
                    </a:lnTo>
                    <a:lnTo>
                      <a:pt x="84" y="205"/>
                    </a:lnTo>
                    <a:lnTo>
                      <a:pt x="84" y="205"/>
                    </a:lnTo>
                    <a:lnTo>
                      <a:pt x="84" y="207"/>
                    </a:lnTo>
                    <a:lnTo>
                      <a:pt x="81" y="212"/>
                    </a:lnTo>
                    <a:lnTo>
                      <a:pt x="81" y="214"/>
                    </a:lnTo>
                    <a:lnTo>
                      <a:pt x="76" y="219"/>
                    </a:lnTo>
                    <a:lnTo>
                      <a:pt x="74" y="224"/>
                    </a:lnTo>
                    <a:lnTo>
                      <a:pt x="69" y="229"/>
                    </a:lnTo>
                    <a:lnTo>
                      <a:pt x="62" y="233"/>
                    </a:lnTo>
                    <a:lnTo>
                      <a:pt x="53" y="236"/>
                    </a:lnTo>
                    <a:lnTo>
                      <a:pt x="41" y="236"/>
                    </a:lnTo>
                    <a:lnTo>
                      <a:pt x="31" y="236"/>
                    </a:lnTo>
                    <a:lnTo>
                      <a:pt x="22" y="233"/>
                    </a:lnTo>
                    <a:lnTo>
                      <a:pt x="14" y="229"/>
                    </a:lnTo>
                    <a:lnTo>
                      <a:pt x="10" y="224"/>
                    </a:lnTo>
                    <a:lnTo>
                      <a:pt x="5" y="219"/>
                    </a:lnTo>
                    <a:lnTo>
                      <a:pt x="2" y="214"/>
                    </a:lnTo>
                    <a:lnTo>
                      <a:pt x="0" y="212"/>
                    </a:lnTo>
                    <a:lnTo>
                      <a:pt x="0" y="207"/>
                    </a:lnTo>
                    <a:lnTo>
                      <a:pt x="0" y="205"/>
                    </a:lnTo>
                    <a:lnTo>
                      <a:pt x="0" y="205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18" name="Group 394"/>
            <p:cNvGrpSpPr>
              <a:grpSpLocks/>
            </p:cNvGrpSpPr>
            <p:nvPr/>
          </p:nvGrpSpPr>
          <p:grpSpPr bwMode="auto">
            <a:xfrm>
              <a:off x="4411" y="3428"/>
              <a:ext cx="631" cy="470"/>
              <a:chOff x="4411" y="3428"/>
              <a:chExt cx="631" cy="470"/>
            </a:xfrm>
          </p:grpSpPr>
          <p:sp>
            <p:nvSpPr>
              <p:cNvPr id="1419" name="Freeform 395"/>
              <p:cNvSpPr>
                <a:spLocks/>
              </p:cNvSpPr>
              <p:nvPr/>
            </p:nvSpPr>
            <p:spPr bwMode="auto">
              <a:xfrm>
                <a:off x="4768" y="3438"/>
                <a:ext cx="274" cy="228"/>
              </a:xfrm>
              <a:custGeom>
                <a:avLst/>
                <a:gdLst/>
                <a:ahLst/>
                <a:cxnLst>
                  <a:cxn ang="0">
                    <a:pos x="0" y="23"/>
                  </a:cxn>
                  <a:cxn ang="0">
                    <a:pos x="3" y="21"/>
                  </a:cxn>
                  <a:cxn ang="0">
                    <a:pos x="7" y="19"/>
                  </a:cxn>
                  <a:cxn ang="0">
                    <a:pos x="15" y="14"/>
                  </a:cxn>
                  <a:cxn ang="0">
                    <a:pos x="24" y="9"/>
                  </a:cxn>
                  <a:cxn ang="0">
                    <a:pos x="36" y="4"/>
                  </a:cxn>
                  <a:cxn ang="0">
                    <a:pos x="48" y="0"/>
                  </a:cxn>
                  <a:cxn ang="0">
                    <a:pos x="62" y="0"/>
                  </a:cxn>
                  <a:cxn ang="0">
                    <a:pos x="77" y="0"/>
                  </a:cxn>
                  <a:cxn ang="0">
                    <a:pos x="93" y="4"/>
                  </a:cxn>
                  <a:cxn ang="0">
                    <a:pos x="108" y="12"/>
                  </a:cxn>
                  <a:cxn ang="0">
                    <a:pos x="122" y="21"/>
                  </a:cxn>
                  <a:cxn ang="0">
                    <a:pos x="134" y="33"/>
                  </a:cxn>
                  <a:cxn ang="0">
                    <a:pos x="141" y="43"/>
                  </a:cxn>
                  <a:cxn ang="0">
                    <a:pos x="146" y="52"/>
                  </a:cxn>
                  <a:cxn ang="0">
                    <a:pos x="148" y="59"/>
                  </a:cxn>
                  <a:cxn ang="0">
                    <a:pos x="151" y="66"/>
                  </a:cxn>
                  <a:cxn ang="0">
                    <a:pos x="151" y="71"/>
                  </a:cxn>
                  <a:cxn ang="0">
                    <a:pos x="151" y="76"/>
                  </a:cxn>
                  <a:cxn ang="0">
                    <a:pos x="151" y="78"/>
                  </a:cxn>
                  <a:cxn ang="0">
                    <a:pos x="151" y="81"/>
                  </a:cxn>
                  <a:cxn ang="0">
                    <a:pos x="151" y="81"/>
                  </a:cxn>
                  <a:cxn ang="0">
                    <a:pos x="155" y="78"/>
                  </a:cxn>
                  <a:cxn ang="0">
                    <a:pos x="160" y="76"/>
                  </a:cxn>
                  <a:cxn ang="0">
                    <a:pos x="165" y="74"/>
                  </a:cxn>
                  <a:cxn ang="0">
                    <a:pos x="172" y="71"/>
                  </a:cxn>
                  <a:cxn ang="0">
                    <a:pos x="182" y="69"/>
                  </a:cxn>
                  <a:cxn ang="0">
                    <a:pos x="189" y="69"/>
                  </a:cxn>
                  <a:cxn ang="0">
                    <a:pos x="198" y="71"/>
                  </a:cxn>
                  <a:cxn ang="0">
                    <a:pos x="208" y="74"/>
                  </a:cxn>
                  <a:cxn ang="0">
                    <a:pos x="217" y="81"/>
                  </a:cxn>
                  <a:cxn ang="0">
                    <a:pos x="227" y="88"/>
                  </a:cxn>
                  <a:cxn ang="0">
                    <a:pos x="232" y="97"/>
                  </a:cxn>
                  <a:cxn ang="0">
                    <a:pos x="234" y="107"/>
                  </a:cxn>
                  <a:cxn ang="0">
                    <a:pos x="236" y="114"/>
                  </a:cxn>
                  <a:cxn ang="0">
                    <a:pos x="236" y="124"/>
                  </a:cxn>
                  <a:cxn ang="0">
                    <a:pos x="236" y="131"/>
                  </a:cxn>
                  <a:cxn ang="0">
                    <a:pos x="234" y="135"/>
                  </a:cxn>
                  <a:cxn ang="0">
                    <a:pos x="232" y="140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2" y="145"/>
                  </a:cxn>
                  <a:cxn ang="0">
                    <a:pos x="236" y="147"/>
                  </a:cxn>
                  <a:cxn ang="0">
                    <a:pos x="241" y="152"/>
                  </a:cxn>
                  <a:cxn ang="0">
                    <a:pos x="246" y="157"/>
                  </a:cxn>
                  <a:cxn ang="0">
                    <a:pos x="253" y="164"/>
                  </a:cxn>
                  <a:cxn ang="0">
                    <a:pos x="258" y="171"/>
                  </a:cxn>
                  <a:cxn ang="0">
                    <a:pos x="265" y="183"/>
                  </a:cxn>
                  <a:cxn ang="0">
                    <a:pos x="270" y="195"/>
                  </a:cxn>
                  <a:cxn ang="0">
                    <a:pos x="272" y="209"/>
                  </a:cxn>
                  <a:cxn ang="0">
                    <a:pos x="274" y="228"/>
                  </a:cxn>
                </a:cxnLst>
                <a:rect l="0" t="0" r="r" b="b"/>
                <a:pathLst>
                  <a:path w="274" h="228">
                    <a:moveTo>
                      <a:pt x="0" y="23"/>
                    </a:moveTo>
                    <a:lnTo>
                      <a:pt x="3" y="21"/>
                    </a:lnTo>
                    <a:lnTo>
                      <a:pt x="7" y="19"/>
                    </a:lnTo>
                    <a:lnTo>
                      <a:pt x="15" y="14"/>
                    </a:lnTo>
                    <a:lnTo>
                      <a:pt x="24" y="9"/>
                    </a:lnTo>
                    <a:lnTo>
                      <a:pt x="36" y="4"/>
                    </a:lnTo>
                    <a:lnTo>
                      <a:pt x="48" y="0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3" y="4"/>
                    </a:lnTo>
                    <a:lnTo>
                      <a:pt x="108" y="12"/>
                    </a:lnTo>
                    <a:lnTo>
                      <a:pt x="122" y="21"/>
                    </a:lnTo>
                    <a:lnTo>
                      <a:pt x="134" y="33"/>
                    </a:lnTo>
                    <a:lnTo>
                      <a:pt x="141" y="43"/>
                    </a:lnTo>
                    <a:lnTo>
                      <a:pt x="146" y="52"/>
                    </a:lnTo>
                    <a:lnTo>
                      <a:pt x="148" y="59"/>
                    </a:lnTo>
                    <a:lnTo>
                      <a:pt x="151" y="66"/>
                    </a:lnTo>
                    <a:lnTo>
                      <a:pt x="151" y="71"/>
                    </a:lnTo>
                    <a:lnTo>
                      <a:pt x="151" y="76"/>
                    </a:lnTo>
                    <a:lnTo>
                      <a:pt x="151" y="78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5" y="78"/>
                    </a:lnTo>
                    <a:lnTo>
                      <a:pt x="160" y="76"/>
                    </a:lnTo>
                    <a:lnTo>
                      <a:pt x="165" y="74"/>
                    </a:lnTo>
                    <a:lnTo>
                      <a:pt x="172" y="71"/>
                    </a:lnTo>
                    <a:lnTo>
                      <a:pt x="182" y="69"/>
                    </a:lnTo>
                    <a:lnTo>
                      <a:pt x="189" y="69"/>
                    </a:lnTo>
                    <a:lnTo>
                      <a:pt x="198" y="71"/>
                    </a:lnTo>
                    <a:lnTo>
                      <a:pt x="208" y="74"/>
                    </a:lnTo>
                    <a:lnTo>
                      <a:pt x="217" y="81"/>
                    </a:lnTo>
                    <a:lnTo>
                      <a:pt x="227" y="88"/>
                    </a:lnTo>
                    <a:lnTo>
                      <a:pt x="232" y="97"/>
                    </a:lnTo>
                    <a:lnTo>
                      <a:pt x="234" y="107"/>
                    </a:lnTo>
                    <a:lnTo>
                      <a:pt x="236" y="114"/>
                    </a:lnTo>
                    <a:lnTo>
                      <a:pt x="236" y="124"/>
                    </a:lnTo>
                    <a:lnTo>
                      <a:pt x="236" y="131"/>
                    </a:lnTo>
                    <a:lnTo>
                      <a:pt x="234" y="135"/>
                    </a:lnTo>
                    <a:lnTo>
                      <a:pt x="232" y="140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2" y="145"/>
                    </a:lnTo>
                    <a:lnTo>
                      <a:pt x="236" y="147"/>
                    </a:lnTo>
                    <a:lnTo>
                      <a:pt x="241" y="152"/>
                    </a:lnTo>
                    <a:lnTo>
                      <a:pt x="246" y="157"/>
                    </a:lnTo>
                    <a:lnTo>
                      <a:pt x="253" y="164"/>
                    </a:lnTo>
                    <a:lnTo>
                      <a:pt x="258" y="171"/>
                    </a:lnTo>
                    <a:lnTo>
                      <a:pt x="265" y="183"/>
                    </a:lnTo>
                    <a:lnTo>
                      <a:pt x="270" y="195"/>
                    </a:lnTo>
                    <a:lnTo>
                      <a:pt x="272" y="209"/>
                    </a:lnTo>
                    <a:lnTo>
                      <a:pt x="274" y="22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0" name="Freeform 396"/>
              <p:cNvSpPr>
                <a:spLocks/>
              </p:cNvSpPr>
              <p:nvPr/>
            </p:nvSpPr>
            <p:spPr bwMode="auto">
              <a:xfrm>
                <a:off x="4411" y="3428"/>
                <a:ext cx="357" cy="236"/>
              </a:xfrm>
              <a:custGeom>
                <a:avLst/>
                <a:gdLst/>
                <a:ahLst/>
                <a:cxnLst>
                  <a:cxn ang="0">
                    <a:pos x="2" y="219"/>
                  </a:cxn>
                  <a:cxn ang="0">
                    <a:pos x="9" y="191"/>
                  </a:cxn>
                  <a:cxn ang="0">
                    <a:pos x="21" y="172"/>
                  </a:cxn>
                  <a:cxn ang="0">
                    <a:pos x="33" y="160"/>
                  </a:cxn>
                  <a:cxn ang="0">
                    <a:pos x="43" y="155"/>
                  </a:cxn>
                  <a:cxn ang="0">
                    <a:pos x="43" y="153"/>
                  </a:cxn>
                  <a:cxn ang="0">
                    <a:pos x="40" y="145"/>
                  </a:cxn>
                  <a:cxn ang="0">
                    <a:pos x="38" y="131"/>
                  </a:cxn>
                  <a:cxn ang="0">
                    <a:pos x="40" y="114"/>
                  </a:cxn>
                  <a:cxn ang="0">
                    <a:pos x="47" y="98"/>
                  </a:cxn>
                  <a:cxn ang="0">
                    <a:pos x="66" y="84"/>
                  </a:cxn>
                  <a:cxn ang="0">
                    <a:pos x="85" y="79"/>
                  </a:cxn>
                  <a:cxn ang="0">
                    <a:pos x="102" y="79"/>
                  </a:cxn>
                  <a:cxn ang="0">
                    <a:pos x="114" y="84"/>
                  </a:cxn>
                  <a:cxn ang="0">
                    <a:pos x="124" y="88"/>
                  </a:cxn>
                  <a:cxn ang="0">
                    <a:pos x="124" y="88"/>
                  </a:cxn>
                  <a:cxn ang="0">
                    <a:pos x="124" y="81"/>
                  </a:cxn>
                  <a:cxn ang="0">
                    <a:pos x="126" y="69"/>
                  </a:cxn>
                  <a:cxn ang="0">
                    <a:pos x="133" y="50"/>
                  </a:cxn>
                  <a:cxn ang="0">
                    <a:pos x="152" y="31"/>
                  </a:cxn>
                  <a:cxn ang="0">
                    <a:pos x="181" y="12"/>
                  </a:cxn>
                  <a:cxn ang="0">
                    <a:pos x="212" y="7"/>
                  </a:cxn>
                  <a:cxn ang="0">
                    <a:pos x="238" y="14"/>
                  </a:cxn>
                  <a:cxn ang="0">
                    <a:pos x="260" y="24"/>
                  </a:cxn>
                  <a:cxn ang="0">
                    <a:pos x="271" y="31"/>
                  </a:cxn>
                  <a:cxn ang="0">
                    <a:pos x="274" y="31"/>
                  </a:cxn>
                  <a:cxn ang="0">
                    <a:pos x="274" y="26"/>
                  </a:cxn>
                  <a:cxn ang="0">
                    <a:pos x="279" y="17"/>
                  </a:cxn>
                  <a:cxn ang="0">
                    <a:pos x="288" y="7"/>
                  </a:cxn>
                  <a:cxn ang="0">
                    <a:pos x="305" y="2"/>
                  </a:cxn>
                  <a:cxn ang="0">
                    <a:pos x="326" y="2"/>
                  </a:cxn>
                  <a:cxn ang="0">
                    <a:pos x="343" y="7"/>
                  </a:cxn>
                  <a:cxn ang="0">
                    <a:pos x="353" y="17"/>
                  </a:cxn>
                  <a:cxn ang="0">
                    <a:pos x="357" y="26"/>
                  </a:cxn>
                  <a:cxn ang="0">
                    <a:pos x="357" y="31"/>
                  </a:cxn>
                </a:cxnLst>
                <a:rect l="0" t="0" r="r" b="b"/>
                <a:pathLst>
                  <a:path w="357" h="236">
                    <a:moveTo>
                      <a:pt x="0" y="236"/>
                    </a:moveTo>
                    <a:lnTo>
                      <a:pt x="2" y="219"/>
                    </a:lnTo>
                    <a:lnTo>
                      <a:pt x="4" y="205"/>
                    </a:lnTo>
                    <a:lnTo>
                      <a:pt x="9" y="191"/>
                    </a:lnTo>
                    <a:lnTo>
                      <a:pt x="16" y="181"/>
                    </a:lnTo>
                    <a:lnTo>
                      <a:pt x="21" y="172"/>
                    </a:lnTo>
                    <a:lnTo>
                      <a:pt x="28" y="165"/>
                    </a:lnTo>
                    <a:lnTo>
                      <a:pt x="33" y="160"/>
                    </a:lnTo>
                    <a:lnTo>
                      <a:pt x="38" y="157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3"/>
                    </a:lnTo>
                    <a:lnTo>
                      <a:pt x="43" y="150"/>
                    </a:lnTo>
                    <a:lnTo>
                      <a:pt x="40" y="145"/>
                    </a:lnTo>
                    <a:lnTo>
                      <a:pt x="38" y="138"/>
                    </a:lnTo>
                    <a:lnTo>
                      <a:pt x="38" y="131"/>
                    </a:lnTo>
                    <a:lnTo>
                      <a:pt x="38" y="124"/>
                    </a:lnTo>
                    <a:lnTo>
                      <a:pt x="40" y="114"/>
                    </a:lnTo>
                    <a:lnTo>
                      <a:pt x="43" y="107"/>
                    </a:lnTo>
                    <a:lnTo>
                      <a:pt x="47" y="98"/>
                    </a:lnTo>
                    <a:lnTo>
                      <a:pt x="57" y="91"/>
                    </a:lnTo>
                    <a:lnTo>
                      <a:pt x="66" y="84"/>
                    </a:lnTo>
                    <a:lnTo>
                      <a:pt x="76" y="79"/>
                    </a:lnTo>
                    <a:lnTo>
                      <a:pt x="85" y="79"/>
                    </a:lnTo>
                    <a:lnTo>
                      <a:pt x="93" y="79"/>
                    </a:lnTo>
                    <a:lnTo>
                      <a:pt x="102" y="79"/>
                    </a:lnTo>
                    <a:lnTo>
                      <a:pt x="109" y="81"/>
                    </a:lnTo>
                    <a:lnTo>
                      <a:pt x="114" y="84"/>
                    </a:lnTo>
                    <a:lnTo>
                      <a:pt x="119" y="86"/>
                    </a:lnTo>
                    <a:lnTo>
                      <a:pt x="124" y="88"/>
                    </a:lnTo>
                    <a:lnTo>
                      <a:pt x="124" y="91"/>
                    </a:lnTo>
                    <a:lnTo>
                      <a:pt x="124" y="88"/>
                    </a:lnTo>
                    <a:lnTo>
                      <a:pt x="124" y="86"/>
                    </a:lnTo>
                    <a:lnTo>
                      <a:pt x="124" y="81"/>
                    </a:lnTo>
                    <a:lnTo>
                      <a:pt x="124" y="76"/>
                    </a:lnTo>
                    <a:lnTo>
                      <a:pt x="126" y="69"/>
                    </a:lnTo>
                    <a:lnTo>
                      <a:pt x="128" y="60"/>
                    </a:lnTo>
                    <a:lnTo>
                      <a:pt x="133" y="50"/>
                    </a:lnTo>
                    <a:lnTo>
                      <a:pt x="140" y="41"/>
                    </a:lnTo>
                    <a:lnTo>
                      <a:pt x="152" y="31"/>
                    </a:lnTo>
                    <a:lnTo>
                      <a:pt x="167" y="22"/>
                    </a:lnTo>
                    <a:lnTo>
                      <a:pt x="181" y="12"/>
                    </a:lnTo>
                    <a:lnTo>
                      <a:pt x="198" y="10"/>
                    </a:lnTo>
                    <a:lnTo>
                      <a:pt x="212" y="7"/>
                    </a:lnTo>
                    <a:lnTo>
                      <a:pt x="226" y="10"/>
                    </a:lnTo>
                    <a:lnTo>
                      <a:pt x="238" y="14"/>
                    </a:lnTo>
                    <a:lnTo>
                      <a:pt x="250" y="19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1" y="31"/>
                    </a:lnTo>
                    <a:lnTo>
                      <a:pt x="274" y="33"/>
                    </a:lnTo>
                    <a:lnTo>
                      <a:pt x="274" y="31"/>
                    </a:lnTo>
                    <a:lnTo>
                      <a:pt x="274" y="29"/>
                    </a:lnTo>
                    <a:lnTo>
                      <a:pt x="274" y="26"/>
                    </a:lnTo>
                    <a:lnTo>
                      <a:pt x="276" y="22"/>
                    </a:lnTo>
                    <a:lnTo>
                      <a:pt x="279" y="17"/>
                    </a:lnTo>
                    <a:lnTo>
                      <a:pt x="283" y="12"/>
                    </a:lnTo>
                    <a:lnTo>
                      <a:pt x="288" y="7"/>
                    </a:lnTo>
                    <a:lnTo>
                      <a:pt x="295" y="5"/>
                    </a:lnTo>
                    <a:lnTo>
                      <a:pt x="305" y="2"/>
                    </a:lnTo>
                    <a:lnTo>
                      <a:pt x="317" y="0"/>
                    </a:lnTo>
                    <a:lnTo>
                      <a:pt x="326" y="2"/>
                    </a:lnTo>
                    <a:lnTo>
                      <a:pt x="336" y="5"/>
                    </a:lnTo>
                    <a:lnTo>
                      <a:pt x="343" y="7"/>
                    </a:lnTo>
                    <a:lnTo>
                      <a:pt x="348" y="12"/>
                    </a:lnTo>
                    <a:lnTo>
                      <a:pt x="353" y="17"/>
                    </a:lnTo>
                    <a:lnTo>
                      <a:pt x="355" y="22"/>
                    </a:lnTo>
                    <a:lnTo>
                      <a:pt x="357" y="26"/>
                    </a:lnTo>
                    <a:lnTo>
                      <a:pt x="357" y="29"/>
                    </a:lnTo>
                    <a:lnTo>
                      <a:pt x="357" y="31"/>
                    </a:lnTo>
                    <a:lnTo>
                      <a:pt x="357" y="33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1" name="Freeform 397"/>
              <p:cNvSpPr>
                <a:spLocks/>
              </p:cNvSpPr>
              <p:nvPr/>
            </p:nvSpPr>
            <p:spPr bwMode="auto">
              <a:xfrm>
                <a:off x="4411" y="3659"/>
                <a:ext cx="274" cy="229"/>
              </a:xfrm>
              <a:custGeom>
                <a:avLst/>
                <a:gdLst/>
                <a:ahLst/>
                <a:cxnLst>
                  <a:cxn ang="0">
                    <a:pos x="274" y="205"/>
                  </a:cxn>
                  <a:cxn ang="0">
                    <a:pos x="271" y="208"/>
                  </a:cxn>
                  <a:cxn ang="0">
                    <a:pos x="267" y="210"/>
                  </a:cxn>
                  <a:cxn ang="0">
                    <a:pos x="260" y="215"/>
                  </a:cxn>
                  <a:cxn ang="0">
                    <a:pos x="250" y="220"/>
                  </a:cxn>
                  <a:cxn ang="0">
                    <a:pos x="238" y="224"/>
                  </a:cxn>
                  <a:cxn ang="0">
                    <a:pos x="226" y="229"/>
                  </a:cxn>
                  <a:cxn ang="0">
                    <a:pos x="212" y="229"/>
                  </a:cxn>
                  <a:cxn ang="0">
                    <a:pos x="198" y="229"/>
                  </a:cxn>
                  <a:cxn ang="0">
                    <a:pos x="181" y="224"/>
                  </a:cxn>
                  <a:cxn ang="0">
                    <a:pos x="167" y="217"/>
                  </a:cxn>
                  <a:cxn ang="0">
                    <a:pos x="152" y="208"/>
                  </a:cxn>
                  <a:cxn ang="0">
                    <a:pos x="140" y="196"/>
                  </a:cxn>
                  <a:cxn ang="0">
                    <a:pos x="133" y="186"/>
                  </a:cxn>
                  <a:cxn ang="0">
                    <a:pos x="128" y="179"/>
                  </a:cxn>
                  <a:cxn ang="0">
                    <a:pos x="126" y="170"/>
                  </a:cxn>
                  <a:cxn ang="0">
                    <a:pos x="124" y="162"/>
                  </a:cxn>
                  <a:cxn ang="0">
                    <a:pos x="124" y="158"/>
                  </a:cxn>
                  <a:cxn ang="0">
                    <a:pos x="124" y="153"/>
                  </a:cxn>
                  <a:cxn ang="0">
                    <a:pos x="124" y="151"/>
                  </a:cxn>
                  <a:cxn ang="0">
                    <a:pos x="124" y="148"/>
                  </a:cxn>
                  <a:cxn ang="0">
                    <a:pos x="124" y="148"/>
                  </a:cxn>
                  <a:cxn ang="0">
                    <a:pos x="119" y="151"/>
                  </a:cxn>
                  <a:cxn ang="0">
                    <a:pos x="114" y="153"/>
                  </a:cxn>
                  <a:cxn ang="0">
                    <a:pos x="109" y="155"/>
                  </a:cxn>
                  <a:cxn ang="0">
                    <a:pos x="102" y="158"/>
                  </a:cxn>
                  <a:cxn ang="0">
                    <a:pos x="93" y="160"/>
                  </a:cxn>
                  <a:cxn ang="0">
                    <a:pos x="85" y="160"/>
                  </a:cxn>
                  <a:cxn ang="0">
                    <a:pos x="76" y="158"/>
                  </a:cxn>
                  <a:cxn ang="0">
                    <a:pos x="66" y="155"/>
                  </a:cxn>
                  <a:cxn ang="0">
                    <a:pos x="57" y="148"/>
                  </a:cxn>
                  <a:cxn ang="0">
                    <a:pos x="47" y="141"/>
                  </a:cxn>
                  <a:cxn ang="0">
                    <a:pos x="43" y="131"/>
                  </a:cxn>
                  <a:cxn ang="0">
                    <a:pos x="40" y="122"/>
                  </a:cxn>
                  <a:cxn ang="0">
                    <a:pos x="38" y="115"/>
                  </a:cxn>
                  <a:cxn ang="0">
                    <a:pos x="38" y="105"/>
                  </a:cxn>
                  <a:cxn ang="0">
                    <a:pos x="38" y="98"/>
                  </a:cxn>
                  <a:cxn ang="0">
                    <a:pos x="40" y="93"/>
                  </a:cxn>
                  <a:cxn ang="0">
                    <a:pos x="43" y="89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43" y="84"/>
                  </a:cxn>
                  <a:cxn ang="0">
                    <a:pos x="38" y="81"/>
                  </a:cxn>
                  <a:cxn ang="0">
                    <a:pos x="33" y="77"/>
                  </a:cxn>
                  <a:cxn ang="0">
                    <a:pos x="28" y="72"/>
                  </a:cxn>
                  <a:cxn ang="0">
                    <a:pos x="21" y="65"/>
                  </a:cxn>
                  <a:cxn ang="0">
                    <a:pos x="16" y="58"/>
                  </a:cxn>
                  <a:cxn ang="0">
                    <a:pos x="9" y="46"/>
                  </a:cxn>
                  <a:cxn ang="0">
                    <a:pos x="4" y="34"/>
                  </a:cxn>
                  <a:cxn ang="0">
                    <a:pos x="2" y="19"/>
                  </a:cxn>
                  <a:cxn ang="0">
                    <a:pos x="0" y="0"/>
                  </a:cxn>
                </a:cxnLst>
                <a:rect l="0" t="0" r="r" b="b"/>
                <a:pathLst>
                  <a:path w="274" h="229">
                    <a:moveTo>
                      <a:pt x="274" y="205"/>
                    </a:moveTo>
                    <a:lnTo>
                      <a:pt x="271" y="208"/>
                    </a:lnTo>
                    <a:lnTo>
                      <a:pt x="267" y="210"/>
                    </a:lnTo>
                    <a:lnTo>
                      <a:pt x="260" y="215"/>
                    </a:lnTo>
                    <a:lnTo>
                      <a:pt x="250" y="220"/>
                    </a:lnTo>
                    <a:lnTo>
                      <a:pt x="238" y="224"/>
                    </a:lnTo>
                    <a:lnTo>
                      <a:pt x="226" y="229"/>
                    </a:lnTo>
                    <a:lnTo>
                      <a:pt x="212" y="229"/>
                    </a:lnTo>
                    <a:lnTo>
                      <a:pt x="198" y="229"/>
                    </a:lnTo>
                    <a:lnTo>
                      <a:pt x="181" y="224"/>
                    </a:lnTo>
                    <a:lnTo>
                      <a:pt x="167" y="217"/>
                    </a:lnTo>
                    <a:lnTo>
                      <a:pt x="152" y="208"/>
                    </a:lnTo>
                    <a:lnTo>
                      <a:pt x="140" y="196"/>
                    </a:lnTo>
                    <a:lnTo>
                      <a:pt x="133" y="186"/>
                    </a:lnTo>
                    <a:lnTo>
                      <a:pt x="128" y="179"/>
                    </a:lnTo>
                    <a:lnTo>
                      <a:pt x="126" y="170"/>
                    </a:lnTo>
                    <a:lnTo>
                      <a:pt x="124" y="162"/>
                    </a:lnTo>
                    <a:lnTo>
                      <a:pt x="124" y="158"/>
                    </a:lnTo>
                    <a:lnTo>
                      <a:pt x="124" y="153"/>
                    </a:lnTo>
                    <a:lnTo>
                      <a:pt x="124" y="151"/>
                    </a:lnTo>
                    <a:lnTo>
                      <a:pt x="124" y="148"/>
                    </a:lnTo>
                    <a:lnTo>
                      <a:pt x="124" y="148"/>
                    </a:lnTo>
                    <a:lnTo>
                      <a:pt x="119" y="151"/>
                    </a:lnTo>
                    <a:lnTo>
                      <a:pt x="114" y="153"/>
                    </a:lnTo>
                    <a:lnTo>
                      <a:pt x="109" y="155"/>
                    </a:lnTo>
                    <a:lnTo>
                      <a:pt x="102" y="158"/>
                    </a:lnTo>
                    <a:lnTo>
                      <a:pt x="93" y="160"/>
                    </a:lnTo>
                    <a:lnTo>
                      <a:pt x="85" y="160"/>
                    </a:lnTo>
                    <a:lnTo>
                      <a:pt x="76" y="158"/>
                    </a:lnTo>
                    <a:lnTo>
                      <a:pt x="66" y="155"/>
                    </a:lnTo>
                    <a:lnTo>
                      <a:pt x="57" y="148"/>
                    </a:lnTo>
                    <a:lnTo>
                      <a:pt x="47" y="141"/>
                    </a:lnTo>
                    <a:lnTo>
                      <a:pt x="43" y="131"/>
                    </a:lnTo>
                    <a:lnTo>
                      <a:pt x="40" y="122"/>
                    </a:lnTo>
                    <a:lnTo>
                      <a:pt x="38" y="115"/>
                    </a:lnTo>
                    <a:lnTo>
                      <a:pt x="38" y="105"/>
                    </a:lnTo>
                    <a:lnTo>
                      <a:pt x="38" y="98"/>
                    </a:lnTo>
                    <a:lnTo>
                      <a:pt x="40" y="93"/>
                    </a:lnTo>
                    <a:lnTo>
                      <a:pt x="43" y="89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43" y="84"/>
                    </a:lnTo>
                    <a:lnTo>
                      <a:pt x="38" y="81"/>
                    </a:lnTo>
                    <a:lnTo>
                      <a:pt x="33" y="77"/>
                    </a:lnTo>
                    <a:lnTo>
                      <a:pt x="28" y="72"/>
                    </a:lnTo>
                    <a:lnTo>
                      <a:pt x="21" y="65"/>
                    </a:lnTo>
                    <a:lnTo>
                      <a:pt x="16" y="58"/>
                    </a:lnTo>
                    <a:lnTo>
                      <a:pt x="9" y="46"/>
                    </a:lnTo>
                    <a:lnTo>
                      <a:pt x="4" y="34"/>
                    </a:lnTo>
                    <a:lnTo>
                      <a:pt x="2" y="19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2" name="Freeform 398"/>
              <p:cNvSpPr>
                <a:spLocks/>
              </p:cNvSpPr>
              <p:nvPr/>
            </p:nvSpPr>
            <p:spPr bwMode="auto">
              <a:xfrm>
                <a:off x="4685" y="3659"/>
                <a:ext cx="355" cy="239"/>
              </a:xfrm>
              <a:custGeom>
                <a:avLst/>
                <a:gdLst/>
                <a:ahLst/>
                <a:cxnLst>
                  <a:cxn ang="0">
                    <a:pos x="355" y="19"/>
                  </a:cxn>
                  <a:cxn ang="0">
                    <a:pos x="348" y="48"/>
                  </a:cxn>
                  <a:cxn ang="0">
                    <a:pos x="336" y="67"/>
                  </a:cxn>
                  <a:cxn ang="0">
                    <a:pos x="324" y="79"/>
                  </a:cxn>
                  <a:cxn ang="0">
                    <a:pos x="315" y="84"/>
                  </a:cxn>
                  <a:cxn ang="0">
                    <a:pos x="315" y="86"/>
                  </a:cxn>
                  <a:cxn ang="0">
                    <a:pos x="317" y="93"/>
                  </a:cxn>
                  <a:cxn ang="0">
                    <a:pos x="319" y="108"/>
                  </a:cxn>
                  <a:cxn ang="0">
                    <a:pos x="317" y="124"/>
                  </a:cxn>
                  <a:cxn ang="0">
                    <a:pos x="310" y="141"/>
                  </a:cxn>
                  <a:cxn ang="0">
                    <a:pos x="291" y="155"/>
                  </a:cxn>
                  <a:cxn ang="0">
                    <a:pos x="272" y="160"/>
                  </a:cxn>
                  <a:cxn ang="0">
                    <a:pos x="255" y="160"/>
                  </a:cxn>
                  <a:cxn ang="0">
                    <a:pos x="243" y="155"/>
                  </a:cxn>
                  <a:cxn ang="0">
                    <a:pos x="234" y="151"/>
                  </a:cxn>
                  <a:cxn ang="0">
                    <a:pos x="234" y="151"/>
                  </a:cxn>
                  <a:cxn ang="0">
                    <a:pos x="234" y="158"/>
                  </a:cxn>
                  <a:cxn ang="0">
                    <a:pos x="231" y="170"/>
                  </a:cxn>
                  <a:cxn ang="0">
                    <a:pos x="224" y="189"/>
                  </a:cxn>
                  <a:cxn ang="0">
                    <a:pos x="205" y="208"/>
                  </a:cxn>
                  <a:cxn ang="0">
                    <a:pos x="176" y="227"/>
                  </a:cxn>
                  <a:cxn ang="0">
                    <a:pos x="145" y="232"/>
                  </a:cxn>
                  <a:cxn ang="0">
                    <a:pos x="119" y="224"/>
                  </a:cxn>
                  <a:cxn ang="0">
                    <a:pos x="98" y="215"/>
                  </a:cxn>
                  <a:cxn ang="0">
                    <a:pos x="86" y="208"/>
                  </a:cxn>
                  <a:cxn ang="0">
                    <a:pos x="83" y="208"/>
                  </a:cxn>
                  <a:cxn ang="0">
                    <a:pos x="83" y="213"/>
                  </a:cxn>
                  <a:cxn ang="0">
                    <a:pos x="79" y="222"/>
                  </a:cxn>
                  <a:cxn ang="0">
                    <a:pos x="69" y="232"/>
                  </a:cxn>
                  <a:cxn ang="0">
                    <a:pos x="52" y="236"/>
                  </a:cxn>
                  <a:cxn ang="0">
                    <a:pos x="31" y="236"/>
                  </a:cxn>
                  <a:cxn ang="0">
                    <a:pos x="14" y="232"/>
                  </a:cxn>
                  <a:cxn ang="0">
                    <a:pos x="5" y="222"/>
                  </a:cxn>
                  <a:cxn ang="0">
                    <a:pos x="0" y="213"/>
                  </a:cxn>
                  <a:cxn ang="0">
                    <a:pos x="0" y="208"/>
                  </a:cxn>
                </a:cxnLst>
                <a:rect l="0" t="0" r="r" b="b"/>
                <a:pathLst>
                  <a:path w="355" h="239">
                    <a:moveTo>
                      <a:pt x="355" y="0"/>
                    </a:moveTo>
                    <a:lnTo>
                      <a:pt x="355" y="19"/>
                    </a:lnTo>
                    <a:lnTo>
                      <a:pt x="353" y="34"/>
                    </a:lnTo>
                    <a:lnTo>
                      <a:pt x="348" y="48"/>
                    </a:lnTo>
                    <a:lnTo>
                      <a:pt x="341" y="58"/>
                    </a:lnTo>
                    <a:lnTo>
                      <a:pt x="336" y="67"/>
                    </a:lnTo>
                    <a:lnTo>
                      <a:pt x="329" y="74"/>
                    </a:lnTo>
                    <a:lnTo>
                      <a:pt x="324" y="79"/>
                    </a:lnTo>
                    <a:lnTo>
                      <a:pt x="319" y="81"/>
                    </a:lnTo>
                    <a:lnTo>
                      <a:pt x="315" y="84"/>
                    </a:lnTo>
                    <a:lnTo>
                      <a:pt x="315" y="84"/>
                    </a:lnTo>
                    <a:lnTo>
                      <a:pt x="315" y="86"/>
                    </a:lnTo>
                    <a:lnTo>
                      <a:pt x="315" y="89"/>
                    </a:lnTo>
                    <a:lnTo>
                      <a:pt x="317" y="93"/>
                    </a:lnTo>
                    <a:lnTo>
                      <a:pt x="319" y="100"/>
                    </a:lnTo>
                    <a:lnTo>
                      <a:pt x="319" y="108"/>
                    </a:lnTo>
                    <a:lnTo>
                      <a:pt x="319" y="115"/>
                    </a:lnTo>
                    <a:lnTo>
                      <a:pt x="317" y="124"/>
                    </a:lnTo>
                    <a:lnTo>
                      <a:pt x="315" y="131"/>
                    </a:lnTo>
                    <a:lnTo>
                      <a:pt x="310" y="141"/>
                    </a:lnTo>
                    <a:lnTo>
                      <a:pt x="300" y="151"/>
                    </a:lnTo>
                    <a:lnTo>
                      <a:pt x="291" y="155"/>
                    </a:lnTo>
                    <a:lnTo>
                      <a:pt x="281" y="160"/>
                    </a:lnTo>
                    <a:lnTo>
                      <a:pt x="272" y="160"/>
                    </a:lnTo>
                    <a:lnTo>
                      <a:pt x="265" y="160"/>
                    </a:lnTo>
                    <a:lnTo>
                      <a:pt x="255" y="160"/>
                    </a:lnTo>
                    <a:lnTo>
                      <a:pt x="248" y="158"/>
                    </a:lnTo>
                    <a:lnTo>
                      <a:pt x="243" y="155"/>
                    </a:lnTo>
                    <a:lnTo>
                      <a:pt x="238" y="153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1"/>
                    </a:lnTo>
                    <a:lnTo>
                      <a:pt x="234" y="153"/>
                    </a:lnTo>
                    <a:lnTo>
                      <a:pt x="234" y="158"/>
                    </a:lnTo>
                    <a:lnTo>
                      <a:pt x="234" y="162"/>
                    </a:lnTo>
                    <a:lnTo>
                      <a:pt x="231" y="170"/>
                    </a:lnTo>
                    <a:lnTo>
                      <a:pt x="229" y="179"/>
                    </a:lnTo>
                    <a:lnTo>
                      <a:pt x="224" y="189"/>
                    </a:lnTo>
                    <a:lnTo>
                      <a:pt x="217" y="198"/>
                    </a:lnTo>
                    <a:lnTo>
                      <a:pt x="205" y="208"/>
                    </a:lnTo>
                    <a:lnTo>
                      <a:pt x="191" y="217"/>
                    </a:lnTo>
                    <a:lnTo>
                      <a:pt x="176" y="227"/>
                    </a:lnTo>
                    <a:lnTo>
                      <a:pt x="160" y="229"/>
                    </a:lnTo>
                    <a:lnTo>
                      <a:pt x="145" y="232"/>
                    </a:lnTo>
                    <a:lnTo>
                      <a:pt x="131" y="229"/>
                    </a:lnTo>
                    <a:lnTo>
                      <a:pt x="119" y="224"/>
                    </a:lnTo>
                    <a:lnTo>
                      <a:pt x="107" y="220"/>
                    </a:lnTo>
                    <a:lnTo>
                      <a:pt x="98" y="215"/>
                    </a:lnTo>
                    <a:lnTo>
                      <a:pt x="90" y="210"/>
                    </a:lnTo>
                    <a:lnTo>
                      <a:pt x="86" y="208"/>
                    </a:lnTo>
                    <a:lnTo>
                      <a:pt x="83" y="208"/>
                    </a:lnTo>
                    <a:lnTo>
                      <a:pt x="83" y="208"/>
                    </a:lnTo>
                    <a:lnTo>
                      <a:pt x="83" y="210"/>
                    </a:lnTo>
                    <a:lnTo>
                      <a:pt x="83" y="213"/>
                    </a:lnTo>
                    <a:lnTo>
                      <a:pt x="81" y="217"/>
                    </a:lnTo>
                    <a:lnTo>
                      <a:pt x="79" y="222"/>
                    </a:lnTo>
                    <a:lnTo>
                      <a:pt x="74" y="227"/>
                    </a:lnTo>
                    <a:lnTo>
                      <a:pt x="69" y="232"/>
                    </a:lnTo>
                    <a:lnTo>
                      <a:pt x="62" y="234"/>
                    </a:lnTo>
                    <a:lnTo>
                      <a:pt x="52" y="236"/>
                    </a:lnTo>
                    <a:lnTo>
                      <a:pt x="43" y="239"/>
                    </a:lnTo>
                    <a:lnTo>
                      <a:pt x="31" y="236"/>
                    </a:lnTo>
                    <a:lnTo>
                      <a:pt x="21" y="234"/>
                    </a:lnTo>
                    <a:lnTo>
                      <a:pt x="14" y="232"/>
                    </a:lnTo>
                    <a:lnTo>
                      <a:pt x="9" y="227"/>
                    </a:lnTo>
                    <a:lnTo>
                      <a:pt x="5" y="222"/>
                    </a:lnTo>
                    <a:lnTo>
                      <a:pt x="2" y="217"/>
                    </a:lnTo>
                    <a:lnTo>
                      <a:pt x="0" y="213"/>
                    </a:lnTo>
                    <a:lnTo>
                      <a:pt x="0" y="210"/>
                    </a:lnTo>
                    <a:lnTo>
                      <a:pt x="0" y="208"/>
                    </a:lnTo>
                    <a:lnTo>
                      <a:pt x="0" y="208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23" name="Group 399"/>
            <p:cNvGrpSpPr>
              <a:grpSpLocks/>
            </p:cNvGrpSpPr>
            <p:nvPr/>
          </p:nvGrpSpPr>
          <p:grpSpPr bwMode="auto">
            <a:xfrm>
              <a:off x="3366" y="3430"/>
              <a:ext cx="632" cy="470"/>
              <a:chOff x="3366" y="3430"/>
              <a:chExt cx="632" cy="470"/>
            </a:xfrm>
          </p:grpSpPr>
          <p:sp>
            <p:nvSpPr>
              <p:cNvPr id="1424" name="Freeform 400"/>
              <p:cNvSpPr>
                <a:spLocks/>
              </p:cNvSpPr>
              <p:nvPr/>
            </p:nvSpPr>
            <p:spPr bwMode="auto">
              <a:xfrm>
                <a:off x="3722" y="3440"/>
                <a:ext cx="276" cy="229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4" y="24"/>
                  </a:cxn>
                  <a:cxn ang="0">
                    <a:pos x="7" y="19"/>
                  </a:cxn>
                  <a:cxn ang="0">
                    <a:pos x="16" y="14"/>
                  </a:cxn>
                  <a:cxn ang="0">
                    <a:pos x="26" y="10"/>
                  </a:cxn>
                  <a:cxn ang="0">
                    <a:pos x="35" y="5"/>
                  </a:cxn>
                  <a:cxn ang="0">
                    <a:pos x="50" y="2"/>
                  </a:cxn>
                  <a:cxn ang="0">
                    <a:pos x="64" y="0"/>
                  </a:cxn>
                  <a:cxn ang="0">
                    <a:pos x="78" y="0"/>
                  </a:cxn>
                  <a:cxn ang="0">
                    <a:pos x="95" y="5"/>
                  </a:cxn>
                  <a:cxn ang="0">
                    <a:pos x="109" y="12"/>
                  </a:cxn>
                  <a:cxn ang="0">
                    <a:pos x="124" y="24"/>
                  </a:cxn>
                  <a:cxn ang="0">
                    <a:pos x="133" y="33"/>
                  </a:cxn>
                  <a:cxn ang="0">
                    <a:pos x="143" y="43"/>
                  </a:cxn>
                  <a:cxn ang="0">
                    <a:pos x="147" y="52"/>
                  </a:cxn>
                  <a:cxn ang="0">
                    <a:pos x="150" y="60"/>
                  </a:cxn>
                  <a:cxn ang="0">
                    <a:pos x="152" y="67"/>
                  </a:cxn>
                  <a:cxn ang="0">
                    <a:pos x="152" y="74"/>
                  </a:cxn>
                  <a:cxn ang="0">
                    <a:pos x="152" y="79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2" y="81"/>
                  </a:cxn>
                  <a:cxn ang="0">
                    <a:pos x="155" y="79"/>
                  </a:cxn>
                  <a:cxn ang="0">
                    <a:pos x="159" y="76"/>
                  </a:cxn>
                  <a:cxn ang="0">
                    <a:pos x="167" y="74"/>
                  </a:cxn>
                  <a:cxn ang="0">
                    <a:pos x="174" y="72"/>
                  </a:cxn>
                  <a:cxn ang="0">
                    <a:pos x="181" y="69"/>
                  </a:cxn>
                  <a:cxn ang="0">
                    <a:pos x="190" y="69"/>
                  </a:cxn>
                  <a:cxn ang="0">
                    <a:pos x="200" y="72"/>
                  </a:cxn>
                  <a:cxn ang="0">
                    <a:pos x="209" y="74"/>
                  </a:cxn>
                  <a:cxn ang="0">
                    <a:pos x="219" y="81"/>
                  </a:cxn>
                  <a:cxn ang="0">
                    <a:pos x="229" y="91"/>
                  </a:cxn>
                  <a:cxn ang="0">
                    <a:pos x="233" y="98"/>
                  </a:cxn>
                  <a:cxn ang="0">
                    <a:pos x="236" y="107"/>
                  </a:cxn>
                  <a:cxn ang="0">
                    <a:pos x="238" y="117"/>
                  </a:cxn>
                  <a:cxn ang="0">
                    <a:pos x="238" y="124"/>
                  </a:cxn>
                  <a:cxn ang="0">
                    <a:pos x="236" y="131"/>
                  </a:cxn>
                  <a:cxn ang="0">
                    <a:pos x="236" y="138"/>
                  </a:cxn>
                  <a:cxn ang="0">
                    <a:pos x="233" y="143"/>
                  </a:cxn>
                  <a:cxn ang="0">
                    <a:pos x="233" y="145"/>
                  </a:cxn>
                  <a:cxn ang="0">
                    <a:pos x="231" y="145"/>
                  </a:cxn>
                  <a:cxn ang="0">
                    <a:pos x="233" y="148"/>
                  </a:cxn>
                  <a:cxn ang="0">
                    <a:pos x="236" y="148"/>
                  </a:cxn>
                  <a:cxn ang="0">
                    <a:pos x="240" y="153"/>
                  </a:cxn>
                  <a:cxn ang="0">
                    <a:pos x="248" y="157"/>
                  </a:cxn>
                  <a:cxn ang="0">
                    <a:pos x="252" y="164"/>
                  </a:cxn>
                  <a:cxn ang="0">
                    <a:pos x="259" y="174"/>
                  </a:cxn>
                  <a:cxn ang="0">
                    <a:pos x="267" y="184"/>
                  </a:cxn>
                  <a:cxn ang="0">
                    <a:pos x="271" y="195"/>
                  </a:cxn>
                  <a:cxn ang="0">
                    <a:pos x="274" y="212"/>
                  </a:cxn>
                  <a:cxn ang="0">
                    <a:pos x="276" y="229"/>
                  </a:cxn>
                </a:cxnLst>
                <a:rect l="0" t="0" r="r" b="b"/>
                <a:pathLst>
                  <a:path w="276" h="229">
                    <a:moveTo>
                      <a:pt x="0" y="24"/>
                    </a:moveTo>
                    <a:lnTo>
                      <a:pt x="4" y="24"/>
                    </a:lnTo>
                    <a:lnTo>
                      <a:pt x="7" y="19"/>
                    </a:lnTo>
                    <a:lnTo>
                      <a:pt x="16" y="14"/>
                    </a:lnTo>
                    <a:lnTo>
                      <a:pt x="26" y="10"/>
                    </a:lnTo>
                    <a:lnTo>
                      <a:pt x="35" y="5"/>
                    </a:lnTo>
                    <a:lnTo>
                      <a:pt x="50" y="2"/>
                    </a:lnTo>
                    <a:lnTo>
                      <a:pt x="64" y="0"/>
                    </a:lnTo>
                    <a:lnTo>
                      <a:pt x="78" y="0"/>
                    </a:lnTo>
                    <a:lnTo>
                      <a:pt x="95" y="5"/>
                    </a:lnTo>
                    <a:lnTo>
                      <a:pt x="109" y="12"/>
                    </a:lnTo>
                    <a:lnTo>
                      <a:pt x="124" y="24"/>
                    </a:lnTo>
                    <a:lnTo>
                      <a:pt x="133" y="33"/>
                    </a:lnTo>
                    <a:lnTo>
                      <a:pt x="143" y="43"/>
                    </a:lnTo>
                    <a:lnTo>
                      <a:pt x="147" y="52"/>
                    </a:lnTo>
                    <a:lnTo>
                      <a:pt x="150" y="60"/>
                    </a:lnTo>
                    <a:lnTo>
                      <a:pt x="152" y="67"/>
                    </a:lnTo>
                    <a:lnTo>
                      <a:pt x="152" y="74"/>
                    </a:lnTo>
                    <a:lnTo>
                      <a:pt x="152" y="79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2" y="81"/>
                    </a:lnTo>
                    <a:lnTo>
                      <a:pt x="155" y="79"/>
                    </a:lnTo>
                    <a:lnTo>
                      <a:pt x="159" y="76"/>
                    </a:lnTo>
                    <a:lnTo>
                      <a:pt x="167" y="74"/>
                    </a:lnTo>
                    <a:lnTo>
                      <a:pt x="174" y="72"/>
                    </a:lnTo>
                    <a:lnTo>
                      <a:pt x="181" y="69"/>
                    </a:lnTo>
                    <a:lnTo>
                      <a:pt x="190" y="69"/>
                    </a:lnTo>
                    <a:lnTo>
                      <a:pt x="200" y="72"/>
                    </a:lnTo>
                    <a:lnTo>
                      <a:pt x="209" y="74"/>
                    </a:lnTo>
                    <a:lnTo>
                      <a:pt x="219" y="81"/>
                    </a:lnTo>
                    <a:lnTo>
                      <a:pt x="229" y="91"/>
                    </a:lnTo>
                    <a:lnTo>
                      <a:pt x="233" y="98"/>
                    </a:lnTo>
                    <a:lnTo>
                      <a:pt x="236" y="107"/>
                    </a:lnTo>
                    <a:lnTo>
                      <a:pt x="238" y="117"/>
                    </a:lnTo>
                    <a:lnTo>
                      <a:pt x="238" y="124"/>
                    </a:lnTo>
                    <a:lnTo>
                      <a:pt x="236" y="131"/>
                    </a:lnTo>
                    <a:lnTo>
                      <a:pt x="236" y="138"/>
                    </a:lnTo>
                    <a:lnTo>
                      <a:pt x="233" y="143"/>
                    </a:lnTo>
                    <a:lnTo>
                      <a:pt x="233" y="145"/>
                    </a:lnTo>
                    <a:lnTo>
                      <a:pt x="231" y="145"/>
                    </a:lnTo>
                    <a:lnTo>
                      <a:pt x="233" y="148"/>
                    </a:lnTo>
                    <a:lnTo>
                      <a:pt x="236" y="148"/>
                    </a:lnTo>
                    <a:lnTo>
                      <a:pt x="240" y="153"/>
                    </a:lnTo>
                    <a:lnTo>
                      <a:pt x="248" y="157"/>
                    </a:lnTo>
                    <a:lnTo>
                      <a:pt x="252" y="164"/>
                    </a:lnTo>
                    <a:lnTo>
                      <a:pt x="259" y="174"/>
                    </a:lnTo>
                    <a:lnTo>
                      <a:pt x="267" y="184"/>
                    </a:lnTo>
                    <a:lnTo>
                      <a:pt x="271" y="195"/>
                    </a:lnTo>
                    <a:lnTo>
                      <a:pt x="274" y="212"/>
                    </a:lnTo>
                    <a:lnTo>
                      <a:pt x="276" y="229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5" name="Freeform 401"/>
              <p:cNvSpPr>
                <a:spLocks/>
              </p:cNvSpPr>
              <p:nvPr/>
            </p:nvSpPr>
            <p:spPr bwMode="auto">
              <a:xfrm>
                <a:off x="3366" y="3430"/>
                <a:ext cx="358" cy="236"/>
              </a:xfrm>
              <a:custGeom>
                <a:avLst/>
                <a:gdLst/>
                <a:ahLst/>
                <a:cxnLst>
                  <a:cxn ang="0">
                    <a:pos x="3" y="220"/>
                  </a:cxn>
                  <a:cxn ang="0">
                    <a:pos x="10" y="194"/>
                  </a:cxn>
                  <a:cxn ang="0">
                    <a:pos x="22" y="174"/>
                  </a:cxn>
                  <a:cxn ang="0">
                    <a:pos x="34" y="163"/>
                  </a:cxn>
                  <a:cxn ang="0">
                    <a:pos x="43" y="155"/>
                  </a:cxn>
                  <a:cxn ang="0">
                    <a:pos x="43" y="155"/>
                  </a:cxn>
                  <a:cxn ang="0">
                    <a:pos x="41" y="146"/>
                  </a:cxn>
                  <a:cxn ang="0">
                    <a:pos x="39" y="134"/>
                  </a:cxn>
                  <a:cxn ang="0">
                    <a:pos x="39" y="117"/>
                  </a:cxn>
                  <a:cxn ang="0">
                    <a:pos x="48" y="98"/>
                  </a:cxn>
                  <a:cxn ang="0">
                    <a:pos x="65" y="84"/>
                  </a:cxn>
                  <a:cxn ang="0">
                    <a:pos x="84" y="79"/>
                  </a:cxn>
                  <a:cxn ang="0">
                    <a:pos x="103" y="82"/>
                  </a:cxn>
                  <a:cxn ang="0">
                    <a:pos x="115" y="86"/>
                  </a:cxn>
                  <a:cxn ang="0">
                    <a:pos x="122" y="91"/>
                  </a:cxn>
                  <a:cxn ang="0">
                    <a:pos x="124" y="89"/>
                  </a:cxn>
                  <a:cxn ang="0">
                    <a:pos x="122" y="82"/>
                  </a:cxn>
                  <a:cxn ang="0">
                    <a:pos x="124" y="70"/>
                  </a:cxn>
                  <a:cxn ang="0">
                    <a:pos x="134" y="53"/>
                  </a:cxn>
                  <a:cxn ang="0">
                    <a:pos x="153" y="31"/>
                  </a:cxn>
                  <a:cxn ang="0">
                    <a:pos x="182" y="15"/>
                  </a:cxn>
                  <a:cxn ang="0">
                    <a:pos x="213" y="10"/>
                  </a:cxn>
                  <a:cxn ang="0">
                    <a:pos x="239" y="15"/>
                  </a:cxn>
                  <a:cxn ang="0">
                    <a:pos x="260" y="24"/>
                  </a:cxn>
                  <a:cxn ang="0">
                    <a:pos x="272" y="31"/>
                  </a:cxn>
                  <a:cxn ang="0">
                    <a:pos x="275" y="31"/>
                  </a:cxn>
                  <a:cxn ang="0">
                    <a:pos x="275" y="27"/>
                  </a:cxn>
                  <a:cxn ang="0">
                    <a:pos x="279" y="17"/>
                  </a:cxn>
                  <a:cxn ang="0">
                    <a:pos x="289" y="8"/>
                  </a:cxn>
                  <a:cxn ang="0">
                    <a:pos x="306" y="3"/>
                  </a:cxn>
                  <a:cxn ang="0">
                    <a:pos x="327" y="3"/>
                  </a:cxn>
                  <a:cxn ang="0">
                    <a:pos x="344" y="8"/>
                  </a:cxn>
                  <a:cxn ang="0">
                    <a:pos x="351" y="17"/>
                  </a:cxn>
                  <a:cxn ang="0">
                    <a:pos x="356" y="27"/>
                  </a:cxn>
                  <a:cxn ang="0">
                    <a:pos x="358" y="31"/>
                  </a:cxn>
                </a:cxnLst>
                <a:rect l="0" t="0" r="r" b="b"/>
                <a:pathLst>
                  <a:path w="358" h="236">
                    <a:moveTo>
                      <a:pt x="0" y="236"/>
                    </a:moveTo>
                    <a:lnTo>
                      <a:pt x="3" y="220"/>
                    </a:lnTo>
                    <a:lnTo>
                      <a:pt x="5" y="205"/>
                    </a:lnTo>
                    <a:lnTo>
                      <a:pt x="10" y="194"/>
                    </a:lnTo>
                    <a:lnTo>
                      <a:pt x="15" y="182"/>
                    </a:lnTo>
                    <a:lnTo>
                      <a:pt x="22" y="174"/>
                    </a:lnTo>
                    <a:lnTo>
                      <a:pt x="29" y="167"/>
                    </a:lnTo>
                    <a:lnTo>
                      <a:pt x="34" y="163"/>
                    </a:lnTo>
                    <a:lnTo>
                      <a:pt x="39" y="158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3" y="155"/>
                    </a:lnTo>
                    <a:lnTo>
                      <a:pt x="41" y="151"/>
                    </a:lnTo>
                    <a:lnTo>
                      <a:pt x="41" y="146"/>
                    </a:lnTo>
                    <a:lnTo>
                      <a:pt x="39" y="141"/>
                    </a:lnTo>
                    <a:lnTo>
                      <a:pt x="39" y="134"/>
                    </a:lnTo>
                    <a:lnTo>
                      <a:pt x="39" y="124"/>
                    </a:lnTo>
                    <a:lnTo>
                      <a:pt x="39" y="117"/>
                    </a:lnTo>
                    <a:lnTo>
                      <a:pt x="43" y="108"/>
                    </a:lnTo>
                    <a:lnTo>
                      <a:pt x="48" y="98"/>
                    </a:lnTo>
                    <a:lnTo>
                      <a:pt x="55" y="91"/>
                    </a:lnTo>
                    <a:lnTo>
                      <a:pt x="65" y="84"/>
                    </a:lnTo>
                    <a:lnTo>
                      <a:pt x="77" y="82"/>
                    </a:lnTo>
                    <a:lnTo>
                      <a:pt x="84" y="79"/>
                    </a:lnTo>
                    <a:lnTo>
                      <a:pt x="93" y="79"/>
                    </a:lnTo>
                    <a:lnTo>
                      <a:pt x="103" y="82"/>
                    </a:lnTo>
                    <a:lnTo>
                      <a:pt x="110" y="84"/>
                    </a:lnTo>
                    <a:lnTo>
                      <a:pt x="115" y="86"/>
                    </a:lnTo>
                    <a:lnTo>
                      <a:pt x="120" y="89"/>
                    </a:lnTo>
                    <a:lnTo>
                      <a:pt x="122" y="91"/>
                    </a:lnTo>
                    <a:lnTo>
                      <a:pt x="124" y="91"/>
                    </a:lnTo>
                    <a:lnTo>
                      <a:pt x="124" y="89"/>
                    </a:lnTo>
                    <a:lnTo>
                      <a:pt x="122" y="86"/>
                    </a:lnTo>
                    <a:lnTo>
                      <a:pt x="122" y="82"/>
                    </a:lnTo>
                    <a:lnTo>
                      <a:pt x="124" y="77"/>
                    </a:lnTo>
                    <a:lnTo>
                      <a:pt x="124" y="70"/>
                    </a:lnTo>
                    <a:lnTo>
                      <a:pt x="129" y="60"/>
                    </a:lnTo>
                    <a:lnTo>
                      <a:pt x="134" y="53"/>
                    </a:lnTo>
                    <a:lnTo>
                      <a:pt x="141" y="43"/>
                    </a:lnTo>
                    <a:lnTo>
                      <a:pt x="153" y="31"/>
                    </a:lnTo>
                    <a:lnTo>
                      <a:pt x="165" y="22"/>
                    </a:lnTo>
                    <a:lnTo>
                      <a:pt x="182" y="15"/>
                    </a:lnTo>
                    <a:lnTo>
                      <a:pt x="196" y="10"/>
                    </a:lnTo>
                    <a:lnTo>
                      <a:pt x="213" y="10"/>
                    </a:lnTo>
                    <a:lnTo>
                      <a:pt x="227" y="10"/>
                    </a:lnTo>
                    <a:lnTo>
                      <a:pt x="239" y="15"/>
                    </a:lnTo>
                    <a:lnTo>
                      <a:pt x="251" y="20"/>
                    </a:lnTo>
                    <a:lnTo>
                      <a:pt x="260" y="24"/>
                    </a:lnTo>
                    <a:lnTo>
                      <a:pt x="267" y="29"/>
                    </a:lnTo>
                    <a:lnTo>
                      <a:pt x="272" y="31"/>
                    </a:lnTo>
                    <a:lnTo>
                      <a:pt x="275" y="34"/>
                    </a:lnTo>
                    <a:lnTo>
                      <a:pt x="275" y="31"/>
                    </a:lnTo>
                    <a:lnTo>
                      <a:pt x="275" y="29"/>
                    </a:lnTo>
                    <a:lnTo>
                      <a:pt x="275" y="27"/>
                    </a:lnTo>
                    <a:lnTo>
                      <a:pt x="277" y="22"/>
                    </a:lnTo>
                    <a:lnTo>
                      <a:pt x="279" y="17"/>
                    </a:lnTo>
                    <a:lnTo>
                      <a:pt x="284" y="12"/>
                    </a:lnTo>
                    <a:lnTo>
                      <a:pt x="289" y="8"/>
                    </a:lnTo>
                    <a:lnTo>
                      <a:pt x="296" y="5"/>
                    </a:lnTo>
                    <a:lnTo>
                      <a:pt x="306" y="3"/>
                    </a:lnTo>
                    <a:lnTo>
                      <a:pt x="315" y="0"/>
                    </a:lnTo>
                    <a:lnTo>
                      <a:pt x="327" y="3"/>
                    </a:lnTo>
                    <a:lnTo>
                      <a:pt x="337" y="5"/>
                    </a:lnTo>
                    <a:lnTo>
                      <a:pt x="344" y="8"/>
                    </a:lnTo>
                    <a:lnTo>
                      <a:pt x="348" y="12"/>
                    </a:lnTo>
                    <a:lnTo>
                      <a:pt x="351" y="17"/>
                    </a:lnTo>
                    <a:lnTo>
                      <a:pt x="356" y="22"/>
                    </a:lnTo>
                    <a:lnTo>
                      <a:pt x="356" y="27"/>
                    </a:lnTo>
                    <a:lnTo>
                      <a:pt x="358" y="29"/>
                    </a:lnTo>
                    <a:lnTo>
                      <a:pt x="358" y="31"/>
                    </a:lnTo>
                    <a:lnTo>
                      <a:pt x="358" y="34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6" name="Freeform 402"/>
              <p:cNvSpPr>
                <a:spLocks/>
              </p:cNvSpPr>
              <p:nvPr/>
            </p:nvSpPr>
            <p:spPr bwMode="auto">
              <a:xfrm>
                <a:off x="3366" y="3664"/>
                <a:ext cx="272" cy="229"/>
              </a:xfrm>
              <a:custGeom>
                <a:avLst/>
                <a:gdLst/>
                <a:ahLst/>
                <a:cxnLst>
                  <a:cxn ang="0">
                    <a:pos x="272" y="203"/>
                  </a:cxn>
                  <a:cxn ang="0">
                    <a:pos x="272" y="205"/>
                  </a:cxn>
                  <a:cxn ang="0">
                    <a:pos x="267" y="208"/>
                  </a:cxn>
                  <a:cxn ang="0">
                    <a:pos x="260" y="212"/>
                  </a:cxn>
                  <a:cxn ang="0">
                    <a:pos x="251" y="217"/>
                  </a:cxn>
                  <a:cxn ang="0">
                    <a:pos x="239" y="222"/>
                  </a:cxn>
                  <a:cxn ang="0">
                    <a:pos x="227" y="227"/>
                  </a:cxn>
                  <a:cxn ang="0">
                    <a:pos x="213" y="229"/>
                  </a:cxn>
                  <a:cxn ang="0">
                    <a:pos x="196" y="227"/>
                  </a:cxn>
                  <a:cxn ang="0">
                    <a:pos x="182" y="224"/>
                  </a:cxn>
                  <a:cxn ang="0">
                    <a:pos x="165" y="215"/>
                  </a:cxn>
                  <a:cxn ang="0">
                    <a:pos x="153" y="205"/>
                  </a:cxn>
                  <a:cxn ang="0">
                    <a:pos x="141" y="196"/>
                  </a:cxn>
                  <a:cxn ang="0">
                    <a:pos x="134" y="186"/>
                  </a:cxn>
                  <a:cxn ang="0">
                    <a:pos x="129" y="177"/>
                  </a:cxn>
                  <a:cxn ang="0">
                    <a:pos x="124" y="167"/>
                  </a:cxn>
                  <a:cxn ang="0">
                    <a:pos x="124" y="160"/>
                  </a:cxn>
                  <a:cxn ang="0">
                    <a:pos x="122" y="155"/>
                  </a:cxn>
                  <a:cxn ang="0">
                    <a:pos x="122" y="150"/>
                  </a:cxn>
                  <a:cxn ang="0">
                    <a:pos x="124" y="148"/>
                  </a:cxn>
                  <a:cxn ang="0">
                    <a:pos x="124" y="146"/>
                  </a:cxn>
                  <a:cxn ang="0">
                    <a:pos x="122" y="148"/>
                  </a:cxn>
                  <a:cxn ang="0">
                    <a:pos x="120" y="150"/>
                  </a:cxn>
                  <a:cxn ang="0">
                    <a:pos x="115" y="153"/>
                  </a:cxn>
                  <a:cxn ang="0">
                    <a:pos x="110" y="155"/>
                  </a:cxn>
                  <a:cxn ang="0">
                    <a:pos x="103" y="157"/>
                  </a:cxn>
                  <a:cxn ang="0">
                    <a:pos x="93" y="157"/>
                  </a:cxn>
                  <a:cxn ang="0">
                    <a:pos x="84" y="157"/>
                  </a:cxn>
                  <a:cxn ang="0">
                    <a:pos x="77" y="157"/>
                  </a:cxn>
                  <a:cxn ang="0">
                    <a:pos x="65" y="153"/>
                  </a:cxn>
                  <a:cxn ang="0">
                    <a:pos x="55" y="146"/>
                  </a:cxn>
                  <a:cxn ang="0">
                    <a:pos x="48" y="138"/>
                  </a:cxn>
                  <a:cxn ang="0">
                    <a:pos x="43" y="129"/>
                  </a:cxn>
                  <a:cxn ang="0">
                    <a:pos x="39" y="122"/>
                  </a:cxn>
                  <a:cxn ang="0">
                    <a:pos x="39" y="112"/>
                  </a:cxn>
                  <a:cxn ang="0">
                    <a:pos x="39" y="105"/>
                  </a:cxn>
                  <a:cxn ang="0">
                    <a:pos x="39" y="98"/>
                  </a:cxn>
                  <a:cxn ang="0">
                    <a:pos x="41" y="91"/>
                  </a:cxn>
                  <a:cxn ang="0">
                    <a:pos x="41" y="86"/>
                  </a:cxn>
                  <a:cxn ang="0">
                    <a:pos x="43" y="84"/>
                  </a:cxn>
                  <a:cxn ang="0">
                    <a:pos x="43" y="81"/>
                  </a:cxn>
                  <a:cxn ang="0">
                    <a:pos x="43" y="81"/>
                  </a:cxn>
                  <a:cxn ang="0">
                    <a:pos x="39" y="79"/>
                  </a:cxn>
                  <a:cxn ang="0">
                    <a:pos x="34" y="76"/>
                  </a:cxn>
                  <a:cxn ang="0">
                    <a:pos x="29" y="72"/>
                  </a:cxn>
                  <a:cxn ang="0">
                    <a:pos x="22" y="64"/>
                  </a:cxn>
                  <a:cxn ang="0">
                    <a:pos x="15" y="55"/>
                  </a:cxn>
                  <a:cxn ang="0">
                    <a:pos x="10" y="45"/>
                  </a:cxn>
                  <a:cxn ang="0">
                    <a:pos x="5" y="31"/>
                  </a:cxn>
                  <a:cxn ang="0">
                    <a:pos x="3" y="17"/>
                  </a:cxn>
                  <a:cxn ang="0">
                    <a:pos x="0" y="0"/>
                  </a:cxn>
                </a:cxnLst>
                <a:rect l="0" t="0" r="r" b="b"/>
                <a:pathLst>
                  <a:path w="272" h="229">
                    <a:moveTo>
                      <a:pt x="272" y="203"/>
                    </a:moveTo>
                    <a:lnTo>
                      <a:pt x="272" y="205"/>
                    </a:lnTo>
                    <a:lnTo>
                      <a:pt x="267" y="208"/>
                    </a:lnTo>
                    <a:lnTo>
                      <a:pt x="260" y="212"/>
                    </a:lnTo>
                    <a:lnTo>
                      <a:pt x="251" y="217"/>
                    </a:lnTo>
                    <a:lnTo>
                      <a:pt x="239" y="222"/>
                    </a:lnTo>
                    <a:lnTo>
                      <a:pt x="227" y="227"/>
                    </a:lnTo>
                    <a:lnTo>
                      <a:pt x="213" y="229"/>
                    </a:lnTo>
                    <a:lnTo>
                      <a:pt x="196" y="227"/>
                    </a:lnTo>
                    <a:lnTo>
                      <a:pt x="182" y="224"/>
                    </a:lnTo>
                    <a:lnTo>
                      <a:pt x="165" y="215"/>
                    </a:lnTo>
                    <a:lnTo>
                      <a:pt x="153" y="205"/>
                    </a:lnTo>
                    <a:lnTo>
                      <a:pt x="141" y="196"/>
                    </a:lnTo>
                    <a:lnTo>
                      <a:pt x="134" y="186"/>
                    </a:lnTo>
                    <a:lnTo>
                      <a:pt x="129" y="177"/>
                    </a:lnTo>
                    <a:lnTo>
                      <a:pt x="124" y="167"/>
                    </a:lnTo>
                    <a:lnTo>
                      <a:pt x="124" y="160"/>
                    </a:lnTo>
                    <a:lnTo>
                      <a:pt x="122" y="155"/>
                    </a:lnTo>
                    <a:lnTo>
                      <a:pt x="122" y="150"/>
                    </a:lnTo>
                    <a:lnTo>
                      <a:pt x="124" y="148"/>
                    </a:lnTo>
                    <a:lnTo>
                      <a:pt x="124" y="146"/>
                    </a:lnTo>
                    <a:lnTo>
                      <a:pt x="122" y="148"/>
                    </a:lnTo>
                    <a:lnTo>
                      <a:pt x="120" y="150"/>
                    </a:lnTo>
                    <a:lnTo>
                      <a:pt x="115" y="153"/>
                    </a:lnTo>
                    <a:lnTo>
                      <a:pt x="110" y="155"/>
                    </a:lnTo>
                    <a:lnTo>
                      <a:pt x="103" y="157"/>
                    </a:lnTo>
                    <a:lnTo>
                      <a:pt x="93" y="157"/>
                    </a:lnTo>
                    <a:lnTo>
                      <a:pt x="84" y="157"/>
                    </a:lnTo>
                    <a:lnTo>
                      <a:pt x="77" y="157"/>
                    </a:lnTo>
                    <a:lnTo>
                      <a:pt x="65" y="153"/>
                    </a:lnTo>
                    <a:lnTo>
                      <a:pt x="55" y="146"/>
                    </a:lnTo>
                    <a:lnTo>
                      <a:pt x="48" y="138"/>
                    </a:lnTo>
                    <a:lnTo>
                      <a:pt x="43" y="129"/>
                    </a:lnTo>
                    <a:lnTo>
                      <a:pt x="39" y="122"/>
                    </a:lnTo>
                    <a:lnTo>
                      <a:pt x="39" y="112"/>
                    </a:lnTo>
                    <a:lnTo>
                      <a:pt x="39" y="105"/>
                    </a:lnTo>
                    <a:lnTo>
                      <a:pt x="39" y="98"/>
                    </a:lnTo>
                    <a:lnTo>
                      <a:pt x="41" y="91"/>
                    </a:lnTo>
                    <a:lnTo>
                      <a:pt x="41" y="86"/>
                    </a:lnTo>
                    <a:lnTo>
                      <a:pt x="43" y="84"/>
                    </a:lnTo>
                    <a:lnTo>
                      <a:pt x="43" y="81"/>
                    </a:lnTo>
                    <a:lnTo>
                      <a:pt x="43" y="81"/>
                    </a:lnTo>
                    <a:lnTo>
                      <a:pt x="39" y="79"/>
                    </a:lnTo>
                    <a:lnTo>
                      <a:pt x="34" y="76"/>
                    </a:lnTo>
                    <a:lnTo>
                      <a:pt x="29" y="72"/>
                    </a:lnTo>
                    <a:lnTo>
                      <a:pt x="22" y="64"/>
                    </a:lnTo>
                    <a:lnTo>
                      <a:pt x="15" y="55"/>
                    </a:lnTo>
                    <a:lnTo>
                      <a:pt x="10" y="45"/>
                    </a:lnTo>
                    <a:lnTo>
                      <a:pt x="5" y="31"/>
                    </a:lnTo>
                    <a:lnTo>
                      <a:pt x="3" y="17"/>
                    </a:lnTo>
                    <a:lnTo>
                      <a:pt x="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7" name="Freeform 403"/>
              <p:cNvSpPr>
                <a:spLocks/>
              </p:cNvSpPr>
              <p:nvPr/>
            </p:nvSpPr>
            <p:spPr bwMode="auto">
              <a:xfrm>
                <a:off x="3638" y="3664"/>
                <a:ext cx="360" cy="236"/>
              </a:xfrm>
              <a:custGeom>
                <a:avLst/>
                <a:gdLst/>
                <a:ahLst/>
                <a:cxnLst>
                  <a:cxn ang="0">
                    <a:pos x="3" y="205"/>
                  </a:cxn>
                  <a:cxn ang="0">
                    <a:pos x="3" y="212"/>
                  </a:cxn>
                  <a:cxn ang="0">
                    <a:pos x="7" y="219"/>
                  </a:cxn>
                  <a:cxn ang="0">
                    <a:pos x="17" y="229"/>
                  </a:cxn>
                  <a:cxn ang="0">
                    <a:pos x="34" y="236"/>
                  </a:cxn>
                  <a:cxn ang="0">
                    <a:pos x="55" y="236"/>
                  </a:cxn>
                  <a:cxn ang="0">
                    <a:pos x="72" y="229"/>
                  </a:cxn>
                  <a:cxn ang="0">
                    <a:pos x="79" y="219"/>
                  </a:cxn>
                  <a:cxn ang="0">
                    <a:pos x="84" y="212"/>
                  </a:cxn>
                  <a:cxn ang="0">
                    <a:pos x="86" y="205"/>
                  </a:cxn>
                  <a:cxn ang="0">
                    <a:pos x="88" y="205"/>
                  </a:cxn>
                  <a:cxn ang="0">
                    <a:pos x="100" y="215"/>
                  </a:cxn>
                  <a:cxn ang="0">
                    <a:pos x="119" y="224"/>
                  </a:cxn>
                  <a:cxn ang="0">
                    <a:pos x="148" y="229"/>
                  </a:cxn>
                  <a:cxn ang="0">
                    <a:pos x="179" y="224"/>
                  </a:cxn>
                  <a:cxn ang="0">
                    <a:pos x="208" y="205"/>
                  </a:cxn>
                  <a:cxn ang="0">
                    <a:pos x="227" y="186"/>
                  </a:cxn>
                  <a:cxn ang="0">
                    <a:pos x="234" y="169"/>
                  </a:cxn>
                  <a:cxn ang="0">
                    <a:pos x="236" y="155"/>
                  </a:cxn>
                  <a:cxn ang="0">
                    <a:pos x="236" y="148"/>
                  </a:cxn>
                  <a:cxn ang="0">
                    <a:pos x="236" y="148"/>
                  </a:cxn>
                  <a:cxn ang="0">
                    <a:pos x="243" y="153"/>
                  </a:cxn>
                  <a:cxn ang="0">
                    <a:pos x="258" y="157"/>
                  </a:cxn>
                  <a:cxn ang="0">
                    <a:pos x="274" y="160"/>
                  </a:cxn>
                  <a:cxn ang="0">
                    <a:pos x="293" y="153"/>
                  </a:cxn>
                  <a:cxn ang="0">
                    <a:pos x="313" y="138"/>
                  </a:cxn>
                  <a:cxn ang="0">
                    <a:pos x="320" y="122"/>
                  </a:cxn>
                  <a:cxn ang="0">
                    <a:pos x="322" y="105"/>
                  </a:cxn>
                  <a:cxn ang="0">
                    <a:pos x="320" y="91"/>
                  </a:cxn>
                  <a:cxn ang="0">
                    <a:pos x="317" y="84"/>
                  </a:cxn>
                  <a:cxn ang="0">
                    <a:pos x="317" y="81"/>
                  </a:cxn>
                  <a:cxn ang="0">
                    <a:pos x="324" y="76"/>
                  </a:cxn>
                  <a:cxn ang="0">
                    <a:pos x="336" y="64"/>
                  </a:cxn>
                  <a:cxn ang="0">
                    <a:pos x="351" y="45"/>
                  </a:cxn>
                  <a:cxn ang="0">
                    <a:pos x="358" y="17"/>
                  </a:cxn>
                </a:cxnLst>
                <a:rect l="0" t="0" r="r" b="b"/>
                <a:pathLst>
                  <a:path w="360" h="236">
                    <a:moveTo>
                      <a:pt x="0" y="203"/>
                    </a:moveTo>
                    <a:lnTo>
                      <a:pt x="3" y="205"/>
                    </a:lnTo>
                    <a:lnTo>
                      <a:pt x="3" y="208"/>
                    </a:lnTo>
                    <a:lnTo>
                      <a:pt x="3" y="212"/>
                    </a:lnTo>
                    <a:lnTo>
                      <a:pt x="5" y="215"/>
                    </a:lnTo>
                    <a:lnTo>
                      <a:pt x="7" y="219"/>
                    </a:lnTo>
                    <a:lnTo>
                      <a:pt x="12" y="224"/>
                    </a:lnTo>
                    <a:lnTo>
                      <a:pt x="17" y="229"/>
                    </a:lnTo>
                    <a:lnTo>
                      <a:pt x="24" y="234"/>
                    </a:lnTo>
                    <a:lnTo>
                      <a:pt x="34" y="236"/>
                    </a:lnTo>
                    <a:lnTo>
                      <a:pt x="43" y="236"/>
                    </a:lnTo>
                    <a:lnTo>
                      <a:pt x="55" y="236"/>
                    </a:lnTo>
                    <a:lnTo>
                      <a:pt x="65" y="234"/>
                    </a:lnTo>
                    <a:lnTo>
                      <a:pt x="72" y="229"/>
                    </a:lnTo>
                    <a:lnTo>
                      <a:pt x="76" y="224"/>
                    </a:lnTo>
                    <a:lnTo>
                      <a:pt x="79" y="219"/>
                    </a:lnTo>
                    <a:lnTo>
                      <a:pt x="84" y="215"/>
                    </a:lnTo>
                    <a:lnTo>
                      <a:pt x="84" y="212"/>
                    </a:lnTo>
                    <a:lnTo>
                      <a:pt x="86" y="208"/>
                    </a:lnTo>
                    <a:lnTo>
                      <a:pt x="86" y="205"/>
                    </a:lnTo>
                    <a:lnTo>
                      <a:pt x="86" y="205"/>
                    </a:lnTo>
                    <a:lnTo>
                      <a:pt x="88" y="205"/>
                    </a:lnTo>
                    <a:lnTo>
                      <a:pt x="91" y="210"/>
                    </a:lnTo>
                    <a:lnTo>
                      <a:pt x="100" y="215"/>
                    </a:lnTo>
                    <a:lnTo>
                      <a:pt x="110" y="219"/>
                    </a:lnTo>
                    <a:lnTo>
                      <a:pt x="119" y="224"/>
                    </a:lnTo>
                    <a:lnTo>
                      <a:pt x="134" y="227"/>
                    </a:lnTo>
                    <a:lnTo>
                      <a:pt x="148" y="229"/>
                    </a:lnTo>
                    <a:lnTo>
                      <a:pt x="162" y="229"/>
                    </a:lnTo>
                    <a:lnTo>
                      <a:pt x="179" y="224"/>
                    </a:lnTo>
                    <a:lnTo>
                      <a:pt x="193" y="217"/>
                    </a:lnTo>
                    <a:lnTo>
                      <a:pt x="208" y="205"/>
                    </a:lnTo>
                    <a:lnTo>
                      <a:pt x="217" y="196"/>
                    </a:lnTo>
                    <a:lnTo>
                      <a:pt x="227" y="186"/>
                    </a:lnTo>
                    <a:lnTo>
                      <a:pt x="231" y="177"/>
                    </a:lnTo>
                    <a:lnTo>
                      <a:pt x="234" y="169"/>
                    </a:lnTo>
                    <a:lnTo>
                      <a:pt x="236" y="162"/>
                    </a:lnTo>
                    <a:lnTo>
                      <a:pt x="236" y="155"/>
                    </a:lnTo>
                    <a:lnTo>
                      <a:pt x="236" y="150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6" y="148"/>
                    </a:lnTo>
                    <a:lnTo>
                      <a:pt x="239" y="150"/>
                    </a:lnTo>
                    <a:lnTo>
                      <a:pt x="243" y="153"/>
                    </a:lnTo>
                    <a:lnTo>
                      <a:pt x="251" y="155"/>
                    </a:lnTo>
                    <a:lnTo>
                      <a:pt x="258" y="157"/>
                    </a:lnTo>
                    <a:lnTo>
                      <a:pt x="265" y="160"/>
                    </a:lnTo>
                    <a:lnTo>
                      <a:pt x="274" y="160"/>
                    </a:lnTo>
                    <a:lnTo>
                      <a:pt x="284" y="157"/>
                    </a:lnTo>
                    <a:lnTo>
                      <a:pt x="293" y="153"/>
                    </a:lnTo>
                    <a:lnTo>
                      <a:pt x="303" y="148"/>
                    </a:lnTo>
                    <a:lnTo>
                      <a:pt x="313" y="138"/>
                    </a:lnTo>
                    <a:lnTo>
                      <a:pt x="317" y="131"/>
                    </a:lnTo>
                    <a:lnTo>
                      <a:pt x="320" y="122"/>
                    </a:lnTo>
                    <a:lnTo>
                      <a:pt x="322" y="112"/>
                    </a:lnTo>
                    <a:lnTo>
                      <a:pt x="322" y="105"/>
                    </a:lnTo>
                    <a:lnTo>
                      <a:pt x="320" y="98"/>
                    </a:lnTo>
                    <a:lnTo>
                      <a:pt x="320" y="91"/>
                    </a:lnTo>
                    <a:lnTo>
                      <a:pt x="317" y="86"/>
                    </a:lnTo>
                    <a:lnTo>
                      <a:pt x="317" y="84"/>
                    </a:lnTo>
                    <a:lnTo>
                      <a:pt x="315" y="84"/>
                    </a:lnTo>
                    <a:lnTo>
                      <a:pt x="317" y="81"/>
                    </a:lnTo>
                    <a:lnTo>
                      <a:pt x="320" y="79"/>
                    </a:lnTo>
                    <a:lnTo>
                      <a:pt x="324" y="76"/>
                    </a:lnTo>
                    <a:lnTo>
                      <a:pt x="332" y="72"/>
                    </a:lnTo>
                    <a:lnTo>
                      <a:pt x="336" y="64"/>
                    </a:lnTo>
                    <a:lnTo>
                      <a:pt x="343" y="55"/>
                    </a:lnTo>
                    <a:lnTo>
                      <a:pt x="351" y="45"/>
                    </a:lnTo>
                    <a:lnTo>
                      <a:pt x="355" y="33"/>
                    </a:lnTo>
                    <a:lnTo>
                      <a:pt x="358" y="17"/>
                    </a:lnTo>
                    <a:lnTo>
                      <a:pt x="360" y="0"/>
                    </a:lnTo>
                  </a:path>
                </a:pathLst>
              </a:custGeom>
              <a:noFill/>
              <a:ln w="12700" cmpd="sng">
                <a:solidFill>
                  <a:srgbClr val="FF99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28" name="Freeform 404"/>
            <p:cNvSpPr>
              <a:spLocks/>
            </p:cNvSpPr>
            <p:nvPr/>
          </p:nvSpPr>
          <p:spPr bwMode="auto">
            <a:xfrm>
              <a:off x="4346" y="4062"/>
              <a:ext cx="115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5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5" y="115"/>
                </a:cxn>
                <a:cxn ang="0">
                  <a:pos x="115" y="115"/>
                </a:cxn>
              </a:cxnLst>
              <a:rect l="0" t="0" r="r" b="b"/>
              <a:pathLst>
                <a:path w="115" h="115">
                  <a:moveTo>
                    <a:pt x="112" y="112"/>
                  </a:moveTo>
                  <a:lnTo>
                    <a:pt x="115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5" y="115"/>
                  </a:lnTo>
                  <a:lnTo>
                    <a:pt x="115" y="11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9" name="Freeform 405"/>
            <p:cNvSpPr>
              <a:spLocks/>
            </p:cNvSpPr>
            <p:nvPr/>
          </p:nvSpPr>
          <p:spPr bwMode="auto">
            <a:xfrm>
              <a:off x="4985" y="4062"/>
              <a:ext cx="112" cy="115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2" y="115"/>
                </a:cxn>
                <a:cxn ang="0">
                  <a:pos x="112" y="115"/>
                </a:cxn>
              </a:cxnLst>
              <a:rect l="0" t="0" r="r" b="b"/>
              <a:pathLst>
                <a:path w="112" h="115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2" y="115"/>
                  </a:lnTo>
                  <a:lnTo>
                    <a:pt x="112" y="115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0" name="Line 406"/>
            <p:cNvSpPr>
              <a:spLocks noChangeShapeType="1"/>
            </p:cNvSpPr>
            <p:nvPr/>
          </p:nvSpPr>
          <p:spPr bwMode="auto">
            <a:xfrm>
              <a:off x="4206" y="2558"/>
              <a:ext cx="1" cy="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1" name="Line 407"/>
            <p:cNvSpPr>
              <a:spLocks noChangeShapeType="1"/>
            </p:cNvSpPr>
            <p:nvPr/>
          </p:nvSpPr>
          <p:spPr bwMode="auto">
            <a:xfrm flipH="1" flipV="1">
              <a:off x="3719" y="2813"/>
              <a:ext cx="172" cy="9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2" name="Line 408"/>
            <p:cNvSpPr>
              <a:spLocks noChangeShapeType="1"/>
            </p:cNvSpPr>
            <p:nvPr/>
          </p:nvSpPr>
          <p:spPr bwMode="auto">
            <a:xfrm flipV="1">
              <a:off x="4520" y="2811"/>
              <a:ext cx="184" cy="10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3" name="Line 409"/>
            <p:cNvSpPr>
              <a:spLocks noChangeShapeType="1"/>
            </p:cNvSpPr>
            <p:nvPr/>
          </p:nvSpPr>
          <p:spPr bwMode="auto">
            <a:xfrm flipH="1">
              <a:off x="3683" y="3049"/>
              <a:ext cx="253" cy="3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" name="Freeform 410"/>
            <p:cNvSpPr>
              <a:spLocks/>
            </p:cNvSpPr>
            <p:nvPr/>
          </p:nvSpPr>
          <p:spPr bwMode="auto">
            <a:xfrm>
              <a:off x="3745" y="3199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  <a:cxn ang="0">
                  <a:pos x="113" y="112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  <a:lnTo>
                    <a:pt x="113" y="112"/>
                  </a:lnTo>
                  <a:close/>
                </a:path>
              </a:pathLst>
            </a:custGeom>
            <a:solidFill>
              <a:srgbClr val="FFFF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" name="Freeform 411"/>
            <p:cNvSpPr>
              <a:spLocks/>
            </p:cNvSpPr>
            <p:nvPr/>
          </p:nvSpPr>
          <p:spPr bwMode="auto">
            <a:xfrm>
              <a:off x="3984" y="3264"/>
              <a:ext cx="113" cy="115"/>
            </a:xfrm>
            <a:custGeom>
              <a:avLst/>
              <a:gdLst/>
              <a:ahLst/>
              <a:cxnLst>
                <a:cxn ang="0">
                  <a:pos x="113" y="112"/>
                </a:cxn>
                <a:cxn ang="0">
                  <a:pos x="113" y="0"/>
                </a:cxn>
                <a:cxn ang="0">
                  <a:pos x="0" y="0"/>
                </a:cxn>
                <a:cxn ang="0">
                  <a:pos x="0" y="115"/>
                </a:cxn>
                <a:cxn ang="0">
                  <a:pos x="113" y="115"/>
                </a:cxn>
                <a:cxn ang="0">
                  <a:pos x="113" y="115"/>
                </a:cxn>
              </a:cxnLst>
              <a:rect l="0" t="0" r="r" b="b"/>
              <a:pathLst>
                <a:path w="113" h="115">
                  <a:moveTo>
                    <a:pt x="113" y="112"/>
                  </a:moveTo>
                  <a:lnTo>
                    <a:pt x="113" y="0"/>
                  </a:lnTo>
                  <a:lnTo>
                    <a:pt x="0" y="0"/>
                  </a:lnTo>
                  <a:lnTo>
                    <a:pt x="0" y="115"/>
                  </a:lnTo>
                  <a:lnTo>
                    <a:pt x="113" y="115"/>
                  </a:lnTo>
                  <a:lnTo>
                    <a:pt x="113" y="115"/>
                  </a:lnTo>
                </a:path>
              </a:pathLst>
            </a:custGeom>
            <a:solidFill>
              <a:srgbClr val="FF0066">
                <a:alpha val="50000"/>
              </a:srgb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" name="Line 412"/>
            <p:cNvSpPr>
              <a:spLocks noChangeShapeType="1"/>
            </p:cNvSpPr>
            <p:nvPr/>
          </p:nvSpPr>
          <p:spPr bwMode="auto">
            <a:xfrm>
              <a:off x="4468" y="3054"/>
              <a:ext cx="260" cy="3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" name="Freeform 413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8" name="Freeform 414"/>
            <p:cNvSpPr>
              <a:spLocks/>
            </p:cNvSpPr>
            <p:nvPr/>
          </p:nvSpPr>
          <p:spPr bwMode="auto">
            <a:xfrm>
              <a:off x="4554" y="320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1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" name="Line 415"/>
            <p:cNvSpPr>
              <a:spLocks noChangeShapeType="1"/>
            </p:cNvSpPr>
            <p:nvPr/>
          </p:nvSpPr>
          <p:spPr bwMode="auto">
            <a:xfrm flipH="1" flipV="1">
              <a:off x="3273" y="3447"/>
              <a:ext cx="141" cy="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0" name="Line 416"/>
            <p:cNvSpPr>
              <a:spLocks noChangeShapeType="1"/>
            </p:cNvSpPr>
            <p:nvPr/>
          </p:nvSpPr>
          <p:spPr bwMode="auto">
            <a:xfrm flipV="1">
              <a:off x="4990" y="3447"/>
              <a:ext cx="148" cy="7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1" name="Line 417"/>
            <p:cNvSpPr>
              <a:spLocks noChangeShapeType="1"/>
            </p:cNvSpPr>
            <p:nvPr/>
          </p:nvSpPr>
          <p:spPr bwMode="auto">
            <a:xfrm flipH="1">
              <a:off x="3347" y="3876"/>
              <a:ext cx="181" cy="18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2" name="Line 418"/>
            <p:cNvSpPr>
              <a:spLocks noChangeShapeType="1"/>
            </p:cNvSpPr>
            <p:nvPr/>
          </p:nvSpPr>
          <p:spPr bwMode="auto">
            <a:xfrm>
              <a:off x="3822" y="3883"/>
              <a:ext cx="183" cy="18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" name="Line 419"/>
            <p:cNvSpPr>
              <a:spLocks noChangeShapeType="1"/>
            </p:cNvSpPr>
            <p:nvPr/>
          </p:nvSpPr>
          <p:spPr bwMode="auto">
            <a:xfrm flipH="1">
              <a:off x="4404" y="3881"/>
              <a:ext cx="178" cy="1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" name="Line 420"/>
            <p:cNvSpPr>
              <a:spLocks noChangeShapeType="1"/>
            </p:cNvSpPr>
            <p:nvPr/>
          </p:nvSpPr>
          <p:spPr bwMode="auto">
            <a:xfrm>
              <a:off x="4883" y="3872"/>
              <a:ext cx="157" cy="19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5" name="Line 421"/>
            <p:cNvSpPr>
              <a:spLocks noChangeShapeType="1"/>
            </p:cNvSpPr>
            <p:nvPr/>
          </p:nvSpPr>
          <p:spPr bwMode="auto">
            <a:xfrm>
              <a:off x="3996" y="3666"/>
              <a:ext cx="415" cy="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6" name="Freeform 422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7" name="Freeform 423"/>
            <p:cNvSpPr>
              <a:spLocks/>
            </p:cNvSpPr>
            <p:nvPr/>
          </p:nvSpPr>
          <p:spPr bwMode="auto">
            <a:xfrm>
              <a:off x="4160" y="3612"/>
              <a:ext cx="112" cy="112"/>
            </a:xfrm>
            <a:custGeom>
              <a:avLst/>
              <a:gdLst/>
              <a:ahLst/>
              <a:cxnLst>
                <a:cxn ang="0">
                  <a:pos x="112" y="112"/>
                </a:cxn>
                <a:cxn ang="0">
                  <a:pos x="112" y="0"/>
                </a:cxn>
                <a:cxn ang="0">
                  <a:pos x="0" y="0"/>
                </a:cxn>
                <a:cxn ang="0">
                  <a:pos x="0" y="112"/>
                </a:cxn>
                <a:cxn ang="0">
                  <a:pos x="112" y="112"/>
                </a:cxn>
                <a:cxn ang="0">
                  <a:pos x="112" y="112"/>
                </a:cxn>
              </a:cxnLst>
              <a:rect l="0" t="0" r="r" b="b"/>
              <a:pathLst>
                <a:path w="112" h="112">
                  <a:moveTo>
                    <a:pt x="112" y="112"/>
                  </a:moveTo>
                  <a:lnTo>
                    <a:pt x="112" y="0"/>
                  </a:lnTo>
                  <a:lnTo>
                    <a:pt x="0" y="0"/>
                  </a:lnTo>
                  <a:lnTo>
                    <a:pt x="0" y="112"/>
                  </a:lnTo>
                  <a:lnTo>
                    <a:pt x="112" y="112"/>
                  </a:lnTo>
                  <a:lnTo>
                    <a:pt x="112" y="112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8" name="Line 424"/>
            <p:cNvSpPr>
              <a:spLocks noChangeShapeType="1"/>
            </p:cNvSpPr>
            <p:nvPr/>
          </p:nvSpPr>
          <p:spPr bwMode="auto">
            <a:xfrm flipH="1" flipV="1">
              <a:off x="398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15-744: Computer Networking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L-3 BGP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D712C-93FA-422D-93E1-C4169E55E1FD}" type="slidenum">
              <a:rPr lang="en-US"/>
              <a:pPr/>
              <a:t>10</a:t>
            </a:fld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Landmark Routing: Example</a:t>
            </a:r>
          </a:p>
        </p:txBody>
      </p:sp>
      <p:grpSp>
        <p:nvGrpSpPr>
          <p:cNvPr id="2" name="Group 290"/>
          <p:cNvGrpSpPr>
            <a:grpSpLocks/>
          </p:cNvGrpSpPr>
          <p:nvPr/>
        </p:nvGrpSpPr>
        <p:grpSpPr bwMode="auto">
          <a:xfrm>
            <a:off x="457200" y="1447800"/>
            <a:ext cx="8305800" cy="4876800"/>
            <a:chOff x="288" y="912"/>
            <a:chExt cx="5232" cy="3072"/>
          </a:xfrm>
        </p:grpSpPr>
        <p:sp>
          <p:nvSpPr>
            <p:cNvPr id="85196" name="Rectangle 204"/>
            <p:cNvSpPr>
              <a:spLocks noChangeArrowheads="1"/>
            </p:cNvSpPr>
            <p:nvPr/>
          </p:nvSpPr>
          <p:spPr bwMode="auto">
            <a:xfrm>
              <a:off x="288" y="912"/>
              <a:ext cx="5232" cy="30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0" name="AutoShape 98"/>
            <p:cNvSpPr>
              <a:spLocks noChangeArrowheads="1"/>
            </p:cNvSpPr>
            <p:nvPr/>
          </p:nvSpPr>
          <p:spPr bwMode="auto">
            <a:xfrm>
              <a:off x="3624" y="2064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1" name="Oval 99"/>
            <p:cNvSpPr>
              <a:spLocks noChangeArrowheads="1"/>
            </p:cNvSpPr>
            <p:nvPr/>
          </p:nvSpPr>
          <p:spPr bwMode="auto">
            <a:xfrm>
              <a:off x="3696" y="211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4" name="Oval 32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2" name="AutoShape 30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4" name="AutoShape 92"/>
            <p:cNvSpPr>
              <a:spLocks noChangeArrowheads="1"/>
            </p:cNvSpPr>
            <p:nvPr/>
          </p:nvSpPr>
          <p:spPr bwMode="auto">
            <a:xfrm>
              <a:off x="1968" y="316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26" name="Line 34"/>
            <p:cNvSpPr>
              <a:spLocks noChangeShapeType="1"/>
            </p:cNvSpPr>
            <p:nvPr/>
          </p:nvSpPr>
          <p:spPr bwMode="auto">
            <a:xfrm flipH="1">
              <a:off x="1248" y="2256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7" name="Line 35"/>
            <p:cNvSpPr>
              <a:spLocks noChangeShapeType="1"/>
            </p:cNvSpPr>
            <p:nvPr/>
          </p:nvSpPr>
          <p:spPr bwMode="auto">
            <a:xfrm>
              <a:off x="1392" y="22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8" name="Line 36"/>
            <p:cNvSpPr>
              <a:spLocks noChangeShapeType="1"/>
            </p:cNvSpPr>
            <p:nvPr/>
          </p:nvSpPr>
          <p:spPr bwMode="auto">
            <a:xfrm flipV="1">
              <a:off x="1296" y="254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29" name="Line 37"/>
            <p:cNvSpPr>
              <a:spLocks noChangeShapeType="1"/>
            </p:cNvSpPr>
            <p:nvPr/>
          </p:nvSpPr>
          <p:spPr bwMode="auto">
            <a:xfrm flipV="1">
              <a:off x="1824" y="2304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0" name="Line 38"/>
            <p:cNvSpPr>
              <a:spLocks noChangeShapeType="1"/>
            </p:cNvSpPr>
            <p:nvPr/>
          </p:nvSpPr>
          <p:spPr bwMode="auto">
            <a:xfrm flipH="1">
              <a:off x="2592" y="244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1" name="Line 39"/>
            <p:cNvSpPr>
              <a:spLocks noChangeShapeType="1"/>
            </p:cNvSpPr>
            <p:nvPr/>
          </p:nvSpPr>
          <p:spPr bwMode="auto">
            <a:xfrm>
              <a:off x="2256" y="2736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2" name="Line 40"/>
            <p:cNvSpPr>
              <a:spLocks noChangeShapeType="1"/>
            </p:cNvSpPr>
            <p:nvPr/>
          </p:nvSpPr>
          <p:spPr bwMode="auto">
            <a:xfrm flipH="1">
              <a:off x="2064" y="2736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3" name="Line 41"/>
            <p:cNvSpPr>
              <a:spLocks noChangeShapeType="1"/>
            </p:cNvSpPr>
            <p:nvPr/>
          </p:nvSpPr>
          <p:spPr bwMode="auto">
            <a:xfrm>
              <a:off x="2064" y="3024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4" name="Line 42"/>
            <p:cNvSpPr>
              <a:spLocks noChangeShapeType="1"/>
            </p:cNvSpPr>
            <p:nvPr/>
          </p:nvSpPr>
          <p:spPr bwMode="auto">
            <a:xfrm flipH="1">
              <a:off x="2496" y="278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5" name="Line 43"/>
            <p:cNvSpPr>
              <a:spLocks noChangeShapeType="1"/>
            </p:cNvSpPr>
            <p:nvPr/>
          </p:nvSpPr>
          <p:spPr bwMode="auto">
            <a:xfrm flipH="1">
              <a:off x="2592" y="2352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6" name="Line 44"/>
            <p:cNvSpPr>
              <a:spLocks noChangeShapeType="1"/>
            </p:cNvSpPr>
            <p:nvPr/>
          </p:nvSpPr>
          <p:spPr bwMode="auto">
            <a:xfrm>
              <a:off x="206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7" name="Line 45"/>
            <p:cNvSpPr>
              <a:spLocks noChangeShapeType="1"/>
            </p:cNvSpPr>
            <p:nvPr/>
          </p:nvSpPr>
          <p:spPr bwMode="auto">
            <a:xfrm flipH="1">
              <a:off x="1968" y="3312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38" name="Line 46"/>
            <p:cNvSpPr>
              <a:spLocks noChangeShapeType="1"/>
            </p:cNvSpPr>
            <p:nvPr/>
          </p:nvSpPr>
          <p:spPr bwMode="auto">
            <a:xfrm flipV="1">
              <a:off x="2160" y="3120"/>
              <a:ext cx="105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0" name="Line 48"/>
            <p:cNvSpPr>
              <a:spLocks noChangeShapeType="1"/>
            </p:cNvSpPr>
            <p:nvPr/>
          </p:nvSpPr>
          <p:spPr bwMode="auto">
            <a:xfrm>
              <a:off x="2016" y="3648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1" name="Line 49"/>
            <p:cNvSpPr>
              <a:spLocks noChangeShapeType="1"/>
            </p:cNvSpPr>
            <p:nvPr/>
          </p:nvSpPr>
          <p:spPr bwMode="auto">
            <a:xfrm flipV="1">
              <a:off x="2496" y="3552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2" name="Line 50"/>
            <p:cNvSpPr>
              <a:spLocks noChangeShapeType="1"/>
            </p:cNvSpPr>
            <p:nvPr/>
          </p:nvSpPr>
          <p:spPr bwMode="auto">
            <a:xfrm flipV="1">
              <a:off x="2736" y="3120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3" name="Line 51"/>
            <p:cNvSpPr>
              <a:spLocks noChangeShapeType="1"/>
            </p:cNvSpPr>
            <p:nvPr/>
          </p:nvSpPr>
          <p:spPr bwMode="auto">
            <a:xfrm flipH="1">
              <a:off x="3072" y="3120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4" name="Line 52"/>
            <p:cNvSpPr>
              <a:spLocks noChangeShapeType="1"/>
            </p:cNvSpPr>
            <p:nvPr/>
          </p:nvSpPr>
          <p:spPr bwMode="auto">
            <a:xfrm flipV="1">
              <a:off x="3120" y="3600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5" name="Line 53"/>
            <p:cNvSpPr>
              <a:spLocks noChangeShapeType="1"/>
            </p:cNvSpPr>
            <p:nvPr/>
          </p:nvSpPr>
          <p:spPr bwMode="auto">
            <a:xfrm>
              <a:off x="3312" y="3120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6" name="Line 54"/>
            <p:cNvSpPr>
              <a:spLocks noChangeShapeType="1"/>
            </p:cNvSpPr>
            <p:nvPr/>
          </p:nvSpPr>
          <p:spPr bwMode="auto">
            <a:xfrm flipV="1">
              <a:off x="3312" y="2784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7" name="Line 55"/>
            <p:cNvSpPr>
              <a:spLocks noChangeShapeType="1"/>
            </p:cNvSpPr>
            <p:nvPr/>
          </p:nvSpPr>
          <p:spPr bwMode="auto">
            <a:xfrm>
              <a:off x="2784" y="2352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8" name="Line 56"/>
            <p:cNvSpPr>
              <a:spLocks noChangeShapeType="1"/>
            </p:cNvSpPr>
            <p:nvPr/>
          </p:nvSpPr>
          <p:spPr bwMode="auto">
            <a:xfrm flipH="1">
              <a:off x="3600" y="2208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49" name="Line 57"/>
            <p:cNvSpPr>
              <a:spLocks noChangeShapeType="1"/>
            </p:cNvSpPr>
            <p:nvPr/>
          </p:nvSpPr>
          <p:spPr bwMode="auto">
            <a:xfrm flipV="1">
              <a:off x="3648" y="2592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0" name="Line 58"/>
            <p:cNvSpPr>
              <a:spLocks noChangeShapeType="1"/>
            </p:cNvSpPr>
            <p:nvPr/>
          </p:nvSpPr>
          <p:spPr bwMode="auto">
            <a:xfrm flipH="1">
              <a:off x="4128" y="235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1" name="Line 59"/>
            <p:cNvSpPr>
              <a:spLocks noChangeShapeType="1"/>
            </p:cNvSpPr>
            <p:nvPr/>
          </p:nvSpPr>
          <p:spPr bwMode="auto">
            <a:xfrm>
              <a:off x="3840" y="2160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2" name="Line 60"/>
            <p:cNvSpPr>
              <a:spLocks noChangeShapeType="1"/>
            </p:cNvSpPr>
            <p:nvPr/>
          </p:nvSpPr>
          <p:spPr bwMode="auto">
            <a:xfrm flipV="1">
              <a:off x="3792" y="1584"/>
              <a:ext cx="67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3" name="Line 61"/>
            <p:cNvSpPr>
              <a:spLocks noChangeShapeType="1"/>
            </p:cNvSpPr>
            <p:nvPr/>
          </p:nvSpPr>
          <p:spPr bwMode="auto">
            <a:xfrm>
              <a:off x="3840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4" name="Line 62"/>
            <p:cNvSpPr>
              <a:spLocks noChangeShapeType="1"/>
            </p:cNvSpPr>
            <p:nvPr/>
          </p:nvSpPr>
          <p:spPr bwMode="auto">
            <a:xfrm>
              <a:off x="3888" y="1200"/>
              <a:ext cx="62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5" name="Line 63"/>
            <p:cNvSpPr>
              <a:spLocks noChangeShapeType="1"/>
            </p:cNvSpPr>
            <p:nvPr/>
          </p:nvSpPr>
          <p:spPr bwMode="auto">
            <a:xfrm flipH="1">
              <a:off x="3216" y="1200"/>
              <a:ext cx="57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7" name="Line 65"/>
            <p:cNvSpPr>
              <a:spLocks noChangeShapeType="1"/>
            </p:cNvSpPr>
            <p:nvPr/>
          </p:nvSpPr>
          <p:spPr bwMode="auto">
            <a:xfrm flipH="1" flipV="1">
              <a:off x="3216" y="211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8" name="Line 66"/>
            <p:cNvSpPr>
              <a:spLocks noChangeShapeType="1"/>
            </p:cNvSpPr>
            <p:nvPr/>
          </p:nvSpPr>
          <p:spPr bwMode="auto">
            <a:xfrm flipH="1">
              <a:off x="2832" y="211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59" name="Line 67"/>
            <p:cNvSpPr>
              <a:spLocks noChangeShapeType="1"/>
            </p:cNvSpPr>
            <p:nvPr/>
          </p:nvSpPr>
          <p:spPr bwMode="auto">
            <a:xfrm flipV="1">
              <a:off x="3888" y="1584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000" name="Oval 8"/>
            <p:cNvSpPr>
              <a:spLocks noChangeArrowheads="1"/>
            </p:cNvSpPr>
            <p:nvPr/>
          </p:nvSpPr>
          <p:spPr bwMode="auto">
            <a:xfrm>
              <a:off x="1728" y="24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0" name="Oval 68"/>
            <p:cNvSpPr>
              <a:spLocks noChangeArrowheads="1"/>
            </p:cNvSpPr>
            <p:nvPr/>
          </p:nvSpPr>
          <p:spPr bwMode="auto">
            <a:xfrm>
              <a:off x="1200" y="259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1" name="Oval 69"/>
            <p:cNvSpPr>
              <a:spLocks noChangeArrowheads="1"/>
            </p:cNvSpPr>
            <p:nvPr/>
          </p:nvSpPr>
          <p:spPr bwMode="auto">
            <a:xfrm>
              <a:off x="1296" y="220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2" name="Oval 70"/>
            <p:cNvSpPr>
              <a:spLocks noChangeArrowheads="1"/>
            </p:cNvSpPr>
            <p:nvPr/>
          </p:nvSpPr>
          <p:spPr bwMode="auto">
            <a:xfrm>
              <a:off x="2160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3" name="Oval 71"/>
            <p:cNvSpPr>
              <a:spLocks noChangeArrowheads="1"/>
            </p:cNvSpPr>
            <p:nvPr/>
          </p:nvSpPr>
          <p:spPr bwMode="auto">
            <a:xfrm>
              <a:off x="2496" y="27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4" name="Oval 72"/>
            <p:cNvSpPr>
              <a:spLocks noChangeArrowheads="1"/>
            </p:cNvSpPr>
            <p:nvPr/>
          </p:nvSpPr>
          <p:spPr bwMode="auto">
            <a:xfrm>
              <a:off x="2400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5" name="Oval 73"/>
            <p:cNvSpPr>
              <a:spLocks noChangeArrowheads="1"/>
            </p:cNvSpPr>
            <p:nvPr/>
          </p:nvSpPr>
          <p:spPr bwMode="auto">
            <a:xfrm>
              <a:off x="2016" y="297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6" name="Oval 74"/>
            <p:cNvSpPr>
              <a:spLocks noChangeArrowheads="1"/>
            </p:cNvSpPr>
            <p:nvPr/>
          </p:nvSpPr>
          <p:spPr bwMode="auto">
            <a:xfrm>
              <a:off x="1920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7" name="Oval 75"/>
            <p:cNvSpPr>
              <a:spLocks noChangeArrowheads="1"/>
            </p:cNvSpPr>
            <p:nvPr/>
          </p:nvSpPr>
          <p:spPr bwMode="auto">
            <a:xfrm>
              <a:off x="2352" y="36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8" name="Oval 76"/>
            <p:cNvSpPr>
              <a:spLocks noChangeArrowheads="1"/>
            </p:cNvSpPr>
            <p:nvPr/>
          </p:nvSpPr>
          <p:spPr bwMode="auto">
            <a:xfrm>
              <a:off x="2640" y="350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9" name="Oval 77"/>
            <p:cNvSpPr>
              <a:spLocks noChangeArrowheads="1"/>
            </p:cNvSpPr>
            <p:nvPr/>
          </p:nvSpPr>
          <p:spPr bwMode="auto">
            <a:xfrm>
              <a:off x="2976" y="364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0" name="Oval 78"/>
            <p:cNvSpPr>
              <a:spLocks noChangeArrowheads="1"/>
            </p:cNvSpPr>
            <p:nvPr/>
          </p:nvSpPr>
          <p:spPr bwMode="auto">
            <a:xfrm>
              <a:off x="3504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1" name="Oval 79"/>
            <p:cNvSpPr>
              <a:spLocks noChangeArrowheads="1"/>
            </p:cNvSpPr>
            <p:nvPr/>
          </p:nvSpPr>
          <p:spPr bwMode="auto">
            <a:xfrm>
              <a:off x="3504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2" name="Oval 80"/>
            <p:cNvSpPr>
              <a:spLocks noChangeArrowheads="1"/>
            </p:cNvSpPr>
            <p:nvPr/>
          </p:nvSpPr>
          <p:spPr bwMode="auto">
            <a:xfrm>
              <a:off x="3216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3" name="Oval 81"/>
            <p:cNvSpPr>
              <a:spLocks noChangeArrowheads="1"/>
            </p:cNvSpPr>
            <p:nvPr/>
          </p:nvSpPr>
          <p:spPr bwMode="auto">
            <a:xfrm>
              <a:off x="4032" y="254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4" name="Oval 82"/>
            <p:cNvSpPr>
              <a:spLocks noChangeArrowheads="1"/>
            </p:cNvSpPr>
            <p:nvPr/>
          </p:nvSpPr>
          <p:spPr bwMode="auto">
            <a:xfrm>
              <a:off x="4416" y="15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5" name="Oval 83"/>
            <p:cNvSpPr>
              <a:spLocks noChangeArrowheads="1"/>
            </p:cNvSpPr>
            <p:nvPr/>
          </p:nvSpPr>
          <p:spPr bwMode="auto">
            <a:xfrm>
              <a:off x="3792" y="11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6" name="Oval 84"/>
            <p:cNvSpPr>
              <a:spLocks noChangeArrowheads="1"/>
            </p:cNvSpPr>
            <p:nvPr/>
          </p:nvSpPr>
          <p:spPr bwMode="auto">
            <a:xfrm>
              <a:off x="3792" y="1680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7" name="Oval 85"/>
            <p:cNvSpPr>
              <a:spLocks noChangeArrowheads="1"/>
            </p:cNvSpPr>
            <p:nvPr/>
          </p:nvSpPr>
          <p:spPr bwMode="auto">
            <a:xfrm>
              <a:off x="3120" y="206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8" name="Oval 86"/>
            <p:cNvSpPr>
              <a:spLocks noChangeArrowheads="1"/>
            </p:cNvSpPr>
            <p:nvPr/>
          </p:nvSpPr>
          <p:spPr bwMode="auto">
            <a:xfrm>
              <a:off x="3216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9" name="Oval 87"/>
            <p:cNvSpPr>
              <a:spLocks noChangeArrowheads="1"/>
            </p:cNvSpPr>
            <p:nvPr/>
          </p:nvSpPr>
          <p:spPr bwMode="auto">
            <a:xfrm>
              <a:off x="2712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0" name="Oval 88"/>
            <p:cNvSpPr>
              <a:spLocks noChangeArrowheads="1"/>
            </p:cNvSpPr>
            <p:nvPr/>
          </p:nvSpPr>
          <p:spPr bwMode="auto">
            <a:xfrm>
              <a:off x="4224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5" name="Oval 93"/>
            <p:cNvSpPr>
              <a:spLocks noChangeArrowheads="1"/>
            </p:cNvSpPr>
            <p:nvPr/>
          </p:nvSpPr>
          <p:spPr bwMode="auto">
            <a:xfrm>
              <a:off x="2040" y="321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6" name="Text Box 94"/>
            <p:cNvSpPr txBox="1">
              <a:spLocks noChangeArrowheads="1"/>
            </p:cNvSpPr>
            <p:nvPr/>
          </p:nvSpPr>
          <p:spPr bwMode="auto">
            <a:xfrm>
              <a:off x="1296" y="2150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d.d.a</a:t>
              </a:r>
            </a:p>
          </p:txBody>
        </p:sp>
        <p:sp>
          <p:nvSpPr>
            <p:cNvPr id="85087" name="Text Box 95"/>
            <p:cNvSpPr txBox="1">
              <a:spLocks noChangeArrowheads="1"/>
            </p:cNvSpPr>
            <p:nvPr/>
          </p:nvSpPr>
          <p:spPr bwMode="auto">
            <a:xfrm>
              <a:off x="960" y="273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d.d.b</a:t>
              </a:r>
            </a:p>
          </p:txBody>
        </p:sp>
        <p:sp>
          <p:nvSpPr>
            <p:cNvPr id="85088" name="Text Box 96"/>
            <p:cNvSpPr txBox="1">
              <a:spLocks noChangeArrowheads="1"/>
            </p:cNvSpPr>
            <p:nvPr/>
          </p:nvSpPr>
          <p:spPr bwMode="auto">
            <a:xfrm>
              <a:off x="1584" y="259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d.d.c</a:t>
              </a:r>
            </a:p>
          </p:txBody>
        </p:sp>
        <p:sp>
          <p:nvSpPr>
            <p:cNvPr id="85089" name="Text Box 97"/>
            <p:cNvSpPr txBox="1">
              <a:spLocks noChangeArrowheads="1"/>
            </p:cNvSpPr>
            <p:nvPr/>
          </p:nvSpPr>
          <p:spPr bwMode="auto">
            <a:xfrm>
              <a:off x="2832" y="1920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d.d.e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2" name="Text Box 100"/>
            <p:cNvSpPr txBox="1">
              <a:spLocks noChangeArrowheads="1"/>
            </p:cNvSpPr>
            <p:nvPr/>
          </p:nvSpPr>
          <p:spPr bwMode="auto">
            <a:xfrm>
              <a:off x="2496" y="2064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d.d.d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3" name="Text Box 101"/>
            <p:cNvSpPr txBox="1">
              <a:spLocks noChangeArrowheads="1"/>
            </p:cNvSpPr>
            <p:nvPr/>
          </p:nvSpPr>
          <p:spPr bwMode="auto">
            <a:xfrm>
              <a:off x="3600" y="100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d.d.f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4" name="Text Box 102"/>
            <p:cNvSpPr txBox="1">
              <a:spLocks noChangeArrowheads="1"/>
            </p:cNvSpPr>
            <p:nvPr/>
          </p:nvSpPr>
          <p:spPr bwMode="auto">
            <a:xfrm>
              <a:off x="4416" y="1632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d.i.k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5" name="Text Box 103"/>
            <p:cNvSpPr txBox="1">
              <a:spLocks noChangeArrowheads="1"/>
            </p:cNvSpPr>
            <p:nvPr/>
          </p:nvSpPr>
          <p:spPr bwMode="auto">
            <a:xfrm>
              <a:off x="3408" y="1680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d.i.g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6" name="Text Box 104"/>
            <p:cNvSpPr txBox="1">
              <a:spLocks noChangeArrowheads="1"/>
            </p:cNvSpPr>
            <p:nvPr/>
          </p:nvSpPr>
          <p:spPr bwMode="auto">
            <a:xfrm>
              <a:off x="3072" y="2342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d.d.j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7" name="Text Box 105"/>
            <p:cNvSpPr txBox="1">
              <a:spLocks noChangeArrowheads="1"/>
            </p:cNvSpPr>
            <p:nvPr/>
          </p:nvSpPr>
          <p:spPr bwMode="auto">
            <a:xfrm>
              <a:off x="3360" y="196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d.i.i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8" name="Text Box 106"/>
            <p:cNvSpPr txBox="1">
              <a:spLocks noChangeArrowheads="1"/>
            </p:cNvSpPr>
            <p:nvPr/>
          </p:nvSpPr>
          <p:spPr bwMode="auto">
            <a:xfrm>
              <a:off x="4224" y="2208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d.i.w</a:t>
              </a:r>
            </a:p>
            <a:p>
              <a:pPr algn="ctr" eaLnBrk="0" hangingPunct="0"/>
              <a:endParaRPr lang="en-US" sz="10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5099" name="Text Box 107"/>
            <p:cNvSpPr txBox="1">
              <a:spLocks noChangeArrowheads="1"/>
            </p:cNvSpPr>
            <p:nvPr/>
          </p:nvSpPr>
          <p:spPr bwMode="auto">
            <a:xfrm>
              <a:off x="3504" y="273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d.i.u</a:t>
              </a:r>
            </a:p>
          </p:txBody>
        </p:sp>
        <p:sp>
          <p:nvSpPr>
            <p:cNvPr id="85100" name="Text Box 108"/>
            <p:cNvSpPr txBox="1">
              <a:spLocks noChangeArrowheads="1"/>
            </p:cNvSpPr>
            <p:nvPr/>
          </p:nvSpPr>
          <p:spPr bwMode="auto">
            <a:xfrm>
              <a:off x="2496" y="2726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d.d.k</a:t>
              </a:r>
            </a:p>
          </p:txBody>
        </p:sp>
        <p:sp>
          <p:nvSpPr>
            <p:cNvPr id="85101" name="Text Box 109"/>
            <p:cNvSpPr txBox="1">
              <a:spLocks noChangeArrowheads="1"/>
            </p:cNvSpPr>
            <p:nvPr/>
          </p:nvSpPr>
          <p:spPr bwMode="auto">
            <a:xfrm>
              <a:off x="1728" y="268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d.d.l</a:t>
              </a:r>
            </a:p>
          </p:txBody>
        </p:sp>
        <p:sp>
          <p:nvSpPr>
            <p:cNvPr id="85102" name="Text Box 110"/>
            <p:cNvSpPr txBox="1">
              <a:spLocks noChangeArrowheads="1"/>
            </p:cNvSpPr>
            <p:nvPr/>
          </p:nvSpPr>
          <p:spPr bwMode="auto">
            <a:xfrm>
              <a:off x="1632" y="292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d.n.h</a:t>
              </a:r>
            </a:p>
          </p:txBody>
        </p:sp>
        <p:sp>
          <p:nvSpPr>
            <p:cNvPr id="85103" name="Text Box 111"/>
            <p:cNvSpPr txBox="1">
              <a:spLocks noChangeArrowheads="1"/>
            </p:cNvSpPr>
            <p:nvPr/>
          </p:nvSpPr>
          <p:spPr bwMode="auto">
            <a:xfrm>
              <a:off x="2400" y="302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d.n.x</a:t>
              </a:r>
            </a:p>
          </p:txBody>
        </p:sp>
        <p:sp>
          <p:nvSpPr>
            <p:cNvPr id="85104" name="Text Box 112"/>
            <p:cNvSpPr txBox="1">
              <a:spLocks noChangeArrowheads="1"/>
            </p:cNvSpPr>
            <p:nvPr/>
          </p:nvSpPr>
          <p:spPr bwMode="auto">
            <a:xfrm>
              <a:off x="1584" y="316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d.n.n</a:t>
              </a:r>
            </a:p>
          </p:txBody>
        </p:sp>
        <p:sp>
          <p:nvSpPr>
            <p:cNvPr id="85105" name="Text Box 113"/>
            <p:cNvSpPr txBox="1">
              <a:spLocks noChangeArrowheads="1"/>
            </p:cNvSpPr>
            <p:nvPr/>
          </p:nvSpPr>
          <p:spPr bwMode="auto">
            <a:xfrm>
              <a:off x="1440" y="3600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d.n.o</a:t>
              </a:r>
            </a:p>
          </p:txBody>
        </p:sp>
        <p:sp>
          <p:nvSpPr>
            <p:cNvPr id="85106" name="Text Box 114"/>
            <p:cNvSpPr txBox="1">
              <a:spLocks noChangeArrowheads="1"/>
            </p:cNvSpPr>
            <p:nvPr/>
          </p:nvSpPr>
          <p:spPr bwMode="auto">
            <a:xfrm>
              <a:off x="2112" y="379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d.n.p</a:t>
              </a:r>
            </a:p>
          </p:txBody>
        </p:sp>
        <p:sp>
          <p:nvSpPr>
            <p:cNvPr id="85107" name="Text Box 115"/>
            <p:cNvSpPr txBox="1">
              <a:spLocks noChangeArrowheads="1"/>
            </p:cNvSpPr>
            <p:nvPr/>
          </p:nvSpPr>
          <p:spPr bwMode="auto">
            <a:xfrm>
              <a:off x="2256" y="3408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d.n.q</a:t>
              </a:r>
            </a:p>
          </p:txBody>
        </p:sp>
        <p:sp>
          <p:nvSpPr>
            <p:cNvPr id="85108" name="Text Box 116"/>
            <p:cNvSpPr txBox="1">
              <a:spLocks noChangeArrowheads="1"/>
            </p:cNvSpPr>
            <p:nvPr/>
          </p:nvSpPr>
          <p:spPr bwMode="auto">
            <a:xfrm>
              <a:off x="3216" y="302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d.n.t</a:t>
              </a:r>
            </a:p>
          </p:txBody>
        </p:sp>
        <p:sp>
          <p:nvSpPr>
            <p:cNvPr id="85109" name="Text Box 117"/>
            <p:cNvSpPr txBox="1">
              <a:spLocks noChangeArrowheads="1"/>
            </p:cNvSpPr>
            <p:nvPr/>
          </p:nvSpPr>
          <p:spPr bwMode="auto">
            <a:xfrm>
              <a:off x="3504" y="3542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d.n.s</a:t>
              </a:r>
            </a:p>
          </p:txBody>
        </p:sp>
        <p:sp>
          <p:nvSpPr>
            <p:cNvPr id="85110" name="Text Box 118"/>
            <p:cNvSpPr txBox="1">
              <a:spLocks noChangeArrowheads="1"/>
            </p:cNvSpPr>
            <p:nvPr/>
          </p:nvSpPr>
          <p:spPr bwMode="auto">
            <a:xfrm>
              <a:off x="2880" y="373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d.n.r</a:t>
              </a:r>
            </a:p>
          </p:txBody>
        </p:sp>
        <p:sp>
          <p:nvSpPr>
            <p:cNvPr id="85281" name="Text Box 289"/>
            <p:cNvSpPr txBox="1">
              <a:spLocks noChangeArrowheads="1"/>
            </p:cNvSpPr>
            <p:nvPr/>
          </p:nvSpPr>
          <p:spPr bwMode="auto">
            <a:xfrm>
              <a:off x="4176" y="2544"/>
              <a:ext cx="52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d.i.v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ADE26-DA71-4F29-AA80-AD2AAA607E64}" type="slidenum">
              <a:rPr lang="en-US"/>
              <a:pPr/>
              <a:t>11</a:t>
            </a:fld>
            <a:endParaRPr lang="en-US"/>
          </a:p>
        </p:txBody>
      </p:sp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4724400" y="1524000"/>
            <a:ext cx="41910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Table for Router 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522413"/>
            <a:ext cx="4114800" cy="2116137"/>
            <a:chOff x="96" y="1199"/>
            <a:chExt cx="2592" cy="1333"/>
          </a:xfrm>
        </p:grpSpPr>
        <p:sp>
          <p:nvSpPr>
            <p:cNvPr id="86021" name="Rectangle 5"/>
            <p:cNvSpPr>
              <a:spLocks noChangeArrowheads="1"/>
            </p:cNvSpPr>
            <p:nvPr/>
          </p:nvSpPr>
          <p:spPr bwMode="auto">
            <a:xfrm>
              <a:off x="96" y="1200"/>
              <a:ext cx="2592" cy="13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2" name="Line 6"/>
            <p:cNvSpPr>
              <a:spLocks noChangeShapeType="1"/>
            </p:cNvSpPr>
            <p:nvPr/>
          </p:nvSpPr>
          <p:spPr bwMode="auto">
            <a:xfrm>
              <a:off x="96" y="1416"/>
              <a:ext cx="25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3" name="Line 7"/>
            <p:cNvSpPr>
              <a:spLocks noChangeShapeType="1"/>
            </p:cNvSpPr>
            <p:nvPr/>
          </p:nvSpPr>
          <p:spPr bwMode="auto">
            <a:xfrm>
              <a:off x="96" y="163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4" name="Line 8"/>
            <p:cNvSpPr>
              <a:spLocks noChangeShapeType="1"/>
            </p:cNvSpPr>
            <p:nvPr/>
          </p:nvSpPr>
          <p:spPr bwMode="auto">
            <a:xfrm>
              <a:off x="96" y="2100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5" name="Line 9"/>
            <p:cNvSpPr>
              <a:spLocks noChangeShapeType="1"/>
            </p:cNvSpPr>
            <p:nvPr/>
          </p:nvSpPr>
          <p:spPr bwMode="auto">
            <a:xfrm>
              <a:off x="96" y="184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6" name="Line 10"/>
            <p:cNvSpPr>
              <a:spLocks noChangeShapeType="1"/>
            </p:cNvSpPr>
            <p:nvPr/>
          </p:nvSpPr>
          <p:spPr bwMode="auto">
            <a:xfrm>
              <a:off x="825" y="1200"/>
              <a:ext cx="0" cy="1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7" name="Line 11"/>
            <p:cNvSpPr>
              <a:spLocks noChangeShapeType="1"/>
            </p:cNvSpPr>
            <p:nvPr/>
          </p:nvSpPr>
          <p:spPr bwMode="auto">
            <a:xfrm>
              <a:off x="1905" y="1200"/>
              <a:ext cx="0" cy="1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8" name="Text Box 12"/>
            <p:cNvSpPr txBox="1">
              <a:spLocks noChangeArrowheads="1"/>
            </p:cNvSpPr>
            <p:nvPr/>
          </p:nvSpPr>
          <p:spPr bwMode="auto">
            <a:xfrm>
              <a:off x="144" y="1199"/>
              <a:ext cx="6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Landmark</a:t>
              </a:r>
            </a:p>
          </p:txBody>
        </p:sp>
        <p:sp>
          <p:nvSpPr>
            <p:cNvPr id="86029" name="Text Box 13"/>
            <p:cNvSpPr txBox="1">
              <a:spLocks noChangeArrowheads="1"/>
            </p:cNvSpPr>
            <p:nvPr/>
          </p:nvSpPr>
          <p:spPr bwMode="auto">
            <a:xfrm>
              <a:off x="1035" y="1199"/>
              <a:ext cx="4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Level</a:t>
              </a:r>
            </a:p>
          </p:txBody>
        </p:sp>
        <p:sp>
          <p:nvSpPr>
            <p:cNvPr id="86030" name="Text Box 14"/>
            <p:cNvSpPr txBox="1">
              <a:spLocks noChangeArrowheads="1"/>
            </p:cNvSpPr>
            <p:nvPr/>
          </p:nvSpPr>
          <p:spPr bwMode="auto">
            <a:xfrm>
              <a:off x="1980" y="1199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Next hop</a:t>
              </a:r>
            </a:p>
          </p:txBody>
        </p:sp>
        <p:sp>
          <p:nvSpPr>
            <p:cNvPr id="86031" name="Text Box 15"/>
            <p:cNvSpPr txBox="1">
              <a:spLocks noChangeArrowheads="1"/>
            </p:cNvSpPr>
            <p:nvPr/>
          </p:nvSpPr>
          <p:spPr bwMode="auto">
            <a:xfrm>
              <a:off x="204" y="1422"/>
              <a:ext cx="4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2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[d]</a:t>
              </a:r>
            </a:p>
          </p:txBody>
        </p:sp>
        <p:sp>
          <p:nvSpPr>
            <p:cNvPr id="86032" name="Text Box 16"/>
            <p:cNvSpPr txBox="1">
              <a:spLocks noChangeArrowheads="1"/>
            </p:cNvSpPr>
            <p:nvPr/>
          </p:nvSpPr>
          <p:spPr bwMode="auto">
            <a:xfrm>
              <a:off x="204" y="1862"/>
              <a:ext cx="4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[e]</a:t>
              </a:r>
            </a:p>
          </p:txBody>
        </p:sp>
        <p:sp>
          <p:nvSpPr>
            <p:cNvPr id="86033" name="Text Box 17"/>
            <p:cNvSpPr txBox="1">
              <a:spLocks noChangeArrowheads="1"/>
            </p:cNvSpPr>
            <p:nvPr/>
          </p:nvSpPr>
          <p:spPr bwMode="auto">
            <a:xfrm>
              <a:off x="204" y="1610"/>
              <a:ext cx="4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1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[i]</a:t>
              </a:r>
            </a:p>
          </p:txBody>
        </p:sp>
        <p:sp>
          <p:nvSpPr>
            <p:cNvPr id="86034" name="Text Box 18"/>
            <p:cNvSpPr txBox="1">
              <a:spLocks noChangeArrowheads="1"/>
            </p:cNvSpPr>
            <p:nvPr/>
          </p:nvSpPr>
          <p:spPr bwMode="auto">
            <a:xfrm>
              <a:off x="204" y="2111"/>
              <a:ext cx="4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[k]</a:t>
              </a:r>
            </a:p>
          </p:txBody>
        </p:sp>
        <p:sp>
          <p:nvSpPr>
            <p:cNvPr id="86035" name="Line 19"/>
            <p:cNvSpPr>
              <a:spLocks noChangeShapeType="1"/>
            </p:cNvSpPr>
            <p:nvPr/>
          </p:nvSpPr>
          <p:spPr bwMode="auto">
            <a:xfrm>
              <a:off x="96" y="2316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36" name="Text Box 20"/>
            <p:cNvSpPr txBox="1">
              <a:spLocks noChangeArrowheads="1"/>
            </p:cNvSpPr>
            <p:nvPr/>
          </p:nvSpPr>
          <p:spPr bwMode="auto">
            <a:xfrm>
              <a:off x="204" y="2303"/>
              <a:ext cx="4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LM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0</a:t>
              </a:r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[f]</a:t>
              </a:r>
            </a:p>
          </p:txBody>
        </p:sp>
        <p:sp>
          <p:nvSpPr>
            <p:cNvPr id="86037" name="Text Box 21"/>
            <p:cNvSpPr txBox="1">
              <a:spLocks noChangeArrowheads="1"/>
            </p:cNvSpPr>
            <p:nvPr/>
          </p:nvSpPr>
          <p:spPr bwMode="auto">
            <a:xfrm>
              <a:off x="1230" y="141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86038" name="Text Box 22"/>
            <p:cNvSpPr txBox="1">
              <a:spLocks noChangeArrowheads="1"/>
            </p:cNvSpPr>
            <p:nvPr/>
          </p:nvSpPr>
          <p:spPr bwMode="auto">
            <a:xfrm>
              <a:off x="1230" y="161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86039" name="Text Box 23"/>
            <p:cNvSpPr txBox="1">
              <a:spLocks noChangeArrowheads="1"/>
            </p:cNvSpPr>
            <p:nvPr/>
          </p:nvSpPr>
          <p:spPr bwMode="auto">
            <a:xfrm>
              <a:off x="1230" y="186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0" name="Text Box 24"/>
            <p:cNvSpPr txBox="1">
              <a:spLocks noChangeArrowheads="1"/>
            </p:cNvSpPr>
            <p:nvPr/>
          </p:nvSpPr>
          <p:spPr bwMode="auto">
            <a:xfrm>
              <a:off x="1230" y="211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1" name="Text Box 25"/>
            <p:cNvSpPr txBox="1">
              <a:spLocks noChangeArrowheads="1"/>
            </p:cNvSpPr>
            <p:nvPr/>
          </p:nvSpPr>
          <p:spPr bwMode="auto">
            <a:xfrm>
              <a:off x="1230" y="230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86042" name="Text Box 26"/>
            <p:cNvSpPr txBox="1">
              <a:spLocks noChangeArrowheads="1"/>
            </p:cNvSpPr>
            <p:nvPr/>
          </p:nvSpPr>
          <p:spPr bwMode="auto">
            <a:xfrm>
              <a:off x="2230" y="1422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86043" name="Text Box 27"/>
            <p:cNvSpPr txBox="1">
              <a:spLocks noChangeArrowheads="1"/>
            </p:cNvSpPr>
            <p:nvPr/>
          </p:nvSpPr>
          <p:spPr bwMode="auto">
            <a:xfrm>
              <a:off x="2230" y="1647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k</a:t>
              </a:r>
            </a:p>
          </p:txBody>
        </p:sp>
        <p:sp>
          <p:nvSpPr>
            <p:cNvPr id="86044" name="Text Box 28"/>
            <p:cNvSpPr txBox="1">
              <a:spLocks noChangeArrowheads="1"/>
            </p:cNvSpPr>
            <p:nvPr/>
          </p:nvSpPr>
          <p:spPr bwMode="auto">
            <a:xfrm>
              <a:off x="2230" y="1862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  <p:sp>
          <p:nvSpPr>
            <p:cNvPr id="86045" name="Text Box 29"/>
            <p:cNvSpPr txBox="1">
              <a:spLocks noChangeArrowheads="1"/>
            </p:cNvSpPr>
            <p:nvPr/>
          </p:nvSpPr>
          <p:spPr bwMode="auto">
            <a:xfrm>
              <a:off x="2230" y="2112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k</a:t>
              </a:r>
            </a:p>
          </p:txBody>
        </p:sp>
        <p:sp>
          <p:nvSpPr>
            <p:cNvPr id="86046" name="Text Box 30"/>
            <p:cNvSpPr txBox="1">
              <a:spLocks noChangeArrowheads="1"/>
            </p:cNvSpPr>
            <p:nvPr/>
          </p:nvSpPr>
          <p:spPr bwMode="auto">
            <a:xfrm>
              <a:off x="2230" y="2304"/>
              <a:ext cx="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f</a:t>
              </a:r>
            </a:p>
          </p:txBody>
        </p:sp>
      </p:grpSp>
      <p:sp>
        <p:nvSpPr>
          <p:cNvPr id="86048" name="Line 32"/>
          <p:cNvSpPr>
            <a:spLocks noChangeShapeType="1"/>
          </p:cNvSpPr>
          <p:nvPr/>
        </p:nvSpPr>
        <p:spPr bwMode="auto">
          <a:xfrm flipV="1">
            <a:off x="6553200" y="3048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49" name="Text Box 33"/>
          <p:cNvSpPr txBox="1">
            <a:spLocks noChangeArrowheads="1"/>
          </p:cNvSpPr>
          <p:nvPr/>
        </p:nvSpPr>
        <p:spPr bwMode="auto">
          <a:xfrm>
            <a:off x="5791200" y="2917825"/>
            <a:ext cx="7667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FF0000"/>
                </a:solidFill>
                <a:latin typeface="Arial" charset="0"/>
              </a:rPr>
              <a:t>Router g</a:t>
            </a:r>
            <a:endParaRPr lang="en-US" sz="2000">
              <a:latin typeface="Arial" charset="0"/>
            </a:endParaRPr>
          </a:p>
        </p:txBody>
      </p:sp>
      <p:sp>
        <p:nvSpPr>
          <p:cNvPr id="86050" name="Line 34"/>
          <p:cNvSpPr>
            <a:spLocks noChangeShapeType="1"/>
          </p:cNvSpPr>
          <p:nvPr/>
        </p:nvSpPr>
        <p:spPr bwMode="auto">
          <a:xfrm flipH="1">
            <a:off x="7620000" y="4343400"/>
            <a:ext cx="609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51" name="Text Box 35"/>
          <p:cNvSpPr txBox="1">
            <a:spLocks noChangeArrowheads="1"/>
          </p:cNvSpPr>
          <p:nvPr/>
        </p:nvSpPr>
        <p:spPr bwMode="auto">
          <a:xfrm>
            <a:off x="8153400" y="4213225"/>
            <a:ext cx="7254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FF0000"/>
                </a:solidFill>
                <a:latin typeface="Arial" charset="0"/>
              </a:rPr>
              <a:t>Router t</a:t>
            </a:r>
            <a:endParaRPr lang="en-US" sz="2000">
              <a:latin typeface="Arial" charset="0"/>
            </a:endParaRPr>
          </a:p>
        </p:txBody>
      </p:sp>
      <p:sp>
        <p:nvSpPr>
          <p:cNvPr id="86052" name="Text Box 36"/>
          <p:cNvSpPr txBox="1">
            <a:spLocks noChangeArrowheads="1"/>
          </p:cNvSpPr>
          <p:nvPr/>
        </p:nvSpPr>
        <p:spPr bwMode="auto">
          <a:xfrm>
            <a:off x="457200" y="3733800"/>
            <a:ext cx="4114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6688" indent="-166688" eaLnBrk="0" hangingPunct="0"/>
            <a:r>
              <a:rPr lang="en-US" sz="2000">
                <a:solidFill>
                  <a:srgbClr val="000000"/>
                </a:solidFill>
                <a:latin typeface="Arial" charset="0"/>
              </a:rPr>
              <a:t>r0 = 2, r1 = 4, r2 = 8 hops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marL="166688" indent="-166688" eaLnBrk="0" hangingPunct="0"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How to go from d.i.g to d.n.t? g-f-e-d-u-t</a:t>
            </a:r>
          </a:p>
          <a:p>
            <a:pPr marL="166688" indent="-166688" eaLnBrk="0" hangingPunct="0">
              <a:buFontTx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How does path length compare to shortest path? g-k-I-u-t</a:t>
            </a: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4572000" y="2362200"/>
            <a:ext cx="4572000" cy="2884488"/>
            <a:chOff x="960" y="1008"/>
            <a:chExt cx="3984" cy="2990"/>
          </a:xfrm>
        </p:grpSpPr>
        <p:sp>
          <p:nvSpPr>
            <p:cNvPr id="86054" name="AutoShape 38"/>
            <p:cNvSpPr>
              <a:spLocks noChangeArrowheads="1"/>
            </p:cNvSpPr>
            <p:nvPr/>
          </p:nvSpPr>
          <p:spPr bwMode="auto">
            <a:xfrm>
              <a:off x="3624" y="2064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5" name="Oval 39"/>
            <p:cNvSpPr>
              <a:spLocks noChangeArrowheads="1"/>
            </p:cNvSpPr>
            <p:nvPr/>
          </p:nvSpPr>
          <p:spPr bwMode="auto">
            <a:xfrm>
              <a:off x="3696" y="211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6" name="Oval 40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7" name="AutoShape 41"/>
            <p:cNvSpPr>
              <a:spLocks noChangeArrowheads="1"/>
            </p:cNvSpPr>
            <p:nvPr/>
          </p:nvSpPr>
          <p:spPr bwMode="auto">
            <a:xfrm>
              <a:off x="2640" y="220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8" name="AutoShape 42"/>
            <p:cNvSpPr>
              <a:spLocks noChangeArrowheads="1"/>
            </p:cNvSpPr>
            <p:nvPr/>
          </p:nvSpPr>
          <p:spPr bwMode="auto">
            <a:xfrm>
              <a:off x="1968" y="3168"/>
              <a:ext cx="288" cy="240"/>
            </a:xfrm>
            <a:prstGeom prst="diamond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9" name="Line 43"/>
            <p:cNvSpPr>
              <a:spLocks noChangeShapeType="1"/>
            </p:cNvSpPr>
            <p:nvPr/>
          </p:nvSpPr>
          <p:spPr bwMode="auto">
            <a:xfrm flipH="1">
              <a:off x="1248" y="2256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0" name="Line 44"/>
            <p:cNvSpPr>
              <a:spLocks noChangeShapeType="1"/>
            </p:cNvSpPr>
            <p:nvPr/>
          </p:nvSpPr>
          <p:spPr bwMode="auto">
            <a:xfrm>
              <a:off x="1392" y="2256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1" name="Line 45"/>
            <p:cNvSpPr>
              <a:spLocks noChangeShapeType="1"/>
            </p:cNvSpPr>
            <p:nvPr/>
          </p:nvSpPr>
          <p:spPr bwMode="auto">
            <a:xfrm flipV="1">
              <a:off x="1296" y="2544"/>
              <a:ext cx="48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2" name="Line 46"/>
            <p:cNvSpPr>
              <a:spLocks noChangeShapeType="1"/>
            </p:cNvSpPr>
            <p:nvPr/>
          </p:nvSpPr>
          <p:spPr bwMode="auto">
            <a:xfrm flipV="1">
              <a:off x="1824" y="2304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3" name="Line 47"/>
            <p:cNvSpPr>
              <a:spLocks noChangeShapeType="1"/>
            </p:cNvSpPr>
            <p:nvPr/>
          </p:nvSpPr>
          <p:spPr bwMode="auto">
            <a:xfrm flipH="1">
              <a:off x="2592" y="244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4" name="Line 48"/>
            <p:cNvSpPr>
              <a:spLocks noChangeShapeType="1"/>
            </p:cNvSpPr>
            <p:nvPr/>
          </p:nvSpPr>
          <p:spPr bwMode="auto">
            <a:xfrm>
              <a:off x="2256" y="2736"/>
              <a:ext cx="2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5" name="Line 49"/>
            <p:cNvSpPr>
              <a:spLocks noChangeShapeType="1"/>
            </p:cNvSpPr>
            <p:nvPr/>
          </p:nvSpPr>
          <p:spPr bwMode="auto">
            <a:xfrm flipH="1">
              <a:off x="2064" y="2736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6" name="Line 50"/>
            <p:cNvSpPr>
              <a:spLocks noChangeShapeType="1"/>
            </p:cNvSpPr>
            <p:nvPr/>
          </p:nvSpPr>
          <p:spPr bwMode="auto">
            <a:xfrm>
              <a:off x="2064" y="3024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7" name="Line 51"/>
            <p:cNvSpPr>
              <a:spLocks noChangeShapeType="1"/>
            </p:cNvSpPr>
            <p:nvPr/>
          </p:nvSpPr>
          <p:spPr bwMode="auto">
            <a:xfrm flipH="1">
              <a:off x="2496" y="278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8" name="Line 52"/>
            <p:cNvSpPr>
              <a:spLocks noChangeShapeType="1"/>
            </p:cNvSpPr>
            <p:nvPr/>
          </p:nvSpPr>
          <p:spPr bwMode="auto">
            <a:xfrm flipH="1">
              <a:off x="2592" y="2352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69" name="Line 53"/>
            <p:cNvSpPr>
              <a:spLocks noChangeShapeType="1"/>
            </p:cNvSpPr>
            <p:nvPr/>
          </p:nvSpPr>
          <p:spPr bwMode="auto">
            <a:xfrm>
              <a:off x="2064" y="30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0" name="Line 54"/>
            <p:cNvSpPr>
              <a:spLocks noChangeShapeType="1"/>
            </p:cNvSpPr>
            <p:nvPr/>
          </p:nvSpPr>
          <p:spPr bwMode="auto">
            <a:xfrm flipH="1">
              <a:off x="1968" y="3312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1" name="Line 55"/>
            <p:cNvSpPr>
              <a:spLocks noChangeShapeType="1"/>
            </p:cNvSpPr>
            <p:nvPr/>
          </p:nvSpPr>
          <p:spPr bwMode="auto">
            <a:xfrm flipV="1">
              <a:off x="2160" y="3120"/>
              <a:ext cx="105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2" name="Line 56"/>
            <p:cNvSpPr>
              <a:spLocks noChangeShapeType="1"/>
            </p:cNvSpPr>
            <p:nvPr/>
          </p:nvSpPr>
          <p:spPr bwMode="auto">
            <a:xfrm>
              <a:off x="2016" y="3648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3" name="Line 57"/>
            <p:cNvSpPr>
              <a:spLocks noChangeShapeType="1"/>
            </p:cNvSpPr>
            <p:nvPr/>
          </p:nvSpPr>
          <p:spPr bwMode="auto">
            <a:xfrm flipV="1">
              <a:off x="2496" y="3552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4" name="Line 58"/>
            <p:cNvSpPr>
              <a:spLocks noChangeShapeType="1"/>
            </p:cNvSpPr>
            <p:nvPr/>
          </p:nvSpPr>
          <p:spPr bwMode="auto">
            <a:xfrm flipV="1">
              <a:off x="2736" y="3120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5" name="Line 59"/>
            <p:cNvSpPr>
              <a:spLocks noChangeShapeType="1"/>
            </p:cNvSpPr>
            <p:nvPr/>
          </p:nvSpPr>
          <p:spPr bwMode="auto">
            <a:xfrm flipH="1">
              <a:off x="3072" y="3120"/>
              <a:ext cx="19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6" name="Line 60"/>
            <p:cNvSpPr>
              <a:spLocks noChangeShapeType="1"/>
            </p:cNvSpPr>
            <p:nvPr/>
          </p:nvSpPr>
          <p:spPr bwMode="auto">
            <a:xfrm flipV="1">
              <a:off x="3120" y="3600"/>
              <a:ext cx="43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7" name="Line 61"/>
            <p:cNvSpPr>
              <a:spLocks noChangeShapeType="1"/>
            </p:cNvSpPr>
            <p:nvPr/>
          </p:nvSpPr>
          <p:spPr bwMode="auto">
            <a:xfrm>
              <a:off x="3312" y="3120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8" name="Line 62"/>
            <p:cNvSpPr>
              <a:spLocks noChangeShapeType="1"/>
            </p:cNvSpPr>
            <p:nvPr/>
          </p:nvSpPr>
          <p:spPr bwMode="auto">
            <a:xfrm flipV="1">
              <a:off x="3312" y="2784"/>
              <a:ext cx="24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79" name="Line 63"/>
            <p:cNvSpPr>
              <a:spLocks noChangeShapeType="1"/>
            </p:cNvSpPr>
            <p:nvPr/>
          </p:nvSpPr>
          <p:spPr bwMode="auto">
            <a:xfrm>
              <a:off x="2784" y="2352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0" name="Line 64"/>
            <p:cNvSpPr>
              <a:spLocks noChangeShapeType="1"/>
            </p:cNvSpPr>
            <p:nvPr/>
          </p:nvSpPr>
          <p:spPr bwMode="auto">
            <a:xfrm flipH="1">
              <a:off x="3600" y="2208"/>
              <a:ext cx="14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1" name="Line 65"/>
            <p:cNvSpPr>
              <a:spLocks noChangeShapeType="1"/>
            </p:cNvSpPr>
            <p:nvPr/>
          </p:nvSpPr>
          <p:spPr bwMode="auto">
            <a:xfrm flipV="1">
              <a:off x="3648" y="2592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2" name="Line 66"/>
            <p:cNvSpPr>
              <a:spLocks noChangeShapeType="1"/>
            </p:cNvSpPr>
            <p:nvPr/>
          </p:nvSpPr>
          <p:spPr bwMode="auto">
            <a:xfrm flipH="1">
              <a:off x="4128" y="235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3" name="Line 67"/>
            <p:cNvSpPr>
              <a:spLocks noChangeShapeType="1"/>
            </p:cNvSpPr>
            <p:nvPr/>
          </p:nvSpPr>
          <p:spPr bwMode="auto">
            <a:xfrm>
              <a:off x="3840" y="2160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4" name="Line 68"/>
            <p:cNvSpPr>
              <a:spLocks noChangeShapeType="1"/>
            </p:cNvSpPr>
            <p:nvPr/>
          </p:nvSpPr>
          <p:spPr bwMode="auto">
            <a:xfrm flipV="1">
              <a:off x="3792" y="1584"/>
              <a:ext cx="67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5" name="Line 69"/>
            <p:cNvSpPr>
              <a:spLocks noChangeShapeType="1"/>
            </p:cNvSpPr>
            <p:nvPr/>
          </p:nvSpPr>
          <p:spPr bwMode="auto">
            <a:xfrm>
              <a:off x="3840" y="12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6" name="Line 70"/>
            <p:cNvSpPr>
              <a:spLocks noChangeShapeType="1"/>
            </p:cNvSpPr>
            <p:nvPr/>
          </p:nvSpPr>
          <p:spPr bwMode="auto">
            <a:xfrm>
              <a:off x="3888" y="1200"/>
              <a:ext cx="62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7" name="Line 71"/>
            <p:cNvSpPr>
              <a:spLocks noChangeShapeType="1"/>
            </p:cNvSpPr>
            <p:nvPr/>
          </p:nvSpPr>
          <p:spPr bwMode="auto">
            <a:xfrm flipH="1">
              <a:off x="3216" y="1200"/>
              <a:ext cx="57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8" name="Line 72"/>
            <p:cNvSpPr>
              <a:spLocks noChangeShapeType="1"/>
            </p:cNvSpPr>
            <p:nvPr/>
          </p:nvSpPr>
          <p:spPr bwMode="auto">
            <a:xfrm flipH="1" flipV="1">
              <a:off x="3216" y="211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89" name="Line 73"/>
            <p:cNvSpPr>
              <a:spLocks noChangeShapeType="1"/>
            </p:cNvSpPr>
            <p:nvPr/>
          </p:nvSpPr>
          <p:spPr bwMode="auto">
            <a:xfrm flipH="1">
              <a:off x="2832" y="211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90" name="Line 74"/>
            <p:cNvSpPr>
              <a:spLocks noChangeShapeType="1"/>
            </p:cNvSpPr>
            <p:nvPr/>
          </p:nvSpPr>
          <p:spPr bwMode="auto">
            <a:xfrm flipV="1">
              <a:off x="3888" y="1584"/>
              <a:ext cx="57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091" name="Oval 75"/>
            <p:cNvSpPr>
              <a:spLocks noChangeArrowheads="1"/>
            </p:cNvSpPr>
            <p:nvPr/>
          </p:nvSpPr>
          <p:spPr bwMode="auto">
            <a:xfrm>
              <a:off x="1728" y="24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2" name="Oval 76"/>
            <p:cNvSpPr>
              <a:spLocks noChangeArrowheads="1"/>
            </p:cNvSpPr>
            <p:nvPr/>
          </p:nvSpPr>
          <p:spPr bwMode="auto">
            <a:xfrm>
              <a:off x="1200" y="259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3" name="Oval 77"/>
            <p:cNvSpPr>
              <a:spLocks noChangeArrowheads="1"/>
            </p:cNvSpPr>
            <p:nvPr/>
          </p:nvSpPr>
          <p:spPr bwMode="auto">
            <a:xfrm>
              <a:off x="1296" y="220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4" name="Oval 78"/>
            <p:cNvSpPr>
              <a:spLocks noChangeArrowheads="1"/>
            </p:cNvSpPr>
            <p:nvPr/>
          </p:nvSpPr>
          <p:spPr bwMode="auto">
            <a:xfrm>
              <a:off x="2160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5" name="Oval 79"/>
            <p:cNvSpPr>
              <a:spLocks noChangeArrowheads="1"/>
            </p:cNvSpPr>
            <p:nvPr/>
          </p:nvSpPr>
          <p:spPr bwMode="auto">
            <a:xfrm>
              <a:off x="2496" y="27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6" name="Oval 80"/>
            <p:cNvSpPr>
              <a:spLocks noChangeArrowheads="1"/>
            </p:cNvSpPr>
            <p:nvPr/>
          </p:nvSpPr>
          <p:spPr bwMode="auto">
            <a:xfrm>
              <a:off x="2400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7" name="Oval 81"/>
            <p:cNvSpPr>
              <a:spLocks noChangeArrowheads="1"/>
            </p:cNvSpPr>
            <p:nvPr/>
          </p:nvSpPr>
          <p:spPr bwMode="auto">
            <a:xfrm>
              <a:off x="2016" y="297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8" name="Oval 82"/>
            <p:cNvSpPr>
              <a:spLocks noChangeArrowheads="1"/>
            </p:cNvSpPr>
            <p:nvPr/>
          </p:nvSpPr>
          <p:spPr bwMode="auto">
            <a:xfrm>
              <a:off x="1920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9" name="Oval 83"/>
            <p:cNvSpPr>
              <a:spLocks noChangeArrowheads="1"/>
            </p:cNvSpPr>
            <p:nvPr/>
          </p:nvSpPr>
          <p:spPr bwMode="auto">
            <a:xfrm>
              <a:off x="2352" y="369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0" name="Oval 84"/>
            <p:cNvSpPr>
              <a:spLocks noChangeArrowheads="1"/>
            </p:cNvSpPr>
            <p:nvPr/>
          </p:nvSpPr>
          <p:spPr bwMode="auto">
            <a:xfrm>
              <a:off x="2640" y="350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1" name="Oval 85"/>
            <p:cNvSpPr>
              <a:spLocks noChangeArrowheads="1"/>
            </p:cNvSpPr>
            <p:nvPr/>
          </p:nvSpPr>
          <p:spPr bwMode="auto">
            <a:xfrm>
              <a:off x="2976" y="364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2" name="Oval 86"/>
            <p:cNvSpPr>
              <a:spLocks noChangeArrowheads="1"/>
            </p:cNvSpPr>
            <p:nvPr/>
          </p:nvSpPr>
          <p:spPr bwMode="auto">
            <a:xfrm>
              <a:off x="3504" y="35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3" name="Oval 87"/>
            <p:cNvSpPr>
              <a:spLocks noChangeArrowheads="1"/>
            </p:cNvSpPr>
            <p:nvPr/>
          </p:nvSpPr>
          <p:spPr bwMode="auto">
            <a:xfrm>
              <a:off x="3504" y="2688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4" name="Oval 88"/>
            <p:cNvSpPr>
              <a:spLocks noChangeArrowheads="1"/>
            </p:cNvSpPr>
            <p:nvPr/>
          </p:nvSpPr>
          <p:spPr bwMode="auto">
            <a:xfrm>
              <a:off x="3216" y="307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5" name="Oval 89"/>
            <p:cNvSpPr>
              <a:spLocks noChangeArrowheads="1"/>
            </p:cNvSpPr>
            <p:nvPr/>
          </p:nvSpPr>
          <p:spPr bwMode="auto">
            <a:xfrm>
              <a:off x="4032" y="254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6" name="Oval 90"/>
            <p:cNvSpPr>
              <a:spLocks noChangeArrowheads="1"/>
            </p:cNvSpPr>
            <p:nvPr/>
          </p:nvSpPr>
          <p:spPr bwMode="auto">
            <a:xfrm>
              <a:off x="4416" y="153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7" name="Oval 91"/>
            <p:cNvSpPr>
              <a:spLocks noChangeArrowheads="1"/>
            </p:cNvSpPr>
            <p:nvPr/>
          </p:nvSpPr>
          <p:spPr bwMode="auto">
            <a:xfrm>
              <a:off x="3792" y="1152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8" name="Oval 92"/>
            <p:cNvSpPr>
              <a:spLocks noChangeArrowheads="1"/>
            </p:cNvSpPr>
            <p:nvPr/>
          </p:nvSpPr>
          <p:spPr bwMode="auto">
            <a:xfrm>
              <a:off x="3792" y="1680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09" name="Oval 93"/>
            <p:cNvSpPr>
              <a:spLocks noChangeArrowheads="1"/>
            </p:cNvSpPr>
            <p:nvPr/>
          </p:nvSpPr>
          <p:spPr bwMode="auto">
            <a:xfrm>
              <a:off x="3120" y="2064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0" name="Oval 94"/>
            <p:cNvSpPr>
              <a:spLocks noChangeArrowheads="1"/>
            </p:cNvSpPr>
            <p:nvPr/>
          </p:nvSpPr>
          <p:spPr bwMode="auto">
            <a:xfrm>
              <a:off x="3216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1" name="Oval 95"/>
            <p:cNvSpPr>
              <a:spLocks noChangeArrowheads="1"/>
            </p:cNvSpPr>
            <p:nvPr/>
          </p:nvSpPr>
          <p:spPr bwMode="auto">
            <a:xfrm>
              <a:off x="2712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2" name="Oval 96"/>
            <p:cNvSpPr>
              <a:spLocks noChangeArrowheads="1"/>
            </p:cNvSpPr>
            <p:nvPr/>
          </p:nvSpPr>
          <p:spPr bwMode="auto">
            <a:xfrm>
              <a:off x="4224" y="225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3" name="Oval 97"/>
            <p:cNvSpPr>
              <a:spLocks noChangeArrowheads="1"/>
            </p:cNvSpPr>
            <p:nvPr/>
          </p:nvSpPr>
          <p:spPr bwMode="auto">
            <a:xfrm>
              <a:off x="2040" y="3216"/>
              <a:ext cx="144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14" name="Text Box 98"/>
            <p:cNvSpPr txBox="1">
              <a:spLocks noChangeArrowheads="1"/>
            </p:cNvSpPr>
            <p:nvPr/>
          </p:nvSpPr>
          <p:spPr bwMode="auto">
            <a:xfrm>
              <a:off x="1296" y="2150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d.d.a</a:t>
              </a:r>
            </a:p>
          </p:txBody>
        </p:sp>
        <p:sp>
          <p:nvSpPr>
            <p:cNvPr id="86115" name="Text Box 99"/>
            <p:cNvSpPr txBox="1">
              <a:spLocks noChangeArrowheads="1"/>
            </p:cNvSpPr>
            <p:nvPr/>
          </p:nvSpPr>
          <p:spPr bwMode="auto">
            <a:xfrm>
              <a:off x="960" y="2736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d.d.b</a:t>
              </a:r>
            </a:p>
          </p:txBody>
        </p:sp>
        <p:sp>
          <p:nvSpPr>
            <p:cNvPr id="86116" name="Text Box 100"/>
            <p:cNvSpPr txBox="1">
              <a:spLocks noChangeArrowheads="1"/>
            </p:cNvSpPr>
            <p:nvPr/>
          </p:nvSpPr>
          <p:spPr bwMode="auto">
            <a:xfrm>
              <a:off x="1584" y="2592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d.d.c</a:t>
              </a:r>
            </a:p>
          </p:txBody>
        </p:sp>
        <p:sp>
          <p:nvSpPr>
            <p:cNvPr id="86117" name="Text Box 101"/>
            <p:cNvSpPr txBox="1">
              <a:spLocks noChangeArrowheads="1"/>
            </p:cNvSpPr>
            <p:nvPr/>
          </p:nvSpPr>
          <p:spPr bwMode="auto">
            <a:xfrm>
              <a:off x="2832" y="1920"/>
              <a:ext cx="528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d.d.e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18" name="Text Box 102"/>
            <p:cNvSpPr txBox="1">
              <a:spLocks noChangeArrowheads="1"/>
            </p:cNvSpPr>
            <p:nvPr/>
          </p:nvSpPr>
          <p:spPr bwMode="auto">
            <a:xfrm>
              <a:off x="2496" y="2064"/>
              <a:ext cx="528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d.d.d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19" name="Text Box 103"/>
            <p:cNvSpPr txBox="1">
              <a:spLocks noChangeArrowheads="1"/>
            </p:cNvSpPr>
            <p:nvPr/>
          </p:nvSpPr>
          <p:spPr bwMode="auto">
            <a:xfrm>
              <a:off x="3599" y="1008"/>
              <a:ext cx="529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d.d.f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0" name="Text Box 104"/>
            <p:cNvSpPr txBox="1">
              <a:spLocks noChangeArrowheads="1"/>
            </p:cNvSpPr>
            <p:nvPr/>
          </p:nvSpPr>
          <p:spPr bwMode="auto">
            <a:xfrm>
              <a:off x="4416" y="1632"/>
              <a:ext cx="528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d.i.k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1" name="Text Box 105"/>
            <p:cNvSpPr txBox="1">
              <a:spLocks noChangeArrowheads="1"/>
            </p:cNvSpPr>
            <p:nvPr/>
          </p:nvSpPr>
          <p:spPr bwMode="auto">
            <a:xfrm>
              <a:off x="3409" y="1679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d.i.g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2" name="Text Box 106"/>
            <p:cNvSpPr txBox="1">
              <a:spLocks noChangeArrowheads="1"/>
            </p:cNvSpPr>
            <p:nvPr/>
          </p:nvSpPr>
          <p:spPr bwMode="auto">
            <a:xfrm>
              <a:off x="3072" y="2342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d.d.j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3" name="Text Box 107"/>
            <p:cNvSpPr txBox="1">
              <a:spLocks noChangeArrowheads="1"/>
            </p:cNvSpPr>
            <p:nvPr/>
          </p:nvSpPr>
          <p:spPr bwMode="auto">
            <a:xfrm>
              <a:off x="3360" y="1969"/>
              <a:ext cx="529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d.i.i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4" name="Text Box 108"/>
            <p:cNvSpPr txBox="1">
              <a:spLocks noChangeArrowheads="1"/>
            </p:cNvSpPr>
            <p:nvPr/>
          </p:nvSpPr>
          <p:spPr bwMode="auto">
            <a:xfrm>
              <a:off x="4225" y="2207"/>
              <a:ext cx="527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d.i.w</a:t>
              </a:r>
            </a:p>
            <a:p>
              <a:pPr algn="ctr" eaLnBrk="0" hangingPunct="0"/>
              <a:endParaRPr lang="en-US" sz="700" b="1">
                <a:solidFill>
                  <a:schemeClr val="folHlink"/>
                </a:solidFill>
                <a:latin typeface="Arial" charset="0"/>
              </a:endParaRPr>
            </a:p>
          </p:txBody>
        </p:sp>
        <p:sp>
          <p:nvSpPr>
            <p:cNvPr id="86125" name="Text Box 109"/>
            <p:cNvSpPr txBox="1">
              <a:spLocks noChangeArrowheads="1"/>
            </p:cNvSpPr>
            <p:nvPr/>
          </p:nvSpPr>
          <p:spPr bwMode="auto">
            <a:xfrm>
              <a:off x="3599" y="2736"/>
              <a:ext cx="52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d.i.u</a:t>
              </a:r>
            </a:p>
          </p:txBody>
        </p:sp>
        <p:sp>
          <p:nvSpPr>
            <p:cNvPr id="86126" name="Text Box 110"/>
            <p:cNvSpPr txBox="1">
              <a:spLocks noChangeArrowheads="1"/>
            </p:cNvSpPr>
            <p:nvPr/>
          </p:nvSpPr>
          <p:spPr bwMode="auto">
            <a:xfrm>
              <a:off x="2496" y="2726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d.d.k</a:t>
              </a:r>
            </a:p>
          </p:txBody>
        </p:sp>
        <p:sp>
          <p:nvSpPr>
            <p:cNvPr id="86127" name="Text Box 111"/>
            <p:cNvSpPr txBox="1">
              <a:spLocks noChangeArrowheads="1"/>
            </p:cNvSpPr>
            <p:nvPr/>
          </p:nvSpPr>
          <p:spPr bwMode="auto">
            <a:xfrm>
              <a:off x="1728" y="2688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d.d.l</a:t>
              </a:r>
            </a:p>
          </p:txBody>
        </p:sp>
        <p:sp>
          <p:nvSpPr>
            <p:cNvPr id="86128" name="Text Box 112"/>
            <p:cNvSpPr txBox="1">
              <a:spLocks noChangeArrowheads="1"/>
            </p:cNvSpPr>
            <p:nvPr/>
          </p:nvSpPr>
          <p:spPr bwMode="auto">
            <a:xfrm>
              <a:off x="1632" y="2928"/>
              <a:ext cx="52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d.n.h</a:t>
              </a:r>
            </a:p>
          </p:txBody>
        </p:sp>
        <p:sp>
          <p:nvSpPr>
            <p:cNvPr id="86129" name="Text Box 113"/>
            <p:cNvSpPr txBox="1">
              <a:spLocks noChangeArrowheads="1"/>
            </p:cNvSpPr>
            <p:nvPr/>
          </p:nvSpPr>
          <p:spPr bwMode="auto">
            <a:xfrm>
              <a:off x="2400" y="3024"/>
              <a:ext cx="52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d.n.x</a:t>
              </a:r>
            </a:p>
          </p:txBody>
        </p:sp>
        <p:sp>
          <p:nvSpPr>
            <p:cNvPr id="86130" name="Text Box 114"/>
            <p:cNvSpPr txBox="1">
              <a:spLocks noChangeArrowheads="1"/>
            </p:cNvSpPr>
            <p:nvPr/>
          </p:nvSpPr>
          <p:spPr bwMode="auto">
            <a:xfrm>
              <a:off x="1584" y="3168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d.n.n</a:t>
              </a:r>
            </a:p>
          </p:txBody>
        </p:sp>
        <p:sp>
          <p:nvSpPr>
            <p:cNvPr id="86131" name="Text Box 115"/>
            <p:cNvSpPr txBox="1">
              <a:spLocks noChangeArrowheads="1"/>
            </p:cNvSpPr>
            <p:nvPr/>
          </p:nvSpPr>
          <p:spPr bwMode="auto">
            <a:xfrm>
              <a:off x="1440" y="3601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d.n.o</a:t>
              </a:r>
            </a:p>
          </p:txBody>
        </p:sp>
        <p:sp>
          <p:nvSpPr>
            <p:cNvPr id="86132" name="Text Box 116"/>
            <p:cNvSpPr txBox="1">
              <a:spLocks noChangeArrowheads="1"/>
            </p:cNvSpPr>
            <p:nvPr/>
          </p:nvSpPr>
          <p:spPr bwMode="auto">
            <a:xfrm>
              <a:off x="2112" y="3792"/>
              <a:ext cx="52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d.n.p</a:t>
              </a:r>
            </a:p>
          </p:txBody>
        </p:sp>
        <p:sp>
          <p:nvSpPr>
            <p:cNvPr id="86133" name="Text Box 117"/>
            <p:cNvSpPr txBox="1">
              <a:spLocks noChangeArrowheads="1"/>
            </p:cNvSpPr>
            <p:nvPr/>
          </p:nvSpPr>
          <p:spPr bwMode="auto">
            <a:xfrm>
              <a:off x="2256" y="3409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d.n.q</a:t>
              </a:r>
            </a:p>
          </p:txBody>
        </p:sp>
        <p:sp>
          <p:nvSpPr>
            <p:cNvPr id="86134" name="Text Box 118"/>
            <p:cNvSpPr txBox="1">
              <a:spLocks noChangeArrowheads="1"/>
            </p:cNvSpPr>
            <p:nvPr/>
          </p:nvSpPr>
          <p:spPr bwMode="auto">
            <a:xfrm>
              <a:off x="3216" y="3025"/>
              <a:ext cx="52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d.n.t</a:t>
              </a:r>
            </a:p>
          </p:txBody>
        </p:sp>
        <p:sp>
          <p:nvSpPr>
            <p:cNvPr id="86135" name="Text Box 119"/>
            <p:cNvSpPr txBox="1">
              <a:spLocks noChangeArrowheads="1"/>
            </p:cNvSpPr>
            <p:nvPr/>
          </p:nvSpPr>
          <p:spPr bwMode="auto">
            <a:xfrm>
              <a:off x="3504" y="3542"/>
              <a:ext cx="52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d.n.s</a:t>
              </a:r>
            </a:p>
          </p:txBody>
        </p:sp>
        <p:sp>
          <p:nvSpPr>
            <p:cNvPr id="86136" name="Text Box 120"/>
            <p:cNvSpPr txBox="1">
              <a:spLocks noChangeArrowheads="1"/>
            </p:cNvSpPr>
            <p:nvPr/>
          </p:nvSpPr>
          <p:spPr bwMode="auto">
            <a:xfrm>
              <a:off x="2880" y="3735"/>
              <a:ext cx="529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700" b="1">
                  <a:solidFill>
                    <a:schemeClr val="folHlink"/>
                  </a:solidFill>
                  <a:latin typeface="Arial" charset="0"/>
                </a:rPr>
                <a:t>d.n.r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4C39-2706-46CB-A16B-1525E8ABD386}" type="slidenum">
              <a:rPr lang="en-US"/>
              <a:pPr/>
              <a:t>12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Need for hierarchical routing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BGP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solidFill>
                  <a:srgbClr val="FF0000"/>
                </a:solidFill>
              </a:rPr>
              <a:t>ASes</a:t>
            </a:r>
            <a:r>
              <a:rPr lang="en-US" sz="2000" dirty="0">
                <a:solidFill>
                  <a:srgbClr val="FF0000"/>
                </a:solidFill>
              </a:rPr>
              <a:t>, Policies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BGP Attributes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BGP Path Selection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solidFill>
                  <a:srgbClr val="FF0000"/>
                </a:solidFill>
              </a:rPr>
              <a:t>iBGP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rgbClr val="FF0000"/>
                </a:solidFill>
              </a:rPr>
              <a:t>Inferring AS relationships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6EB92-8D9B-4346-9AAE-7A82800C5053}" type="slidenum">
              <a:rPr lang="en-US"/>
              <a:pPr/>
              <a:t>13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Autonomous Systems (ASes)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Autonomous Routing Domain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Glued together by a common administration, policies etc </a:t>
            </a:r>
          </a:p>
          <a:p>
            <a:pPr>
              <a:lnSpc>
                <a:spcPct val="80000"/>
              </a:lnSpc>
            </a:pPr>
            <a:r>
              <a:rPr lang="en-US" sz="2400"/>
              <a:t>Autonomous system – is a specific case of an ARD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ARD is a concept vs AS is an actual entity that participates in routing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Has an unique 16 bit ASN assigned to it and typically participates in inter-domain routing</a:t>
            </a:r>
          </a:p>
          <a:p>
            <a:pPr>
              <a:lnSpc>
                <a:spcPct val="80000"/>
              </a:lnSpc>
            </a:pPr>
            <a:r>
              <a:rPr lang="en-US" sz="2400"/>
              <a:t>Examples: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MIT: 3, CMU: 9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AT&amp;T: 7018, 6341, 5074, …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UUNET: 701, 702, 284, 12199, …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Sprint: 1239, 1240, 6211, 6242, …</a:t>
            </a:r>
          </a:p>
          <a:p>
            <a:pPr>
              <a:lnSpc>
                <a:spcPct val="80000"/>
              </a:lnSpc>
            </a:pPr>
            <a:r>
              <a:rPr lang="en-US" sz="2400"/>
              <a:t>How do ASes interconnect to provide global connectivity </a:t>
            </a:r>
          </a:p>
          <a:p>
            <a:pPr>
              <a:lnSpc>
                <a:spcPct val="80000"/>
              </a:lnSpc>
            </a:pPr>
            <a:r>
              <a:rPr lang="en-US" sz="2400"/>
              <a:t>How does routing information get exchanged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Nontransit</a:t>
            </a:r>
            <a:r>
              <a:rPr lang="en-US" dirty="0" smtClean="0"/>
              <a:t> vs. Transit </a:t>
            </a:r>
            <a:r>
              <a:rPr lang="en-US" dirty="0" err="1" smtClean="0"/>
              <a:t>ASes</a:t>
            </a:r>
            <a:endParaRPr lang="en-US" dirty="0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C6952-1FFF-43EE-8AAD-0359CBBCEAD6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14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2590800" y="2895600"/>
            <a:ext cx="1447800" cy="16002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4800600" y="2819400"/>
            <a:ext cx="762000" cy="1411288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27653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057400"/>
            <a:ext cx="20574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4" name="Picture 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4038600"/>
            <a:ext cx="192087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5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447800"/>
            <a:ext cx="24352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1905000" y="1905000"/>
            <a:ext cx="2057400" cy="2286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5029200" y="1143000"/>
            <a:ext cx="1676400" cy="31019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667000" y="2438400"/>
            <a:ext cx="105958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1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5257800" y="2133600"/>
            <a:ext cx="105958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2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486400" y="4114800"/>
            <a:ext cx="371781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Nontransit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 AS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might be a corporate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or campus network.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Could be a “content </a:t>
            </a:r>
          </a:p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provider”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962400" y="4351338"/>
            <a:ext cx="121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NET A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52400" y="4495800"/>
            <a:ext cx="394967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 NEVER 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flows from ISP 1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through NET A </a:t>
            </a:r>
            <a:r>
              <a:rPr lang="en-US" sz="2000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to </a:t>
            </a:r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ISP 2</a:t>
            </a:r>
          </a:p>
          <a:p>
            <a:r>
              <a:rPr lang="en-US" sz="2000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(At least not intentionally!)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895600" y="5943600"/>
            <a:ext cx="3505200" cy="762000"/>
            <a:chOff x="3264" y="3456"/>
            <a:chExt cx="2208" cy="480"/>
          </a:xfrm>
        </p:grpSpPr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 flipH="1">
              <a:off x="3504" y="3696"/>
              <a:ext cx="880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4414" y="3566"/>
              <a:ext cx="10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IP traffic</a:t>
              </a:r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3264" y="3456"/>
              <a:ext cx="2208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6889750" y="19812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>
              <a:solidFill>
                <a:schemeClr val="bg1">
                  <a:lumMod val="10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Customers and Providers</a:t>
            </a:r>
            <a:endParaRPr lang="en-US"/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E8CDB-FAAF-441C-9420-36CE870A9EF8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15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143000" y="5638800"/>
            <a:ext cx="72047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Customer pays provider for access to the Internet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4495800" y="3505200"/>
            <a:ext cx="0" cy="7620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2970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209800"/>
            <a:ext cx="50292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810000" y="2362200"/>
            <a:ext cx="1554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provider</a:t>
            </a:r>
          </a:p>
        </p:txBody>
      </p:sp>
      <p:pic>
        <p:nvPicPr>
          <p:cNvPr id="29703" name="Picture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267200"/>
            <a:ext cx="24352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810000" y="4724400"/>
            <a:ext cx="177452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customer</a:t>
            </a:r>
          </a:p>
        </p:txBody>
      </p:sp>
      <p:sp>
        <p:nvSpPr>
          <p:cNvPr id="29705" name="Freeform 9"/>
          <p:cNvSpPr>
            <a:spLocks/>
          </p:cNvSpPr>
          <p:nvPr/>
        </p:nvSpPr>
        <p:spPr bwMode="auto">
          <a:xfrm>
            <a:off x="2209800" y="2362200"/>
            <a:ext cx="2159000" cy="2298700"/>
          </a:xfrm>
          <a:custGeom>
            <a:avLst/>
            <a:gdLst/>
            <a:ahLst/>
            <a:cxnLst>
              <a:cxn ang="0">
                <a:pos x="1296" y="1392"/>
              </a:cxn>
              <a:cxn ang="0">
                <a:pos x="1296" y="1296"/>
              </a:cxn>
              <a:cxn ang="0">
                <a:pos x="1248" y="480"/>
              </a:cxn>
              <a:cxn ang="0">
                <a:pos x="624" y="336"/>
              </a:cxn>
              <a:cxn ang="0">
                <a:pos x="0" y="0"/>
              </a:cxn>
            </a:cxnLst>
            <a:rect l="0" t="0" r="r" b="b"/>
            <a:pathLst>
              <a:path w="1360" h="1448">
                <a:moveTo>
                  <a:pt x="1296" y="1392"/>
                </a:moveTo>
                <a:cubicBezTo>
                  <a:pt x="1300" y="1420"/>
                  <a:pt x="1304" y="1448"/>
                  <a:pt x="1296" y="1296"/>
                </a:cubicBezTo>
                <a:cubicBezTo>
                  <a:pt x="1288" y="1144"/>
                  <a:pt x="1360" y="640"/>
                  <a:pt x="1248" y="480"/>
                </a:cubicBezTo>
                <a:cubicBezTo>
                  <a:pt x="1136" y="320"/>
                  <a:pt x="832" y="416"/>
                  <a:pt x="624" y="336"/>
                </a:cubicBezTo>
                <a:cubicBezTo>
                  <a:pt x="416" y="256"/>
                  <a:pt x="208" y="128"/>
                  <a:pt x="0" y="0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9706" name="Freeform 10"/>
          <p:cNvSpPr>
            <a:spLocks/>
          </p:cNvSpPr>
          <p:nvPr/>
        </p:nvSpPr>
        <p:spPr bwMode="auto">
          <a:xfrm>
            <a:off x="4686300" y="2209800"/>
            <a:ext cx="2857500" cy="2209800"/>
          </a:xfrm>
          <a:custGeom>
            <a:avLst/>
            <a:gdLst/>
            <a:ahLst/>
            <a:cxnLst>
              <a:cxn ang="0">
                <a:pos x="72" y="1392"/>
              </a:cxn>
              <a:cxn ang="0">
                <a:pos x="72" y="576"/>
              </a:cxn>
              <a:cxn ang="0">
                <a:pos x="504" y="624"/>
              </a:cxn>
              <a:cxn ang="0">
                <a:pos x="648" y="288"/>
              </a:cxn>
              <a:cxn ang="0">
                <a:pos x="1032" y="288"/>
              </a:cxn>
              <a:cxn ang="0">
                <a:pos x="1800" y="0"/>
              </a:cxn>
            </a:cxnLst>
            <a:rect l="0" t="0" r="r" b="b"/>
            <a:pathLst>
              <a:path w="1800" h="1392">
                <a:moveTo>
                  <a:pt x="72" y="1392"/>
                </a:moveTo>
                <a:cubicBezTo>
                  <a:pt x="36" y="1048"/>
                  <a:pt x="0" y="704"/>
                  <a:pt x="72" y="576"/>
                </a:cubicBezTo>
                <a:cubicBezTo>
                  <a:pt x="144" y="448"/>
                  <a:pt x="408" y="672"/>
                  <a:pt x="504" y="624"/>
                </a:cubicBezTo>
                <a:cubicBezTo>
                  <a:pt x="600" y="576"/>
                  <a:pt x="560" y="344"/>
                  <a:pt x="648" y="288"/>
                </a:cubicBezTo>
                <a:cubicBezTo>
                  <a:pt x="736" y="232"/>
                  <a:pt x="840" y="336"/>
                  <a:pt x="1032" y="288"/>
                </a:cubicBezTo>
                <a:cubicBezTo>
                  <a:pt x="1224" y="240"/>
                  <a:pt x="1512" y="120"/>
                  <a:pt x="1800" y="0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943600" y="3733800"/>
            <a:ext cx="3114675" cy="762000"/>
            <a:chOff x="3504" y="3456"/>
            <a:chExt cx="1962" cy="480"/>
          </a:xfrm>
        </p:grpSpPr>
        <p:sp>
          <p:nvSpPr>
            <p:cNvPr id="29708" name="Line 12"/>
            <p:cNvSpPr>
              <a:spLocks noChangeShapeType="1"/>
            </p:cNvSpPr>
            <p:nvPr/>
          </p:nvSpPr>
          <p:spPr bwMode="auto">
            <a:xfrm flipH="1">
              <a:off x="3504" y="3696"/>
              <a:ext cx="880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4414" y="3566"/>
              <a:ext cx="105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IP traffic</a:t>
              </a: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3504" y="3456"/>
              <a:ext cx="192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8600" y="3733800"/>
            <a:ext cx="3021013" cy="533400"/>
            <a:chOff x="144" y="3264"/>
            <a:chExt cx="1903" cy="336"/>
          </a:xfrm>
        </p:grpSpPr>
        <p:sp>
          <p:nvSpPr>
            <p:cNvPr id="29712" name="Text Box 16"/>
            <p:cNvSpPr txBox="1">
              <a:spLocks noChangeArrowheads="1"/>
            </p:cNvSpPr>
            <p:nvPr/>
          </p:nvSpPr>
          <p:spPr bwMode="auto">
            <a:xfrm>
              <a:off x="192" y="3340"/>
              <a:ext cx="62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provider</a:t>
              </a: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44" y="3360"/>
              <a:ext cx="703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customer</a:t>
              </a:r>
            </a:p>
          </p:txBody>
        </p:sp>
        <p:sp>
          <p:nvSpPr>
            <p:cNvPr id="29714" name="Line 18"/>
            <p:cNvSpPr>
              <a:spLocks noChangeShapeType="1"/>
            </p:cNvSpPr>
            <p:nvPr/>
          </p:nvSpPr>
          <p:spPr bwMode="auto">
            <a:xfrm>
              <a:off x="816" y="3456"/>
              <a:ext cx="480" cy="0"/>
            </a:xfrm>
            <a:prstGeom prst="line">
              <a:avLst/>
            </a:prstGeom>
            <a:noFill/>
            <a:ln w="57150" cmpd="thinThick">
              <a:solidFill>
                <a:srgbClr val="FF0033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144" y="3264"/>
              <a:ext cx="1872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Peering Relationship</a:t>
            </a:r>
            <a:endParaRPr lang="en-US"/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92F9D-61B5-4BB9-A739-D96A04FB12E1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4343400"/>
            <a:ext cx="2667000" cy="762000"/>
            <a:chOff x="96" y="3744"/>
            <a:chExt cx="1680" cy="480"/>
          </a:xfrm>
        </p:grpSpPr>
        <p:sp>
          <p:nvSpPr>
            <p:cNvPr id="31748" name="Line 4"/>
            <p:cNvSpPr>
              <a:spLocks noChangeShapeType="1"/>
            </p:cNvSpPr>
            <p:nvPr/>
          </p:nvSpPr>
          <p:spPr bwMode="auto">
            <a:xfrm flipH="1">
              <a:off x="720" y="3888"/>
              <a:ext cx="384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288" y="3792"/>
              <a:ext cx="35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peer</a:t>
              </a:r>
            </a:p>
          </p:txBody>
        </p:sp>
        <p:sp>
          <p:nvSpPr>
            <p:cNvPr id="31750" name="Text Box 6"/>
            <p:cNvSpPr txBox="1">
              <a:spLocks noChangeArrowheads="1"/>
            </p:cNvSpPr>
            <p:nvPr/>
          </p:nvSpPr>
          <p:spPr bwMode="auto">
            <a:xfrm>
              <a:off x="1200" y="3792"/>
              <a:ext cx="35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peer</a:t>
              </a:r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720" y="4080"/>
              <a:ext cx="432" cy="0"/>
            </a:xfrm>
            <a:prstGeom prst="line">
              <a:avLst/>
            </a:prstGeom>
            <a:noFill/>
            <a:ln w="57150" cmpd="thickThin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1152" y="3984"/>
              <a:ext cx="61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customer</a:t>
              </a: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96" y="3984"/>
              <a:ext cx="54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bg1">
                      <a:lumMod val="10000"/>
                    </a:schemeClr>
                  </a:solidFill>
                  <a:latin typeface="Arial Black" pitchFamily="34" charset="0"/>
                </a:rPr>
                <a:t>provider</a:t>
              </a:r>
            </a:p>
          </p:txBody>
        </p:sp>
        <p:sp>
          <p:nvSpPr>
            <p:cNvPr id="31754" name="Rectangle 10"/>
            <p:cNvSpPr>
              <a:spLocks noChangeArrowheads="1"/>
            </p:cNvSpPr>
            <p:nvPr/>
          </p:nvSpPr>
          <p:spPr bwMode="auto">
            <a:xfrm>
              <a:off x="96" y="3744"/>
              <a:ext cx="168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</p:grp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4114800" y="4267200"/>
            <a:ext cx="5006883" cy="2246769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Peers provide transit between </a:t>
            </a:r>
          </a:p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their respective customers</a:t>
            </a:r>
          </a:p>
          <a:p>
            <a:endParaRPr lang="en-US" sz="20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000" u="sng" dirty="0">
                <a:solidFill>
                  <a:schemeClr val="bg1"/>
                </a:solidFill>
                <a:latin typeface="Arial Black" pitchFamily="34" charset="0"/>
              </a:rPr>
              <a:t>Peers do not provide transit </a:t>
            </a:r>
          </a:p>
          <a:p>
            <a:r>
              <a:rPr lang="en-US" sz="2000" u="sng" dirty="0">
                <a:solidFill>
                  <a:schemeClr val="bg1"/>
                </a:solidFill>
                <a:latin typeface="Arial Black" pitchFamily="34" charset="0"/>
              </a:rPr>
              <a:t>between peers</a:t>
            </a:r>
          </a:p>
          <a:p>
            <a:endParaRPr lang="en-US" sz="2000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Peers (often) do not exchange $$$</a:t>
            </a:r>
          </a:p>
        </p:txBody>
      </p:sp>
      <p:pic>
        <p:nvPicPr>
          <p:cNvPr id="31756" name="Picture 1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35052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7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3528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8" name="Picture 1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4290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59" name="Picture 1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60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61" name="Picture 1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676400"/>
            <a:ext cx="2514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762" name="Freeform 18"/>
          <p:cNvSpPr>
            <a:spLocks/>
          </p:cNvSpPr>
          <p:nvPr/>
        </p:nvSpPr>
        <p:spPr bwMode="auto">
          <a:xfrm>
            <a:off x="1676400" y="2209800"/>
            <a:ext cx="2692400" cy="1536700"/>
          </a:xfrm>
          <a:custGeom>
            <a:avLst/>
            <a:gdLst/>
            <a:ahLst/>
            <a:cxnLst>
              <a:cxn ang="0">
                <a:pos x="248" y="920"/>
              </a:cxn>
              <a:cxn ang="0">
                <a:pos x="248" y="776"/>
              </a:cxn>
              <a:cxn ang="0">
                <a:pos x="200" y="104"/>
              </a:cxn>
              <a:cxn ang="0">
                <a:pos x="1448" y="152"/>
              </a:cxn>
              <a:cxn ang="0">
                <a:pos x="1688" y="968"/>
              </a:cxn>
            </a:cxnLst>
            <a:rect l="0" t="0" r="r" b="b"/>
            <a:pathLst>
              <a:path w="1696" h="968">
                <a:moveTo>
                  <a:pt x="248" y="920"/>
                </a:moveTo>
                <a:cubicBezTo>
                  <a:pt x="252" y="916"/>
                  <a:pt x="256" y="912"/>
                  <a:pt x="248" y="776"/>
                </a:cubicBezTo>
                <a:cubicBezTo>
                  <a:pt x="240" y="640"/>
                  <a:pt x="0" y="208"/>
                  <a:pt x="200" y="104"/>
                </a:cubicBezTo>
                <a:cubicBezTo>
                  <a:pt x="400" y="0"/>
                  <a:pt x="1200" y="8"/>
                  <a:pt x="1448" y="152"/>
                </a:cubicBezTo>
                <a:cubicBezTo>
                  <a:pt x="1696" y="296"/>
                  <a:pt x="1692" y="632"/>
                  <a:pt x="1688" y="968"/>
                </a:cubicBezTo>
              </a:path>
            </a:pathLst>
          </a:custGeom>
          <a:noFill/>
          <a:ln w="76200" cmpd="sng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3" name="Freeform 19"/>
          <p:cNvSpPr>
            <a:spLocks/>
          </p:cNvSpPr>
          <p:nvPr/>
        </p:nvSpPr>
        <p:spPr bwMode="auto">
          <a:xfrm>
            <a:off x="4572000" y="1905000"/>
            <a:ext cx="2679700" cy="2044700"/>
          </a:xfrm>
          <a:custGeom>
            <a:avLst/>
            <a:gdLst/>
            <a:ahLst/>
            <a:cxnLst>
              <a:cxn ang="0">
                <a:pos x="120" y="1288"/>
              </a:cxn>
              <a:cxn ang="0">
                <a:pos x="24" y="328"/>
              </a:cxn>
              <a:cxn ang="0">
                <a:pos x="264" y="376"/>
              </a:cxn>
              <a:cxn ang="0">
                <a:pos x="552" y="136"/>
              </a:cxn>
              <a:cxn ang="0">
                <a:pos x="1512" y="184"/>
              </a:cxn>
              <a:cxn ang="0">
                <a:pos x="1608" y="1240"/>
              </a:cxn>
            </a:cxnLst>
            <a:rect l="0" t="0" r="r" b="b"/>
            <a:pathLst>
              <a:path w="1688" h="1288">
                <a:moveTo>
                  <a:pt x="120" y="1288"/>
                </a:moveTo>
                <a:cubicBezTo>
                  <a:pt x="60" y="884"/>
                  <a:pt x="0" y="480"/>
                  <a:pt x="24" y="328"/>
                </a:cubicBezTo>
                <a:cubicBezTo>
                  <a:pt x="48" y="176"/>
                  <a:pt x="176" y="408"/>
                  <a:pt x="264" y="376"/>
                </a:cubicBezTo>
                <a:cubicBezTo>
                  <a:pt x="352" y="344"/>
                  <a:pt x="344" y="168"/>
                  <a:pt x="552" y="136"/>
                </a:cubicBezTo>
                <a:cubicBezTo>
                  <a:pt x="760" y="104"/>
                  <a:pt x="1336" y="0"/>
                  <a:pt x="1512" y="184"/>
                </a:cubicBezTo>
                <a:cubicBezTo>
                  <a:pt x="1688" y="368"/>
                  <a:pt x="1648" y="804"/>
                  <a:pt x="1608" y="1240"/>
                </a:cubicBezTo>
              </a:path>
            </a:pathLst>
          </a:custGeom>
          <a:noFill/>
          <a:ln w="76200" cmpd="sng">
            <a:solidFill>
              <a:srgbClr val="3333CC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1676400" y="2590800"/>
            <a:ext cx="0" cy="8382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4419600" y="2514600"/>
            <a:ext cx="76200" cy="99060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7467600" y="2514600"/>
            <a:ext cx="0" cy="990600"/>
          </a:xfrm>
          <a:prstGeom prst="line">
            <a:avLst/>
          </a:prstGeom>
          <a:noFill/>
          <a:ln w="57150" cmpd="thinThick">
            <a:solidFill>
              <a:srgbClr val="FF0033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2514600" y="2133600"/>
            <a:ext cx="990600" cy="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5486400" y="2209800"/>
            <a:ext cx="990600" cy="0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oval" w="med" len="med"/>
            <a:tailEnd type="oval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Freeform 25"/>
          <p:cNvSpPr>
            <a:spLocks/>
          </p:cNvSpPr>
          <p:nvPr/>
        </p:nvSpPr>
        <p:spPr bwMode="auto">
          <a:xfrm>
            <a:off x="1219200" y="1600200"/>
            <a:ext cx="6667500" cy="2286000"/>
          </a:xfrm>
          <a:custGeom>
            <a:avLst/>
            <a:gdLst/>
            <a:ahLst/>
            <a:cxnLst>
              <a:cxn ang="0">
                <a:pos x="4080" y="1344"/>
              </a:cxn>
              <a:cxn ang="0">
                <a:pos x="4080" y="1248"/>
              </a:cxn>
              <a:cxn ang="0">
                <a:pos x="4080" y="192"/>
              </a:cxn>
              <a:cxn ang="0">
                <a:pos x="3360" y="96"/>
              </a:cxn>
              <a:cxn ang="0">
                <a:pos x="2016" y="144"/>
              </a:cxn>
              <a:cxn ang="0">
                <a:pos x="384" y="192"/>
              </a:cxn>
              <a:cxn ang="0">
                <a:pos x="48" y="480"/>
              </a:cxn>
              <a:cxn ang="0">
                <a:pos x="96" y="1296"/>
              </a:cxn>
            </a:cxnLst>
            <a:rect l="0" t="0" r="r" b="b"/>
            <a:pathLst>
              <a:path w="4200" h="1440">
                <a:moveTo>
                  <a:pt x="4080" y="1344"/>
                </a:moveTo>
                <a:cubicBezTo>
                  <a:pt x="4080" y="1392"/>
                  <a:pt x="4080" y="1440"/>
                  <a:pt x="4080" y="1248"/>
                </a:cubicBezTo>
                <a:cubicBezTo>
                  <a:pt x="4080" y="1056"/>
                  <a:pt x="4200" y="384"/>
                  <a:pt x="4080" y="192"/>
                </a:cubicBezTo>
                <a:cubicBezTo>
                  <a:pt x="3960" y="0"/>
                  <a:pt x="3704" y="104"/>
                  <a:pt x="3360" y="96"/>
                </a:cubicBezTo>
                <a:cubicBezTo>
                  <a:pt x="3016" y="88"/>
                  <a:pt x="2512" y="128"/>
                  <a:pt x="2016" y="144"/>
                </a:cubicBezTo>
                <a:cubicBezTo>
                  <a:pt x="1520" y="160"/>
                  <a:pt x="712" y="136"/>
                  <a:pt x="384" y="192"/>
                </a:cubicBezTo>
                <a:cubicBezTo>
                  <a:pt x="56" y="248"/>
                  <a:pt x="96" y="296"/>
                  <a:pt x="48" y="480"/>
                </a:cubicBezTo>
                <a:cubicBezTo>
                  <a:pt x="0" y="664"/>
                  <a:pt x="48" y="980"/>
                  <a:pt x="96" y="1296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Line 26"/>
          <p:cNvSpPr>
            <a:spLocks noChangeShapeType="1"/>
          </p:cNvSpPr>
          <p:nvPr/>
        </p:nvSpPr>
        <p:spPr bwMode="auto">
          <a:xfrm flipH="1">
            <a:off x="152400" y="5638800"/>
            <a:ext cx="13970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228600" y="5791200"/>
            <a:ext cx="1492973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</a:t>
            </a:r>
          </a:p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allowed</a:t>
            </a:r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 flipH="1">
            <a:off x="2133600" y="5638800"/>
            <a:ext cx="139700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2057400" y="5791200"/>
            <a:ext cx="2055243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traffic NOT</a:t>
            </a:r>
          </a:p>
          <a:p>
            <a:pPr eaLnBrk="0" hangingPunct="0"/>
            <a:r>
              <a:rPr lang="en-US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allowed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1508125" y="34655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403725" y="37703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7299325" y="34655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C21D-88E3-46A8-A65E-5135A18943A1}" type="slidenum">
              <a:rPr lang="en-US"/>
              <a:pPr/>
              <a:t>17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Peering Wars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58962"/>
            <a:ext cx="4033838" cy="30178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Reduces upstream transit costs</a:t>
            </a:r>
          </a:p>
          <a:p>
            <a:pPr>
              <a:lnSpc>
                <a:spcPct val="90000"/>
              </a:lnSpc>
            </a:pPr>
            <a:r>
              <a:rPr lang="en-US" sz="2400"/>
              <a:t>Can increase end-to-end performance</a:t>
            </a:r>
          </a:p>
          <a:p>
            <a:pPr>
              <a:lnSpc>
                <a:spcPct val="90000"/>
              </a:lnSpc>
            </a:pPr>
            <a:r>
              <a:rPr lang="en-US" sz="2400"/>
              <a:t>May be the only way to connect your customers to some part of the Internet (“Tier 1”) 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858962"/>
            <a:ext cx="4033837" cy="2933700"/>
          </a:xfrm>
        </p:spPr>
        <p:txBody>
          <a:bodyPr/>
          <a:lstStyle/>
          <a:p>
            <a:r>
              <a:rPr lang="en-US" sz="2400"/>
              <a:t>You would rather have customers</a:t>
            </a:r>
          </a:p>
          <a:p>
            <a:r>
              <a:rPr lang="en-US" sz="2400"/>
              <a:t>Peers are usually your competition</a:t>
            </a:r>
          </a:p>
          <a:p>
            <a:r>
              <a:rPr lang="en-US" sz="2400"/>
              <a:t>Peering relationships may require periodic renegotiation</a:t>
            </a:r>
          </a:p>
          <a:p>
            <a:endParaRPr lang="en-US" sz="2400"/>
          </a:p>
          <a:p>
            <a:endParaRPr lang="en-US" sz="2400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914400" y="4953000"/>
            <a:ext cx="7327900" cy="1552575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Peering struggles are by far the most </a:t>
            </a:r>
          </a:p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contentious issues in the ISP world!</a:t>
            </a:r>
          </a:p>
          <a:p>
            <a:endParaRPr lang="en-US" sz="240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Peering agreements are often confidential.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600200" y="1325562"/>
            <a:ext cx="946150" cy="4572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Peer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6172200" y="1325562"/>
            <a:ext cx="1909763" cy="4572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Arial Black" pitchFamily="34" charset="0"/>
              </a:rPr>
              <a:t>Don’t Peer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DE111-1FB8-434A-A5AE-B9FC8118F2EA}" type="slidenum">
              <a:rPr lang="en-US"/>
              <a:pPr/>
              <a:t>18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in the Internet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Link state or distance vector?</a:t>
            </a:r>
          </a:p>
          <a:p>
            <a:pPr lvl="1"/>
            <a:r>
              <a:rPr lang="en-US"/>
              <a:t>No universal metric – policy decisions</a:t>
            </a:r>
          </a:p>
          <a:p>
            <a:r>
              <a:rPr lang="en-US"/>
              <a:t>Problems with distance-vector:</a:t>
            </a:r>
          </a:p>
          <a:p>
            <a:pPr lvl="1"/>
            <a:r>
              <a:rPr lang="en-US"/>
              <a:t>Bellman-Ford algorithm may not converge</a:t>
            </a:r>
          </a:p>
          <a:p>
            <a:r>
              <a:rPr lang="en-US"/>
              <a:t>Problems with link state:</a:t>
            </a:r>
          </a:p>
          <a:p>
            <a:pPr lvl="1"/>
            <a:r>
              <a:rPr lang="en-US"/>
              <a:t>Metric used by routers not the same – loops</a:t>
            </a:r>
          </a:p>
          <a:p>
            <a:pPr lvl="1"/>
            <a:r>
              <a:rPr lang="en-US"/>
              <a:t>LS database too large – entire Internet</a:t>
            </a:r>
          </a:p>
          <a:p>
            <a:pPr lvl="1"/>
            <a:r>
              <a:rPr lang="en-US"/>
              <a:t>May expose policies to other AS’s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2B93E-778D-443F-8192-C96F2F7FD416}" type="slidenum">
              <a:rPr lang="en-US"/>
              <a:pPr/>
              <a:t>19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Solution: Distance Vector with Path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Each routing update carries the entire path</a:t>
            </a:r>
          </a:p>
          <a:p>
            <a:r>
              <a:rPr lang="en-US"/>
              <a:t>Loops are detected as follows:</a:t>
            </a:r>
          </a:p>
          <a:p>
            <a:pPr lvl="1"/>
            <a:r>
              <a:rPr lang="en-US"/>
              <a:t>When AS gets route check if AS already in path</a:t>
            </a:r>
          </a:p>
          <a:p>
            <a:pPr lvl="2"/>
            <a:r>
              <a:rPr lang="en-US"/>
              <a:t>If yes, reject route</a:t>
            </a:r>
          </a:p>
          <a:p>
            <a:pPr lvl="2"/>
            <a:r>
              <a:rPr lang="en-US"/>
              <a:t>If no, add self and (possibly) advertise route further</a:t>
            </a:r>
          </a:p>
          <a:p>
            <a:r>
              <a:rPr lang="en-US"/>
              <a:t>Advantage:</a:t>
            </a:r>
          </a:p>
          <a:p>
            <a:pPr lvl="1"/>
            <a:r>
              <a:rPr lang="en-US"/>
              <a:t>Metrics are local - AS chooses path, protocol ensures no loops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F6D96-AD5F-4A5A-9012-053BC72F8CC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Lecture: </a:t>
            </a:r>
            <a:r>
              <a:rPr lang="en-US" dirty="0" err="1" smtClean="0"/>
              <a:t>Interdomain</a:t>
            </a:r>
            <a:r>
              <a:rPr lang="en-US" dirty="0" smtClean="0"/>
              <a:t> Routing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BGP</a:t>
            </a:r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Assigned Reading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MIT BGP Class Notes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[Gao00] On </a:t>
            </a:r>
            <a:r>
              <a:rPr lang="en-US" dirty="0" smtClean="0"/>
              <a:t>Inferring Autonomous System Relationships </a:t>
            </a:r>
            <a:r>
              <a:rPr lang="en-US" dirty="0" smtClean="0"/>
              <a:t>in </a:t>
            </a:r>
            <a:r>
              <a:rPr lang="en-US" dirty="0" smtClean="0"/>
              <a:t>the Internet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 err="1" smtClean="0"/>
              <a:t>Ooops</a:t>
            </a:r>
            <a:r>
              <a:rPr lang="en-US" dirty="0" smtClean="0"/>
              <a:t>…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BGP-4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458200" cy="2438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BGP = Border Gateway Protocol </a:t>
            </a:r>
          </a:p>
          <a:p>
            <a:r>
              <a:rPr lang="en-US" dirty="0" smtClean="0"/>
              <a:t>Is a Policy-Based routing protocol </a:t>
            </a:r>
          </a:p>
          <a:p>
            <a:r>
              <a:rPr lang="en-US" dirty="0" smtClean="0"/>
              <a:t>Is the EGP of today’s global Internet</a:t>
            </a:r>
          </a:p>
          <a:p>
            <a:r>
              <a:rPr lang="en-US" dirty="0" smtClean="0"/>
              <a:t>Relatively simple protocol, but configuration is complex and the entire world can see, and be impacted by, your mistakes. 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9991-8DB0-4E3A-AFA4-842AD57A0C3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828800" y="3657600"/>
            <a:ext cx="5410200" cy="29718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1989 : BGP-1 [RFC 1105]</a:t>
            </a:r>
          </a:p>
          <a:p>
            <a:pPr marL="742950" lvl="1" indent="-285750" algn="l" eaLnBrk="0" hangingPunct="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Replacement for EGP (1984, RFC 904)</a:t>
            </a:r>
            <a:r>
              <a:rPr lang="en-US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1990 : BGP-2 [RFC 1163]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1991 : BGP-3 [RFC 1267]</a:t>
            </a:r>
          </a:p>
          <a:p>
            <a:pPr marL="342900" indent="-342900" algn="l" eaLnBrk="0" hangingPunct="0">
              <a:lnSpc>
                <a:spcPct val="120000"/>
              </a:lnSpc>
              <a:spcBef>
                <a:spcPct val="20000"/>
              </a:spcBef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1995 : BGP-4 [RFC 1771] </a:t>
            </a:r>
          </a:p>
          <a:p>
            <a:pPr marL="742950" lvl="1" indent="-285750" algn="l" eaLnBrk="0" hangingPunct="0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en-US" sz="1400" dirty="0" smtClean="0">
                <a:solidFill>
                  <a:schemeClr val="bg1"/>
                </a:solidFill>
                <a:latin typeface="Arial Black" pitchFamily="34" charset="0"/>
              </a:rPr>
              <a:t>Support 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for Classless </a:t>
            </a:r>
            <a:r>
              <a:rPr lang="en-US" sz="1400" dirty="0" err="1">
                <a:solidFill>
                  <a:schemeClr val="bg1"/>
                </a:solidFill>
                <a:latin typeface="Arial Black" pitchFamily="34" charset="0"/>
              </a:rPr>
              <a:t>Interdomain</a:t>
            </a:r>
            <a:r>
              <a:rPr lang="en-US" sz="1400" dirty="0">
                <a:solidFill>
                  <a:schemeClr val="bg1"/>
                </a:solidFill>
                <a:latin typeface="Arial Black" pitchFamily="34" charset="0"/>
              </a:rPr>
              <a:t> Routing (CIDR)</a:t>
            </a:r>
            <a:r>
              <a:rPr lang="en-US" sz="1600" dirty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BGP Operations (Simplified) </a:t>
            </a:r>
            <a:endParaRPr lang="en-US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77A8-452D-4062-B940-3E6F946D2FD8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21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87" name="Oval 3"/>
          <p:cNvSpPr>
            <a:spLocks noChangeArrowheads="1"/>
          </p:cNvSpPr>
          <p:nvPr/>
        </p:nvSpPr>
        <p:spPr bwMode="auto">
          <a:xfrm>
            <a:off x="330200" y="13208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69925" y="1508125"/>
            <a:ext cx="3244478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bg1">
                    <a:lumMod val="10000"/>
                  </a:schemeClr>
                </a:solidFill>
              </a:rPr>
              <a:t>Establish session on</a:t>
            </a:r>
          </a:p>
          <a:p>
            <a:pPr eaLnBrk="0" hangingPunct="0"/>
            <a:r>
              <a:rPr lang="en-US" sz="2400" b="1" dirty="0">
                <a:solidFill>
                  <a:schemeClr val="bg1">
                    <a:lumMod val="10000"/>
                  </a:schemeClr>
                </a:solidFill>
              </a:rPr>
              <a:t>     TCP port 179</a:t>
            </a:r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406400" y="33782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 rot="19440000">
            <a:off x="3770313" y="5295900"/>
            <a:ext cx="917575" cy="5334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762000" y="3505200"/>
            <a:ext cx="2850139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Exchange all</a:t>
            </a:r>
          </a:p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active routes </a:t>
            </a:r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406400" y="5397500"/>
            <a:ext cx="3759200" cy="10922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641350" y="5668963"/>
            <a:ext cx="3452868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Exchange incremental</a:t>
            </a:r>
          </a:p>
          <a:p>
            <a:pPr eaLnBrk="0" hangingPunct="0"/>
            <a:r>
              <a:rPr lang="en-US" sz="2400" b="1">
                <a:solidFill>
                  <a:schemeClr val="bg1">
                    <a:lumMod val="10000"/>
                  </a:schemeClr>
                </a:solidFill>
              </a:rPr>
              <a:t>           updates</a:t>
            </a:r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5973763" y="2528888"/>
            <a:ext cx="1279525" cy="1527175"/>
          </a:xfrm>
          <a:prstGeom prst="line">
            <a:avLst/>
          </a:prstGeom>
          <a:noFill/>
          <a:ln w="57150" cmpd="thickThin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41995" name="Picture 1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431925"/>
            <a:ext cx="2246313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6" name="Picture 1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41963" y="2306638"/>
            <a:ext cx="839787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7" name="Picture 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7613" y="3678238"/>
            <a:ext cx="2246312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8" name="Picture 1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1488" y="3743325"/>
            <a:ext cx="8413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4760913" y="1557338"/>
            <a:ext cx="876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AS1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7405688" y="4251325"/>
            <a:ext cx="876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AS2</a:t>
            </a:r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2209800" y="2438400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2209800" y="4495800"/>
            <a:ext cx="0" cy="914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 flipH="1">
            <a:off x="3749675" y="5476875"/>
            <a:ext cx="196850" cy="3238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4632325" y="5287963"/>
            <a:ext cx="3247877" cy="101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While connection </a:t>
            </a:r>
          </a:p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is ALIVE exchange</a:t>
            </a:r>
          </a:p>
          <a:p>
            <a:pPr eaLnBrk="0" hangingPunct="0"/>
            <a:r>
              <a:rPr lang="en-US" sz="2000" b="1">
                <a:solidFill>
                  <a:schemeClr val="bg1">
                    <a:lumMod val="10000"/>
                  </a:schemeClr>
                </a:solidFill>
              </a:rPr>
              <a:t>route UPDATE messages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6613525" y="2909888"/>
            <a:ext cx="2379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800" b="1">
                <a:solidFill>
                  <a:schemeClr val="bg1">
                    <a:lumMod val="10000"/>
                  </a:schemeClr>
                </a:solidFill>
              </a:rPr>
              <a:t>BGP session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F28AE-DBD0-4C5F-8B8D-23A1A98BE8BD}" type="slidenum">
              <a:rPr lang="en-US"/>
              <a:pPr/>
              <a:t>22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Interconnecting BGP Peers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BGP uses TCP to connect peers</a:t>
            </a:r>
          </a:p>
          <a:p>
            <a:pPr>
              <a:lnSpc>
                <a:spcPct val="90000"/>
              </a:lnSpc>
            </a:pPr>
            <a:r>
              <a:rPr lang="en-US" sz="2800"/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Simplifies BGP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need for periodic refresh - routes are valid until withdrawn, or the connection is lost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Incremental updates</a:t>
            </a:r>
          </a:p>
          <a:p>
            <a:pPr>
              <a:lnSpc>
                <a:spcPct val="90000"/>
              </a:lnSpc>
            </a:pPr>
            <a:r>
              <a:rPr lang="en-US" sz="280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Congestion control on a routing protocol?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Inherits TCP vulnerabilities!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Poor interaction during high 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 Types of BGP Messages</a:t>
            </a: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Open : Establish a peering session. </a:t>
            </a:r>
          </a:p>
          <a:p>
            <a:r>
              <a:rPr lang="en-US" smtClean="0"/>
              <a:t>Keep Alive : Handshake at regular intervals. </a:t>
            </a:r>
          </a:p>
          <a:p>
            <a:r>
              <a:rPr lang="en-US" smtClean="0"/>
              <a:t>Notification : Shuts down a peering session. </a:t>
            </a:r>
          </a:p>
          <a:p>
            <a:r>
              <a:rPr lang="en-US" smtClean="0"/>
              <a:t>Update : Announcing new routes or withdrawing previously announced routes. 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D667F-D66D-4A9E-A364-5194D98B250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609600" y="4419600"/>
            <a:ext cx="6248121" cy="107786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announcement = </a:t>
            </a:r>
          </a:p>
          <a:p>
            <a:pPr eaLnBrk="0" hangingPunct="0"/>
            <a:r>
              <a:rPr lang="en-US" sz="3200" dirty="0" smtClean="0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3200" dirty="0">
                <a:solidFill>
                  <a:schemeClr val="bg1"/>
                </a:solidFill>
                <a:latin typeface="Arial Black" pitchFamily="34" charset="0"/>
              </a:rPr>
              <a:t>prefix + </a:t>
            </a:r>
            <a:r>
              <a:rPr lang="en-US" sz="3200" u="sng" dirty="0">
                <a:solidFill>
                  <a:schemeClr val="bg1"/>
                </a:solidFill>
                <a:latin typeface="Arial Black" pitchFamily="34" charset="0"/>
              </a:rPr>
              <a:t>attributes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422B6-F923-45C9-923C-44B61EB31F51}" type="slidenum">
              <a:rPr lang="en-US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Policy with BGP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BGP provides capability for enforcing various policies</a:t>
            </a:r>
          </a:p>
          <a:p>
            <a:pPr>
              <a:lnSpc>
                <a:spcPct val="90000"/>
              </a:lnSpc>
            </a:pPr>
            <a:r>
              <a:rPr lang="en-US" sz="2400"/>
              <a:t>Policies are </a:t>
            </a:r>
            <a:r>
              <a:rPr lang="en-US" sz="2400" b="1" u="sng"/>
              <a:t>not</a:t>
            </a:r>
            <a:r>
              <a:rPr lang="en-US" sz="2400"/>
              <a:t> part of BGP: they are provided to BGP as configuration information</a:t>
            </a:r>
          </a:p>
          <a:p>
            <a:pPr>
              <a:lnSpc>
                <a:spcPct val="90000"/>
              </a:lnSpc>
            </a:pPr>
            <a:r>
              <a:rPr lang="en-US" sz="2400"/>
              <a:t>BGP enforces policies by </a:t>
            </a:r>
            <a:r>
              <a:rPr lang="en-US" sz="2400">
                <a:solidFill>
                  <a:srgbClr val="FF0000"/>
                </a:solidFill>
              </a:rPr>
              <a:t>choosing paths from multiple alternatives</a:t>
            </a:r>
            <a:r>
              <a:rPr lang="en-US" sz="2400"/>
              <a:t> and </a:t>
            </a:r>
            <a:r>
              <a:rPr lang="en-US" sz="2400">
                <a:solidFill>
                  <a:srgbClr val="FF0000"/>
                </a:solidFill>
              </a:rPr>
              <a:t>controlling advertisement to other AS’s</a:t>
            </a:r>
          </a:p>
          <a:p>
            <a:pPr>
              <a:lnSpc>
                <a:spcPct val="90000"/>
              </a:lnSpc>
            </a:pPr>
            <a:r>
              <a:rPr lang="en-US" sz="2400"/>
              <a:t>Import policy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What to do with routes learned from neighbors?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Selecting best path </a:t>
            </a:r>
          </a:p>
          <a:p>
            <a:pPr>
              <a:lnSpc>
                <a:spcPct val="90000"/>
              </a:lnSpc>
            </a:pPr>
            <a:r>
              <a:rPr lang="en-US" sz="2400"/>
              <a:t>Export policy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What routes to announce to neighbors?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Depends on relationship with neighbor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1CA30-9FB2-43A1-8687-967B965D4EFB}" type="slidenum">
              <a:rPr lang="en-US"/>
              <a:pPr/>
              <a:t>25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BGP Policies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multi-homed AS refuses to act as transit</a:t>
            </a:r>
          </a:p>
          <a:p>
            <a:pPr lvl="1">
              <a:lnSpc>
                <a:spcPct val="90000"/>
              </a:lnSpc>
            </a:pPr>
            <a:r>
              <a:rPr lang="en-US"/>
              <a:t>Limit path advertisement</a:t>
            </a:r>
          </a:p>
          <a:p>
            <a:pPr>
              <a:lnSpc>
                <a:spcPct val="90000"/>
              </a:lnSpc>
            </a:pPr>
            <a:r>
              <a:rPr lang="en-US"/>
              <a:t>A multi-homed AS can become transit for some AS’s</a:t>
            </a:r>
          </a:p>
          <a:p>
            <a:pPr lvl="1">
              <a:lnSpc>
                <a:spcPct val="90000"/>
              </a:lnSpc>
            </a:pPr>
            <a:r>
              <a:rPr lang="en-US"/>
              <a:t>Only advertise paths to some AS’s</a:t>
            </a:r>
          </a:p>
          <a:p>
            <a:pPr lvl="1">
              <a:lnSpc>
                <a:spcPct val="90000"/>
              </a:lnSpc>
            </a:pPr>
            <a:r>
              <a:rPr lang="en-US"/>
              <a:t>Eg: A Tier-2 provider multi-homed to Tier-1 providers</a:t>
            </a:r>
          </a:p>
          <a:p>
            <a:pPr>
              <a:lnSpc>
                <a:spcPct val="90000"/>
              </a:lnSpc>
            </a:pPr>
            <a:r>
              <a:rPr lang="en-US"/>
              <a:t>An AS can favor or disfavor certain AS’s for traffic transit from itself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855A-E832-4C3C-83CE-F2913439D440}" type="slidenum">
              <a:rPr lang="en-US"/>
              <a:pPr/>
              <a:t>26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Export Policy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An AS exports only best paths to its neighbors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Guarantees that once the route is announced the AS is willing to transit traffic on that route</a:t>
            </a:r>
          </a:p>
          <a:p>
            <a:pPr>
              <a:lnSpc>
                <a:spcPct val="80000"/>
              </a:lnSpc>
            </a:pPr>
            <a:r>
              <a:rPr lang="en-US" sz="2800"/>
              <a:t>To Customers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all routes learned from peers, providers and customers, and self-origin routes</a:t>
            </a:r>
          </a:p>
          <a:p>
            <a:pPr>
              <a:lnSpc>
                <a:spcPct val="80000"/>
              </a:lnSpc>
            </a:pPr>
            <a:r>
              <a:rPr lang="en-US" sz="2800"/>
              <a:t>To Providers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routes learned from customers and self-origin routes</a:t>
            </a:r>
          </a:p>
          <a:p>
            <a:pPr>
              <a:lnSpc>
                <a:spcPct val="80000"/>
              </a:lnSpc>
            </a:pPr>
            <a:r>
              <a:rPr lang="en-US" sz="2800"/>
              <a:t>To Peers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Announce routes learned from customers and self-origin routes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F75E5-4A5B-45BF-8FBA-C1EE3FAC4575}" type="slidenum">
              <a:rPr lang="en-US"/>
              <a:pPr/>
              <a:t>27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/>
              <a:t>Import Routes 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219200" y="3810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3200400" y="594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0" y="3200400"/>
            <a:ext cx="4038600" cy="1752600"/>
            <a:chOff x="1536" y="2160"/>
            <a:chExt cx="2544" cy="1104"/>
          </a:xfrm>
        </p:grpSpPr>
        <p:sp>
          <p:nvSpPr>
            <p:cNvPr id="52230" name="AutoShape 6"/>
            <p:cNvSpPr>
              <a:spLocks noChangeArrowheads="1"/>
            </p:cNvSpPr>
            <p:nvPr/>
          </p:nvSpPr>
          <p:spPr bwMode="auto">
            <a:xfrm>
              <a:off x="1536" y="2160"/>
              <a:ext cx="2544" cy="1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1" name="AutoShape 7"/>
            <p:cNvSpPr>
              <a:spLocks noChangeArrowheads="1"/>
            </p:cNvSpPr>
            <p:nvPr/>
          </p:nvSpPr>
          <p:spPr bwMode="auto">
            <a:xfrm>
              <a:off x="3648" y="244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2" name="AutoShape 8"/>
            <p:cNvSpPr>
              <a:spLocks noChangeArrowheads="1"/>
            </p:cNvSpPr>
            <p:nvPr/>
          </p:nvSpPr>
          <p:spPr bwMode="auto">
            <a:xfrm>
              <a:off x="2352" y="297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3" name="AutoShape 9"/>
            <p:cNvSpPr>
              <a:spLocks noChangeArrowheads="1"/>
            </p:cNvSpPr>
            <p:nvPr/>
          </p:nvSpPr>
          <p:spPr bwMode="auto">
            <a:xfrm>
              <a:off x="3648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4" name="AutoShape 10"/>
            <p:cNvSpPr>
              <a:spLocks noChangeArrowheads="1"/>
            </p:cNvSpPr>
            <p:nvPr/>
          </p:nvSpPr>
          <p:spPr bwMode="auto">
            <a:xfrm>
              <a:off x="2400" y="22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5" name="AutoShape 11"/>
            <p:cNvSpPr>
              <a:spLocks noChangeArrowheads="1"/>
            </p:cNvSpPr>
            <p:nvPr/>
          </p:nvSpPr>
          <p:spPr bwMode="auto">
            <a:xfrm>
              <a:off x="3312" y="230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6" name="AutoShape 1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7" name="AutoShape 13"/>
            <p:cNvSpPr>
              <a:spLocks noChangeArrowheads="1"/>
            </p:cNvSpPr>
            <p:nvPr/>
          </p:nvSpPr>
          <p:spPr bwMode="auto">
            <a:xfrm>
              <a:off x="2784" y="2352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8" name="AutoShape 14"/>
            <p:cNvSpPr>
              <a:spLocks noChangeArrowheads="1"/>
            </p:cNvSpPr>
            <p:nvPr/>
          </p:nvSpPr>
          <p:spPr bwMode="auto">
            <a:xfrm>
              <a:off x="1824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9" name="AutoShape 15"/>
            <p:cNvSpPr>
              <a:spLocks noChangeArrowheads="1"/>
            </p:cNvSpPr>
            <p:nvPr/>
          </p:nvSpPr>
          <p:spPr bwMode="auto">
            <a:xfrm>
              <a:off x="2256" y="254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0" name="AutoShape 16"/>
            <p:cNvSpPr>
              <a:spLocks noChangeArrowheads="1"/>
            </p:cNvSpPr>
            <p:nvPr/>
          </p:nvSpPr>
          <p:spPr bwMode="auto">
            <a:xfrm>
              <a:off x="1584" y="240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1" name="AutoShape 17"/>
            <p:cNvSpPr>
              <a:spLocks noChangeArrowheads="1"/>
            </p:cNvSpPr>
            <p:nvPr/>
          </p:nvSpPr>
          <p:spPr bwMode="auto">
            <a:xfrm>
              <a:off x="2496" y="254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2" name="AutoShape 18"/>
            <p:cNvSpPr>
              <a:spLocks noChangeArrowheads="1"/>
            </p:cNvSpPr>
            <p:nvPr/>
          </p:nvSpPr>
          <p:spPr bwMode="auto">
            <a:xfrm>
              <a:off x="3696" y="307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3" name="AutoShape 19"/>
            <p:cNvSpPr>
              <a:spLocks noChangeArrowheads="1"/>
            </p:cNvSpPr>
            <p:nvPr/>
          </p:nvSpPr>
          <p:spPr bwMode="auto">
            <a:xfrm>
              <a:off x="3600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4" name="AutoShape 20"/>
            <p:cNvSpPr>
              <a:spLocks noChangeArrowheads="1"/>
            </p:cNvSpPr>
            <p:nvPr/>
          </p:nvSpPr>
          <p:spPr bwMode="auto">
            <a:xfrm>
              <a:off x="1728" y="264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5" name="AutoShape 21"/>
            <p:cNvSpPr>
              <a:spLocks noChangeArrowheads="1"/>
            </p:cNvSpPr>
            <p:nvPr/>
          </p:nvSpPr>
          <p:spPr bwMode="auto">
            <a:xfrm>
              <a:off x="2208" y="283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6" name="AutoShape 22"/>
            <p:cNvSpPr>
              <a:spLocks noChangeArrowheads="1"/>
            </p:cNvSpPr>
            <p:nvPr/>
          </p:nvSpPr>
          <p:spPr bwMode="auto">
            <a:xfrm>
              <a:off x="3216" y="26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7" name="AutoShape 23"/>
            <p:cNvSpPr>
              <a:spLocks noChangeArrowheads="1"/>
            </p:cNvSpPr>
            <p:nvPr/>
          </p:nvSpPr>
          <p:spPr bwMode="auto">
            <a:xfrm>
              <a:off x="2112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8" name="AutoShape 24"/>
            <p:cNvSpPr>
              <a:spLocks noChangeArrowheads="1"/>
            </p:cNvSpPr>
            <p:nvPr/>
          </p:nvSpPr>
          <p:spPr bwMode="auto">
            <a:xfrm>
              <a:off x="2688" y="302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49" name="AutoShape 25"/>
            <p:cNvSpPr>
              <a:spLocks noChangeArrowheads="1"/>
            </p:cNvSpPr>
            <p:nvPr/>
          </p:nvSpPr>
          <p:spPr bwMode="auto">
            <a:xfrm>
              <a:off x="3024" y="220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0" name="AutoShape 26"/>
            <p:cNvSpPr>
              <a:spLocks noChangeArrowheads="1"/>
            </p:cNvSpPr>
            <p:nvPr/>
          </p:nvSpPr>
          <p:spPr bwMode="auto">
            <a:xfrm>
              <a:off x="1632" y="297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1" name="AutoShape 27"/>
            <p:cNvSpPr>
              <a:spLocks noChangeArrowheads="1"/>
            </p:cNvSpPr>
            <p:nvPr/>
          </p:nvSpPr>
          <p:spPr bwMode="auto">
            <a:xfrm>
              <a:off x="1680" y="2160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2" name="AutoShape 28"/>
            <p:cNvSpPr>
              <a:spLocks noChangeArrowheads="1"/>
            </p:cNvSpPr>
            <p:nvPr/>
          </p:nvSpPr>
          <p:spPr bwMode="auto">
            <a:xfrm>
              <a:off x="3888" y="268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3" name="AutoShape 29"/>
            <p:cNvSpPr>
              <a:spLocks noChangeArrowheads="1"/>
            </p:cNvSpPr>
            <p:nvPr/>
          </p:nvSpPr>
          <p:spPr bwMode="auto">
            <a:xfrm>
              <a:off x="2832" y="278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4" name="AutoShape 30"/>
            <p:cNvSpPr>
              <a:spLocks noChangeArrowheads="1"/>
            </p:cNvSpPr>
            <p:nvPr/>
          </p:nvSpPr>
          <p:spPr bwMode="auto">
            <a:xfrm>
              <a:off x="3888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5" name="AutoShape 31"/>
            <p:cNvSpPr>
              <a:spLocks noChangeArrowheads="1"/>
            </p:cNvSpPr>
            <p:nvPr/>
          </p:nvSpPr>
          <p:spPr bwMode="auto">
            <a:xfrm>
              <a:off x="3360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6" name="AutoShape 32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7" name="AutoShape 33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8" name="AutoShape 34"/>
            <p:cNvSpPr>
              <a:spLocks noChangeArrowheads="1"/>
            </p:cNvSpPr>
            <p:nvPr/>
          </p:nvSpPr>
          <p:spPr bwMode="auto">
            <a:xfrm>
              <a:off x="1920" y="244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59" name="AutoShape 35"/>
            <p:cNvSpPr>
              <a:spLocks noChangeArrowheads="1"/>
            </p:cNvSpPr>
            <p:nvPr/>
          </p:nvSpPr>
          <p:spPr bwMode="auto">
            <a:xfrm>
              <a:off x="2592" y="278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0" name="AutoShape 36"/>
            <p:cNvSpPr>
              <a:spLocks noChangeArrowheads="1"/>
            </p:cNvSpPr>
            <p:nvPr/>
          </p:nvSpPr>
          <p:spPr bwMode="auto">
            <a:xfrm>
              <a:off x="3120" y="249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1" name="AutoShape 37"/>
            <p:cNvSpPr>
              <a:spLocks noChangeArrowheads="1"/>
            </p:cNvSpPr>
            <p:nvPr/>
          </p:nvSpPr>
          <p:spPr bwMode="auto">
            <a:xfrm>
              <a:off x="2640" y="220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2" name="AutoShape 38"/>
            <p:cNvSpPr>
              <a:spLocks noChangeArrowheads="1"/>
            </p:cNvSpPr>
            <p:nvPr/>
          </p:nvSpPr>
          <p:spPr bwMode="auto">
            <a:xfrm>
              <a:off x="3840" y="2352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63" name="AutoShape 39"/>
            <p:cNvSpPr>
              <a:spLocks noChangeArrowheads="1"/>
            </p:cNvSpPr>
            <p:nvPr/>
          </p:nvSpPr>
          <p:spPr bwMode="auto">
            <a:xfrm>
              <a:off x="3408" y="254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64" name="AutoShape 40"/>
          <p:cNvSpPr>
            <a:spLocks noChangeArrowheads="1"/>
          </p:cNvSpPr>
          <p:nvPr/>
        </p:nvSpPr>
        <p:spPr bwMode="auto">
          <a:xfrm>
            <a:off x="1371600" y="35814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2265" name="AutoShape 41"/>
          <p:cNvSpPr>
            <a:spLocks noChangeArrowheads="1"/>
          </p:cNvSpPr>
          <p:nvPr/>
        </p:nvSpPr>
        <p:spPr bwMode="auto">
          <a:xfrm>
            <a:off x="7696200" y="41910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6" name="AutoShape 42"/>
          <p:cNvSpPr>
            <a:spLocks noChangeArrowheads="1"/>
          </p:cNvSpPr>
          <p:nvPr/>
        </p:nvSpPr>
        <p:spPr bwMode="auto">
          <a:xfrm>
            <a:off x="685800" y="4114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7" name="AutoShape 43"/>
          <p:cNvSpPr>
            <a:spLocks noChangeArrowheads="1"/>
          </p:cNvSpPr>
          <p:nvPr/>
        </p:nvSpPr>
        <p:spPr bwMode="auto">
          <a:xfrm>
            <a:off x="1066800" y="4038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8" name="AutoShape 44"/>
          <p:cNvSpPr>
            <a:spLocks noChangeArrowheads="1"/>
          </p:cNvSpPr>
          <p:nvPr/>
        </p:nvSpPr>
        <p:spPr bwMode="auto">
          <a:xfrm>
            <a:off x="533400" y="38862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69" name="AutoShape 45"/>
          <p:cNvSpPr>
            <a:spLocks noChangeArrowheads="1"/>
          </p:cNvSpPr>
          <p:nvPr/>
        </p:nvSpPr>
        <p:spPr bwMode="auto">
          <a:xfrm>
            <a:off x="990600" y="3733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0" name="AutoShape 46"/>
          <p:cNvSpPr>
            <a:spLocks noChangeArrowheads="1"/>
          </p:cNvSpPr>
          <p:nvPr/>
        </p:nvSpPr>
        <p:spPr bwMode="auto">
          <a:xfrm flipH="1">
            <a:off x="66294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2271" name="AutoShape 47"/>
          <p:cNvSpPr>
            <a:spLocks noChangeArrowheads="1"/>
          </p:cNvSpPr>
          <p:nvPr/>
        </p:nvSpPr>
        <p:spPr bwMode="auto">
          <a:xfrm>
            <a:off x="7696200" y="37338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2" name="AutoShape 48"/>
          <p:cNvSpPr>
            <a:spLocks noChangeArrowheads="1"/>
          </p:cNvSpPr>
          <p:nvPr/>
        </p:nvSpPr>
        <p:spPr bwMode="auto">
          <a:xfrm>
            <a:off x="8229600" y="39624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3" name="AutoShape 49"/>
          <p:cNvSpPr>
            <a:spLocks noChangeArrowheads="1"/>
          </p:cNvSpPr>
          <p:nvPr/>
        </p:nvSpPr>
        <p:spPr bwMode="auto">
          <a:xfrm>
            <a:off x="2438400" y="2438400"/>
            <a:ext cx="1905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2274" name="AutoShape 50"/>
          <p:cNvSpPr>
            <a:spLocks noChangeArrowheads="1"/>
          </p:cNvSpPr>
          <p:nvPr/>
        </p:nvSpPr>
        <p:spPr bwMode="auto">
          <a:xfrm>
            <a:off x="56388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5" name="AutoShape 51"/>
          <p:cNvSpPr>
            <a:spLocks noChangeArrowheads="1"/>
          </p:cNvSpPr>
          <p:nvPr/>
        </p:nvSpPr>
        <p:spPr bwMode="auto">
          <a:xfrm>
            <a:off x="47244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6" name="AutoShape 52"/>
          <p:cNvSpPr>
            <a:spLocks noChangeArrowheads="1"/>
          </p:cNvSpPr>
          <p:nvPr/>
        </p:nvSpPr>
        <p:spPr bwMode="auto">
          <a:xfrm>
            <a:off x="37338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7" name="AutoShape 53"/>
          <p:cNvSpPr>
            <a:spLocks noChangeArrowheads="1"/>
          </p:cNvSpPr>
          <p:nvPr/>
        </p:nvSpPr>
        <p:spPr bwMode="auto">
          <a:xfrm>
            <a:off x="28956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8" name="AutoShape 54"/>
          <p:cNvSpPr>
            <a:spLocks noChangeArrowheads="1"/>
          </p:cNvSpPr>
          <p:nvPr/>
        </p:nvSpPr>
        <p:spPr bwMode="auto">
          <a:xfrm>
            <a:off x="2438400" y="220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79" name="AutoShape 55"/>
          <p:cNvSpPr>
            <a:spLocks noChangeArrowheads="1"/>
          </p:cNvSpPr>
          <p:nvPr/>
        </p:nvSpPr>
        <p:spPr bwMode="auto">
          <a:xfrm>
            <a:off x="4343400" y="2438400"/>
            <a:ext cx="19812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2280" name="AutoShape 56"/>
          <p:cNvSpPr>
            <a:spLocks noChangeArrowheads="1"/>
          </p:cNvSpPr>
          <p:nvPr/>
        </p:nvSpPr>
        <p:spPr bwMode="auto">
          <a:xfrm>
            <a:off x="6019800" y="20574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1" name="AutoShape 57"/>
          <p:cNvSpPr>
            <a:spLocks noChangeArrowheads="1"/>
          </p:cNvSpPr>
          <p:nvPr/>
        </p:nvSpPr>
        <p:spPr bwMode="auto">
          <a:xfrm>
            <a:off x="1981200" y="51054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2282" name="AutoShape 58"/>
          <p:cNvSpPr>
            <a:spLocks noChangeArrowheads="1"/>
          </p:cNvSpPr>
          <p:nvPr/>
        </p:nvSpPr>
        <p:spPr bwMode="auto">
          <a:xfrm>
            <a:off x="2667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3" name="AutoShape 59"/>
          <p:cNvSpPr>
            <a:spLocks noChangeArrowheads="1"/>
          </p:cNvSpPr>
          <p:nvPr/>
        </p:nvSpPr>
        <p:spPr bwMode="auto">
          <a:xfrm>
            <a:off x="3429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4" name="AutoShape 60"/>
          <p:cNvSpPr>
            <a:spLocks noChangeArrowheads="1"/>
          </p:cNvSpPr>
          <p:nvPr/>
        </p:nvSpPr>
        <p:spPr bwMode="auto">
          <a:xfrm>
            <a:off x="5486400" y="6248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5" name="AutoShape 61"/>
          <p:cNvSpPr>
            <a:spLocks noChangeArrowheads="1"/>
          </p:cNvSpPr>
          <p:nvPr/>
        </p:nvSpPr>
        <p:spPr bwMode="auto">
          <a:xfrm>
            <a:off x="58674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6" name="AutoShape 62"/>
          <p:cNvSpPr>
            <a:spLocks noChangeArrowheads="1"/>
          </p:cNvSpPr>
          <p:nvPr/>
        </p:nvSpPr>
        <p:spPr bwMode="auto">
          <a:xfrm>
            <a:off x="51816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7" name="AutoShape 63"/>
          <p:cNvSpPr>
            <a:spLocks noChangeArrowheads="1"/>
          </p:cNvSpPr>
          <p:nvPr/>
        </p:nvSpPr>
        <p:spPr bwMode="auto">
          <a:xfrm>
            <a:off x="6096000" y="594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8" name="AutoShape 64"/>
          <p:cNvSpPr>
            <a:spLocks noChangeArrowheads="1"/>
          </p:cNvSpPr>
          <p:nvPr/>
        </p:nvSpPr>
        <p:spPr bwMode="auto">
          <a:xfrm>
            <a:off x="2362200" y="601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89" name="AutoShape 65"/>
          <p:cNvSpPr>
            <a:spLocks noChangeArrowheads="1"/>
          </p:cNvSpPr>
          <p:nvPr/>
        </p:nvSpPr>
        <p:spPr bwMode="auto">
          <a:xfrm>
            <a:off x="4648200" y="51816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2290" name="AutoShape 66"/>
          <p:cNvSpPr>
            <a:spLocks noChangeArrowheads="1"/>
          </p:cNvSpPr>
          <p:nvPr/>
        </p:nvSpPr>
        <p:spPr bwMode="auto">
          <a:xfrm>
            <a:off x="28956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91" name="AutoShape 67"/>
          <p:cNvSpPr>
            <a:spLocks noChangeArrowheads="1"/>
          </p:cNvSpPr>
          <p:nvPr/>
        </p:nvSpPr>
        <p:spPr bwMode="auto">
          <a:xfrm>
            <a:off x="57150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228600" y="1143000"/>
            <a:ext cx="8686800" cy="609600"/>
            <a:chOff x="144" y="912"/>
            <a:chExt cx="5472" cy="384"/>
          </a:xfrm>
        </p:grpSpPr>
        <p:sp>
          <p:nvSpPr>
            <p:cNvPr id="52293" name="Rectangle 69"/>
            <p:cNvSpPr>
              <a:spLocks noChangeArrowheads="1"/>
            </p:cNvSpPr>
            <p:nvPr/>
          </p:nvSpPr>
          <p:spPr bwMode="auto">
            <a:xfrm>
              <a:off x="144" y="912"/>
              <a:ext cx="547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4" name="Text Box 70"/>
            <p:cNvSpPr txBox="1">
              <a:spLocks noChangeArrowheads="1"/>
            </p:cNvSpPr>
            <p:nvPr/>
          </p:nvSpPr>
          <p:spPr bwMode="auto">
            <a:xfrm>
              <a:off x="480" y="1008"/>
              <a:ext cx="110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provider route</a:t>
              </a:r>
            </a:p>
          </p:txBody>
        </p:sp>
        <p:sp>
          <p:nvSpPr>
            <p:cNvPr id="52295" name="AutoShape 71"/>
            <p:cNvSpPr>
              <a:spLocks noChangeArrowheads="1"/>
            </p:cNvSpPr>
            <p:nvPr/>
          </p:nvSpPr>
          <p:spPr bwMode="auto">
            <a:xfrm>
              <a:off x="4560" y="105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6" name="Text Box 72"/>
            <p:cNvSpPr txBox="1">
              <a:spLocks noChangeArrowheads="1"/>
            </p:cNvSpPr>
            <p:nvPr/>
          </p:nvSpPr>
          <p:spPr bwMode="auto">
            <a:xfrm>
              <a:off x="3264" y="1008"/>
              <a:ext cx="11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customer route</a:t>
              </a:r>
            </a:p>
          </p:txBody>
        </p:sp>
        <p:sp>
          <p:nvSpPr>
            <p:cNvPr id="52297" name="AutoShape 73"/>
            <p:cNvSpPr>
              <a:spLocks noChangeArrowheads="1"/>
            </p:cNvSpPr>
            <p:nvPr/>
          </p:nvSpPr>
          <p:spPr bwMode="auto">
            <a:xfrm>
              <a:off x="1824" y="10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98" name="Text Box 74"/>
            <p:cNvSpPr txBox="1">
              <a:spLocks noChangeArrowheads="1"/>
            </p:cNvSpPr>
            <p:nvPr/>
          </p:nvSpPr>
          <p:spPr bwMode="auto">
            <a:xfrm>
              <a:off x="2016" y="1008"/>
              <a:ext cx="8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peer route</a:t>
              </a:r>
            </a:p>
          </p:txBody>
        </p:sp>
        <p:sp>
          <p:nvSpPr>
            <p:cNvPr id="52299" name="AutoShape 75"/>
            <p:cNvSpPr>
              <a:spLocks noChangeArrowheads="1"/>
            </p:cNvSpPr>
            <p:nvPr/>
          </p:nvSpPr>
          <p:spPr bwMode="auto">
            <a:xfrm>
              <a:off x="288" y="10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00" name="Text Box 76"/>
            <p:cNvSpPr txBox="1">
              <a:spLocks noChangeArrowheads="1"/>
            </p:cNvSpPr>
            <p:nvPr/>
          </p:nvSpPr>
          <p:spPr bwMode="auto">
            <a:xfrm>
              <a:off x="4752" y="1008"/>
              <a:ext cx="76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latin typeface="Arial Black" pitchFamily="34" charset="0"/>
                </a:rPr>
                <a:t>ISP route</a:t>
              </a:r>
            </a:p>
          </p:txBody>
        </p:sp>
        <p:sp>
          <p:nvSpPr>
            <p:cNvPr id="52301" name="AutoShape 77"/>
            <p:cNvSpPr>
              <a:spLocks noChangeArrowheads="1"/>
            </p:cNvSpPr>
            <p:nvPr/>
          </p:nvSpPr>
          <p:spPr bwMode="auto">
            <a:xfrm>
              <a:off x="3168" y="105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302" name="AutoShape 78"/>
          <p:cNvSpPr>
            <a:spLocks noChangeArrowheads="1"/>
          </p:cNvSpPr>
          <p:nvPr/>
        </p:nvSpPr>
        <p:spPr bwMode="auto">
          <a:xfrm>
            <a:off x="5105400" y="2133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C649-6666-4EEE-B893-AE6E3BC6B5C8}" type="slidenum">
              <a:rPr lang="en-US"/>
              <a:pPr/>
              <a:t>28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/>
              <a:t>Export Routes 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219200" y="3810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3429000" y="213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38400" y="3200400"/>
            <a:ext cx="4038600" cy="1752600"/>
            <a:chOff x="1536" y="2160"/>
            <a:chExt cx="2544" cy="1104"/>
          </a:xfrm>
        </p:grpSpPr>
        <p:sp>
          <p:nvSpPr>
            <p:cNvPr id="54278" name="AutoShape 6"/>
            <p:cNvSpPr>
              <a:spLocks noChangeArrowheads="1"/>
            </p:cNvSpPr>
            <p:nvPr/>
          </p:nvSpPr>
          <p:spPr bwMode="auto">
            <a:xfrm>
              <a:off x="1536" y="2160"/>
              <a:ext cx="2544" cy="110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9" name="AutoShape 7"/>
            <p:cNvSpPr>
              <a:spLocks noChangeArrowheads="1"/>
            </p:cNvSpPr>
            <p:nvPr/>
          </p:nvSpPr>
          <p:spPr bwMode="auto">
            <a:xfrm>
              <a:off x="3648" y="244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0" name="AutoShape 8"/>
            <p:cNvSpPr>
              <a:spLocks noChangeArrowheads="1"/>
            </p:cNvSpPr>
            <p:nvPr/>
          </p:nvSpPr>
          <p:spPr bwMode="auto">
            <a:xfrm>
              <a:off x="2352" y="297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1" name="AutoShape 9"/>
            <p:cNvSpPr>
              <a:spLocks noChangeArrowheads="1"/>
            </p:cNvSpPr>
            <p:nvPr/>
          </p:nvSpPr>
          <p:spPr bwMode="auto">
            <a:xfrm>
              <a:off x="3648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2" name="AutoShape 10"/>
            <p:cNvSpPr>
              <a:spLocks noChangeArrowheads="1"/>
            </p:cNvSpPr>
            <p:nvPr/>
          </p:nvSpPr>
          <p:spPr bwMode="auto">
            <a:xfrm>
              <a:off x="2400" y="2256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3" name="AutoShape 11"/>
            <p:cNvSpPr>
              <a:spLocks noChangeArrowheads="1"/>
            </p:cNvSpPr>
            <p:nvPr/>
          </p:nvSpPr>
          <p:spPr bwMode="auto">
            <a:xfrm>
              <a:off x="3312" y="230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4" name="AutoShape 12"/>
            <p:cNvSpPr>
              <a:spLocks noChangeArrowheads="1"/>
            </p:cNvSpPr>
            <p:nvPr/>
          </p:nvSpPr>
          <p:spPr bwMode="auto">
            <a:xfrm>
              <a:off x="3024" y="302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5" name="AutoShape 13"/>
            <p:cNvSpPr>
              <a:spLocks noChangeArrowheads="1"/>
            </p:cNvSpPr>
            <p:nvPr/>
          </p:nvSpPr>
          <p:spPr bwMode="auto">
            <a:xfrm>
              <a:off x="2784" y="2352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6" name="AutoShape 14"/>
            <p:cNvSpPr>
              <a:spLocks noChangeArrowheads="1"/>
            </p:cNvSpPr>
            <p:nvPr/>
          </p:nvSpPr>
          <p:spPr bwMode="auto">
            <a:xfrm>
              <a:off x="1824" y="2880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7" name="AutoShape 15"/>
            <p:cNvSpPr>
              <a:spLocks noChangeArrowheads="1"/>
            </p:cNvSpPr>
            <p:nvPr/>
          </p:nvSpPr>
          <p:spPr bwMode="auto">
            <a:xfrm>
              <a:off x="2256" y="2544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8" name="AutoShape 16"/>
            <p:cNvSpPr>
              <a:spLocks noChangeArrowheads="1"/>
            </p:cNvSpPr>
            <p:nvPr/>
          </p:nvSpPr>
          <p:spPr bwMode="auto">
            <a:xfrm>
              <a:off x="1584" y="240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9" name="AutoShape 17"/>
            <p:cNvSpPr>
              <a:spLocks noChangeArrowheads="1"/>
            </p:cNvSpPr>
            <p:nvPr/>
          </p:nvSpPr>
          <p:spPr bwMode="auto">
            <a:xfrm>
              <a:off x="2496" y="2544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0" name="AutoShape 18"/>
            <p:cNvSpPr>
              <a:spLocks noChangeArrowheads="1"/>
            </p:cNvSpPr>
            <p:nvPr/>
          </p:nvSpPr>
          <p:spPr bwMode="auto">
            <a:xfrm>
              <a:off x="3696" y="307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1" name="AutoShape 19"/>
            <p:cNvSpPr>
              <a:spLocks noChangeArrowheads="1"/>
            </p:cNvSpPr>
            <p:nvPr/>
          </p:nvSpPr>
          <p:spPr bwMode="auto">
            <a:xfrm>
              <a:off x="3600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2" name="AutoShape 20"/>
            <p:cNvSpPr>
              <a:spLocks noChangeArrowheads="1"/>
            </p:cNvSpPr>
            <p:nvPr/>
          </p:nvSpPr>
          <p:spPr bwMode="auto">
            <a:xfrm>
              <a:off x="1728" y="2640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3" name="AutoShape 21"/>
            <p:cNvSpPr>
              <a:spLocks noChangeArrowheads="1"/>
            </p:cNvSpPr>
            <p:nvPr/>
          </p:nvSpPr>
          <p:spPr bwMode="auto">
            <a:xfrm>
              <a:off x="2208" y="2832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4" name="AutoShape 22"/>
            <p:cNvSpPr>
              <a:spLocks noChangeArrowheads="1"/>
            </p:cNvSpPr>
            <p:nvPr/>
          </p:nvSpPr>
          <p:spPr bwMode="auto">
            <a:xfrm>
              <a:off x="3216" y="26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5" name="AutoShape 23"/>
            <p:cNvSpPr>
              <a:spLocks noChangeArrowheads="1"/>
            </p:cNvSpPr>
            <p:nvPr/>
          </p:nvSpPr>
          <p:spPr bwMode="auto">
            <a:xfrm>
              <a:off x="2112" y="2256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6" name="AutoShape 24"/>
            <p:cNvSpPr>
              <a:spLocks noChangeArrowheads="1"/>
            </p:cNvSpPr>
            <p:nvPr/>
          </p:nvSpPr>
          <p:spPr bwMode="auto">
            <a:xfrm>
              <a:off x="2688" y="302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7" name="AutoShape 25"/>
            <p:cNvSpPr>
              <a:spLocks noChangeArrowheads="1"/>
            </p:cNvSpPr>
            <p:nvPr/>
          </p:nvSpPr>
          <p:spPr bwMode="auto">
            <a:xfrm>
              <a:off x="3024" y="220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8" name="AutoShape 26"/>
            <p:cNvSpPr>
              <a:spLocks noChangeArrowheads="1"/>
            </p:cNvSpPr>
            <p:nvPr/>
          </p:nvSpPr>
          <p:spPr bwMode="auto">
            <a:xfrm>
              <a:off x="1632" y="2976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99" name="AutoShape 27"/>
            <p:cNvSpPr>
              <a:spLocks noChangeArrowheads="1"/>
            </p:cNvSpPr>
            <p:nvPr/>
          </p:nvSpPr>
          <p:spPr bwMode="auto">
            <a:xfrm>
              <a:off x="1680" y="2160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0" name="AutoShape 28"/>
            <p:cNvSpPr>
              <a:spLocks noChangeArrowheads="1"/>
            </p:cNvSpPr>
            <p:nvPr/>
          </p:nvSpPr>
          <p:spPr bwMode="auto">
            <a:xfrm>
              <a:off x="3888" y="2688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1" name="AutoShape 29"/>
            <p:cNvSpPr>
              <a:spLocks noChangeArrowheads="1"/>
            </p:cNvSpPr>
            <p:nvPr/>
          </p:nvSpPr>
          <p:spPr bwMode="auto">
            <a:xfrm>
              <a:off x="2832" y="2784"/>
              <a:ext cx="144" cy="144"/>
            </a:xfrm>
            <a:prstGeom prst="smileyFace">
              <a:avLst>
                <a:gd name="adj" fmla="val 4653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2" name="AutoShape 30"/>
            <p:cNvSpPr>
              <a:spLocks noChangeArrowheads="1"/>
            </p:cNvSpPr>
            <p:nvPr/>
          </p:nvSpPr>
          <p:spPr bwMode="auto">
            <a:xfrm>
              <a:off x="3888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3" name="AutoShape 31"/>
            <p:cNvSpPr>
              <a:spLocks noChangeArrowheads="1"/>
            </p:cNvSpPr>
            <p:nvPr/>
          </p:nvSpPr>
          <p:spPr bwMode="auto">
            <a:xfrm>
              <a:off x="3360" y="292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4" name="AutoShape 32"/>
            <p:cNvSpPr>
              <a:spLocks noChangeArrowheads="1"/>
            </p:cNvSpPr>
            <p:nvPr/>
          </p:nvSpPr>
          <p:spPr bwMode="auto">
            <a:xfrm>
              <a:off x="1968" y="302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5" name="AutoShape 33"/>
            <p:cNvSpPr>
              <a:spLocks noChangeArrowheads="1"/>
            </p:cNvSpPr>
            <p:nvPr/>
          </p:nvSpPr>
          <p:spPr bwMode="auto">
            <a:xfrm>
              <a:off x="1968" y="2640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6" name="AutoShape 34"/>
            <p:cNvSpPr>
              <a:spLocks noChangeArrowheads="1"/>
            </p:cNvSpPr>
            <p:nvPr/>
          </p:nvSpPr>
          <p:spPr bwMode="auto">
            <a:xfrm>
              <a:off x="1920" y="244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7" name="AutoShape 35"/>
            <p:cNvSpPr>
              <a:spLocks noChangeArrowheads="1"/>
            </p:cNvSpPr>
            <p:nvPr/>
          </p:nvSpPr>
          <p:spPr bwMode="auto">
            <a:xfrm>
              <a:off x="2592" y="278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8" name="AutoShape 36"/>
            <p:cNvSpPr>
              <a:spLocks noChangeArrowheads="1"/>
            </p:cNvSpPr>
            <p:nvPr/>
          </p:nvSpPr>
          <p:spPr bwMode="auto">
            <a:xfrm>
              <a:off x="3120" y="2496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9" name="AutoShape 37"/>
            <p:cNvSpPr>
              <a:spLocks noChangeArrowheads="1"/>
            </p:cNvSpPr>
            <p:nvPr/>
          </p:nvSpPr>
          <p:spPr bwMode="auto">
            <a:xfrm>
              <a:off x="2640" y="2208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0" name="AutoShape 38"/>
            <p:cNvSpPr>
              <a:spLocks noChangeArrowheads="1"/>
            </p:cNvSpPr>
            <p:nvPr/>
          </p:nvSpPr>
          <p:spPr bwMode="auto">
            <a:xfrm>
              <a:off x="3840" y="2352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1" name="AutoShape 39"/>
            <p:cNvSpPr>
              <a:spLocks noChangeArrowheads="1"/>
            </p:cNvSpPr>
            <p:nvPr/>
          </p:nvSpPr>
          <p:spPr bwMode="auto">
            <a:xfrm>
              <a:off x="3408" y="2544"/>
              <a:ext cx="144" cy="144"/>
            </a:xfrm>
            <a:custGeom>
              <a:avLst/>
              <a:gdLst>
                <a:gd name="T0" fmla="*/ 10860 w 21600"/>
                <a:gd name="T1" fmla="*/ 2187 h 21600"/>
                <a:gd name="T2" fmla="*/ 2928 w 21600"/>
                <a:gd name="T3" fmla="*/ 10800 h 21600"/>
                <a:gd name="T4" fmla="*/ 10860 w 21600"/>
                <a:gd name="T5" fmla="*/ 21600 h 21600"/>
                <a:gd name="T6" fmla="*/ 18672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312" name="AutoShape 40"/>
          <p:cNvSpPr>
            <a:spLocks noChangeArrowheads="1"/>
          </p:cNvSpPr>
          <p:nvPr/>
        </p:nvSpPr>
        <p:spPr bwMode="auto">
          <a:xfrm>
            <a:off x="65532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4313" name="AutoShape 41"/>
          <p:cNvSpPr>
            <a:spLocks noChangeArrowheads="1"/>
          </p:cNvSpPr>
          <p:nvPr/>
        </p:nvSpPr>
        <p:spPr bwMode="auto">
          <a:xfrm>
            <a:off x="5715000" y="58674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4" name="AutoShape 42"/>
          <p:cNvSpPr>
            <a:spLocks noChangeArrowheads="1"/>
          </p:cNvSpPr>
          <p:nvPr/>
        </p:nvSpPr>
        <p:spPr bwMode="auto">
          <a:xfrm>
            <a:off x="25146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5" name="AutoShape 43"/>
          <p:cNvSpPr>
            <a:spLocks noChangeArrowheads="1"/>
          </p:cNvSpPr>
          <p:nvPr/>
        </p:nvSpPr>
        <p:spPr bwMode="auto">
          <a:xfrm>
            <a:off x="32004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6" name="AutoShape 44"/>
          <p:cNvSpPr>
            <a:spLocks noChangeArrowheads="1"/>
          </p:cNvSpPr>
          <p:nvPr/>
        </p:nvSpPr>
        <p:spPr bwMode="auto">
          <a:xfrm flipH="1">
            <a:off x="1447800" y="3505200"/>
            <a:ext cx="838200" cy="1143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600" b="1">
                <a:latin typeface="Arial Black" pitchFamily="34" charset="0"/>
              </a:rPr>
              <a:t>peer</a:t>
            </a:r>
          </a:p>
        </p:txBody>
      </p:sp>
      <p:sp>
        <p:nvSpPr>
          <p:cNvPr id="54317" name="AutoShape 45"/>
          <p:cNvSpPr>
            <a:spLocks noChangeArrowheads="1"/>
          </p:cNvSpPr>
          <p:nvPr/>
        </p:nvSpPr>
        <p:spPr bwMode="auto">
          <a:xfrm>
            <a:off x="3352800" y="60960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8" name="AutoShape 46"/>
          <p:cNvSpPr>
            <a:spLocks noChangeArrowheads="1"/>
          </p:cNvSpPr>
          <p:nvPr/>
        </p:nvSpPr>
        <p:spPr bwMode="auto">
          <a:xfrm>
            <a:off x="5562600" y="6324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19" name="AutoShape 47"/>
          <p:cNvSpPr>
            <a:spLocks noChangeArrowheads="1"/>
          </p:cNvSpPr>
          <p:nvPr/>
        </p:nvSpPr>
        <p:spPr bwMode="auto">
          <a:xfrm>
            <a:off x="2438400" y="5029200"/>
            <a:ext cx="19050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4320" name="AutoShape 48"/>
          <p:cNvSpPr>
            <a:spLocks noChangeArrowheads="1"/>
          </p:cNvSpPr>
          <p:nvPr/>
        </p:nvSpPr>
        <p:spPr bwMode="auto">
          <a:xfrm>
            <a:off x="5486400" y="601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1" name="AutoShape 49"/>
          <p:cNvSpPr>
            <a:spLocks noChangeArrowheads="1"/>
          </p:cNvSpPr>
          <p:nvPr/>
        </p:nvSpPr>
        <p:spPr bwMode="auto">
          <a:xfrm>
            <a:off x="6248400" y="5638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2" name="AutoShape 50"/>
          <p:cNvSpPr>
            <a:spLocks noChangeArrowheads="1"/>
          </p:cNvSpPr>
          <p:nvPr/>
        </p:nvSpPr>
        <p:spPr bwMode="auto">
          <a:xfrm>
            <a:off x="2438400" y="57150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3" name="AutoShape 51"/>
          <p:cNvSpPr>
            <a:spLocks noChangeArrowheads="1"/>
          </p:cNvSpPr>
          <p:nvPr/>
        </p:nvSpPr>
        <p:spPr bwMode="auto">
          <a:xfrm>
            <a:off x="3733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4" name="AutoShape 52"/>
          <p:cNvSpPr>
            <a:spLocks noChangeArrowheads="1"/>
          </p:cNvSpPr>
          <p:nvPr/>
        </p:nvSpPr>
        <p:spPr bwMode="auto">
          <a:xfrm>
            <a:off x="2971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5" name="AutoShape 53"/>
          <p:cNvSpPr>
            <a:spLocks noChangeArrowheads="1"/>
          </p:cNvSpPr>
          <p:nvPr/>
        </p:nvSpPr>
        <p:spPr bwMode="auto">
          <a:xfrm>
            <a:off x="4495800" y="5029200"/>
            <a:ext cx="1981200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customer</a:t>
            </a:r>
          </a:p>
        </p:txBody>
      </p:sp>
      <p:sp>
        <p:nvSpPr>
          <p:cNvPr id="54326" name="AutoShape 54"/>
          <p:cNvSpPr>
            <a:spLocks noChangeArrowheads="1"/>
          </p:cNvSpPr>
          <p:nvPr/>
        </p:nvSpPr>
        <p:spPr bwMode="auto">
          <a:xfrm>
            <a:off x="4800600" y="60198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7" name="AutoShape 55"/>
          <p:cNvSpPr>
            <a:spLocks noChangeArrowheads="1"/>
          </p:cNvSpPr>
          <p:nvPr/>
        </p:nvSpPr>
        <p:spPr bwMode="auto">
          <a:xfrm>
            <a:off x="2209800" y="25908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To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4328" name="AutoShape 56"/>
          <p:cNvSpPr>
            <a:spLocks noChangeArrowheads="1"/>
          </p:cNvSpPr>
          <p:nvPr/>
        </p:nvSpPr>
        <p:spPr bwMode="auto">
          <a:xfrm>
            <a:off x="2667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29" name="AutoShape 57"/>
          <p:cNvSpPr>
            <a:spLocks noChangeArrowheads="1"/>
          </p:cNvSpPr>
          <p:nvPr/>
        </p:nvSpPr>
        <p:spPr bwMode="auto">
          <a:xfrm>
            <a:off x="3429000" y="5715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0" name="AutoShape 58"/>
          <p:cNvSpPr>
            <a:spLocks noChangeArrowheads="1"/>
          </p:cNvSpPr>
          <p:nvPr/>
        </p:nvSpPr>
        <p:spPr bwMode="auto">
          <a:xfrm>
            <a:off x="6019800" y="5867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1" name="AutoShape 59"/>
          <p:cNvSpPr>
            <a:spLocks noChangeArrowheads="1"/>
          </p:cNvSpPr>
          <p:nvPr/>
        </p:nvSpPr>
        <p:spPr bwMode="auto">
          <a:xfrm>
            <a:off x="5867400" y="6172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2" name="AutoShape 60"/>
          <p:cNvSpPr>
            <a:spLocks noChangeArrowheads="1"/>
          </p:cNvSpPr>
          <p:nvPr/>
        </p:nvSpPr>
        <p:spPr bwMode="auto">
          <a:xfrm>
            <a:off x="5181600" y="57912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3" name="AutoShape 61"/>
          <p:cNvSpPr>
            <a:spLocks noChangeArrowheads="1"/>
          </p:cNvSpPr>
          <p:nvPr/>
        </p:nvSpPr>
        <p:spPr bwMode="auto">
          <a:xfrm>
            <a:off x="5029200" y="220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4" name="AutoShape 62"/>
          <p:cNvSpPr>
            <a:spLocks noChangeArrowheads="1"/>
          </p:cNvSpPr>
          <p:nvPr/>
        </p:nvSpPr>
        <p:spPr bwMode="auto">
          <a:xfrm>
            <a:off x="2362200" y="60198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5" name="AutoShape 63"/>
          <p:cNvSpPr>
            <a:spLocks noChangeArrowheads="1"/>
          </p:cNvSpPr>
          <p:nvPr/>
        </p:nvSpPr>
        <p:spPr bwMode="auto">
          <a:xfrm>
            <a:off x="4419600" y="2590800"/>
            <a:ext cx="2209800" cy="533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latin typeface="Arial Black" pitchFamily="34" charset="0"/>
              </a:rPr>
              <a:t>From </a:t>
            </a:r>
          </a:p>
          <a:p>
            <a:pPr algn="ctr"/>
            <a:r>
              <a:rPr lang="en-US" sz="1400" b="1">
                <a:latin typeface="Arial Black" pitchFamily="34" charset="0"/>
              </a:rPr>
              <a:t>provider</a:t>
            </a:r>
          </a:p>
        </p:txBody>
      </p:sp>
      <p:sp>
        <p:nvSpPr>
          <p:cNvPr id="54336" name="AutoShape 64"/>
          <p:cNvSpPr>
            <a:spLocks noChangeArrowheads="1"/>
          </p:cNvSpPr>
          <p:nvPr/>
        </p:nvSpPr>
        <p:spPr bwMode="auto">
          <a:xfrm>
            <a:off x="2819400" y="2133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7" name="AutoShape 65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8" name="Rectangle 66"/>
          <p:cNvSpPr>
            <a:spLocks noChangeArrowheads="1"/>
          </p:cNvSpPr>
          <p:nvPr/>
        </p:nvSpPr>
        <p:spPr bwMode="auto">
          <a:xfrm>
            <a:off x="228600" y="1143000"/>
            <a:ext cx="868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39" name="Text Box 67"/>
          <p:cNvSpPr txBox="1">
            <a:spLocks noChangeArrowheads="1"/>
          </p:cNvSpPr>
          <p:nvPr/>
        </p:nvSpPr>
        <p:spPr bwMode="auto">
          <a:xfrm>
            <a:off x="762000" y="1295400"/>
            <a:ext cx="1751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provider route</a:t>
            </a:r>
          </a:p>
        </p:txBody>
      </p:sp>
      <p:sp>
        <p:nvSpPr>
          <p:cNvPr id="54340" name="AutoShape 68"/>
          <p:cNvSpPr>
            <a:spLocks noChangeArrowheads="1"/>
          </p:cNvSpPr>
          <p:nvPr/>
        </p:nvSpPr>
        <p:spPr bwMode="auto">
          <a:xfrm>
            <a:off x="7239000" y="1371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1" name="Text Box 69"/>
          <p:cNvSpPr txBox="1">
            <a:spLocks noChangeArrowheads="1"/>
          </p:cNvSpPr>
          <p:nvPr/>
        </p:nvSpPr>
        <p:spPr bwMode="auto">
          <a:xfrm>
            <a:off x="5181600" y="1295400"/>
            <a:ext cx="1885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customer route</a:t>
            </a:r>
          </a:p>
        </p:txBody>
      </p:sp>
      <p:sp>
        <p:nvSpPr>
          <p:cNvPr id="54342" name="AutoShape 70"/>
          <p:cNvSpPr>
            <a:spLocks noChangeArrowheads="1"/>
          </p:cNvSpPr>
          <p:nvPr/>
        </p:nvSpPr>
        <p:spPr bwMode="auto">
          <a:xfrm>
            <a:off x="2895600" y="1371600"/>
            <a:ext cx="228600" cy="228600"/>
          </a:xfrm>
          <a:prstGeom prst="plus">
            <a:avLst>
              <a:gd name="adj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3" name="Text Box 71"/>
          <p:cNvSpPr txBox="1">
            <a:spLocks noChangeArrowheads="1"/>
          </p:cNvSpPr>
          <p:nvPr/>
        </p:nvSpPr>
        <p:spPr bwMode="auto">
          <a:xfrm>
            <a:off x="3200400" y="1295400"/>
            <a:ext cx="1333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peer route</a:t>
            </a:r>
          </a:p>
        </p:txBody>
      </p:sp>
      <p:sp>
        <p:nvSpPr>
          <p:cNvPr id="54344" name="AutoShape 72"/>
          <p:cNvSpPr>
            <a:spLocks noChangeArrowheads="1"/>
          </p:cNvSpPr>
          <p:nvPr/>
        </p:nvSpPr>
        <p:spPr bwMode="auto">
          <a:xfrm>
            <a:off x="457200" y="13716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5" name="Text Box 73"/>
          <p:cNvSpPr txBox="1">
            <a:spLocks noChangeArrowheads="1"/>
          </p:cNvSpPr>
          <p:nvPr/>
        </p:nvSpPr>
        <p:spPr bwMode="auto">
          <a:xfrm>
            <a:off x="7543800" y="1295400"/>
            <a:ext cx="1209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 Black" pitchFamily="34" charset="0"/>
              </a:rPr>
              <a:t>ISP route</a:t>
            </a:r>
          </a:p>
        </p:txBody>
      </p:sp>
      <p:sp>
        <p:nvSpPr>
          <p:cNvPr id="54346" name="AutoShape 74"/>
          <p:cNvSpPr>
            <a:spLocks noChangeArrowheads="1"/>
          </p:cNvSpPr>
          <p:nvPr/>
        </p:nvSpPr>
        <p:spPr bwMode="auto">
          <a:xfrm>
            <a:off x="5029200" y="1371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7" name="AutoShape 75"/>
          <p:cNvSpPr>
            <a:spLocks noChangeArrowheads="1"/>
          </p:cNvSpPr>
          <p:nvPr/>
        </p:nvSpPr>
        <p:spPr bwMode="auto">
          <a:xfrm>
            <a:off x="4876800" y="5791200"/>
            <a:ext cx="228600" cy="2286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8" name="AutoShape 76"/>
          <p:cNvSpPr>
            <a:spLocks noChangeArrowheads="1"/>
          </p:cNvSpPr>
          <p:nvPr/>
        </p:nvSpPr>
        <p:spPr bwMode="auto">
          <a:xfrm>
            <a:off x="5029200" y="6172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49" name="AutoShape 77"/>
          <p:cNvSpPr>
            <a:spLocks noChangeArrowheads="1"/>
          </p:cNvSpPr>
          <p:nvPr/>
        </p:nvSpPr>
        <p:spPr bwMode="auto">
          <a:xfrm>
            <a:off x="2895600" y="6172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0" name="AutoShape 78"/>
          <p:cNvSpPr>
            <a:spLocks noChangeArrowheads="1"/>
          </p:cNvSpPr>
          <p:nvPr/>
        </p:nvSpPr>
        <p:spPr bwMode="auto">
          <a:xfrm>
            <a:off x="2362200" y="2133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1" name="AutoShape 79"/>
          <p:cNvSpPr>
            <a:spLocks noChangeArrowheads="1"/>
          </p:cNvSpPr>
          <p:nvPr/>
        </p:nvSpPr>
        <p:spPr bwMode="auto">
          <a:xfrm>
            <a:off x="5334000" y="19812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2" name="AutoShape 80"/>
          <p:cNvSpPr>
            <a:spLocks noChangeArrowheads="1"/>
          </p:cNvSpPr>
          <p:nvPr/>
        </p:nvSpPr>
        <p:spPr bwMode="auto">
          <a:xfrm>
            <a:off x="3200400" y="2209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3" name="AutoShape 81"/>
          <p:cNvSpPr>
            <a:spLocks noChangeArrowheads="1"/>
          </p:cNvSpPr>
          <p:nvPr/>
        </p:nvSpPr>
        <p:spPr bwMode="auto">
          <a:xfrm>
            <a:off x="5791200" y="2209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4" name="AutoShape 82"/>
          <p:cNvSpPr>
            <a:spLocks noChangeArrowheads="1"/>
          </p:cNvSpPr>
          <p:nvPr/>
        </p:nvSpPr>
        <p:spPr bwMode="auto">
          <a:xfrm>
            <a:off x="685800" y="4038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5" name="AutoShape 83"/>
          <p:cNvSpPr>
            <a:spLocks noChangeArrowheads="1"/>
          </p:cNvSpPr>
          <p:nvPr/>
        </p:nvSpPr>
        <p:spPr bwMode="auto">
          <a:xfrm>
            <a:off x="990600" y="3657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6" name="AutoShape 84"/>
          <p:cNvSpPr>
            <a:spLocks noChangeArrowheads="1"/>
          </p:cNvSpPr>
          <p:nvPr/>
        </p:nvSpPr>
        <p:spPr bwMode="auto">
          <a:xfrm>
            <a:off x="7848600" y="41148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7" name="AutoShape 85"/>
          <p:cNvSpPr>
            <a:spLocks noChangeArrowheads="1"/>
          </p:cNvSpPr>
          <p:nvPr/>
        </p:nvSpPr>
        <p:spPr bwMode="auto">
          <a:xfrm>
            <a:off x="7696200" y="3657600"/>
            <a:ext cx="228600" cy="228600"/>
          </a:xfrm>
          <a:prstGeom prst="smileyFace">
            <a:avLst>
              <a:gd name="adj" fmla="val 465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8" name="AutoShape 86"/>
          <p:cNvSpPr>
            <a:spLocks noChangeArrowheads="1"/>
          </p:cNvSpPr>
          <p:nvPr/>
        </p:nvSpPr>
        <p:spPr bwMode="auto">
          <a:xfrm>
            <a:off x="8229600" y="3962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59" name="AutoShape 87"/>
          <p:cNvSpPr>
            <a:spLocks noChangeArrowheads="1"/>
          </p:cNvSpPr>
          <p:nvPr/>
        </p:nvSpPr>
        <p:spPr bwMode="auto">
          <a:xfrm>
            <a:off x="7391400" y="3962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0" name="AutoShape 88"/>
          <p:cNvSpPr>
            <a:spLocks noChangeArrowheads="1"/>
          </p:cNvSpPr>
          <p:nvPr/>
        </p:nvSpPr>
        <p:spPr bwMode="auto">
          <a:xfrm>
            <a:off x="533400" y="43434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1" name="AutoShape 89"/>
          <p:cNvSpPr>
            <a:spLocks noChangeArrowheads="1"/>
          </p:cNvSpPr>
          <p:nvPr/>
        </p:nvSpPr>
        <p:spPr bwMode="auto">
          <a:xfrm>
            <a:off x="533400" y="36576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2" name="AutoShape 90"/>
          <p:cNvSpPr>
            <a:spLocks noChangeArrowheads="1"/>
          </p:cNvSpPr>
          <p:nvPr/>
        </p:nvSpPr>
        <p:spPr bwMode="auto">
          <a:xfrm>
            <a:off x="990600" y="4191000"/>
            <a:ext cx="228600" cy="228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363" name="Freeform 91"/>
          <p:cNvSpPr>
            <a:spLocks/>
          </p:cNvSpPr>
          <p:nvPr/>
        </p:nvSpPr>
        <p:spPr bwMode="auto">
          <a:xfrm rot="-5400000">
            <a:off x="1814513" y="3900487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4" name="Freeform 92"/>
          <p:cNvSpPr>
            <a:spLocks/>
          </p:cNvSpPr>
          <p:nvPr/>
        </p:nvSpPr>
        <p:spPr bwMode="auto">
          <a:xfrm rot="-5400000">
            <a:off x="6005513" y="3976687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5" name="Freeform 93"/>
          <p:cNvSpPr>
            <a:spLocks/>
          </p:cNvSpPr>
          <p:nvPr/>
        </p:nvSpPr>
        <p:spPr bwMode="auto">
          <a:xfrm>
            <a:off x="4876800" y="3048000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366" name="Freeform 94"/>
          <p:cNvSpPr>
            <a:spLocks/>
          </p:cNvSpPr>
          <p:nvPr/>
        </p:nvSpPr>
        <p:spPr bwMode="auto">
          <a:xfrm>
            <a:off x="2743200" y="3048000"/>
            <a:ext cx="1081088" cy="290513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79" y="18"/>
              </a:cxn>
              <a:cxn ang="0">
                <a:pos x="96" y="44"/>
              </a:cxn>
              <a:cxn ang="0">
                <a:pos x="105" y="105"/>
              </a:cxn>
              <a:cxn ang="0">
                <a:pos x="140" y="96"/>
              </a:cxn>
              <a:cxn ang="0">
                <a:pos x="148" y="70"/>
              </a:cxn>
              <a:cxn ang="0">
                <a:pos x="157" y="35"/>
              </a:cxn>
              <a:cxn ang="0">
                <a:pos x="183" y="53"/>
              </a:cxn>
              <a:cxn ang="0">
                <a:pos x="236" y="131"/>
              </a:cxn>
              <a:cxn ang="0">
                <a:pos x="279" y="27"/>
              </a:cxn>
              <a:cxn ang="0">
                <a:pos x="332" y="149"/>
              </a:cxn>
              <a:cxn ang="0">
                <a:pos x="401" y="79"/>
              </a:cxn>
              <a:cxn ang="0">
                <a:pos x="419" y="114"/>
              </a:cxn>
              <a:cxn ang="0">
                <a:pos x="436" y="140"/>
              </a:cxn>
              <a:cxn ang="0">
                <a:pos x="445" y="114"/>
              </a:cxn>
              <a:cxn ang="0">
                <a:pos x="480" y="61"/>
              </a:cxn>
              <a:cxn ang="0">
                <a:pos x="489" y="166"/>
              </a:cxn>
              <a:cxn ang="0">
                <a:pos x="550" y="70"/>
              </a:cxn>
              <a:cxn ang="0">
                <a:pos x="559" y="96"/>
              </a:cxn>
              <a:cxn ang="0">
                <a:pos x="567" y="123"/>
              </a:cxn>
              <a:cxn ang="0">
                <a:pos x="585" y="96"/>
              </a:cxn>
              <a:cxn ang="0">
                <a:pos x="611" y="61"/>
              </a:cxn>
              <a:cxn ang="0">
                <a:pos x="620" y="114"/>
              </a:cxn>
              <a:cxn ang="0">
                <a:pos x="646" y="61"/>
              </a:cxn>
              <a:cxn ang="0">
                <a:pos x="672" y="27"/>
              </a:cxn>
              <a:cxn ang="0">
                <a:pos x="681" y="0"/>
              </a:cxn>
            </a:cxnLst>
            <a:rect l="0" t="0" r="r" b="b"/>
            <a:pathLst>
              <a:path w="681" h="183">
                <a:moveTo>
                  <a:pt x="0" y="88"/>
                </a:moveTo>
                <a:cubicBezTo>
                  <a:pt x="54" y="34"/>
                  <a:pt x="27" y="56"/>
                  <a:pt x="79" y="18"/>
                </a:cubicBezTo>
                <a:cubicBezTo>
                  <a:pt x="85" y="27"/>
                  <a:pt x="93" y="34"/>
                  <a:pt x="96" y="44"/>
                </a:cubicBezTo>
                <a:cubicBezTo>
                  <a:pt x="102" y="64"/>
                  <a:pt x="92" y="89"/>
                  <a:pt x="105" y="105"/>
                </a:cubicBezTo>
                <a:cubicBezTo>
                  <a:pt x="113" y="114"/>
                  <a:pt x="128" y="99"/>
                  <a:pt x="140" y="96"/>
                </a:cubicBezTo>
                <a:cubicBezTo>
                  <a:pt x="143" y="87"/>
                  <a:pt x="146" y="79"/>
                  <a:pt x="148" y="70"/>
                </a:cubicBezTo>
                <a:cubicBezTo>
                  <a:pt x="151" y="58"/>
                  <a:pt x="146" y="40"/>
                  <a:pt x="157" y="35"/>
                </a:cubicBezTo>
                <a:cubicBezTo>
                  <a:pt x="166" y="30"/>
                  <a:pt x="174" y="47"/>
                  <a:pt x="183" y="53"/>
                </a:cubicBezTo>
                <a:cubicBezTo>
                  <a:pt x="194" y="107"/>
                  <a:pt x="181" y="118"/>
                  <a:pt x="236" y="131"/>
                </a:cubicBezTo>
                <a:cubicBezTo>
                  <a:pt x="273" y="94"/>
                  <a:pt x="265" y="74"/>
                  <a:pt x="279" y="27"/>
                </a:cubicBezTo>
                <a:cubicBezTo>
                  <a:pt x="313" y="61"/>
                  <a:pt x="320" y="103"/>
                  <a:pt x="332" y="149"/>
                </a:cubicBezTo>
                <a:cubicBezTo>
                  <a:pt x="362" y="129"/>
                  <a:pt x="381" y="109"/>
                  <a:pt x="401" y="79"/>
                </a:cubicBezTo>
                <a:cubicBezTo>
                  <a:pt x="407" y="91"/>
                  <a:pt x="412" y="103"/>
                  <a:pt x="419" y="114"/>
                </a:cubicBezTo>
                <a:cubicBezTo>
                  <a:pt x="424" y="123"/>
                  <a:pt x="426" y="140"/>
                  <a:pt x="436" y="140"/>
                </a:cubicBezTo>
                <a:cubicBezTo>
                  <a:pt x="445" y="140"/>
                  <a:pt x="441" y="122"/>
                  <a:pt x="445" y="114"/>
                </a:cubicBezTo>
                <a:cubicBezTo>
                  <a:pt x="455" y="96"/>
                  <a:pt x="480" y="61"/>
                  <a:pt x="480" y="61"/>
                </a:cubicBezTo>
                <a:cubicBezTo>
                  <a:pt x="483" y="96"/>
                  <a:pt x="469" y="137"/>
                  <a:pt x="489" y="166"/>
                </a:cubicBezTo>
                <a:cubicBezTo>
                  <a:pt x="501" y="183"/>
                  <a:pt x="547" y="78"/>
                  <a:pt x="550" y="70"/>
                </a:cubicBezTo>
                <a:cubicBezTo>
                  <a:pt x="553" y="79"/>
                  <a:pt x="556" y="87"/>
                  <a:pt x="559" y="96"/>
                </a:cubicBezTo>
                <a:cubicBezTo>
                  <a:pt x="562" y="105"/>
                  <a:pt x="558" y="123"/>
                  <a:pt x="567" y="123"/>
                </a:cubicBezTo>
                <a:cubicBezTo>
                  <a:pt x="578" y="123"/>
                  <a:pt x="579" y="105"/>
                  <a:pt x="585" y="96"/>
                </a:cubicBezTo>
                <a:cubicBezTo>
                  <a:pt x="593" y="84"/>
                  <a:pt x="602" y="73"/>
                  <a:pt x="611" y="61"/>
                </a:cubicBezTo>
                <a:cubicBezTo>
                  <a:pt x="614" y="79"/>
                  <a:pt x="602" y="114"/>
                  <a:pt x="620" y="114"/>
                </a:cubicBezTo>
                <a:cubicBezTo>
                  <a:pt x="640" y="114"/>
                  <a:pt x="636" y="78"/>
                  <a:pt x="646" y="61"/>
                </a:cubicBezTo>
                <a:cubicBezTo>
                  <a:pt x="653" y="49"/>
                  <a:pt x="663" y="38"/>
                  <a:pt x="672" y="27"/>
                </a:cubicBezTo>
                <a:cubicBezTo>
                  <a:pt x="675" y="18"/>
                  <a:pt x="681" y="0"/>
                  <a:pt x="681" y="0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" name="Group 95"/>
          <p:cNvGrpSpPr>
            <a:grpSpLocks/>
          </p:cNvGrpSpPr>
          <p:nvPr/>
        </p:nvGrpSpPr>
        <p:grpSpPr bwMode="auto">
          <a:xfrm>
            <a:off x="7162800" y="5029200"/>
            <a:ext cx="1524000" cy="1524000"/>
            <a:chOff x="4512" y="3168"/>
            <a:chExt cx="960" cy="960"/>
          </a:xfrm>
        </p:grpSpPr>
        <p:sp>
          <p:nvSpPr>
            <p:cNvPr id="54368" name="Rectangle 96"/>
            <p:cNvSpPr>
              <a:spLocks noChangeArrowheads="1"/>
            </p:cNvSpPr>
            <p:nvPr/>
          </p:nvSpPr>
          <p:spPr bwMode="auto">
            <a:xfrm>
              <a:off x="4512" y="3168"/>
              <a:ext cx="960" cy="9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4369" name="Text Box 97"/>
            <p:cNvSpPr txBox="1">
              <a:spLocks noChangeArrowheads="1"/>
            </p:cNvSpPr>
            <p:nvPr/>
          </p:nvSpPr>
          <p:spPr bwMode="auto">
            <a:xfrm>
              <a:off x="4656" y="3456"/>
              <a:ext cx="54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 Black" pitchFamily="34" charset="0"/>
                </a:rPr>
                <a:t>filters</a:t>
              </a:r>
            </a:p>
            <a:p>
              <a:r>
                <a:rPr lang="en-US" sz="1600" b="1">
                  <a:latin typeface="Arial Black" pitchFamily="34" charset="0"/>
                </a:rPr>
                <a:t>block </a:t>
              </a:r>
            </a:p>
          </p:txBody>
        </p:sp>
        <p:sp>
          <p:nvSpPr>
            <p:cNvPr id="54370" name="Freeform 98"/>
            <p:cNvSpPr>
              <a:spLocks/>
            </p:cNvSpPr>
            <p:nvPr/>
          </p:nvSpPr>
          <p:spPr bwMode="auto">
            <a:xfrm>
              <a:off x="4608" y="3216"/>
              <a:ext cx="681" cy="18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79" y="18"/>
                </a:cxn>
                <a:cxn ang="0">
                  <a:pos x="96" y="44"/>
                </a:cxn>
                <a:cxn ang="0">
                  <a:pos x="105" y="105"/>
                </a:cxn>
                <a:cxn ang="0">
                  <a:pos x="140" y="96"/>
                </a:cxn>
                <a:cxn ang="0">
                  <a:pos x="148" y="70"/>
                </a:cxn>
                <a:cxn ang="0">
                  <a:pos x="157" y="35"/>
                </a:cxn>
                <a:cxn ang="0">
                  <a:pos x="183" y="53"/>
                </a:cxn>
                <a:cxn ang="0">
                  <a:pos x="236" y="131"/>
                </a:cxn>
                <a:cxn ang="0">
                  <a:pos x="279" y="27"/>
                </a:cxn>
                <a:cxn ang="0">
                  <a:pos x="332" y="149"/>
                </a:cxn>
                <a:cxn ang="0">
                  <a:pos x="401" y="79"/>
                </a:cxn>
                <a:cxn ang="0">
                  <a:pos x="419" y="114"/>
                </a:cxn>
                <a:cxn ang="0">
                  <a:pos x="436" y="140"/>
                </a:cxn>
                <a:cxn ang="0">
                  <a:pos x="445" y="114"/>
                </a:cxn>
                <a:cxn ang="0">
                  <a:pos x="480" y="61"/>
                </a:cxn>
                <a:cxn ang="0">
                  <a:pos x="489" y="166"/>
                </a:cxn>
                <a:cxn ang="0">
                  <a:pos x="550" y="70"/>
                </a:cxn>
                <a:cxn ang="0">
                  <a:pos x="559" y="96"/>
                </a:cxn>
                <a:cxn ang="0">
                  <a:pos x="567" y="123"/>
                </a:cxn>
                <a:cxn ang="0">
                  <a:pos x="585" y="96"/>
                </a:cxn>
                <a:cxn ang="0">
                  <a:pos x="611" y="61"/>
                </a:cxn>
                <a:cxn ang="0">
                  <a:pos x="620" y="114"/>
                </a:cxn>
                <a:cxn ang="0">
                  <a:pos x="646" y="61"/>
                </a:cxn>
                <a:cxn ang="0">
                  <a:pos x="672" y="27"/>
                </a:cxn>
                <a:cxn ang="0">
                  <a:pos x="681" y="0"/>
                </a:cxn>
              </a:cxnLst>
              <a:rect l="0" t="0" r="r" b="b"/>
              <a:pathLst>
                <a:path w="681" h="183">
                  <a:moveTo>
                    <a:pt x="0" y="88"/>
                  </a:moveTo>
                  <a:cubicBezTo>
                    <a:pt x="54" y="34"/>
                    <a:pt x="27" y="56"/>
                    <a:pt x="79" y="18"/>
                  </a:cubicBezTo>
                  <a:cubicBezTo>
                    <a:pt x="85" y="27"/>
                    <a:pt x="93" y="34"/>
                    <a:pt x="96" y="44"/>
                  </a:cubicBezTo>
                  <a:cubicBezTo>
                    <a:pt x="102" y="64"/>
                    <a:pt x="92" y="89"/>
                    <a:pt x="105" y="105"/>
                  </a:cubicBezTo>
                  <a:cubicBezTo>
                    <a:pt x="113" y="114"/>
                    <a:pt x="128" y="99"/>
                    <a:pt x="140" y="96"/>
                  </a:cubicBezTo>
                  <a:cubicBezTo>
                    <a:pt x="143" y="87"/>
                    <a:pt x="146" y="79"/>
                    <a:pt x="148" y="70"/>
                  </a:cubicBezTo>
                  <a:cubicBezTo>
                    <a:pt x="151" y="58"/>
                    <a:pt x="146" y="40"/>
                    <a:pt x="157" y="35"/>
                  </a:cubicBezTo>
                  <a:cubicBezTo>
                    <a:pt x="166" y="30"/>
                    <a:pt x="174" y="47"/>
                    <a:pt x="183" y="53"/>
                  </a:cubicBezTo>
                  <a:cubicBezTo>
                    <a:pt x="194" y="107"/>
                    <a:pt x="181" y="118"/>
                    <a:pt x="236" y="131"/>
                  </a:cubicBezTo>
                  <a:cubicBezTo>
                    <a:pt x="273" y="94"/>
                    <a:pt x="265" y="74"/>
                    <a:pt x="279" y="27"/>
                  </a:cubicBezTo>
                  <a:cubicBezTo>
                    <a:pt x="313" y="61"/>
                    <a:pt x="320" y="103"/>
                    <a:pt x="332" y="149"/>
                  </a:cubicBezTo>
                  <a:cubicBezTo>
                    <a:pt x="362" y="129"/>
                    <a:pt x="381" y="109"/>
                    <a:pt x="401" y="79"/>
                  </a:cubicBezTo>
                  <a:cubicBezTo>
                    <a:pt x="407" y="91"/>
                    <a:pt x="412" y="103"/>
                    <a:pt x="419" y="114"/>
                  </a:cubicBezTo>
                  <a:cubicBezTo>
                    <a:pt x="424" y="123"/>
                    <a:pt x="426" y="140"/>
                    <a:pt x="436" y="140"/>
                  </a:cubicBezTo>
                  <a:cubicBezTo>
                    <a:pt x="445" y="140"/>
                    <a:pt x="441" y="122"/>
                    <a:pt x="445" y="114"/>
                  </a:cubicBezTo>
                  <a:cubicBezTo>
                    <a:pt x="455" y="96"/>
                    <a:pt x="480" y="61"/>
                    <a:pt x="480" y="61"/>
                  </a:cubicBezTo>
                  <a:cubicBezTo>
                    <a:pt x="483" y="96"/>
                    <a:pt x="469" y="137"/>
                    <a:pt x="489" y="166"/>
                  </a:cubicBezTo>
                  <a:cubicBezTo>
                    <a:pt x="501" y="183"/>
                    <a:pt x="547" y="78"/>
                    <a:pt x="550" y="70"/>
                  </a:cubicBezTo>
                  <a:cubicBezTo>
                    <a:pt x="553" y="79"/>
                    <a:pt x="556" y="87"/>
                    <a:pt x="559" y="96"/>
                  </a:cubicBezTo>
                  <a:cubicBezTo>
                    <a:pt x="562" y="105"/>
                    <a:pt x="558" y="123"/>
                    <a:pt x="567" y="123"/>
                  </a:cubicBezTo>
                  <a:cubicBezTo>
                    <a:pt x="578" y="123"/>
                    <a:pt x="579" y="105"/>
                    <a:pt x="585" y="96"/>
                  </a:cubicBezTo>
                  <a:cubicBezTo>
                    <a:pt x="593" y="84"/>
                    <a:pt x="602" y="73"/>
                    <a:pt x="611" y="61"/>
                  </a:cubicBezTo>
                  <a:cubicBezTo>
                    <a:pt x="614" y="79"/>
                    <a:pt x="602" y="114"/>
                    <a:pt x="620" y="114"/>
                  </a:cubicBezTo>
                  <a:cubicBezTo>
                    <a:pt x="640" y="114"/>
                    <a:pt x="636" y="78"/>
                    <a:pt x="646" y="61"/>
                  </a:cubicBezTo>
                  <a:cubicBezTo>
                    <a:pt x="653" y="49"/>
                    <a:pt x="663" y="38"/>
                    <a:pt x="672" y="27"/>
                  </a:cubicBezTo>
                  <a:cubicBezTo>
                    <a:pt x="675" y="18"/>
                    <a:pt x="681" y="0"/>
                    <a:pt x="681" y="0"/>
                  </a:cubicBezTo>
                </a:path>
              </a:pathLst>
            </a:custGeom>
            <a:noFill/>
            <a:ln w="762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71" name="AutoShape 99"/>
            <p:cNvSpPr>
              <a:spLocks noChangeArrowheads="1"/>
            </p:cNvSpPr>
            <p:nvPr/>
          </p:nvSpPr>
          <p:spPr bwMode="auto">
            <a:xfrm>
              <a:off x="4704" y="3888"/>
              <a:ext cx="144" cy="144"/>
            </a:xfrm>
            <a:prstGeom prst="diamond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2" name="AutoShape 100"/>
            <p:cNvSpPr>
              <a:spLocks noChangeArrowheads="1"/>
            </p:cNvSpPr>
            <p:nvPr/>
          </p:nvSpPr>
          <p:spPr bwMode="auto">
            <a:xfrm>
              <a:off x="5040" y="3888"/>
              <a:ext cx="144" cy="144"/>
            </a:xfrm>
            <a:prstGeom prst="plus">
              <a:avLst>
                <a:gd name="adj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E15C-4616-403C-A339-F891A8033949}" type="slidenum">
              <a:rPr lang="en-US"/>
              <a:pPr/>
              <a:t>29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BGP UPDATE Message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List of withdrawn routes</a:t>
            </a:r>
          </a:p>
          <a:p>
            <a:r>
              <a:rPr lang="en-US"/>
              <a:t>Network layer reachability information</a:t>
            </a:r>
          </a:p>
          <a:p>
            <a:pPr lvl="1"/>
            <a:r>
              <a:rPr lang="en-US"/>
              <a:t>List of reachable prefixes</a:t>
            </a:r>
          </a:p>
          <a:p>
            <a:r>
              <a:rPr lang="en-US"/>
              <a:t>Path attributes</a:t>
            </a:r>
          </a:p>
          <a:p>
            <a:pPr lvl="1"/>
            <a:r>
              <a:rPr lang="en-US"/>
              <a:t>Origin</a:t>
            </a:r>
          </a:p>
          <a:p>
            <a:pPr lvl="1"/>
            <a:r>
              <a:rPr lang="en-US"/>
              <a:t>Path</a:t>
            </a:r>
          </a:p>
          <a:p>
            <a:pPr lvl="1"/>
            <a:r>
              <a:rPr lang="en-US"/>
              <a:t>Metrics</a:t>
            </a:r>
          </a:p>
          <a:p>
            <a:r>
              <a:rPr lang="en-US"/>
              <a:t>All prefixes advertised in message have same path attributes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4A645-B27E-4C75-906E-ECED2280EB5D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FF0000"/>
                </a:solidFill>
              </a:rPr>
              <a:t>Need for hierarchical routing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BGP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ASes</a:t>
            </a:r>
            <a:r>
              <a:rPr lang="en-US" sz="2000" dirty="0"/>
              <a:t>, Policies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Attributes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BGP Path Selection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iBGP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Inferring AS relationships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Problems with BGP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Convergence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Sub optimal routing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0D1F-93F5-4F4E-B0D5-5C1E47E0768F}" type="slidenum">
              <a:rPr lang="en-US"/>
              <a:pPr/>
              <a:t>30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Selection Criteria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Information based on path attributes</a:t>
            </a:r>
          </a:p>
          <a:p>
            <a:r>
              <a:rPr lang="en-US"/>
              <a:t>Attributes + external (policy) information</a:t>
            </a:r>
          </a:p>
          <a:p>
            <a:r>
              <a:rPr lang="en-US"/>
              <a:t>Examples:</a:t>
            </a:r>
          </a:p>
          <a:p>
            <a:pPr lvl="1"/>
            <a:r>
              <a:rPr lang="en-US"/>
              <a:t>Hop count</a:t>
            </a:r>
          </a:p>
          <a:p>
            <a:pPr lvl="1"/>
            <a:r>
              <a:rPr lang="en-US"/>
              <a:t>Policy considerations</a:t>
            </a:r>
          </a:p>
          <a:p>
            <a:pPr lvl="2"/>
            <a:r>
              <a:rPr lang="en-US"/>
              <a:t>Preference for AS</a:t>
            </a:r>
          </a:p>
          <a:p>
            <a:pPr lvl="2"/>
            <a:r>
              <a:rPr lang="en-US"/>
              <a:t>Presence or absence of certain AS</a:t>
            </a:r>
          </a:p>
          <a:p>
            <a:pPr lvl="1"/>
            <a:r>
              <a:rPr lang="en-US"/>
              <a:t>Path origin</a:t>
            </a:r>
          </a:p>
          <a:p>
            <a:pPr lvl="1"/>
            <a:r>
              <a:rPr lang="en-US"/>
              <a:t>Link dynamics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070F-345A-4DD5-9D34-BE0DC30A325A}" type="slidenum">
              <a:rPr lang="en-US"/>
              <a:pPr/>
              <a:t>31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BGP Attributes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Local Preference</a:t>
            </a:r>
          </a:p>
          <a:p>
            <a:r>
              <a:rPr lang="en-US"/>
              <a:t>AS-Path	</a:t>
            </a:r>
          </a:p>
          <a:p>
            <a:r>
              <a:rPr lang="en-US"/>
              <a:t>MED</a:t>
            </a:r>
          </a:p>
          <a:p>
            <a:r>
              <a:rPr lang="en-US"/>
              <a:t>Next hop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D25-3823-4BFB-BF9D-2E8CCC16547C}" type="slidenum">
              <a:rPr lang="en-US"/>
              <a:pPr/>
              <a:t>32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PREF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Local (within an AS) mechanism to provide relative priority among BGP routers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 rot="10800000">
            <a:off x="1066800" y="2514600"/>
            <a:ext cx="7086600" cy="3810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1981200" y="2895600"/>
            <a:ext cx="11430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6248400" y="2895600"/>
            <a:ext cx="11430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4038600" y="2514600"/>
            <a:ext cx="11430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2057400" y="4724400"/>
            <a:ext cx="5334000" cy="1295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2362200" y="31242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6629400" y="31242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2362200" y="51054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6629400" y="51054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2819400" y="5410200"/>
            <a:ext cx="3733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2743200" y="53340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4267200" y="5348288"/>
            <a:ext cx="80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I-BGP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2046288" y="5764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256</a:t>
            </a: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6781800" y="3478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300</a:t>
            </a:r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2667000" y="5105400"/>
            <a:ext cx="13477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Local Pref = 500</a:t>
            </a:r>
          </a:p>
        </p:txBody>
      </p: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5400675" y="5105400"/>
            <a:ext cx="13049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Local Pref =800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2514600" y="3478213"/>
            <a:ext cx="682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100</a:t>
            </a:r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4419600" y="26670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R5</a:t>
            </a: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4495800" y="3124200"/>
            <a:ext cx="682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200</a:t>
            </a:r>
          </a:p>
        </p:txBody>
      </p:sp>
      <p:sp>
        <p:nvSpPr>
          <p:cNvPr id="61463" name="Line 23"/>
          <p:cNvSpPr>
            <a:spLocks noChangeShapeType="1"/>
          </p:cNvSpPr>
          <p:nvPr/>
        </p:nvSpPr>
        <p:spPr bwMode="auto">
          <a:xfrm>
            <a:off x="2514600" y="3505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4" name="Line 24"/>
          <p:cNvSpPr>
            <a:spLocks noChangeShapeType="1"/>
          </p:cNvSpPr>
          <p:nvPr/>
        </p:nvSpPr>
        <p:spPr bwMode="auto">
          <a:xfrm>
            <a:off x="6781800" y="3505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5" name="Line 25"/>
          <p:cNvSpPr>
            <a:spLocks noChangeShapeType="1"/>
          </p:cNvSpPr>
          <p:nvPr/>
        </p:nvSpPr>
        <p:spPr bwMode="auto">
          <a:xfrm flipV="1">
            <a:off x="2743200" y="2819400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1466" name="Line 26"/>
          <p:cNvSpPr>
            <a:spLocks noChangeShapeType="1"/>
          </p:cNvSpPr>
          <p:nvPr/>
        </p:nvSpPr>
        <p:spPr bwMode="auto">
          <a:xfrm>
            <a:off x="4800600" y="2819400"/>
            <a:ext cx="1828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PREF – Common Uses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Handle routes advertised to multi-homed transit customers</a:t>
            </a:r>
          </a:p>
          <a:p>
            <a:pPr lvl="1"/>
            <a:r>
              <a:rPr lang="en-US" smtClean="0"/>
              <a:t>Should use direct connection (multihoming typically has a primary/backup arrangement)</a:t>
            </a:r>
          </a:p>
          <a:p>
            <a:r>
              <a:rPr lang="en-US" smtClean="0"/>
              <a:t>Peering vs. transit</a:t>
            </a:r>
          </a:p>
          <a:p>
            <a:pPr lvl="1"/>
            <a:r>
              <a:rPr lang="en-US" smtClean="0"/>
              <a:t>Prefer to use peering connection, why?</a:t>
            </a:r>
          </a:p>
          <a:p>
            <a:r>
              <a:rPr lang="en-US" smtClean="0"/>
              <a:t>In general, customer &gt; peer &gt; provider</a:t>
            </a:r>
          </a:p>
          <a:p>
            <a:pPr lvl="1"/>
            <a:r>
              <a:rPr lang="en-US" smtClean="0"/>
              <a:t>Use LOCAL PREF to ensure this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159BD-6156-4547-9054-5AC623CE723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7FB50-BF8E-431A-A1DE-AAEBEA4B7EA3}" type="slidenum">
              <a:rPr lang="en-US"/>
              <a:pPr/>
              <a:t>34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AS_PATH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List of traversed AS’s</a:t>
            </a:r>
          </a:p>
          <a:p>
            <a:r>
              <a:rPr lang="en-US" sz="1600"/>
              <a:t>Useful for l</a:t>
            </a:r>
            <a:r>
              <a:rPr lang="en-US" sz="1800"/>
              <a:t>oop checking and for path-based route selection (length, regexp)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 rot="10800000">
            <a:off x="1066800" y="2286000"/>
            <a:ext cx="7086600" cy="4038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362200" y="2362200"/>
            <a:ext cx="1828800" cy="1066800"/>
            <a:chOff x="3891" y="2677"/>
            <a:chExt cx="632" cy="470"/>
          </a:xfrm>
        </p:grpSpPr>
        <p:sp>
          <p:nvSpPr>
            <p:cNvPr id="63494" name="Freeform 6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5" name="Freeform 7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6" name="Freeform 8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497" name="Freeform 9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638800" y="2362200"/>
            <a:ext cx="1828800" cy="1066800"/>
            <a:chOff x="3891" y="2677"/>
            <a:chExt cx="632" cy="470"/>
          </a:xfrm>
        </p:grpSpPr>
        <p:sp>
          <p:nvSpPr>
            <p:cNvPr id="63499" name="Freeform 11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0" name="Freeform 12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1" name="Freeform 13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2" name="Freeform 14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362200" y="3733800"/>
            <a:ext cx="1828800" cy="1066800"/>
            <a:chOff x="3891" y="2677"/>
            <a:chExt cx="632" cy="470"/>
          </a:xfrm>
        </p:grpSpPr>
        <p:sp>
          <p:nvSpPr>
            <p:cNvPr id="63504" name="Freeform 16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5" name="Freeform 17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6" name="Freeform 18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07" name="Freeform 19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362200" y="5105400"/>
            <a:ext cx="1828800" cy="1066800"/>
            <a:chOff x="3891" y="2677"/>
            <a:chExt cx="632" cy="470"/>
          </a:xfrm>
        </p:grpSpPr>
        <p:sp>
          <p:nvSpPr>
            <p:cNvPr id="63509" name="Freeform 21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5" y="23"/>
                </a:cxn>
                <a:cxn ang="0">
                  <a:pos x="10" y="19"/>
                </a:cxn>
                <a:cxn ang="0">
                  <a:pos x="17" y="14"/>
                </a:cxn>
                <a:cxn ang="0">
                  <a:pos x="26" y="9"/>
                </a:cxn>
                <a:cxn ang="0">
                  <a:pos x="36" y="4"/>
                </a:cxn>
                <a:cxn ang="0">
                  <a:pos x="50" y="2"/>
                </a:cxn>
                <a:cxn ang="0">
                  <a:pos x="65" y="0"/>
                </a:cxn>
                <a:cxn ang="0">
                  <a:pos x="79" y="0"/>
                </a:cxn>
                <a:cxn ang="0">
                  <a:pos x="96" y="4"/>
                </a:cxn>
                <a:cxn ang="0">
                  <a:pos x="110" y="11"/>
                </a:cxn>
                <a:cxn ang="0">
                  <a:pos x="124" y="23"/>
                </a:cxn>
                <a:cxn ang="0">
                  <a:pos x="134" y="33"/>
                </a:cxn>
                <a:cxn ang="0">
                  <a:pos x="143" y="42"/>
                </a:cxn>
                <a:cxn ang="0">
                  <a:pos x="148" y="52"/>
                </a:cxn>
                <a:cxn ang="0">
                  <a:pos x="150" y="59"/>
                </a:cxn>
                <a:cxn ang="0">
                  <a:pos x="153" y="66"/>
                </a:cxn>
                <a:cxn ang="0">
                  <a:pos x="153" y="73"/>
                </a:cxn>
                <a:cxn ang="0">
                  <a:pos x="153" y="78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3" y="81"/>
                </a:cxn>
                <a:cxn ang="0">
                  <a:pos x="155" y="78"/>
                </a:cxn>
                <a:cxn ang="0">
                  <a:pos x="160" y="76"/>
                </a:cxn>
                <a:cxn ang="0">
                  <a:pos x="167" y="73"/>
                </a:cxn>
                <a:cxn ang="0">
                  <a:pos x="174" y="71"/>
                </a:cxn>
                <a:cxn ang="0">
                  <a:pos x="181" y="69"/>
                </a:cxn>
                <a:cxn ang="0">
                  <a:pos x="191" y="69"/>
                </a:cxn>
                <a:cxn ang="0">
                  <a:pos x="200" y="71"/>
                </a:cxn>
                <a:cxn ang="0">
                  <a:pos x="210" y="73"/>
                </a:cxn>
                <a:cxn ang="0">
                  <a:pos x="219" y="81"/>
                </a:cxn>
                <a:cxn ang="0">
                  <a:pos x="229" y="90"/>
                </a:cxn>
                <a:cxn ang="0">
                  <a:pos x="234" y="97"/>
                </a:cxn>
                <a:cxn ang="0">
                  <a:pos x="236" y="107"/>
                </a:cxn>
                <a:cxn ang="0">
                  <a:pos x="239" y="116"/>
                </a:cxn>
                <a:cxn ang="0">
                  <a:pos x="239" y="124"/>
                </a:cxn>
                <a:cxn ang="0">
                  <a:pos x="236" y="131"/>
                </a:cxn>
                <a:cxn ang="0">
                  <a:pos x="236" y="138"/>
                </a:cxn>
                <a:cxn ang="0">
                  <a:pos x="234" y="143"/>
                </a:cxn>
                <a:cxn ang="0">
                  <a:pos x="234" y="145"/>
                </a:cxn>
                <a:cxn ang="0">
                  <a:pos x="231" y="145"/>
                </a:cxn>
                <a:cxn ang="0">
                  <a:pos x="234" y="147"/>
                </a:cxn>
                <a:cxn ang="0">
                  <a:pos x="236" y="147"/>
                </a:cxn>
                <a:cxn ang="0">
                  <a:pos x="241" y="152"/>
                </a:cxn>
                <a:cxn ang="0">
                  <a:pos x="248" y="157"/>
                </a:cxn>
                <a:cxn ang="0">
                  <a:pos x="253" y="164"/>
                </a:cxn>
                <a:cxn ang="0">
                  <a:pos x="260" y="174"/>
                </a:cxn>
                <a:cxn ang="0">
                  <a:pos x="267" y="183"/>
                </a:cxn>
                <a:cxn ang="0">
                  <a:pos x="272" y="195"/>
                </a:cxn>
                <a:cxn ang="0">
                  <a:pos x="274" y="212"/>
                </a:cxn>
                <a:cxn ang="0">
                  <a:pos x="277" y="228"/>
                </a:cxn>
              </a:cxnLst>
              <a:rect l="0" t="0" r="r" b="b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0" name="Freeform 22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/>
              <a:ahLst/>
              <a:cxnLst>
                <a:cxn ang="0">
                  <a:pos x="2" y="219"/>
                </a:cxn>
                <a:cxn ang="0">
                  <a:pos x="9" y="193"/>
                </a:cxn>
                <a:cxn ang="0">
                  <a:pos x="21" y="174"/>
                </a:cxn>
                <a:cxn ang="0">
                  <a:pos x="33" y="162"/>
                </a:cxn>
                <a:cxn ang="0">
                  <a:pos x="43" y="155"/>
                </a:cxn>
                <a:cxn ang="0">
                  <a:pos x="43" y="155"/>
                </a:cxn>
                <a:cxn ang="0">
                  <a:pos x="40" y="145"/>
                </a:cxn>
                <a:cxn ang="0">
                  <a:pos x="38" y="134"/>
                </a:cxn>
                <a:cxn ang="0">
                  <a:pos x="38" y="117"/>
                </a:cxn>
                <a:cxn ang="0">
                  <a:pos x="48" y="98"/>
                </a:cxn>
                <a:cxn ang="0">
                  <a:pos x="67" y="83"/>
                </a:cxn>
                <a:cxn ang="0">
                  <a:pos x="83" y="79"/>
                </a:cxn>
                <a:cxn ang="0">
                  <a:pos x="102" y="81"/>
                </a:cxn>
                <a:cxn ang="0">
                  <a:pos x="114" y="86"/>
                </a:cxn>
                <a:cxn ang="0">
                  <a:pos x="121" y="91"/>
                </a:cxn>
                <a:cxn ang="0">
                  <a:pos x="124" y="88"/>
                </a:cxn>
                <a:cxn ang="0">
                  <a:pos x="121" y="81"/>
                </a:cxn>
                <a:cxn ang="0">
                  <a:pos x="124" y="69"/>
                </a:cxn>
                <a:cxn ang="0">
                  <a:pos x="133" y="52"/>
                </a:cxn>
                <a:cxn ang="0">
                  <a:pos x="152" y="31"/>
                </a:cxn>
                <a:cxn ang="0">
                  <a:pos x="181" y="14"/>
                </a:cxn>
                <a:cxn ang="0">
                  <a:pos x="212" y="10"/>
                </a:cxn>
                <a:cxn ang="0">
                  <a:pos x="238" y="14"/>
                </a:cxn>
                <a:cxn ang="0">
                  <a:pos x="260" y="24"/>
                </a:cxn>
                <a:cxn ang="0">
                  <a:pos x="272" y="31"/>
                </a:cxn>
                <a:cxn ang="0">
                  <a:pos x="274" y="31"/>
                </a:cxn>
                <a:cxn ang="0">
                  <a:pos x="274" y="26"/>
                </a:cxn>
                <a:cxn ang="0">
                  <a:pos x="279" y="17"/>
                </a:cxn>
                <a:cxn ang="0">
                  <a:pos x="288" y="7"/>
                </a:cxn>
                <a:cxn ang="0">
                  <a:pos x="305" y="2"/>
                </a:cxn>
                <a:cxn ang="0">
                  <a:pos x="327" y="2"/>
                </a:cxn>
                <a:cxn ang="0">
                  <a:pos x="343" y="7"/>
                </a:cxn>
                <a:cxn ang="0">
                  <a:pos x="350" y="17"/>
                </a:cxn>
                <a:cxn ang="0">
                  <a:pos x="355" y="26"/>
                </a:cxn>
                <a:cxn ang="0">
                  <a:pos x="358" y="31"/>
                </a:cxn>
              </a:cxnLst>
              <a:rect l="0" t="0" r="r" b="b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1" name="Freeform 23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/>
              <a:ahLst/>
              <a:cxnLst>
                <a:cxn ang="0">
                  <a:pos x="272" y="202"/>
                </a:cxn>
                <a:cxn ang="0">
                  <a:pos x="272" y="205"/>
                </a:cxn>
                <a:cxn ang="0">
                  <a:pos x="267" y="207"/>
                </a:cxn>
                <a:cxn ang="0">
                  <a:pos x="260" y="212"/>
                </a:cxn>
                <a:cxn ang="0">
                  <a:pos x="250" y="217"/>
                </a:cxn>
                <a:cxn ang="0">
                  <a:pos x="238" y="221"/>
                </a:cxn>
                <a:cxn ang="0">
                  <a:pos x="226" y="226"/>
                </a:cxn>
                <a:cxn ang="0">
                  <a:pos x="212" y="229"/>
                </a:cxn>
                <a:cxn ang="0">
                  <a:pos x="195" y="226"/>
                </a:cxn>
                <a:cxn ang="0">
                  <a:pos x="181" y="224"/>
                </a:cxn>
                <a:cxn ang="0">
                  <a:pos x="164" y="214"/>
                </a:cxn>
                <a:cxn ang="0">
                  <a:pos x="152" y="205"/>
                </a:cxn>
                <a:cxn ang="0">
                  <a:pos x="141" y="195"/>
                </a:cxn>
                <a:cxn ang="0">
                  <a:pos x="133" y="186"/>
                </a:cxn>
                <a:cxn ang="0">
                  <a:pos x="129" y="176"/>
                </a:cxn>
                <a:cxn ang="0">
                  <a:pos x="124" y="167"/>
                </a:cxn>
                <a:cxn ang="0">
                  <a:pos x="124" y="159"/>
                </a:cxn>
                <a:cxn ang="0">
                  <a:pos x="121" y="155"/>
                </a:cxn>
                <a:cxn ang="0">
                  <a:pos x="121" y="150"/>
                </a:cxn>
                <a:cxn ang="0">
                  <a:pos x="124" y="148"/>
                </a:cxn>
                <a:cxn ang="0">
                  <a:pos x="124" y="145"/>
                </a:cxn>
                <a:cxn ang="0">
                  <a:pos x="121" y="148"/>
                </a:cxn>
                <a:cxn ang="0">
                  <a:pos x="119" y="150"/>
                </a:cxn>
                <a:cxn ang="0">
                  <a:pos x="114" y="152"/>
                </a:cxn>
                <a:cxn ang="0">
                  <a:pos x="110" y="155"/>
                </a:cxn>
                <a:cxn ang="0">
                  <a:pos x="102" y="157"/>
                </a:cxn>
                <a:cxn ang="0">
                  <a:pos x="93" y="157"/>
                </a:cxn>
                <a:cxn ang="0">
                  <a:pos x="83" y="157"/>
                </a:cxn>
                <a:cxn ang="0">
                  <a:pos x="76" y="157"/>
                </a:cxn>
                <a:cxn ang="0">
                  <a:pos x="67" y="152"/>
                </a:cxn>
                <a:cxn ang="0">
                  <a:pos x="55" y="145"/>
                </a:cxn>
                <a:cxn ang="0">
                  <a:pos x="48" y="138"/>
                </a:cxn>
                <a:cxn ang="0">
                  <a:pos x="43" y="128"/>
                </a:cxn>
                <a:cxn ang="0">
                  <a:pos x="38" y="121"/>
                </a:cxn>
                <a:cxn ang="0">
                  <a:pos x="38" y="112"/>
                </a:cxn>
                <a:cxn ang="0">
                  <a:pos x="38" y="105"/>
                </a:cxn>
                <a:cxn ang="0">
                  <a:pos x="38" y="97"/>
                </a:cxn>
                <a:cxn ang="0">
                  <a:pos x="40" y="90"/>
                </a:cxn>
                <a:cxn ang="0">
                  <a:pos x="40" y="86"/>
                </a:cxn>
                <a:cxn ang="0">
                  <a:pos x="43" y="83"/>
                </a:cxn>
                <a:cxn ang="0">
                  <a:pos x="43" y="81"/>
                </a:cxn>
                <a:cxn ang="0">
                  <a:pos x="43" y="81"/>
                </a:cxn>
                <a:cxn ang="0">
                  <a:pos x="38" y="78"/>
                </a:cxn>
                <a:cxn ang="0">
                  <a:pos x="33" y="76"/>
                </a:cxn>
                <a:cxn ang="0">
                  <a:pos x="29" y="71"/>
                </a:cxn>
                <a:cxn ang="0">
                  <a:pos x="21" y="64"/>
                </a:cxn>
                <a:cxn ang="0">
                  <a:pos x="14" y="55"/>
                </a:cxn>
                <a:cxn ang="0">
                  <a:pos x="9" y="45"/>
                </a:cxn>
                <a:cxn ang="0">
                  <a:pos x="5" y="31"/>
                </a:cxn>
                <a:cxn ang="0">
                  <a:pos x="2" y="16"/>
                </a:cxn>
                <a:cxn ang="0">
                  <a:pos x="0" y="0"/>
                </a:cxn>
              </a:cxnLst>
              <a:rect l="0" t="0" r="r" b="b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2" name="Freeform 24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/>
              <a:ahLst/>
              <a:cxnLst>
                <a:cxn ang="0">
                  <a:pos x="355" y="16"/>
                </a:cxn>
                <a:cxn ang="0">
                  <a:pos x="348" y="45"/>
                </a:cxn>
                <a:cxn ang="0">
                  <a:pos x="334" y="64"/>
                </a:cxn>
                <a:cxn ang="0">
                  <a:pos x="322" y="76"/>
                </a:cxn>
                <a:cxn ang="0">
                  <a:pos x="315" y="81"/>
                </a:cxn>
                <a:cxn ang="0">
                  <a:pos x="315" y="83"/>
                </a:cxn>
                <a:cxn ang="0">
                  <a:pos x="317" y="90"/>
                </a:cxn>
                <a:cxn ang="0">
                  <a:pos x="320" y="105"/>
                </a:cxn>
                <a:cxn ang="0">
                  <a:pos x="317" y="121"/>
                </a:cxn>
                <a:cxn ang="0">
                  <a:pos x="310" y="138"/>
                </a:cxn>
                <a:cxn ang="0">
                  <a:pos x="291" y="152"/>
                </a:cxn>
                <a:cxn ang="0">
                  <a:pos x="272" y="159"/>
                </a:cxn>
                <a:cxn ang="0">
                  <a:pos x="255" y="157"/>
                </a:cxn>
                <a:cxn ang="0">
                  <a:pos x="241" y="152"/>
                </a:cxn>
                <a:cxn ang="0">
                  <a:pos x="234" y="148"/>
                </a:cxn>
                <a:cxn ang="0">
                  <a:pos x="234" y="148"/>
                </a:cxn>
                <a:cxn ang="0">
                  <a:pos x="234" y="155"/>
                </a:cxn>
                <a:cxn ang="0">
                  <a:pos x="231" y="169"/>
                </a:cxn>
                <a:cxn ang="0">
                  <a:pos x="224" y="186"/>
                </a:cxn>
                <a:cxn ang="0">
                  <a:pos x="205" y="205"/>
                </a:cxn>
                <a:cxn ang="0">
                  <a:pos x="177" y="224"/>
                </a:cxn>
                <a:cxn ang="0">
                  <a:pos x="146" y="229"/>
                </a:cxn>
                <a:cxn ang="0">
                  <a:pos x="117" y="224"/>
                </a:cxn>
                <a:cxn ang="0">
                  <a:pos x="98" y="214"/>
                </a:cxn>
                <a:cxn ang="0">
                  <a:pos x="86" y="205"/>
                </a:cxn>
                <a:cxn ang="0">
                  <a:pos x="84" y="205"/>
                </a:cxn>
                <a:cxn ang="0">
                  <a:pos x="81" y="212"/>
                </a:cxn>
                <a:cxn ang="0">
                  <a:pos x="76" y="219"/>
                </a:cxn>
                <a:cxn ang="0">
                  <a:pos x="69" y="229"/>
                </a:cxn>
                <a:cxn ang="0">
                  <a:pos x="53" y="236"/>
                </a:cxn>
                <a:cxn ang="0">
                  <a:pos x="31" y="236"/>
                </a:cxn>
                <a:cxn ang="0">
                  <a:pos x="14" y="229"/>
                </a:cxn>
                <a:cxn ang="0">
                  <a:pos x="5" y="219"/>
                </a:cxn>
                <a:cxn ang="0">
                  <a:pos x="0" y="212"/>
                </a:cxn>
                <a:cxn ang="0">
                  <a:pos x="0" y="205"/>
                </a:cxn>
              </a:cxnLst>
              <a:rect l="0" t="0" r="r" b="b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  <a:lnTo>
                    <a:pt x="0" y="205"/>
                  </a:lnTo>
                </a:path>
              </a:pathLst>
            </a:custGeom>
            <a:noFill/>
            <a:ln w="12700" cmpd="sng">
              <a:solidFill>
                <a:srgbClr val="0066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2743200" y="5424488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500</a:t>
            </a:r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2743200" y="40386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300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2743200" y="26670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200</a:t>
            </a:r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6096000" y="26670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AS 100</a:t>
            </a:r>
          </a:p>
        </p:txBody>
      </p:sp>
      <p:sp>
        <p:nvSpPr>
          <p:cNvPr id="63517" name="Rectangle 29"/>
          <p:cNvSpPr>
            <a:spLocks noChangeArrowheads="1"/>
          </p:cNvSpPr>
          <p:nvPr/>
        </p:nvSpPr>
        <p:spPr bwMode="auto">
          <a:xfrm>
            <a:off x="5029200" y="5257800"/>
            <a:ext cx="2743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>
                <a:solidFill>
                  <a:srgbClr val="000000"/>
                </a:solidFill>
              </a:rPr>
              <a:t>180.10.0.0/16 </a:t>
            </a:r>
            <a:r>
              <a:rPr lang="en-US" sz="1600">
                <a:solidFill>
                  <a:srgbClr val="FF0000"/>
                </a:solidFill>
              </a:rPr>
              <a:t>300 200 100</a:t>
            </a:r>
          </a:p>
          <a:p>
            <a:r>
              <a:rPr lang="en-US" sz="1600">
                <a:solidFill>
                  <a:srgbClr val="000000"/>
                </a:solidFill>
              </a:rPr>
              <a:t>170.10.0.0/16 </a:t>
            </a:r>
            <a:r>
              <a:rPr lang="en-US" sz="1600">
                <a:solidFill>
                  <a:srgbClr val="FF0000"/>
                </a:solidFill>
              </a:rPr>
              <a:t>300 200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3518" name="Line 30"/>
          <p:cNvSpPr>
            <a:spLocks noChangeShapeType="1"/>
          </p:cNvSpPr>
          <p:nvPr/>
        </p:nvSpPr>
        <p:spPr bwMode="auto">
          <a:xfrm flipH="1">
            <a:off x="4343400" y="5638800"/>
            <a:ext cx="533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19" name="Line 31"/>
          <p:cNvSpPr>
            <a:spLocks noChangeShapeType="1"/>
          </p:cNvSpPr>
          <p:nvPr/>
        </p:nvSpPr>
        <p:spPr bwMode="auto">
          <a:xfrm>
            <a:off x="32766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0" name="Line 32"/>
          <p:cNvSpPr>
            <a:spLocks noChangeShapeType="1"/>
          </p:cNvSpPr>
          <p:nvPr/>
        </p:nvSpPr>
        <p:spPr bwMode="auto">
          <a:xfrm>
            <a:off x="3276600" y="48006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1" name="Line 33"/>
          <p:cNvSpPr>
            <a:spLocks noChangeShapeType="1"/>
          </p:cNvSpPr>
          <p:nvPr/>
        </p:nvSpPr>
        <p:spPr bwMode="auto">
          <a:xfrm>
            <a:off x="4191000" y="28956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3522" name="Text Box 34"/>
          <p:cNvSpPr txBox="1">
            <a:spLocks noChangeArrowheads="1"/>
          </p:cNvSpPr>
          <p:nvPr/>
        </p:nvSpPr>
        <p:spPr bwMode="auto">
          <a:xfrm>
            <a:off x="2535238" y="2922588"/>
            <a:ext cx="1427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170.10.0.0/16</a:t>
            </a:r>
          </a:p>
        </p:txBody>
      </p:sp>
      <p:sp>
        <p:nvSpPr>
          <p:cNvPr id="63523" name="Text Box 35"/>
          <p:cNvSpPr txBox="1">
            <a:spLocks noChangeArrowheads="1"/>
          </p:cNvSpPr>
          <p:nvPr/>
        </p:nvSpPr>
        <p:spPr bwMode="auto">
          <a:xfrm>
            <a:off x="5867400" y="2922588"/>
            <a:ext cx="1427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180.10.0.0/16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Multi-Exit Discriminator (MED)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Hint to external neighbors about the preferred path into an AS </a:t>
            </a:r>
          </a:p>
          <a:p>
            <a:pPr lvl="1"/>
            <a:r>
              <a:rPr lang="en-US" smtClean="0"/>
              <a:t>Non-transitive attribute </a:t>
            </a:r>
          </a:p>
          <a:p>
            <a:pPr lvl="1"/>
            <a:r>
              <a:rPr lang="en-US" smtClean="0"/>
              <a:t>Different AS choose different scales</a:t>
            </a:r>
          </a:p>
          <a:p>
            <a:r>
              <a:rPr lang="en-US" smtClean="0"/>
              <a:t>Used when two AS’s connect to each other in more than one place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66C4A-2D65-4BC8-A2EA-1EAD456C717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74339-40B3-4491-836C-E904D9343F66}" type="slidenum">
              <a:rPr lang="en-US"/>
              <a:pPr/>
              <a:t>36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Typically used when two ASes peer at multiple locations</a:t>
            </a:r>
          </a:p>
          <a:p>
            <a:r>
              <a:rPr lang="en-US" sz="1600"/>
              <a:t>Hint to R1 to use R3 over R4 link</a:t>
            </a:r>
          </a:p>
          <a:p>
            <a:r>
              <a:rPr lang="en-US" sz="1600"/>
              <a:t>Cannot compare AS40’s values to AS30’s</a:t>
            </a:r>
          </a:p>
          <a:p>
            <a:endParaRPr lang="en-US" sz="160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 rot="10800000">
            <a:off x="990600" y="2667000"/>
            <a:ext cx="7086600" cy="3505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rot="10800000"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981200" y="3048000"/>
            <a:ext cx="11430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6248400" y="3048000"/>
            <a:ext cx="1143000" cy="8382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2057400" y="4876800"/>
            <a:ext cx="5334000" cy="1295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2362200" y="32766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6629400" y="32766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2362200" y="52578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6629400" y="52578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2743200" y="5486400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2046288" y="5916613"/>
            <a:ext cx="5984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30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6248400" y="3630613"/>
            <a:ext cx="5984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40</a:t>
            </a:r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2708275" y="502920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120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5638800" y="510540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200</a:t>
            </a:r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2514600" y="3630613"/>
            <a:ext cx="5984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AS 10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3276600" y="2971800"/>
            <a:ext cx="90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180.10.0.0</a:t>
            </a:r>
          </a:p>
          <a:p>
            <a:r>
              <a:rPr lang="en-US" sz="1200" b="1">
                <a:solidFill>
                  <a:srgbClr val="000000"/>
                </a:solidFill>
              </a:rPr>
              <a:t>MED = 50</a:t>
            </a:r>
          </a:p>
        </p:txBody>
      </p:sp>
      <p:sp>
        <p:nvSpPr>
          <p:cNvPr id="65555" name="Line 19"/>
          <p:cNvSpPr>
            <a:spLocks noChangeShapeType="1"/>
          </p:cNvSpPr>
          <p:nvPr/>
        </p:nvSpPr>
        <p:spPr bwMode="auto">
          <a:xfrm flipH="1">
            <a:off x="3200400" y="35052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 flipH="1" flipV="1">
            <a:off x="3200400" y="3962400"/>
            <a:ext cx="3352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2514600" y="3810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>
            <a:off x="6858000" y="3657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</a:t>
            </a:r>
            <a:endParaRPr lang="en-US"/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1676400"/>
          </a:xfrm>
        </p:spPr>
        <p:txBody>
          <a:bodyPr>
            <a:normAutofit fontScale="85000" lnSpcReduction="10000"/>
          </a:bodyPr>
          <a:lstStyle/>
          <a:p>
            <a:pPr marL="177800" indent="-177800" eaLnBrk="0" hangingPunct="0"/>
            <a:r>
              <a:rPr lang="en-US" dirty="0" smtClean="0"/>
              <a:t>MED is typically used in provider/subscriber scenarios</a:t>
            </a:r>
          </a:p>
          <a:p>
            <a:pPr marL="177800" indent="-177800" eaLnBrk="0" hangingPunct="0"/>
            <a:r>
              <a:rPr lang="en-US" dirty="0" smtClean="0"/>
              <a:t>It can lead to unfairness if used between ISP because it may force one ISP to carry more traffic:</a:t>
            </a:r>
            <a:endParaRPr lang="en-US" dirty="0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4315F-3D1E-4B40-AE77-5092618FE3A3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381000" y="3048000"/>
            <a:ext cx="8382000" cy="3200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Oval 5"/>
          <p:cNvSpPr>
            <a:spLocks noChangeArrowheads="1"/>
          </p:cNvSpPr>
          <p:nvPr/>
        </p:nvSpPr>
        <p:spPr bwMode="auto">
          <a:xfrm>
            <a:off x="685800" y="36576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SF</a:t>
            </a:r>
          </a:p>
        </p:txBody>
      </p:sp>
      <p:sp>
        <p:nvSpPr>
          <p:cNvPr id="67590" name="Oval 6"/>
          <p:cNvSpPr>
            <a:spLocks noChangeArrowheads="1"/>
          </p:cNvSpPr>
          <p:nvPr/>
        </p:nvSpPr>
        <p:spPr bwMode="auto">
          <a:xfrm>
            <a:off x="80772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NY</a:t>
            </a:r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>
            <a:off x="19812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7162800" y="3810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1600200" y="4770438"/>
            <a:ext cx="53927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ISP1 ignores MED from ISP2</a:t>
            </a:r>
          </a:p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ISP2 obeys MED from ISP1</a:t>
            </a:r>
          </a:p>
          <a:p>
            <a:pPr marL="177800" indent="-177800" eaLnBrk="0" hangingPunct="0">
              <a:buFontTx/>
              <a:buChar char="•"/>
            </a:pPr>
            <a:r>
              <a:rPr lang="en-US" sz="2000">
                <a:solidFill>
                  <a:srgbClr val="000000"/>
                </a:solidFill>
              </a:rPr>
              <a:t>ISP2 ends up carrying traffic most of the way</a:t>
            </a: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1524000" y="3505200"/>
            <a:ext cx="6096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ISP1</a:t>
            </a:r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1524000" y="4114800"/>
            <a:ext cx="6096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ISP2</a:t>
            </a:r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>
            <a:off x="1143000" y="38100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2133600" y="4495800"/>
            <a:ext cx="5791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>
            <a:off x="2133600" y="38862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E6633-1ABF-4703-845D-2AF66E5413BE}" type="slidenum">
              <a:rPr lang="en-US"/>
              <a:pPr/>
              <a:t>38</a:t>
            </a:fld>
            <a:endParaRPr lang="en-US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1295400" y="5105400"/>
            <a:ext cx="71628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295400" y="1752600"/>
            <a:ext cx="71628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295400" y="2895600"/>
            <a:ext cx="7162800" cy="2133600"/>
          </a:xfrm>
          <a:prstGeom prst="rect">
            <a:avLst/>
          </a:prstGeom>
          <a:solidFill>
            <a:srgbClr val="FF6699"/>
          </a:solidFill>
          <a:ln w="9525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382000" cy="1143000"/>
          </a:xfrm>
        </p:spPr>
        <p:txBody>
          <a:bodyPr/>
          <a:lstStyle/>
          <a:p>
            <a:r>
              <a:rPr lang="en-US"/>
              <a:t>Route Selection Process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95400" y="1905000"/>
            <a:ext cx="21242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Highest </a:t>
            </a:r>
            <a:r>
              <a:rPr lang="en-US" sz="2000" b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Local</a:t>
            </a:r>
            <a:br>
              <a:rPr lang="en-US" sz="2000" b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</a:br>
            <a:r>
              <a:rPr lang="en-US" sz="2000" b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Preference</a:t>
            </a:r>
            <a:endParaRPr lang="en-US" sz="2000" b="1" dirty="0">
              <a:solidFill>
                <a:schemeClr val="bg1">
                  <a:lumMod val="10000"/>
                </a:schemeClr>
              </a:solidFill>
              <a:latin typeface="Arial Black" pitchFamily="34" charset="0"/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1295400" y="2971800"/>
            <a:ext cx="261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Shortest ASPATH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95400" y="3429000"/>
            <a:ext cx="1908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MED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1295400" y="3886200"/>
            <a:ext cx="2130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 dirty="0" err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i</a:t>
            </a:r>
            <a:r>
              <a:rPr lang="en-US" sz="2000" b="1" dirty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-BGP &lt; e-BGP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1295400" y="4343400"/>
            <a:ext cx="2555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IGP cost </a:t>
            </a:r>
          </a:p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to BGP egress</a:t>
            </a: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1295400" y="53340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Lowest router ID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5049407" y="3778250"/>
            <a:ext cx="34849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Traffic </a:t>
            </a: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engineering 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4724400" y="1949450"/>
            <a:ext cx="3773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rial Black" pitchFamily="34" charset="0"/>
              </a:rPr>
              <a:t>Enforce relationships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4876800" y="5226050"/>
            <a:ext cx="35938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Throw up hands and</a:t>
            </a:r>
          </a:p>
          <a:p>
            <a:pPr algn="r"/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break ties</a:t>
            </a:r>
          </a:p>
        </p:txBody>
      </p:sp>
      <p:sp>
        <p:nvSpPr>
          <p:cNvPr id="69647" name="AutoShape 15"/>
          <p:cNvSpPr>
            <a:spLocks noChangeArrowheads="1"/>
          </p:cNvSpPr>
          <p:nvPr/>
        </p:nvSpPr>
        <p:spPr bwMode="auto">
          <a:xfrm>
            <a:off x="457200" y="1905000"/>
            <a:ext cx="609600" cy="4343400"/>
          </a:xfrm>
          <a:prstGeom prst="downArrow">
            <a:avLst>
              <a:gd name="adj1" fmla="val 50000"/>
              <a:gd name="adj2" fmla="val 178125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Internal vs. External BGP</a:t>
            </a:r>
            <a:endParaRPr lang="en-US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2057400"/>
          </a:xfrm>
        </p:spPr>
        <p:txBody>
          <a:bodyPr>
            <a:normAutofit lnSpcReduction="10000"/>
          </a:bodyPr>
          <a:lstStyle/>
          <a:p>
            <a:pPr marL="119063" indent="-119063" eaLnBrk="0" hangingPunct="0"/>
            <a:r>
              <a:rPr lang="en-US" sz="2400" dirty="0" smtClean="0"/>
              <a:t>BGP can be used by R3 and R4 to learn routes</a:t>
            </a:r>
          </a:p>
          <a:p>
            <a:pPr marL="119063" indent="-119063" eaLnBrk="0" hangingPunct="0"/>
            <a:r>
              <a:rPr lang="en-US" sz="2400" dirty="0" smtClean="0"/>
              <a:t>How do R1 and R2 learn routes?</a:t>
            </a:r>
          </a:p>
          <a:p>
            <a:pPr marL="119063" indent="-119063" eaLnBrk="0" hangingPunct="0"/>
            <a:r>
              <a:rPr lang="en-US" sz="2400" dirty="0" smtClean="0"/>
              <a:t>Option 1: Inject routes in IGP</a:t>
            </a:r>
          </a:p>
          <a:p>
            <a:pPr lvl="1" indent="-111125" eaLnBrk="0" hangingPunct="0"/>
            <a:r>
              <a:rPr lang="en-US" sz="2400" dirty="0" smtClean="0"/>
              <a:t>Only works for small routing tables</a:t>
            </a:r>
          </a:p>
          <a:p>
            <a:pPr marL="119063" indent="-119063" eaLnBrk="0" hangingPunct="0"/>
            <a:r>
              <a:rPr lang="en-US" sz="2400" dirty="0" smtClean="0"/>
              <a:t>Option 2: Use I-BGP</a:t>
            </a:r>
          </a:p>
          <a:p>
            <a:endParaRPr lang="en-US" dirty="0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82C3C-40B2-4BA2-9B66-ACB83FF5012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381000" y="3429000"/>
            <a:ext cx="8382000" cy="2895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4" name="Oval 4"/>
          <p:cNvSpPr>
            <a:spLocks noChangeArrowheads="1"/>
          </p:cNvSpPr>
          <p:nvPr/>
        </p:nvSpPr>
        <p:spPr bwMode="auto">
          <a:xfrm>
            <a:off x="1524000" y="4114800"/>
            <a:ext cx="2590800" cy="1447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685" name="Oval 5"/>
          <p:cNvSpPr>
            <a:spLocks noChangeArrowheads="1"/>
          </p:cNvSpPr>
          <p:nvPr/>
        </p:nvSpPr>
        <p:spPr bwMode="auto">
          <a:xfrm>
            <a:off x="5334000" y="4191000"/>
            <a:ext cx="2286000" cy="1219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71686" name="Line 6"/>
          <p:cNvSpPr>
            <a:spLocks noChangeShapeType="1"/>
          </p:cNvSpPr>
          <p:nvPr/>
        </p:nvSpPr>
        <p:spPr bwMode="auto">
          <a:xfrm>
            <a:off x="3886200" y="48006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34290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5562600" y="4572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2286000" y="4191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2362200" y="50292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4251325" y="4306888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E-BGP</a:t>
            </a: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1600200" y="44958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AS1</a:t>
            </a:r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6935788" y="4572000"/>
            <a:ext cx="760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AS2</a:t>
            </a:r>
          </a:p>
        </p:txBody>
      </p:sp>
      <p:sp>
        <p:nvSpPr>
          <p:cNvPr id="71695" name="Oval 15"/>
          <p:cNvSpPr>
            <a:spLocks noChangeArrowheads="1"/>
          </p:cNvSpPr>
          <p:nvPr/>
        </p:nvSpPr>
        <p:spPr bwMode="auto">
          <a:xfrm>
            <a:off x="1219200" y="3733800"/>
            <a:ext cx="685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Oval 16"/>
          <p:cNvSpPr>
            <a:spLocks noChangeArrowheads="1"/>
          </p:cNvSpPr>
          <p:nvPr/>
        </p:nvSpPr>
        <p:spPr bwMode="auto">
          <a:xfrm>
            <a:off x="914400" y="5334000"/>
            <a:ext cx="685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>
            <a:off x="1828800" y="4038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 flipV="1">
            <a:off x="1600200" y="53340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37AAF-6D1D-4F65-889B-CB785EEEB072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Hierarchies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Flat routing doesn’t scale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node cannot be expected to have routes to every destination (or destination network)</a:t>
            </a:r>
          </a:p>
          <a:p>
            <a:pPr>
              <a:lnSpc>
                <a:spcPct val="90000"/>
              </a:lnSpc>
            </a:pPr>
            <a:r>
              <a:rPr lang="en-US" dirty="0"/>
              <a:t>Key observation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less information with increasing distance to destination</a:t>
            </a:r>
          </a:p>
          <a:p>
            <a:pPr>
              <a:lnSpc>
                <a:spcPct val="90000"/>
              </a:lnSpc>
            </a:pPr>
            <a:r>
              <a:rPr lang="en-US" dirty="0"/>
              <a:t>Two radically different approaches for routing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area </a:t>
            </a:r>
            <a:r>
              <a:rPr lang="en-US" dirty="0" smtClean="0"/>
              <a:t>hierarchy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landmark </a:t>
            </a:r>
            <a:r>
              <a:rPr lang="en-US" dirty="0" smtClean="0"/>
              <a:t>hierarchy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386CC-DEC7-4E18-B838-7C580AC59C02}" type="slidenum">
              <a:rPr lang="en-US"/>
              <a:pPr/>
              <a:t>40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Internal BGP (I-BGP)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Same messages as E-BGP</a:t>
            </a:r>
          </a:p>
          <a:p>
            <a:r>
              <a:rPr lang="en-US"/>
              <a:t>Different rules about re-advertising prefixes:</a:t>
            </a:r>
          </a:p>
          <a:p>
            <a:pPr lvl="1"/>
            <a:r>
              <a:rPr lang="en-US"/>
              <a:t>Prefix learned from E-BGP can be advertised to I-BGP neighbor and vice-versa, but </a:t>
            </a:r>
          </a:p>
          <a:p>
            <a:pPr lvl="1"/>
            <a:r>
              <a:rPr lang="en-US"/>
              <a:t>Prefix learned from one I-BGP neighbor </a:t>
            </a:r>
            <a:r>
              <a:rPr lang="en-US">
                <a:solidFill>
                  <a:srgbClr val="FF0000"/>
                </a:solidFill>
              </a:rPr>
              <a:t>cannot</a:t>
            </a:r>
            <a:r>
              <a:rPr lang="en-US"/>
              <a:t> be advertised to another I-BGP neighbor</a:t>
            </a:r>
          </a:p>
          <a:p>
            <a:pPr lvl="1"/>
            <a:r>
              <a:rPr lang="en-US"/>
              <a:t>Reason: no AS PATH within the same AS and thus danger of looping.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Internal BGP (I-BGP)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2667000"/>
          </a:xfrm>
        </p:spPr>
        <p:txBody>
          <a:bodyPr>
            <a:normAutofit fontScale="70000" lnSpcReduction="20000"/>
          </a:bodyPr>
          <a:lstStyle/>
          <a:p>
            <a:pPr marL="119063" indent="-119063" eaLnBrk="0" hangingPunct="0"/>
            <a:r>
              <a:rPr lang="en-US" dirty="0" smtClean="0"/>
              <a:t>R3 can tell R1 and R2 prefixes from R4</a:t>
            </a:r>
          </a:p>
          <a:p>
            <a:pPr marL="119063" indent="-119063" eaLnBrk="0" hangingPunct="0"/>
            <a:r>
              <a:rPr lang="en-US" dirty="0" smtClean="0"/>
              <a:t>R3 can tell R4 prefixes from R1 and R2</a:t>
            </a:r>
          </a:p>
          <a:p>
            <a:pPr marL="119063" indent="-119063" eaLnBrk="0" hangingPunct="0"/>
            <a:r>
              <a:rPr lang="en-US" dirty="0" smtClean="0"/>
              <a:t>R3 cannot tell R2 prefixes from R1</a:t>
            </a:r>
          </a:p>
          <a:p>
            <a:pPr marL="119063" indent="-119063" eaLnBrk="0" hangingPunct="0"/>
            <a:endParaRPr lang="en-US" dirty="0" smtClean="0"/>
          </a:p>
          <a:p>
            <a:pPr marL="119063" indent="-119063" eaLnBrk="0" hangingPunct="0"/>
            <a:r>
              <a:rPr lang="en-US" dirty="0" smtClean="0"/>
              <a:t>R2 can only find these prefixes through a </a:t>
            </a:r>
            <a:r>
              <a:rPr lang="en-US" i="1" dirty="0" smtClean="0"/>
              <a:t>direct connection</a:t>
            </a:r>
            <a:r>
              <a:rPr lang="en-US" dirty="0" smtClean="0"/>
              <a:t> to R1</a:t>
            </a:r>
          </a:p>
          <a:p>
            <a:pPr marL="119063" indent="-119063" eaLnBrk="0" hangingPunct="0"/>
            <a:r>
              <a:rPr lang="en-US" dirty="0" smtClean="0"/>
              <a:t>Result: I-BGP routers must be fully connected (via TCP)!</a:t>
            </a:r>
          </a:p>
          <a:p>
            <a:pPr marL="571500" lvl="1" indent="-114300" eaLnBrk="0" hangingPunct="0"/>
            <a:r>
              <a:rPr lang="en-US" dirty="0" smtClean="0"/>
              <a:t>contrast with E-BGP sessions that map to physical links</a:t>
            </a:r>
            <a:endParaRPr lang="en-US" sz="2000" dirty="0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351DB-4B50-4D16-89B6-5DC02EDCAB5A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381000" y="4114800"/>
            <a:ext cx="8382000" cy="2362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Oval 4"/>
          <p:cNvSpPr>
            <a:spLocks noChangeArrowheads="1"/>
          </p:cNvSpPr>
          <p:nvPr/>
        </p:nvSpPr>
        <p:spPr bwMode="auto">
          <a:xfrm>
            <a:off x="1647825" y="4545013"/>
            <a:ext cx="2590800" cy="1447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3733" name="Oval 5"/>
          <p:cNvSpPr>
            <a:spLocks noChangeArrowheads="1"/>
          </p:cNvSpPr>
          <p:nvPr/>
        </p:nvSpPr>
        <p:spPr bwMode="auto">
          <a:xfrm>
            <a:off x="5457825" y="4621213"/>
            <a:ext cx="2286000" cy="1219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3734" name="Line 6"/>
          <p:cNvSpPr>
            <a:spLocks noChangeShapeType="1"/>
          </p:cNvSpPr>
          <p:nvPr/>
        </p:nvSpPr>
        <p:spPr bwMode="auto">
          <a:xfrm>
            <a:off x="4010025" y="5230813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3552825" y="5002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R3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5686425" y="5002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R4</a:t>
            </a:r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2409825" y="46212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R1</a:t>
            </a:r>
          </a:p>
        </p:txBody>
      </p:sp>
      <p:sp>
        <p:nvSpPr>
          <p:cNvPr id="73738" name="Rectangle 10"/>
          <p:cNvSpPr>
            <a:spLocks noChangeArrowheads="1"/>
          </p:cNvSpPr>
          <p:nvPr/>
        </p:nvSpPr>
        <p:spPr bwMode="auto">
          <a:xfrm>
            <a:off x="2486025" y="5459413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R2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4375150" y="4784725"/>
            <a:ext cx="974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E-BGP</a:t>
            </a:r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>
            <a:off x="2867025" y="4849813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 flipV="1">
            <a:off x="2943225" y="5383213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3308350" y="6003925"/>
            <a:ext cx="87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I-BGP</a:t>
            </a:r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 flipH="1" flipV="1">
            <a:off x="3171825" y="5611813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 flipH="1" flipV="1">
            <a:off x="3171825" y="5002213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 flipH="1" flipV="1">
            <a:off x="2105025" y="4240213"/>
            <a:ext cx="457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 flipH="1">
            <a:off x="2486025" y="5916613"/>
            <a:ext cx="152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8" name="Text Box 20"/>
          <p:cNvSpPr txBox="1">
            <a:spLocks noChangeArrowheads="1"/>
          </p:cNvSpPr>
          <p:nvPr/>
        </p:nvSpPr>
        <p:spPr bwMode="auto">
          <a:xfrm>
            <a:off x="1676400" y="4953000"/>
            <a:ext cx="76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AS1</a:t>
            </a:r>
          </a:p>
        </p:txBody>
      </p:sp>
      <p:sp>
        <p:nvSpPr>
          <p:cNvPr id="73749" name="Text Box 21"/>
          <p:cNvSpPr txBox="1">
            <a:spLocks noChangeArrowheads="1"/>
          </p:cNvSpPr>
          <p:nvPr/>
        </p:nvSpPr>
        <p:spPr bwMode="auto">
          <a:xfrm>
            <a:off x="7011988" y="5029200"/>
            <a:ext cx="760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AS2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Route Reflector</a:t>
            </a:r>
            <a:endParaRPr lang="en-US"/>
          </a:p>
        </p:txBody>
      </p:sp>
      <p:sp>
        <p:nvSpPr>
          <p:cNvPr id="1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48C60-A0FF-469A-A625-AF8DDC9C9E87}" type="slidenum">
              <a:rPr lang="en-US" smtClean="0">
                <a:solidFill>
                  <a:schemeClr val="bg1">
                    <a:lumMod val="10000"/>
                  </a:schemeClr>
                </a:solidFill>
              </a:rPr>
              <a:pPr/>
              <a:t>42</a:t>
            </a:fld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11150" y="1792288"/>
            <a:ext cx="3881438" cy="3697287"/>
            <a:chOff x="196" y="1129"/>
            <a:chExt cx="2445" cy="232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96" y="1156"/>
              <a:ext cx="2393" cy="2200"/>
              <a:chOff x="196" y="1156"/>
              <a:chExt cx="2393" cy="2200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247" y="1156"/>
                <a:ext cx="2342" cy="2200"/>
                <a:chOff x="247" y="1156"/>
                <a:chExt cx="2342" cy="2200"/>
              </a:xfrm>
            </p:grpSpPr>
            <p:sp>
              <p:nvSpPr>
                <p:cNvPr id="74758" name="Oval 6"/>
                <p:cNvSpPr>
                  <a:spLocks noChangeArrowheads="1"/>
                </p:cNvSpPr>
                <p:nvPr/>
              </p:nvSpPr>
              <p:spPr bwMode="auto">
                <a:xfrm>
                  <a:off x="448" y="1350"/>
                  <a:ext cx="2007" cy="16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59" name="Oval 7"/>
                <p:cNvSpPr>
                  <a:spLocks noChangeArrowheads="1"/>
                </p:cNvSpPr>
                <p:nvPr/>
              </p:nvSpPr>
              <p:spPr bwMode="auto">
                <a:xfrm>
                  <a:off x="515" y="1350"/>
                  <a:ext cx="463" cy="253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0" name="Oval 8"/>
                <p:cNvSpPr>
                  <a:spLocks noChangeArrowheads="1"/>
                </p:cNvSpPr>
                <p:nvPr/>
              </p:nvSpPr>
              <p:spPr bwMode="auto">
                <a:xfrm>
                  <a:off x="1724" y="1286"/>
                  <a:ext cx="664" cy="44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1" name="Oval 9"/>
                <p:cNvSpPr>
                  <a:spLocks noChangeArrowheads="1"/>
                </p:cNvSpPr>
                <p:nvPr/>
              </p:nvSpPr>
              <p:spPr bwMode="auto">
                <a:xfrm>
                  <a:off x="1120" y="1156"/>
                  <a:ext cx="798" cy="90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2" name="Oval 10"/>
                <p:cNvSpPr>
                  <a:spLocks noChangeArrowheads="1"/>
                </p:cNvSpPr>
                <p:nvPr/>
              </p:nvSpPr>
              <p:spPr bwMode="auto">
                <a:xfrm>
                  <a:off x="247" y="1546"/>
                  <a:ext cx="1469" cy="51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3" name="Oval 11"/>
                <p:cNvSpPr>
                  <a:spLocks noChangeArrowheads="1"/>
                </p:cNvSpPr>
                <p:nvPr/>
              </p:nvSpPr>
              <p:spPr bwMode="auto">
                <a:xfrm>
                  <a:off x="986" y="2325"/>
                  <a:ext cx="797" cy="103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4" name="Oval 12"/>
                <p:cNvSpPr>
                  <a:spLocks noChangeArrowheads="1"/>
                </p:cNvSpPr>
                <p:nvPr/>
              </p:nvSpPr>
              <p:spPr bwMode="auto">
                <a:xfrm>
                  <a:off x="1993" y="1611"/>
                  <a:ext cx="596" cy="576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5" name="Oval 13"/>
                <p:cNvSpPr>
                  <a:spLocks noChangeArrowheads="1"/>
                </p:cNvSpPr>
                <p:nvPr/>
              </p:nvSpPr>
              <p:spPr bwMode="auto">
                <a:xfrm>
                  <a:off x="381" y="1870"/>
                  <a:ext cx="396" cy="103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6" name="Oval 14"/>
                <p:cNvSpPr>
                  <a:spLocks noChangeArrowheads="1"/>
                </p:cNvSpPr>
                <p:nvPr/>
              </p:nvSpPr>
              <p:spPr bwMode="auto">
                <a:xfrm>
                  <a:off x="2060" y="2390"/>
                  <a:ext cx="395" cy="382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7" name="Oval 15"/>
                <p:cNvSpPr>
                  <a:spLocks noChangeArrowheads="1"/>
                </p:cNvSpPr>
                <p:nvPr/>
              </p:nvSpPr>
              <p:spPr bwMode="auto">
                <a:xfrm>
                  <a:off x="717" y="2650"/>
                  <a:ext cx="395" cy="3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68" name="Oval 16"/>
                <p:cNvSpPr>
                  <a:spLocks noChangeArrowheads="1"/>
                </p:cNvSpPr>
                <p:nvPr/>
              </p:nvSpPr>
              <p:spPr bwMode="auto">
                <a:xfrm>
                  <a:off x="1656" y="2650"/>
                  <a:ext cx="598" cy="381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</p:grpSp>
          <p:grpSp>
            <p:nvGrpSpPr>
              <p:cNvPr id="5" name="Group 17"/>
              <p:cNvGrpSpPr>
                <a:grpSpLocks/>
              </p:cNvGrpSpPr>
              <p:nvPr/>
            </p:nvGrpSpPr>
            <p:grpSpPr bwMode="auto">
              <a:xfrm>
                <a:off x="196" y="1156"/>
                <a:ext cx="2342" cy="2200"/>
                <a:chOff x="196" y="1156"/>
                <a:chExt cx="2342" cy="2200"/>
              </a:xfrm>
            </p:grpSpPr>
            <p:sp>
              <p:nvSpPr>
                <p:cNvPr id="74770" name="Oval 18"/>
                <p:cNvSpPr>
                  <a:spLocks noChangeArrowheads="1"/>
                </p:cNvSpPr>
                <p:nvPr/>
              </p:nvSpPr>
              <p:spPr bwMode="auto">
                <a:xfrm>
                  <a:off x="397" y="1350"/>
                  <a:ext cx="2007" cy="16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1" name="Oval 19"/>
                <p:cNvSpPr>
                  <a:spLocks noChangeArrowheads="1"/>
                </p:cNvSpPr>
                <p:nvPr/>
              </p:nvSpPr>
              <p:spPr bwMode="auto">
                <a:xfrm>
                  <a:off x="464" y="1350"/>
                  <a:ext cx="463" cy="253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2" name="Oval 20"/>
                <p:cNvSpPr>
                  <a:spLocks noChangeArrowheads="1"/>
                </p:cNvSpPr>
                <p:nvPr/>
              </p:nvSpPr>
              <p:spPr bwMode="auto">
                <a:xfrm>
                  <a:off x="1673" y="1286"/>
                  <a:ext cx="664" cy="44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3" name="Oval 21"/>
                <p:cNvSpPr>
                  <a:spLocks noChangeArrowheads="1"/>
                </p:cNvSpPr>
                <p:nvPr/>
              </p:nvSpPr>
              <p:spPr bwMode="auto">
                <a:xfrm>
                  <a:off x="1069" y="1156"/>
                  <a:ext cx="798" cy="90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4" name="Oval 22"/>
                <p:cNvSpPr>
                  <a:spLocks noChangeArrowheads="1"/>
                </p:cNvSpPr>
                <p:nvPr/>
              </p:nvSpPr>
              <p:spPr bwMode="auto">
                <a:xfrm>
                  <a:off x="196" y="1546"/>
                  <a:ext cx="1469" cy="51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5" name="Oval 23"/>
                <p:cNvSpPr>
                  <a:spLocks noChangeArrowheads="1"/>
                </p:cNvSpPr>
                <p:nvPr/>
              </p:nvSpPr>
              <p:spPr bwMode="auto">
                <a:xfrm>
                  <a:off x="935" y="2325"/>
                  <a:ext cx="798" cy="103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6" name="Oval 24"/>
                <p:cNvSpPr>
                  <a:spLocks noChangeArrowheads="1"/>
                </p:cNvSpPr>
                <p:nvPr/>
              </p:nvSpPr>
              <p:spPr bwMode="auto">
                <a:xfrm>
                  <a:off x="1941" y="1611"/>
                  <a:ext cx="597" cy="576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7" name="Oval 25"/>
                <p:cNvSpPr>
                  <a:spLocks noChangeArrowheads="1"/>
                </p:cNvSpPr>
                <p:nvPr/>
              </p:nvSpPr>
              <p:spPr bwMode="auto">
                <a:xfrm>
                  <a:off x="330" y="1870"/>
                  <a:ext cx="395" cy="103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8" name="Oval 26"/>
                <p:cNvSpPr>
                  <a:spLocks noChangeArrowheads="1"/>
                </p:cNvSpPr>
                <p:nvPr/>
              </p:nvSpPr>
              <p:spPr bwMode="auto">
                <a:xfrm>
                  <a:off x="2008" y="2390"/>
                  <a:ext cx="396" cy="382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79" name="Oval 27"/>
                <p:cNvSpPr>
                  <a:spLocks noChangeArrowheads="1"/>
                </p:cNvSpPr>
                <p:nvPr/>
              </p:nvSpPr>
              <p:spPr bwMode="auto">
                <a:xfrm>
                  <a:off x="667" y="2650"/>
                  <a:ext cx="394" cy="3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74780" name="Oval 28"/>
                <p:cNvSpPr>
                  <a:spLocks noChangeArrowheads="1"/>
                </p:cNvSpPr>
                <p:nvPr/>
              </p:nvSpPr>
              <p:spPr bwMode="auto">
                <a:xfrm>
                  <a:off x="1606" y="2650"/>
                  <a:ext cx="597" cy="381"/>
                </a:xfrm>
                <a:prstGeom prst="ellipse">
                  <a:avLst/>
                </a:prstGeom>
                <a:solidFill>
                  <a:srgbClr val="CCCCFF"/>
                </a:solidFill>
                <a:ln w="12700">
                  <a:solidFill>
                    <a:srgbClr val="CCC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solidFill>
                      <a:schemeClr val="bg1">
                        <a:lumMod val="10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74781" name="Line 29"/>
            <p:cNvSpPr>
              <a:spLocks noChangeShapeType="1"/>
            </p:cNvSpPr>
            <p:nvPr/>
          </p:nvSpPr>
          <p:spPr bwMode="auto">
            <a:xfrm flipV="1">
              <a:off x="529" y="1296"/>
              <a:ext cx="1008" cy="33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2" name="Line 30"/>
            <p:cNvSpPr>
              <a:spLocks noChangeShapeType="1"/>
            </p:cNvSpPr>
            <p:nvPr/>
          </p:nvSpPr>
          <p:spPr bwMode="auto">
            <a:xfrm flipV="1">
              <a:off x="2161" y="1920"/>
              <a:ext cx="192" cy="76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3" name="Line 31"/>
            <p:cNvSpPr>
              <a:spLocks noChangeShapeType="1"/>
            </p:cNvSpPr>
            <p:nvPr/>
          </p:nvSpPr>
          <p:spPr bwMode="auto">
            <a:xfrm flipH="1" flipV="1">
              <a:off x="1633" y="1296"/>
              <a:ext cx="672" cy="57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4" name="Line 32"/>
            <p:cNvSpPr>
              <a:spLocks noChangeShapeType="1"/>
            </p:cNvSpPr>
            <p:nvPr/>
          </p:nvSpPr>
          <p:spPr bwMode="auto">
            <a:xfrm flipH="1" flipV="1">
              <a:off x="481" y="1680"/>
              <a:ext cx="48" cy="100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5" name="Line 33"/>
            <p:cNvSpPr>
              <a:spLocks noChangeShapeType="1"/>
            </p:cNvSpPr>
            <p:nvPr/>
          </p:nvSpPr>
          <p:spPr bwMode="auto">
            <a:xfrm flipV="1">
              <a:off x="1393" y="1344"/>
              <a:ext cx="144" cy="192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6" name="Line 34"/>
            <p:cNvSpPr>
              <a:spLocks noChangeShapeType="1"/>
            </p:cNvSpPr>
            <p:nvPr/>
          </p:nvSpPr>
          <p:spPr bwMode="auto">
            <a:xfrm flipV="1">
              <a:off x="577" y="1392"/>
              <a:ext cx="960" cy="129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7" name="Line 35"/>
            <p:cNvSpPr>
              <a:spLocks noChangeShapeType="1"/>
            </p:cNvSpPr>
            <p:nvPr/>
          </p:nvSpPr>
          <p:spPr bwMode="auto">
            <a:xfrm flipH="1" flipV="1">
              <a:off x="1633" y="1392"/>
              <a:ext cx="480" cy="129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8" name="Line 36"/>
            <p:cNvSpPr>
              <a:spLocks noChangeShapeType="1"/>
            </p:cNvSpPr>
            <p:nvPr/>
          </p:nvSpPr>
          <p:spPr bwMode="auto">
            <a:xfrm flipV="1">
              <a:off x="1441" y="1920"/>
              <a:ext cx="864" cy="120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89" name="Line 37"/>
            <p:cNvSpPr>
              <a:spLocks noChangeShapeType="1"/>
            </p:cNvSpPr>
            <p:nvPr/>
          </p:nvSpPr>
          <p:spPr bwMode="auto">
            <a:xfrm flipV="1">
              <a:off x="625" y="1920"/>
              <a:ext cx="1584" cy="76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0" name="Picture 3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94" y="112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791" name="Line 39"/>
            <p:cNvSpPr>
              <a:spLocks noChangeShapeType="1"/>
            </p:cNvSpPr>
            <p:nvPr/>
          </p:nvSpPr>
          <p:spPr bwMode="auto">
            <a:xfrm flipH="1" flipV="1">
              <a:off x="577" y="1728"/>
              <a:ext cx="1680" cy="144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2" name="Line 40"/>
            <p:cNvSpPr>
              <a:spLocks noChangeShapeType="1"/>
            </p:cNvSpPr>
            <p:nvPr/>
          </p:nvSpPr>
          <p:spPr bwMode="auto">
            <a:xfrm flipH="1" flipV="1">
              <a:off x="577" y="1680"/>
              <a:ext cx="816" cy="153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3" name="Line 41"/>
            <p:cNvSpPr>
              <a:spLocks noChangeShapeType="1"/>
            </p:cNvSpPr>
            <p:nvPr/>
          </p:nvSpPr>
          <p:spPr bwMode="auto">
            <a:xfrm flipH="1" flipV="1">
              <a:off x="625" y="2688"/>
              <a:ext cx="1488" cy="48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4" name="Picture 4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62" y="1753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795" name="Line 43"/>
            <p:cNvSpPr>
              <a:spLocks noChangeShapeType="1"/>
            </p:cNvSpPr>
            <p:nvPr/>
          </p:nvSpPr>
          <p:spPr bwMode="auto">
            <a:xfrm flipV="1">
              <a:off x="1345" y="2736"/>
              <a:ext cx="816" cy="480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6" name="Line 44"/>
            <p:cNvSpPr>
              <a:spLocks noChangeShapeType="1"/>
            </p:cNvSpPr>
            <p:nvPr/>
          </p:nvSpPr>
          <p:spPr bwMode="auto">
            <a:xfrm flipH="1" flipV="1">
              <a:off x="577" y="2688"/>
              <a:ext cx="672" cy="576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797" name="Line 45"/>
            <p:cNvSpPr>
              <a:spLocks noChangeShapeType="1"/>
            </p:cNvSpPr>
            <p:nvPr/>
          </p:nvSpPr>
          <p:spPr bwMode="auto">
            <a:xfrm flipH="1" flipV="1">
              <a:off x="577" y="1632"/>
              <a:ext cx="1488" cy="1104"/>
            </a:xfrm>
            <a:prstGeom prst="line">
              <a:avLst/>
            </a:prstGeom>
            <a:noFill/>
            <a:ln w="38100" cmpd="dbl">
              <a:solidFill>
                <a:srgbClr val="FF00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pic>
          <p:nvPicPr>
            <p:cNvPr id="74798" name="Picture 46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8" y="1465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799" name="Picture 4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02" y="3097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800" name="Picture 48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8" y="256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4801" name="Picture 4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70" y="2569"/>
              <a:ext cx="579" cy="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74802" name="Rectangle 50"/>
          <p:cNvSpPr>
            <a:spLocks noChangeArrowheads="1"/>
          </p:cNvSpPr>
          <p:nvPr/>
        </p:nvSpPr>
        <p:spPr bwMode="auto">
          <a:xfrm>
            <a:off x="3505200" y="1143000"/>
            <a:ext cx="161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b="1">
                <a:solidFill>
                  <a:srgbClr val="FF0033"/>
                </a:solidFill>
              </a:rPr>
              <a:t>eBGP update</a:t>
            </a:r>
          </a:p>
        </p:txBody>
      </p:sp>
      <p:sp>
        <p:nvSpPr>
          <p:cNvPr id="74803" name="Line 51"/>
          <p:cNvSpPr>
            <a:spLocks noChangeShapeType="1"/>
          </p:cNvSpPr>
          <p:nvPr/>
        </p:nvSpPr>
        <p:spPr bwMode="auto">
          <a:xfrm flipH="1">
            <a:off x="1144588" y="2133600"/>
            <a:ext cx="91440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4" name="Line 52"/>
          <p:cNvSpPr>
            <a:spLocks noChangeShapeType="1"/>
          </p:cNvSpPr>
          <p:nvPr/>
        </p:nvSpPr>
        <p:spPr bwMode="auto">
          <a:xfrm flipH="1">
            <a:off x="992188" y="2286000"/>
            <a:ext cx="1295400" cy="1828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5" name="Line 53"/>
          <p:cNvSpPr>
            <a:spLocks noChangeShapeType="1"/>
          </p:cNvSpPr>
          <p:nvPr/>
        </p:nvSpPr>
        <p:spPr bwMode="auto">
          <a:xfrm flipH="1">
            <a:off x="2135188" y="2286000"/>
            <a:ext cx="228600" cy="2667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6" name="Line 54"/>
          <p:cNvSpPr>
            <a:spLocks noChangeShapeType="1"/>
          </p:cNvSpPr>
          <p:nvPr/>
        </p:nvSpPr>
        <p:spPr bwMode="auto">
          <a:xfrm>
            <a:off x="2592388" y="2286000"/>
            <a:ext cx="609600" cy="1828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07" name="Line 55"/>
          <p:cNvSpPr>
            <a:spLocks noChangeShapeType="1"/>
          </p:cNvSpPr>
          <p:nvPr/>
        </p:nvSpPr>
        <p:spPr bwMode="auto">
          <a:xfrm>
            <a:off x="2744788" y="2286000"/>
            <a:ext cx="6858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1303338" y="2978150"/>
            <a:ext cx="2251075" cy="508000"/>
            <a:chOff x="821" y="1876"/>
            <a:chExt cx="1418" cy="320"/>
          </a:xfrm>
        </p:grpSpPr>
        <p:sp>
          <p:nvSpPr>
            <p:cNvPr id="74809" name="Rectangle 57"/>
            <p:cNvSpPr>
              <a:spLocks noChangeArrowheads="1"/>
            </p:cNvSpPr>
            <p:nvPr/>
          </p:nvSpPr>
          <p:spPr bwMode="auto">
            <a:xfrm>
              <a:off x="821" y="1876"/>
              <a:ext cx="1192" cy="28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bg1">
                    <a:lumMod val="10000"/>
                  </a:schemeClr>
                </a:solidFill>
              </a:endParaRPr>
            </a:p>
          </p:txBody>
        </p:sp>
        <p:sp>
          <p:nvSpPr>
            <p:cNvPr id="74810" name="Rectangle 58"/>
            <p:cNvSpPr>
              <a:spLocks noChangeArrowheads="1"/>
            </p:cNvSpPr>
            <p:nvPr/>
          </p:nvSpPr>
          <p:spPr bwMode="auto">
            <a:xfrm>
              <a:off x="855" y="1905"/>
              <a:ext cx="13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b="1">
                  <a:solidFill>
                    <a:schemeClr val="bg1">
                      <a:lumMod val="10000"/>
                    </a:schemeClr>
                  </a:solidFill>
                </a:rPr>
                <a:t>iBGP updates</a:t>
              </a:r>
            </a:p>
          </p:txBody>
        </p:sp>
      </p:grpSp>
      <p:sp>
        <p:nvSpPr>
          <p:cNvPr id="74811" name="AutoShape 59"/>
          <p:cNvSpPr>
            <a:spLocks noChangeArrowheads="1"/>
          </p:cNvSpPr>
          <p:nvPr/>
        </p:nvSpPr>
        <p:spPr bwMode="auto">
          <a:xfrm rot="5400000" flipV="1">
            <a:off x="2114550" y="1162050"/>
            <a:ext cx="647700" cy="457200"/>
          </a:xfrm>
          <a:prstGeom prst="rightArrow">
            <a:avLst>
              <a:gd name="adj1" fmla="val 50000"/>
              <a:gd name="adj2" fmla="val 35417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12" name="Text Box 60"/>
          <p:cNvSpPr txBox="1">
            <a:spLocks noChangeArrowheads="1"/>
          </p:cNvSpPr>
          <p:nvPr/>
        </p:nvSpPr>
        <p:spPr bwMode="auto">
          <a:xfrm>
            <a:off x="669925" y="5599113"/>
            <a:ext cx="30941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>
                    <a:lumMod val="10000"/>
                  </a:schemeClr>
                </a:solidFill>
              </a:rPr>
              <a:t>Mesh does not scale </a:t>
            </a:r>
          </a:p>
        </p:txBody>
      </p: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4267200" y="1524000"/>
            <a:ext cx="4419600" cy="4267200"/>
            <a:chOff x="196" y="1156"/>
            <a:chExt cx="2393" cy="2200"/>
          </a:xfrm>
        </p:grpSpPr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247" y="1156"/>
              <a:ext cx="2342" cy="2200"/>
              <a:chOff x="247" y="1156"/>
              <a:chExt cx="2342" cy="2200"/>
            </a:xfrm>
          </p:grpSpPr>
          <p:sp>
            <p:nvSpPr>
              <p:cNvPr id="74815" name="Oval 63"/>
              <p:cNvSpPr>
                <a:spLocks noChangeArrowheads="1"/>
              </p:cNvSpPr>
              <p:nvPr/>
            </p:nvSpPr>
            <p:spPr bwMode="auto">
              <a:xfrm>
                <a:off x="448" y="1350"/>
                <a:ext cx="2007" cy="16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6" name="Oval 64"/>
              <p:cNvSpPr>
                <a:spLocks noChangeArrowheads="1"/>
              </p:cNvSpPr>
              <p:nvPr/>
            </p:nvSpPr>
            <p:spPr bwMode="auto">
              <a:xfrm>
                <a:off x="515" y="1350"/>
                <a:ext cx="463" cy="253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7" name="Oval 65"/>
              <p:cNvSpPr>
                <a:spLocks noChangeArrowheads="1"/>
              </p:cNvSpPr>
              <p:nvPr/>
            </p:nvSpPr>
            <p:spPr bwMode="auto">
              <a:xfrm>
                <a:off x="1724" y="1286"/>
                <a:ext cx="664" cy="44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8" name="Oval 66"/>
              <p:cNvSpPr>
                <a:spLocks noChangeArrowheads="1"/>
              </p:cNvSpPr>
              <p:nvPr/>
            </p:nvSpPr>
            <p:spPr bwMode="auto">
              <a:xfrm>
                <a:off x="1120" y="1156"/>
                <a:ext cx="798" cy="90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19" name="Oval 67"/>
              <p:cNvSpPr>
                <a:spLocks noChangeArrowheads="1"/>
              </p:cNvSpPr>
              <p:nvPr/>
            </p:nvSpPr>
            <p:spPr bwMode="auto">
              <a:xfrm>
                <a:off x="247" y="1546"/>
                <a:ext cx="1469" cy="51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0" name="Oval 68"/>
              <p:cNvSpPr>
                <a:spLocks noChangeArrowheads="1"/>
              </p:cNvSpPr>
              <p:nvPr/>
            </p:nvSpPr>
            <p:spPr bwMode="auto">
              <a:xfrm>
                <a:off x="986" y="2325"/>
                <a:ext cx="797" cy="103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1" name="Oval 69"/>
              <p:cNvSpPr>
                <a:spLocks noChangeArrowheads="1"/>
              </p:cNvSpPr>
              <p:nvPr/>
            </p:nvSpPr>
            <p:spPr bwMode="auto">
              <a:xfrm>
                <a:off x="1993" y="1611"/>
                <a:ext cx="596" cy="57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2" name="Oval 70"/>
              <p:cNvSpPr>
                <a:spLocks noChangeArrowheads="1"/>
              </p:cNvSpPr>
              <p:nvPr/>
            </p:nvSpPr>
            <p:spPr bwMode="auto">
              <a:xfrm>
                <a:off x="381" y="1870"/>
                <a:ext cx="396" cy="103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3" name="Oval 71"/>
              <p:cNvSpPr>
                <a:spLocks noChangeArrowheads="1"/>
              </p:cNvSpPr>
              <p:nvPr/>
            </p:nvSpPr>
            <p:spPr bwMode="auto">
              <a:xfrm>
                <a:off x="2060" y="2390"/>
                <a:ext cx="395" cy="382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4" name="Oval 72"/>
              <p:cNvSpPr>
                <a:spLocks noChangeArrowheads="1"/>
              </p:cNvSpPr>
              <p:nvPr/>
            </p:nvSpPr>
            <p:spPr bwMode="auto">
              <a:xfrm>
                <a:off x="717" y="2650"/>
                <a:ext cx="395" cy="3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5" name="Oval 73"/>
              <p:cNvSpPr>
                <a:spLocks noChangeArrowheads="1"/>
              </p:cNvSpPr>
              <p:nvPr/>
            </p:nvSpPr>
            <p:spPr bwMode="auto">
              <a:xfrm>
                <a:off x="1656" y="2650"/>
                <a:ext cx="598" cy="381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</p:grpSp>
        <p:grpSp>
          <p:nvGrpSpPr>
            <p:cNvPr id="9" name="Group 74"/>
            <p:cNvGrpSpPr>
              <a:grpSpLocks/>
            </p:cNvGrpSpPr>
            <p:nvPr/>
          </p:nvGrpSpPr>
          <p:grpSpPr bwMode="auto">
            <a:xfrm>
              <a:off x="196" y="1156"/>
              <a:ext cx="2342" cy="2200"/>
              <a:chOff x="196" y="1156"/>
              <a:chExt cx="2342" cy="2200"/>
            </a:xfrm>
          </p:grpSpPr>
          <p:sp>
            <p:nvSpPr>
              <p:cNvPr id="74827" name="Oval 75"/>
              <p:cNvSpPr>
                <a:spLocks noChangeArrowheads="1"/>
              </p:cNvSpPr>
              <p:nvPr/>
            </p:nvSpPr>
            <p:spPr bwMode="auto">
              <a:xfrm>
                <a:off x="397" y="1350"/>
                <a:ext cx="2007" cy="16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8" name="Oval 76"/>
              <p:cNvSpPr>
                <a:spLocks noChangeArrowheads="1"/>
              </p:cNvSpPr>
              <p:nvPr/>
            </p:nvSpPr>
            <p:spPr bwMode="auto">
              <a:xfrm>
                <a:off x="464" y="1350"/>
                <a:ext cx="463" cy="25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29" name="Oval 77"/>
              <p:cNvSpPr>
                <a:spLocks noChangeArrowheads="1"/>
              </p:cNvSpPr>
              <p:nvPr/>
            </p:nvSpPr>
            <p:spPr bwMode="auto">
              <a:xfrm>
                <a:off x="1673" y="1286"/>
                <a:ext cx="664" cy="44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0" name="Oval 78"/>
              <p:cNvSpPr>
                <a:spLocks noChangeArrowheads="1"/>
              </p:cNvSpPr>
              <p:nvPr/>
            </p:nvSpPr>
            <p:spPr bwMode="auto">
              <a:xfrm>
                <a:off x="1069" y="1156"/>
                <a:ext cx="798" cy="90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1" name="Oval 79"/>
              <p:cNvSpPr>
                <a:spLocks noChangeArrowheads="1"/>
              </p:cNvSpPr>
              <p:nvPr/>
            </p:nvSpPr>
            <p:spPr bwMode="auto">
              <a:xfrm>
                <a:off x="196" y="1546"/>
                <a:ext cx="1469" cy="51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2" name="Oval 80"/>
              <p:cNvSpPr>
                <a:spLocks noChangeArrowheads="1"/>
              </p:cNvSpPr>
              <p:nvPr/>
            </p:nvSpPr>
            <p:spPr bwMode="auto">
              <a:xfrm>
                <a:off x="935" y="2325"/>
                <a:ext cx="798" cy="103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3" name="Oval 81"/>
              <p:cNvSpPr>
                <a:spLocks noChangeArrowheads="1"/>
              </p:cNvSpPr>
              <p:nvPr/>
            </p:nvSpPr>
            <p:spPr bwMode="auto">
              <a:xfrm>
                <a:off x="1941" y="1611"/>
                <a:ext cx="597" cy="576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4" name="Oval 82"/>
              <p:cNvSpPr>
                <a:spLocks noChangeArrowheads="1"/>
              </p:cNvSpPr>
              <p:nvPr/>
            </p:nvSpPr>
            <p:spPr bwMode="auto">
              <a:xfrm>
                <a:off x="330" y="1870"/>
                <a:ext cx="395" cy="103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5" name="Oval 83"/>
              <p:cNvSpPr>
                <a:spLocks noChangeArrowheads="1"/>
              </p:cNvSpPr>
              <p:nvPr/>
            </p:nvSpPr>
            <p:spPr bwMode="auto">
              <a:xfrm>
                <a:off x="2008" y="2390"/>
                <a:ext cx="396" cy="382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6" name="Oval 84"/>
              <p:cNvSpPr>
                <a:spLocks noChangeArrowheads="1"/>
              </p:cNvSpPr>
              <p:nvPr/>
            </p:nvSpPr>
            <p:spPr bwMode="auto">
              <a:xfrm>
                <a:off x="667" y="2650"/>
                <a:ext cx="394" cy="3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  <p:sp>
            <p:nvSpPr>
              <p:cNvPr id="74837" name="Oval 85"/>
              <p:cNvSpPr>
                <a:spLocks noChangeArrowheads="1"/>
              </p:cNvSpPr>
              <p:nvPr/>
            </p:nvSpPr>
            <p:spPr bwMode="auto">
              <a:xfrm>
                <a:off x="1606" y="2650"/>
                <a:ext cx="597" cy="381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CCC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chemeClr val="bg1">
                      <a:lumMod val="10000"/>
                    </a:schemeClr>
                  </a:solidFill>
                </a:endParaRPr>
              </a:p>
            </p:txBody>
          </p:sp>
        </p:grpSp>
      </p:grpSp>
      <p:sp>
        <p:nvSpPr>
          <p:cNvPr id="74838" name="Line 86"/>
          <p:cNvSpPr>
            <a:spLocks noChangeShapeType="1"/>
          </p:cNvSpPr>
          <p:nvPr/>
        </p:nvSpPr>
        <p:spPr bwMode="auto">
          <a:xfrm flipV="1">
            <a:off x="4876800" y="3886200"/>
            <a:ext cx="838200" cy="5334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39" name="Picture 8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1524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40" name="Line 88"/>
          <p:cNvSpPr>
            <a:spLocks noChangeShapeType="1"/>
          </p:cNvSpPr>
          <p:nvPr/>
        </p:nvSpPr>
        <p:spPr bwMode="auto">
          <a:xfrm flipH="1" flipV="1">
            <a:off x="7239000" y="3962400"/>
            <a:ext cx="533400" cy="6096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41" name="Picture 8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1825" y="50688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42" name="Picture 9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0225" y="42306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43" name="Picture 9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43434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44" name="Line 92"/>
          <p:cNvSpPr>
            <a:spLocks noChangeShapeType="1"/>
          </p:cNvSpPr>
          <p:nvPr/>
        </p:nvSpPr>
        <p:spPr bwMode="auto">
          <a:xfrm flipH="1" flipV="1">
            <a:off x="6705600" y="205740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5" name="Line 93"/>
          <p:cNvSpPr>
            <a:spLocks noChangeShapeType="1"/>
          </p:cNvSpPr>
          <p:nvPr/>
        </p:nvSpPr>
        <p:spPr bwMode="auto">
          <a:xfrm flipH="1">
            <a:off x="7010400" y="2667000"/>
            <a:ext cx="6858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6" name="Line 94"/>
          <p:cNvSpPr>
            <a:spLocks noChangeShapeType="1"/>
          </p:cNvSpPr>
          <p:nvPr/>
        </p:nvSpPr>
        <p:spPr bwMode="auto">
          <a:xfrm flipV="1">
            <a:off x="5257800" y="4038600"/>
            <a:ext cx="5334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7" name="Line 95"/>
          <p:cNvSpPr>
            <a:spLocks noChangeShapeType="1"/>
          </p:cNvSpPr>
          <p:nvPr/>
        </p:nvSpPr>
        <p:spPr bwMode="auto">
          <a:xfrm flipH="1" flipV="1">
            <a:off x="6858000" y="3048000"/>
            <a:ext cx="3810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8" name="Line 96"/>
          <p:cNvSpPr>
            <a:spLocks noChangeShapeType="1"/>
          </p:cNvSpPr>
          <p:nvPr/>
        </p:nvSpPr>
        <p:spPr bwMode="auto">
          <a:xfrm flipV="1">
            <a:off x="6477000" y="4114800"/>
            <a:ext cx="609600" cy="990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49" name="Line 97"/>
          <p:cNvSpPr>
            <a:spLocks noChangeShapeType="1"/>
          </p:cNvSpPr>
          <p:nvPr/>
        </p:nvSpPr>
        <p:spPr bwMode="auto">
          <a:xfrm flipH="1" flipV="1">
            <a:off x="7620000" y="3962400"/>
            <a:ext cx="3810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0" name="Line 98"/>
          <p:cNvSpPr>
            <a:spLocks noChangeShapeType="1"/>
          </p:cNvSpPr>
          <p:nvPr/>
        </p:nvSpPr>
        <p:spPr bwMode="auto">
          <a:xfrm flipH="1" flipV="1">
            <a:off x="6019800" y="3810000"/>
            <a:ext cx="1143000" cy="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1" name="Line 99"/>
          <p:cNvSpPr>
            <a:spLocks noChangeShapeType="1"/>
          </p:cNvSpPr>
          <p:nvPr/>
        </p:nvSpPr>
        <p:spPr bwMode="auto">
          <a:xfrm flipH="1">
            <a:off x="5791200" y="2895600"/>
            <a:ext cx="762000" cy="6858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2" name="Line 100"/>
          <p:cNvSpPr>
            <a:spLocks noChangeShapeType="1"/>
          </p:cNvSpPr>
          <p:nvPr/>
        </p:nvSpPr>
        <p:spPr bwMode="auto">
          <a:xfrm>
            <a:off x="6553200" y="2895600"/>
            <a:ext cx="685800" cy="7620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3" name="Line 101"/>
          <p:cNvSpPr>
            <a:spLocks noChangeShapeType="1"/>
          </p:cNvSpPr>
          <p:nvPr/>
        </p:nvSpPr>
        <p:spPr bwMode="auto">
          <a:xfrm flipH="1" flipV="1">
            <a:off x="4800600" y="2743200"/>
            <a:ext cx="838200" cy="838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4" name="Line 102"/>
          <p:cNvSpPr>
            <a:spLocks noChangeShapeType="1"/>
          </p:cNvSpPr>
          <p:nvPr/>
        </p:nvSpPr>
        <p:spPr bwMode="auto">
          <a:xfrm flipV="1">
            <a:off x="6324600" y="3962400"/>
            <a:ext cx="762000" cy="11430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5" name="Line 103"/>
          <p:cNvSpPr>
            <a:spLocks noChangeShapeType="1"/>
          </p:cNvSpPr>
          <p:nvPr/>
        </p:nvSpPr>
        <p:spPr bwMode="auto">
          <a:xfrm flipV="1">
            <a:off x="6781800" y="2819400"/>
            <a:ext cx="1219200" cy="76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56" name="Line 104"/>
          <p:cNvSpPr>
            <a:spLocks noChangeShapeType="1"/>
          </p:cNvSpPr>
          <p:nvPr/>
        </p:nvSpPr>
        <p:spPr bwMode="auto">
          <a:xfrm flipH="1" flipV="1">
            <a:off x="6553200" y="1981200"/>
            <a:ext cx="0" cy="838200"/>
          </a:xfrm>
          <a:prstGeom prst="line">
            <a:avLst/>
          </a:prstGeom>
          <a:noFill/>
          <a:ln w="38100" cmpd="dbl">
            <a:solidFill>
              <a:srgbClr val="FF00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pic>
        <p:nvPicPr>
          <p:cNvPr id="74857" name="Picture 10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2667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58" name="Picture 10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5052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59" name="Picture 10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5052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60" name="Picture 10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2667000"/>
            <a:ext cx="919163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861" name="Picture 10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0225" y="2478088"/>
            <a:ext cx="9191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862" name="Text Box 110"/>
          <p:cNvSpPr txBox="1">
            <a:spLocks noChangeArrowheads="1"/>
          </p:cNvSpPr>
          <p:nvPr/>
        </p:nvSpPr>
        <p:spPr bwMode="auto">
          <a:xfrm>
            <a:off x="5410200" y="35052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3" name="Text Box 111"/>
          <p:cNvSpPr txBox="1">
            <a:spLocks noChangeArrowheads="1"/>
          </p:cNvSpPr>
          <p:nvPr/>
        </p:nvSpPr>
        <p:spPr bwMode="auto">
          <a:xfrm>
            <a:off x="6858000" y="35052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4" name="Text Box 112"/>
          <p:cNvSpPr txBox="1">
            <a:spLocks noChangeArrowheads="1"/>
          </p:cNvSpPr>
          <p:nvPr/>
        </p:nvSpPr>
        <p:spPr bwMode="auto">
          <a:xfrm>
            <a:off x="6096000" y="2667000"/>
            <a:ext cx="73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RR</a:t>
            </a:r>
          </a:p>
        </p:txBody>
      </p:sp>
      <p:sp>
        <p:nvSpPr>
          <p:cNvPr id="74865" name="Line 113"/>
          <p:cNvSpPr>
            <a:spLocks noChangeShapeType="1"/>
          </p:cNvSpPr>
          <p:nvPr/>
        </p:nvSpPr>
        <p:spPr bwMode="auto">
          <a:xfrm flipV="1">
            <a:off x="5638800" y="3124200"/>
            <a:ext cx="38100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66" name="Line 114"/>
          <p:cNvSpPr>
            <a:spLocks noChangeShapeType="1"/>
          </p:cNvSpPr>
          <p:nvPr/>
        </p:nvSpPr>
        <p:spPr bwMode="auto">
          <a:xfrm>
            <a:off x="4876800" y="3048000"/>
            <a:ext cx="533400" cy="533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</p:spPr>
        <p:txBody>
          <a:bodyPr wrap="none" anchor="ctr"/>
          <a:lstStyle/>
          <a:p>
            <a:endParaRPr lang="en-US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4867" name="AutoShape 115"/>
          <p:cNvSpPr>
            <a:spLocks noChangeArrowheads="1"/>
          </p:cNvSpPr>
          <p:nvPr/>
        </p:nvSpPr>
        <p:spPr bwMode="auto">
          <a:xfrm rot="5400000" flipV="1">
            <a:off x="6305550" y="1009650"/>
            <a:ext cx="647700" cy="457200"/>
          </a:xfrm>
          <a:prstGeom prst="rightArrow">
            <a:avLst>
              <a:gd name="adj1" fmla="val 50000"/>
              <a:gd name="adj2" fmla="val 35417"/>
            </a:avLst>
          </a:prstGeom>
          <a:solidFill>
            <a:schemeClr val="bg1"/>
          </a:solidFill>
          <a:ln w="76200">
            <a:solidFill>
              <a:srgbClr val="FF66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868" name="Text Box 116"/>
          <p:cNvSpPr txBox="1">
            <a:spLocks noChangeArrowheads="1"/>
          </p:cNvSpPr>
          <p:nvPr/>
        </p:nvSpPr>
        <p:spPr bwMode="auto">
          <a:xfrm>
            <a:off x="3886201" y="5791200"/>
            <a:ext cx="525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Each RR passes only best routes, no longer 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N</a:t>
            </a:r>
            <a:r>
              <a:rPr lang="en-US" baseline="30000" dirty="0" smtClean="0">
                <a:solidFill>
                  <a:schemeClr val="bg1">
                    <a:lumMod val="10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10000"/>
                  </a:schemeClr>
                </a:solidFill>
              </a:rPr>
              <a:t>scaling problem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F151-EE92-45F8-A359-FDB493DD6A67}" type="slidenum">
              <a:rPr lang="en-US"/>
              <a:pPr/>
              <a:t>43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Policy Impact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Different relationships – Transit, Peering</a:t>
            </a:r>
          </a:p>
          <a:p>
            <a:r>
              <a:rPr lang="en-US"/>
              <a:t>Export policies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selective export</a:t>
            </a:r>
          </a:p>
          <a:p>
            <a:r>
              <a:rPr lang="en-US"/>
              <a:t>“Valley-free” routing</a:t>
            </a:r>
          </a:p>
          <a:p>
            <a:pPr lvl="1"/>
            <a:r>
              <a:rPr lang="en-US"/>
              <a:t>Number links as (+1, 0, -1) for customer-to-provider, peer and provider-to-customer</a:t>
            </a:r>
          </a:p>
          <a:p>
            <a:pPr lvl="1"/>
            <a:r>
              <a:rPr lang="en-US"/>
              <a:t>In any path should only see sequence of +1, followed by at most one 0, followed by sequence of -1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E7E2-5BB0-4CEA-A3BA-965E2CA66338}" type="slidenum">
              <a:rPr lang="en-US"/>
              <a:pPr/>
              <a:t>44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infer AS relationships?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Can we infer relationship from the AS graph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routing information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size of </a:t>
            </a:r>
            <a:r>
              <a:rPr lang="en-US" sz="2400" dirty="0" err="1"/>
              <a:t>ASes</a:t>
            </a:r>
            <a:r>
              <a:rPr lang="en-US" sz="2400" dirty="0"/>
              <a:t> /AS topology graph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From multiple views and route announcements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[Gao01]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Three-pass heuristic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Data from University of Oregon </a:t>
            </a:r>
            <a:r>
              <a:rPr lang="en-US" sz="2400" dirty="0" err="1"/>
              <a:t>RouteViews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[SARK01]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Data from multiple vantage </a:t>
            </a:r>
            <a:r>
              <a:rPr lang="en-US" sz="2400" dirty="0" smtClean="0"/>
              <a:t>points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9B78-0ED3-4148-89AF-24EA86D3EFEA}" type="slidenum">
              <a:rPr lang="en-US"/>
              <a:pPr/>
              <a:t>45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[Gao00] Basic Algorithm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Phase 1: Identify the degrees of the </a:t>
            </a:r>
            <a:r>
              <a:rPr lang="en-US" sz="2800" dirty="0" err="1"/>
              <a:t>ASes</a:t>
            </a:r>
            <a:r>
              <a:rPr lang="en-US" sz="2800" dirty="0"/>
              <a:t> from the tables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Phase 2: Annotate edges with “transit” relation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AS u transits traffic for AS v if it provides its provider/peer routes to v.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Phase 3: Identify P2C, C2P, Sibling edges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P2C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/>
              <a:t>If and only if u transits for v, and v does not, Sibling otherwise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Peering relationship 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70D34-10A1-4D92-98FE-EE91EA155E93}" type="slidenum">
              <a:rPr lang="en-US"/>
              <a:pPr/>
              <a:t>46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does Phase 2 work?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Notion of Valley free routing</a:t>
            </a:r>
          </a:p>
          <a:p>
            <a:pPr lvl="1"/>
            <a:r>
              <a:rPr lang="en-US" sz="2400"/>
              <a:t>Each AS path can be </a:t>
            </a:r>
          </a:p>
          <a:p>
            <a:pPr lvl="2"/>
            <a:r>
              <a:rPr lang="en-US" sz="2000"/>
              <a:t>Uphill</a:t>
            </a:r>
          </a:p>
          <a:p>
            <a:pPr lvl="2"/>
            <a:r>
              <a:rPr lang="en-US" sz="2000"/>
              <a:t>Downhill</a:t>
            </a:r>
          </a:p>
          <a:p>
            <a:pPr lvl="2"/>
            <a:r>
              <a:rPr lang="en-US" sz="2000"/>
              <a:t>Uphill – Downhill</a:t>
            </a:r>
          </a:p>
          <a:p>
            <a:pPr lvl="2"/>
            <a:r>
              <a:rPr lang="en-US" sz="2000"/>
              <a:t>Uphill – P2P</a:t>
            </a:r>
          </a:p>
          <a:p>
            <a:pPr lvl="2"/>
            <a:r>
              <a:rPr lang="en-US" sz="2000"/>
              <a:t>P2P -- Downhill</a:t>
            </a:r>
          </a:p>
          <a:p>
            <a:pPr lvl="2"/>
            <a:r>
              <a:rPr lang="en-US" sz="2000"/>
              <a:t>Uphill – P2P – Downhill </a:t>
            </a:r>
          </a:p>
          <a:p>
            <a:r>
              <a:rPr lang="en-US" sz="2800"/>
              <a:t>How to identify Uphill/Downhill</a:t>
            </a:r>
          </a:p>
          <a:p>
            <a:pPr lvl="1"/>
            <a:r>
              <a:rPr lang="en-US" sz="2400"/>
              <a:t>Heuristic: Identify the highest degree AS to be the end of the uphill path (path starts from source)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0F6D96-AD5F-4A5A-9012-053BC72F8CCE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Lecture: </a:t>
            </a:r>
            <a:r>
              <a:rPr lang="en-US" dirty="0" smtClean="0"/>
              <a:t>Congestion Control </a:t>
            </a:r>
            <a:endParaRPr lang="en-US" dirty="0" smtClean="0"/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Congestion Control</a:t>
            </a: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Assigned Reading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[Chiu &amp; Jain] Analysis of Increase </a:t>
            </a:r>
            <a:r>
              <a:rPr lang="en-US" dirty="0" smtClean="0"/>
              <a:t>a</a:t>
            </a:r>
            <a:r>
              <a:rPr lang="en-US" dirty="0" smtClean="0"/>
              <a:t>nd Decreas</a:t>
            </a:r>
            <a:r>
              <a:rPr lang="en-US" dirty="0" smtClean="0"/>
              <a:t>e </a:t>
            </a:r>
            <a:r>
              <a:rPr lang="en-US" dirty="0" smtClean="0"/>
              <a:t>Algorithms for Congestion Avoidance in Computer Networks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[Jacobson and </a:t>
            </a:r>
            <a:r>
              <a:rPr lang="en-US" dirty="0" err="1" smtClean="0"/>
              <a:t>Karels</a:t>
            </a:r>
            <a:r>
              <a:rPr lang="en-US" dirty="0" smtClean="0"/>
              <a:t>] Congestion Avoidance and Control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6B7CC-0525-4EC5-B309-5AFEC89C2AE7}" type="slidenum">
              <a:rPr lang="en-US"/>
              <a:pPr/>
              <a:t>48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Safety: No Persistent Oscillation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00200" y="2057400"/>
            <a:ext cx="6019800" cy="2895600"/>
            <a:chOff x="912" y="1488"/>
            <a:chExt cx="3792" cy="1824"/>
          </a:xfrm>
        </p:grpSpPr>
        <p:sp>
          <p:nvSpPr>
            <p:cNvPr id="224260" name="Cloud"/>
            <p:cNvSpPr>
              <a:spLocks noChangeAspect="1" noEditPoints="1" noChangeArrowheads="1"/>
            </p:cNvSpPr>
            <p:nvPr/>
          </p:nvSpPr>
          <p:spPr bwMode="auto">
            <a:xfrm>
              <a:off x="2304" y="2304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1" name="tower"/>
            <p:cNvSpPr>
              <a:spLocks noEditPoints="1" noChangeArrowheads="1"/>
            </p:cNvSpPr>
            <p:nvPr/>
          </p:nvSpPr>
          <p:spPr bwMode="auto">
            <a:xfrm>
              <a:off x="2736" y="2448"/>
              <a:ext cx="144" cy="191"/>
            </a:xfrm>
            <a:custGeom>
              <a:avLst/>
              <a:gdLst>
                <a:gd name="T0" fmla="*/ 0 w 21600"/>
                <a:gd name="T1" fmla="*/ 2184 h 21600"/>
                <a:gd name="T2" fmla="*/ 6664 w 21600"/>
                <a:gd name="T3" fmla="*/ 0 h 21600"/>
                <a:gd name="T4" fmla="*/ 10800 w 21600"/>
                <a:gd name="T5" fmla="*/ 0 h 21600"/>
                <a:gd name="T6" fmla="*/ 21600 w 21600"/>
                <a:gd name="T7" fmla="*/ 0 h 21600"/>
                <a:gd name="T8" fmla="*/ 21600 w 21600"/>
                <a:gd name="T9" fmla="*/ 11649 h 21600"/>
                <a:gd name="T10" fmla="*/ 21600 w 21600"/>
                <a:gd name="T11" fmla="*/ 19416 h 21600"/>
                <a:gd name="T12" fmla="*/ 15166 w 21600"/>
                <a:gd name="T13" fmla="*/ 21600 h 21600"/>
                <a:gd name="T14" fmla="*/ 10570 w 21600"/>
                <a:gd name="T15" fmla="*/ 21600 h 21600"/>
                <a:gd name="T16" fmla="*/ 0 w 21600"/>
                <a:gd name="T17" fmla="*/ 21600 h 21600"/>
                <a:gd name="T18" fmla="*/ 0 w 21600"/>
                <a:gd name="T19" fmla="*/ 11528 h 21600"/>
                <a:gd name="T20" fmla="*/ 459 w 21600"/>
                <a:gd name="T21" fmla="*/ 22540 h 21600"/>
                <a:gd name="T22" fmla="*/ 21485 w 21600"/>
                <a:gd name="T23" fmla="*/ 27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0" y="2184"/>
                  </a:moveTo>
                  <a:lnTo>
                    <a:pt x="6664" y="0"/>
                  </a:lnTo>
                  <a:lnTo>
                    <a:pt x="10800" y="0"/>
                  </a:lnTo>
                  <a:lnTo>
                    <a:pt x="21600" y="0"/>
                  </a:lnTo>
                  <a:lnTo>
                    <a:pt x="21600" y="11649"/>
                  </a:lnTo>
                  <a:lnTo>
                    <a:pt x="21600" y="19416"/>
                  </a:lnTo>
                  <a:lnTo>
                    <a:pt x="15166" y="21600"/>
                  </a:lnTo>
                  <a:lnTo>
                    <a:pt x="10570" y="21600"/>
                  </a:lnTo>
                  <a:lnTo>
                    <a:pt x="0" y="21600"/>
                  </a:lnTo>
                  <a:lnTo>
                    <a:pt x="0" y="11528"/>
                  </a:lnTo>
                  <a:lnTo>
                    <a:pt x="0" y="2184"/>
                  </a:lnTo>
                  <a:close/>
                </a:path>
                <a:path w="21600" h="21600" extrusionOk="0">
                  <a:moveTo>
                    <a:pt x="0" y="2184"/>
                  </a:moveTo>
                  <a:lnTo>
                    <a:pt x="0" y="2184"/>
                  </a:lnTo>
                  <a:lnTo>
                    <a:pt x="14706" y="2184"/>
                  </a:lnTo>
                  <a:lnTo>
                    <a:pt x="21600" y="0"/>
                  </a:lnTo>
                  <a:moveTo>
                    <a:pt x="0" y="2184"/>
                  </a:moveTo>
                  <a:lnTo>
                    <a:pt x="14706" y="2184"/>
                  </a:lnTo>
                  <a:lnTo>
                    <a:pt x="14706" y="5339"/>
                  </a:lnTo>
                  <a:lnTo>
                    <a:pt x="14706" y="17474"/>
                  </a:lnTo>
                  <a:lnTo>
                    <a:pt x="14706" y="21600"/>
                  </a:lnTo>
                  <a:moveTo>
                    <a:pt x="1149" y="3034"/>
                  </a:moveTo>
                  <a:lnTo>
                    <a:pt x="13328" y="3034"/>
                  </a:lnTo>
                  <a:lnTo>
                    <a:pt x="13328" y="3519"/>
                  </a:lnTo>
                  <a:lnTo>
                    <a:pt x="1149" y="3519"/>
                  </a:lnTo>
                  <a:lnTo>
                    <a:pt x="1149" y="3034"/>
                  </a:lnTo>
                  <a:moveTo>
                    <a:pt x="1149" y="4490"/>
                  </a:moveTo>
                  <a:lnTo>
                    <a:pt x="13328" y="4490"/>
                  </a:lnTo>
                  <a:lnTo>
                    <a:pt x="13328" y="4854"/>
                  </a:lnTo>
                  <a:lnTo>
                    <a:pt x="1149" y="4854"/>
                  </a:lnTo>
                  <a:lnTo>
                    <a:pt x="1149" y="4490"/>
                  </a:lnTo>
                  <a:moveTo>
                    <a:pt x="1149" y="5946"/>
                  </a:moveTo>
                  <a:lnTo>
                    <a:pt x="13328" y="5946"/>
                  </a:lnTo>
                  <a:lnTo>
                    <a:pt x="13328" y="6310"/>
                  </a:lnTo>
                  <a:lnTo>
                    <a:pt x="1149" y="6310"/>
                  </a:lnTo>
                  <a:lnTo>
                    <a:pt x="1149" y="5946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4262" name="Line 6"/>
            <p:cNvSpPr>
              <a:spLocks noChangeShapeType="1"/>
            </p:cNvSpPr>
            <p:nvPr/>
          </p:nvSpPr>
          <p:spPr bwMode="auto">
            <a:xfrm>
              <a:off x="2736" y="196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3" name="Cloud"/>
            <p:cNvSpPr>
              <a:spLocks noChangeAspect="1" noEditPoints="1" noChangeArrowheads="1"/>
            </p:cNvSpPr>
            <p:nvPr/>
          </p:nvSpPr>
          <p:spPr bwMode="auto">
            <a:xfrm>
              <a:off x="2256" y="1488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4" name="Cloud"/>
            <p:cNvSpPr>
              <a:spLocks noChangeAspect="1" noEditPoints="1" noChangeArrowheads="1"/>
            </p:cNvSpPr>
            <p:nvPr/>
          </p:nvSpPr>
          <p:spPr bwMode="auto">
            <a:xfrm>
              <a:off x="912" y="2785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5" name="Cloud"/>
            <p:cNvSpPr>
              <a:spLocks noChangeAspect="1" noEditPoints="1" noChangeArrowheads="1"/>
            </p:cNvSpPr>
            <p:nvPr/>
          </p:nvSpPr>
          <p:spPr bwMode="auto">
            <a:xfrm>
              <a:off x="3696" y="2785"/>
              <a:ext cx="1008" cy="52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/>
              <a:endParaRPr lang="en-US"/>
            </a:p>
          </p:txBody>
        </p:sp>
        <p:sp>
          <p:nvSpPr>
            <p:cNvPr id="224266" name="Line 10"/>
            <p:cNvSpPr>
              <a:spLocks noChangeShapeType="1"/>
            </p:cNvSpPr>
            <p:nvPr/>
          </p:nvSpPr>
          <p:spPr bwMode="auto">
            <a:xfrm flipV="1">
              <a:off x="1584" y="1968"/>
              <a:ext cx="912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7" name="Line 11"/>
            <p:cNvSpPr>
              <a:spLocks noChangeShapeType="1"/>
            </p:cNvSpPr>
            <p:nvPr/>
          </p:nvSpPr>
          <p:spPr bwMode="auto">
            <a:xfrm flipH="1">
              <a:off x="1920" y="3072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8" name="Line 12"/>
            <p:cNvSpPr>
              <a:spLocks noChangeShapeType="1"/>
            </p:cNvSpPr>
            <p:nvPr/>
          </p:nvSpPr>
          <p:spPr bwMode="auto">
            <a:xfrm>
              <a:off x="3150" y="1836"/>
              <a:ext cx="882" cy="9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69" name="Line 13"/>
            <p:cNvSpPr>
              <a:spLocks noChangeShapeType="1"/>
            </p:cNvSpPr>
            <p:nvPr/>
          </p:nvSpPr>
          <p:spPr bwMode="auto">
            <a:xfrm flipV="1">
              <a:off x="1872" y="2688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70" name="Line 14"/>
            <p:cNvSpPr>
              <a:spLocks noChangeShapeType="1"/>
            </p:cNvSpPr>
            <p:nvPr/>
          </p:nvSpPr>
          <p:spPr bwMode="auto">
            <a:xfrm flipH="1" flipV="1">
              <a:off x="3264" y="2640"/>
              <a:ext cx="52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271" name="Text Box 15"/>
            <p:cNvSpPr txBox="1">
              <a:spLocks noChangeArrowheads="1"/>
            </p:cNvSpPr>
            <p:nvPr/>
          </p:nvSpPr>
          <p:spPr bwMode="auto">
            <a:xfrm>
              <a:off x="2640" y="158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1</a:t>
              </a:r>
            </a:p>
          </p:txBody>
        </p:sp>
        <p:sp>
          <p:nvSpPr>
            <p:cNvPr id="224272" name="Text Box 16"/>
            <p:cNvSpPr txBox="1">
              <a:spLocks noChangeArrowheads="1"/>
            </p:cNvSpPr>
            <p:nvPr/>
          </p:nvSpPr>
          <p:spPr bwMode="auto">
            <a:xfrm>
              <a:off x="1296" y="288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2</a:t>
              </a:r>
            </a:p>
          </p:txBody>
        </p:sp>
        <p:sp>
          <p:nvSpPr>
            <p:cNvPr id="224273" name="Text Box 17"/>
            <p:cNvSpPr txBox="1">
              <a:spLocks noChangeArrowheads="1"/>
            </p:cNvSpPr>
            <p:nvPr/>
          </p:nvSpPr>
          <p:spPr bwMode="auto">
            <a:xfrm>
              <a:off x="4080" y="288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/>
                <a:t>3</a:t>
              </a:r>
            </a:p>
          </p:txBody>
        </p:sp>
      </p:grpSp>
      <p:sp>
        <p:nvSpPr>
          <p:cNvPr id="224274" name="Text Box 18"/>
          <p:cNvSpPr txBox="1">
            <a:spLocks noChangeArrowheads="1"/>
          </p:cNvSpPr>
          <p:nvPr/>
        </p:nvSpPr>
        <p:spPr bwMode="auto">
          <a:xfrm>
            <a:off x="2819400" y="1905000"/>
            <a:ext cx="86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1 3 0</a:t>
            </a:r>
          </a:p>
          <a:p>
            <a:pPr algn="r"/>
            <a:r>
              <a:rPr lang="en-US" sz="2400" b="1"/>
              <a:t>  1 0</a:t>
            </a:r>
          </a:p>
        </p:txBody>
      </p:sp>
      <p:sp>
        <p:nvSpPr>
          <p:cNvPr id="224275" name="Text Box 19"/>
          <p:cNvSpPr txBox="1">
            <a:spLocks noChangeArrowheads="1"/>
          </p:cNvSpPr>
          <p:nvPr/>
        </p:nvSpPr>
        <p:spPr bwMode="auto">
          <a:xfrm>
            <a:off x="7748588" y="4130675"/>
            <a:ext cx="862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3 2 0</a:t>
            </a:r>
          </a:p>
          <a:p>
            <a:pPr algn="r"/>
            <a:r>
              <a:rPr lang="en-US" sz="2400" b="1"/>
              <a:t>  3 0</a:t>
            </a:r>
          </a:p>
        </p:txBody>
      </p:sp>
      <p:sp>
        <p:nvSpPr>
          <p:cNvPr id="224276" name="Text Box 20"/>
          <p:cNvSpPr txBox="1">
            <a:spLocks noChangeArrowheads="1"/>
          </p:cNvSpPr>
          <p:nvPr/>
        </p:nvSpPr>
        <p:spPr bwMode="auto">
          <a:xfrm>
            <a:off x="685800" y="4038600"/>
            <a:ext cx="86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400" b="1" i="1"/>
              <a:t>2 1 0</a:t>
            </a:r>
          </a:p>
          <a:p>
            <a:pPr algn="r"/>
            <a:r>
              <a:rPr lang="en-US" sz="2400" b="1"/>
              <a:t>  2 0</a:t>
            </a:r>
          </a:p>
        </p:txBody>
      </p:sp>
      <p:sp>
        <p:nvSpPr>
          <p:cNvPr id="224277" name="Line 21"/>
          <p:cNvSpPr>
            <a:spLocks noChangeShapeType="1"/>
          </p:cNvSpPr>
          <p:nvPr/>
        </p:nvSpPr>
        <p:spPr bwMode="auto">
          <a:xfrm>
            <a:off x="4724400" y="2590800"/>
            <a:ext cx="1588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8" name="Line 22"/>
          <p:cNvSpPr>
            <a:spLocks noChangeShapeType="1"/>
          </p:cNvSpPr>
          <p:nvPr/>
        </p:nvSpPr>
        <p:spPr bwMode="auto">
          <a:xfrm flipH="1" flipV="1">
            <a:off x="5181600" y="3657600"/>
            <a:ext cx="1219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79" name="Freeform 23"/>
          <p:cNvSpPr>
            <a:spLocks/>
          </p:cNvSpPr>
          <p:nvPr/>
        </p:nvSpPr>
        <p:spPr bwMode="auto">
          <a:xfrm>
            <a:off x="2832100" y="2540000"/>
            <a:ext cx="1892300" cy="1727200"/>
          </a:xfrm>
          <a:custGeom>
            <a:avLst/>
            <a:gdLst/>
            <a:ahLst/>
            <a:cxnLst>
              <a:cxn ang="0">
                <a:pos x="0" y="1088"/>
              </a:cxn>
              <a:cxn ang="0">
                <a:pos x="1008" y="80"/>
              </a:cxn>
              <a:cxn ang="0">
                <a:pos x="1104" y="608"/>
              </a:cxn>
            </a:cxnLst>
            <a:rect l="0" t="0" r="r" b="b"/>
            <a:pathLst>
              <a:path w="1192" h="1088">
                <a:moveTo>
                  <a:pt x="0" y="1088"/>
                </a:moveTo>
                <a:cubicBezTo>
                  <a:pt x="412" y="624"/>
                  <a:pt x="824" y="160"/>
                  <a:pt x="1008" y="80"/>
                </a:cubicBezTo>
                <a:cubicBezTo>
                  <a:pt x="1192" y="0"/>
                  <a:pt x="1148" y="304"/>
                  <a:pt x="1104" y="60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0" name="Freeform 24"/>
          <p:cNvSpPr>
            <a:spLocks/>
          </p:cNvSpPr>
          <p:nvPr/>
        </p:nvSpPr>
        <p:spPr bwMode="auto">
          <a:xfrm>
            <a:off x="4673600" y="2298700"/>
            <a:ext cx="1930400" cy="2133600"/>
          </a:xfrm>
          <a:custGeom>
            <a:avLst/>
            <a:gdLst/>
            <a:ahLst/>
            <a:cxnLst>
              <a:cxn ang="0">
                <a:pos x="128" y="136"/>
              </a:cxn>
              <a:cxn ang="0">
                <a:pos x="176" y="184"/>
              </a:cxn>
              <a:cxn ang="0">
                <a:pos x="1184" y="1240"/>
              </a:cxn>
              <a:cxn ang="0">
                <a:pos x="368" y="808"/>
              </a:cxn>
            </a:cxnLst>
            <a:rect l="0" t="0" r="r" b="b"/>
            <a:pathLst>
              <a:path w="1216" h="1344">
                <a:moveTo>
                  <a:pt x="128" y="136"/>
                </a:moveTo>
                <a:cubicBezTo>
                  <a:pt x="64" y="68"/>
                  <a:pt x="0" y="0"/>
                  <a:pt x="176" y="184"/>
                </a:cubicBezTo>
                <a:cubicBezTo>
                  <a:pt x="352" y="368"/>
                  <a:pt x="1152" y="1136"/>
                  <a:pt x="1184" y="1240"/>
                </a:cubicBezTo>
                <a:cubicBezTo>
                  <a:pt x="1216" y="1344"/>
                  <a:pt x="792" y="1076"/>
                  <a:pt x="368" y="808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1" name="Line 25"/>
          <p:cNvSpPr>
            <a:spLocks noChangeShapeType="1"/>
          </p:cNvSpPr>
          <p:nvPr/>
        </p:nvSpPr>
        <p:spPr bwMode="auto">
          <a:xfrm flipV="1">
            <a:off x="2895600" y="3810000"/>
            <a:ext cx="11430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4282" name="Text Box 26"/>
          <p:cNvSpPr txBox="1">
            <a:spLocks noChangeArrowheads="1"/>
          </p:cNvSpPr>
          <p:nvPr/>
        </p:nvSpPr>
        <p:spPr bwMode="auto">
          <a:xfrm>
            <a:off x="4114800" y="3443288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0</a:t>
            </a:r>
          </a:p>
        </p:txBody>
      </p:sp>
      <p:sp>
        <p:nvSpPr>
          <p:cNvPr id="224283" name="Text Box 27"/>
          <p:cNvSpPr txBox="1">
            <a:spLocks noChangeArrowheads="1"/>
          </p:cNvSpPr>
          <p:nvPr/>
        </p:nvSpPr>
        <p:spPr bwMode="auto">
          <a:xfrm>
            <a:off x="228600" y="6248400"/>
            <a:ext cx="8839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Varadhan, Govindan, &amp; Estrin, “Persistent Route Oscillations in Interdomain Routing”, 1996</a:t>
            </a:r>
            <a:r>
              <a:rPr lang="en-US" sz="1600" i="1"/>
              <a:t> 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22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224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224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22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500" fill="hold"/>
                                        <p:tgtEl>
                                          <p:spTgt spid="22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74" grpId="0" build="allAtOnce"/>
      <p:bldP spid="224275" grpId="0" build="allAtOnce"/>
      <p:bldP spid="224276" grpId="0" build="allAtOnce"/>
      <p:bldP spid="224277" grpId="0" animBg="1"/>
      <p:bldP spid="224277" grpId="1" animBg="1"/>
      <p:bldP spid="224278" grpId="0" animBg="1"/>
      <p:bldP spid="224279" grpId="0" animBg="1"/>
      <p:bldP spid="224279" grpId="1" animBg="1"/>
      <p:bldP spid="224280" grpId="0" animBg="1"/>
      <p:bldP spid="224281" grpId="0" animBg="1"/>
      <p:bldP spid="224281" grpId="1" animBg="1"/>
      <p:bldP spid="224281" grpId="2" animBg="1"/>
      <p:bldP spid="224282" grpId="0"/>
      <p:bldP spid="22428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9FF76-5AE5-49F5-9B8F-811C6C10329A}" type="slidenum">
              <a:rPr lang="en-US"/>
              <a:pPr/>
              <a:t>49</a:t>
            </a:fld>
            <a:endParaRPr 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Idea of </a:t>
            </a:r>
            <a:r>
              <a:rPr lang="en-US" dirty="0" smtClean="0"/>
              <a:t>Optional Paper</a:t>
            </a:r>
            <a:endParaRPr lang="en-US" dirty="0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Permit only two business arrangements</a:t>
            </a:r>
          </a:p>
          <a:p>
            <a:pPr lvl="1"/>
            <a:r>
              <a:rPr lang="en-US"/>
              <a:t>Customer-provider</a:t>
            </a:r>
          </a:p>
          <a:p>
            <a:pPr lvl="1"/>
            <a:r>
              <a:rPr lang="en-US"/>
              <a:t>Peering</a:t>
            </a:r>
          </a:p>
          <a:p>
            <a:endParaRPr lang="en-US"/>
          </a:p>
          <a:p>
            <a:r>
              <a:rPr lang="en-US"/>
              <a:t>Constrain both </a:t>
            </a:r>
            <a:r>
              <a:rPr lang="en-US">
                <a:solidFill>
                  <a:srgbClr val="FF3300"/>
                </a:solidFill>
              </a:rPr>
              <a:t>filtering </a:t>
            </a:r>
            <a:r>
              <a:rPr lang="en-US"/>
              <a:t>and </a:t>
            </a:r>
            <a:r>
              <a:rPr lang="en-US">
                <a:solidFill>
                  <a:srgbClr val="FF3300"/>
                </a:solidFill>
              </a:rPr>
              <a:t>ranking</a:t>
            </a:r>
            <a:r>
              <a:rPr lang="en-US"/>
              <a:t> based on these arrangements to guarantee safety</a:t>
            </a:r>
          </a:p>
          <a:p>
            <a:endParaRPr lang="en-US"/>
          </a:p>
          <a:p>
            <a:r>
              <a:rPr lang="en-US">
                <a:solidFill>
                  <a:srgbClr val="FF3300"/>
                </a:solidFill>
              </a:rPr>
              <a:t>Surprising result:</a:t>
            </a:r>
            <a:r>
              <a:rPr lang="en-US"/>
              <a:t> these arrangements correspond to today’s (common) behavior</a:t>
            </a:r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228600" y="6521450"/>
            <a:ext cx="8839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Gao &amp; Rexford, “Stable Internet Routing without Global Coordination”, </a:t>
            </a:r>
            <a:r>
              <a:rPr lang="en-US" sz="1600" i="1"/>
              <a:t> IEEE/ACM ToN</a:t>
            </a:r>
            <a:r>
              <a:rPr lang="en-US" sz="1600"/>
              <a:t>, 2001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C9B6A-1388-4AC0-B45D-80DEC780D3F2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Divide network into 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Areas can have nested sub-areas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Constraint: no path between two sub-areas of an area can exit that area</a:t>
            </a:r>
          </a:p>
          <a:p>
            <a:pPr>
              <a:lnSpc>
                <a:spcPct val="80000"/>
              </a:lnSpc>
            </a:pPr>
            <a:r>
              <a:rPr lang="en-US" sz="2400"/>
              <a:t>Hierarchically address nodes in a network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Sequentially number top-level areas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Sub-areas of area are labeled relative to that area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Nodes are numbered relative to the smallest containing area</a:t>
            </a:r>
          </a:p>
        </p:txBody>
      </p:sp>
      <p:pic>
        <p:nvPicPr>
          <p:cNvPr id="13316" name="Picture 4" descr="slide6"/>
          <p:cNvPicPr>
            <a:picLocks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2514600"/>
            <a:ext cx="4038600" cy="26955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862E0-2C42-4DAA-B16A-B0EA87E16980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Within area</a:t>
            </a:r>
          </a:p>
          <a:p>
            <a:pPr lvl="1"/>
            <a:r>
              <a:rPr lang="en-US"/>
              <a:t>Each node has routes to every other node</a:t>
            </a:r>
          </a:p>
          <a:p>
            <a:r>
              <a:rPr lang="en-US"/>
              <a:t>Outside area</a:t>
            </a:r>
          </a:p>
          <a:p>
            <a:pPr lvl="1"/>
            <a:r>
              <a:rPr lang="en-US"/>
              <a:t>Each node has routes for </a:t>
            </a:r>
            <a:r>
              <a:rPr lang="en-US">
                <a:solidFill>
                  <a:srgbClr val="FF0066"/>
                </a:solidFill>
              </a:rPr>
              <a:t>other top-level areas only</a:t>
            </a:r>
          </a:p>
          <a:p>
            <a:pPr lvl="1"/>
            <a:r>
              <a:rPr lang="en-US"/>
              <a:t>Inter-area packets are routed to nearest appropriate border router</a:t>
            </a:r>
          </a:p>
          <a:p>
            <a:r>
              <a:rPr lang="en-US"/>
              <a:t>Can result in sub-optimal paths</a:t>
            </a:r>
            <a:endParaRPr lang="en-US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4749A-E82F-4C8B-BD78-CFEE7CBAF1B7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1000" y="1600200"/>
            <a:ext cx="8382000" cy="441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Sub-optimality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676400" y="2016125"/>
            <a:ext cx="1828800" cy="1981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4953000" y="2016125"/>
            <a:ext cx="28194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733800" y="4225925"/>
            <a:ext cx="25908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133600" y="3159125"/>
            <a:ext cx="9144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2057400" y="2244725"/>
            <a:ext cx="914400" cy="6858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209800" y="2397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3622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2667000" y="2397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2514600" y="2701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Oval 13"/>
          <p:cNvSpPr>
            <a:spLocks noChangeArrowheads="1"/>
          </p:cNvSpPr>
          <p:nvPr/>
        </p:nvSpPr>
        <p:spPr bwMode="auto">
          <a:xfrm>
            <a:off x="2743200" y="3463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2362200" y="3387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Oval 15"/>
          <p:cNvSpPr>
            <a:spLocks noChangeArrowheads="1"/>
          </p:cNvSpPr>
          <p:nvPr/>
        </p:nvSpPr>
        <p:spPr bwMode="auto">
          <a:xfrm>
            <a:off x="2514600" y="3616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Oval 16"/>
          <p:cNvSpPr>
            <a:spLocks noChangeArrowheads="1"/>
          </p:cNvSpPr>
          <p:nvPr/>
        </p:nvSpPr>
        <p:spPr bwMode="auto">
          <a:xfrm>
            <a:off x="5334000" y="2397125"/>
            <a:ext cx="9144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Oval 17"/>
          <p:cNvSpPr>
            <a:spLocks noChangeArrowheads="1"/>
          </p:cNvSpPr>
          <p:nvPr/>
        </p:nvSpPr>
        <p:spPr bwMode="auto">
          <a:xfrm>
            <a:off x="6629400" y="2320925"/>
            <a:ext cx="914400" cy="9144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26" name="Oval 18"/>
          <p:cNvSpPr>
            <a:spLocks noChangeArrowheads="1"/>
          </p:cNvSpPr>
          <p:nvPr/>
        </p:nvSpPr>
        <p:spPr bwMode="auto">
          <a:xfrm>
            <a:off x="5486400" y="2930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Oval 19"/>
          <p:cNvSpPr>
            <a:spLocks noChangeArrowheads="1"/>
          </p:cNvSpPr>
          <p:nvPr/>
        </p:nvSpPr>
        <p:spPr bwMode="auto">
          <a:xfrm>
            <a:off x="5867400" y="3082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Oval 20"/>
          <p:cNvSpPr>
            <a:spLocks noChangeArrowheads="1"/>
          </p:cNvSpPr>
          <p:nvPr/>
        </p:nvSpPr>
        <p:spPr bwMode="auto">
          <a:xfrm>
            <a:off x="57150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Oval 21"/>
          <p:cNvSpPr>
            <a:spLocks noChangeArrowheads="1"/>
          </p:cNvSpPr>
          <p:nvPr/>
        </p:nvSpPr>
        <p:spPr bwMode="auto">
          <a:xfrm>
            <a:off x="4343400" y="4683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Oval 22"/>
          <p:cNvSpPr>
            <a:spLocks noChangeArrowheads="1"/>
          </p:cNvSpPr>
          <p:nvPr/>
        </p:nvSpPr>
        <p:spPr bwMode="auto">
          <a:xfrm>
            <a:off x="6934200" y="2930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Oval 23"/>
          <p:cNvSpPr>
            <a:spLocks noChangeArrowheads="1"/>
          </p:cNvSpPr>
          <p:nvPr/>
        </p:nvSpPr>
        <p:spPr bwMode="auto">
          <a:xfrm>
            <a:off x="7239000" y="2549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2" name="Oval 24"/>
          <p:cNvSpPr>
            <a:spLocks noChangeArrowheads="1"/>
          </p:cNvSpPr>
          <p:nvPr/>
        </p:nvSpPr>
        <p:spPr bwMode="auto">
          <a:xfrm>
            <a:off x="4724400" y="4911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Oval 25"/>
          <p:cNvSpPr>
            <a:spLocks noChangeArrowheads="1"/>
          </p:cNvSpPr>
          <p:nvPr/>
        </p:nvSpPr>
        <p:spPr bwMode="auto">
          <a:xfrm>
            <a:off x="4419600" y="5064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5638800" y="46831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Oval 27"/>
          <p:cNvSpPr>
            <a:spLocks noChangeArrowheads="1"/>
          </p:cNvSpPr>
          <p:nvPr/>
        </p:nvSpPr>
        <p:spPr bwMode="auto">
          <a:xfrm>
            <a:off x="5181600" y="4378325"/>
            <a:ext cx="762000" cy="7620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6" name="Oval 28"/>
          <p:cNvSpPr>
            <a:spLocks noChangeArrowheads="1"/>
          </p:cNvSpPr>
          <p:nvPr/>
        </p:nvSpPr>
        <p:spPr bwMode="auto">
          <a:xfrm>
            <a:off x="4114800" y="4530725"/>
            <a:ext cx="762000" cy="7620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Oval 29"/>
          <p:cNvSpPr>
            <a:spLocks noChangeArrowheads="1"/>
          </p:cNvSpPr>
          <p:nvPr/>
        </p:nvSpPr>
        <p:spPr bwMode="auto">
          <a:xfrm>
            <a:off x="5486400" y="4987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Oval 30"/>
          <p:cNvSpPr>
            <a:spLocks noChangeArrowheads="1"/>
          </p:cNvSpPr>
          <p:nvPr/>
        </p:nvSpPr>
        <p:spPr bwMode="auto">
          <a:xfrm>
            <a:off x="5410200" y="4530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>
            <a:off x="2209800" y="2473325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286000" y="23971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Line 33"/>
          <p:cNvSpPr>
            <a:spLocks noChangeShapeType="1"/>
          </p:cNvSpPr>
          <p:nvPr/>
        </p:nvSpPr>
        <p:spPr bwMode="auto">
          <a:xfrm flipV="1">
            <a:off x="2438400" y="2397125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Line 34"/>
          <p:cNvSpPr>
            <a:spLocks noChangeShapeType="1"/>
          </p:cNvSpPr>
          <p:nvPr/>
        </p:nvSpPr>
        <p:spPr bwMode="auto">
          <a:xfrm>
            <a:off x="2438400" y="254952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3" name="Line 35"/>
          <p:cNvSpPr>
            <a:spLocks noChangeShapeType="1"/>
          </p:cNvSpPr>
          <p:nvPr/>
        </p:nvSpPr>
        <p:spPr bwMode="auto">
          <a:xfrm>
            <a:off x="2438400" y="34639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4" name="Line 36"/>
          <p:cNvSpPr>
            <a:spLocks noChangeShapeType="1"/>
          </p:cNvSpPr>
          <p:nvPr/>
        </p:nvSpPr>
        <p:spPr bwMode="auto">
          <a:xfrm>
            <a:off x="2362200" y="3387725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Line 37"/>
          <p:cNvSpPr>
            <a:spLocks noChangeShapeType="1"/>
          </p:cNvSpPr>
          <p:nvPr/>
        </p:nvSpPr>
        <p:spPr bwMode="auto">
          <a:xfrm flipH="1">
            <a:off x="2590800" y="3463925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Line 38"/>
          <p:cNvSpPr>
            <a:spLocks noChangeShapeType="1"/>
          </p:cNvSpPr>
          <p:nvPr/>
        </p:nvSpPr>
        <p:spPr bwMode="auto">
          <a:xfrm>
            <a:off x="2590800" y="2778125"/>
            <a:ext cx="2971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Line 39"/>
          <p:cNvSpPr>
            <a:spLocks noChangeShapeType="1"/>
          </p:cNvSpPr>
          <p:nvPr/>
        </p:nvSpPr>
        <p:spPr bwMode="auto">
          <a:xfrm flipV="1">
            <a:off x="2819400" y="3159125"/>
            <a:ext cx="3048000" cy="304800"/>
          </a:xfrm>
          <a:prstGeom prst="line">
            <a:avLst/>
          </a:prstGeom>
          <a:noFill/>
          <a:ln w="38100">
            <a:solidFill>
              <a:srgbClr val="10F63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8" name="Line 40"/>
          <p:cNvSpPr>
            <a:spLocks noChangeShapeType="1"/>
          </p:cNvSpPr>
          <p:nvPr/>
        </p:nvSpPr>
        <p:spPr bwMode="auto">
          <a:xfrm>
            <a:off x="2819400" y="3463925"/>
            <a:ext cx="1600200" cy="1295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4419600" y="475932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>
            <a:off x="4419600" y="4759325"/>
            <a:ext cx="381000" cy="1524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 flipV="1">
            <a:off x="4419600" y="4911725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2" name="Line 44"/>
          <p:cNvSpPr>
            <a:spLocks noChangeShapeType="1"/>
          </p:cNvSpPr>
          <p:nvPr/>
        </p:nvSpPr>
        <p:spPr bwMode="auto">
          <a:xfrm flipV="1">
            <a:off x="4800600" y="4530725"/>
            <a:ext cx="609600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>
            <a:off x="5410200" y="4530725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 flipV="1">
            <a:off x="5562600" y="468312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 flipV="1">
            <a:off x="5410200" y="3082925"/>
            <a:ext cx="533400" cy="1447800"/>
          </a:xfrm>
          <a:prstGeom prst="line">
            <a:avLst/>
          </a:prstGeom>
          <a:noFill/>
          <a:ln w="38100">
            <a:solidFill>
              <a:srgbClr val="10F63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Line 48"/>
          <p:cNvSpPr>
            <a:spLocks noChangeShapeType="1"/>
          </p:cNvSpPr>
          <p:nvPr/>
        </p:nvSpPr>
        <p:spPr bwMode="auto">
          <a:xfrm flipV="1">
            <a:off x="5638800" y="2930525"/>
            <a:ext cx="1371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>
            <a:off x="5715000" y="2549525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Line 50"/>
          <p:cNvSpPr>
            <a:spLocks noChangeShapeType="1"/>
          </p:cNvSpPr>
          <p:nvPr/>
        </p:nvSpPr>
        <p:spPr bwMode="auto">
          <a:xfrm>
            <a:off x="5715000" y="2549525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59" name="Line 51"/>
          <p:cNvSpPr>
            <a:spLocks noChangeShapeType="1"/>
          </p:cNvSpPr>
          <p:nvPr/>
        </p:nvSpPr>
        <p:spPr bwMode="auto">
          <a:xfrm flipH="1">
            <a:off x="6934200" y="262572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1603375" y="2000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461" name="Text Box 53"/>
          <p:cNvSpPr txBox="1">
            <a:spLocks noChangeArrowheads="1"/>
          </p:cNvSpPr>
          <p:nvPr/>
        </p:nvSpPr>
        <p:spPr bwMode="auto">
          <a:xfrm>
            <a:off x="4879975" y="20002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3432175" y="451485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1671638" y="27622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1.1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2967038" y="2990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1.2</a:t>
            </a:r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5786438" y="21526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2.1</a:t>
            </a:r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6853238" y="2228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2.2</a:t>
            </a:r>
          </a:p>
        </p:txBody>
      </p:sp>
      <p:sp>
        <p:nvSpPr>
          <p:cNvPr id="17467" name="Text Box 59"/>
          <p:cNvSpPr txBox="1">
            <a:spLocks noChangeArrowheads="1"/>
          </p:cNvSpPr>
          <p:nvPr/>
        </p:nvSpPr>
        <p:spPr bwMode="auto">
          <a:xfrm>
            <a:off x="4186238" y="52768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3.1</a:t>
            </a:r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5329238" y="52006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3.2</a:t>
            </a:r>
          </a:p>
        </p:txBody>
      </p:sp>
      <p:sp>
        <p:nvSpPr>
          <p:cNvPr id="17469" name="Text Box 61"/>
          <p:cNvSpPr txBox="1">
            <a:spLocks noChangeArrowheads="1"/>
          </p:cNvSpPr>
          <p:nvPr/>
        </p:nvSpPr>
        <p:spPr bwMode="auto">
          <a:xfrm>
            <a:off x="6862763" y="2949575"/>
            <a:ext cx="636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>
                <a:solidFill>
                  <a:srgbClr val="000000"/>
                </a:solidFill>
              </a:rPr>
              <a:t>2.2.1</a:t>
            </a:r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5562600" y="2930525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1" name="Text Box 63"/>
          <p:cNvSpPr txBox="1">
            <a:spLocks noChangeArrowheads="1"/>
          </p:cNvSpPr>
          <p:nvPr/>
        </p:nvSpPr>
        <p:spPr bwMode="auto">
          <a:xfrm>
            <a:off x="609600" y="4943475"/>
            <a:ext cx="18208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3 hop red path</a:t>
            </a:r>
          </a:p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vs.</a:t>
            </a:r>
          </a:p>
          <a:p>
            <a:pPr eaLnBrk="0" hangingPunct="0"/>
            <a:r>
              <a:rPr lang="en-US" sz="1600" b="1">
                <a:solidFill>
                  <a:srgbClr val="000000"/>
                </a:solidFill>
              </a:rPr>
              <a:t>2 hop green path</a:t>
            </a:r>
          </a:p>
        </p:txBody>
      </p:sp>
      <p:sp>
        <p:nvSpPr>
          <p:cNvPr id="17472" name="Text Box 64"/>
          <p:cNvSpPr txBox="1">
            <a:spLocks noChangeArrowheads="1"/>
          </p:cNvSpPr>
          <p:nvPr/>
        </p:nvSpPr>
        <p:spPr bwMode="auto">
          <a:xfrm>
            <a:off x="3413125" y="3475038"/>
            <a:ext cx="676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start</a:t>
            </a:r>
          </a:p>
        </p:txBody>
      </p:sp>
      <p:sp>
        <p:nvSpPr>
          <p:cNvPr id="17473" name="Text Box 65"/>
          <p:cNvSpPr txBox="1">
            <a:spLocks noChangeArrowheads="1"/>
          </p:cNvSpPr>
          <p:nvPr/>
        </p:nvSpPr>
        <p:spPr bwMode="auto">
          <a:xfrm>
            <a:off x="4800600" y="3814763"/>
            <a:ext cx="608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end</a:t>
            </a:r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 flipH="1" flipV="1">
            <a:off x="2971800" y="3540125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5" name="Line 67"/>
          <p:cNvSpPr>
            <a:spLocks noChangeShapeType="1"/>
          </p:cNvSpPr>
          <p:nvPr/>
        </p:nvSpPr>
        <p:spPr bwMode="auto">
          <a:xfrm>
            <a:off x="5105400" y="4149725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76" name="Text Box 68"/>
          <p:cNvSpPr txBox="1">
            <a:spLocks noChangeArrowheads="1"/>
          </p:cNvSpPr>
          <p:nvPr/>
        </p:nvSpPr>
        <p:spPr bwMode="auto">
          <a:xfrm>
            <a:off x="4803775" y="4321175"/>
            <a:ext cx="522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3.2.1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7477" name="Text Box 69"/>
          <p:cNvSpPr txBox="1">
            <a:spLocks noChangeArrowheads="1"/>
          </p:cNvSpPr>
          <p:nvPr/>
        </p:nvSpPr>
        <p:spPr bwMode="auto">
          <a:xfrm>
            <a:off x="2505075" y="3233738"/>
            <a:ext cx="5222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solidFill>
                  <a:srgbClr val="000000"/>
                </a:solidFill>
              </a:rPr>
              <a:t>1.2.1</a:t>
            </a:r>
            <a:endParaRPr lang="en-US" sz="16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Logical View of the Internet</a:t>
            </a:r>
            <a:endParaRPr lang="en-US"/>
          </a:p>
        </p:txBody>
      </p:sp>
      <p:pic>
        <p:nvPicPr>
          <p:cNvPr id="19508" name="Picture 52" descr="Click To Preview"/>
          <p:cNvPicPr>
            <a:picLocks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274955" y="3436755"/>
            <a:ext cx="517890" cy="517890"/>
          </a:xfrm>
        </p:spPr>
      </p:pic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F46B-25FE-42DC-B5AE-00CF6D274D8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648200" y="1447800"/>
            <a:ext cx="4038600" cy="4495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953000" y="3962400"/>
            <a:ext cx="1524000" cy="990600"/>
            <a:chOff x="384" y="2016"/>
            <a:chExt cx="1776" cy="1248"/>
          </a:xfrm>
        </p:grpSpPr>
        <p:sp>
          <p:nvSpPr>
            <p:cNvPr id="19461" name="Oval 5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2" name="Oval 6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Oval 7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Oval 8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Oval 9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Oval 10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257800" y="2362200"/>
            <a:ext cx="914400" cy="609600"/>
            <a:chOff x="384" y="2016"/>
            <a:chExt cx="1776" cy="1248"/>
          </a:xfrm>
        </p:grpSpPr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Oval 13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Oval 15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Oval 16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Oval 17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2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781800" y="3962400"/>
            <a:ext cx="1524000" cy="990600"/>
            <a:chOff x="384" y="2016"/>
            <a:chExt cx="1776" cy="1248"/>
          </a:xfrm>
        </p:grpSpPr>
        <p:sp>
          <p:nvSpPr>
            <p:cNvPr id="19475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Oval 20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Oval 21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Oval 22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Oval 23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Oval 24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accent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6096000" y="5105400"/>
            <a:ext cx="1371600" cy="685800"/>
            <a:chOff x="384" y="2016"/>
            <a:chExt cx="1776" cy="1248"/>
          </a:xfrm>
        </p:grpSpPr>
        <p:sp>
          <p:nvSpPr>
            <p:cNvPr id="19482" name="Oval 26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Oval 27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Oval 28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Oval 29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6" name="Oval 30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Oval 31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4953000" y="3200400"/>
            <a:ext cx="1371600" cy="685800"/>
            <a:chOff x="384" y="2016"/>
            <a:chExt cx="1776" cy="1248"/>
          </a:xfrm>
        </p:grpSpPr>
        <p:sp>
          <p:nvSpPr>
            <p:cNvPr id="19489" name="Oval 33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Oval 34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Oval 35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Oval 36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Oval 37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Oval 38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6934200" y="2743200"/>
            <a:ext cx="1371600" cy="685800"/>
            <a:chOff x="384" y="2016"/>
            <a:chExt cx="1776" cy="1248"/>
          </a:xfrm>
        </p:grpSpPr>
        <p:sp>
          <p:nvSpPr>
            <p:cNvPr id="19496" name="Oval 40"/>
            <p:cNvSpPr>
              <a:spLocks noChangeArrowheads="1"/>
            </p:cNvSpPr>
            <p:nvPr/>
          </p:nvSpPr>
          <p:spPr bwMode="auto">
            <a:xfrm>
              <a:off x="384" y="2304"/>
              <a:ext cx="768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Oval 41"/>
            <p:cNvSpPr>
              <a:spLocks noChangeArrowheads="1"/>
            </p:cNvSpPr>
            <p:nvPr/>
          </p:nvSpPr>
          <p:spPr bwMode="auto">
            <a:xfrm>
              <a:off x="672" y="2016"/>
              <a:ext cx="912" cy="480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Oval 42"/>
            <p:cNvSpPr>
              <a:spLocks noChangeArrowheads="1"/>
            </p:cNvSpPr>
            <p:nvPr/>
          </p:nvSpPr>
          <p:spPr bwMode="auto">
            <a:xfrm>
              <a:off x="1008" y="2112"/>
              <a:ext cx="960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9" name="Oval 43"/>
            <p:cNvSpPr>
              <a:spLocks noChangeArrowheads="1"/>
            </p:cNvSpPr>
            <p:nvPr/>
          </p:nvSpPr>
          <p:spPr bwMode="auto">
            <a:xfrm>
              <a:off x="1248" y="2448"/>
              <a:ext cx="912" cy="624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Oval 44"/>
            <p:cNvSpPr>
              <a:spLocks noChangeArrowheads="1"/>
            </p:cNvSpPr>
            <p:nvPr/>
          </p:nvSpPr>
          <p:spPr bwMode="auto">
            <a:xfrm>
              <a:off x="912" y="2688"/>
              <a:ext cx="816" cy="576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Oval 45"/>
            <p:cNvSpPr>
              <a:spLocks noChangeArrowheads="1"/>
            </p:cNvSpPr>
            <p:nvPr/>
          </p:nvSpPr>
          <p:spPr bwMode="auto">
            <a:xfrm>
              <a:off x="480" y="2544"/>
              <a:ext cx="816" cy="528"/>
            </a:xfrm>
            <a:prstGeom prst="ellipse">
              <a:avLst/>
            </a:prstGeom>
            <a:solidFill>
              <a:schemeClr val="hlink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132388" y="4191000"/>
            <a:ext cx="963612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Tier 1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7086600" y="4191000"/>
            <a:ext cx="96361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Tier 1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7167563" y="2895600"/>
            <a:ext cx="833437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5257800" y="3352800"/>
            <a:ext cx="83343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6400800" y="5257800"/>
            <a:ext cx="83343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Tier 2</a:t>
            </a: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5365750" y="2463800"/>
            <a:ext cx="7683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</a:rPr>
              <a:t>Tier 3</a:t>
            </a:r>
          </a:p>
        </p:txBody>
      </p:sp>
      <p:pic>
        <p:nvPicPr>
          <p:cNvPr id="19509" name="Picture 53" descr="Click To Previe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1600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10" name="Line 54"/>
          <p:cNvSpPr>
            <a:spLocks noChangeShapeType="1"/>
          </p:cNvSpPr>
          <p:nvPr/>
        </p:nvSpPr>
        <p:spPr bwMode="auto">
          <a:xfrm>
            <a:off x="5715000" y="4953000"/>
            <a:ext cx="6096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1" name="Line 55"/>
          <p:cNvSpPr>
            <a:spLocks noChangeShapeType="1"/>
          </p:cNvSpPr>
          <p:nvPr/>
        </p:nvSpPr>
        <p:spPr bwMode="auto">
          <a:xfrm flipH="1">
            <a:off x="7162800" y="4953000"/>
            <a:ext cx="2286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2" name="Line 56"/>
          <p:cNvSpPr>
            <a:spLocks noChangeShapeType="1"/>
          </p:cNvSpPr>
          <p:nvPr/>
        </p:nvSpPr>
        <p:spPr bwMode="auto">
          <a:xfrm>
            <a:off x="7620000" y="3429000"/>
            <a:ext cx="76200" cy="609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3" name="Line 57"/>
          <p:cNvSpPr>
            <a:spLocks noChangeShapeType="1"/>
          </p:cNvSpPr>
          <p:nvPr/>
        </p:nvSpPr>
        <p:spPr bwMode="auto">
          <a:xfrm flipH="1">
            <a:off x="6096000" y="2133600"/>
            <a:ext cx="1295400" cy="4572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4" name="Line 58"/>
          <p:cNvSpPr>
            <a:spLocks noChangeShapeType="1"/>
          </p:cNvSpPr>
          <p:nvPr/>
        </p:nvSpPr>
        <p:spPr bwMode="auto">
          <a:xfrm>
            <a:off x="5715000" y="2971800"/>
            <a:ext cx="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5" name="Line 59"/>
          <p:cNvSpPr>
            <a:spLocks noChangeShapeType="1"/>
          </p:cNvSpPr>
          <p:nvPr/>
        </p:nvSpPr>
        <p:spPr bwMode="auto">
          <a:xfrm>
            <a:off x="7772400" y="2209800"/>
            <a:ext cx="76200" cy="609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6" name="Line 60"/>
          <p:cNvSpPr>
            <a:spLocks noChangeShapeType="1"/>
          </p:cNvSpPr>
          <p:nvPr/>
        </p:nvSpPr>
        <p:spPr bwMode="auto">
          <a:xfrm>
            <a:off x="5638800" y="3810000"/>
            <a:ext cx="0" cy="1524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7" name="Line 61"/>
          <p:cNvSpPr>
            <a:spLocks noChangeShapeType="1"/>
          </p:cNvSpPr>
          <p:nvPr/>
        </p:nvSpPr>
        <p:spPr bwMode="auto">
          <a:xfrm flipH="1" flipV="1">
            <a:off x="5638800" y="2133600"/>
            <a:ext cx="76200" cy="228600"/>
          </a:xfrm>
          <a:prstGeom prst="line">
            <a:avLst/>
          </a:prstGeom>
          <a:noFill/>
          <a:ln w="127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18" name="Rectangle 62"/>
          <p:cNvSpPr>
            <a:spLocks noChangeArrowheads="1"/>
          </p:cNvSpPr>
          <p:nvPr/>
        </p:nvSpPr>
        <p:spPr bwMode="auto">
          <a:xfrm>
            <a:off x="304800" y="1219200"/>
            <a:ext cx="41529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National (Tier 1 ISP)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“Default-free” with global </a:t>
            </a: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reachability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 info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Eg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: AT &amp; T, UUNET, Sprint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Regional (Tier 2 ISP)</a:t>
            </a:r>
          </a:p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Regional or country-wide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Eg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: Pacific Bell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Local (Tier 3 ISP)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Eg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: </a:t>
            </a:r>
            <a:r>
              <a:rPr lang="en-US" sz="2400" dirty="0" err="1">
                <a:solidFill>
                  <a:schemeClr val="bg1">
                    <a:lumMod val="10000"/>
                  </a:schemeClr>
                </a:solidFill>
              </a:rPr>
              <a:t>Telerama</a:t>
            </a: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 DSL</a:t>
            </a:r>
          </a:p>
        </p:txBody>
      </p:sp>
      <p:sp>
        <p:nvSpPr>
          <p:cNvPr id="19519" name="Line 63"/>
          <p:cNvSpPr>
            <a:spLocks noChangeShapeType="1"/>
          </p:cNvSpPr>
          <p:nvPr/>
        </p:nvSpPr>
        <p:spPr bwMode="auto">
          <a:xfrm>
            <a:off x="6629400" y="3733800"/>
            <a:ext cx="0" cy="304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20" name="Text Box 64"/>
          <p:cNvSpPr txBox="1">
            <a:spLocks noChangeArrowheads="1"/>
          </p:cNvSpPr>
          <p:nvPr/>
        </p:nvSpPr>
        <p:spPr bwMode="auto">
          <a:xfrm>
            <a:off x="6178550" y="3505200"/>
            <a:ext cx="952500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</a:rPr>
              <a:t>Customer</a:t>
            </a:r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6172200" y="3962400"/>
            <a:ext cx="844550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</a:rPr>
              <a:t>Provider</a:t>
            </a:r>
          </a:p>
        </p:txBody>
      </p:sp>
      <p:sp>
        <p:nvSpPr>
          <p:cNvPr id="19522" name="Line 66"/>
          <p:cNvSpPr>
            <a:spLocks noChangeShapeType="1"/>
          </p:cNvSpPr>
          <p:nvPr/>
        </p:nvSpPr>
        <p:spPr bwMode="auto">
          <a:xfrm>
            <a:off x="6400800" y="4495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DE4F-B4DF-4CC7-8516-275836EEDB3A}" type="slidenum">
              <a:rPr lang="en-US"/>
              <a:pPr/>
              <a:t>9</a:t>
            </a:fld>
            <a:endParaRPr lang="en-US"/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19088" y="1295400"/>
            <a:ext cx="455771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Source wants to reach LM</a:t>
            </a:r>
            <a:r>
              <a:rPr lang="en-US" sz="2800" baseline="-25000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[a], whose address is </a:t>
            </a:r>
            <a:r>
              <a:rPr lang="en-US" sz="2800" i="1" dirty="0" err="1">
                <a:solidFill>
                  <a:srgbClr val="000000"/>
                </a:solidFill>
                <a:latin typeface="Arial" charset="0"/>
              </a:rPr>
              <a:t>c.b.a</a:t>
            </a:r>
            <a:r>
              <a:rPr lang="en-US" sz="2800" i="1" dirty="0">
                <a:solidFill>
                  <a:srgbClr val="000000"/>
                </a:solidFill>
                <a:latin typeface="Arial" charset="0"/>
              </a:rPr>
              <a:t>: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Source can see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[c], so sends packet towards c</a:t>
            </a: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Entering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[b] area, first router diverts packet to b</a:t>
            </a:r>
          </a:p>
          <a:p>
            <a:pPr marL="576263" lvl="1" indent="-123825" algn="l" eaLnBrk="0" hangingPunct="0">
              <a:buFontTx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Entering LM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[a] area, packet delivered to a</a:t>
            </a:r>
          </a:p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Not shortest path</a:t>
            </a:r>
          </a:p>
          <a:p>
            <a:pPr marL="166688" indent="-166688" algn="l" eaLnBrk="0" hangingPunct="0">
              <a:buFontTx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Packet may not reach landmarks</a:t>
            </a:r>
          </a:p>
        </p:txBody>
      </p:sp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4953000" y="1447800"/>
            <a:ext cx="4038600" cy="4876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Landmark Routing: Basic Idea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762000" y="530383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181600" y="1676400"/>
            <a:ext cx="3581400" cy="4495800"/>
            <a:chOff x="1152" y="2592"/>
            <a:chExt cx="1584" cy="1536"/>
          </a:xfrm>
        </p:grpSpPr>
        <p:sp>
          <p:nvSpPr>
            <p:cNvPr id="83977" name="Oval 9"/>
            <p:cNvSpPr>
              <a:spLocks noChangeArrowheads="1"/>
            </p:cNvSpPr>
            <p:nvPr/>
          </p:nvSpPr>
          <p:spPr bwMode="auto">
            <a:xfrm>
              <a:off x="1152" y="2592"/>
              <a:ext cx="1584" cy="153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8" name="Oval 10"/>
            <p:cNvSpPr>
              <a:spLocks noChangeArrowheads="1"/>
            </p:cNvSpPr>
            <p:nvPr/>
          </p:nvSpPr>
          <p:spPr bwMode="auto">
            <a:xfrm>
              <a:off x="1536" y="2688"/>
              <a:ext cx="864" cy="86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9" name="Oval 11"/>
            <p:cNvSpPr>
              <a:spLocks noChangeArrowheads="1"/>
            </p:cNvSpPr>
            <p:nvPr/>
          </p:nvSpPr>
          <p:spPr bwMode="auto">
            <a:xfrm>
              <a:off x="1824" y="2784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8305800" y="40386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6113463" y="3886200"/>
            <a:ext cx="877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[c]</a:t>
            </a:r>
          </a:p>
        </p:txBody>
      </p:sp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6934200" y="3124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6032500" y="3048000"/>
            <a:ext cx="890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[b]</a:t>
            </a:r>
          </a:p>
        </p:txBody>
      </p:sp>
      <p:sp>
        <p:nvSpPr>
          <p:cNvPr id="83986" name="Line 18"/>
          <p:cNvSpPr>
            <a:spLocks noChangeShapeType="1"/>
          </p:cNvSpPr>
          <p:nvPr/>
        </p:nvSpPr>
        <p:spPr bwMode="auto">
          <a:xfrm flipH="1">
            <a:off x="5791200" y="4114800"/>
            <a:ext cx="1143000" cy="144780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88" name="Rectangle 20"/>
          <p:cNvSpPr>
            <a:spLocks noChangeArrowheads="1"/>
          </p:cNvSpPr>
          <p:nvPr/>
        </p:nvSpPr>
        <p:spPr bwMode="auto">
          <a:xfrm>
            <a:off x="7162800" y="27432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1" name="Text Box 23"/>
          <p:cNvSpPr txBox="1">
            <a:spLocks noChangeArrowheads="1"/>
          </p:cNvSpPr>
          <p:nvPr/>
        </p:nvSpPr>
        <p:spPr bwMode="auto">
          <a:xfrm>
            <a:off x="7162800" y="28194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0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[a]</a:t>
            </a:r>
          </a:p>
        </p:txBody>
      </p:sp>
      <p:sp>
        <p:nvSpPr>
          <p:cNvPr id="83993" name="Rectangle 25"/>
          <p:cNvSpPr>
            <a:spLocks noChangeArrowheads="1"/>
          </p:cNvSpPr>
          <p:nvPr/>
        </p:nvSpPr>
        <p:spPr bwMode="auto">
          <a:xfrm>
            <a:off x="6934200" y="3962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94" name="Text Box 26"/>
          <p:cNvSpPr txBox="1">
            <a:spLocks noChangeArrowheads="1"/>
          </p:cNvSpPr>
          <p:nvPr/>
        </p:nvSpPr>
        <p:spPr bwMode="auto">
          <a:xfrm>
            <a:off x="6705600" y="2376488"/>
            <a:ext cx="915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800" b="1">
                <a:solidFill>
                  <a:srgbClr val="000000"/>
                </a:solidFill>
                <a:latin typeface="Arial" charset="0"/>
              </a:rPr>
              <a:t>LM</a:t>
            </a:r>
            <a:r>
              <a:rPr lang="en-US" sz="1800" b="1" baseline="-25000">
                <a:solidFill>
                  <a:srgbClr val="000000"/>
                </a:solidFill>
                <a:latin typeface="Arial" charset="0"/>
              </a:rPr>
              <a:t>0</a:t>
            </a:r>
            <a:r>
              <a:rPr lang="en-US" sz="1800" b="1">
                <a:solidFill>
                  <a:srgbClr val="000000"/>
                </a:solidFill>
                <a:latin typeface="Arial" charset="0"/>
              </a:rPr>
              <a:t>[a]</a:t>
            </a:r>
          </a:p>
        </p:txBody>
      </p:sp>
      <p:sp>
        <p:nvSpPr>
          <p:cNvPr id="83995" name="Line 27"/>
          <p:cNvSpPr>
            <a:spLocks noChangeShapeType="1"/>
          </p:cNvSpPr>
          <p:nvPr/>
        </p:nvSpPr>
        <p:spPr bwMode="auto">
          <a:xfrm flipH="1" flipV="1">
            <a:off x="6248400" y="2438400"/>
            <a:ext cx="685800" cy="68580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6" name="Line 28"/>
          <p:cNvSpPr>
            <a:spLocks noChangeShapeType="1"/>
          </p:cNvSpPr>
          <p:nvPr/>
        </p:nvSpPr>
        <p:spPr bwMode="auto">
          <a:xfrm flipV="1">
            <a:off x="7162800" y="2895600"/>
            <a:ext cx="762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7" name="Line 29"/>
          <p:cNvSpPr>
            <a:spLocks noChangeShapeType="1"/>
          </p:cNvSpPr>
          <p:nvPr/>
        </p:nvSpPr>
        <p:spPr bwMode="auto">
          <a:xfrm flipH="1" flipV="1">
            <a:off x="7162800" y="3505200"/>
            <a:ext cx="609600" cy="533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8" name="Line 30"/>
          <p:cNvSpPr>
            <a:spLocks noChangeShapeType="1"/>
          </p:cNvSpPr>
          <p:nvPr/>
        </p:nvSpPr>
        <p:spPr bwMode="auto">
          <a:xfrm flipH="1" flipV="1">
            <a:off x="7772400" y="4038600"/>
            <a:ext cx="5334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3999" name="Line 31"/>
          <p:cNvSpPr>
            <a:spLocks noChangeShapeType="1"/>
          </p:cNvSpPr>
          <p:nvPr/>
        </p:nvSpPr>
        <p:spPr bwMode="auto">
          <a:xfrm>
            <a:off x="7315200" y="2819400"/>
            <a:ext cx="381000" cy="0"/>
          </a:xfrm>
          <a:prstGeom prst="line">
            <a:avLst/>
          </a:prstGeom>
          <a:noFill/>
          <a:ln w="9525" cap="rnd">
            <a:solidFill>
              <a:schemeClr val="folHlink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4000" name="Text Box 32"/>
          <p:cNvSpPr txBox="1">
            <a:spLocks noChangeArrowheads="1"/>
          </p:cNvSpPr>
          <p:nvPr/>
        </p:nvSpPr>
        <p:spPr bwMode="auto">
          <a:xfrm>
            <a:off x="5867400" y="45720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2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[c]</a:t>
            </a:r>
          </a:p>
        </p:txBody>
      </p:sp>
      <p:sp>
        <p:nvSpPr>
          <p:cNvPr id="84001" name="Text Box 33"/>
          <p:cNvSpPr txBox="1">
            <a:spLocks noChangeArrowheads="1"/>
          </p:cNvSpPr>
          <p:nvPr/>
        </p:nvSpPr>
        <p:spPr bwMode="auto">
          <a:xfrm>
            <a:off x="6019800" y="26670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folHlink"/>
                </a:solidFill>
                <a:latin typeface="Arial" charset="0"/>
              </a:rPr>
              <a:t>r</a:t>
            </a:r>
            <a:r>
              <a:rPr lang="en-US" sz="1400" b="1" baseline="-25000">
                <a:solidFill>
                  <a:schemeClr val="folHlink"/>
                </a:solidFill>
                <a:latin typeface="Arial" charset="0"/>
              </a:rPr>
              <a:t>1</a:t>
            </a:r>
            <a:r>
              <a:rPr lang="en-US" sz="1400" b="1">
                <a:solidFill>
                  <a:schemeClr val="folHlink"/>
                </a:solidFill>
                <a:latin typeface="Arial" charset="0"/>
              </a:rPr>
              <a:t>[b]</a:t>
            </a:r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7315200" y="5029200"/>
            <a:ext cx="1600200" cy="1006475"/>
            <a:chOff x="1968" y="3466"/>
            <a:chExt cx="1008" cy="634"/>
          </a:xfrm>
        </p:grpSpPr>
        <p:sp>
          <p:nvSpPr>
            <p:cNvPr id="84008" name="Rectangle 40"/>
            <p:cNvSpPr>
              <a:spLocks noChangeArrowheads="1"/>
            </p:cNvSpPr>
            <p:nvPr/>
          </p:nvSpPr>
          <p:spPr bwMode="auto">
            <a:xfrm>
              <a:off x="1968" y="3466"/>
              <a:ext cx="1008" cy="6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2" name="Rectangle 34"/>
            <p:cNvSpPr>
              <a:spLocks noChangeArrowheads="1"/>
            </p:cNvSpPr>
            <p:nvPr/>
          </p:nvSpPr>
          <p:spPr bwMode="auto">
            <a:xfrm>
              <a:off x="2064" y="3562"/>
              <a:ext cx="96" cy="9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3" name="Text Box 35"/>
            <p:cNvSpPr txBox="1">
              <a:spLocks noChangeArrowheads="1"/>
            </p:cNvSpPr>
            <p:nvPr/>
          </p:nvSpPr>
          <p:spPr bwMode="auto">
            <a:xfrm>
              <a:off x="2208" y="3504"/>
              <a:ext cx="6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Network Node</a:t>
              </a:r>
            </a:p>
          </p:txBody>
        </p:sp>
        <p:sp>
          <p:nvSpPr>
            <p:cNvPr id="84004" name="Line 36"/>
            <p:cNvSpPr>
              <a:spLocks noChangeShapeType="1"/>
            </p:cNvSpPr>
            <p:nvPr/>
          </p:nvSpPr>
          <p:spPr bwMode="auto">
            <a:xfrm flipH="1">
              <a:off x="2016" y="3994"/>
              <a:ext cx="192" cy="0"/>
            </a:xfrm>
            <a:prstGeom prst="line">
              <a:avLst/>
            </a:prstGeom>
            <a:noFill/>
            <a:ln w="9525" cap="rnd">
              <a:solidFill>
                <a:schemeClr val="folHlink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005" name="Text Box 37"/>
            <p:cNvSpPr txBox="1">
              <a:spLocks noChangeArrowheads="1"/>
            </p:cNvSpPr>
            <p:nvPr/>
          </p:nvSpPr>
          <p:spPr bwMode="auto">
            <a:xfrm>
              <a:off x="2208" y="3706"/>
              <a:ext cx="67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Path</a:t>
              </a:r>
            </a:p>
          </p:txBody>
        </p:sp>
        <p:sp>
          <p:nvSpPr>
            <p:cNvPr id="84006" name="Text Box 38"/>
            <p:cNvSpPr txBox="1">
              <a:spLocks noChangeArrowheads="1"/>
            </p:cNvSpPr>
            <p:nvPr/>
          </p:nvSpPr>
          <p:spPr bwMode="auto">
            <a:xfrm>
              <a:off x="2208" y="3850"/>
              <a:ext cx="7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1000" b="1">
                  <a:solidFill>
                    <a:schemeClr val="folHlink"/>
                  </a:solidFill>
                  <a:latin typeface="Arial" charset="0"/>
                </a:rPr>
                <a:t>Landmark Radius</a:t>
              </a:r>
            </a:p>
          </p:txBody>
        </p:sp>
        <p:sp>
          <p:nvSpPr>
            <p:cNvPr id="84007" name="Line 39"/>
            <p:cNvSpPr>
              <a:spLocks noChangeShapeType="1"/>
            </p:cNvSpPr>
            <p:nvPr/>
          </p:nvSpPr>
          <p:spPr bwMode="auto">
            <a:xfrm flipH="1">
              <a:off x="2016" y="3802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 Modern">
  <a:themeElements>
    <a:clrScheme name="Post Modern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Post Mod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st Modern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B4CD81"/>
        </a:accent1>
        <a:accent2>
          <a:srgbClr val="DEA45E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C99454"/>
        </a:accent6>
        <a:hlink>
          <a:srgbClr val="D793C2"/>
        </a:hlink>
        <a:folHlink>
          <a:srgbClr val="A08BB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 Modern 7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Designs\Post Modern.pot</Template>
  <TotalTime>10132</TotalTime>
  <Words>2389</Words>
  <Application>Microsoft PowerPoint</Application>
  <PresentationFormat>On-screen Show (4:3)</PresentationFormat>
  <Paragraphs>645</Paragraphs>
  <Slides>49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Post Modern</vt:lpstr>
      <vt:lpstr>15-744: Computer Networking</vt:lpstr>
      <vt:lpstr>Next Lecture: Interdomain Routing</vt:lpstr>
      <vt:lpstr>Outline</vt:lpstr>
      <vt:lpstr>Routing Hierarchies</vt:lpstr>
      <vt:lpstr>Areas</vt:lpstr>
      <vt:lpstr>Routing</vt:lpstr>
      <vt:lpstr>Path Sub-optimality</vt:lpstr>
      <vt:lpstr>A Logical View of the Internet</vt:lpstr>
      <vt:lpstr>Landmark Routing: Basic Idea</vt:lpstr>
      <vt:lpstr>Landmark Routing: Example</vt:lpstr>
      <vt:lpstr>Routing Table for Router g</vt:lpstr>
      <vt:lpstr>Outline</vt:lpstr>
      <vt:lpstr>Autonomous Systems (ASes)</vt:lpstr>
      <vt:lpstr>Nontransit vs. Transit ASes</vt:lpstr>
      <vt:lpstr>Customers and Providers</vt:lpstr>
      <vt:lpstr>The Peering Relationship</vt:lpstr>
      <vt:lpstr>Peering Wars</vt:lpstr>
      <vt:lpstr>Routing in the Internet</vt:lpstr>
      <vt:lpstr>Solution: Distance Vector with Path</vt:lpstr>
      <vt:lpstr>BGP-4</vt:lpstr>
      <vt:lpstr>BGP Operations (Simplified) </vt:lpstr>
      <vt:lpstr>Interconnecting BGP Peers</vt:lpstr>
      <vt:lpstr>Four Types of BGP Messages</vt:lpstr>
      <vt:lpstr>Policy with BGP</vt:lpstr>
      <vt:lpstr>Examples of BGP Policies</vt:lpstr>
      <vt:lpstr>Export Policy</vt:lpstr>
      <vt:lpstr>Import Routes </vt:lpstr>
      <vt:lpstr>Export Routes </vt:lpstr>
      <vt:lpstr>BGP UPDATE Message</vt:lpstr>
      <vt:lpstr>Path Selection Criteria</vt:lpstr>
      <vt:lpstr>Important BGP Attributes</vt:lpstr>
      <vt:lpstr>LOCAL PREF</vt:lpstr>
      <vt:lpstr>LOCAL PREF – Common Uses</vt:lpstr>
      <vt:lpstr>AS_PATH</vt:lpstr>
      <vt:lpstr>Multi-Exit Discriminator (MED)</vt:lpstr>
      <vt:lpstr>MED</vt:lpstr>
      <vt:lpstr>MED</vt:lpstr>
      <vt:lpstr>Route Selection Process</vt:lpstr>
      <vt:lpstr>Internal vs. External BGP</vt:lpstr>
      <vt:lpstr>Internal BGP (I-BGP)</vt:lpstr>
      <vt:lpstr>Internal BGP (I-BGP)</vt:lpstr>
      <vt:lpstr>Route Reflector</vt:lpstr>
      <vt:lpstr>Policy Impact</vt:lpstr>
      <vt:lpstr>How to infer AS relationships?</vt:lpstr>
      <vt:lpstr>[Gao00] Basic Algorithm</vt:lpstr>
      <vt:lpstr>How does Phase 2 work?</vt:lpstr>
      <vt:lpstr>Next Lecture: Congestion Control </vt:lpstr>
      <vt:lpstr>Safety: No Persistent Oscillation</vt:lpstr>
      <vt:lpstr>Main Idea of Optional Paper</vt:lpstr>
    </vt:vector>
  </TitlesOfParts>
  <Company>CMU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15-744: Computer Networking</dc:title>
  <dc:creator>Srinivasan Seshan</dc:creator>
  <cp:lastModifiedBy>Srinivasan Seshan</cp:lastModifiedBy>
  <cp:revision>129</cp:revision>
  <cp:lastPrinted>1601-01-01T00:00:00Z</cp:lastPrinted>
  <dcterms:created xsi:type="dcterms:W3CDTF">2000-12-20T03:21:23Z</dcterms:created>
  <dcterms:modified xsi:type="dcterms:W3CDTF">2008-01-24T04:11:27Z</dcterms:modified>
</cp:coreProperties>
</file>