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331" r:id="rId3"/>
    <p:sldId id="418" r:id="rId4"/>
    <p:sldId id="333" r:id="rId5"/>
    <p:sldId id="334" r:id="rId6"/>
    <p:sldId id="335" r:id="rId7"/>
    <p:sldId id="336" r:id="rId8"/>
    <p:sldId id="337" r:id="rId9"/>
    <p:sldId id="470" r:id="rId10"/>
    <p:sldId id="471" r:id="rId11"/>
    <p:sldId id="482" r:id="rId12"/>
    <p:sldId id="481" r:id="rId13"/>
    <p:sldId id="467" r:id="rId14"/>
    <p:sldId id="473" r:id="rId15"/>
    <p:sldId id="474" r:id="rId16"/>
    <p:sldId id="338" r:id="rId17"/>
    <p:sldId id="339" r:id="rId18"/>
    <p:sldId id="340" r:id="rId19"/>
    <p:sldId id="341" r:id="rId20"/>
    <p:sldId id="342" r:id="rId21"/>
    <p:sldId id="468" r:id="rId22"/>
    <p:sldId id="476" r:id="rId23"/>
    <p:sldId id="347" r:id="rId24"/>
    <p:sldId id="350" r:id="rId25"/>
    <p:sldId id="351" r:id="rId26"/>
    <p:sldId id="352" r:id="rId27"/>
    <p:sldId id="478" r:id="rId28"/>
    <p:sldId id="479" r:id="rId29"/>
    <p:sldId id="447" r:id="rId30"/>
    <p:sldId id="419" r:id="rId31"/>
    <p:sldId id="357" r:id="rId32"/>
    <p:sldId id="359" r:id="rId33"/>
    <p:sldId id="360" r:id="rId34"/>
    <p:sldId id="374" r:id="rId35"/>
    <p:sldId id="375" r:id="rId36"/>
    <p:sldId id="376" r:id="rId37"/>
    <p:sldId id="377" r:id="rId38"/>
    <p:sldId id="378" r:id="rId39"/>
    <p:sldId id="379" r:id="rId40"/>
    <p:sldId id="380" r:id="rId41"/>
    <p:sldId id="381" r:id="rId42"/>
    <p:sldId id="383" r:id="rId43"/>
    <p:sldId id="384" r:id="rId44"/>
    <p:sldId id="387" r:id="rId45"/>
    <p:sldId id="480" r:id="rId46"/>
    <p:sldId id="461" r:id="rId47"/>
    <p:sldId id="462" r:id="rId48"/>
    <p:sldId id="463" r:id="rId49"/>
    <p:sldId id="464" r:id="rId50"/>
    <p:sldId id="465" r:id="rId51"/>
    <p:sldId id="450" r:id="rId52"/>
    <p:sldId id="451" r:id="rId53"/>
    <p:sldId id="452" r:id="rId54"/>
    <p:sldId id="453" r:id="rId55"/>
    <p:sldId id="454" r:id="rId56"/>
    <p:sldId id="455" r:id="rId57"/>
    <p:sldId id="456" r:id="rId58"/>
    <p:sldId id="457" r:id="rId59"/>
    <p:sldId id="458" r:id="rId60"/>
    <p:sldId id="459" r:id="rId61"/>
    <p:sldId id="460" r:id="rId62"/>
    <p:sldId id="466" r:id="rId63"/>
    <p:sldId id="475" r:id="rId64"/>
    <p:sldId id="477" r:id="rId65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9933"/>
    <a:srgbClr val="0066FF"/>
    <a:srgbClr val="FFFF99"/>
    <a:srgbClr val="FFCC99"/>
    <a:srgbClr val="FF0000"/>
    <a:srgbClr val="0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310" autoAdjust="0"/>
    <p:restoredTop sz="79801" autoAdjust="0"/>
  </p:normalViewPr>
  <p:slideViewPr>
    <p:cSldViewPr>
      <p:cViewPr varScale="1">
        <p:scale>
          <a:sx n="49" d="100"/>
          <a:sy n="49" d="100"/>
        </p:scale>
        <p:origin x="-989" y="-97"/>
      </p:cViewPr>
      <p:guideLst>
        <p:guide orient="horz" pos="321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126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0.xml"/><Relationship Id="rId13" Type="http://schemas.openxmlformats.org/officeDocument/2006/relationships/slide" Target="slides/slide32.xml"/><Relationship Id="rId18" Type="http://schemas.openxmlformats.org/officeDocument/2006/relationships/slide" Target="slides/slide39.xml"/><Relationship Id="rId26" Type="http://schemas.openxmlformats.org/officeDocument/2006/relationships/slide" Target="slides/slide51.xml"/><Relationship Id="rId3" Type="http://schemas.openxmlformats.org/officeDocument/2006/relationships/slide" Target="slides/slide11.xml"/><Relationship Id="rId21" Type="http://schemas.openxmlformats.org/officeDocument/2006/relationships/slide" Target="slides/slide43.xml"/><Relationship Id="rId34" Type="http://schemas.openxmlformats.org/officeDocument/2006/relationships/slide" Target="slides/slide63.xml"/><Relationship Id="rId7" Type="http://schemas.openxmlformats.org/officeDocument/2006/relationships/slide" Target="slides/slide18.xml"/><Relationship Id="rId12" Type="http://schemas.openxmlformats.org/officeDocument/2006/relationships/slide" Target="slides/slide31.xml"/><Relationship Id="rId17" Type="http://schemas.openxmlformats.org/officeDocument/2006/relationships/slide" Target="slides/slide38.xml"/><Relationship Id="rId25" Type="http://schemas.openxmlformats.org/officeDocument/2006/relationships/slide" Target="slides/slide50.xml"/><Relationship Id="rId33" Type="http://schemas.openxmlformats.org/officeDocument/2006/relationships/slide" Target="slides/slide59.xml"/><Relationship Id="rId2" Type="http://schemas.openxmlformats.org/officeDocument/2006/relationships/slide" Target="slides/slide8.xml"/><Relationship Id="rId16" Type="http://schemas.openxmlformats.org/officeDocument/2006/relationships/slide" Target="slides/slide37.xml"/><Relationship Id="rId20" Type="http://schemas.openxmlformats.org/officeDocument/2006/relationships/slide" Target="slides/slide42.xml"/><Relationship Id="rId29" Type="http://schemas.openxmlformats.org/officeDocument/2006/relationships/slide" Target="slides/slide54.xml"/><Relationship Id="rId1" Type="http://schemas.openxmlformats.org/officeDocument/2006/relationships/slide" Target="slides/slide5.xml"/><Relationship Id="rId6" Type="http://schemas.openxmlformats.org/officeDocument/2006/relationships/slide" Target="slides/slide16.xml"/><Relationship Id="rId11" Type="http://schemas.openxmlformats.org/officeDocument/2006/relationships/slide" Target="slides/slide24.xml"/><Relationship Id="rId24" Type="http://schemas.openxmlformats.org/officeDocument/2006/relationships/slide" Target="slides/slide49.xml"/><Relationship Id="rId32" Type="http://schemas.openxmlformats.org/officeDocument/2006/relationships/slide" Target="slides/slide58.xml"/><Relationship Id="rId5" Type="http://schemas.openxmlformats.org/officeDocument/2006/relationships/slide" Target="slides/slide15.xml"/><Relationship Id="rId15" Type="http://schemas.openxmlformats.org/officeDocument/2006/relationships/slide" Target="slides/slide34.xml"/><Relationship Id="rId23" Type="http://schemas.openxmlformats.org/officeDocument/2006/relationships/slide" Target="slides/slide48.xml"/><Relationship Id="rId28" Type="http://schemas.openxmlformats.org/officeDocument/2006/relationships/slide" Target="slides/slide53.xml"/><Relationship Id="rId10" Type="http://schemas.openxmlformats.org/officeDocument/2006/relationships/slide" Target="slides/slide23.xml"/><Relationship Id="rId19" Type="http://schemas.openxmlformats.org/officeDocument/2006/relationships/slide" Target="slides/slide41.xml"/><Relationship Id="rId31" Type="http://schemas.openxmlformats.org/officeDocument/2006/relationships/slide" Target="slides/slide57.xml"/><Relationship Id="rId4" Type="http://schemas.openxmlformats.org/officeDocument/2006/relationships/slide" Target="slides/slide12.xml"/><Relationship Id="rId9" Type="http://schemas.openxmlformats.org/officeDocument/2006/relationships/slide" Target="slides/slide21.xml"/><Relationship Id="rId14" Type="http://schemas.openxmlformats.org/officeDocument/2006/relationships/slide" Target="slides/slide33.xml"/><Relationship Id="rId22" Type="http://schemas.openxmlformats.org/officeDocument/2006/relationships/slide" Target="slides/slide46.xml"/><Relationship Id="rId27" Type="http://schemas.openxmlformats.org/officeDocument/2006/relationships/slide" Target="slides/slide52.xml"/><Relationship Id="rId30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16BF4AF3-48CC-4F0B-81DC-060329C9C2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fld id="{839B8266-0285-4E31-9669-6B8E59A0DB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5570FA-88D4-4CB2-B8BB-2EDDD5BC6B22}" type="slidenum">
              <a:rPr lang="en-US"/>
              <a:pPr/>
              <a:t>5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are some choices?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6764A8-90D9-4CB3-A933-7A9F15FC62B2}" type="slidenum">
              <a:rPr lang="en-US"/>
              <a:pPr/>
              <a:t>9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4975" y="554038"/>
            <a:ext cx="3652838" cy="2738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7939" y="3474720"/>
            <a:ext cx="7043102" cy="32918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AA06A-DF79-4A72-A745-CA683B74258C}" type="slidenum">
              <a:rPr lang="en-US"/>
              <a:pPr/>
              <a:t>10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120" y="3474720"/>
            <a:ext cx="768096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CE9140-146A-41AB-90EF-7DC711560744}" type="slidenum">
              <a:rPr lang="en-US"/>
              <a:pPr/>
              <a:t>13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4975" y="554038"/>
            <a:ext cx="3652838" cy="2738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7939" y="3474720"/>
            <a:ext cx="7043102" cy="32918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CAC971-7792-4C37-A4C0-D188E673B9DA}" type="slidenum">
              <a:rPr lang="en-US"/>
              <a:pPr/>
              <a:t>14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4975" y="554038"/>
            <a:ext cx="3652838" cy="2738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7939" y="3474720"/>
            <a:ext cx="7043102" cy="32918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BDE2C0-42FF-4BC2-9F66-AAAC325DE39F}" type="slidenum">
              <a:rPr lang="en-US"/>
              <a:pPr/>
              <a:t>21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2AA72E-4178-4B0F-9DBD-D801D1816ACB}" type="slidenum">
              <a:rPr lang="en-US"/>
              <a:pPr/>
              <a:t>22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74975" y="554038"/>
            <a:ext cx="3652838" cy="27384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7939" y="3474720"/>
            <a:ext cx="7043102" cy="32918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55" name="Group 315"/>
          <p:cNvGrpSpPr>
            <a:grpSpLocks/>
          </p:cNvGrpSpPr>
          <p:nvPr userDrawn="1"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10249" name="Rectangle 9"/>
            <p:cNvSpPr>
              <a:spLocks noChangeArrowheads="1"/>
            </p:cNvSpPr>
            <p:nvPr userDrawn="1"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7" name="Group 287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0313" name="Group 73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256" name="Rectangle 1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Rectangle 1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2" name="Group 72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255" name="Rectangle 1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Rectangle 1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4" name="Group 74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315" name="Rectangle 7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7" name="Group 77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318" name="Rectangle 7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Rectangle 7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0" name="Group 80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321" name="Rectangle 81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Rectangle 82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3" name="Group 83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324" name="Rectangle 84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Rectangle 85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6" name="Group 86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327" name="Rectangle 8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8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9" name="Group 89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330" name="Rectangle 9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Rectangle 9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2004</a:t>
            </a: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1A13C6-3F30-448D-B385-4487E76A0F3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560" name="Group 320"/>
          <p:cNvGrpSpPr>
            <a:grpSpLocks/>
          </p:cNvGrpSpPr>
          <p:nvPr userDrawn="1"/>
        </p:nvGrpSpPr>
        <p:grpSpPr bwMode="auto">
          <a:xfrm>
            <a:off x="304800" y="77788"/>
            <a:ext cx="8458200" cy="74612"/>
            <a:chOff x="192" y="3840"/>
            <a:chExt cx="5328" cy="47"/>
          </a:xfrm>
        </p:grpSpPr>
        <p:grpSp>
          <p:nvGrpSpPr>
            <p:cNvPr id="10561" name="Group 321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62" name="Rectangle 32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3" name="Rectangle 32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4" name="Group 324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65" name="Rectangle 32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6" name="Rectangle 32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7" name="Group 327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68" name="Rectangle 32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9" name="Rectangle 32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0" name="Group 330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71" name="Rectangle 33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2" name="Rectangle 33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3" name="Group 333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74" name="Rectangle 33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5" name="Rectangle 33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6" name="Group 336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577" name="Rectangle 33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8" name="Rectangle 33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9" name="Group 339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580" name="Rectangle 340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1" name="Rectangle 341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2" name="Group 342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583" name="Rectangle 343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4" name="Rectangle 344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585" name="Group 345"/>
          <p:cNvGrpSpPr>
            <a:grpSpLocks/>
          </p:cNvGrpSpPr>
          <p:nvPr userDrawn="1"/>
        </p:nvGrpSpPr>
        <p:grpSpPr bwMode="auto">
          <a:xfrm>
            <a:off x="304800" y="152400"/>
            <a:ext cx="8458200" cy="74613"/>
            <a:chOff x="192" y="3840"/>
            <a:chExt cx="5328" cy="47"/>
          </a:xfrm>
        </p:grpSpPr>
        <p:grpSp>
          <p:nvGrpSpPr>
            <p:cNvPr id="10586" name="Group 346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87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9" name="Group 349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90" name="Rectangle 35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1" name="Rectangle 35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2" name="Group 352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93" name="Rectangle 353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4" name="Rectangle 354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5" name="Group 355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96" name="Rectangle 356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7" name="Rectangle 357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8" name="Group 358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99" name="Rectangle 359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0" name="Rectangle 360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1" name="Group 361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602" name="Rectangle 362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3" name="Rectangle 363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4" name="Group 364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605" name="Rectangle 36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6" name="Rectangle 36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7" name="Group 367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608" name="Rectangle 36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9" name="Rectangle 36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683" name="Group 443"/>
          <p:cNvGrpSpPr>
            <a:grpSpLocks/>
          </p:cNvGrpSpPr>
          <p:nvPr userDrawn="1"/>
        </p:nvGrpSpPr>
        <p:grpSpPr bwMode="auto">
          <a:xfrm>
            <a:off x="4267200" y="5334000"/>
            <a:ext cx="855663" cy="831850"/>
            <a:chOff x="3216" y="2448"/>
            <a:chExt cx="1979" cy="1729"/>
          </a:xfrm>
        </p:grpSpPr>
        <p:sp>
          <p:nvSpPr>
            <p:cNvPr id="10684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5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6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7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8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9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0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1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92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0693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4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5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6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97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069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0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0703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4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5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6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07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8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9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0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1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2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3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4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5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6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7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8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9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0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1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2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3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4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5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6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7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E99CD-598E-4BB2-BEF1-BE4FECB13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6C9BD-C7D7-4776-9D36-68B590DB05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719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FD9C9F-9931-4678-A53C-EA498B0A6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C28F4-E008-477C-B27F-CF988627E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22001-3DB8-4C7E-9B57-813D19DD4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F502B-FF73-40E9-BD7E-2B990D8A3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CBAC0-B927-4921-AFF3-B0DE9245D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E21B1-91F8-4ABC-B6B5-20CB0DAEA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DC1C1-2988-45A9-A481-6339D72784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CB7DF-7340-4721-84CF-374E8DB03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88218-F13F-4421-B3BE-65E6056F8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3" name="Group 289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289" name="Group 26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2" name="Group 26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5" name="Group 27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8" name="Group 27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1" name="Group 27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4" name="Group 28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7" name="Group 28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10" name="Group 28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458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376" name="Group 352"/>
          <p:cNvGrpSpPr>
            <a:grpSpLocks/>
          </p:cNvGrpSpPr>
          <p:nvPr userDrawn="1"/>
        </p:nvGrpSpPr>
        <p:grpSpPr bwMode="auto">
          <a:xfrm>
            <a:off x="304800" y="1066800"/>
            <a:ext cx="8458200" cy="150813"/>
            <a:chOff x="192" y="672"/>
            <a:chExt cx="5328" cy="95"/>
          </a:xfrm>
        </p:grpSpPr>
        <p:sp>
          <p:nvSpPr>
            <p:cNvPr id="1316" name="Rectangle 292"/>
            <p:cNvSpPr>
              <a:spLocks noChangeArrowheads="1"/>
            </p:cNvSpPr>
            <p:nvPr userDrawn="1"/>
          </p:nvSpPr>
          <p:spPr bwMode="ltGray">
            <a:xfrm>
              <a:off x="504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7" name="Rectangle 293"/>
            <p:cNvSpPr>
              <a:spLocks noChangeArrowheads="1"/>
            </p:cNvSpPr>
            <p:nvPr userDrawn="1"/>
          </p:nvSpPr>
          <p:spPr bwMode="ltGray">
            <a:xfrm>
              <a:off x="192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8" name="Rectangle 294"/>
            <p:cNvSpPr>
              <a:spLocks noChangeArrowheads="1"/>
            </p:cNvSpPr>
            <p:nvPr userDrawn="1"/>
          </p:nvSpPr>
          <p:spPr bwMode="ltGray">
            <a:xfrm>
              <a:off x="1176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9" name="Rectangle 295"/>
            <p:cNvSpPr>
              <a:spLocks noChangeArrowheads="1"/>
            </p:cNvSpPr>
            <p:nvPr userDrawn="1"/>
          </p:nvSpPr>
          <p:spPr bwMode="ltGray">
            <a:xfrm>
              <a:off x="864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0" name="Rectangle 296"/>
            <p:cNvSpPr>
              <a:spLocks noChangeArrowheads="1"/>
            </p:cNvSpPr>
            <p:nvPr userDrawn="1"/>
          </p:nvSpPr>
          <p:spPr bwMode="ltGray">
            <a:xfrm>
              <a:off x="1848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" name="Rectangle 297"/>
            <p:cNvSpPr>
              <a:spLocks noChangeArrowheads="1"/>
            </p:cNvSpPr>
            <p:nvPr userDrawn="1"/>
          </p:nvSpPr>
          <p:spPr bwMode="ltGray">
            <a:xfrm>
              <a:off x="1536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2" name="Rectangle 298"/>
            <p:cNvSpPr>
              <a:spLocks noChangeArrowheads="1"/>
            </p:cNvSpPr>
            <p:nvPr userDrawn="1"/>
          </p:nvSpPr>
          <p:spPr bwMode="ltGray">
            <a:xfrm>
              <a:off x="2520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3" name="Rectangle 299"/>
            <p:cNvSpPr>
              <a:spLocks noChangeArrowheads="1"/>
            </p:cNvSpPr>
            <p:nvPr userDrawn="1"/>
          </p:nvSpPr>
          <p:spPr bwMode="ltGray">
            <a:xfrm>
              <a:off x="2208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4" name="Rectangle 300"/>
            <p:cNvSpPr>
              <a:spLocks noChangeArrowheads="1"/>
            </p:cNvSpPr>
            <p:nvPr userDrawn="1"/>
          </p:nvSpPr>
          <p:spPr bwMode="ltGray">
            <a:xfrm>
              <a:off x="3192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5" name="Rectangle 301"/>
            <p:cNvSpPr>
              <a:spLocks noChangeArrowheads="1"/>
            </p:cNvSpPr>
            <p:nvPr userDrawn="1"/>
          </p:nvSpPr>
          <p:spPr bwMode="ltGray">
            <a:xfrm>
              <a:off x="2880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6" name="Rectangle 302"/>
            <p:cNvSpPr>
              <a:spLocks noChangeArrowheads="1"/>
            </p:cNvSpPr>
            <p:nvPr userDrawn="1"/>
          </p:nvSpPr>
          <p:spPr bwMode="ltGray">
            <a:xfrm>
              <a:off x="3864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7" name="Rectangle 303"/>
            <p:cNvSpPr>
              <a:spLocks noChangeArrowheads="1"/>
            </p:cNvSpPr>
            <p:nvPr userDrawn="1"/>
          </p:nvSpPr>
          <p:spPr bwMode="ltGray">
            <a:xfrm>
              <a:off x="3552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8" name="Rectangle 304"/>
            <p:cNvSpPr>
              <a:spLocks noChangeArrowheads="1"/>
            </p:cNvSpPr>
            <p:nvPr userDrawn="1"/>
          </p:nvSpPr>
          <p:spPr bwMode="ltGray">
            <a:xfrm>
              <a:off x="4536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9" name="Rectangle 305"/>
            <p:cNvSpPr>
              <a:spLocks noChangeArrowheads="1"/>
            </p:cNvSpPr>
            <p:nvPr userDrawn="1"/>
          </p:nvSpPr>
          <p:spPr bwMode="ltGray">
            <a:xfrm>
              <a:off x="4224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0" name="Rectangle 306"/>
            <p:cNvSpPr>
              <a:spLocks noChangeArrowheads="1"/>
            </p:cNvSpPr>
            <p:nvPr userDrawn="1"/>
          </p:nvSpPr>
          <p:spPr bwMode="ltGray">
            <a:xfrm>
              <a:off x="5208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" name="Rectangle 307"/>
            <p:cNvSpPr>
              <a:spLocks noChangeArrowheads="1"/>
            </p:cNvSpPr>
            <p:nvPr userDrawn="1"/>
          </p:nvSpPr>
          <p:spPr bwMode="ltGray">
            <a:xfrm>
              <a:off x="4896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" name="Rectangle 308"/>
            <p:cNvSpPr>
              <a:spLocks noChangeArrowheads="1"/>
            </p:cNvSpPr>
            <p:nvPr userDrawn="1"/>
          </p:nvSpPr>
          <p:spPr bwMode="ltGray">
            <a:xfrm>
              <a:off x="504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" name="Rectangle 309"/>
            <p:cNvSpPr>
              <a:spLocks noChangeArrowheads="1"/>
            </p:cNvSpPr>
            <p:nvPr userDrawn="1"/>
          </p:nvSpPr>
          <p:spPr bwMode="ltGray">
            <a:xfrm>
              <a:off x="192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" name="Rectangle 310"/>
            <p:cNvSpPr>
              <a:spLocks noChangeArrowheads="1"/>
            </p:cNvSpPr>
            <p:nvPr userDrawn="1"/>
          </p:nvSpPr>
          <p:spPr bwMode="ltGray">
            <a:xfrm>
              <a:off x="1176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" name="Rectangle 311"/>
            <p:cNvSpPr>
              <a:spLocks noChangeArrowheads="1"/>
            </p:cNvSpPr>
            <p:nvPr userDrawn="1"/>
          </p:nvSpPr>
          <p:spPr bwMode="ltGray">
            <a:xfrm>
              <a:off x="864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" name="Rectangle 312"/>
            <p:cNvSpPr>
              <a:spLocks noChangeArrowheads="1"/>
            </p:cNvSpPr>
            <p:nvPr userDrawn="1"/>
          </p:nvSpPr>
          <p:spPr bwMode="ltGray">
            <a:xfrm>
              <a:off x="1848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" name="Rectangle 313"/>
            <p:cNvSpPr>
              <a:spLocks noChangeArrowheads="1"/>
            </p:cNvSpPr>
            <p:nvPr userDrawn="1"/>
          </p:nvSpPr>
          <p:spPr bwMode="ltGray">
            <a:xfrm>
              <a:off x="1536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" name="Rectangle 314"/>
            <p:cNvSpPr>
              <a:spLocks noChangeArrowheads="1"/>
            </p:cNvSpPr>
            <p:nvPr userDrawn="1"/>
          </p:nvSpPr>
          <p:spPr bwMode="ltGray">
            <a:xfrm>
              <a:off x="2520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" name="Rectangle 315"/>
            <p:cNvSpPr>
              <a:spLocks noChangeArrowheads="1"/>
            </p:cNvSpPr>
            <p:nvPr userDrawn="1"/>
          </p:nvSpPr>
          <p:spPr bwMode="ltGray">
            <a:xfrm>
              <a:off x="2208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" name="Rectangle 316"/>
            <p:cNvSpPr>
              <a:spLocks noChangeArrowheads="1"/>
            </p:cNvSpPr>
            <p:nvPr userDrawn="1"/>
          </p:nvSpPr>
          <p:spPr bwMode="ltGray">
            <a:xfrm>
              <a:off x="3192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" name="Rectangle 317"/>
            <p:cNvSpPr>
              <a:spLocks noChangeArrowheads="1"/>
            </p:cNvSpPr>
            <p:nvPr userDrawn="1"/>
          </p:nvSpPr>
          <p:spPr bwMode="ltGray">
            <a:xfrm>
              <a:off x="2880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" name="Rectangle 318"/>
            <p:cNvSpPr>
              <a:spLocks noChangeArrowheads="1"/>
            </p:cNvSpPr>
            <p:nvPr userDrawn="1"/>
          </p:nvSpPr>
          <p:spPr bwMode="ltGray">
            <a:xfrm>
              <a:off x="3864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" name="Rectangle 319"/>
            <p:cNvSpPr>
              <a:spLocks noChangeArrowheads="1"/>
            </p:cNvSpPr>
            <p:nvPr userDrawn="1"/>
          </p:nvSpPr>
          <p:spPr bwMode="ltGray">
            <a:xfrm>
              <a:off x="3552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" name="Rectangle 320"/>
            <p:cNvSpPr>
              <a:spLocks noChangeArrowheads="1"/>
            </p:cNvSpPr>
            <p:nvPr userDrawn="1"/>
          </p:nvSpPr>
          <p:spPr bwMode="ltGray">
            <a:xfrm>
              <a:off x="4536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5" name="Rectangle 321"/>
            <p:cNvSpPr>
              <a:spLocks noChangeArrowheads="1"/>
            </p:cNvSpPr>
            <p:nvPr userDrawn="1"/>
          </p:nvSpPr>
          <p:spPr bwMode="ltGray">
            <a:xfrm>
              <a:off x="4224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" name="Rectangle 322"/>
            <p:cNvSpPr>
              <a:spLocks noChangeArrowheads="1"/>
            </p:cNvSpPr>
            <p:nvPr userDrawn="1"/>
          </p:nvSpPr>
          <p:spPr bwMode="ltGray">
            <a:xfrm>
              <a:off x="5208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7" name="Rectangle 323"/>
            <p:cNvSpPr>
              <a:spLocks noChangeArrowheads="1"/>
            </p:cNvSpPr>
            <p:nvPr userDrawn="1"/>
          </p:nvSpPr>
          <p:spPr bwMode="ltGray">
            <a:xfrm>
              <a:off x="4896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48" name="Group 324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349" name="Group 32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350" name="Rectangle 32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2" name="Group 32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353" name="Rectangle 32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5" name="Group 33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356" name="Rectangle 33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8" name="Group 33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359" name="Rectangle 33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1" name="Group 33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62" name="Rectangle 33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4" name="Group 34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65" name="Rectangle 34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7" name="Group 34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68" name="Rectangle 34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0" name="Group 34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71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73" name="Rectangle 34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1374" name="Rectangle 3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/>
              <a:t>© Srinivasan Seshan, 2004</a:t>
            </a:r>
          </a:p>
        </p:txBody>
      </p:sp>
      <p:sp>
        <p:nvSpPr>
          <p:cNvPr id="1375" name="Rectangle 35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fld id="{828E5F08-58C1-4F8A-819F-74634049C6C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404" name="Group 380"/>
          <p:cNvGrpSpPr>
            <a:grpSpLocks/>
          </p:cNvGrpSpPr>
          <p:nvPr userDrawn="1"/>
        </p:nvGrpSpPr>
        <p:grpSpPr bwMode="auto">
          <a:xfrm>
            <a:off x="8135938" y="152400"/>
            <a:ext cx="855662" cy="831850"/>
            <a:chOff x="3216" y="2448"/>
            <a:chExt cx="1979" cy="1729"/>
          </a:xfrm>
        </p:grpSpPr>
        <p:sp>
          <p:nvSpPr>
            <p:cNvPr id="1405" name="Line 381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6" name="Freeform 382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7" name="Freeform 383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8" name="Freeform 384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9" name="Freeform 385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0" name="Freeform 386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1" name="Freeform 387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2" name="Freeform 388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" name="Group 389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414" name="Freeform 390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" name="Freeform 391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6" name="Freeform 392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7" name="Freeform 393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18" name="Group 394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419" name="Freeform 395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0" name="Freeform 396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1" name="Freeform 397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2" name="Freeform 398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23" name="Group 399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424" name="Freeform 400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5" name="Freeform 401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6" name="Freeform 402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7" name="Freeform 403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28" name="Freeform 404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9" name="Freeform 405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0" name="Line 406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1" name="Line 407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2" name="Line 408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" name="Line 409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" name="Freeform 410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" name="Freeform 411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" name="Line 412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" name="Freeform 413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" name="Freeform 414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" name="Line 415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" name="Line 416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" name="Line 417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" name="Line 418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" name="Line 419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" name="Line 420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" name="Line 421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" name="Freeform 422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" name="Freeform 423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" name="Line 424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15-744: Computer Networking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L-2 </a:t>
            </a:r>
            <a:r>
              <a:rPr lang="en-US" smtClean="0"/>
              <a:t>Design Considerations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Hourglass</a:t>
            </a:r>
            <a:endParaRPr 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5562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Need to interconnect many existing networks</a:t>
            </a:r>
          </a:p>
          <a:p>
            <a:r>
              <a:rPr lang="en-US" dirty="0" smtClean="0"/>
              <a:t>Hide underlying technology from applications</a:t>
            </a:r>
          </a:p>
          <a:p>
            <a:r>
              <a:rPr lang="en-US" dirty="0" smtClean="0"/>
              <a:t>Decisions:</a:t>
            </a:r>
          </a:p>
          <a:p>
            <a:pPr lvl="1"/>
            <a:r>
              <a:rPr lang="en-US" dirty="0" smtClean="0"/>
              <a:t>Network provides minimal functionality</a:t>
            </a:r>
          </a:p>
          <a:p>
            <a:pPr lvl="1"/>
            <a:r>
              <a:rPr lang="en-US" dirty="0" smtClean="0"/>
              <a:t>“Narrow waist”</a:t>
            </a:r>
            <a:endParaRPr lang="en-US" dirty="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81000" y="6034088"/>
            <a:ext cx="8305800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FF3300"/>
                </a:solidFill>
              </a:rPr>
              <a:t>Tradeoff: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bg1">
                    <a:lumMod val="10000"/>
                  </a:schemeClr>
                </a:solidFill>
              </a:rPr>
              <a:t>No assumptions, no guarantees</a:t>
            </a:r>
            <a:r>
              <a:rPr lang="en-US" sz="2800" b="1" dirty="0"/>
              <a:t>.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7515225" y="3962400"/>
            <a:ext cx="13192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latin typeface="Helvetica" pitchFamily="-112" charset="0"/>
              </a:rPr>
              <a:t>Technology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7515225" y="2590800"/>
            <a:ext cx="14001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latin typeface="Helvetica" pitchFamily="-112" charset="0"/>
              </a:rPr>
              <a:t>Applications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686425" y="2149475"/>
            <a:ext cx="1600200" cy="2574925"/>
            <a:chOff x="4128" y="576"/>
            <a:chExt cx="1008" cy="1622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4176" y="672"/>
              <a:ext cx="912" cy="1440"/>
              <a:chOff x="4176" y="672"/>
              <a:chExt cx="912" cy="1440"/>
            </a:xfrm>
          </p:grpSpPr>
          <p:sp>
            <p:nvSpPr>
              <p:cNvPr id="68617" name="Rectangle 9"/>
              <p:cNvSpPr>
                <a:spLocks noChangeAspect="1" noChangeArrowheads="1"/>
              </p:cNvSpPr>
              <p:nvPr/>
            </p:nvSpPr>
            <p:spPr bwMode="auto">
              <a:xfrm>
                <a:off x="4176" y="1560"/>
                <a:ext cx="912" cy="168"/>
              </a:xfrm>
              <a:prstGeom prst="rect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18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4176" y="1728"/>
                <a:ext cx="912" cy="168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19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4176" y="1896"/>
                <a:ext cx="912" cy="21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0" name="Rectangle 12"/>
              <p:cNvSpPr>
                <a:spLocks noChangeAspect="1" noChangeArrowheads="1"/>
              </p:cNvSpPr>
              <p:nvPr/>
            </p:nvSpPr>
            <p:spPr bwMode="auto">
              <a:xfrm>
                <a:off x="4176" y="672"/>
                <a:ext cx="912" cy="19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1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4176" y="1056"/>
                <a:ext cx="912" cy="168"/>
              </a:xfrm>
              <a:prstGeom prst="rect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2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4176" y="1224"/>
                <a:ext cx="912" cy="33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3" name="Rectangle 15"/>
              <p:cNvSpPr>
                <a:spLocks noChangeAspect="1" noChangeArrowheads="1"/>
              </p:cNvSpPr>
              <p:nvPr/>
            </p:nvSpPr>
            <p:spPr bwMode="auto">
              <a:xfrm>
                <a:off x="4176" y="864"/>
                <a:ext cx="912" cy="192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600" b="1">
                  <a:solidFill>
                    <a:srgbClr val="FF99CC"/>
                  </a:solidFill>
                  <a:latin typeface="Helvetica" pitchFamily="-112" charset="0"/>
                </a:endParaRPr>
              </a:p>
            </p:txBody>
          </p:sp>
        </p:grpSp>
        <p:sp>
          <p:nvSpPr>
            <p:cNvPr id="68624" name="Freeform 16"/>
            <p:cNvSpPr>
              <a:spLocks noChangeAspect="1"/>
            </p:cNvSpPr>
            <p:nvPr/>
          </p:nvSpPr>
          <p:spPr bwMode="auto">
            <a:xfrm>
              <a:off x="4176" y="667"/>
              <a:ext cx="399" cy="720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07" y="767"/>
                </a:cxn>
                <a:cxn ang="0">
                  <a:pos x="725" y="1247"/>
                </a:cxn>
                <a:cxn ang="0">
                  <a:pos x="779" y="1439"/>
                </a:cxn>
                <a:cxn ang="0">
                  <a:pos x="0" y="1440"/>
                </a:cxn>
                <a:cxn ang="0">
                  <a:pos x="0" y="0"/>
                </a:cxn>
                <a:cxn ang="0">
                  <a:pos x="107" y="0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5" name="Freeform 17"/>
            <p:cNvSpPr>
              <a:spLocks noChangeAspect="1"/>
            </p:cNvSpPr>
            <p:nvPr/>
          </p:nvSpPr>
          <p:spPr bwMode="auto">
            <a:xfrm flipV="1">
              <a:off x="4176" y="1387"/>
              <a:ext cx="399" cy="720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07" y="767"/>
                </a:cxn>
                <a:cxn ang="0">
                  <a:pos x="725" y="1247"/>
                </a:cxn>
                <a:cxn ang="0">
                  <a:pos x="779" y="1439"/>
                </a:cxn>
                <a:cxn ang="0">
                  <a:pos x="0" y="1440"/>
                </a:cxn>
                <a:cxn ang="0">
                  <a:pos x="0" y="0"/>
                </a:cxn>
                <a:cxn ang="0">
                  <a:pos x="107" y="0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6" name="Freeform 18"/>
            <p:cNvSpPr>
              <a:spLocks noChangeAspect="1"/>
            </p:cNvSpPr>
            <p:nvPr/>
          </p:nvSpPr>
          <p:spPr bwMode="auto">
            <a:xfrm flipH="1">
              <a:off x="4689" y="667"/>
              <a:ext cx="399" cy="720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07" y="767"/>
                </a:cxn>
                <a:cxn ang="0">
                  <a:pos x="725" y="1247"/>
                </a:cxn>
                <a:cxn ang="0">
                  <a:pos x="779" y="1439"/>
                </a:cxn>
                <a:cxn ang="0">
                  <a:pos x="0" y="1440"/>
                </a:cxn>
                <a:cxn ang="0">
                  <a:pos x="0" y="0"/>
                </a:cxn>
                <a:cxn ang="0">
                  <a:pos x="107" y="0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7" name="Freeform 19"/>
            <p:cNvSpPr>
              <a:spLocks noChangeAspect="1"/>
            </p:cNvSpPr>
            <p:nvPr/>
          </p:nvSpPr>
          <p:spPr bwMode="auto">
            <a:xfrm flipH="1" flipV="1">
              <a:off x="4689" y="1387"/>
              <a:ext cx="399" cy="720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07" y="767"/>
                </a:cxn>
                <a:cxn ang="0">
                  <a:pos x="725" y="1247"/>
                </a:cxn>
                <a:cxn ang="0">
                  <a:pos x="779" y="1439"/>
                </a:cxn>
                <a:cxn ang="0">
                  <a:pos x="0" y="1440"/>
                </a:cxn>
                <a:cxn ang="0">
                  <a:pos x="0" y="0"/>
                </a:cxn>
                <a:cxn ang="0">
                  <a:pos x="107" y="0"/>
                </a:cxn>
              </a:cxnLst>
              <a:rect l="0" t="0" r="r" b="b"/>
              <a:pathLst>
                <a:path w="799" h="1440">
                  <a:moveTo>
                    <a:pt x="107" y="0"/>
                  </a:moveTo>
                  <a:cubicBezTo>
                    <a:pt x="76" y="65"/>
                    <a:pt x="3" y="560"/>
                    <a:pt x="107" y="767"/>
                  </a:cubicBezTo>
                  <a:cubicBezTo>
                    <a:pt x="217" y="973"/>
                    <a:pt x="651" y="1145"/>
                    <a:pt x="725" y="1247"/>
                  </a:cubicBezTo>
                  <a:cubicBezTo>
                    <a:pt x="799" y="1349"/>
                    <a:pt x="779" y="1399"/>
                    <a:pt x="779" y="1439"/>
                  </a:cubicBezTo>
                  <a:lnTo>
                    <a:pt x="0" y="1440"/>
                  </a:lnTo>
                  <a:lnTo>
                    <a:pt x="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8" name="Rectangle 20"/>
            <p:cNvSpPr>
              <a:spLocks noChangeAspect="1" noChangeArrowheads="1"/>
            </p:cNvSpPr>
            <p:nvPr/>
          </p:nvSpPr>
          <p:spPr bwMode="auto">
            <a:xfrm>
              <a:off x="4128" y="643"/>
              <a:ext cx="72" cy="14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9" name="Rectangle 21"/>
            <p:cNvSpPr>
              <a:spLocks noChangeAspect="1" noChangeArrowheads="1"/>
            </p:cNvSpPr>
            <p:nvPr/>
          </p:nvSpPr>
          <p:spPr bwMode="auto">
            <a:xfrm>
              <a:off x="5074" y="643"/>
              <a:ext cx="24" cy="14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0" name="AutoShape 22" descr="Oak"/>
            <p:cNvSpPr>
              <a:spLocks noChangeAspect="1" noChangeArrowheads="1"/>
            </p:cNvSpPr>
            <p:nvPr/>
          </p:nvSpPr>
          <p:spPr bwMode="auto">
            <a:xfrm>
              <a:off x="4128" y="576"/>
              <a:ext cx="1008" cy="96"/>
            </a:xfrm>
            <a:prstGeom prst="roundRect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AutoShape 23" descr="Oak"/>
            <p:cNvSpPr>
              <a:spLocks noChangeAspect="1" noChangeArrowheads="1"/>
            </p:cNvSpPr>
            <p:nvPr/>
          </p:nvSpPr>
          <p:spPr bwMode="auto">
            <a:xfrm>
              <a:off x="4128" y="2102"/>
              <a:ext cx="1008" cy="96"/>
            </a:xfrm>
            <a:prstGeom prst="roundRect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2" name="Rectangle 24"/>
            <p:cNvSpPr>
              <a:spLocks noChangeAspect="1" noChangeArrowheads="1"/>
            </p:cNvSpPr>
            <p:nvPr/>
          </p:nvSpPr>
          <p:spPr bwMode="auto">
            <a:xfrm>
              <a:off x="4154" y="1363"/>
              <a:ext cx="40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3" name="Rectangle 25"/>
            <p:cNvSpPr>
              <a:spLocks noChangeAspect="1" noChangeArrowheads="1"/>
            </p:cNvSpPr>
            <p:nvPr/>
          </p:nvSpPr>
          <p:spPr bwMode="auto">
            <a:xfrm>
              <a:off x="4704" y="1363"/>
              <a:ext cx="40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4" name="Text Box 26"/>
            <p:cNvSpPr txBox="1">
              <a:spLocks noChangeAspect="1" noChangeArrowheads="1"/>
            </p:cNvSpPr>
            <p:nvPr/>
          </p:nvSpPr>
          <p:spPr bwMode="auto">
            <a:xfrm>
              <a:off x="4156" y="720"/>
              <a:ext cx="960" cy="1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 email  WWW  phone...</a:t>
              </a: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SMTP  HTTP  RTP...</a:t>
              </a: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TCP  UDP…</a:t>
              </a: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endParaRPr lang="en-US" sz="500" dirty="0">
                <a:latin typeface="Helvetica" pitchFamily="-112" charset="0"/>
              </a:endParaRP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b="1" dirty="0">
                  <a:latin typeface="Helvetica" pitchFamily="-112" charset="0"/>
                </a:rPr>
                <a:t>IP</a:t>
              </a:r>
              <a:endParaRPr lang="en-US" sz="1000" dirty="0">
                <a:latin typeface="Helvetica" pitchFamily="-112" charset="0"/>
              </a:endParaRP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endParaRPr lang="en-US" sz="500" dirty="0">
                <a:latin typeface="Helvetica" pitchFamily="-112" charset="0"/>
              </a:endParaRP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  </a:t>
              </a:r>
              <a:r>
                <a:rPr lang="en-US" sz="1000" dirty="0" err="1">
                  <a:latin typeface="Helvetica" pitchFamily="-112" charset="0"/>
                </a:rPr>
                <a:t>ethernet</a:t>
              </a:r>
              <a:r>
                <a:rPr lang="en-US" sz="1000" dirty="0">
                  <a:latin typeface="Helvetica" pitchFamily="-112" charset="0"/>
                </a:rPr>
                <a:t>   PPP…</a:t>
              </a: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CSMA  </a:t>
              </a:r>
              <a:r>
                <a:rPr lang="en-US" sz="1000" dirty="0" err="1">
                  <a:latin typeface="Helvetica" pitchFamily="-112" charset="0"/>
                </a:rPr>
                <a:t>async</a:t>
              </a:r>
              <a:r>
                <a:rPr lang="en-US" sz="1000" dirty="0">
                  <a:latin typeface="Helvetica" pitchFamily="-112" charset="0"/>
                </a:rPr>
                <a:t>  </a:t>
              </a:r>
              <a:r>
                <a:rPr lang="en-US" sz="1000" dirty="0" err="1">
                  <a:latin typeface="Helvetica" pitchFamily="-112" charset="0"/>
                </a:rPr>
                <a:t>sonet</a:t>
              </a:r>
              <a:r>
                <a:rPr lang="en-US" sz="1000" dirty="0">
                  <a:latin typeface="Helvetica" pitchFamily="-112" charset="0"/>
                </a:rPr>
                <a:t>...</a:t>
              </a:r>
            </a:p>
            <a:p>
              <a:pPr algn="ctr">
                <a:lnSpc>
                  <a:spcPct val="125000"/>
                </a:lnSpc>
                <a:spcBef>
                  <a:spcPct val="50000"/>
                </a:spcBef>
              </a:pPr>
              <a:r>
                <a:rPr lang="en-US" sz="1000" dirty="0">
                  <a:latin typeface="Helvetica" pitchFamily="-112" charset="0"/>
                </a:rPr>
                <a:t> copper  fiber  radio...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0E63D-30AB-4E71-B9B5-7C7E98E79A9A}" type="slidenum">
              <a:rPr lang="en-US"/>
              <a:pPr/>
              <a:t>11</a:t>
            </a:fld>
            <a:endParaRPr lang="en-US"/>
          </a:p>
        </p:txBody>
      </p:sp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457200" y="2590800"/>
            <a:ext cx="8305800" cy="350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Layering (Principle 8)</a:t>
            </a:r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Relatively simple</a:t>
            </a:r>
          </a:p>
          <a:p>
            <a:r>
              <a:rPr lang="en-US"/>
              <a:t>Sometimes taken too far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1981200" y="45720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1981200" y="50292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3733800" y="45720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3733800" y="50292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5486400" y="45720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6" name="Rectangle 10"/>
          <p:cNvSpPr>
            <a:spLocks noChangeArrowheads="1"/>
          </p:cNvSpPr>
          <p:nvPr/>
        </p:nvSpPr>
        <p:spPr bwMode="auto">
          <a:xfrm>
            <a:off x="5486400" y="50292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7162800" y="45720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88" name="Rectangle 12"/>
          <p:cNvSpPr>
            <a:spLocks noChangeArrowheads="1"/>
          </p:cNvSpPr>
          <p:nvPr/>
        </p:nvSpPr>
        <p:spPr bwMode="auto">
          <a:xfrm>
            <a:off x="7162800" y="5029200"/>
            <a:ext cx="14478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981200" y="3048000"/>
            <a:ext cx="1447800" cy="1524000"/>
            <a:chOff x="576" y="1728"/>
            <a:chExt cx="912" cy="960"/>
          </a:xfrm>
        </p:grpSpPr>
        <p:sp>
          <p:nvSpPr>
            <p:cNvPr id="152590" name="Rectangle 14"/>
            <p:cNvSpPr>
              <a:spLocks noChangeArrowheads="1"/>
            </p:cNvSpPr>
            <p:nvPr/>
          </p:nvSpPr>
          <p:spPr bwMode="auto">
            <a:xfrm>
              <a:off x="576" y="2160"/>
              <a:ext cx="912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1" name="Rectangle 15"/>
            <p:cNvSpPr>
              <a:spLocks noChangeArrowheads="1"/>
            </p:cNvSpPr>
            <p:nvPr/>
          </p:nvSpPr>
          <p:spPr bwMode="auto">
            <a:xfrm>
              <a:off x="576" y="1728"/>
              <a:ext cx="912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7162800" y="3048000"/>
            <a:ext cx="1447800" cy="1524000"/>
            <a:chOff x="576" y="1728"/>
            <a:chExt cx="912" cy="960"/>
          </a:xfrm>
        </p:grpSpPr>
        <p:sp>
          <p:nvSpPr>
            <p:cNvPr id="152593" name="Rectangle 17"/>
            <p:cNvSpPr>
              <a:spLocks noChangeArrowheads="1"/>
            </p:cNvSpPr>
            <p:nvPr/>
          </p:nvSpPr>
          <p:spPr bwMode="auto">
            <a:xfrm>
              <a:off x="576" y="2160"/>
              <a:ext cx="912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4" name="Rectangle 18"/>
            <p:cNvSpPr>
              <a:spLocks noChangeArrowheads="1"/>
            </p:cNvSpPr>
            <p:nvPr/>
          </p:nvSpPr>
          <p:spPr bwMode="auto">
            <a:xfrm>
              <a:off x="576" y="1728"/>
              <a:ext cx="912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2595" name="Text Box 19"/>
          <p:cNvSpPr txBox="1">
            <a:spLocks noChangeArrowheads="1"/>
          </p:cNvSpPr>
          <p:nvPr/>
        </p:nvSpPr>
        <p:spPr bwMode="auto">
          <a:xfrm>
            <a:off x="4038600" y="5546725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Router</a:t>
            </a:r>
          </a:p>
        </p:txBody>
      </p: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5768975" y="5561013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Router</a:t>
            </a:r>
          </a:p>
        </p:txBody>
      </p:sp>
      <p:sp>
        <p:nvSpPr>
          <p:cNvPr id="152597" name="Text Box 21"/>
          <p:cNvSpPr txBox="1">
            <a:spLocks noChangeArrowheads="1"/>
          </p:cNvSpPr>
          <p:nvPr/>
        </p:nvSpPr>
        <p:spPr bwMode="auto">
          <a:xfrm>
            <a:off x="2351088" y="5546725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Host</a:t>
            </a:r>
          </a:p>
        </p:txBody>
      </p:sp>
      <p:sp>
        <p:nvSpPr>
          <p:cNvPr id="152598" name="Text Box 22"/>
          <p:cNvSpPr txBox="1">
            <a:spLocks noChangeArrowheads="1"/>
          </p:cNvSpPr>
          <p:nvPr/>
        </p:nvSpPr>
        <p:spPr bwMode="auto">
          <a:xfrm>
            <a:off x="7599363" y="5561013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Host</a:t>
            </a:r>
          </a:p>
        </p:txBody>
      </p:sp>
      <p:sp>
        <p:nvSpPr>
          <p:cNvPr id="152599" name="Line 23"/>
          <p:cNvSpPr>
            <a:spLocks noChangeShapeType="1"/>
          </p:cNvSpPr>
          <p:nvPr/>
        </p:nvSpPr>
        <p:spPr bwMode="auto">
          <a:xfrm>
            <a:off x="2667000" y="2743200"/>
            <a:ext cx="0" cy="2514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0" name="Line 24"/>
          <p:cNvSpPr>
            <a:spLocks noChangeShapeType="1"/>
          </p:cNvSpPr>
          <p:nvPr/>
        </p:nvSpPr>
        <p:spPr bwMode="auto">
          <a:xfrm>
            <a:off x="2667000" y="5257800"/>
            <a:ext cx="1371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1" name="Line 25"/>
          <p:cNvSpPr>
            <a:spLocks noChangeShapeType="1"/>
          </p:cNvSpPr>
          <p:nvPr/>
        </p:nvSpPr>
        <p:spPr bwMode="auto">
          <a:xfrm flipV="1">
            <a:off x="4073525" y="4800600"/>
            <a:ext cx="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2" name="Line 26"/>
          <p:cNvSpPr>
            <a:spLocks noChangeShapeType="1"/>
          </p:cNvSpPr>
          <p:nvPr/>
        </p:nvSpPr>
        <p:spPr bwMode="auto">
          <a:xfrm>
            <a:off x="4073525" y="4800600"/>
            <a:ext cx="838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3" name="Line 27"/>
          <p:cNvSpPr>
            <a:spLocks noChangeShapeType="1"/>
          </p:cNvSpPr>
          <p:nvPr/>
        </p:nvSpPr>
        <p:spPr bwMode="auto">
          <a:xfrm>
            <a:off x="4911725" y="4800600"/>
            <a:ext cx="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4" name="Line 28"/>
          <p:cNvSpPr>
            <a:spLocks noChangeShapeType="1"/>
          </p:cNvSpPr>
          <p:nvPr/>
        </p:nvSpPr>
        <p:spPr bwMode="auto">
          <a:xfrm>
            <a:off x="4953000" y="5257800"/>
            <a:ext cx="914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5" name="Line 29"/>
          <p:cNvSpPr>
            <a:spLocks noChangeShapeType="1"/>
          </p:cNvSpPr>
          <p:nvPr/>
        </p:nvSpPr>
        <p:spPr bwMode="auto">
          <a:xfrm flipV="1">
            <a:off x="5867400" y="4800600"/>
            <a:ext cx="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6" name="Line 30"/>
          <p:cNvSpPr>
            <a:spLocks noChangeShapeType="1"/>
          </p:cNvSpPr>
          <p:nvPr/>
        </p:nvSpPr>
        <p:spPr bwMode="auto">
          <a:xfrm>
            <a:off x="5867400" y="4800600"/>
            <a:ext cx="76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7" name="Line 31"/>
          <p:cNvSpPr>
            <a:spLocks noChangeShapeType="1"/>
          </p:cNvSpPr>
          <p:nvPr/>
        </p:nvSpPr>
        <p:spPr bwMode="auto">
          <a:xfrm>
            <a:off x="6629400" y="4800600"/>
            <a:ext cx="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8" name="Line 32"/>
          <p:cNvSpPr>
            <a:spLocks noChangeShapeType="1"/>
          </p:cNvSpPr>
          <p:nvPr/>
        </p:nvSpPr>
        <p:spPr bwMode="auto">
          <a:xfrm>
            <a:off x="6629400" y="52578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09" name="Line 33"/>
          <p:cNvSpPr>
            <a:spLocks noChangeShapeType="1"/>
          </p:cNvSpPr>
          <p:nvPr/>
        </p:nvSpPr>
        <p:spPr bwMode="auto">
          <a:xfrm flipV="1">
            <a:off x="7924800" y="2743200"/>
            <a:ext cx="0" cy="2514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0" name="Text Box 34"/>
          <p:cNvSpPr txBox="1">
            <a:spLocks noChangeArrowheads="1"/>
          </p:cNvSpPr>
          <p:nvPr/>
        </p:nvSpPr>
        <p:spPr bwMode="auto">
          <a:xfrm>
            <a:off x="609600" y="3260725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52611" name="Text Box 35"/>
          <p:cNvSpPr txBox="1">
            <a:spLocks noChangeArrowheads="1"/>
          </p:cNvSpPr>
          <p:nvPr/>
        </p:nvSpPr>
        <p:spPr bwMode="auto">
          <a:xfrm>
            <a:off x="620713" y="3962400"/>
            <a:ext cx="1131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152612" name="Text Box 36"/>
          <p:cNvSpPr txBox="1">
            <a:spLocks noChangeArrowheads="1"/>
          </p:cNvSpPr>
          <p:nvPr/>
        </p:nvSpPr>
        <p:spPr bwMode="auto">
          <a:xfrm>
            <a:off x="614363" y="4648200"/>
            <a:ext cx="985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52613" name="Text Box 37"/>
          <p:cNvSpPr txBox="1">
            <a:spLocks noChangeArrowheads="1"/>
          </p:cNvSpPr>
          <p:nvPr/>
        </p:nvSpPr>
        <p:spPr bwMode="auto">
          <a:xfrm>
            <a:off x="617538" y="5105400"/>
            <a:ext cx="60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>
                <a:solidFill>
                  <a:srgbClr val="000000"/>
                </a:solidFill>
              </a:rPr>
              <a:t>Link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2A64-AE07-46A1-9925-D81A7E6A350F}" type="slidenum">
              <a:rPr lang="en-US"/>
              <a:pPr/>
              <a:t>12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Principle 7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conservative in what you send and liberal in what you accept</a:t>
            </a:r>
          </a:p>
          <a:p>
            <a:pPr lvl="1"/>
            <a:r>
              <a:rPr lang="en-US"/>
              <a:t>Unwritten rule</a:t>
            </a:r>
          </a:p>
          <a:p>
            <a:r>
              <a:rPr lang="en-US"/>
              <a:t>Especially useful since many protocol specifications are ambiguous</a:t>
            </a:r>
          </a:p>
          <a:p>
            <a:r>
              <a:rPr lang="en-US"/>
              <a:t>E.g. TCP will accept and ignore bogus acknowledgements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Survivability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If network disrupted and reconfigured</a:t>
            </a:r>
          </a:p>
          <a:p>
            <a:pPr lvl="1"/>
            <a:r>
              <a:rPr lang="en-US" dirty="0" smtClean="0"/>
              <a:t>Communicating entities should not care!</a:t>
            </a:r>
          </a:p>
          <a:p>
            <a:pPr lvl="1"/>
            <a:r>
              <a:rPr lang="en-US" dirty="0" smtClean="0"/>
              <a:t>No higher-level state reconfiguration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to achieve such reliability?</a:t>
            </a:r>
          </a:p>
          <a:p>
            <a:pPr lvl="1"/>
            <a:r>
              <a:rPr lang="en-US" dirty="0" smtClean="0"/>
              <a:t>Where can communication state be stored?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8F4-E008-477C-B27F-CF988627E15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23585" name="Group 33"/>
          <p:cNvGraphicFramePr>
            <a:graphicFrameLocks noGrp="1"/>
          </p:cNvGraphicFramePr>
          <p:nvPr/>
        </p:nvGraphicFramePr>
        <p:xfrm>
          <a:off x="685800" y="4038600"/>
          <a:ext cx="8002588" cy="2478925"/>
        </p:xfrm>
        <a:graphic>
          <a:graphicData uri="http://schemas.openxmlformats.org/drawingml/2006/table">
            <a:tbl>
              <a:tblPr/>
              <a:tblGrid>
                <a:gridCol w="2667000"/>
                <a:gridCol w="2668588"/>
                <a:gridCol w="2667000"/>
              </a:tblGrid>
              <a:tr h="658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L="89270" marR="89270" marT="44634" marB="446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Network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Host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Failure handing</a:t>
                      </a:r>
                    </a:p>
                  </a:txBody>
                  <a:tcPr marL="89270" marR="89270" marT="44634" marB="446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Replication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“Fate sharing”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Net Engineering</a:t>
                      </a:r>
                    </a:p>
                  </a:txBody>
                  <a:tcPr marL="89270" marR="89270" marT="44634" marB="446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Tough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Simple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Switches</a:t>
                      </a:r>
                    </a:p>
                  </a:txBody>
                  <a:tcPr marL="89270" marR="89270" marT="44634" marB="446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Maintain state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Stateless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Host trust</a:t>
                      </a:r>
                    </a:p>
                  </a:txBody>
                  <a:tcPr marL="89270" marR="89270" marT="44634" marB="446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Less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More</a:t>
                      </a:r>
                    </a:p>
                  </a:txBody>
                  <a:tcPr marL="89270" marR="89270" marT="44634" marB="446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2: Fate </a:t>
            </a:r>
            <a:r>
              <a:rPr lang="en-US" dirty="0"/>
              <a:t>Sharing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90800"/>
            <a:ext cx="8458200" cy="3505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Lose </a:t>
            </a:r>
            <a:r>
              <a:rPr lang="en-US" sz="2800" dirty="0"/>
              <a:t>state information for an entity if </a:t>
            </a:r>
            <a:r>
              <a:rPr lang="en-US" sz="2800" dirty="0" smtClean="0"/>
              <a:t>and </a:t>
            </a:r>
            <a:r>
              <a:rPr lang="en-US" sz="2800" dirty="0"/>
              <a:t>only </a:t>
            </a:r>
            <a:r>
              <a:rPr lang="en-US" sz="2800" dirty="0" smtClean="0"/>
              <a:t>if </a:t>
            </a:r>
            <a:r>
              <a:rPr lang="en-US" sz="2800" dirty="0"/>
              <a:t>the entity itself is lost.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OK to lose TCP state if one endpoint crashes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NOT okay to lose if an intermediate router reboots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this still true in today’s network?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NATs and firewalls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Survivability compromise:  </a:t>
            </a:r>
            <a:r>
              <a:rPr lang="en-US" sz="2800" dirty="0" smtClean="0"/>
              <a:t>Heterogeneous </a:t>
            </a:r>
            <a:r>
              <a:rPr lang="en-US" sz="2800" dirty="0"/>
              <a:t>network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</a:t>
            </a:r>
            <a:r>
              <a:rPr lang="en-US" sz="2800" dirty="0"/>
              <a:t>less information available to end hosts and Internet level recovery mechanisms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990725" y="1825625"/>
            <a:ext cx="304800" cy="304800"/>
          </a:xfrm>
          <a:prstGeom prst="rect">
            <a:avLst/>
          </a:prstGeom>
          <a:solidFill>
            <a:schemeClr val="bg2"/>
          </a:solidFill>
          <a:ln w="508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708775" y="1825625"/>
            <a:ext cx="303212" cy="304800"/>
          </a:xfrm>
          <a:prstGeom prst="rect">
            <a:avLst/>
          </a:prstGeom>
          <a:solidFill>
            <a:schemeClr val="bg2"/>
          </a:solidFill>
          <a:ln w="508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2979737" y="19018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511550" y="18256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3816350" y="2205038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4652962" y="17494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5033962" y="2130425"/>
            <a:ext cx="152400" cy="150813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5946775" y="1978025"/>
            <a:ext cx="152400" cy="152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12" name="AutoShape 12"/>
          <p:cNvCxnSpPr>
            <a:cxnSpLocks noChangeShapeType="1"/>
            <a:stCxn id="25604" idx="3"/>
            <a:endCxn id="25606" idx="1"/>
          </p:cNvCxnSpPr>
          <p:nvPr/>
        </p:nvCxnSpPr>
        <p:spPr bwMode="auto">
          <a:xfrm>
            <a:off x="2320925" y="1978025"/>
            <a:ext cx="633412" cy="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3" name="AutoShape 13"/>
          <p:cNvCxnSpPr>
            <a:cxnSpLocks noChangeShapeType="1"/>
            <a:stCxn id="25606" idx="3"/>
            <a:endCxn id="25607" idx="1"/>
          </p:cNvCxnSpPr>
          <p:nvPr/>
        </p:nvCxnSpPr>
        <p:spPr bwMode="auto">
          <a:xfrm flipV="1">
            <a:off x="3157537" y="1901825"/>
            <a:ext cx="328613" cy="762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4" name="AutoShape 14"/>
          <p:cNvCxnSpPr>
            <a:cxnSpLocks noChangeShapeType="1"/>
            <a:stCxn id="25606" idx="3"/>
            <a:endCxn id="25608" idx="1"/>
          </p:cNvCxnSpPr>
          <p:nvPr/>
        </p:nvCxnSpPr>
        <p:spPr bwMode="auto">
          <a:xfrm>
            <a:off x="3157537" y="1978025"/>
            <a:ext cx="633413" cy="303213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5" name="AutoShape 15"/>
          <p:cNvCxnSpPr>
            <a:cxnSpLocks noChangeShapeType="1"/>
            <a:stCxn id="25607" idx="3"/>
            <a:endCxn id="25609" idx="1"/>
          </p:cNvCxnSpPr>
          <p:nvPr/>
        </p:nvCxnSpPr>
        <p:spPr bwMode="auto">
          <a:xfrm flipV="1">
            <a:off x="3689350" y="1825625"/>
            <a:ext cx="938212" cy="762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6" name="AutoShape 16"/>
          <p:cNvCxnSpPr>
            <a:cxnSpLocks noChangeShapeType="1"/>
            <a:stCxn id="25608" idx="3"/>
            <a:endCxn id="25610" idx="1"/>
          </p:cNvCxnSpPr>
          <p:nvPr/>
        </p:nvCxnSpPr>
        <p:spPr bwMode="auto">
          <a:xfrm flipV="1">
            <a:off x="3994150" y="2206625"/>
            <a:ext cx="1014412" cy="74613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7" name="AutoShape 17"/>
          <p:cNvCxnSpPr>
            <a:cxnSpLocks noChangeShapeType="1"/>
            <a:stCxn id="25609" idx="3"/>
            <a:endCxn id="25611" idx="1"/>
          </p:cNvCxnSpPr>
          <p:nvPr/>
        </p:nvCxnSpPr>
        <p:spPr bwMode="auto">
          <a:xfrm>
            <a:off x="4830762" y="1825625"/>
            <a:ext cx="1090613" cy="2286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8" name="AutoShape 18"/>
          <p:cNvCxnSpPr>
            <a:cxnSpLocks noChangeShapeType="1"/>
            <a:stCxn id="25610" idx="3"/>
            <a:endCxn id="25611" idx="1"/>
          </p:cNvCxnSpPr>
          <p:nvPr/>
        </p:nvCxnSpPr>
        <p:spPr bwMode="auto">
          <a:xfrm flipV="1">
            <a:off x="5211762" y="2054225"/>
            <a:ext cx="709613" cy="1524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25619" name="AutoShape 19"/>
          <p:cNvCxnSpPr>
            <a:cxnSpLocks noChangeShapeType="1"/>
            <a:stCxn id="25611" idx="3"/>
            <a:endCxn id="25605" idx="1"/>
          </p:cNvCxnSpPr>
          <p:nvPr/>
        </p:nvCxnSpPr>
        <p:spPr bwMode="auto">
          <a:xfrm flipV="1">
            <a:off x="6124575" y="1978025"/>
            <a:ext cx="558800" cy="76200"/>
          </a:xfrm>
          <a:prstGeom prst="straightConnector1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925512" y="1447800"/>
            <a:ext cx="1370012" cy="70008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1294" tIns="45647" rIns="91294" bIns="45647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Connection State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7240587" y="1749425"/>
            <a:ext cx="836613" cy="39528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1294" tIns="45647" rIns="91294" bIns="45647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State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3968750" y="1825625"/>
            <a:ext cx="1141412" cy="39528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1294" tIns="45647" rIns="91294" bIns="45647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No State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8F4-E008-477C-B27F-CF988627E15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76C6-A075-42F6-95A5-DD9CECF1CA34}" type="slidenum">
              <a:rPr lang="en-US"/>
              <a:pPr/>
              <a:t>15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 </a:t>
            </a:r>
            <a:r>
              <a:rPr lang="en-US" dirty="0" smtClean="0"/>
              <a:t>3: Soft-state</a:t>
            </a:r>
            <a:endParaRPr lang="en-US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Soft-state</a:t>
            </a:r>
          </a:p>
          <a:p>
            <a:pPr lvl="1"/>
            <a:r>
              <a:rPr lang="en-US" dirty="0"/>
              <a:t>Announce state</a:t>
            </a:r>
          </a:p>
          <a:p>
            <a:pPr lvl="1"/>
            <a:r>
              <a:rPr lang="en-US" dirty="0"/>
              <a:t>Refresh state</a:t>
            </a:r>
          </a:p>
          <a:p>
            <a:pPr lvl="1"/>
            <a:r>
              <a:rPr lang="en-US" dirty="0"/>
              <a:t>Timeout state</a:t>
            </a:r>
          </a:p>
          <a:p>
            <a:r>
              <a:rPr lang="en-US" dirty="0"/>
              <a:t>Penalty for timeout – poor performance</a:t>
            </a:r>
          </a:p>
          <a:p>
            <a:r>
              <a:rPr lang="en-US" dirty="0"/>
              <a:t>Robust way to identify communication flows</a:t>
            </a:r>
          </a:p>
          <a:p>
            <a:pPr lvl="1"/>
            <a:r>
              <a:rPr lang="en-US" dirty="0"/>
              <a:t>Possible mechanism to provide non-best effort service</a:t>
            </a:r>
          </a:p>
          <a:p>
            <a:r>
              <a:rPr lang="en-US" dirty="0"/>
              <a:t>Helps survivability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D4C3-6FE7-4498-A12B-A2FF4EE30373}" type="slidenum">
              <a:rPr lang="en-US"/>
              <a:pPr/>
              <a:t>16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4: End-to-End Argument</a:t>
            </a:r>
            <a:endParaRPr lang="en-US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Deals with </a:t>
            </a:r>
            <a:r>
              <a:rPr lang="en-US">
                <a:solidFill>
                  <a:srgbClr val="FF0066"/>
                </a:solidFill>
              </a:rPr>
              <a:t>where </a:t>
            </a:r>
            <a:r>
              <a:rPr lang="en-US"/>
              <a:t>to place functionality</a:t>
            </a:r>
          </a:p>
          <a:p>
            <a:pPr lvl="1"/>
            <a:r>
              <a:rPr lang="en-US"/>
              <a:t>Inside</a:t>
            </a:r>
            <a:r>
              <a:rPr lang="en-US">
                <a:solidFill>
                  <a:srgbClr val="FF0066"/>
                </a:solidFill>
              </a:rPr>
              <a:t> </a:t>
            </a:r>
            <a:r>
              <a:rPr lang="en-US"/>
              <a:t>the network (in switching elements)</a:t>
            </a:r>
          </a:p>
          <a:p>
            <a:pPr lvl="1"/>
            <a:r>
              <a:rPr lang="en-US"/>
              <a:t>At the edges</a:t>
            </a:r>
          </a:p>
          <a:p>
            <a:r>
              <a:rPr lang="en-US"/>
              <a:t>Argument</a:t>
            </a:r>
          </a:p>
          <a:p>
            <a:pPr lvl="1"/>
            <a:r>
              <a:rPr lang="en-US"/>
              <a:t>There are functions that can only be correctly implemented by the endpoints – do not try to completely implement these elsewhere</a:t>
            </a:r>
          </a:p>
          <a:p>
            <a:pPr lvl="1"/>
            <a:r>
              <a:rPr lang="en-US"/>
              <a:t>Guideline not a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BEA7-D35B-4692-A490-063C444D6BEB}" type="slidenum">
              <a:rPr lang="en-US"/>
              <a:pPr/>
              <a:t>17</a:t>
            </a:fld>
            <a:endParaRPr lang="en-US"/>
          </a:p>
        </p:txBody>
      </p:sp>
      <p:sp>
        <p:nvSpPr>
          <p:cNvPr id="141314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Reliable File Transfer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4114800"/>
            <a:ext cx="7772400" cy="2209800"/>
          </a:xfrm>
        </p:spPr>
        <p:txBody>
          <a:bodyPr/>
          <a:lstStyle/>
          <a:p>
            <a:pPr marL="285750" indent="-285750"/>
            <a:r>
              <a:rPr lang="en-US"/>
              <a:t>Solution 1: make each step reliable, and then concatenate them</a:t>
            </a:r>
          </a:p>
          <a:p>
            <a:pPr marL="285750" indent="-285750"/>
            <a:r>
              <a:rPr lang="en-US"/>
              <a:t>Solution 2: end-to-end check and retry</a:t>
            </a:r>
          </a:p>
        </p:txBody>
      </p:sp>
      <p:sp>
        <p:nvSpPr>
          <p:cNvPr id="141317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0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1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2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3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4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1"/>
              <a:t>OS</a:t>
            </a:r>
          </a:p>
        </p:txBody>
      </p:sp>
      <p:sp>
        <p:nvSpPr>
          <p:cNvPr id="141325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/>
              <a:t>Appl.</a:t>
            </a:r>
          </a:p>
        </p:txBody>
      </p:sp>
      <p:sp>
        <p:nvSpPr>
          <p:cNvPr id="141326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7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8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1"/>
              <a:t>OS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/>
              <a:t>Appl.</a:t>
            </a:r>
          </a:p>
        </p:txBody>
      </p:sp>
      <p:sp>
        <p:nvSpPr>
          <p:cNvPr id="141330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1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2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3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336" y="384"/>
              </a:cxn>
              <a:cxn ang="0">
                <a:pos x="384" y="288"/>
              </a:cxn>
              <a:cxn ang="0">
                <a:pos x="384" y="0"/>
              </a:cxn>
            </a:cxnLst>
            <a:rect l="0" t="0" r="r" b="b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4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5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288"/>
              </a:cxn>
              <a:cxn ang="0">
                <a:pos x="1776" y="288"/>
              </a:cxn>
              <a:cxn ang="0">
                <a:pos x="1776" y="0"/>
              </a:cxn>
            </a:cxnLst>
            <a:rect l="0" t="0" r="r" b="b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6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7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288"/>
              </a:cxn>
              <a:cxn ang="0">
                <a:pos x="240" y="384"/>
              </a:cxn>
              <a:cxn ang="0">
                <a:pos x="432" y="432"/>
              </a:cxn>
            </a:cxnLst>
            <a:rect l="0" t="0" r="r" b="b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38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/>
              <a:t>Host A</a:t>
            </a:r>
          </a:p>
        </p:txBody>
      </p:sp>
      <p:sp>
        <p:nvSpPr>
          <p:cNvPr id="141339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/>
              <a:t>Host B</a:t>
            </a:r>
          </a:p>
        </p:txBody>
      </p:sp>
      <p:sp>
        <p:nvSpPr>
          <p:cNvPr id="141340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/>
            <a:ahLst/>
            <a:cxnLst>
              <a:cxn ang="0">
                <a:pos x="1776" y="48"/>
              </a:cxn>
              <a:cxn ang="0">
                <a:pos x="1728" y="288"/>
              </a:cxn>
              <a:cxn ang="0">
                <a:pos x="1728" y="576"/>
              </a:cxn>
              <a:cxn ang="0">
                <a:pos x="48" y="576"/>
              </a:cxn>
              <a:cxn ang="0">
                <a:pos x="48" y="384"/>
              </a:cxn>
              <a:cxn ang="0">
                <a:pos x="0" y="0"/>
              </a:cxn>
            </a:cxnLst>
            <a:rect l="0" t="0" r="r" b="b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341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141342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288"/>
                </a:cxn>
                <a:cxn ang="0">
                  <a:pos x="48" y="528"/>
                </a:cxn>
                <a:cxn ang="0">
                  <a:pos x="1632" y="528"/>
                </a:cxn>
                <a:cxn ang="0">
                  <a:pos x="1632" y="336"/>
                </a:cxn>
                <a:cxn ang="0">
                  <a:pos x="1680" y="0"/>
                </a:cxn>
              </a:cxnLst>
              <a:rect l="0" t="0" r="r" b="b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43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 b="1"/>
                <a:t>OK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build="p" autoUpdateAnimBg="0"/>
      <p:bldP spid="141333" grpId="0" animBg="1"/>
      <p:bldP spid="141334" grpId="0" animBg="1"/>
      <p:bldP spid="141335" grpId="0" animBg="1"/>
      <p:bldP spid="141336" grpId="0" animBg="1"/>
      <p:bldP spid="141337" grpId="0" animBg="1"/>
      <p:bldP spid="1413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E2E Example: File Transfer</a:t>
            </a: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Even if network guaranteed reliable delivery</a:t>
            </a:r>
          </a:p>
          <a:p>
            <a:pPr lvl="1"/>
            <a:r>
              <a:rPr lang="en-US" dirty="0" smtClean="0"/>
              <a:t>Need to provide end-to-end checks</a:t>
            </a:r>
          </a:p>
          <a:p>
            <a:pPr lvl="1"/>
            <a:r>
              <a:rPr lang="en-US" dirty="0" smtClean="0"/>
              <a:t>E.g., network card may malfunction</a:t>
            </a:r>
          </a:p>
          <a:p>
            <a:pPr lvl="1"/>
            <a:r>
              <a:rPr lang="en-US" dirty="0" smtClean="0"/>
              <a:t>The receiver has to do the check anyway!</a:t>
            </a:r>
          </a:p>
          <a:p>
            <a:r>
              <a:rPr lang="en-US" dirty="0" smtClean="0"/>
              <a:t>Full functionality can only be entirely implemented at application layer; no need for reliability from lower layers</a:t>
            </a:r>
          </a:p>
          <a:p>
            <a:endParaRPr lang="en-US" dirty="0" smtClean="0"/>
          </a:p>
          <a:p>
            <a:r>
              <a:rPr lang="en-US" dirty="0" smtClean="0"/>
              <a:t>Does FTP look like E2E file transfer?</a:t>
            </a:r>
          </a:p>
          <a:p>
            <a:pPr lvl="1"/>
            <a:r>
              <a:rPr lang="en-US" dirty="0" smtClean="0"/>
              <a:t>TCP provides reliability between kernels not disks</a:t>
            </a:r>
          </a:p>
          <a:p>
            <a:endParaRPr lang="en-US" dirty="0" smtClean="0"/>
          </a:p>
          <a:p>
            <a:r>
              <a:rPr lang="en-US" dirty="0" smtClean="0"/>
              <a:t>Is there any need to implement reliability at lower layers?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BBC33-C982-40C9-BD05-CF9F0F16A8F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7DC9-A35A-436D-893C-33D14BC7D98C}" type="slidenum">
              <a:rPr lang="en-US"/>
              <a:pPr/>
              <a:t>19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/>
              <a:t>Yes, but only to improve performance</a:t>
            </a:r>
          </a:p>
          <a:p>
            <a:pPr marL="285750" indent="-285750"/>
            <a:r>
              <a:rPr lang="en-US"/>
              <a:t>If network is highly unreliable</a:t>
            </a:r>
          </a:p>
          <a:p>
            <a:pPr marL="685800" lvl="1" indent="-228600"/>
            <a:r>
              <a:rPr lang="en-US"/>
              <a:t>Adding some level of reliability helps </a:t>
            </a:r>
            <a:r>
              <a:rPr lang="en-US">
                <a:solidFill>
                  <a:srgbClr val="FF0066"/>
                </a:solidFill>
              </a:rPr>
              <a:t>performance</a:t>
            </a:r>
            <a:r>
              <a:rPr lang="en-US"/>
              <a:t>, not </a:t>
            </a:r>
            <a:r>
              <a:rPr lang="en-US">
                <a:solidFill>
                  <a:srgbClr val="FF0066"/>
                </a:solidFill>
              </a:rPr>
              <a:t>correctness</a:t>
            </a:r>
          </a:p>
          <a:p>
            <a:pPr marL="685800" lvl="1" indent="-228600"/>
            <a:r>
              <a:rPr lang="en-US"/>
              <a:t>Don’t try to achieve perfect reliability!</a:t>
            </a:r>
          </a:p>
          <a:p>
            <a:pPr marL="685800" lvl="1" indent="-228600"/>
            <a:r>
              <a:rPr lang="en-US"/>
              <a:t>Implementing a functionality at a lower level should have minimum performance impact on the applications that do not use the functionality</a:t>
            </a:r>
          </a:p>
          <a:p>
            <a:pPr marL="685800" lvl="1" indent="-22860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F2B8-032F-4E8F-B38F-EE4877B0F3DC}" type="slidenum">
              <a:rPr lang="en-US"/>
              <a:pPr/>
              <a:t>2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Considerations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How to determine split of functionality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Across protocol layers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Across network nodes</a:t>
            </a:r>
          </a:p>
          <a:p>
            <a:pPr>
              <a:lnSpc>
                <a:spcPct val="90000"/>
              </a:lnSpc>
            </a:pPr>
            <a:r>
              <a:rPr lang="en-US" dirty="0"/>
              <a:t>Assigned Reading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[SRC84] End-to-end Arguments in System Design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[Cla88] Design Philosophy of the DARPA Internet </a:t>
            </a:r>
            <a:r>
              <a:rPr lang="en-US" dirty="0" smtClean="0"/>
              <a:t>Protocols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Optional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[Cla02] Tussle in Cyberspace: Defining Tomorrow’s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46679-DCF3-418F-A5DE-4A0F86EB7F4A}" type="slidenum">
              <a:rPr lang="en-US"/>
              <a:pPr/>
              <a:t>20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should be done at the end points, and what by the network?</a:t>
            </a:r>
          </a:p>
          <a:p>
            <a:pPr lvl="1"/>
            <a:r>
              <a:rPr lang="en-US"/>
              <a:t>Reliable/sequenced delivery?</a:t>
            </a:r>
          </a:p>
          <a:p>
            <a:pPr lvl="1"/>
            <a:r>
              <a:rPr lang="en-US"/>
              <a:t>Addressing/routing?</a:t>
            </a:r>
          </a:p>
          <a:p>
            <a:pPr lvl="1"/>
            <a:r>
              <a:rPr lang="en-US"/>
              <a:t>Security?</a:t>
            </a:r>
          </a:p>
          <a:p>
            <a:pPr lvl="1"/>
            <a:r>
              <a:rPr lang="en-US"/>
              <a:t>What about Ethernet collision detection?</a:t>
            </a:r>
          </a:p>
          <a:p>
            <a:pPr lvl="1"/>
            <a:r>
              <a:rPr lang="en-US"/>
              <a:t>Multicast?</a:t>
            </a:r>
          </a:p>
          <a:p>
            <a:pPr lvl="1"/>
            <a:r>
              <a:rPr lang="en-US"/>
              <a:t>Real-time guarantees?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Service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Principle 5: network layer provides one simple service: best effort datagram (packet) delivery</a:t>
            </a:r>
          </a:p>
          <a:p>
            <a:pPr lvl="1"/>
            <a:r>
              <a:rPr lang="en-US" dirty="0" smtClean="0"/>
              <a:t>All packets are treated the same</a:t>
            </a:r>
          </a:p>
          <a:p>
            <a:r>
              <a:rPr lang="en-US" dirty="0" smtClean="0"/>
              <a:t>Relatively simple core network elements</a:t>
            </a:r>
          </a:p>
          <a:p>
            <a:r>
              <a:rPr lang="en-US" dirty="0" smtClean="0"/>
              <a:t>Building block from which other services (such as reliable data stream) can be built</a:t>
            </a:r>
          </a:p>
          <a:p>
            <a:r>
              <a:rPr lang="en-US" dirty="0" smtClean="0"/>
              <a:t>Contributes to scalability of network</a:t>
            </a:r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QoS</a:t>
            </a:r>
            <a:r>
              <a:rPr lang="en-US" dirty="0" smtClean="0"/>
              <a:t> support assumed from below</a:t>
            </a:r>
          </a:p>
          <a:p>
            <a:pPr lvl="1"/>
            <a:r>
              <a:rPr lang="en-US" dirty="0" smtClean="0"/>
              <a:t>In fact, some underlying nets only supported reliable delivery</a:t>
            </a:r>
          </a:p>
          <a:p>
            <a:pPr lvl="2"/>
            <a:r>
              <a:rPr lang="en-US" dirty="0" smtClean="0"/>
              <a:t>Made Internet datagram service less useful!</a:t>
            </a:r>
          </a:p>
          <a:p>
            <a:pPr lvl="1"/>
            <a:r>
              <a:rPr lang="en-US" dirty="0" smtClean="0"/>
              <a:t>Hard to implement without network support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is an ongoing debate…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2C4C4-36E6-4FF8-AE79-478E18E1C28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Service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79000"/>
              </a:lnSpc>
            </a:pPr>
            <a:r>
              <a:rPr lang="en-US" sz="2400" dirty="0"/>
              <a:t>TCP vs. UDP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Elastic apps that need reliability:  remote login or email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Inelastic, loss-tolerant apps:  real-time voice or video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Others in between, or with stronger requirements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Biggest cause of delay variation:  reliable delivery</a:t>
            </a:r>
          </a:p>
          <a:p>
            <a:pPr lvl="2">
              <a:lnSpc>
                <a:spcPct val="79000"/>
              </a:lnSpc>
            </a:pPr>
            <a:r>
              <a:rPr lang="en-US" sz="1800" dirty="0"/>
              <a:t>Today’s net:  ~100ms RTT</a:t>
            </a:r>
          </a:p>
          <a:p>
            <a:pPr lvl="2">
              <a:lnSpc>
                <a:spcPct val="79000"/>
              </a:lnSpc>
            </a:pPr>
            <a:r>
              <a:rPr lang="en-US" sz="1800" dirty="0"/>
              <a:t>Reliable delivery can add </a:t>
            </a:r>
            <a:r>
              <a:rPr lang="en-US" sz="1800" i="1" dirty="0"/>
              <a:t>seconds</a:t>
            </a:r>
            <a:r>
              <a:rPr lang="en-US" sz="1800" dirty="0"/>
              <a:t>.</a:t>
            </a:r>
          </a:p>
          <a:p>
            <a:pPr marL="285750" indent="-285750">
              <a:lnSpc>
                <a:spcPct val="79000"/>
              </a:lnSpc>
            </a:pPr>
            <a:r>
              <a:rPr lang="en-US" sz="2400" dirty="0"/>
              <a:t>Original Internet model:  “TCP/IP” one layer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First app was remote login…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But then came debugging, voice, etc.</a:t>
            </a:r>
          </a:p>
          <a:p>
            <a:pPr marL="685800" lvl="1" indent="-228600">
              <a:lnSpc>
                <a:spcPct val="79000"/>
              </a:lnSpc>
            </a:pPr>
            <a:r>
              <a:rPr lang="en-US" sz="2000" dirty="0"/>
              <a:t>These differences caused the layer split, added UDP</a:t>
            </a:r>
          </a:p>
          <a:p>
            <a:pPr marL="685800" lvl="1" indent="-228600">
              <a:lnSpc>
                <a:spcPct val="79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83AE5-7E3C-484D-905F-5791E0542C5D}" type="slidenum">
              <a:rPr lang="en-US"/>
              <a:pPr/>
              <a:t>23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 </a:t>
            </a:r>
            <a:r>
              <a:rPr lang="en-US" dirty="0" smtClean="0"/>
              <a:t>6: Decentralization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Each network owned and managed separately</a:t>
            </a:r>
          </a:p>
          <a:p>
            <a:r>
              <a:rPr lang="en-US" dirty="0"/>
              <a:t>Will see this in BGP routing especially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6D25-0059-449D-A33F-F4BEADE4A802}" type="slidenum">
              <a:rPr lang="en-US"/>
              <a:pPr/>
              <a:t>24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Design Weaknesses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Greedy sources aren’t handled well</a:t>
            </a:r>
          </a:p>
          <a:p>
            <a:r>
              <a:rPr lang="en-US"/>
              <a:t>Weak accounting and pricing tools</a:t>
            </a:r>
          </a:p>
          <a:p>
            <a:r>
              <a:rPr lang="en-US"/>
              <a:t>Weak administration and management tools</a:t>
            </a:r>
          </a:p>
          <a:p>
            <a:r>
              <a:rPr lang="en-US"/>
              <a:t>Incremental deployment difficult at times</a:t>
            </a:r>
          </a:p>
          <a:p>
            <a:pPr lvl="1"/>
            <a:r>
              <a:rPr lang="en-US"/>
              <a:t>Result of no centralized control</a:t>
            </a:r>
          </a:p>
          <a:p>
            <a:pPr lvl="1"/>
            <a:r>
              <a:rPr lang="en-US"/>
              <a:t>No more “flag” days</a:t>
            </a:r>
          </a:p>
          <a:p>
            <a:pPr lvl="1"/>
            <a:r>
              <a:rPr lang="en-US"/>
              <a:t>Are active networks the solution?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Changes Over Time</a:t>
            </a: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Developed in simpler times</a:t>
            </a:r>
          </a:p>
          <a:p>
            <a:pPr lvl="1"/>
            <a:r>
              <a:rPr lang="en-US" dirty="0" smtClean="0"/>
              <a:t>Common goals, consistent vision</a:t>
            </a:r>
          </a:p>
          <a:p>
            <a:r>
              <a:rPr lang="en-US" dirty="0" smtClean="0"/>
              <a:t>With success came multiple goals – examples:</a:t>
            </a:r>
          </a:p>
          <a:p>
            <a:pPr lvl="1"/>
            <a:r>
              <a:rPr lang="en-US" dirty="0" smtClean="0"/>
              <a:t>ISPs must talk to provide connectivity but are fierce competitors</a:t>
            </a:r>
          </a:p>
          <a:p>
            <a:pPr lvl="1"/>
            <a:r>
              <a:rPr lang="en-US" dirty="0" smtClean="0"/>
              <a:t>Privacy of users vs. government’s need to monitor</a:t>
            </a:r>
          </a:p>
          <a:p>
            <a:pPr lvl="1"/>
            <a:r>
              <a:rPr lang="en-US" dirty="0" smtClean="0"/>
              <a:t>User’s desire to exchange files vs. copyright owners</a:t>
            </a:r>
          </a:p>
          <a:p>
            <a:r>
              <a:rPr lang="en-US" dirty="0" smtClean="0"/>
              <a:t>Must deal with the tussle between concerns in design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7D2F-0F8A-49AB-B906-BEB39CACB9C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Principles?</a:t>
            </a: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Design for variation in outcome</a:t>
            </a:r>
          </a:p>
          <a:p>
            <a:pPr lvl="1"/>
            <a:r>
              <a:rPr lang="en-US" dirty="0" smtClean="0"/>
              <a:t>Allow design to be flexible to different uses/results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Isolate tussles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designs uses separate </a:t>
            </a:r>
            <a:r>
              <a:rPr lang="en-US" dirty="0" err="1" smtClean="0"/>
              <a:t>ToS</a:t>
            </a:r>
            <a:r>
              <a:rPr lang="en-US" dirty="0" smtClean="0"/>
              <a:t> bits instead of overloading other parts of packet like port number</a:t>
            </a:r>
          </a:p>
          <a:p>
            <a:pPr lvl="1"/>
            <a:r>
              <a:rPr lang="en-US" dirty="0" smtClean="0"/>
              <a:t>Separate </a:t>
            </a:r>
            <a:r>
              <a:rPr lang="en-US" dirty="0" err="1" smtClean="0"/>
              <a:t>QoS</a:t>
            </a:r>
            <a:r>
              <a:rPr lang="en-US" dirty="0" smtClean="0"/>
              <a:t> decisions from application/protocol design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choice </a:t>
            </a:r>
            <a:r>
              <a:rPr lang="en-US" dirty="0" smtClean="0">
                <a:sym typeface="Wingdings" pitchFamily="2" charset="2"/>
              </a:rPr>
              <a:t> allow all parties to make choices on interactions</a:t>
            </a:r>
            <a:endParaRPr lang="en-US" dirty="0" smtClean="0"/>
          </a:p>
          <a:p>
            <a:pPr lvl="1"/>
            <a:r>
              <a:rPr lang="en-US" dirty="0" smtClean="0"/>
              <a:t>Creates competition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Fear between providers helps shape the tussle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C1ED-9FB1-491D-B023-D687F33140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77CC-5557-4927-A88A-54803EF39743}" type="slidenum">
              <a:rPr lang="en-US"/>
              <a:pPr/>
              <a:t>27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Internet Architecture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46250"/>
            <a:ext cx="4267200" cy="4200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Packet-switched datagram network</a:t>
            </a:r>
          </a:p>
          <a:p>
            <a:pPr>
              <a:lnSpc>
                <a:spcPct val="90000"/>
              </a:lnSpc>
            </a:pPr>
            <a:r>
              <a:rPr lang="en-US" sz="2800"/>
              <a:t>IP is the “compatibility layer”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Hourglass architecture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 hosts and routers run IP</a:t>
            </a:r>
          </a:p>
          <a:p>
            <a:pPr>
              <a:lnSpc>
                <a:spcPct val="90000"/>
              </a:lnSpc>
            </a:pPr>
            <a:r>
              <a:rPr lang="en-US" sz="2800"/>
              <a:t>Stateless architecture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per flow state inside network</a:t>
            </a:r>
          </a:p>
        </p:txBody>
      </p:sp>
      <p:sp>
        <p:nvSpPr>
          <p:cNvPr id="189444" name="Line 4"/>
          <p:cNvSpPr>
            <a:spLocks noChangeShapeType="1"/>
          </p:cNvSpPr>
          <p:nvPr/>
        </p:nvSpPr>
        <p:spPr bwMode="auto">
          <a:xfrm>
            <a:off x="4800600" y="48768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89445" name="Line 5"/>
          <p:cNvSpPr>
            <a:spLocks noChangeShapeType="1"/>
          </p:cNvSpPr>
          <p:nvPr/>
        </p:nvSpPr>
        <p:spPr bwMode="auto">
          <a:xfrm>
            <a:off x="4800600" y="19050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89446" name="Line 6"/>
          <p:cNvSpPr>
            <a:spLocks noChangeShapeType="1"/>
          </p:cNvSpPr>
          <p:nvPr/>
        </p:nvSpPr>
        <p:spPr bwMode="auto">
          <a:xfrm>
            <a:off x="5791200" y="29718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89447" name="Line 7"/>
          <p:cNvSpPr>
            <a:spLocks noChangeShapeType="1"/>
          </p:cNvSpPr>
          <p:nvPr/>
        </p:nvSpPr>
        <p:spPr bwMode="auto">
          <a:xfrm>
            <a:off x="5791200" y="36576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5943600" y="3124200"/>
            <a:ext cx="4524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IP</a:t>
            </a:r>
          </a:p>
        </p:txBody>
      </p:sp>
      <p:sp>
        <p:nvSpPr>
          <p:cNvPr id="189449" name="Text Box 9"/>
          <p:cNvSpPr txBox="1">
            <a:spLocks noChangeArrowheads="1"/>
          </p:cNvSpPr>
          <p:nvPr/>
        </p:nvSpPr>
        <p:spPr bwMode="auto">
          <a:xfrm>
            <a:off x="5486400" y="1981200"/>
            <a:ext cx="739775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TCP</a:t>
            </a:r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6400800" y="1981200"/>
            <a:ext cx="792163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UDP</a:t>
            </a:r>
          </a:p>
        </p:txBody>
      </p:sp>
      <p:sp>
        <p:nvSpPr>
          <p:cNvPr id="189451" name="Text Box 11"/>
          <p:cNvSpPr txBox="1">
            <a:spLocks noChangeArrowheads="1"/>
          </p:cNvSpPr>
          <p:nvPr/>
        </p:nvSpPr>
        <p:spPr bwMode="auto">
          <a:xfrm>
            <a:off x="6477000" y="4419600"/>
            <a:ext cx="8588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ATM</a:t>
            </a:r>
          </a:p>
        </p:txBody>
      </p:sp>
      <p:sp>
        <p:nvSpPr>
          <p:cNvPr id="189452" name="Text Box 12"/>
          <p:cNvSpPr txBox="1">
            <a:spLocks noChangeArrowheads="1"/>
          </p:cNvSpPr>
          <p:nvPr/>
        </p:nvSpPr>
        <p:spPr bwMode="auto">
          <a:xfrm>
            <a:off x="5730875" y="3886200"/>
            <a:ext cx="1176338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Satellite</a:t>
            </a:r>
          </a:p>
        </p:txBody>
      </p:sp>
      <p:sp>
        <p:nvSpPr>
          <p:cNvPr id="189453" name="Text Box 13"/>
          <p:cNvSpPr txBox="1">
            <a:spLocks noChangeArrowheads="1"/>
          </p:cNvSpPr>
          <p:nvPr/>
        </p:nvSpPr>
        <p:spPr bwMode="auto">
          <a:xfrm>
            <a:off x="5181600" y="4419600"/>
            <a:ext cx="1211263" cy="4540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Ethernet</a:t>
            </a:r>
          </a:p>
        </p:txBody>
      </p:sp>
      <p:sp>
        <p:nvSpPr>
          <p:cNvPr id="189454" name="Freeform 14"/>
          <p:cNvSpPr>
            <a:spLocks/>
          </p:cNvSpPr>
          <p:nvPr/>
        </p:nvSpPr>
        <p:spPr bwMode="auto">
          <a:xfrm>
            <a:off x="4800600" y="1905000"/>
            <a:ext cx="1155700" cy="2971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24" y="672"/>
              </a:cxn>
              <a:cxn ang="0">
                <a:pos x="624" y="1104"/>
              </a:cxn>
              <a:cxn ang="0">
                <a:pos x="0" y="1872"/>
              </a:cxn>
            </a:cxnLst>
            <a:rect l="0" t="0" r="r" b="b"/>
            <a:pathLst>
              <a:path w="728" h="1872">
                <a:moveTo>
                  <a:pt x="0" y="0"/>
                </a:moveTo>
                <a:cubicBezTo>
                  <a:pt x="260" y="244"/>
                  <a:pt x="520" y="488"/>
                  <a:pt x="624" y="672"/>
                </a:cubicBezTo>
                <a:cubicBezTo>
                  <a:pt x="728" y="856"/>
                  <a:pt x="728" y="904"/>
                  <a:pt x="624" y="1104"/>
                </a:cubicBezTo>
                <a:cubicBezTo>
                  <a:pt x="520" y="1304"/>
                  <a:pt x="260" y="1588"/>
                  <a:pt x="0" y="187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89455" name="Freeform 15"/>
          <p:cNvSpPr>
            <a:spLocks/>
          </p:cNvSpPr>
          <p:nvPr/>
        </p:nvSpPr>
        <p:spPr bwMode="auto">
          <a:xfrm>
            <a:off x="6477000" y="1905000"/>
            <a:ext cx="1066800" cy="29718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96" y="672"/>
              </a:cxn>
              <a:cxn ang="0">
                <a:pos x="96" y="1104"/>
              </a:cxn>
              <a:cxn ang="0">
                <a:pos x="672" y="1872"/>
              </a:cxn>
            </a:cxnLst>
            <a:rect l="0" t="0" r="r" b="b"/>
            <a:pathLst>
              <a:path w="672" h="1872">
                <a:moveTo>
                  <a:pt x="672" y="0"/>
                </a:moveTo>
                <a:cubicBezTo>
                  <a:pt x="432" y="244"/>
                  <a:pt x="192" y="488"/>
                  <a:pt x="96" y="672"/>
                </a:cubicBezTo>
                <a:cubicBezTo>
                  <a:pt x="0" y="856"/>
                  <a:pt x="0" y="904"/>
                  <a:pt x="96" y="1104"/>
                </a:cubicBezTo>
                <a:cubicBezTo>
                  <a:pt x="192" y="1304"/>
                  <a:pt x="432" y="1588"/>
                  <a:pt x="672" y="187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7D41-A382-42EB-AE70-5B362BE636B1}" type="slidenum">
              <a:rPr lang="en-US"/>
              <a:pPr/>
              <a:t>28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Minimalist Approach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Dumb network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IP provide minimal functionalities to support connectivity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Addressing, forwarding, routing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Smart end system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Transport layer or application performs more sophisticated functionalities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Flow control, error control, congestion control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Accommodate heterogeneous technologies (Ethernet, modem, satellite, wireless)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Support diverse applications (telnet, ftp, Web, X windows)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Decentralized network administration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9000"/>
              </a:lnSpc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00200"/>
            <a:ext cx="4267200" cy="4495800"/>
          </a:xfrm>
        </p:spPr>
        <p:txBody>
          <a:bodyPr/>
          <a:lstStyle/>
          <a:p>
            <a:pPr>
              <a:lnSpc>
                <a:spcPct val="79000"/>
              </a:lnSpc>
            </a:pPr>
            <a:r>
              <a:rPr lang="en-US" dirty="0" smtClean="0"/>
              <a:t>Successes</a:t>
            </a:r>
            <a:r>
              <a:rPr lang="en-US" dirty="0"/>
              <a:t>:  IP on everything</a:t>
            </a:r>
            <a:r>
              <a:rPr lang="en-US" dirty="0" smtClean="0"/>
              <a:t>!</a:t>
            </a:r>
          </a:p>
          <a:p>
            <a:pPr>
              <a:lnSpc>
                <a:spcPct val="79000"/>
              </a:lnSpc>
            </a:pPr>
            <a:endParaRPr lang="en-US" dirty="0"/>
          </a:p>
          <a:p>
            <a:pPr>
              <a:lnSpc>
                <a:spcPct val="79000"/>
              </a:lnSpc>
            </a:pPr>
            <a:r>
              <a:rPr lang="en-US" dirty="0" smtClean="0"/>
              <a:t>Drawbacks…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perhaps they’re totally worth </a:t>
            </a:r>
            <a:r>
              <a:rPr lang="en-US" dirty="0"/>
              <a:t>it in </a:t>
            </a:r>
            <a:r>
              <a:rPr lang="en-US" dirty="0" smtClean="0"/>
              <a:t>the context </a:t>
            </a:r>
            <a:r>
              <a:rPr lang="en-US" dirty="0"/>
              <a:t>of </a:t>
            </a:r>
            <a:r>
              <a:rPr lang="en-US" dirty="0" smtClean="0"/>
              <a:t>the original Internet. Might </a:t>
            </a:r>
            <a:r>
              <a:rPr lang="en-US" dirty="0"/>
              <a:t>not have worked without them!</a:t>
            </a:r>
          </a:p>
        </p:txBody>
      </p:sp>
      <p:sp>
        <p:nvSpPr>
          <p:cNvPr id="6" name="Text Box 4"/>
          <p:cNvSpPr txBox="1">
            <a:spLocks noGrp="1" noChangeArrowheads="1"/>
          </p:cNvSpPr>
          <p:nvPr>
            <p:ph sz="half" idx="2"/>
          </p:nvPr>
        </p:nvSpPr>
        <p:spPr bwMode="auto">
          <a:xfrm>
            <a:off x="4610100" y="2514600"/>
            <a:ext cx="4152900" cy="2308324"/>
          </a:xfrm>
          <a:prstGeom prst="rect">
            <a:avLst/>
          </a:prstGeom>
          <a:solidFill>
            <a:srgbClr val="F9F9A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en-US" sz="1800" dirty="0"/>
              <a:t>“This set of goals might seem to be nothing more than a checklist of all the desirable network features. It is important to understand that these goals are in order of importance, and </a:t>
            </a:r>
            <a:r>
              <a:rPr lang="en-US" sz="1800" b="1" dirty="0"/>
              <a:t>an entirely different network architecture would result if the order were changed</a:t>
            </a:r>
            <a:r>
              <a:rPr lang="en-US" sz="1800" dirty="0"/>
              <a:t>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502B-FF73-40E9-BD7E-2B990D8A3FC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F168-9BDC-4B2E-B0E6-D6EB43BF1358}" type="slidenum">
              <a:rPr lang="en-US"/>
              <a:pPr/>
              <a:t>3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Design </a:t>
            </a:r>
            <a:r>
              <a:rPr lang="en-US" dirty="0">
                <a:solidFill>
                  <a:srgbClr val="FF0000"/>
                </a:solidFill>
              </a:rPr>
              <a:t>principles in internetworks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IP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250E0-EFFC-4356-9A2B-425E36185276}" type="slidenum">
              <a:rPr lang="en-US"/>
              <a:pPr/>
              <a:t>30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Design </a:t>
            </a:r>
            <a:r>
              <a:rPr lang="en-US" dirty="0"/>
              <a:t>principles in internetworks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IP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A7D5E-C816-4D7A-A313-40799673D2C8}" type="slidenum">
              <a:rPr lang="en-US"/>
              <a:pPr/>
              <a:t>31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IP packets can be 64KB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</a:pPr>
            <a:r>
              <a:rPr lang="en-US"/>
              <a:t>Different link-layers have different MTUs 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</a:pPr>
            <a:r>
              <a:rPr lang="en-US"/>
              <a:t>Split IP packet into multiple fragments</a:t>
            </a:r>
          </a:p>
          <a:p>
            <a:pPr lvl="1">
              <a:lnSpc>
                <a:spcPct val="90000"/>
              </a:lnSpc>
            </a:pPr>
            <a:r>
              <a:rPr lang="en-US"/>
              <a:t>IP header on each fragment</a:t>
            </a:r>
          </a:p>
          <a:p>
            <a:pPr lvl="1">
              <a:lnSpc>
                <a:spcPct val="90000"/>
              </a:lnSpc>
            </a:pPr>
            <a:r>
              <a:rPr lang="en-US"/>
              <a:t>Various fields in header to help process</a:t>
            </a:r>
          </a:p>
          <a:p>
            <a:pPr lvl="1">
              <a:lnSpc>
                <a:spcPct val="90000"/>
              </a:lnSpc>
            </a:pPr>
            <a:r>
              <a:rPr lang="en-US"/>
              <a:t>Intermediate router may fragment as needed</a:t>
            </a:r>
          </a:p>
          <a:p>
            <a:pPr>
              <a:lnSpc>
                <a:spcPct val="90000"/>
              </a:lnSpc>
            </a:pPr>
            <a:r>
              <a:rPr lang="en-US"/>
              <a:t>Where to do reassembly?</a:t>
            </a:r>
          </a:p>
          <a:p>
            <a:pPr lvl="1">
              <a:lnSpc>
                <a:spcPct val="90000"/>
              </a:lnSpc>
            </a:pPr>
            <a:r>
              <a:rPr lang="en-US"/>
              <a:t>End nodes – avoids unnecessary work</a:t>
            </a:r>
          </a:p>
          <a:p>
            <a:pPr lvl="1">
              <a:lnSpc>
                <a:spcPct val="90000"/>
              </a:lnSpc>
            </a:pPr>
            <a:r>
              <a:rPr lang="en-US"/>
              <a:t>Dangerous to do at intermediate nodes</a:t>
            </a:r>
          </a:p>
          <a:p>
            <a:pPr lvl="2">
              <a:lnSpc>
                <a:spcPct val="90000"/>
              </a:lnSpc>
            </a:pPr>
            <a:r>
              <a:rPr lang="en-US"/>
              <a:t>Buffer space</a:t>
            </a:r>
          </a:p>
          <a:p>
            <a:pPr lvl="2">
              <a:lnSpc>
                <a:spcPct val="90000"/>
              </a:lnSpc>
            </a:pPr>
            <a:r>
              <a:rPr lang="en-US"/>
              <a:t>Multiple paths through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F43-3D19-4823-915A-CA733AA42AF3}" type="slidenum">
              <a:rPr lang="en-US"/>
              <a:pPr/>
              <a:t>32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 is Harmful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Uses resources poorly</a:t>
            </a:r>
          </a:p>
          <a:p>
            <a:pPr lvl="1"/>
            <a:r>
              <a:rPr lang="en-US"/>
              <a:t>Forwarding costs per packet</a:t>
            </a:r>
          </a:p>
          <a:p>
            <a:pPr lvl="1"/>
            <a:r>
              <a:rPr lang="en-US"/>
              <a:t>Best if we can send large chunks of data</a:t>
            </a:r>
          </a:p>
          <a:p>
            <a:pPr lvl="1"/>
            <a:r>
              <a:rPr lang="en-US"/>
              <a:t>Worst case: packet just bigger than MTU</a:t>
            </a:r>
          </a:p>
          <a:p>
            <a:r>
              <a:rPr lang="en-US"/>
              <a:t>Poor end-to-end performance</a:t>
            </a:r>
          </a:p>
          <a:p>
            <a:pPr lvl="1"/>
            <a:r>
              <a:rPr lang="en-US"/>
              <a:t>Loss of a fragment </a:t>
            </a:r>
          </a:p>
          <a:p>
            <a:r>
              <a:rPr lang="en-US"/>
              <a:t>Reassembly is hard</a:t>
            </a:r>
          </a:p>
          <a:p>
            <a:pPr lvl="1"/>
            <a:r>
              <a:rPr lang="en-US"/>
              <a:t>Buffering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064-B05E-4F20-9319-1D4E5D8C52C6}" type="slidenum">
              <a:rPr lang="en-US"/>
              <a:pPr/>
              <a:t>33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MTU Discovery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Hosts dynamically discover minimum MTU of path </a:t>
            </a:r>
          </a:p>
          <a:p>
            <a:r>
              <a:rPr lang="en-US" sz="2800"/>
              <a:t>Algorithm:</a:t>
            </a:r>
          </a:p>
          <a:p>
            <a:pPr lvl="1"/>
            <a:r>
              <a:rPr lang="en-US" sz="2400"/>
              <a:t>Initialize MTU to MTU for first hop</a:t>
            </a:r>
          </a:p>
          <a:p>
            <a:pPr lvl="1"/>
            <a:r>
              <a:rPr lang="en-US" sz="2400"/>
              <a:t>Send datagrams with Don’t Fragment bit set</a:t>
            </a:r>
          </a:p>
          <a:p>
            <a:pPr lvl="1"/>
            <a:r>
              <a:rPr lang="en-US" sz="2400"/>
              <a:t>If ICMP “pkt too big” msg, decrease MTU</a:t>
            </a:r>
          </a:p>
          <a:p>
            <a:r>
              <a:rPr lang="en-US" sz="2800"/>
              <a:t>What happens if path changes?</a:t>
            </a:r>
          </a:p>
          <a:p>
            <a:pPr lvl="1"/>
            <a:r>
              <a:rPr lang="en-US" sz="2400"/>
              <a:t>Periodically (&gt;5mins, or &gt;1min after previous increase), increase MTU</a:t>
            </a:r>
          </a:p>
          <a:p>
            <a:r>
              <a:rPr lang="en-US" sz="2800"/>
              <a:t>Some routers will return proper MTU</a:t>
            </a:r>
          </a:p>
          <a:p>
            <a:r>
              <a:rPr lang="en-US" sz="2800"/>
              <a:t>MTU values cached in routing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C03C-7238-4DE4-907E-5F75ACC7F900}" type="slidenum">
              <a:rPr lang="en-US"/>
              <a:pPr/>
              <a:t>34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Problem (1991)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Address space depletion</a:t>
            </a:r>
          </a:p>
          <a:p>
            <a:pPr lvl="1"/>
            <a:r>
              <a:rPr lang="en-US"/>
              <a:t>In danger of running out of classes A and B</a:t>
            </a:r>
          </a:p>
          <a:p>
            <a:r>
              <a:rPr lang="en-US"/>
              <a:t>Why?</a:t>
            </a:r>
          </a:p>
          <a:p>
            <a:pPr lvl="1"/>
            <a:r>
              <a:rPr lang="en-US"/>
              <a:t>Class C too small for most domains</a:t>
            </a:r>
          </a:p>
          <a:p>
            <a:pPr lvl="1"/>
            <a:r>
              <a:rPr lang="en-US"/>
              <a:t>Very few class A – IANA (Internet Assigned Numbers Authority) very careful about giving</a:t>
            </a:r>
          </a:p>
          <a:p>
            <a:pPr lvl="1"/>
            <a:r>
              <a:rPr lang="en-US"/>
              <a:t>Class B – greatest problem</a:t>
            </a:r>
          </a:p>
          <a:p>
            <a:pPr lvl="2"/>
            <a:r>
              <a:rPr lang="en-US"/>
              <a:t>Sparsely populated – but people refuse to give it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6E10-628A-40AD-A820-0EA43EC8EA2F}" type="slidenum">
              <a:rPr lang="en-US"/>
              <a:pPr/>
              <a:t>35</a:t>
            </a:fld>
            <a:endParaRPr lang="en-US"/>
          </a:p>
        </p:txBody>
      </p:sp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457200" y="1447800"/>
            <a:ext cx="83058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r>
              <a:rPr lang="en-US"/>
              <a:t>IP Address Utilization (‘98)</a:t>
            </a:r>
          </a:p>
        </p:txBody>
      </p:sp>
      <p:pic>
        <p:nvPicPr>
          <p:cNvPr id="179204" name="Picture 4" descr="map_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550988"/>
            <a:ext cx="5010150" cy="4468812"/>
          </a:xfrm>
          <a:prstGeom prst="rect">
            <a:avLst/>
          </a:prstGeom>
          <a:noFill/>
        </p:spPr>
      </p:pic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1204913" y="6096000"/>
            <a:ext cx="6643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http://www.caida.org/outreach/resources/learn/ipv4space/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8B0C-32AA-4282-9F1C-2E445729DE9C}" type="slidenum">
              <a:rPr lang="en-US"/>
              <a:pPr/>
              <a:t>36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IPv4 Routing Problems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Core router forwarding tables were growing large</a:t>
            </a:r>
          </a:p>
          <a:p>
            <a:pPr lvl="1"/>
            <a:r>
              <a:rPr lang="en-US"/>
              <a:t>Class A: 128 networks, 16M hosts</a:t>
            </a:r>
          </a:p>
          <a:p>
            <a:pPr lvl="1"/>
            <a:r>
              <a:rPr lang="en-US"/>
              <a:t>Class B: 16K networks, 64K hosts</a:t>
            </a:r>
          </a:p>
          <a:p>
            <a:pPr lvl="1"/>
            <a:r>
              <a:rPr lang="en-US"/>
              <a:t>Class C: 2M networks, 256 hosts</a:t>
            </a:r>
          </a:p>
          <a:p>
            <a:r>
              <a:rPr lang="en-US"/>
              <a:t>32 bits does not give enough space encode network location information inside address – i.e., create a structured hierarchy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C8F-9699-4C50-99F8-FC8611CBBEBE}" type="slidenum">
              <a:rPr lang="en-US"/>
              <a:pPr/>
              <a:t>37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1 – CIDR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Assign multiple class C addresses</a:t>
            </a:r>
          </a:p>
          <a:p>
            <a:r>
              <a:rPr lang="en-US"/>
              <a:t>Assign consecutive blocks</a:t>
            </a:r>
          </a:p>
          <a:p>
            <a:r>
              <a:rPr lang="en-US"/>
              <a:t>RFC1338 – Classless Inter-Domain Routing (CIDR)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A097-1D57-47B5-B9B6-50B414BA0262}" type="slidenum">
              <a:rPr lang="en-US"/>
              <a:pPr/>
              <a:t>38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Classless Inter-Domain Routing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257800"/>
          </a:xfrm>
        </p:spPr>
        <p:txBody>
          <a:bodyPr/>
          <a:lstStyle/>
          <a:p>
            <a:r>
              <a:rPr lang="en-US"/>
              <a:t>Do not use classes to determine network ID</a:t>
            </a:r>
          </a:p>
          <a:p>
            <a:r>
              <a:rPr lang="en-US"/>
              <a:t>Assign any range of addresses to network</a:t>
            </a:r>
          </a:p>
          <a:p>
            <a:pPr lvl="1"/>
            <a:r>
              <a:rPr lang="en-US"/>
              <a:t>Use common part of address as network number</a:t>
            </a:r>
          </a:p>
          <a:p>
            <a:pPr lvl="1"/>
            <a:r>
              <a:rPr lang="en-US"/>
              <a:t>e.g., addresses 192.4.16 - 196.4.31 have the first 20 bits in common. Thus, we use this as the network number</a:t>
            </a:r>
          </a:p>
          <a:p>
            <a:pPr lvl="1"/>
            <a:r>
              <a:rPr lang="en-US"/>
              <a:t>netmask is /20, /xx is valid for almost any xx</a:t>
            </a:r>
          </a:p>
          <a:p>
            <a:r>
              <a:rPr lang="en-US"/>
              <a:t>Enables more efficient usage of address space (and router tables)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3930-6047-4C88-8D55-CACADD74E68E}" type="slidenum">
              <a:rPr lang="en-US"/>
              <a:pPr/>
              <a:t>39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2 - NAT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Network Address Translation (NAT)</a:t>
            </a:r>
          </a:p>
          <a:p>
            <a:r>
              <a:rPr lang="en-US"/>
              <a:t>Alternate solution to address space</a:t>
            </a:r>
          </a:p>
          <a:p>
            <a:pPr lvl="1"/>
            <a:r>
              <a:rPr lang="en-US"/>
              <a:t>Kludge (but useful)</a:t>
            </a:r>
          </a:p>
          <a:p>
            <a:r>
              <a:rPr lang="en-US"/>
              <a:t>Sits between your network and the Internet</a:t>
            </a:r>
          </a:p>
          <a:p>
            <a:r>
              <a:rPr lang="en-US"/>
              <a:t>Translates local network layer addresses to global IP addresses</a:t>
            </a:r>
          </a:p>
          <a:p>
            <a:r>
              <a:rPr lang="en-US"/>
              <a:t>Has a pool of global IP addresses (less than number of hosts on your network)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6E39A-354A-464B-BAAB-22EE0B5A5F79}" type="slidenum">
              <a:rPr lang="en-US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Goals [Clark88]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Char char="0"/>
            </a:pPr>
            <a:r>
              <a:rPr lang="en-US" b="1" dirty="0"/>
              <a:t>Connect existing networks</a:t>
            </a:r>
          </a:p>
          <a:p>
            <a:pPr lvl="1">
              <a:buFont typeface="Arial" charset="0"/>
              <a:buNone/>
            </a:pPr>
            <a:r>
              <a:rPr lang="en-US" sz="2400" dirty="0"/>
              <a:t>initially ARPANET and ARPA packet radio network</a:t>
            </a:r>
          </a:p>
          <a:p>
            <a:pPr>
              <a:buFont typeface="Arial" charset="0"/>
              <a:buAutoNum type="arabicPeriod"/>
            </a:pPr>
            <a:r>
              <a:rPr lang="en-US" sz="2800" dirty="0"/>
              <a:t>Survivability</a:t>
            </a:r>
          </a:p>
          <a:p>
            <a:pPr lvl="1">
              <a:buFont typeface="Arial" charset="0"/>
              <a:buNone/>
            </a:pPr>
            <a:r>
              <a:rPr lang="en-US" sz="2400" dirty="0"/>
              <a:t>ensure communication service even in the presence of network and router failures  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800" dirty="0"/>
              <a:t>Support multiple types of services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800" dirty="0"/>
              <a:t>Must accommodate a variety of networks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400" dirty="0"/>
              <a:t>Allow distributed management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400" dirty="0"/>
              <a:t>Allow host attachment with a low level of effort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400" dirty="0"/>
              <a:t>Be cost effective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000" dirty="0"/>
              <a:t>Allow resource accountability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5B6F1-C51E-47DE-9B2B-3166D9C8219B}" type="slidenum">
              <a:rPr lang="en-US"/>
              <a:pPr/>
              <a:t>40</a:t>
            </a:fld>
            <a:endParaRPr lang="en-US"/>
          </a:p>
        </p:txBody>
      </p:sp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457200" y="1447800"/>
            <a:ext cx="83058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 Illustration</a:t>
            </a:r>
          </a:p>
        </p:txBody>
      </p:sp>
      <p:sp>
        <p:nvSpPr>
          <p:cNvPr id="184324" name="Oval 4"/>
          <p:cNvSpPr>
            <a:spLocks noChangeArrowheads="1"/>
          </p:cNvSpPr>
          <p:nvPr/>
        </p:nvSpPr>
        <p:spPr bwMode="auto">
          <a:xfrm>
            <a:off x="1905000" y="2209800"/>
            <a:ext cx="1885950" cy="1066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rgbClr val="000000"/>
                </a:solidFill>
              </a:rPr>
              <a:t>Global Internet</a:t>
            </a:r>
          </a:p>
        </p:txBody>
      </p:sp>
      <p:sp>
        <p:nvSpPr>
          <p:cNvPr id="184325" name="Oval 5"/>
          <p:cNvSpPr>
            <a:spLocks noChangeArrowheads="1"/>
          </p:cNvSpPr>
          <p:nvPr/>
        </p:nvSpPr>
        <p:spPr bwMode="auto">
          <a:xfrm>
            <a:off x="5943600" y="2286000"/>
            <a:ext cx="1905000" cy="990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rgbClr val="000000"/>
                </a:solidFill>
              </a:rPr>
              <a:t>Private</a:t>
            </a:r>
          </a:p>
          <a:p>
            <a:r>
              <a:rPr lang="en-US" sz="2000">
                <a:solidFill>
                  <a:srgbClr val="000000"/>
                </a:solidFill>
              </a:rPr>
              <a:t>Network</a:t>
            </a:r>
          </a:p>
        </p:txBody>
      </p:sp>
      <p:grpSp>
        <p:nvGrpSpPr>
          <p:cNvPr id="184326" name="Group 6"/>
          <p:cNvGrpSpPr>
            <a:grpSpLocks/>
          </p:cNvGrpSpPr>
          <p:nvPr/>
        </p:nvGrpSpPr>
        <p:grpSpPr bwMode="auto">
          <a:xfrm>
            <a:off x="4629150" y="2087563"/>
            <a:ext cx="457200" cy="1143000"/>
            <a:chOff x="3456" y="1440"/>
            <a:chExt cx="288" cy="720"/>
          </a:xfrm>
        </p:grpSpPr>
        <p:sp>
          <p:nvSpPr>
            <p:cNvPr id="184327" name="Rectangle 7"/>
            <p:cNvSpPr>
              <a:spLocks noChangeArrowheads="1"/>
            </p:cNvSpPr>
            <p:nvPr/>
          </p:nvSpPr>
          <p:spPr bwMode="auto">
            <a:xfrm>
              <a:off x="3456" y="1440"/>
              <a:ext cx="288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8" name="Line 8"/>
            <p:cNvSpPr>
              <a:spLocks noChangeShapeType="1"/>
            </p:cNvSpPr>
            <p:nvPr/>
          </p:nvSpPr>
          <p:spPr bwMode="auto">
            <a:xfrm>
              <a:off x="3456" y="20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9" name="Line 9"/>
            <p:cNvSpPr>
              <a:spLocks noChangeShapeType="1"/>
            </p:cNvSpPr>
            <p:nvPr/>
          </p:nvSpPr>
          <p:spPr bwMode="auto">
            <a:xfrm>
              <a:off x="3456" y="196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0" name="Line 10"/>
            <p:cNvSpPr>
              <a:spLocks noChangeShapeType="1"/>
            </p:cNvSpPr>
            <p:nvPr/>
          </p:nvSpPr>
          <p:spPr bwMode="auto">
            <a:xfrm>
              <a:off x="3456" y="187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1" name="Line 11"/>
            <p:cNvSpPr>
              <a:spLocks noChangeShapeType="1"/>
            </p:cNvSpPr>
            <p:nvPr/>
          </p:nvSpPr>
          <p:spPr bwMode="auto">
            <a:xfrm>
              <a:off x="3456" y="177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2" name="Line 12"/>
            <p:cNvSpPr>
              <a:spLocks noChangeShapeType="1"/>
            </p:cNvSpPr>
            <p:nvPr/>
          </p:nvSpPr>
          <p:spPr bwMode="auto">
            <a:xfrm>
              <a:off x="3456" y="16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33" name="Text Box 13"/>
          <p:cNvSpPr txBox="1">
            <a:spLocks noChangeArrowheads="1"/>
          </p:cNvSpPr>
          <p:nvPr/>
        </p:nvSpPr>
        <p:spPr bwMode="auto">
          <a:xfrm>
            <a:off x="3581400" y="1524000"/>
            <a:ext cx="25336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Pool of global IP addresses</a:t>
            </a:r>
          </a:p>
        </p:txBody>
      </p:sp>
      <p:sp>
        <p:nvSpPr>
          <p:cNvPr id="184334" name="Line 14"/>
          <p:cNvSpPr>
            <a:spLocks noChangeShapeType="1"/>
          </p:cNvSpPr>
          <p:nvPr/>
        </p:nvSpPr>
        <p:spPr bwMode="auto">
          <a:xfrm>
            <a:off x="4857750" y="323056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35" name="Text Box 15"/>
          <p:cNvSpPr txBox="1">
            <a:spLocks noChangeArrowheads="1"/>
          </p:cNvSpPr>
          <p:nvPr/>
        </p:nvSpPr>
        <p:spPr bwMode="auto">
          <a:xfrm>
            <a:off x="611188" y="4267200"/>
            <a:ext cx="74660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7950" indent="-107950" algn="l">
              <a:buFontTx/>
              <a:buChar char="•"/>
            </a:pPr>
            <a:r>
              <a:rPr lang="en-US" sz="2000" b="1">
                <a:solidFill>
                  <a:srgbClr val="000000"/>
                </a:solidFill>
              </a:rPr>
              <a:t>Operation: Source (S)</a:t>
            </a:r>
            <a:r>
              <a:rPr lang="en-US" sz="2000" b="1" baseline="-25000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wants to talk to Destination (D):</a:t>
            </a:r>
            <a:endParaRPr lang="en-US" sz="2000">
              <a:solidFill>
                <a:srgbClr val="000000"/>
              </a:solidFill>
            </a:endParaRPr>
          </a:p>
          <a:p>
            <a:pPr lvl="1" indent="-168275" algn="l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Create S</a:t>
            </a:r>
            <a:r>
              <a:rPr lang="en-US" sz="2000" baseline="-25000">
                <a:solidFill>
                  <a:srgbClr val="000000"/>
                </a:solidFill>
              </a:rPr>
              <a:t>g</a:t>
            </a:r>
            <a:r>
              <a:rPr lang="en-US" sz="2000">
                <a:solidFill>
                  <a:srgbClr val="000000"/>
                </a:solidFill>
              </a:rPr>
              <a:t>-S</a:t>
            </a:r>
            <a:r>
              <a:rPr lang="en-US" sz="2000" baseline="-25000">
                <a:solidFill>
                  <a:srgbClr val="000000"/>
                </a:solidFill>
              </a:rPr>
              <a:t>p</a:t>
            </a:r>
            <a:r>
              <a:rPr lang="en-US" sz="2000">
                <a:solidFill>
                  <a:srgbClr val="000000"/>
                </a:solidFill>
              </a:rPr>
              <a:t> mapping</a:t>
            </a:r>
          </a:p>
          <a:p>
            <a:pPr lvl="1" indent="-168275" algn="l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Replace S</a:t>
            </a:r>
            <a:r>
              <a:rPr lang="en-US" sz="2000" baseline="-25000">
                <a:solidFill>
                  <a:srgbClr val="000000"/>
                </a:solidFill>
              </a:rPr>
              <a:t>p</a:t>
            </a:r>
            <a:r>
              <a:rPr lang="en-US" sz="2000">
                <a:solidFill>
                  <a:srgbClr val="000000"/>
                </a:solidFill>
              </a:rPr>
              <a:t> with S</a:t>
            </a:r>
            <a:r>
              <a:rPr lang="en-US" sz="2000" baseline="-25000">
                <a:solidFill>
                  <a:srgbClr val="000000"/>
                </a:solidFill>
              </a:rPr>
              <a:t>g</a:t>
            </a:r>
            <a:r>
              <a:rPr lang="en-US" sz="2000">
                <a:solidFill>
                  <a:srgbClr val="000000"/>
                </a:solidFill>
              </a:rPr>
              <a:t> for outgoing packets</a:t>
            </a:r>
          </a:p>
          <a:p>
            <a:pPr lvl="1" indent="-168275" algn="l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Replace S</a:t>
            </a:r>
            <a:r>
              <a:rPr lang="en-US" sz="2000" baseline="-25000">
                <a:solidFill>
                  <a:srgbClr val="000000"/>
                </a:solidFill>
              </a:rPr>
              <a:t>g</a:t>
            </a:r>
            <a:r>
              <a:rPr lang="en-US" sz="2000">
                <a:solidFill>
                  <a:srgbClr val="000000"/>
                </a:solidFill>
              </a:rPr>
              <a:t> with S</a:t>
            </a:r>
            <a:r>
              <a:rPr lang="en-US" sz="2000" baseline="-25000">
                <a:solidFill>
                  <a:srgbClr val="000000"/>
                </a:solidFill>
              </a:rPr>
              <a:t>p</a:t>
            </a:r>
            <a:r>
              <a:rPr lang="en-US" sz="2000">
                <a:solidFill>
                  <a:srgbClr val="000000"/>
                </a:solidFill>
              </a:rPr>
              <a:t> for incoming packets</a:t>
            </a:r>
          </a:p>
          <a:p>
            <a:pPr marL="107950" indent="-107950" algn="l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D &amp; S can be just IP addresses or IP addresses + port #’s</a:t>
            </a:r>
          </a:p>
        </p:txBody>
      </p:sp>
      <p:sp>
        <p:nvSpPr>
          <p:cNvPr id="184336" name="Line 16"/>
          <p:cNvSpPr>
            <a:spLocks noChangeShapeType="1"/>
          </p:cNvSpPr>
          <p:nvPr/>
        </p:nvSpPr>
        <p:spPr bwMode="auto">
          <a:xfrm flipH="1">
            <a:off x="1600200" y="35956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37" name="Freeform 17"/>
          <p:cNvSpPr>
            <a:spLocks/>
          </p:cNvSpPr>
          <p:nvPr/>
        </p:nvSpPr>
        <p:spPr bwMode="auto">
          <a:xfrm>
            <a:off x="3638550" y="2938463"/>
            <a:ext cx="990600" cy="414337"/>
          </a:xfrm>
          <a:custGeom>
            <a:avLst/>
            <a:gdLst/>
            <a:ahLst/>
            <a:cxnLst>
              <a:cxn ang="0">
                <a:pos x="720" y="40"/>
              </a:cxn>
              <a:cxn ang="0">
                <a:pos x="192" y="88"/>
              </a:cxn>
              <a:cxn ang="0">
                <a:pos x="0" y="568"/>
              </a:cxn>
            </a:cxnLst>
            <a:rect l="0" t="0" r="r" b="b"/>
            <a:pathLst>
              <a:path w="720" h="568">
                <a:moveTo>
                  <a:pt x="720" y="40"/>
                </a:moveTo>
                <a:cubicBezTo>
                  <a:pt x="516" y="20"/>
                  <a:pt x="312" y="0"/>
                  <a:pt x="192" y="88"/>
                </a:cubicBezTo>
                <a:cubicBezTo>
                  <a:pt x="72" y="176"/>
                  <a:pt x="36" y="372"/>
                  <a:pt x="0" y="5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38" name="Line 18"/>
          <p:cNvSpPr>
            <a:spLocks noChangeShapeType="1"/>
          </p:cNvSpPr>
          <p:nvPr/>
        </p:nvSpPr>
        <p:spPr bwMode="auto">
          <a:xfrm>
            <a:off x="4857750" y="208756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39" name="Text Box 19"/>
          <p:cNvSpPr txBox="1">
            <a:spLocks noChangeArrowheads="1"/>
          </p:cNvSpPr>
          <p:nvPr/>
        </p:nvSpPr>
        <p:spPr bwMode="auto">
          <a:xfrm>
            <a:off x="4835525" y="2155825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P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84340" name="Text Box 20"/>
          <p:cNvSpPr txBox="1">
            <a:spLocks noChangeArrowheads="1"/>
          </p:cNvSpPr>
          <p:nvPr/>
        </p:nvSpPr>
        <p:spPr bwMode="auto">
          <a:xfrm>
            <a:off x="4584700" y="2155825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G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84341" name="Text Box 21"/>
          <p:cNvSpPr txBox="1">
            <a:spLocks noChangeArrowheads="1"/>
          </p:cNvSpPr>
          <p:nvPr/>
        </p:nvSpPr>
        <p:spPr bwMode="auto">
          <a:xfrm>
            <a:off x="6272213" y="3413125"/>
            <a:ext cx="433387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D</a:t>
            </a:r>
            <a:r>
              <a:rPr lang="en-US" sz="1800" baseline="-25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6665913" y="3413125"/>
            <a:ext cx="420687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S</a:t>
            </a:r>
            <a:r>
              <a:rPr lang="en-US" sz="1800" baseline="-2500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84343" name="Line 23"/>
          <p:cNvSpPr>
            <a:spLocks noChangeShapeType="1"/>
          </p:cNvSpPr>
          <p:nvPr/>
        </p:nvSpPr>
        <p:spPr bwMode="auto">
          <a:xfrm flipH="1">
            <a:off x="5715000" y="35798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7086600" y="3413125"/>
            <a:ext cx="666750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Data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84345" name="Line 25"/>
          <p:cNvSpPr>
            <a:spLocks noChangeShapeType="1"/>
          </p:cNvSpPr>
          <p:nvPr/>
        </p:nvSpPr>
        <p:spPr bwMode="auto">
          <a:xfrm>
            <a:off x="3790950" y="2743200"/>
            <a:ext cx="7620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4346" name="Rectangle 26"/>
          <p:cNvSpPr>
            <a:spLocks noChangeArrowheads="1"/>
          </p:cNvSpPr>
          <p:nvPr/>
        </p:nvSpPr>
        <p:spPr bwMode="auto">
          <a:xfrm>
            <a:off x="4552950" y="3382963"/>
            <a:ext cx="685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NAT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84347" name="Line 27"/>
          <p:cNvSpPr>
            <a:spLocks noChangeShapeType="1"/>
          </p:cNvSpPr>
          <p:nvPr/>
        </p:nvSpPr>
        <p:spPr bwMode="auto">
          <a:xfrm flipV="1">
            <a:off x="5238750" y="2819400"/>
            <a:ext cx="70485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1905000" y="1752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Destination</a:t>
            </a:r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5943600" y="1752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i="1">
                <a:solidFill>
                  <a:srgbClr val="FF0000"/>
                </a:solidFill>
              </a:rPr>
              <a:t>Source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2176463" y="3413125"/>
            <a:ext cx="433387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D</a:t>
            </a:r>
            <a:r>
              <a:rPr lang="en-US" sz="1800" baseline="-25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2570163" y="3413125"/>
            <a:ext cx="858837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S</a:t>
            </a:r>
            <a:r>
              <a:rPr lang="en-US" sz="1800" baseline="-25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84352" name="Text Box 32"/>
          <p:cNvSpPr txBox="1">
            <a:spLocks noChangeArrowheads="1"/>
          </p:cNvSpPr>
          <p:nvPr/>
        </p:nvSpPr>
        <p:spPr bwMode="auto">
          <a:xfrm>
            <a:off x="2990850" y="3413125"/>
            <a:ext cx="666750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Data</a:t>
            </a: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4C3C-5D31-4B1B-BB37-166433D8218C}" type="slidenum">
              <a:rPr lang="en-US"/>
              <a:pPr/>
              <a:t>41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3 - IPv6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Scale – addresses are 128bit</a:t>
            </a:r>
          </a:p>
          <a:p>
            <a:pPr lvl="1"/>
            <a:r>
              <a:rPr lang="en-US" sz="2400"/>
              <a:t>Header size?</a:t>
            </a:r>
          </a:p>
          <a:p>
            <a:r>
              <a:rPr lang="en-US" sz="2800"/>
              <a:t>Simplification</a:t>
            </a:r>
          </a:p>
          <a:p>
            <a:pPr lvl="1"/>
            <a:r>
              <a:rPr lang="en-US" sz="2400"/>
              <a:t>Removes infrequently used parts of header</a:t>
            </a:r>
          </a:p>
          <a:p>
            <a:pPr lvl="1"/>
            <a:r>
              <a:rPr lang="en-US" sz="2400"/>
              <a:t>40byte fixed size vs. 20+ byte variable</a:t>
            </a:r>
          </a:p>
          <a:p>
            <a:r>
              <a:rPr lang="en-US" sz="2800"/>
              <a:t>IPv6 removes checksum</a:t>
            </a:r>
          </a:p>
          <a:p>
            <a:pPr lvl="1"/>
            <a:r>
              <a:rPr lang="en-US" sz="2400"/>
              <a:t>Relies on upper layer protocols to provide integrity</a:t>
            </a:r>
          </a:p>
          <a:p>
            <a:r>
              <a:rPr lang="en-US" sz="2800"/>
              <a:t>IPv6 eliminates fragmentation</a:t>
            </a:r>
          </a:p>
          <a:p>
            <a:pPr lvl="1"/>
            <a:r>
              <a:rPr lang="en-US" sz="2400"/>
              <a:t>Requires path MTU discovery</a:t>
            </a:r>
          </a:p>
          <a:p>
            <a:pPr lvl="1"/>
            <a:r>
              <a:rPr lang="en-US" sz="2400"/>
              <a:t>Requires 1280 byte MTU 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90197-853F-42D6-AA78-388E1EE1284D}" type="slidenum">
              <a:rPr lang="en-US"/>
              <a:pPr/>
              <a:t>42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IPv6 Changes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6213"/>
            <a:ext cx="8458200" cy="4649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TOS replaced with traffic class octet</a:t>
            </a:r>
          </a:p>
          <a:p>
            <a:pPr>
              <a:lnSpc>
                <a:spcPct val="90000"/>
              </a:lnSpc>
            </a:pPr>
            <a:r>
              <a:rPr lang="en-US" sz="2800"/>
              <a:t>Flow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Help soft state systems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Maps well onto TCP connection or stream of UDP packets on host-port pair</a:t>
            </a:r>
          </a:p>
          <a:p>
            <a:pPr>
              <a:lnSpc>
                <a:spcPct val="90000"/>
              </a:lnSpc>
            </a:pPr>
            <a:r>
              <a:rPr lang="en-US" sz="2800"/>
              <a:t>Easy configuration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Provides auto-configuration using hardware MAC address to provide unique base</a:t>
            </a:r>
          </a:p>
          <a:p>
            <a:pPr>
              <a:lnSpc>
                <a:spcPct val="90000"/>
              </a:lnSpc>
            </a:pPr>
            <a:r>
              <a:rPr lang="en-US" sz="2800"/>
              <a:t>Additional requirements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Support for security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Support for mobility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17B6-D1E4-4FBF-B6A0-F791F306D110}" type="slidenum">
              <a:rPr lang="en-US"/>
              <a:pPr/>
              <a:t>43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IPv6 Changes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Protocol field replaced by next header field</a:t>
            </a:r>
          </a:p>
          <a:p>
            <a:pPr lvl="1"/>
            <a:r>
              <a:rPr lang="en-US"/>
              <a:t>Support for protocol demultiplexing as well as option processing</a:t>
            </a:r>
          </a:p>
          <a:p>
            <a:r>
              <a:rPr lang="en-US"/>
              <a:t>Option processing</a:t>
            </a:r>
          </a:p>
          <a:p>
            <a:pPr lvl="1"/>
            <a:r>
              <a:rPr lang="en-US"/>
              <a:t>Options are added using next header field</a:t>
            </a:r>
          </a:p>
          <a:p>
            <a:pPr lvl="1"/>
            <a:r>
              <a:rPr lang="en-US"/>
              <a:t>Options header does not need to be processed by every router</a:t>
            </a:r>
          </a:p>
          <a:p>
            <a:pPr lvl="2"/>
            <a:r>
              <a:rPr lang="en-US"/>
              <a:t>Large performance improvement</a:t>
            </a:r>
          </a:p>
          <a:p>
            <a:pPr lvl="2"/>
            <a:r>
              <a:rPr lang="en-US"/>
              <a:t>Makes options practical/useful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E949-8D37-4AF9-BE5D-98414C1244C9}" type="slidenum">
              <a:rPr lang="en-US"/>
              <a:pPr/>
              <a:t>44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IP Design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Relatively simple design</a:t>
            </a:r>
          </a:p>
          <a:p>
            <a:pPr lvl="1"/>
            <a:r>
              <a:rPr lang="en-US"/>
              <a:t>Some parts not so useful (TOS, options)</a:t>
            </a:r>
          </a:p>
          <a:p>
            <a:r>
              <a:rPr lang="en-US"/>
              <a:t>Beginning to show age</a:t>
            </a:r>
          </a:p>
          <a:p>
            <a:pPr lvl="1"/>
            <a:r>
              <a:rPr lang="en-US"/>
              <a:t>Unclear what the solution will be </a:t>
            </a:r>
            <a:r>
              <a:rPr lang="en-US">
                <a:sym typeface="Wingdings" pitchFamily="2" charset="2"/>
              </a:rPr>
              <a:t> probably IPv6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</a:t>
            </a:r>
            <a:r>
              <a:rPr lang="en-US" dirty="0" err="1" smtClean="0"/>
              <a:t>Interdomain</a:t>
            </a:r>
            <a:r>
              <a:rPr lang="en-US" dirty="0" smtClean="0"/>
              <a:t> Routing</a:t>
            </a:r>
            <a:endParaRPr lang="en-US" dirty="0" smtClean="0"/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BGP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MIT BGP Class 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[Gao00] On inferring autonomous system relationships in the Internet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7195-B797-41F6-B43C-D5E39F50869B}" type="slidenum">
              <a:rPr lang="en-US"/>
              <a:pPr/>
              <a:t>46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is IP Design Standardized?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IETF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Voluntary organization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Meeting every 4 months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Working groups and email discussions</a:t>
            </a:r>
          </a:p>
          <a:p>
            <a:pPr>
              <a:lnSpc>
                <a:spcPct val="90000"/>
              </a:lnSpc>
            </a:pPr>
            <a:r>
              <a:rPr lang="en-US" sz="2800"/>
              <a:t>“We reject kings, presidents, and voting; we believe in rough consensus and running code” (Dave Clark 1992)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Need 2 independent, interoperable implementations for standard</a:t>
            </a:r>
          </a:p>
          <a:p>
            <a:pPr>
              <a:lnSpc>
                <a:spcPct val="90000"/>
              </a:lnSpc>
            </a:pPr>
            <a:r>
              <a:rPr lang="en-US" sz="2800"/>
              <a:t>IRTF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End2End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Reliable Multicast, etc..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CDFC-3FC5-4155-9FEF-33E27B951D7A}" type="slidenum">
              <a:rPr lang="en-US"/>
              <a:pPr/>
              <a:t>47</a:t>
            </a:fld>
            <a:endParaRPr lang="en-US"/>
          </a:p>
        </p:txBody>
      </p:sp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457200" y="1905000"/>
            <a:ext cx="8305800" cy="426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IPv4 Header – RFC791 (1981)</a:t>
            </a: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1828800" y="31242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1828800" y="34290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1828800" y="37338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1828800" y="40386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Source Address</a:t>
            </a:r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1828800" y="43434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Destination Address</a:t>
            </a:r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1828800" y="4648200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0" name="Line 10"/>
          <p:cNvSpPr>
            <a:spLocks noChangeShapeType="1"/>
          </p:cNvSpPr>
          <p:nvPr/>
        </p:nvSpPr>
        <p:spPr bwMode="auto">
          <a:xfrm flipV="1">
            <a:off x="18288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31" name="Line 11"/>
          <p:cNvSpPr>
            <a:spLocks noChangeShapeType="1"/>
          </p:cNvSpPr>
          <p:nvPr/>
        </p:nvSpPr>
        <p:spPr bwMode="auto">
          <a:xfrm flipV="1">
            <a:off x="51816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32" name="Line 12"/>
          <p:cNvSpPr>
            <a:spLocks noChangeShapeType="1"/>
          </p:cNvSpPr>
          <p:nvPr/>
        </p:nvSpPr>
        <p:spPr bwMode="auto">
          <a:xfrm flipV="1">
            <a:off x="25146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33" name="Line 13"/>
          <p:cNvSpPr>
            <a:spLocks noChangeShapeType="1"/>
          </p:cNvSpPr>
          <p:nvPr/>
        </p:nvSpPr>
        <p:spPr bwMode="auto">
          <a:xfrm flipV="1">
            <a:off x="73152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34" name="Line 14"/>
          <p:cNvSpPr>
            <a:spLocks noChangeShapeType="1"/>
          </p:cNvSpPr>
          <p:nvPr/>
        </p:nvSpPr>
        <p:spPr bwMode="auto">
          <a:xfrm flipV="1">
            <a:off x="59436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1736725" y="267811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8736" name="Text Box 16"/>
          <p:cNvSpPr txBox="1">
            <a:spLocks noChangeArrowheads="1"/>
          </p:cNvSpPr>
          <p:nvPr/>
        </p:nvSpPr>
        <p:spPr bwMode="auto">
          <a:xfrm>
            <a:off x="2362200" y="267811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58737" name="Text Box 17"/>
          <p:cNvSpPr txBox="1">
            <a:spLocks noChangeArrowheads="1"/>
          </p:cNvSpPr>
          <p:nvPr/>
        </p:nvSpPr>
        <p:spPr bwMode="auto">
          <a:xfrm>
            <a:off x="4343400" y="26781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158738" name="Text Box 18"/>
          <p:cNvSpPr txBox="1">
            <a:spLocks noChangeArrowheads="1"/>
          </p:cNvSpPr>
          <p:nvPr/>
        </p:nvSpPr>
        <p:spPr bwMode="auto">
          <a:xfrm>
            <a:off x="5794375" y="26781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158739" name="Text Box 19"/>
          <p:cNvSpPr txBox="1">
            <a:spLocks noChangeArrowheads="1"/>
          </p:cNvSpPr>
          <p:nvPr/>
        </p:nvSpPr>
        <p:spPr bwMode="auto">
          <a:xfrm>
            <a:off x="7162800" y="26781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32</a:t>
            </a:r>
          </a:p>
        </p:txBody>
      </p:sp>
      <p:sp>
        <p:nvSpPr>
          <p:cNvPr id="158740" name="Rectangle 20"/>
          <p:cNvSpPr>
            <a:spLocks noChangeArrowheads="1"/>
          </p:cNvSpPr>
          <p:nvPr/>
        </p:nvSpPr>
        <p:spPr bwMode="auto">
          <a:xfrm>
            <a:off x="1828800" y="3124200"/>
            <a:ext cx="685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Version</a:t>
            </a:r>
          </a:p>
        </p:txBody>
      </p:sp>
      <p:sp>
        <p:nvSpPr>
          <p:cNvPr id="158741" name="Rectangle 21"/>
          <p:cNvSpPr>
            <a:spLocks noChangeArrowheads="1"/>
          </p:cNvSpPr>
          <p:nvPr/>
        </p:nvSpPr>
        <p:spPr bwMode="auto">
          <a:xfrm>
            <a:off x="2514600" y="3124200"/>
            <a:ext cx="685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IHL</a:t>
            </a:r>
          </a:p>
        </p:txBody>
      </p:sp>
      <p:sp>
        <p:nvSpPr>
          <p:cNvPr id="158742" name="Rectangle 22"/>
          <p:cNvSpPr>
            <a:spLocks noChangeArrowheads="1"/>
          </p:cNvSpPr>
          <p:nvPr/>
        </p:nvSpPr>
        <p:spPr bwMode="auto">
          <a:xfrm>
            <a:off x="3200400" y="3124200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Type of Service</a:t>
            </a:r>
          </a:p>
        </p:txBody>
      </p:sp>
      <p:sp>
        <p:nvSpPr>
          <p:cNvPr id="158743" name="Rectangle 23"/>
          <p:cNvSpPr>
            <a:spLocks noChangeArrowheads="1"/>
          </p:cNvSpPr>
          <p:nvPr/>
        </p:nvSpPr>
        <p:spPr bwMode="auto">
          <a:xfrm>
            <a:off x="4572000" y="3124200"/>
            <a:ext cx="27432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Total Length</a:t>
            </a:r>
          </a:p>
        </p:txBody>
      </p:sp>
      <p:sp>
        <p:nvSpPr>
          <p:cNvPr id="158744" name="Rectangle 24"/>
          <p:cNvSpPr>
            <a:spLocks noChangeArrowheads="1"/>
          </p:cNvSpPr>
          <p:nvPr/>
        </p:nvSpPr>
        <p:spPr bwMode="auto">
          <a:xfrm>
            <a:off x="1828800" y="3429000"/>
            <a:ext cx="27432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Identification</a:t>
            </a:r>
          </a:p>
        </p:txBody>
      </p:sp>
      <p:sp>
        <p:nvSpPr>
          <p:cNvPr id="158745" name="Rectangle 25"/>
          <p:cNvSpPr>
            <a:spLocks noChangeArrowheads="1"/>
          </p:cNvSpPr>
          <p:nvPr/>
        </p:nvSpPr>
        <p:spPr bwMode="auto">
          <a:xfrm>
            <a:off x="4572000" y="3429000"/>
            <a:ext cx="609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Flags</a:t>
            </a:r>
          </a:p>
        </p:txBody>
      </p:sp>
      <p:sp>
        <p:nvSpPr>
          <p:cNvPr id="158746" name="Rectangle 26"/>
          <p:cNvSpPr>
            <a:spLocks noChangeArrowheads="1"/>
          </p:cNvSpPr>
          <p:nvPr/>
        </p:nvSpPr>
        <p:spPr bwMode="auto">
          <a:xfrm>
            <a:off x="5181600" y="3429000"/>
            <a:ext cx="2133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Fragment Offset</a:t>
            </a:r>
          </a:p>
        </p:txBody>
      </p:sp>
      <p:sp>
        <p:nvSpPr>
          <p:cNvPr id="158747" name="Rectangle 27"/>
          <p:cNvSpPr>
            <a:spLocks noChangeArrowheads="1"/>
          </p:cNvSpPr>
          <p:nvPr/>
        </p:nvSpPr>
        <p:spPr bwMode="auto">
          <a:xfrm>
            <a:off x="1828800" y="3733800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Time to Live</a:t>
            </a:r>
          </a:p>
        </p:txBody>
      </p:sp>
      <p:sp>
        <p:nvSpPr>
          <p:cNvPr id="158748" name="Rectangle 28"/>
          <p:cNvSpPr>
            <a:spLocks noChangeArrowheads="1"/>
          </p:cNvSpPr>
          <p:nvPr/>
        </p:nvSpPr>
        <p:spPr bwMode="auto">
          <a:xfrm>
            <a:off x="3200400" y="3733800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Protocol</a:t>
            </a:r>
          </a:p>
        </p:txBody>
      </p:sp>
      <p:sp>
        <p:nvSpPr>
          <p:cNvPr id="158749" name="Rectangle 29"/>
          <p:cNvSpPr>
            <a:spLocks noChangeArrowheads="1"/>
          </p:cNvSpPr>
          <p:nvPr/>
        </p:nvSpPr>
        <p:spPr bwMode="auto">
          <a:xfrm>
            <a:off x="4572000" y="3733800"/>
            <a:ext cx="27432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Header Checksum</a:t>
            </a:r>
          </a:p>
        </p:txBody>
      </p:sp>
      <p:sp>
        <p:nvSpPr>
          <p:cNvPr id="158750" name="Rectangle 30"/>
          <p:cNvSpPr>
            <a:spLocks noChangeArrowheads="1"/>
          </p:cNvSpPr>
          <p:nvPr/>
        </p:nvSpPr>
        <p:spPr bwMode="auto">
          <a:xfrm>
            <a:off x="1828800" y="4648200"/>
            <a:ext cx="411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Options</a:t>
            </a:r>
          </a:p>
        </p:txBody>
      </p:sp>
      <p:sp>
        <p:nvSpPr>
          <p:cNvPr id="158751" name="Rectangle 31"/>
          <p:cNvSpPr>
            <a:spLocks noChangeArrowheads="1"/>
          </p:cNvSpPr>
          <p:nvPr/>
        </p:nvSpPr>
        <p:spPr bwMode="auto">
          <a:xfrm>
            <a:off x="5943600" y="4648200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>
                <a:solidFill>
                  <a:srgbClr val="000000"/>
                </a:solidFill>
              </a:rPr>
              <a:t>Padding</a:t>
            </a:r>
          </a:p>
        </p:txBody>
      </p:sp>
      <p:sp>
        <p:nvSpPr>
          <p:cNvPr id="158752" name="Line 32"/>
          <p:cNvSpPr>
            <a:spLocks noChangeShapeType="1"/>
          </p:cNvSpPr>
          <p:nvPr/>
        </p:nvSpPr>
        <p:spPr bwMode="auto">
          <a:xfrm flipV="1">
            <a:off x="32004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8753" name="Text Box 33"/>
          <p:cNvSpPr txBox="1">
            <a:spLocks noChangeArrowheads="1"/>
          </p:cNvSpPr>
          <p:nvPr/>
        </p:nvSpPr>
        <p:spPr bwMode="auto">
          <a:xfrm>
            <a:off x="3048000" y="267811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158754" name="Text Box 34"/>
          <p:cNvSpPr txBox="1">
            <a:spLocks noChangeArrowheads="1"/>
          </p:cNvSpPr>
          <p:nvPr/>
        </p:nvSpPr>
        <p:spPr bwMode="auto">
          <a:xfrm>
            <a:off x="4953000" y="26781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000000"/>
                </a:solidFill>
              </a:rPr>
              <a:t>19</a:t>
            </a:r>
          </a:p>
        </p:txBody>
      </p:sp>
      <p:sp>
        <p:nvSpPr>
          <p:cNvPr id="158755" name="Line 35"/>
          <p:cNvSpPr>
            <a:spLocks noChangeShapeType="1"/>
          </p:cNvSpPr>
          <p:nvPr/>
        </p:nvSpPr>
        <p:spPr bwMode="auto">
          <a:xfrm flipV="1">
            <a:off x="4572000" y="2971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09F43-A566-4B4E-8FF9-B316DAFA7CBF}" type="slidenum">
              <a:rPr lang="en-US"/>
              <a:pPr/>
              <a:t>48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Type of Service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Typically ignored</a:t>
            </a:r>
          </a:p>
          <a:p>
            <a:r>
              <a:rPr lang="en-US"/>
              <a:t>Values</a:t>
            </a:r>
          </a:p>
          <a:p>
            <a:pPr lvl="1"/>
            <a:r>
              <a:rPr lang="en-US"/>
              <a:t>3 bits of precedence</a:t>
            </a:r>
          </a:p>
          <a:p>
            <a:pPr lvl="1"/>
            <a:r>
              <a:rPr lang="en-US"/>
              <a:t>1 bit of delay requirements</a:t>
            </a:r>
          </a:p>
          <a:p>
            <a:pPr lvl="1"/>
            <a:r>
              <a:rPr lang="en-US"/>
              <a:t>1 bit of throughput requirements</a:t>
            </a:r>
          </a:p>
          <a:p>
            <a:pPr lvl="1"/>
            <a:r>
              <a:rPr lang="en-US"/>
              <a:t>1 bit of reliability requirements</a:t>
            </a:r>
          </a:p>
          <a:p>
            <a:r>
              <a:rPr lang="en-US"/>
              <a:t>Replaced by DiffServ</a:t>
            </a:r>
            <a:endParaRPr 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72F4-3E1C-4446-82F7-8900589F2DB6}" type="slidenum">
              <a:rPr lang="en-US"/>
              <a:pPr/>
              <a:t>49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 Related Fields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Length</a:t>
            </a:r>
          </a:p>
          <a:p>
            <a:pPr lvl="1"/>
            <a:r>
              <a:rPr lang="en-US" sz="2400"/>
              <a:t>Length of IP fragment</a:t>
            </a:r>
          </a:p>
          <a:p>
            <a:r>
              <a:rPr lang="en-US" sz="2800"/>
              <a:t>Identification </a:t>
            </a:r>
          </a:p>
          <a:p>
            <a:pPr lvl="1"/>
            <a:r>
              <a:rPr lang="en-US" sz="2400"/>
              <a:t>To match up with other fragments</a:t>
            </a:r>
          </a:p>
          <a:p>
            <a:r>
              <a:rPr lang="en-US" sz="2800"/>
              <a:t>Flags</a:t>
            </a:r>
          </a:p>
          <a:p>
            <a:pPr lvl="1"/>
            <a:r>
              <a:rPr lang="en-US" sz="2400"/>
              <a:t>Don’t fragment flag</a:t>
            </a:r>
          </a:p>
          <a:p>
            <a:pPr lvl="1"/>
            <a:r>
              <a:rPr lang="en-US" sz="2400"/>
              <a:t>More fragments flag</a:t>
            </a:r>
          </a:p>
          <a:p>
            <a:r>
              <a:rPr lang="en-US" sz="2800"/>
              <a:t>Fragment offset</a:t>
            </a:r>
          </a:p>
          <a:p>
            <a:pPr lvl="1"/>
            <a:r>
              <a:rPr lang="en-US" sz="2400"/>
              <a:t>Where this fragment lies in entire IP datagram</a:t>
            </a:r>
          </a:p>
          <a:p>
            <a:pPr lvl="1"/>
            <a:r>
              <a:rPr lang="en-US" sz="2400"/>
              <a:t>Measured in 8 octet units (11 bit field)</a:t>
            </a:r>
          </a:p>
          <a:p>
            <a:endParaRPr lang="en-US" sz="2800"/>
          </a:p>
          <a:p>
            <a:pPr lvl="1"/>
            <a:endParaRPr lang="en-US" sz="240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8843-FCA5-407A-8DDF-DE25A1DC01D0}" type="slidenum">
              <a:rPr lang="en-US"/>
              <a:pPr/>
              <a:t>5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Networks</a:t>
            </a:r>
            <a:endParaRPr lang="en-US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to internetwork various network technologies</a:t>
            </a:r>
          </a:p>
          <a:p>
            <a:pPr lvl="1"/>
            <a:r>
              <a:rPr lang="en-US" dirty="0" smtClean="0"/>
              <a:t>ARPANET, X.25 networks, LANs, satellite networks, packet networks, serial links…</a:t>
            </a:r>
          </a:p>
          <a:p>
            <a:r>
              <a:rPr lang="en-US" dirty="0" smtClean="0"/>
              <a:t>Many </a:t>
            </a:r>
            <a:r>
              <a:rPr lang="en-US" dirty="0"/>
              <a:t>differences between networks</a:t>
            </a:r>
          </a:p>
          <a:p>
            <a:pPr lvl="1"/>
            <a:r>
              <a:rPr lang="en-US" dirty="0"/>
              <a:t>Address formats</a:t>
            </a:r>
          </a:p>
          <a:p>
            <a:pPr lvl="1"/>
            <a:r>
              <a:rPr lang="en-US" dirty="0"/>
              <a:t>Performance – bandwidth/latency</a:t>
            </a:r>
          </a:p>
          <a:p>
            <a:pPr lvl="1"/>
            <a:r>
              <a:rPr lang="en-US" dirty="0"/>
              <a:t>Packet size</a:t>
            </a:r>
          </a:p>
          <a:p>
            <a:pPr lvl="1"/>
            <a:r>
              <a:rPr lang="en-US" dirty="0"/>
              <a:t>Loss rate/pattern/handling</a:t>
            </a:r>
          </a:p>
          <a:p>
            <a:pPr lvl="1"/>
            <a:r>
              <a:rPr lang="en-US" dirty="0" smtClean="0"/>
              <a:t>Routing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9CB0-BB2E-4303-B67F-C41657225882}" type="slidenum">
              <a:rPr lang="en-US"/>
              <a:pPr/>
              <a:t>50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Fields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Header length (in 32 bit words)</a:t>
            </a:r>
          </a:p>
          <a:p>
            <a:pPr>
              <a:lnSpc>
                <a:spcPct val="90000"/>
              </a:lnSpc>
            </a:pPr>
            <a:r>
              <a:rPr lang="en-US" sz="2800"/>
              <a:t>Time to live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Ensure packets exit the network</a:t>
            </a:r>
          </a:p>
          <a:p>
            <a:pPr>
              <a:lnSpc>
                <a:spcPct val="90000"/>
              </a:lnSpc>
            </a:pPr>
            <a:r>
              <a:rPr lang="en-US" sz="2800"/>
              <a:t>Protocol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Demultiplexing to higher layer protocols</a:t>
            </a:r>
          </a:p>
          <a:p>
            <a:pPr>
              <a:lnSpc>
                <a:spcPct val="90000"/>
              </a:lnSpc>
            </a:pPr>
            <a:r>
              <a:rPr lang="en-US" sz="2800"/>
              <a:t>Header checksum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Ensures some degree of header integrity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Relatively weak – 16 bit</a:t>
            </a:r>
          </a:p>
          <a:p>
            <a:pPr>
              <a:lnSpc>
                <a:spcPct val="90000"/>
              </a:lnSpc>
            </a:pPr>
            <a:r>
              <a:rPr lang="en-US" sz="2800"/>
              <a:t>Options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E.g. Source routing, record route, etc.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Performance issues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Poorly supported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45F3-6CE1-449F-ABFC-FEE4E466371F}" type="slidenum">
              <a:rPr lang="en-US"/>
              <a:pPr/>
              <a:t>51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Addressing in IP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IP addresses are names of interfaces</a:t>
            </a:r>
          </a:p>
          <a:p>
            <a:r>
              <a:rPr lang="en-US"/>
              <a:t>Domain Name System (DNS) names are names of hosts</a:t>
            </a:r>
          </a:p>
          <a:p>
            <a:r>
              <a:rPr lang="en-US"/>
              <a:t>DNS binds host names to interfaces</a:t>
            </a:r>
          </a:p>
          <a:p>
            <a:r>
              <a:rPr lang="en-US"/>
              <a:t>Routing binds interface names to paths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3C5-7FC6-4C18-9965-C632984EAABB}" type="slidenum">
              <a:rPr lang="en-US"/>
              <a:pPr/>
              <a:t>52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Addressing Considerations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Fixed length or variable length?</a:t>
            </a:r>
          </a:p>
          <a:p>
            <a:r>
              <a:rPr lang="en-US"/>
              <a:t>Issues:</a:t>
            </a:r>
          </a:p>
          <a:p>
            <a:pPr lvl="1"/>
            <a:r>
              <a:rPr lang="en-US"/>
              <a:t>Flexibility</a:t>
            </a:r>
          </a:p>
          <a:p>
            <a:pPr lvl="1"/>
            <a:r>
              <a:rPr lang="en-US"/>
              <a:t>Processing costs </a:t>
            </a:r>
          </a:p>
          <a:p>
            <a:pPr lvl="1"/>
            <a:r>
              <a:rPr lang="en-US"/>
              <a:t>Header size</a:t>
            </a:r>
          </a:p>
          <a:p>
            <a:r>
              <a:rPr lang="en-US"/>
              <a:t>Engineering choice: IP uses fixed length addresses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A79D-B3EF-41C0-ABA8-A33EE76B8538}" type="slidenum">
              <a:rPr lang="en-US"/>
              <a:pPr/>
              <a:t>53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Addressing Considerations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Structured vs flat</a:t>
            </a:r>
          </a:p>
          <a:p>
            <a:r>
              <a:rPr lang="en-US"/>
              <a:t>Issues</a:t>
            </a:r>
          </a:p>
          <a:p>
            <a:pPr lvl="1"/>
            <a:r>
              <a:rPr lang="en-US"/>
              <a:t>What information would routers need to route to Ethernet addresses?</a:t>
            </a:r>
          </a:p>
          <a:p>
            <a:pPr lvl="2"/>
            <a:r>
              <a:rPr lang="en-US"/>
              <a:t>Need structure for designing scalable binding from interface name to route!</a:t>
            </a:r>
          </a:p>
          <a:p>
            <a:pPr lvl="1"/>
            <a:r>
              <a:rPr lang="en-US"/>
              <a:t>How many levels? Fixed? Variable?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FC39-CE4E-49C5-90C5-ABBD1565962E}" type="slidenum">
              <a:rPr lang="en-US"/>
              <a:pPr/>
              <a:t>54</a:t>
            </a:fld>
            <a:endParaRPr lang="en-US"/>
          </a:p>
        </p:txBody>
      </p:sp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457200" y="3962400"/>
            <a:ext cx="83058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Addresses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8458200" cy="231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Fixed length: 32 bits</a:t>
            </a:r>
          </a:p>
          <a:p>
            <a:pPr>
              <a:lnSpc>
                <a:spcPct val="90000"/>
              </a:lnSpc>
            </a:pPr>
            <a:r>
              <a:rPr lang="en-US" sz="2800"/>
              <a:t>Initial classful structure (1981)</a:t>
            </a:r>
          </a:p>
          <a:p>
            <a:pPr>
              <a:lnSpc>
                <a:spcPct val="90000"/>
              </a:lnSpc>
            </a:pPr>
            <a:r>
              <a:rPr lang="en-US" sz="2800"/>
              <a:t>Total IP address size: 4 billion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Class A: 128 networks, 16M hosts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Class B: 16K networks, 64K hosts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Class C: 2M networks, 256 hosts</a:t>
            </a: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762000" y="4267200"/>
            <a:ext cx="1919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000000"/>
                </a:solidFill>
              </a:rPr>
              <a:t>High Order Bits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0   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10  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2946400" y="4267200"/>
            <a:ext cx="3352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 u="sng">
                <a:solidFill>
                  <a:srgbClr val="000000"/>
                </a:solidFill>
              </a:rPr>
              <a:t>Format</a:t>
            </a:r>
          </a:p>
          <a:p>
            <a:pPr algn="l" eaLnBrk="1" hangingPunct="1"/>
            <a:r>
              <a:rPr lang="en-US" sz="2000">
                <a:solidFill>
                  <a:srgbClr val="000000"/>
                </a:solidFill>
              </a:rPr>
              <a:t>7 bits of net, 24 bits of host</a:t>
            </a:r>
          </a:p>
          <a:p>
            <a:pPr algn="l" eaLnBrk="1" hangingPunct="1"/>
            <a:r>
              <a:rPr lang="en-US" sz="2000">
                <a:solidFill>
                  <a:srgbClr val="000000"/>
                </a:solidFill>
              </a:rPr>
              <a:t>14 bits of net, 16 bits of host</a:t>
            </a:r>
          </a:p>
          <a:p>
            <a:pPr algn="l" eaLnBrk="1" hangingPunct="1"/>
            <a:r>
              <a:rPr lang="en-US" sz="2000">
                <a:solidFill>
                  <a:srgbClr val="000000"/>
                </a:solidFill>
              </a:rPr>
              <a:t>21 bits of net, 8 bits of host</a:t>
            </a:r>
          </a:p>
        </p:txBody>
      </p:sp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7407275" y="4267200"/>
            <a:ext cx="8207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000000"/>
                </a:solidFill>
              </a:rPr>
              <a:t>Class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A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B</a:t>
            </a:r>
          </a:p>
          <a:p>
            <a:pPr eaLnBrk="1" hangingPunct="1"/>
            <a:r>
              <a:rPr lang="en-US" sz="2000">
                <a:solidFill>
                  <a:srgbClr val="000000"/>
                </a:solidFill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6D8C-65B0-42E5-A577-CEB582CFBD9A}" type="slidenum">
              <a:rPr lang="en-US"/>
              <a:pPr/>
              <a:t>55</a:t>
            </a:fld>
            <a:endParaRPr lang="en-US"/>
          </a:p>
        </p:txBody>
      </p:sp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457200" y="1676400"/>
            <a:ext cx="83058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Classes </a:t>
            </a:r>
            <a:r>
              <a:rPr lang="en-US" sz="2800"/>
              <a:t>(Some are Obsolete)</a:t>
            </a:r>
            <a:endParaRPr lang="en-US"/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2117725" y="2514600"/>
            <a:ext cx="1828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Network ID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3946525" y="2514600"/>
            <a:ext cx="41910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Host ID</a:t>
            </a:r>
          </a:p>
        </p:txBody>
      </p:sp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2498725" y="1930400"/>
            <a:ext cx="1111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>
                <a:solidFill>
                  <a:srgbClr val="000000"/>
                </a:solidFill>
              </a:rPr>
              <a:t>Network ID</a:t>
            </a:r>
          </a:p>
        </p:txBody>
      </p:sp>
      <p:sp>
        <p:nvSpPr>
          <p:cNvPr id="171015" name="Text Box 7"/>
          <p:cNvSpPr txBox="1">
            <a:spLocks noChangeArrowheads="1"/>
          </p:cNvSpPr>
          <p:nvPr/>
        </p:nvSpPr>
        <p:spPr bwMode="auto">
          <a:xfrm>
            <a:off x="5470525" y="1930400"/>
            <a:ext cx="804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>
                <a:solidFill>
                  <a:srgbClr val="000000"/>
                </a:solidFill>
              </a:rPr>
              <a:t>Host ID</a:t>
            </a:r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3778250" y="2209800"/>
            <a:ext cx="244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8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17" name="Text Box 9"/>
          <p:cNvSpPr txBox="1">
            <a:spLocks noChangeArrowheads="1"/>
          </p:cNvSpPr>
          <p:nvPr/>
        </p:nvSpPr>
        <p:spPr bwMode="auto">
          <a:xfrm>
            <a:off x="4937125" y="2209800"/>
            <a:ext cx="473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16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18" name="Text Box 10"/>
          <p:cNvSpPr txBox="1">
            <a:spLocks noChangeArrowheads="1"/>
          </p:cNvSpPr>
          <p:nvPr/>
        </p:nvSpPr>
        <p:spPr bwMode="auto">
          <a:xfrm>
            <a:off x="958850" y="2449513"/>
            <a:ext cx="106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Class A</a:t>
            </a:r>
          </a:p>
        </p:txBody>
      </p:sp>
      <p:sp>
        <p:nvSpPr>
          <p:cNvPr id="171019" name="Text Box 11"/>
          <p:cNvSpPr txBox="1">
            <a:spLocks noChangeArrowheads="1"/>
          </p:cNvSpPr>
          <p:nvPr/>
        </p:nvSpPr>
        <p:spPr bwMode="auto">
          <a:xfrm>
            <a:off x="7908925" y="2209800"/>
            <a:ext cx="473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32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2117725" y="3200400"/>
            <a:ext cx="306705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5165725" y="3200400"/>
            <a:ext cx="2971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2117725" y="2514600"/>
            <a:ext cx="152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0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958850" y="3154363"/>
            <a:ext cx="106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Class B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2117725" y="3200400"/>
            <a:ext cx="3048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10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25" name="Rectangle 17"/>
          <p:cNvSpPr>
            <a:spLocks noChangeArrowheads="1"/>
          </p:cNvSpPr>
          <p:nvPr/>
        </p:nvSpPr>
        <p:spPr bwMode="auto">
          <a:xfrm>
            <a:off x="2117725" y="3886200"/>
            <a:ext cx="449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613525" y="3886200"/>
            <a:ext cx="15240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7" name="Text Box 19"/>
          <p:cNvSpPr txBox="1">
            <a:spLocks noChangeArrowheads="1"/>
          </p:cNvSpPr>
          <p:nvPr/>
        </p:nvSpPr>
        <p:spPr bwMode="auto">
          <a:xfrm>
            <a:off x="958850" y="3840163"/>
            <a:ext cx="1074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Class C</a:t>
            </a: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2117725" y="3886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110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29" name="Rectangle 21"/>
          <p:cNvSpPr>
            <a:spLocks noChangeArrowheads="1"/>
          </p:cNvSpPr>
          <p:nvPr/>
        </p:nvSpPr>
        <p:spPr bwMode="auto">
          <a:xfrm>
            <a:off x="2117725" y="4572000"/>
            <a:ext cx="60198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Multicast Addresses</a:t>
            </a:r>
          </a:p>
        </p:txBody>
      </p:sp>
      <p:sp>
        <p:nvSpPr>
          <p:cNvPr id="171030" name="Text Box 22"/>
          <p:cNvSpPr txBox="1">
            <a:spLocks noChangeArrowheads="1"/>
          </p:cNvSpPr>
          <p:nvPr/>
        </p:nvSpPr>
        <p:spPr bwMode="auto">
          <a:xfrm>
            <a:off x="958850" y="4525963"/>
            <a:ext cx="1074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Class D</a:t>
            </a: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2117725" y="45720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1110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32" name="Rectangle 24"/>
          <p:cNvSpPr>
            <a:spLocks noChangeArrowheads="1"/>
          </p:cNvSpPr>
          <p:nvPr/>
        </p:nvSpPr>
        <p:spPr bwMode="auto">
          <a:xfrm>
            <a:off x="2117725" y="5181600"/>
            <a:ext cx="60198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Reserved for experiments</a:t>
            </a:r>
          </a:p>
        </p:txBody>
      </p:sp>
      <p:sp>
        <p:nvSpPr>
          <p:cNvPr id="171033" name="Text Box 25"/>
          <p:cNvSpPr txBox="1">
            <a:spLocks noChangeArrowheads="1"/>
          </p:cNvSpPr>
          <p:nvPr/>
        </p:nvSpPr>
        <p:spPr bwMode="auto">
          <a:xfrm>
            <a:off x="958850" y="5135563"/>
            <a:ext cx="106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Class E</a:t>
            </a:r>
          </a:p>
        </p:txBody>
      </p:sp>
      <p:sp>
        <p:nvSpPr>
          <p:cNvPr id="171034" name="Rectangle 26"/>
          <p:cNvSpPr>
            <a:spLocks noChangeArrowheads="1"/>
          </p:cNvSpPr>
          <p:nvPr/>
        </p:nvSpPr>
        <p:spPr bwMode="auto">
          <a:xfrm>
            <a:off x="2117725" y="5181600"/>
            <a:ext cx="5334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1111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1035" name="Text Box 27"/>
          <p:cNvSpPr txBox="1">
            <a:spLocks noChangeArrowheads="1"/>
          </p:cNvSpPr>
          <p:nvPr/>
        </p:nvSpPr>
        <p:spPr bwMode="auto">
          <a:xfrm>
            <a:off x="6308725" y="2209800"/>
            <a:ext cx="473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24</a:t>
            </a: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3A19-22F2-4B4C-A5D6-8846F2692A4F}" type="slidenum">
              <a:rPr lang="en-US"/>
              <a:pPr/>
              <a:t>56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Special IP Addresses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127.0.0.1: local host (a.k.a. the loopback address</a:t>
            </a:r>
          </a:p>
          <a:p>
            <a:r>
              <a:rPr lang="en-US"/>
              <a:t>Host bits all set to 0: network address</a:t>
            </a:r>
          </a:p>
          <a:p>
            <a:r>
              <a:rPr lang="en-US"/>
              <a:t>Host bits all set to 1: broadcast 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8A7A-5561-4C9D-9C96-9C5CA63520CE}" type="slidenum">
              <a:rPr lang="en-US"/>
              <a:pPr/>
              <a:t>57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Subnet Addressing – RFC917 (1984)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4582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For class A &amp; B networks</a:t>
            </a:r>
          </a:p>
          <a:p>
            <a:pPr>
              <a:lnSpc>
                <a:spcPct val="90000"/>
              </a:lnSpc>
            </a:pPr>
            <a:r>
              <a:rPr lang="en-US" sz="2800"/>
              <a:t>Very few LANs have close to 64K hosts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electrical/LAN limitations, performance or administrative reasons</a:t>
            </a:r>
          </a:p>
          <a:p>
            <a:pPr>
              <a:lnSpc>
                <a:spcPct val="90000"/>
              </a:lnSpc>
            </a:pPr>
            <a:r>
              <a:rPr lang="en-US" sz="2800"/>
              <a:t>Need simple way to get multiple “networks”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 bridging,  multiple IP networks or split up single network address ranges (subnet)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Must reduce the total number of network addresses that are assigned</a:t>
            </a:r>
          </a:p>
          <a:p>
            <a:pPr>
              <a:lnSpc>
                <a:spcPct val="90000"/>
              </a:lnSpc>
            </a:pPr>
            <a:r>
              <a:rPr lang="en-US" sz="2800"/>
              <a:t>CMU case study in RFC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Chose not to adopt – concern that it would not be widely supported </a:t>
            </a:r>
            <a:r>
              <a:rPr lang="en-US" sz="240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68B2-130A-49D9-98AA-A6B25457E6E1}" type="slidenum">
              <a:rPr lang="en-US"/>
              <a:pPr/>
              <a:t>58</a:t>
            </a:fld>
            <a:endParaRPr lang="en-US"/>
          </a:p>
        </p:txBody>
      </p:sp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457200" y="3124200"/>
            <a:ext cx="8305800" cy="2819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267200" y="3429000"/>
            <a:ext cx="3276600" cy="609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4267200" y="4267200"/>
            <a:ext cx="14478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990600" y="4267200"/>
            <a:ext cx="3276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Subnetting</a:t>
            </a:r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Variable length subnet masks </a:t>
            </a:r>
          </a:p>
          <a:p>
            <a:pPr lvl="1"/>
            <a:r>
              <a:rPr lang="en-US"/>
              <a:t>Could subnet a class B into several chunks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990600" y="3429000"/>
            <a:ext cx="3276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9" name="Line 9"/>
          <p:cNvSpPr>
            <a:spLocks noChangeShapeType="1"/>
          </p:cNvSpPr>
          <p:nvPr/>
        </p:nvSpPr>
        <p:spPr bwMode="auto">
          <a:xfrm>
            <a:off x="4267200" y="3429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0" name="Text Box 10"/>
          <p:cNvSpPr txBox="1">
            <a:spLocks noChangeArrowheads="1"/>
          </p:cNvSpPr>
          <p:nvPr/>
        </p:nvSpPr>
        <p:spPr bwMode="auto">
          <a:xfrm>
            <a:off x="1203325" y="3516313"/>
            <a:ext cx="1116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74091" name="Text Box 11"/>
          <p:cNvSpPr txBox="1">
            <a:spLocks noChangeArrowheads="1"/>
          </p:cNvSpPr>
          <p:nvPr/>
        </p:nvSpPr>
        <p:spPr bwMode="auto">
          <a:xfrm>
            <a:off x="5334000" y="3551238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Host</a:t>
            </a: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715000" y="4267200"/>
            <a:ext cx="1828800" cy="609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3" name="Text Box 13"/>
          <p:cNvSpPr txBox="1">
            <a:spLocks noChangeArrowheads="1"/>
          </p:cNvSpPr>
          <p:nvPr/>
        </p:nvSpPr>
        <p:spPr bwMode="auto">
          <a:xfrm>
            <a:off x="1203325" y="4354513"/>
            <a:ext cx="1116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6477000" y="4389438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Host</a:t>
            </a:r>
          </a:p>
        </p:txBody>
      </p:sp>
      <p:sp>
        <p:nvSpPr>
          <p:cNvPr id="174095" name="Text Box 15"/>
          <p:cNvSpPr txBox="1">
            <a:spLocks noChangeArrowheads="1"/>
          </p:cNvSpPr>
          <p:nvPr/>
        </p:nvSpPr>
        <p:spPr bwMode="auto">
          <a:xfrm>
            <a:off x="4540250" y="4389438"/>
            <a:ext cx="98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Subnet</a:t>
            </a:r>
          </a:p>
        </p:txBody>
      </p:sp>
      <p:sp>
        <p:nvSpPr>
          <p:cNvPr id="174096" name="Line 16"/>
          <p:cNvSpPr>
            <a:spLocks noChangeShapeType="1"/>
          </p:cNvSpPr>
          <p:nvPr/>
        </p:nvSpPr>
        <p:spPr bwMode="auto">
          <a:xfrm>
            <a:off x="5715000" y="4267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7" name="Rectangle 17"/>
          <p:cNvSpPr>
            <a:spLocks noChangeArrowheads="1"/>
          </p:cNvSpPr>
          <p:nvPr/>
        </p:nvSpPr>
        <p:spPr bwMode="auto">
          <a:xfrm>
            <a:off x="990600" y="5105400"/>
            <a:ext cx="6553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8" name="Text Box 18"/>
          <p:cNvSpPr txBox="1">
            <a:spLocks noChangeArrowheads="1"/>
          </p:cNvSpPr>
          <p:nvPr/>
        </p:nvSpPr>
        <p:spPr bwMode="auto">
          <a:xfrm>
            <a:off x="1203325" y="5192713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1111..</a:t>
            </a:r>
          </a:p>
        </p:txBody>
      </p:sp>
      <p:sp>
        <p:nvSpPr>
          <p:cNvPr id="174099" name="Text Box 19"/>
          <p:cNvSpPr txBox="1">
            <a:spLocks noChangeArrowheads="1"/>
          </p:cNvSpPr>
          <p:nvPr/>
        </p:nvSpPr>
        <p:spPr bwMode="auto">
          <a:xfrm>
            <a:off x="5943600" y="5227638"/>
            <a:ext cx="1314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00000000</a:t>
            </a:r>
          </a:p>
        </p:txBody>
      </p:sp>
      <p:sp>
        <p:nvSpPr>
          <p:cNvPr id="174100" name="Line 20"/>
          <p:cNvSpPr>
            <a:spLocks noChangeShapeType="1"/>
          </p:cNvSpPr>
          <p:nvPr/>
        </p:nvSpPr>
        <p:spPr bwMode="auto">
          <a:xfrm>
            <a:off x="5715000" y="5105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1" name="Text Box 21"/>
          <p:cNvSpPr txBox="1">
            <a:spLocks noChangeArrowheads="1"/>
          </p:cNvSpPr>
          <p:nvPr/>
        </p:nvSpPr>
        <p:spPr bwMode="auto">
          <a:xfrm>
            <a:off x="4495800" y="5227638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..1111</a:t>
            </a:r>
          </a:p>
        </p:txBody>
      </p:sp>
      <p:sp>
        <p:nvSpPr>
          <p:cNvPr id="174102" name="Text Box 22"/>
          <p:cNvSpPr txBox="1">
            <a:spLocks noChangeArrowheads="1"/>
          </p:cNvSpPr>
          <p:nvPr/>
        </p:nvSpPr>
        <p:spPr bwMode="auto">
          <a:xfrm>
            <a:off x="7772400" y="5227638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Mask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50F-C1B8-430A-94E5-9C7D59D37B5F}" type="slidenum">
              <a:rPr lang="en-US"/>
              <a:pPr/>
              <a:t>59</a:t>
            </a:fld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Subnetting Example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Assume an organization was assigned address 150.100</a:t>
            </a:r>
          </a:p>
          <a:p>
            <a:r>
              <a:rPr lang="en-US"/>
              <a:t>Assume &lt; 100 hosts per subnet</a:t>
            </a:r>
          </a:p>
          <a:p>
            <a:r>
              <a:rPr lang="en-US"/>
              <a:t>How many host bits do we need?</a:t>
            </a:r>
          </a:p>
          <a:p>
            <a:pPr lvl="1"/>
            <a:r>
              <a:rPr lang="en-US"/>
              <a:t>Seven</a:t>
            </a:r>
          </a:p>
          <a:p>
            <a:r>
              <a:rPr lang="en-US"/>
              <a:t>What is the network mask?</a:t>
            </a:r>
          </a:p>
          <a:p>
            <a:pPr lvl="1"/>
            <a:r>
              <a:rPr lang="en-US"/>
              <a:t>11111111 11111111 11111111 10000000</a:t>
            </a:r>
          </a:p>
          <a:p>
            <a:pPr lvl="1"/>
            <a:r>
              <a:rPr lang="en-US"/>
              <a:t>255.255.255.128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6AE3-8430-439A-BB8E-88BF89BADE73}" type="slidenum">
              <a:rPr lang="en-US"/>
              <a:pPr/>
              <a:t>6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 1: Address Formats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/>
              <a:t>Map one address format to another?</a:t>
            </a:r>
          </a:p>
          <a:p>
            <a:pPr marL="685800" lvl="1" indent="-228600"/>
            <a:r>
              <a:rPr lang="en-US"/>
              <a:t>Bad idea </a:t>
            </a:r>
            <a:r>
              <a:rPr lang="en-US">
                <a:sym typeface="Wingdings" pitchFamily="2" charset="2"/>
              </a:rPr>
              <a:t> many translations needed</a:t>
            </a:r>
            <a:endParaRPr lang="en-US"/>
          </a:p>
          <a:p>
            <a:pPr marL="285750" indent="-285750"/>
            <a:r>
              <a:rPr lang="en-US"/>
              <a:t>Provide one common format</a:t>
            </a:r>
          </a:p>
          <a:p>
            <a:pPr marL="685800" lvl="1" indent="-228600"/>
            <a:r>
              <a:rPr lang="en-US"/>
              <a:t>Map lower level addresses to common format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512B-D1B1-41D9-AA2A-1BBE1ADB651E}" type="slidenum">
              <a:rPr lang="en-US"/>
              <a:pPr/>
              <a:t>60</a:t>
            </a:fld>
            <a:endParaRPr lang="en-US"/>
          </a:p>
        </p:txBody>
      </p:sp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457200" y="2895600"/>
            <a:ext cx="8305800" cy="3352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Subnet Addressing Example</a:t>
            </a:r>
          </a:p>
        </p:txBody>
      </p:sp>
      <p:sp>
        <p:nvSpPr>
          <p:cNvPr id="270340" name="Rectangle 4"/>
          <p:cNvSpPr>
            <a:spLocks noChangeArrowheads="1"/>
          </p:cNvSpPr>
          <p:nvPr/>
        </p:nvSpPr>
        <p:spPr bwMode="auto">
          <a:xfrm>
            <a:off x="3302000" y="3336925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H1</a:t>
            </a:r>
          </a:p>
        </p:txBody>
      </p:sp>
      <p:sp>
        <p:nvSpPr>
          <p:cNvPr id="270341" name="Rectangle 5"/>
          <p:cNvSpPr>
            <a:spLocks noChangeArrowheads="1"/>
          </p:cNvSpPr>
          <p:nvPr/>
        </p:nvSpPr>
        <p:spPr bwMode="auto">
          <a:xfrm>
            <a:off x="6121400" y="3336925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H2</a:t>
            </a:r>
          </a:p>
        </p:txBody>
      </p:sp>
      <p:sp>
        <p:nvSpPr>
          <p:cNvPr id="270342" name="Rectangle 6"/>
          <p:cNvSpPr>
            <a:spLocks noChangeArrowheads="1"/>
          </p:cNvSpPr>
          <p:nvPr/>
        </p:nvSpPr>
        <p:spPr bwMode="auto">
          <a:xfrm>
            <a:off x="4902200" y="4868863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H3</a:t>
            </a:r>
          </a:p>
        </p:txBody>
      </p:sp>
      <p:sp>
        <p:nvSpPr>
          <p:cNvPr id="270343" name="Rectangle 7"/>
          <p:cNvSpPr>
            <a:spLocks noChangeArrowheads="1"/>
          </p:cNvSpPr>
          <p:nvPr/>
        </p:nvSpPr>
        <p:spPr bwMode="auto">
          <a:xfrm>
            <a:off x="6654800" y="4868863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H4</a:t>
            </a:r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2463800" y="4868863"/>
            <a:ext cx="762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270345" name="Line 9"/>
          <p:cNvSpPr>
            <a:spLocks noChangeShapeType="1"/>
          </p:cNvSpPr>
          <p:nvPr/>
        </p:nvSpPr>
        <p:spPr bwMode="auto">
          <a:xfrm>
            <a:off x="2540000" y="4327525"/>
            <a:ext cx="49530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46" name="Line 10"/>
          <p:cNvSpPr>
            <a:spLocks noChangeShapeType="1"/>
          </p:cNvSpPr>
          <p:nvPr/>
        </p:nvSpPr>
        <p:spPr bwMode="auto">
          <a:xfrm>
            <a:off x="3683000" y="3870325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47" name="Line 11"/>
          <p:cNvSpPr>
            <a:spLocks noChangeShapeType="1"/>
          </p:cNvSpPr>
          <p:nvPr/>
        </p:nvSpPr>
        <p:spPr bwMode="auto">
          <a:xfrm>
            <a:off x="6502400" y="3870325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48" name="Line 12"/>
          <p:cNvSpPr>
            <a:spLocks noChangeShapeType="1"/>
          </p:cNvSpPr>
          <p:nvPr/>
        </p:nvSpPr>
        <p:spPr bwMode="auto">
          <a:xfrm>
            <a:off x="2514600" y="5859463"/>
            <a:ext cx="49530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49" name="Line 13"/>
          <p:cNvSpPr>
            <a:spLocks noChangeShapeType="1"/>
          </p:cNvSpPr>
          <p:nvPr/>
        </p:nvSpPr>
        <p:spPr bwMode="auto">
          <a:xfrm>
            <a:off x="2844800" y="5402263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50" name="Line 14"/>
          <p:cNvSpPr>
            <a:spLocks noChangeShapeType="1"/>
          </p:cNvSpPr>
          <p:nvPr/>
        </p:nvSpPr>
        <p:spPr bwMode="auto">
          <a:xfrm>
            <a:off x="5283200" y="5402263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51" name="Line 15"/>
          <p:cNvSpPr>
            <a:spLocks noChangeShapeType="1"/>
          </p:cNvSpPr>
          <p:nvPr/>
        </p:nvSpPr>
        <p:spPr bwMode="auto">
          <a:xfrm>
            <a:off x="7035800" y="5402263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52" name="Line 16"/>
          <p:cNvSpPr>
            <a:spLocks noChangeShapeType="1"/>
          </p:cNvSpPr>
          <p:nvPr/>
        </p:nvSpPr>
        <p:spPr bwMode="auto">
          <a:xfrm>
            <a:off x="2844800" y="4327525"/>
            <a:ext cx="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53" name="Text Box 17"/>
          <p:cNvSpPr txBox="1">
            <a:spLocks noChangeArrowheads="1"/>
          </p:cNvSpPr>
          <p:nvPr/>
        </p:nvSpPr>
        <p:spPr bwMode="auto">
          <a:xfrm>
            <a:off x="4368800" y="3968750"/>
            <a:ext cx="177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150.100.12.128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4" name="Text Box 18"/>
          <p:cNvSpPr txBox="1">
            <a:spLocks noChangeArrowheads="1"/>
          </p:cNvSpPr>
          <p:nvPr/>
        </p:nvSpPr>
        <p:spPr bwMode="auto">
          <a:xfrm>
            <a:off x="2844800" y="3001963"/>
            <a:ext cx="1595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150.100.12.154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5" name="Text Box 19"/>
          <p:cNvSpPr txBox="1">
            <a:spLocks noChangeArrowheads="1"/>
          </p:cNvSpPr>
          <p:nvPr/>
        </p:nvSpPr>
        <p:spPr bwMode="auto">
          <a:xfrm>
            <a:off x="5719763" y="3001963"/>
            <a:ext cx="1595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150.100.12.176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6" name="Text Box 20"/>
          <p:cNvSpPr txBox="1">
            <a:spLocks noChangeArrowheads="1"/>
          </p:cNvSpPr>
          <p:nvPr/>
        </p:nvSpPr>
        <p:spPr bwMode="auto">
          <a:xfrm>
            <a:off x="2768600" y="4502150"/>
            <a:ext cx="1595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150.100.12.129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7" name="Text Box 21"/>
          <p:cNvSpPr txBox="1">
            <a:spLocks noChangeArrowheads="1"/>
          </p:cNvSpPr>
          <p:nvPr/>
        </p:nvSpPr>
        <p:spPr bwMode="auto">
          <a:xfrm>
            <a:off x="5207000" y="5881688"/>
            <a:ext cx="151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150.100.12.0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8" name="Text Box 22"/>
          <p:cNvSpPr txBox="1">
            <a:spLocks noChangeArrowheads="1"/>
          </p:cNvSpPr>
          <p:nvPr/>
        </p:nvSpPr>
        <p:spPr bwMode="auto">
          <a:xfrm>
            <a:off x="2768600" y="5348288"/>
            <a:ext cx="1370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150.100.12.4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59" name="Line 23"/>
          <p:cNvSpPr>
            <a:spLocks noChangeShapeType="1"/>
          </p:cNvSpPr>
          <p:nvPr/>
        </p:nvSpPr>
        <p:spPr bwMode="auto">
          <a:xfrm flipH="1">
            <a:off x="1066800" y="5089525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0360" name="Text Box 24"/>
          <p:cNvSpPr txBox="1">
            <a:spLocks noChangeArrowheads="1"/>
          </p:cNvSpPr>
          <p:nvPr/>
        </p:nvSpPr>
        <p:spPr bwMode="auto">
          <a:xfrm>
            <a:off x="939800" y="5135563"/>
            <a:ext cx="1409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To Internet</a:t>
            </a:r>
          </a:p>
        </p:txBody>
      </p:sp>
      <p:sp>
        <p:nvSpPr>
          <p:cNvPr id="270361" name="Text Box 25"/>
          <p:cNvSpPr txBox="1">
            <a:spLocks noChangeArrowheads="1"/>
          </p:cNvSpPr>
          <p:nvPr/>
        </p:nvSpPr>
        <p:spPr bwMode="auto">
          <a:xfrm>
            <a:off x="6350000" y="4502150"/>
            <a:ext cx="1482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150.100.12.55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62" name="Text Box 26"/>
          <p:cNvSpPr txBox="1">
            <a:spLocks noChangeArrowheads="1"/>
          </p:cNvSpPr>
          <p:nvPr/>
        </p:nvSpPr>
        <p:spPr bwMode="auto">
          <a:xfrm>
            <a:off x="4521200" y="4502150"/>
            <a:ext cx="1482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150.100.12.24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63" name="Text Box 27"/>
          <p:cNvSpPr txBox="1">
            <a:spLocks noChangeArrowheads="1"/>
          </p:cNvSpPr>
          <p:nvPr/>
        </p:nvSpPr>
        <p:spPr bwMode="auto">
          <a:xfrm>
            <a:off x="1066800" y="4654550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150.100.0.1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70364" name="Text Box 28"/>
          <p:cNvSpPr txBox="1">
            <a:spLocks noChangeArrowheads="1"/>
          </p:cNvSpPr>
          <p:nvPr/>
        </p:nvSpPr>
        <p:spPr bwMode="auto">
          <a:xfrm>
            <a:off x="0" y="1676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>
              <a:latin typeface="Times New Roman" pitchFamily="18" charset="0"/>
            </a:endParaRPr>
          </a:p>
        </p:txBody>
      </p:sp>
      <p:sp>
        <p:nvSpPr>
          <p:cNvPr id="270365" name="Rectangle 29"/>
          <p:cNvSpPr>
            <a:spLocks noChangeArrowheads="1"/>
          </p:cNvSpPr>
          <p:nvPr/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3200">
                <a:solidFill>
                  <a:srgbClr val="000000"/>
                </a:solidFill>
              </a:rPr>
              <a:t>Assume a packet arrives with address 150.100.12.176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sz="3200">
                <a:solidFill>
                  <a:srgbClr val="000000"/>
                </a:solidFill>
              </a:rPr>
              <a:t>Step 1: AND address with subnet mask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6921-8C6A-4728-A3EF-6F7896516478}" type="slidenum">
              <a:rPr lang="en-US"/>
              <a:pPr/>
              <a:t>61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IPv4 Problems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Addressing</a:t>
            </a:r>
          </a:p>
          <a:p>
            <a:r>
              <a:rPr lang="en-US"/>
              <a:t>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78A5E-0787-4F1C-8DE6-6C8BCB3A6059}" type="slidenum">
              <a:rPr lang="en-US"/>
              <a:pPr/>
              <a:t>62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IPv6 Header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457200" y="1905000"/>
            <a:ext cx="8305800" cy="426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1828800" y="2835275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1828800" y="3140075"/>
            <a:ext cx="5486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1828800" y="3444875"/>
            <a:ext cx="5486400" cy="121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600" b="1">
                <a:solidFill>
                  <a:srgbClr val="000000"/>
                </a:solidFill>
              </a:rPr>
              <a:t>Source Address</a:t>
            </a:r>
          </a:p>
        </p:txBody>
      </p:sp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1828800" y="4664075"/>
            <a:ext cx="5486400" cy="121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600" b="1">
                <a:solidFill>
                  <a:srgbClr val="000000"/>
                </a:solidFill>
              </a:rPr>
              <a:t>Destination Address</a:t>
            </a:r>
          </a:p>
        </p:txBody>
      </p:sp>
      <p:sp>
        <p:nvSpPr>
          <p:cNvPr id="186376" name="Line 8"/>
          <p:cNvSpPr>
            <a:spLocks noChangeShapeType="1"/>
          </p:cNvSpPr>
          <p:nvPr/>
        </p:nvSpPr>
        <p:spPr bwMode="auto">
          <a:xfrm flipV="1">
            <a:off x="18288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77" name="Line 9"/>
          <p:cNvSpPr>
            <a:spLocks noChangeShapeType="1"/>
          </p:cNvSpPr>
          <p:nvPr/>
        </p:nvSpPr>
        <p:spPr bwMode="auto">
          <a:xfrm flipV="1">
            <a:off x="51816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78" name="Line 10"/>
          <p:cNvSpPr>
            <a:spLocks noChangeShapeType="1"/>
          </p:cNvSpPr>
          <p:nvPr/>
        </p:nvSpPr>
        <p:spPr bwMode="auto">
          <a:xfrm flipV="1">
            <a:off x="25146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79" name="Line 11"/>
          <p:cNvSpPr>
            <a:spLocks noChangeShapeType="1"/>
          </p:cNvSpPr>
          <p:nvPr/>
        </p:nvSpPr>
        <p:spPr bwMode="auto">
          <a:xfrm flipV="1">
            <a:off x="73152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80" name="Line 12"/>
          <p:cNvSpPr>
            <a:spLocks noChangeShapeType="1"/>
          </p:cNvSpPr>
          <p:nvPr/>
        </p:nvSpPr>
        <p:spPr bwMode="auto">
          <a:xfrm flipV="1">
            <a:off x="59436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1736725" y="2362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2362200" y="2362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86383" name="Text Box 15"/>
          <p:cNvSpPr txBox="1">
            <a:spLocks noChangeArrowheads="1"/>
          </p:cNvSpPr>
          <p:nvPr/>
        </p:nvSpPr>
        <p:spPr bwMode="auto">
          <a:xfrm>
            <a:off x="4343400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186384" name="Text Box 16"/>
          <p:cNvSpPr txBox="1">
            <a:spLocks noChangeArrowheads="1"/>
          </p:cNvSpPr>
          <p:nvPr/>
        </p:nvSpPr>
        <p:spPr bwMode="auto">
          <a:xfrm>
            <a:off x="5794375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186385" name="Text Box 17"/>
          <p:cNvSpPr txBox="1">
            <a:spLocks noChangeArrowheads="1"/>
          </p:cNvSpPr>
          <p:nvPr/>
        </p:nvSpPr>
        <p:spPr bwMode="auto">
          <a:xfrm>
            <a:off x="7162800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32</a:t>
            </a:r>
          </a:p>
        </p:txBody>
      </p:sp>
      <p:sp>
        <p:nvSpPr>
          <p:cNvPr id="186386" name="Rectangle 18"/>
          <p:cNvSpPr>
            <a:spLocks noChangeArrowheads="1"/>
          </p:cNvSpPr>
          <p:nvPr/>
        </p:nvSpPr>
        <p:spPr bwMode="auto">
          <a:xfrm>
            <a:off x="1828800" y="2835275"/>
            <a:ext cx="685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Version</a:t>
            </a:r>
          </a:p>
        </p:txBody>
      </p:sp>
      <p:sp>
        <p:nvSpPr>
          <p:cNvPr id="186387" name="Rectangle 19"/>
          <p:cNvSpPr>
            <a:spLocks noChangeArrowheads="1"/>
          </p:cNvSpPr>
          <p:nvPr/>
        </p:nvSpPr>
        <p:spPr bwMode="auto">
          <a:xfrm>
            <a:off x="2514600" y="2835275"/>
            <a:ext cx="12954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Class</a:t>
            </a:r>
          </a:p>
        </p:txBody>
      </p:sp>
      <p:sp>
        <p:nvSpPr>
          <p:cNvPr id="186388" name="Rectangle 20"/>
          <p:cNvSpPr>
            <a:spLocks noChangeArrowheads="1"/>
          </p:cNvSpPr>
          <p:nvPr/>
        </p:nvSpPr>
        <p:spPr bwMode="auto">
          <a:xfrm>
            <a:off x="3810000" y="2835275"/>
            <a:ext cx="35052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Flow Label</a:t>
            </a:r>
          </a:p>
        </p:txBody>
      </p:sp>
      <p:sp>
        <p:nvSpPr>
          <p:cNvPr id="186389" name="Rectangle 21"/>
          <p:cNvSpPr>
            <a:spLocks noChangeArrowheads="1"/>
          </p:cNvSpPr>
          <p:nvPr/>
        </p:nvSpPr>
        <p:spPr bwMode="auto">
          <a:xfrm>
            <a:off x="1828800" y="3140075"/>
            <a:ext cx="27432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Payload Length</a:t>
            </a:r>
          </a:p>
        </p:txBody>
      </p:sp>
      <p:sp>
        <p:nvSpPr>
          <p:cNvPr id="186390" name="Rectangle 22"/>
          <p:cNvSpPr>
            <a:spLocks noChangeArrowheads="1"/>
          </p:cNvSpPr>
          <p:nvPr/>
        </p:nvSpPr>
        <p:spPr bwMode="auto">
          <a:xfrm>
            <a:off x="4572000" y="3140075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Next Header</a:t>
            </a:r>
          </a:p>
        </p:txBody>
      </p:sp>
      <p:sp>
        <p:nvSpPr>
          <p:cNvPr id="186391" name="Rectangle 23"/>
          <p:cNvSpPr>
            <a:spLocks noChangeArrowheads="1"/>
          </p:cNvSpPr>
          <p:nvPr/>
        </p:nvSpPr>
        <p:spPr bwMode="auto">
          <a:xfrm>
            <a:off x="5943600" y="3140075"/>
            <a:ext cx="13716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400" b="1">
                <a:solidFill>
                  <a:srgbClr val="000000"/>
                </a:solidFill>
              </a:rPr>
              <a:t>Hop Limit</a:t>
            </a:r>
          </a:p>
        </p:txBody>
      </p:sp>
      <p:sp>
        <p:nvSpPr>
          <p:cNvPr id="186392" name="Line 24"/>
          <p:cNvSpPr>
            <a:spLocks noChangeShapeType="1"/>
          </p:cNvSpPr>
          <p:nvPr/>
        </p:nvSpPr>
        <p:spPr bwMode="auto">
          <a:xfrm flipV="1">
            <a:off x="38100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6393" name="Text Box 25"/>
          <p:cNvSpPr txBox="1">
            <a:spLocks noChangeArrowheads="1"/>
          </p:cNvSpPr>
          <p:nvPr/>
        </p:nvSpPr>
        <p:spPr bwMode="auto">
          <a:xfrm>
            <a:off x="3581400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186394" name="Text Box 26"/>
          <p:cNvSpPr txBox="1">
            <a:spLocks noChangeArrowheads="1"/>
          </p:cNvSpPr>
          <p:nvPr/>
        </p:nvSpPr>
        <p:spPr bwMode="auto">
          <a:xfrm>
            <a:off x="4953000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b="1">
                <a:solidFill>
                  <a:srgbClr val="000000"/>
                </a:solidFill>
              </a:rPr>
              <a:t>19</a:t>
            </a:r>
          </a:p>
        </p:txBody>
      </p:sp>
      <p:sp>
        <p:nvSpPr>
          <p:cNvPr id="186395" name="Line 27"/>
          <p:cNvSpPr>
            <a:spLocks noChangeShapeType="1"/>
          </p:cNvSpPr>
          <p:nvPr/>
        </p:nvSpPr>
        <p:spPr bwMode="auto">
          <a:xfrm flipV="1">
            <a:off x="4572000" y="2682875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F6D64-41B6-47E0-B04C-B5F6B8723FDD}" type="slidenum">
              <a:rPr lang="en-US"/>
              <a:pPr/>
              <a:t>63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 4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Fate sharing</a:t>
            </a:r>
          </a:p>
          <a:p>
            <a:r>
              <a:rPr lang="en-US"/>
              <a:t>Critical state only at endpoints</a:t>
            </a:r>
          </a:p>
          <a:p>
            <a:r>
              <a:rPr lang="en-US"/>
              <a:t>Only endpoint failure disrupts communication</a:t>
            </a:r>
          </a:p>
          <a:p>
            <a:r>
              <a:rPr lang="en-US"/>
              <a:t>Helps survivability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160-D32D-4417-80BB-729C8FD49CA3}" type="slidenum">
              <a:rPr lang="en-US"/>
              <a:pPr/>
              <a:t>64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&amp; End-to-End Argument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Only </a:t>
            </a:r>
            <a:r>
              <a:rPr lang="en-US" sz="2800" dirty="0"/>
              <a:t>one higher level service implemented at transport layer: reliable data delivery (TCP)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Performance enhancement; used by a large variety of applications (Telnet, FTP, HTTP)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Does not impact other applications (can use UDP)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Original TCP &amp; IP were integrated – Reed successfully argued for separation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Everything else implemented at application </a:t>
            </a:r>
            <a:r>
              <a:rPr lang="en-US" sz="2800" dirty="0" smtClean="0"/>
              <a:t>level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568C-70E0-4565-A905-822BE240537A}" type="slidenum">
              <a:rPr lang="en-US"/>
              <a:pPr/>
              <a:t>7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 2: Different Packet Sizes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/>
              <a:t>Define a maximum packet size over all networks?</a:t>
            </a:r>
          </a:p>
          <a:p>
            <a:pPr marL="685800" lvl="1" indent="-228600"/>
            <a:r>
              <a:rPr lang="en-US"/>
              <a:t>Either inefficient or high threshold to support</a:t>
            </a:r>
          </a:p>
          <a:p>
            <a:pPr marL="285750" indent="-285750"/>
            <a:r>
              <a:rPr lang="en-US"/>
              <a:t>Implement fragmentation/re-assembly</a:t>
            </a:r>
          </a:p>
          <a:p>
            <a:pPr marL="685800" lvl="1" indent="-228600"/>
            <a:r>
              <a:rPr lang="en-US"/>
              <a:t>Who is doing fragmentation?</a:t>
            </a:r>
          </a:p>
          <a:p>
            <a:pPr marL="685800" lvl="1" indent="-228600"/>
            <a:r>
              <a:rPr lang="en-US"/>
              <a:t>Who is doing re-assembly?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uiExpand="1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F33F-AEB0-48C0-A812-1396987A28CD}" type="slidenum">
              <a:rPr lang="en-US"/>
              <a:pPr/>
              <a:t>8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Gateway Alternatives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Translation</a:t>
            </a:r>
          </a:p>
          <a:p>
            <a:pPr lvl="1"/>
            <a:r>
              <a:rPr lang="en-US" dirty="0"/>
              <a:t>Difficulty in dealing with different features supported by networks</a:t>
            </a:r>
          </a:p>
          <a:p>
            <a:pPr lvl="1"/>
            <a:r>
              <a:rPr lang="en-US" dirty="0"/>
              <a:t>Scales poorly with number of network types (N^2 conversions)</a:t>
            </a:r>
          </a:p>
          <a:p>
            <a:r>
              <a:rPr lang="en-US" dirty="0"/>
              <a:t>Standardization</a:t>
            </a:r>
          </a:p>
          <a:p>
            <a:pPr lvl="1"/>
            <a:r>
              <a:rPr lang="en-US" dirty="0"/>
              <a:t>“IP over everything” (Design Principle 1)</a:t>
            </a:r>
          </a:p>
          <a:p>
            <a:pPr lvl="1"/>
            <a:r>
              <a:rPr lang="en-US" dirty="0"/>
              <a:t>Minimal assumptions about network</a:t>
            </a:r>
          </a:p>
          <a:p>
            <a:pPr lvl="1"/>
            <a:r>
              <a:rPr lang="en-US" dirty="0"/>
              <a:t>Hourglass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Standardization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Minimum set of assumptions for underlying net</a:t>
            </a:r>
          </a:p>
          <a:p>
            <a:pPr lvl="1"/>
            <a:r>
              <a:rPr lang="en-US" dirty="0" smtClean="0"/>
              <a:t>Minimum packet size</a:t>
            </a:r>
          </a:p>
          <a:p>
            <a:pPr lvl="1"/>
            <a:r>
              <a:rPr lang="en-US" dirty="0" smtClean="0"/>
              <a:t>Reasonable delivery odds, but not 100%</a:t>
            </a:r>
          </a:p>
          <a:p>
            <a:pPr lvl="1"/>
            <a:r>
              <a:rPr lang="en-US" dirty="0" smtClean="0"/>
              <a:t>Some form of addressing unless point to point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Important non-assumptions:</a:t>
            </a:r>
          </a:p>
          <a:p>
            <a:pPr lvl="1"/>
            <a:r>
              <a:rPr lang="en-US" dirty="0" smtClean="0"/>
              <a:t>Perfect reliability</a:t>
            </a:r>
          </a:p>
          <a:p>
            <a:pPr lvl="1"/>
            <a:r>
              <a:rPr lang="en-US" dirty="0" smtClean="0"/>
              <a:t>Broadcast, multicast</a:t>
            </a:r>
          </a:p>
          <a:p>
            <a:pPr lvl="1"/>
            <a:r>
              <a:rPr lang="en-US" dirty="0" smtClean="0"/>
              <a:t>Priority handling of traffic</a:t>
            </a:r>
          </a:p>
          <a:p>
            <a:pPr lvl="1"/>
            <a:r>
              <a:rPr lang="en-US" dirty="0" smtClean="0"/>
              <a:t>Internal knowledge of delays, speeds, failures, etc.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Much engineering then only has to be done once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 Modern">
  <a:themeElements>
    <a:clrScheme name="Post Modern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Post Mod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 Modern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Designs\Post Modern.pot</Template>
  <TotalTime>8647</TotalTime>
  <Words>2857</Words>
  <Application>Microsoft PowerPoint</Application>
  <PresentationFormat>On-screen Show (4:3)</PresentationFormat>
  <Paragraphs>671</Paragraphs>
  <Slides>64</Slides>
  <Notes>7</Notes>
  <HiddenSlides>19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Post Modern</vt:lpstr>
      <vt:lpstr>15-744: Computer Networking</vt:lpstr>
      <vt:lpstr>Design Considerations </vt:lpstr>
      <vt:lpstr>Outline</vt:lpstr>
      <vt:lpstr>Goals [Clark88]</vt:lpstr>
      <vt:lpstr>Connecting Networks</vt:lpstr>
      <vt:lpstr>Challenge 1: Address Formats</vt:lpstr>
      <vt:lpstr>Challenge 2: Different Packet Sizes</vt:lpstr>
      <vt:lpstr>Gateway Alternatives</vt:lpstr>
      <vt:lpstr>Standardization</vt:lpstr>
      <vt:lpstr>IP Hourglass</vt:lpstr>
      <vt:lpstr>IP Layering (Principle 8)</vt:lpstr>
      <vt:lpstr>Principle 7</vt:lpstr>
      <vt:lpstr>Survivability</vt:lpstr>
      <vt:lpstr>Principle 2: Fate Sharing</vt:lpstr>
      <vt:lpstr>Principle 3: Soft-state</vt:lpstr>
      <vt:lpstr>Principle 4: End-to-End Argument</vt:lpstr>
      <vt:lpstr>Example: Reliable File Transfer</vt:lpstr>
      <vt:lpstr>E2E Example: File Transfer</vt:lpstr>
      <vt:lpstr>Discussion</vt:lpstr>
      <vt:lpstr>Examples</vt:lpstr>
      <vt:lpstr>Types of Service</vt:lpstr>
      <vt:lpstr>Types of Service</vt:lpstr>
      <vt:lpstr>Principle 6: Decentralization</vt:lpstr>
      <vt:lpstr>IP Design Weaknesses</vt:lpstr>
      <vt:lpstr>Changes Over Time</vt:lpstr>
      <vt:lpstr>New Principles?</vt:lpstr>
      <vt:lpstr>Summary: Internet Architecture</vt:lpstr>
      <vt:lpstr>Summary: Minimalist Approach</vt:lpstr>
      <vt:lpstr>Summary</vt:lpstr>
      <vt:lpstr>Outline</vt:lpstr>
      <vt:lpstr>Fragmentation</vt:lpstr>
      <vt:lpstr>Fragmentation is Harmful</vt:lpstr>
      <vt:lpstr>Path MTU Discovery</vt:lpstr>
      <vt:lpstr>IP Address Problem (1991)</vt:lpstr>
      <vt:lpstr>IP Address Utilization (‘98)</vt:lpstr>
      <vt:lpstr>IPv4 Routing Problems</vt:lpstr>
      <vt:lpstr>Solution 1 – CIDR</vt:lpstr>
      <vt:lpstr>Classless Inter-Domain Routing</vt:lpstr>
      <vt:lpstr>Solution 2 - NAT</vt:lpstr>
      <vt:lpstr>NAT Illustration</vt:lpstr>
      <vt:lpstr>Solution 3 - IPv6</vt:lpstr>
      <vt:lpstr>IPv6 Changes</vt:lpstr>
      <vt:lpstr>IPv6 Changes</vt:lpstr>
      <vt:lpstr>Summary: IP Design</vt:lpstr>
      <vt:lpstr>Next Lecture: Interdomain Routing</vt:lpstr>
      <vt:lpstr>How is IP Design Standardized?</vt:lpstr>
      <vt:lpstr>IPv4 Header – RFC791 (1981)</vt:lpstr>
      <vt:lpstr>IP Type of Service</vt:lpstr>
      <vt:lpstr>Fragmentation Related Fields</vt:lpstr>
      <vt:lpstr>Other Fields</vt:lpstr>
      <vt:lpstr>Addressing in IP</vt:lpstr>
      <vt:lpstr>Addressing Considerations</vt:lpstr>
      <vt:lpstr>Addressing Considerations</vt:lpstr>
      <vt:lpstr>IP Addresses</vt:lpstr>
      <vt:lpstr>IP Address Classes (Some are Obsolete)</vt:lpstr>
      <vt:lpstr>Some Special IP Addresses</vt:lpstr>
      <vt:lpstr>Subnet Addressing – RFC917 (1984)</vt:lpstr>
      <vt:lpstr>Subnetting</vt:lpstr>
      <vt:lpstr>Subnetting Example</vt:lpstr>
      <vt:lpstr>Subnet Addressing Example</vt:lpstr>
      <vt:lpstr>IPv4 Problems</vt:lpstr>
      <vt:lpstr>IPv6 Header</vt:lpstr>
      <vt:lpstr>Principle 4</vt:lpstr>
      <vt:lpstr>Internet &amp; End-to-End Argument</vt:lpstr>
    </vt:vector>
  </TitlesOfParts>
  <Company>CMU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15-744: Computer Networking</dc:title>
  <dc:creator>Srinivasan Seshan</dc:creator>
  <cp:lastModifiedBy>Srinivasan Seshan</cp:lastModifiedBy>
  <cp:revision>122</cp:revision>
  <cp:lastPrinted>1601-01-01T00:00:00Z</cp:lastPrinted>
  <dcterms:created xsi:type="dcterms:W3CDTF">2000-12-20T03:21:23Z</dcterms:created>
  <dcterms:modified xsi:type="dcterms:W3CDTF">2008-01-16T21:37:42Z</dcterms:modified>
</cp:coreProperties>
</file>