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56" r:id="rId3"/>
    <p:sldId id="261" r:id="rId4"/>
    <p:sldId id="265" r:id="rId5"/>
    <p:sldId id="264" r:id="rId6"/>
    <p:sldId id="266" r:id="rId7"/>
    <p:sldId id="270" r:id="rId8"/>
    <p:sldId id="260" r:id="rId9"/>
    <p:sldId id="268"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85247A-2A62-4D6A-8F7E-A96FF6FCB3E1}">
          <p14:sldIdLst>
            <p14:sldId id="258"/>
            <p14:sldId id="256"/>
            <p14:sldId id="261"/>
            <p14:sldId id="265"/>
            <p14:sldId id="264"/>
            <p14:sldId id="266"/>
            <p14:sldId id="270"/>
          </p14:sldIdLst>
        </p14:section>
        <p14:section name="Untitled Section" id="{2E718791-EED2-4460-A66F-F9426A7FBFB4}">
          <p14:sldIdLst>
            <p14:sldId id="260"/>
            <p14:sldId id="268"/>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39" autoAdjust="0"/>
    <p:restoredTop sz="89244" autoAdjust="0"/>
  </p:normalViewPr>
  <p:slideViewPr>
    <p:cSldViewPr>
      <p:cViewPr>
        <p:scale>
          <a:sx n="84" d="100"/>
          <a:sy n="84" d="100"/>
        </p:scale>
        <p:origin x="-180" y="-72"/>
      </p:cViewPr>
      <p:guideLst>
        <p:guide orient="horz" pos="2160"/>
        <p:guide pos="2880"/>
      </p:guideLst>
    </p:cSldViewPr>
  </p:slideViewPr>
  <p:notesTextViewPr>
    <p:cViewPr>
      <p:scale>
        <a:sx n="1" d="1"/>
        <a:sy n="1" d="1"/>
      </p:scale>
      <p:origin x="0" y="0"/>
    </p:cViewPr>
  </p:notesTextViewPr>
  <p:sorterViewPr>
    <p:cViewPr>
      <p:scale>
        <a:sx n="100" d="100"/>
        <a:sy n="100" d="100"/>
      </p:scale>
      <p:origin x="0" y="9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88810-CEFD-4AC0-A3C6-77E0130B554D}" type="datetimeFigureOut">
              <a:rPr lang="en-US" smtClean="0"/>
              <a:t>11/16/2010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0E1CFB-4ABE-4EB8-9678-D51D16894CAC}" type="slidenum">
              <a:rPr lang="en-US" smtClean="0"/>
              <a:t>‹#›</a:t>
            </a:fld>
            <a:endParaRPr lang="en-US"/>
          </a:p>
        </p:txBody>
      </p:sp>
    </p:spTree>
    <p:extLst>
      <p:ext uri="{BB962C8B-B14F-4D97-AF65-F5344CB8AC3E}">
        <p14:creationId xmlns:p14="http://schemas.microsoft.com/office/powerpoint/2010/main" val="3440505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Gabriel</a:t>
            </a:r>
          </a:p>
          <a:p>
            <a:endParaRPr lang="en-US" dirty="0" smtClean="0"/>
          </a:p>
          <a:p>
            <a:endParaRPr lang="en-US" dirty="0" smtClean="0"/>
          </a:p>
          <a:p>
            <a:r>
              <a:rPr lang="en-US" dirty="0" smtClean="0"/>
              <a:t>Hiding the data inside Jpeg images is a good idea, but I do wonder if an entity that would censor the internet might also try to be "helpful" when passing through images by </a:t>
            </a:r>
            <a:r>
              <a:rPr lang="en-US" dirty="0" err="1" smtClean="0"/>
              <a:t>downsampling</a:t>
            </a:r>
            <a:r>
              <a:rPr lang="en-US" dirty="0" smtClean="0"/>
              <a:t> them to reduce the transfer size.</a:t>
            </a:r>
          </a:p>
          <a:p>
            <a:endParaRPr lang="en-US" dirty="0" smtClean="0"/>
          </a:p>
          <a:p>
            <a:r>
              <a:rPr lang="en-US" dirty="0" smtClean="0"/>
              <a:t>it's well known that many web sites append random numbers to hyperlinks in order to work around broken browsers and proxies that ignore "no-cache" flags in HTTP responses - I wonder if "random" numbers could be chosen to encode extra information.</a:t>
            </a:r>
          </a:p>
          <a:p>
            <a:endParaRPr lang="en-US" dirty="0" smtClean="0"/>
          </a:p>
          <a:p>
            <a:endParaRPr lang="en-US" dirty="0" smtClean="0"/>
          </a:p>
          <a:p>
            <a:endParaRPr lang="en-US" dirty="0" smtClean="0"/>
          </a:p>
          <a:p>
            <a:r>
              <a:rPr lang="en-US" dirty="0" smtClean="0"/>
              <a:t>David </a:t>
            </a:r>
          </a:p>
          <a:p>
            <a:endParaRPr lang="en-US" dirty="0" smtClean="0"/>
          </a:p>
          <a:p>
            <a:r>
              <a:rPr lang="en-US" dirty="0" smtClean="0"/>
              <a:t>Very cool... Feels like something from a James Bond movie :) </a:t>
            </a:r>
          </a:p>
          <a:p>
            <a:endParaRPr lang="en-US" dirty="0" smtClean="0"/>
          </a:p>
          <a:p>
            <a:endParaRPr lang="en-US" dirty="0" smtClean="0"/>
          </a:p>
          <a:p>
            <a:r>
              <a:rPr lang="en-US" dirty="0" smtClean="0"/>
              <a:t>learn </a:t>
            </a:r>
            <a:r>
              <a:rPr lang="en-US" dirty="0" err="1" smtClean="0"/>
              <a:t>IKeys</a:t>
            </a:r>
            <a:r>
              <a:rPr lang="en-US" dirty="0" smtClean="0"/>
              <a:t> in a way that fools the censor. It seems that the censor could just detect that suspected responder is indeed a responder by posing as a requester and subsequently blocking it. Detection of responders could be done by analyzing downstream traffic: finding content with covert messages would probably be doable by examining the images and checking for abnormal number of errors in the redundancy checks. Consistent abnormalities would be strong indication of responder. This approach, however, would probably require large amounts of state keeping. The weakest link in this system actually seems to be the human component of </a:t>
            </a:r>
            <a:r>
              <a:rPr lang="en-US" dirty="0" err="1" smtClean="0"/>
              <a:t>Infranet</a:t>
            </a:r>
            <a:r>
              <a:rPr lang="en-US" dirty="0" smtClean="0"/>
              <a:t> software distribution (a dissident needing access to another dissident can be hugely dangerous in some </a:t>
            </a:r>
            <a:r>
              <a:rPr lang="en-US" dirty="0" err="1" smtClean="0"/>
              <a:t>circunstances</a:t>
            </a:r>
            <a:r>
              <a:rPr lang="en-US" dirty="0" smtClean="0"/>
              <a:t>). The authors acknowledge this problem and remit to future work an enhancement for downloading the </a:t>
            </a:r>
            <a:r>
              <a:rPr lang="en-US" dirty="0" err="1" smtClean="0"/>
              <a:t>Infranet</a:t>
            </a:r>
            <a:r>
              <a:rPr lang="en-US" dirty="0" smtClean="0"/>
              <a:t> over the </a:t>
            </a:r>
            <a:r>
              <a:rPr lang="en-US" dirty="0" err="1" smtClean="0"/>
              <a:t>Infranet</a:t>
            </a:r>
            <a:r>
              <a:rPr lang="en-US" dirty="0" smtClean="0"/>
              <a:t> itself. This would be very desirable in order to eliminate this huge caveat. </a:t>
            </a:r>
          </a:p>
          <a:p>
            <a:endParaRPr lang="en-US" dirty="0" smtClean="0"/>
          </a:p>
          <a:p>
            <a:r>
              <a:rPr lang="en-US" dirty="0" smtClean="0"/>
              <a:t>measuring the actual usage of these systems is probably (as it should) be very difficult, but I would really be interested to know if this has taken up or not. Does anyone have a clue? </a:t>
            </a:r>
          </a:p>
          <a:p>
            <a:endParaRPr lang="en-US" dirty="0" smtClean="0"/>
          </a:p>
          <a:p>
            <a:r>
              <a:rPr lang="en-US" dirty="0" smtClean="0"/>
              <a:t>REPLY:</a:t>
            </a:r>
          </a:p>
          <a:p>
            <a:r>
              <a:rPr lang="en-US" dirty="0" smtClean="0"/>
              <a:t>As for David's remark that detection of responders could be done analyzing downstream traffic, I'm inclined to disagree. The idea behind the use of steganography is to encode a message within the image by using a pre-determined pattern that can only be observed to be such if one knows about it a priori. It is not necessarily the case that "errors" can be detected within the image, so its really hard to break this. </a:t>
            </a:r>
          </a:p>
          <a:p>
            <a:endParaRPr lang="en-US" dirty="0" smtClean="0"/>
          </a:p>
          <a:p>
            <a:r>
              <a:rPr lang="en-US" dirty="0" smtClean="0"/>
              <a:t>untrusted people can still get their hands on it</a:t>
            </a:r>
          </a:p>
          <a:p>
            <a:endParaRPr lang="en-US" dirty="0" smtClean="0"/>
          </a:p>
          <a:p>
            <a:endParaRPr lang="en-US" dirty="0" smtClean="0"/>
          </a:p>
          <a:p>
            <a:endParaRPr lang="en-US" dirty="0" smtClean="0"/>
          </a:p>
          <a:p>
            <a:endParaRPr lang="en-US" dirty="0" smtClean="0"/>
          </a:p>
          <a:p>
            <a:r>
              <a:rPr lang="en-US" dirty="0" smtClean="0"/>
              <a:t>The overhead they find in their simulations seems significant</a:t>
            </a:r>
          </a:p>
          <a:p>
            <a:endParaRPr lang="en-US" dirty="0" smtClean="0"/>
          </a:p>
          <a:p>
            <a:endParaRPr lang="en-US" dirty="0" smtClean="0"/>
          </a:p>
          <a:p>
            <a:endParaRPr lang="en-US" dirty="0" smtClean="0"/>
          </a:p>
          <a:p>
            <a:r>
              <a:rPr lang="en-US" dirty="0" smtClean="0"/>
              <a:t>However, what if people really need a much higher level of covertness in fear of punishment of dealing with censor information? Perhaps applying steganography using "packet transfer timings" can be harder to censor than applying steganography using "content" though transfer rates would become very low. </a:t>
            </a:r>
          </a:p>
          <a:p>
            <a:endParaRPr lang="en-US" dirty="0" smtClean="0"/>
          </a:p>
          <a:p>
            <a:endParaRPr lang="en-US" dirty="0" smtClean="0"/>
          </a:p>
          <a:p>
            <a:r>
              <a:rPr lang="en-US" dirty="0" smtClean="0"/>
              <a:t>response of U.S. Army about the paper</a:t>
            </a:r>
          </a:p>
          <a:p>
            <a:endParaRPr lang="en-US" dirty="0" smtClean="0"/>
          </a:p>
          <a:p>
            <a:endParaRPr lang="en-US" dirty="0" smtClean="0"/>
          </a:p>
          <a:p>
            <a:endParaRPr lang="en-US" dirty="0" smtClean="0"/>
          </a:p>
          <a:p>
            <a:endParaRPr lang="en-US" dirty="0" smtClean="0"/>
          </a:p>
          <a:p>
            <a:r>
              <a:rPr lang="en-US" dirty="0" smtClean="0"/>
              <a:t>The authors say that they assume that "the censor does not want to affect the experience of normal users," but this seems to be a very strong assumption. In an oppressive government, I'm not sure that this assumption would actually hold. Even if it does generally hold, it's not clear that the censor would need to dramatically affect normal users' experience to block </a:t>
            </a:r>
            <a:r>
              <a:rPr lang="en-US" dirty="0" err="1" smtClean="0"/>
              <a:t>Infranet</a:t>
            </a:r>
            <a:r>
              <a:rPr lang="en-US" dirty="0" smtClean="0"/>
              <a:t> -- perhaps only slight changes are needed. </a:t>
            </a:r>
          </a:p>
          <a:p>
            <a:endParaRPr lang="en-US" dirty="0" smtClean="0"/>
          </a:p>
          <a:p>
            <a:endParaRPr lang="en-US" dirty="0" smtClean="0"/>
          </a:p>
          <a:p>
            <a:r>
              <a:rPr lang="en-US" dirty="0" smtClean="0"/>
              <a:t>highly unclear what is within and outside the scope of possible attacks from the censor.</a:t>
            </a:r>
          </a:p>
          <a:p>
            <a:endParaRPr lang="en-US" dirty="0" smtClean="0"/>
          </a:p>
          <a:p>
            <a:endParaRPr lang="en-US" dirty="0" smtClean="0"/>
          </a:p>
          <a:p>
            <a:r>
              <a:rPr lang="en-US" dirty="0" smtClean="0"/>
              <a:t>I'm not quite ready to accept that the bandwidth is good enough</a:t>
            </a:r>
          </a:p>
          <a:p>
            <a:endParaRPr lang="en-US" dirty="0" smtClean="0"/>
          </a:p>
          <a:p>
            <a:endParaRPr lang="en-US" dirty="0" smtClean="0"/>
          </a:p>
          <a:p>
            <a:r>
              <a:rPr lang="en-US" dirty="0" smtClean="0"/>
              <a:t>For example, to get 80k of bytes, which is sometimes the size of a single image from a webpage, somewhere around 50 to 60 requests have to be made. However, and I don't think the authors mention this, each request has to be adequately spaced.</a:t>
            </a:r>
          </a:p>
          <a:p>
            <a:endParaRPr lang="en-US" dirty="0" smtClean="0"/>
          </a:p>
          <a:p>
            <a:endParaRPr lang="en-US" dirty="0" smtClean="0"/>
          </a:p>
          <a:p>
            <a:r>
              <a:rPr lang="en-US" dirty="0" smtClean="0"/>
              <a:t>If requests are flowing too fast, it becomes easy for the censor to identify that non-human navigation pattern and stifle it. </a:t>
            </a:r>
          </a:p>
          <a:p>
            <a:endParaRPr lang="en-US" dirty="0" smtClean="0"/>
          </a:p>
          <a:p>
            <a:endParaRPr lang="en-US" dirty="0" smtClean="0"/>
          </a:p>
          <a:p>
            <a:endParaRPr lang="en-US" dirty="0" smtClean="0"/>
          </a:p>
          <a:p>
            <a:r>
              <a:rPr lang="en-US" dirty="0" smtClean="0"/>
              <a:t>I was curious about the certain types of attacks the authors mention might be made against their </a:t>
            </a:r>
            <a:r>
              <a:rPr lang="en-US" dirty="0" err="1" smtClean="0"/>
              <a:t>steganographic</a:t>
            </a:r>
            <a:r>
              <a:rPr lang="en-US" dirty="0" smtClean="0"/>
              <a:t> technique. The authors discuss the possibility that a suspicious adversary would request the same ostensibly static image data from an </a:t>
            </a:r>
            <a:r>
              <a:rPr lang="en-US" dirty="0" err="1" smtClean="0"/>
              <a:t>Infranet</a:t>
            </a:r>
            <a:r>
              <a:rPr lang="en-US" dirty="0" smtClean="0"/>
              <a:t> server multiple times to see if its hash changes. They suggest a solution would be to host webcam-like streams. This is lacking as it's an explicit mark that can serve to increase suspicion that a given Web server is an </a:t>
            </a:r>
            <a:r>
              <a:rPr lang="en-US" dirty="0" err="1" smtClean="0"/>
              <a:t>Infranet</a:t>
            </a:r>
            <a:r>
              <a:rPr lang="en-US" dirty="0" smtClean="0"/>
              <a:t> responder. </a:t>
            </a:r>
          </a:p>
          <a:p>
            <a:endParaRPr lang="en-US" dirty="0" smtClean="0"/>
          </a:p>
          <a:p>
            <a:endParaRPr lang="en-US" dirty="0" smtClean="0"/>
          </a:p>
          <a:p>
            <a:r>
              <a:rPr lang="en-US" dirty="0" smtClean="0"/>
              <a:t>What kind of additional load does </a:t>
            </a:r>
            <a:r>
              <a:rPr lang="en-US" dirty="0" err="1" smtClean="0"/>
              <a:t>Infranet</a:t>
            </a:r>
            <a:r>
              <a:rPr lang="en-US" dirty="0" smtClean="0"/>
              <a:t> put on a Web server?</a:t>
            </a:r>
          </a:p>
          <a:p>
            <a:endParaRPr lang="en-US" dirty="0" smtClean="0"/>
          </a:p>
          <a:p>
            <a:endParaRPr lang="en-US" dirty="0" smtClean="0"/>
          </a:p>
          <a:p>
            <a:r>
              <a:rPr lang="en-US" dirty="0" err="1" smtClean="0"/>
              <a:t>Infranet</a:t>
            </a:r>
            <a:r>
              <a:rPr lang="en-US" dirty="0" smtClean="0"/>
              <a:t> depends on the altruism of server administrators in environments with relatively uncensored links</a:t>
            </a:r>
          </a:p>
          <a:p>
            <a:endParaRPr lang="en-US" dirty="0" smtClean="0"/>
          </a:p>
          <a:p>
            <a:endParaRPr lang="en-US" dirty="0" smtClean="0"/>
          </a:p>
          <a:p>
            <a:endParaRPr lang="en-US" dirty="0" smtClean="0"/>
          </a:p>
          <a:p>
            <a:r>
              <a:rPr lang="en-US" dirty="0" smtClean="0"/>
              <a:t>I feel access patterns for such requests is another such issue that needs some consideration. I think this will perform very poorly as more connections are made through the framework (which is probably the access pattern for most of the accesses on the web- a few things are popular at a time and rest are rarely accessed). </a:t>
            </a:r>
            <a:endParaRPr lang="en-US" dirty="0"/>
          </a:p>
        </p:txBody>
      </p:sp>
      <p:sp>
        <p:nvSpPr>
          <p:cNvPr id="4" name="Slide Number Placeholder 3"/>
          <p:cNvSpPr>
            <a:spLocks noGrp="1"/>
          </p:cNvSpPr>
          <p:nvPr>
            <p:ph type="sldNum" sz="quarter" idx="10"/>
          </p:nvPr>
        </p:nvSpPr>
        <p:spPr/>
        <p:txBody>
          <a:bodyPr/>
          <a:lstStyle/>
          <a:p>
            <a:fld id="{CA0E1CFB-4ABE-4EB8-9678-D51D16894CAC}" type="slidenum">
              <a:rPr lang="en-US" smtClean="0"/>
              <a:t>6</a:t>
            </a:fld>
            <a:endParaRPr lang="en-US"/>
          </a:p>
        </p:txBody>
      </p:sp>
    </p:spTree>
    <p:extLst>
      <p:ext uri="{BB962C8B-B14F-4D97-AF65-F5344CB8AC3E}">
        <p14:creationId xmlns:p14="http://schemas.microsoft.com/office/powerpoint/2010/main" val="118943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Gabriel</a:t>
            </a:r>
          </a:p>
          <a:p>
            <a:endParaRPr lang="en-US" dirty="0" smtClean="0"/>
          </a:p>
          <a:p>
            <a:endParaRPr lang="en-US" dirty="0" smtClean="0"/>
          </a:p>
          <a:p>
            <a:r>
              <a:rPr lang="en-US" dirty="0" smtClean="0"/>
              <a:t>Hiding the data inside Jpeg images is a good idea, but I do wonder if an entity that would censor the internet might also try to be "helpful" when passing through images by </a:t>
            </a:r>
            <a:r>
              <a:rPr lang="en-US" dirty="0" err="1" smtClean="0"/>
              <a:t>downsampling</a:t>
            </a:r>
            <a:r>
              <a:rPr lang="en-US" dirty="0" smtClean="0"/>
              <a:t> them to reduce the transfer size.</a:t>
            </a:r>
          </a:p>
          <a:p>
            <a:endParaRPr lang="en-US" dirty="0" smtClean="0"/>
          </a:p>
          <a:p>
            <a:r>
              <a:rPr lang="en-US" dirty="0" smtClean="0"/>
              <a:t>it's well known that many web sites append random numbers to hyperlinks in order to work around broken browsers and proxies that ignore "no-cache" flags in HTTP responses - I wonder if "random" numbers could be chosen to encode extra information.</a:t>
            </a:r>
          </a:p>
          <a:p>
            <a:endParaRPr lang="en-US" dirty="0" smtClean="0"/>
          </a:p>
          <a:p>
            <a:endParaRPr lang="en-US" dirty="0" smtClean="0"/>
          </a:p>
          <a:p>
            <a:endParaRPr lang="en-US" dirty="0" smtClean="0"/>
          </a:p>
          <a:p>
            <a:r>
              <a:rPr lang="en-US" dirty="0" smtClean="0"/>
              <a:t>David </a:t>
            </a:r>
          </a:p>
          <a:p>
            <a:endParaRPr lang="en-US" dirty="0" smtClean="0"/>
          </a:p>
          <a:p>
            <a:r>
              <a:rPr lang="en-US" dirty="0" smtClean="0"/>
              <a:t>Very cool... Feels like something from a James Bond movie :) </a:t>
            </a:r>
          </a:p>
          <a:p>
            <a:endParaRPr lang="en-US" dirty="0" smtClean="0"/>
          </a:p>
          <a:p>
            <a:endParaRPr lang="en-US" dirty="0" smtClean="0"/>
          </a:p>
          <a:p>
            <a:r>
              <a:rPr lang="en-US" dirty="0" smtClean="0"/>
              <a:t>learn </a:t>
            </a:r>
            <a:r>
              <a:rPr lang="en-US" dirty="0" err="1" smtClean="0"/>
              <a:t>IKeys</a:t>
            </a:r>
            <a:r>
              <a:rPr lang="en-US" dirty="0" smtClean="0"/>
              <a:t> in a way that fools the censor. It seems that the censor could just detect that suspected responder is indeed a responder by posing as a requester and subsequently blocking it. Detection of responders could be done by analyzing downstream traffic: finding content with covert messages would probably be doable by examining the images and checking for abnormal number of errors in the redundancy checks. Consistent abnormalities would be strong indication of responder. This approach, however, would probably require large amounts of state keeping. The weakest link in this system actually seems to be the human component of </a:t>
            </a:r>
            <a:r>
              <a:rPr lang="en-US" dirty="0" err="1" smtClean="0"/>
              <a:t>Infranet</a:t>
            </a:r>
            <a:r>
              <a:rPr lang="en-US" dirty="0" smtClean="0"/>
              <a:t> software distribution (a dissident needing access to another dissident can be hugely dangerous in some </a:t>
            </a:r>
            <a:r>
              <a:rPr lang="en-US" dirty="0" err="1" smtClean="0"/>
              <a:t>circunstances</a:t>
            </a:r>
            <a:r>
              <a:rPr lang="en-US" dirty="0" smtClean="0"/>
              <a:t>). The authors acknowledge this problem and remit to future work an enhancement for downloading the </a:t>
            </a:r>
            <a:r>
              <a:rPr lang="en-US" dirty="0" err="1" smtClean="0"/>
              <a:t>Infranet</a:t>
            </a:r>
            <a:r>
              <a:rPr lang="en-US" dirty="0" smtClean="0"/>
              <a:t> over the </a:t>
            </a:r>
            <a:r>
              <a:rPr lang="en-US" dirty="0" err="1" smtClean="0"/>
              <a:t>Infranet</a:t>
            </a:r>
            <a:r>
              <a:rPr lang="en-US" dirty="0" smtClean="0"/>
              <a:t> itself. This would be very desirable in order to eliminate this huge caveat. </a:t>
            </a:r>
          </a:p>
          <a:p>
            <a:endParaRPr lang="en-US" dirty="0" smtClean="0"/>
          </a:p>
          <a:p>
            <a:r>
              <a:rPr lang="en-US" dirty="0" smtClean="0"/>
              <a:t>measuring the actual usage of these systems is probably (as it should) be very difficult, but I would really be interested to know if this has taken up or not. Does anyone have a clue? </a:t>
            </a:r>
          </a:p>
          <a:p>
            <a:endParaRPr lang="en-US" dirty="0" smtClean="0"/>
          </a:p>
          <a:p>
            <a:r>
              <a:rPr lang="en-US" dirty="0" smtClean="0"/>
              <a:t>REPLY:</a:t>
            </a:r>
          </a:p>
          <a:p>
            <a:r>
              <a:rPr lang="en-US" dirty="0" smtClean="0"/>
              <a:t>As for David's remark that detection of responders could be done analyzing downstream traffic, I'm inclined to disagree. The idea behind the use of steganography is to encode a message within the image by using a pre-determined pattern that can only be observed to be such if one knows about it a priori. It is not necessarily the case that "errors" can be detected within the image, so its really hard to break this. </a:t>
            </a:r>
          </a:p>
          <a:p>
            <a:endParaRPr lang="en-US" dirty="0" smtClean="0"/>
          </a:p>
          <a:p>
            <a:r>
              <a:rPr lang="en-US" dirty="0" smtClean="0"/>
              <a:t>untrusted people can still get their hands on it</a:t>
            </a:r>
          </a:p>
          <a:p>
            <a:endParaRPr lang="en-US" dirty="0" smtClean="0"/>
          </a:p>
          <a:p>
            <a:endParaRPr lang="en-US" dirty="0" smtClean="0"/>
          </a:p>
          <a:p>
            <a:endParaRPr lang="en-US" dirty="0" smtClean="0"/>
          </a:p>
          <a:p>
            <a:endParaRPr lang="en-US" dirty="0" smtClean="0"/>
          </a:p>
          <a:p>
            <a:r>
              <a:rPr lang="en-US" dirty="0" smtClean="0"/>
              <a:t>The overhead they find in their simulations seems significant</a:t>
            </a:r>
          </a:p>
          <a:p>
            <a:endParaRPr lang="en-US" dirty="0" smtClean="0"/>
          </a:p>
          <a:p>
            <a:endParaRPr lang="en-US" dirty="0" smtClean="0"/>
          </a:p>
          <a:p>
            <a:endParaRPr lang="en-US" dirty="0" smtClean="0"/>
          </a:p>
          <a:p>
            <a:r>
              <a:rPr lang="en-US" dirty="0" smtClean="0"/>
              <a:t>However, what if people really need a much higher level of covertness in fear of punishment of dealing with censor information? Perhaps applying steganography using "packet transfer timings" can be harder to censor than applying steganography using "content" though transfer rates would become very low. </a:t>
            </a:r>
          </a:p>
          <a:p>
            <a:endParaRPr lang="en-US" dirty="0" smtClean="0"/>
          </a:p>
          <a:p>
            <a:endParaRPr lang="en-US" dirty="0" smtClean="0"/>
          </a:p>
          <a:p>
            <a:r>
              <a:rPr lang="en-US" dirty="0" smtClean="0"/>
              <a:t>response of U.S. Army about the paper</a:t>
            </a:r>
          </a:p>
          <a:p>
            <a:endParaRPr lang="en-US" dirty="0" smtClean="0"/>
          </a:p>
          <a:p>
            <a:endParaRPr lang="en-US" dirty="0" smtClean="0"/>
          </a:p>
          <a:p>
            <a:endParaRPr lang="en-US" dirty="0" smtClean="0"/>
          </a:p>
          <a:p>
            <a:endParaRPr lang="en-US" dirty="0" smtClean="0"/>
          </a:p>
          <a:p>
            <a:r>
              <a:rPr lang="en-US" dirty="0" smtClean="0"/>
              <a:t>The authors say that they assume that "the censor does not want to affect the experience of normal users," but this seems to be a very strong assumption. In an oppressive government, I'm not sure that this assumption would actually hold. Even if it does generally hold, it's not clear that the censor would need to dramatically affect normal users' experience to block </a:t>
            </a:r>
            <a:r>
              <a:rPr lang="en-US" dirty="0" err="1" smtClean="0"/>
              <a:t>Infranet</a:t>
            </a:r>
            <a:r>
              <a:rPr lang="en-US" dirty="0" smtClean="0"/>
              <a:t> -- perhaps only slight changes are needed. </a:t>
            </a:r>
          </a:p>
          <a:p>
            <a:endParaRPr lang="en-US" dirty="0" smtClean="0"/>
          </a:p>
          <a:p>
            <a:endParaRPr lang="en-US" dirty="0" smtClean="0"/>
          </a:p>
          <a:p>
            <a:r>
              <a:rPr lang="en-US" dirty="0" smtClean="0"/>
              <a:t>highly unclear what is within and outside the scope of possible attacks from the censor.</a:t>
            </a:r>
          </a:p>
          <a:p>
            <a:endParaRPr lang="en-US" dirty="0" smtClean="0"/>
          </a:p>
          <a:p>
            <a:endParaRPr lang="en-US" dirty="0" smtClean="0"/>
          </a:p>
          <a:p>
            <a:r>
              <a:rPr lang="en-US" dirty="0" smtClean="0"/>
              <a:t>I'm not quite ready to accept that the bandwidth is good enough</a:t>
            </a:r>
          </a:p>
          <a:p>
            <a:endParaRPr lang="en-US" dirty="0" smtClean="0"/>
          </a:p>
          <a:p>
            <a:endParaRPr lang="en-US" dirty="0" smtClean="0"/>
          </a:p>
          <a:p>
            <a:r>
              <a:rPr lang="en-US" dirty="0" smtClean="0"/>
              <a:t>For example, to get 80k of bytes, which is sometimes the size of a single image from a webpage, somewhere around 50 to 60 requests have to be made. However, and I don't think the authors mention this, each request has to be adequately spaced.</a:t>
            </a:r>
          </a:p>
          <a:p>
            <a:endParaRPr lang="en-US" dirty="0" smtClean="0"/>
          </a:p>
          <a:p>
            <a:endParaRPr lang="en-US" dirty="0" smtClean="0"/>
          </a:p>
          <a:p>
            <a:r>
              <a:rPr lang="en-US" dirty="0" smtClean="0"/>
              <a:t>If requests are flowing too fast, it becomes easy for the censor to identify that non-human navigation pattern and stifle it. </a:t>
            </a:r>
          </a:p>
          <a:p>
            <a:endParaRPr lang="en-US" dirty="0" smtClean="0"/>
          </a:p>
          <a:p>
            <a:endParaRPr lang="en-US" dirty="0" smtClean="0"/>
          </a:p>
          <a:p>
            <a:endParaRPr lang="en-US" dirty="0" smtClean="0"/>
          </a:p>
          <a:p>
            <a:r>
              <a:rPr lang="en-US" dirty="0" smtClean="0"/>
              <a:t>I was curious about the certain types of attacks the authors mention might be made against their </a:t>
            </a:r>
            <a:r>
              <a:rPr lang="en-US" dirty="0" err="1" smtClean="0"/>
              <a:t>steganographic</a:t>
            </a:r>
            <a:r>
              <a:rPr lang="en-US" dirty="0" smtClean="0"/>
              <a:t> technique. The authors discuss the possibility that a suspicious adversary would request the same ostensibly static image data from an </a:t>
            </a:r>
            <a:r>
              <a:rPr lang="en-US" dirty="0" err="1" smtClean="0"/>
              <a:t>Infranet</a:t>
            </a:r>
            <a:r>
              <a:rPr lang="en-US" dirty="0" smtClean="0"/>
              <a:t> server multiple times to see if its hash changes. They suggest a solution would be to host webcam-like streams. This is lacking as it's an explicit mark that can serve to increase suspicion that a given Web server is an </a:t>
            </a:r>
            <a:r>
              <a:rPr lang="en-US" dirty="0" err="1" smtClean="0"/>
              <a:t>Infranet</a:t>
            </a:r>
            <a:r>
              <a:rPr lang="en-US" dirty="0" smtClean="0"/>
              <a:t> responder. </a:t>
            </a:r>
          </a:p>
          <a:p>
            <a:endParaRPr lang="en-US" dirty="0" smtClean="0"/>
          </a:p>
          <a:p>
            <a:endParaRPr lang="en-US" dirty="0" smtClean="0"/>
          </a:p>
          <a:p>
            <a:r>
              <a:rPr lang="en-US" dirty="0" smtClean="0"/>
              <a:t>What kind of additional load does </a:t>
            </a:r>
            <a:r>
              <a:rPr lang="en-US" dirty="0" err="1" smtClean="0"/>
              <a:t>Infranet</a:t>
            </a:r>
            <a:r>
              <a:rPr lang="en-US" dirty="0" smtClean="0"/>
              <a:t> put on a Web server?</a:t>
            </a:r>
          </a:p>
          <a:p>
            <a:endParaRPr lang="en-US" dirty="0" smtClean="0"/>
          </a:p>
          <a:p>
            <a:endParaRPr lang="en-US" dirty="0" smtClean="0"/>
          </a:p>
          <a:p>
            <a:r>
              <a:rPr lang="en-US" dirty="0" err="1" smtClean="0"/>
              <a:t>Infranet</a:t>
            </a:r>
            <a:r>
              <a:rPr lang="en-US" dirty="0" smtClean="0"/>
              <a:t> depends on the altruism of server administrators in environments with relatively uncensored links</a:t>
            </a:r>
          </a:p>
          <a:p>
            <a:endParaRPr lang="en-US" dirty="0" smtClean="0"/>
          </a:p>
          <a:p>
            <a:endParaRPr lang="en-US" dirty="0" smtClean="0"/>
          </a:p>
          <a:p>
            <a:endParaRPr lang="en-US" dirty="0" smtClean="0"/>
          </a:p>
          <a:p>
            <a:r>
              <a:rPr lang="en-US" dirty="0" smtClean="0"/>
              <a:t>I feel access patterns for such requests is another such issue that needs some consideration. I think this will perform very poorly as more connections are made through the framework (which is probably the access pattern for most of the accesses on the web- a few things are popular at a time and rest are rarely accessed). </a:t>
            </a:r>
            <a:endParaRPr lang="en-US" dirty="0"/>
          </a:p>
        </p:txBody>
      </p:sp>
      <p:sp>
        <p:nvSpPr>
          <p:cNvPr id="4" name="Slide Number Placeholder 3"/>
          <p:cNvSpPr>
            <a:spLocks noGrp="1"/>
          </p:cNvSpPr>
          <p:nvPr>
            <p:ph type="sldNum" sz="quarter" idx="10"/>
          </p:nvPr>
        </p:nvSpPr>
        <p:spPr/>
        <p:txBody>
          <a:bodyPr/>
          <a:lstStyle/>
          <a:p>
            <a:fld id="{CA0E1CFB-4ABE-4EB8-9678-D51D16894CAC}" type="slidenum">
              <a:rPr lang="en-US" smtClean="0"/>
              <a:t>7</a:t>
            </a:fld>
            <a:endParaRPr lang="en-US"/>
          </a:p>
        </p:txBody>
      </p:sp>
    </p:spTree>
    <p:extLst>
      <p:ext uri="{BB962C8B-B14F-4D97-AF65-F5344CB8AC3E}">
        <p14:creationId xmlns:p14="http://schemas.microsoft.com/office/powerpoint/2010/main" val="1189435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61F268-A09E-4CB6-A1B4-27566A83789A}" type="datetimeFigureOut">
              <a:rPr lang="en-US" smtClean="0"/>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B5CFF-7712-48D4-920C-9AC02E9D3127}" type="slidenum">
              <a:rPr lang="en-US" smtClean="0"/>
              <a:t>‹#›</a:t>
            </a:fld>
            <a:endParaRPr lang="en-US"/>
          </a:p>
        </p:txBody>
      </p:sp>
    </p:spTree>
    <p:extLst>
      <p:ext uri="{BB962C8B-B14F-4D97-AF65-F5344CB8AC3E}">
        <p14:creationId xmlns:p14="http://schemas.microsoft.com/office/powerpoint/2010/main" val="198655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1F268-A09E-4CB6-A1B4-27566A83789A}" type="datetimeFigureOut">
              <a:rPr lang="en-US" smtClean="0"/>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B5CFF-7712-48D4-920C-9AC02E9D3127}" type="slidenum">
              <a:rPr lang="en-US" smtClean="0"/>
              <a:t>‹#›</a:t>
            </a:fld>
            <a:endParaRPr lang="en-US"/>
          </a:p>
        </p:txBody>
      </p:sp>
    </p:spTree>
    <p:extLst>
      <p:ext uri="{BB962C8B-B14F-4D97-AF65-F5344CB8AC3E}">
        <p14:creationId xmlns:p14="http://schemas.microsoft.com/office/powerpoint/2010/main" val="320332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1F268-A09E-4CB6-A1B4-27566A83789A}" type="datetimeFigureOut">
              <a:rPr lang="en-US" smtClean="0"/>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B5CFF-7712-48D4-920C-9AC02E9D3127}" type="slidenum">
              <a:rPr lang="en-US" smtClean="0"/>
              <a:t>‹#›</a:t>
            </a:fld>
            <a:endParaRPr lang="en-US"/>
          </a:p>
        </p:txBody>
      </p:sp>
    </p:spTree>
    <p:extLst>
      <p:ext uri="{BB962C8B-B14F-4D97-AF65-F5344CB8AC3E}">
        <p14:creationId xmlns:p14="http://schemas.microsoft.com/office/powerpoint/2010/main" val="10587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1F268-A09E-4CB6-A1B4-27566A83789A}" type="datetimeFigureOut">
              <a:rPr lang="en-US" smtClean="0"/>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B5CFF-7712-48D4-920C-9AC02E9D3127}" type="slidenum">
              <a:rPr lang="en-US" smtClean="0"/>
              <a:t>‹#›</a:t>
            </a:fld>
            <a:endParaRPr lang="en-US"/>
          </a:p>
        </p:txBody>
      </p:sp>
    </p:spTree>
    <p:extLst>
      <p:ext uri="{BB962C8B-B14F-4D97-AF65-F5344CB8AC3E}">
        <p14:creationId xmlns:p14="http://schemas.microsoft.com/office/powerpoint/2010/main" val="389220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61F268-A09E-4CB6-A1B4-27566A83789A}" type="datetimeFigureOut">
              <a:rPr lang="en-US" smtClean="0"/>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B5CFF-7712-48D4-920C-9AC02E9D3127}" type="slidenum">
              <a:rPr lang="en-US" smtClean="0"/>
              <a:t>‹#›</a:t>
            </a:fld>
            <a:endParaRPr lang="en-US"/>
          </a:p>
        </p:txBody>
      </p:sp>
    </p:spTree>
    <p:extLst>
      <p:ext uri="{BB962C8B-B14F-4D97-AF65-F5344CB8AC3E}">
        <p14:creationId xmlns:p14="http://schemas.microsoft.com/office/powerpoint/2010/main" val="113634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61F268-A09E-4CB6-A1B4-27566A83789A}" type="datetimeFigureOut">
              <a:rPr lang="en-US" smtClean="0"/>
              <a:t>11/16/2010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B5CFF-7712-48D4-920C-9AC02E9D3127}" type="slidenum">
              <a:rPr lang="en-US" smtClean="0"/>
              <a:t>‹#›</a:t>
            </a:fld>
            <a:endParaRPr lang="en-US"/>
          </a:p>
        </p:txBody>
      </p:sp>
    </p:spTree>
    <p:extLst>
      <p:ext uri="{BB962C8B-B14F-4D97-AF65-F5344CB8AC3E}">
        <p14:creationId xmlns:p14="http://schemas.microsoft.com/office/powerpoint/2010/main" val="188974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61F268-A09E-4CB6-A1B4-27566A83789A}" type="datetimeFigureOut">
              <a:rPr lang="en-US" smtClean="0"/>
              <a:t>11/16/2010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CB5CFF-7712-48D4-920C-9AC02E9D3127}" type="slidenum">
              <a:rPr lang="en-US" smtClean="0"/>
              <a:t>‹#›</a:t>
            </a:fld>
            <a:endParaRPr lang="en-US"/>
          </a:p>
        </p:txBody>
      </p:sp>
    </p:spTree>
    <p:extLst>
      <p:ext uri="{BB962C8B-B14F-4D97-AF65-F5344CB8AC3E}">
        <p14:creationId xmlns:p14="http://schemas.microsoft.com/office/powerpoint/2010/main" val="213507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61F268-A09E-4CB6-A1B4-27566A83789A}" type="datetimeFigureOut">
              <a:rPr lang="en-US" smtClean="0"/>
              <a:t>11/16/2010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CB5CFF-7712-48D4-920C-9AC02E9D3127}" type="slidenum">
              <a:rPr lang="en-US" smtClean="0"/>
              <a:t>‹#›</a:t>
            </a:fld>
            <a:endParaRPr lang="en-US"/>
          </a:p>
        </p:txBody>
      </p:sp>
    </p:spTree>
    <p:extLst>
      <p:ext uri="{BB962C8B-B14F-4D97-AF65-F5344CB8AC3E}">
        <p14:creationId xmlns:p14="http://schemas.microsoft.com/office/powerpoint/2010/main" val="6927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1F268-A09E-4CB6-A1B4-27566A83789A}" type="datetimeFigureOut">
              <a:rPr lang="en-US" smtClean="0"/>
              <a:t>11/16/2010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CB5CFF-7712-48D4-920C-9AC02E9D3127}" type="slidenum">
              <a:rPr lang="en-US" smtClean="0"/>
              <a:t>‹#›</a:t>
            </a:fld>
            <a:endParaRPr lang="en-US"/>
          </a:p>
        </p:txBody>
      </p:sp>
    </p:spTree>
    <p:extLst>
      <p:ext uri="{BB962C8B-B14F-4D97-AF65-F5344CB8AC3E}">
        <p14:creationId xmlns:p14="http://schemas.microsoft.com/office/powerpoint/2010/main" val="165364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1F268-A09E-4CB6-A1B4-27566A83789A}" type="datetimeFigureOut">
              <a:rPr lang="en-US" smtClean="0"/>
              <a:t>11/16/2010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B5CFF-7712-48D4-920C-9AC02E9D3127}" type="slidenum">
              <a:rPr lang="en-US" smtClean="0"/>
              <a:t>‹#›</a:t>
            </a:fld>
            <a:endParaRPr lang="en-US"/>
          </a:p>
        </p:txBody>
      </p:sp>
    </p:spTree>
    <p:extLst>
      <p:ext uri="{BB962C8B-B14F-4D97-AF65-F5344CB8AC3E}">
        <p14:creationId xmlns:p14="http://schemas.microsoft.com/office/powerpoint/2010/main" val="46453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1F268-A09E-4CB6-A1B4-27566A83789A}" type="datetimeFigureOut">
              <a:rPr lang="en-US" smtClean="0"/>
              <a:t>11/16/2010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B5CFF-7712-48D4-920C-9AC02E9D3127}" type="slidenum">
              <a:rPr lang="en-US" smtClean="0"/>
              <a:t>‹#›</a:t>
            </a:fld>
            <a:endParaRPr lang="en-US"/>
          </a:p>
        </p:txBody>
      </p:sp>
    </p:spTree>
    <p:extLst>
      <p:ext uri="{BB962C8B-B14F-4D97-AF65-F5344CB8AC3E}">
        <p14:creationId xmlns:p14="http://schemas.microsoft.com/office/powerpoint/2010/main" val="1646492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1F268-A09E-4CB6-A1B4-27566A83789A}" type="datetimeFigureOut">
              <a:rPr lang="en-US" smtClean="0"/>
              <a:t>11/16/2010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B5CFF-7712-48D4-920C-9AC02E9D3127}" type="slidenum">
              <a:rPr lang="en-US" smtClean="0"/>
              <a:t>‹#›</a:t>
            </a:fld>
            <a:endParaRPr lang="en-US"/>
          </a:p>
        </p:txBody>
      </p:sp>
    </p:spTree>
    <p:extLst>
      <p:ext uri="{BB962C8B-B14F-4D97-AF65-F5344CB8AC3E}">
        <p14:creationId xmlns:p14="http://schemas.microsoft.com/office/powerpoint/2010/main" val="2879668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10335637"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51643" y="6172200"/>
            <a:ext cx="2868157" cy="400110"/>
          </a:xfrm>
          <a:prstGeom prst="rect">
            <a:avLst/>
          </a:prstGeom>
          <a:noFill/>
        </p:spPr>
        <p:txBody>
          <a:bodyPr wrap="none" rtlCol="0">
            <a:spAutoFit/>
          </a:bodyPr>
          <a:lstStyle/>
          <a:p>
            <a:r>
              <a:rPr lang="en-US" sz="2000" b="1" dirty="0" smtClean="0"/>
              <a:t>Presenting: Dafna Shahaf</a:t>
            </a:r>
            <a:endParaRPr lang="en-US" sz="2000" b="1" dirty="0"/>
          </a:p>
        </p:txBody>
      </p:sp>
    </p:spTree>
    <p:extLst>
      <p:ext uri="{BB962C8B-B14F-4D97-AF65-F5344CB8AC3E}">
        <p14:creationId xmlns:p14="http://schemas.microsoft.com/office/powerpoint/2010/main" val="2030991054"/>
      </p:ext>
    </p:extLst>
  </p:cSld>
  <p:clrMapOvr>
    <a:masterClrMapping/>
  </p:clrMapOvr>
  <mc:AlternateContent xmlns:mc="http://schemas.openxmlformats.org/markup-compatibility/2006">
    <mc:Choice xmlns:p14="http://schemas.microsoft.com/office/powerpoint/2010/main" Requires="p14">
      <p:transition spd="slow" p14:dur="2000" advTm="3709"/>
    </mc:Choice>
    <mc:Fallback>
      <p:transition spd="slow" advTm="370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solidFill>
                  <a:srgbClr val="FF0000"/>
                </a:solidFill>
              </a:rPr>
              <a:t>S</a:t>
            </a:r>
            <a:r>
              <a:rPr lang="en-US" dirty="0" smtClean="0">
                <a:solidFill>
                  <a:srgbClr val="FF0000"/>
                </a:solidFill>
              </a:rPr>
              <a:t>urprise</a:t>
            </a:r>
          </a:p>
          <a:p>
            <a:r>
              <a:rPr lang="en-US" dirty="0">
                <a:solidFill>
                  <a:srgbClr val="FF0000"/>
                </a:solidFill>
              </a:rPr>
              <a:t>D</a:t>
            </a:r>
            <a:r>
              <a:rPr lang="en-US" dirty="0" smtClean="0">
                <a:solidFill>
                  <a:srgbClr val="FF0000"/>
                </a:solidFill>
              </a:rPr>
              <a:t>eployment</a:t>
            </a:r>
            <a:r>
              <a:rPr lang="en-US" dirty="0" smtClean="0"/>
              <a:t>:</a:t>
            </a:r>
          </a:p>
          <a:p>
            <a:pPr lvl="1"/>
            <a:r>
              <a:rPr lang="en-US" dirty="0" smtClean="0"/>
              <a:t>Different encryption mechanism</a:t>
            </a:r>
          </a:p>
          <a:p>
            <a:pPr lvl="1"/>
            <a:r>
              <a:rPr lang="en-US" dirty="0" smtClean="0"/>
              <a:t>Cold start</a:t>
            </a:r>
          </a:p>
          <a:p>
            <a:r>
              <a:rPr lang="en-US" dirty="0"/>
              <a:t>L</a:t>
            </a:r>
            <a:r>
              <a:rPr lang="en-US" dirty="0" smtClean="0"/>
              <a:t>arge reduction in </a:t>
            </a:r>
            <a:r>
              <a:rPr lang="en-US" dirty="0" smtClean="0">
                <a:solidFill>
                  <a:srgbClr val="FF0000"/>
                </a:solidFill>
              </a:rPr>
              <a:t>throughput </a:t>
            </a:r>
          </a:p>
          <a:p>
            <a:pPr lvl="1"/>
            <a:r>
              <a:rPr lang="en-US" dirty="0" smtClean="0"/>
              <a:t>D</a:t>
            </a:r>
            <a:r>
              <a:rPr lang="en-US" dirty="0" smtClean="0"/>
              <a:t>e-emphasized</a:t>
            </a:r>
            <a:r>
              <a:rPr lang="en-US" dirty="0" smtClean="0"/>
              <a:t>, deal breaker</a:t>
            </a:r>
            <a:r>
              <a:rPr lang="en-US" dirty="0" smtClean="0"/>
              <a:t>  </a:t>
            </a:r>
          </a:p>
          <a:p>
            <a:r>
              <a:rPr lang="en-US" dirty="0" smtClean="0">
                <a:solidFill>
                  <a:srgbClr val="FF0000"/>
                </a:solidFill>
              </a:rPr>
              <a:t>Wireless</a:t>
            </a:r>
          </a:p>
          <a:p>
            <a:pPr lvl="1"/>
            <a:r>
              <a:rPr lang="en-US" dirty="0" smtClean="0"/>
              <a:t>Who does the sender trust?</a:t>
            </a:r>
          </a:p>
          <a:p>
            <a:r>
              <a:rPr lang="en-US" dirty="0" smtClean="0"/>
              <a:t>M</a:t>
            </a:r>
            <a:r>
              <a:rPr lang="en-US" dirty="0" smtClean="0"/>
              <a:t>echanism for distributing symmetric keys </a:t>
            </a:r>
            <a:br>
              <a:rPr lang="en-US" dirty="0" smtClean="0"/>
            </a:br>
            <a:r>
              <a:rPr lang="en-US" dirty="0" smtClean="0"/>
              <a:t>reveals too much?</a:t>
            </a:r>
          </a:p>
          <a:p>
            <a:pPr lvl="1"/>
            <a:r>
              <a:rPr lang="en-US" dirty="0" smtClean="0"/>
              <a:t>Solved(?)</a:t>
            </a:r>
            <a:br>
              <a:rPr lang="en-US" dirty="0" smtClean="0"/>
            </a:br>
            <a:endParaRPr lang="en-US" dirty="0"/>
          </a:p>
        </p:txBody>
      </p:sp>
    </p:spTree>
    <p:custDataLst>
      <p:tags r:id="rId1"/>
    </p:custDataLst>
    <p:extLst>
      <p:ext uri="{BB962C8B-B14F-4D97-AF65-F5344CB8AC3E}">
        <p14:creationId xmlns:p14="http://schemas.microsoft.com/office/powerpoint/2010/main" val="2589332216"/>
      </p:ext>
    </p:extLst>
  </p:cSld>
  <p:clrMapOvr>
    <a:masterClrMapping/>
  </p:clrMapOvr>
  <mc:AlternateContent xmlns:mc="http://schemas.openxmlformats.org/markup-compatibility/2006">
    <mc:Choice xmlns:p14="http://schemas.microsoft.com/office/powerpoint/2010/main" Requires="p14">
      <p:transition spd="slow" p14:dur="2000" advTm="1119"/>
    </mc:Choice>
    <mc:Fallback>
      <p:transition spd="slow" advTm="11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230" y="762000"/>
            <a:ext cx="7772400" cy="2076450"/>
          </a:xfrm>
        </p:spPr>
        <p:txBody>
          <a:bodyPr>
            <a:normAutofit fontScale="90000"/>
          </a:bodyPr>
          <a:lstStyle/>
          <a:p>
            <a:r>
              <a:rPr lang="en-US" dirty="0" err="1" smtClean="0"/>
              <a:t>Infranet</a:t>
            </a:r>
            <a:r>
              <a:rPr lang="en-US" dirty="0" smtClean="0"/>
              <a:t>: Circumventing Web Censorship and Surveillance</a:t>
            </a:r>
            <a:br>
              <a:rPr lang="en-US" dirty="0" smtClean="0"/>
            </a:br>
            <a:r>
              <a:rPr lang="en-US" sz="3100" dirty="0" smtClean="0"/>
              <a:t>Nick </a:t>
            </a:r>
            <a:r>
              <a:rPr lang="en-US" sz="3100" dirty="0" err="1" smtClean="0"/>
              <a:t>Feamster</a:t>
            </a:r>
            <a:r>
              <a:rPr lang="en-US" sz="3100" dirty="0" smtClean="0"/>
              <a:t>, Magdalena </a:t>
            </a:r>
            <a:r>
              <a:rPr lang="en-US" sz="3100" dirty="0" err="1" smtClean="0"/>
              <a:t>Balazinska</a:t>
            </a:r>
            <a:r>
              <a:rPr lang="en-US" sz="3100" dirty="0" smtClean="0"/>
              <a:t>, Greg </a:t>
            </a:r>
            <a:r>
              <a:rPr lang="en-US" sz="3100" dirty="0" err="1" smtClean="0"/>
              <a:t>Harfst</a:t>
            </a:r>
            <a:r>
              <a:rPr lang="en-US" sz="3100" dirty="0" smtClean="0"/>
              <a:t>, </a:t>
            </a:r>
            <a:r>
              <a:rPr lang="en-US" sz="3100" dirty="0" err="1" smtClean="0"/>
              <a:t>Hari</a:t>
            </a:r>
            <a:r>
              <a:rPr lang="en-US" sz="3100" dirty="0" smtClean="0"/>
              <a:t> </a:t>
            </a:r>
            <a:r>
              <a:rPr lang="en-US" sz="3100" dirty="0" err="1" smtClean="0"/>
              <a:t>Balakrishnan</a:t>
            </a:r>
            <a:r>
              <a:rPr lang="en-US" sz="3100" dirty="0" smtClean="0"/>
              <a:t>, David </a:t>
            </a:r>
            <a:r>
              <a:rPr lang="en-US" sz="3100" dirty="0" err="1" smtClean="0"/>
              <a:t>Karger</a:t>
            </a:r>
            <a:endParaRPr lang="en-US" sz="31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00" t="24900" r="7200" b="29500"/>
          <a:stretch/>
        </p:blipFill>
        <p:spPr bwMode="auto">
          <a:xfrm>
            <a:off x="2148840" y="3124200"/>
            <a:ext cx="4869180" cy="347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899901"/>
      </p:ext>
    </p:extLst>
  </p:cSld>
  <p:clrMapOvr>
    <a:masterClrMapping/>
  </p:clrMapOvr>
  <mc:AlternateContent xmlns:mc="http://schemas.openxmlformats.org/markup-compatibility/2006">
    <mc:Choice xmlns:p14="http://schemas.microsoft.com/office/powerpoint/2010/main" Requires="p14">
      <p:transition spd="slow" p14:dur="2000" advTm="14333"/>
    </mc:Choice>
    <mc:Fallback>
      <p:transition spd="slow" advTm="1433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507851"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285874"/>
            <a:ext cx="2133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342900"/>
            <a:ext cx="21717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rc 7"/>
          <p:cNvSpPr/>
          <p:nvPr/>
        </p:nvSpPr>
        <p:spPr>
          <a:xfrm>
            <a:off x="1780673" y="2743200"/>
            <a:ext cx="3096127" cy="1600200"/>
          </a:xfrm>
          <a:prstGeom prst="arc">
            <a:avLst>
              <a:gd name="adj1" fmla="val 11426188"/>
              <a:gd name="adj2" fmla="val 20129556"/>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102" name="Picture 6"/>
          <p:cNvPicPr>
            <a:picLocks noChangeAspect="1" noChangeArrowheads="1"/>
          </p:cNvPicPr>
          <p:nvPr/>
        </p:nvPicPr>
        <p:blipFill>
          <a:blip r:embed="rId6">
            <a:clrChange>
              <a:clrFrom>
                <a:srgbClr val="DBC8DC"/>
              </a:clrFrom>
              <a:clrTo>
                <a:srgbClr val="DBC8DC">
                  <a:alpha val="0"/>
                </a:srgbClr>
              </a:clrTo>
            </a:clrChange>
            <a:extLst>
              <a:ext uri="{28A0092B-C50C-407E-A947-70E740481C1C}">
                <a14:useLocalDpi xmlns:a14="http://schemas.microsoft.com/office/drawing/2010/main" val="0"/>
              </a:ext>
            </a:extLst>
          </a:blip>
          <a:srcRect/>
          <a:stretch>
            <a:fillRect/>
          </a:stretch>
        </p:blipFill>
        <p:spPr bwMode="auto">
          <a:xfrm>
            <a:off x="9526721" y="4038601"/>
            <a:ext cx="1747660" cy="178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rc 16"/>
          <p:cNvSpPr/>
          <p:nvPr/>
        </p:nvSpPr>
        <p:spPr>
          <a:xfrm rot="1064175">
            <a:off x="4166492" y="2977760"/>
            <a:ext cx="2872692" cy="1600200"/>
          </a:xfrm>
          <a:prstGeom prst="arc">
            <a:avLst>
              <a:gd name="adj1" fmla="val 11426188"/>
              <a:gd name="adj2" fmla="val 20129556"/>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Multiply 5"/>
          <p:cNvSpPr/>
          <p:nvPr/>
        </p:nvSpPr>
        <p:spPr>
          <a:xfrm>
            <a:off x="4935100" y="2578227"/>
            <a:ext cx="661706" cy="63436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9800" y="2057400"/>
            <a:ext cx="3280042" cy="3288583"/>
          </a:xfrm>
          <a:prstGeom prst="rect">
            <a:avLst/>
          </a:prstGeom>
        </p:spPr>
      </p:pic>
    </p:spTree>
    <p:custDataLst>
      <p:tags r:id="rId1"/>
    </p:custDataLst>
    <p:extLst>
      <p:ext uri="{BB962C8B-B14F-4D97-AF65-F5344CB8AC3E}">
        <p14:creationId xmlns:p14="http://schemas.microsoft.com/office/powerpoint/2010/main" val="1763178479"/>
      </p:ext>
    </p:extLst>
  </p:cSld>
  <p:clrMapOvr>
    <a:masterClrMapping/>
  </p:clrMapOvr>
  <mc:AlternateContent xmlns:mc="http://schemas.openxmlformats.org/markup-compatibility/2006">
    <mc:Choice xmlns:p14="http://schemas.microsoft.com/office/powerpoint/2010/main" Requires="p14">
      <p:transition spd="slow" p14:dur="2000" advTm="19292"/>
    </mc:Choice>
    <mc:Fallback>
      <p:transition spd="slow" advTm="192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4" presetClass="entr" presetSubtype="1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507851"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285874"/>
            <a:ext cx="2133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342900"/>
            <a:ext cx="21717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rc 7"/>
          <p:cNvSpPr/>
          <p:nvPr/>
        </p:nvSpPr>
        <p:spPr>
          <a:xfrm>
            <a:off x="1780673" y="2743200"/>
            <a:ext cx="3096127" cy="1600200"/>
          </a:xfrm>
          <a:prstGeom prst="arc">
            <a:avLst>
              <a:gd name="adj1" fmla="val 11426188"/>
              <a:gd name="adj2" fmla="val 20129556"/>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102" name="Picture 6"/>
          <p:cNvPicPr>
            <a:picLocks noChangeAspect="1" noChangeArrowheads="1"/>
          </p:cNvPicPr>
          <p:nvPr/>
        </p:nvPicPr>
        <p:blipFill>
          <a:blip r:embed="rId6">
            <a:clrChange>
              <a:clrFrom>
                <a:srgbClr val="DBC8DC"/>
              </a:clrFrom>
              <a:clrTo>
                <a:srgbClr val="DBC8DC">
                  <a:alpha val="0"/>
                </a:srgbClr>
              </a:clrTo>
            </a:clrChange>
            <a:extLst>
              <a:ext uri="{28A0092B-C50C-407E-A947-70E740481C1C}">
                <a14:useLocalDpi xmlns:a14="http://schemas.microsoft.com/office/drawing/2010/main" val="0"/>
              </a:ext>
            </a:extLst>
          </a:blip>
          <a:srcRect/>
          <a:stretch>
            <a:fillRect/>
          </a:stretch>
        </p:blipFill>
        <p:spPr bwMode="auto">
          <a:xfrm>
            <a:off x="9526721" y="4038601"/>
            <a:ext cx="1747660" cy="178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rc 16"/>
          <p:cNvSpPr/>
          <p:nvPr/>
        </p:nvSpPr>
        <p:spPr>
          <a:xfrm rot="1064175">
            <a:off x="4166492" y="2977760"/>
            <a:ext cx="2872692" cy="1600200"/>
          </a:xfrm>
          <a:prstGeom prst="arc">
            <a:avLst>
              <a:gd name="adj1" fmla="val 11426188"/>
              <a:gd name="adj2" fmla="val 20129556"/>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Multiply 5"/>
          <p:cNvSpPr/>
          <p:nvPr/>
        </p:nvSpPr>
        <p:spPr>
          <a:xfrm>
            <a:off x="4935100" y="2578227"/>
            <a:ext cx="661706" cy="63436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2752" y="5859517"/>
            <a:ext cx="418156"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409304" y="6183868"/>
            <a:ext cx="926216" cy="369332"/>
          </a:xfrm>
          <a:prstGeom prst="rect">
            <a:avLst/>
          </a:prstGeom>
          <a:noFill/>
        </p:spPr>
        <p:txBody>
          <a:bodyPr wrap="none" rtlCol="0">
            <a:spAutoFit/>
          </a:bodyPr>
          <a:lstStyle/>
          <a:p>
            <a:r>
              <a:rPr lang="en-US" dirty="0" smtClean="0"/>
              <a:t>+ IP, key</a:t>
            </a:r>
            <a:endParaRPr lang="en-US" dirty="0"/>
          </a:p>
        </p:txBody>
      </p:sp>
      <p:sp>
        <p:nvSpPr>
          <p:cNvPr id="13" name="TextBox 12"/>
          <p:cNvSpPr txBox="1"/>
          <p:nvPr/>
        </p:nvSpPr>
        <p:spPr>
          <a:xfrm>
            <a:off x="3352800" y="1371600"/>
            <a:ext cx="1604927" cy="3770263"/>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39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239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ustDataLst>
      <p:tags r:id="rId1"/>
    </p:custDataLst>
    <p:extLst>
      <p:ext uri="{BB962C8B-B14F-4D97-AF65-F5344CB8AC3E}">
        <p14:creationId xmlns:p14="http://schemas.microsoft.com/office/powerpoint/2010/main" val="177201435"/>
      </p:ext>
    </p:extLst>
  </p:cSld>
  <p:clrMapOvr>
    <a:masterClrMapping/>
  </p:clrMapOvr>
  <mc:AlternateContent xmlns:mc="http://schemas.openxmlformats.org/markup-compatibility/2006">
    <mc:Choice xmlns:p14="http://schemas.microsoft.com/office/powerpoint/2010/main" Requires="p14">
      <p:transition spd="slow" p14:dur="2000" advTm="13958"/>
    </mc:Choice>
    <mc:Fallback>
      <p:transition spd="slow" advTm="139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1752" y="301752"/>
            <a:ext cx="8502677" cy="6263639"/>
          </a:xfrm>
        </p:spPr>
      </p:pic>
      <p:sp>
        <p:nvSpPr>
          <p:cNvPr id="5" name="Arc 4"/>
          <p:cNvSpPr/>
          <p:nvPr/>
        </p:nvSpPr>
        <p:spPr>
          <a:xfrm>
            <a:off x="1780673" y="2743200"/>
            <a:ext cx="3096127" cy="1600200"/>
          </a:xfrm>
          <a:prstGeom prst="arc">
            <a:avLst>
              <a:gd name="adj1" fmla="val 11426188"/>
              <a:gd name="adj2" fmla="val 20129556"/>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p:cNvSpPr/>
          <p:nvPr/>
        </p:nvSpPr>
        <p:spPr>
          <a:xfrm rot="1064175">
            <a:off x="4166492" y="2977760"/>
            <a:ext cx="2872692" cy="1600200"/>
          </a:xfrm>
          <a:prstGeom prst="arc">
            <a:avLst>
              <a:gd name="adj1" fmla="val 11426188"/>
              <a:gd name="adj2" fmla="val 20129556"/>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2752" y="5859517"/>
            <a:ext cx="418156"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409304" y="6183868"/>
            <a:ext cx="926216" cy="369332"/>
          </a:xfrm>
          <a:prstGeom prst="rect">
            <a:avLst/>
          </a:prstGeom>
          <a:noFill/>
        </p:spPr>
        <p:txBody>
          <a:bodyPr wrap="none" rtlCol="0">
            <a:spAutoFit/>
          </a:bodyPr>
          <a:lstStyle/>
          <a:p>
            <a:r>
              <a:rPr lang="en-US" dirty="0" smtClean="0"/>
              <a:t>+ IP, key</a:t>
            </a:r>
            <a:endParaRPr lang="en-US" dirty="0"/>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3777860"/>
            <a:ext cx="1354053" cy="82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2590800" y="457200"/>
            <a:ext cx="2286000" cy="914400"/>
            <a:chOff x="2971800" y="457200"/>
            <a:chExt cx="1905000" cy="914400"/>
          </a:xfrm>
        </p:grpSpPr>
        <p:sp>
          <p:nvSpPr>
            <p:cNvPr id="3" name="Rounded Rectangular Callout 2"/>
            <p:cNvSpPr/>
            <p:nvPr/>
          </p:nvSpPr>
          <p:spPr>
            <a:xfrm>
              <a:off x="2971800" y="457200"/>
              <a:ext cx="1905000" cy="914400"/>
            </a:xfrm>
            <a:prstGeom prst="wedgeRoundRectCallout">
              <a:avLst>
                <a:gd name="adj1" fmla="val 49686"/>
                <a:gd name="adj2" fmla="val -20216"/>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3. Hide(                       )</a:t>
              </a:r>
              <a:endParaRPr lang="en-US" b="1" dirty="0"/>
            </a:p>
          </p:txBody>
        </p:sp>
        <p:pic>
          <p:nvPicPr>
            <p:cNvPr id="717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7430" t="30488" r="22911" b="8808"/>
            <a:stretch/>
          </p:blipFill>
          <p:spPr bwMode="auto">
            <a:xfrm>
              <a:off x="3707931" y="533400"/>
              <a:ext cx="975740" cy="71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ular Callout 9"/>
          <p:cNvSpPr/>
          <p:nvPr/>
        </p:nvSpPr>
        <p:spPr>
          <a:xfrm>
            <a:off x="6096000" y="5181600"/>
            <a:ext cx="2209800" cy="873179"/>
          </a:xfrm>
          <a:prstGeom prst="wedgeRectCallout">
            <a:avLst>
              <a:gd name="adj1" fmla="val -25431"/>
              <a:gd name="adj2" fmla="val -13659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t>Challenge!</a:t>
            </a:r>
            <a:endParaRPr lang="en-US" sz="2400" b="1" dirty="0"/>
          </a:p>
        </p:txBody>
      </p:sp>
      <p:sp>
        <p:nvSpPr>
          <p:cNvPr id="16" name="Rounded Rectangular Callout 15"/>
          <p:cNvSpPr/>
          <p:nvPr/>
        </p:nvSpPr>
        <p:spPr>
          <a:xfrm>
            <a:off x="685800" y="5147733"/>
            <a:ext cx="2047373" cy="914400"/>
          </a:xfrm>
          <a:prstGeom prst="wedgeRoundRectCallout">
            <a:avLst>
              <a:gd name="adj1" fmla="val 49686"/>
              <a:gd name="adj2" fmla="val -20216"/>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2. Hide( BBC.com )</a:t>
            </a:r>
            <a:endParaRPr lang="en-US" b="1" dirty="0"/>
          </a:p>
        </p:txBody>
      </p:sp>
      <p:sp>
        <p:nvSpPr>
          <p:cNvPr id="19" name="Rounded Rectangular Callout 18"/>
          <p:cNvSpPr/>
          <p:nvPr/>
        </p:nvSpPr>
        <p:spPr>
          <a:xfrm>
            <a:off x="5615792" y="4781428"/>
            <a:ext cx="2286000" cy="914400"/>
          </a:xfrm>
          <a:prstGeom prst="wedgeRoundRectCallout">
            <a:avLst>
              <a:gd name="adj1" fmla="val 49686"/>
              <a:gd name="adj2" fmla="val -2021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1. Tunnel</a:t>
            </a:r>
            <a:endParaRPr lang="en-US" b="1" dirty="0"/>
          </a:p>
        </p:txBody>
      </p:sp>
      <p:pic>
        <p:nvPicPr>
          <p:cNvPr id="717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5792" y="2767417"/>
            <a:ext cx="2071687" cy="1551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3401382"/>
      </p:ext>
    </p:extLst>
  </p:cSld>
  <p:clrMapOvr>
    <a:masterClrMapping/>
  </p:clrMapOvr>
  <mc:AlternateContent xmlns:mc="http://schemas.openxmlformats.org/markup-compatibility/2006">
    <mc:Choice xmlns:p14="http://schemas.microsoft.com/office/powerpoint/2010/main" Requires="p14">
      <p:transition spd="slow" p14:dur="2000" advTm="63139"/>
    </mc:Choice>
    <mc:Fallback>
      <p:transition spd="slow" advTm="631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0" presetClass="path" presetSubtype="0" accel="50000" decel="50000" fill="hold" grpId="1" nodeType="clickEffect">
                                  <p:stCondLst>
                                    <p:cond delay="0"/>
                                  </p:stCondLst>
                                  <p:childTnLst>
                                    <p:animMotion origin="layout" path="M -0.00312 0.00486 L 0.13368 0.00579 L 0.09653 -0.11609 C 0.11337 -0.14222 0.1257 -0.30319 0.17431 -0.34135 C 0.21563 -0.35129 0.30903 -0.11655 0.34479 -0.1753 L 0.38854 -0.69449 " pathEditMode="relative" rAng="0" ptsTypes="FAfaFF">
                                      <p:cBhvr>
                                        <p:cTn id="14" dur="2000" fill="hold"/>
                                        <p:tgtEl>
                                          <p:spTgt spid="16"/>
                                        </p:tgtEl>
                                        <p:attrNameLst>
                                          <p:attrName>ppt_x</p:attrName>
                                          <p:attrName>ppt_y</p:attrName>
                                        </p:attrNameLst>
                                      </p:cBhvr>
                                      <p:rCtr x="19583" y="-34921"/>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2"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par>
                          <p:cTn id="19" fill="hold">
                            <p:stCondLst>
                              <p:cond delay="0"/>
                            </p:stCondLst>
                            <p:childTnLst>
                              <p:par>
                                <p:cTn id="20" presetID="16" presetClass="entr" presetSubtype="21"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path" presetSubtype="0" accel="50000" decel="50000" fill="hold" nodeType="clickEffect">
                                  <p:stCondLst>
                                    <p:cond delay="0"/>
                                  </p:stCondLst>
                                  <p:childTnLst>
                                    <p:animMotion origin="layout" path="M 3.33333E-6 9.25069E-9 L 0.14114 -0.00648 L 0.16093 0.21207 C 0.16597 0.24838 0.10538 0.4586 0.10538 0.5148 L -0.05886 0.33557 L -0.13664 0.56406 L -0.08594 0.74653 " pathEditMode="relative" rAng="0" ptsTypes="FAfFAAF">
                                      <p:cBhvr>
                                        <p:cTn id="26" dur="2000" fill="hold"/>
                                        <p:tgtEl>
                                          <p:spTgt spid="9"/>
                                        </p:tgtEl>
                                        <p:attrNameLst>
                                          <p:attrName>ppt_x</p:attrName>
                                          <p:attrName>ppt_y</p:attrName>
                                        </p:attrNameLst>
                                      </p:cBhvr>
                                      <p:rCtr x="1458" y="37003"/>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173"/>
                                        </p:tgtEl>
                                        <p:attrNameLst>
                                          <p:attrName>style.visibility</p:attrName>
                                        </p:attrNameLst>
                                      </p:cBhvr>
                                      <p:to>
                                        <p:strVal val="visible"/>
                                      </p:to>
                                    </p:set>
                                    <p:animEffect transition="in" filter="wipe(down)">
                                      <p:cBhvr>
                                        <p:cTn id="31" dur="500"/>
                                        <p:tgtEl>
                                          <p:spTgt spid="7173"/>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6" grpId="1" animBg="1"/>
      <p:bldP spid="16" grpId="2"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(1)</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James Bond</a:t>
            </a:r>
            <a:r>
              <a:rPr lang="en-US" dirty="0" smtClean="0"/>
              <a:t> movie!</a:t>
            </a:r>
          </a:p>
          <a:p>
            <a:pPr lvl="1"/>
            <a:r>
              <a:rPr lang="en-US" dirty="0" smtClean="0"/>
              <a:t>Response of </a:t>
            </a:r>
            <a:r>
              <a:rPr lang="en-US" dirty="0" smtClean="0"/>
              <a:t>U.S. Army?</a:t>
            </a:r>
            <a:endParaRPr lang="en-US" dirty="0" smtClean="0"/>
          </a:p>
          <a:p>
            <a:r>
              <a:rPr lang="en-US" dirty="0">
                <a:solidFill>
                  <a:srgbClr val="FF0000"/>
                </a:solidFill>
              </a:rPr>
              <a:t>H</a:t>
            </a:r>
            <a:r>
              <a:rPr lang="en-US" dirty="0" smtClean="0">
                <a:solidFill>
                  <a:srgbClr val="FF0000"/>
                </a:solidFill>
              </a:rPr>
              <a:t>uman component</a:t>
            </a:r>
            <a:r>
              <a:rPr lang="en-US" dirty="0" smtClean="0"/>
              <a:t>: software distribution </a:t>
            </a:r>
            <a:endParaRPr lang="en-US" dirty="0" smtClean="0"/>
          </a:p>
          <a:p>
            <a:r>
              <a:rPr lang="en-US" dirty="0" smtClean="0">
                <a:solidFill>
                  <a:srgbClr val="FF0000"/>
                </a:solidFill>
              </a:rPr>
              <a:t>Assumptions</a:t>
            </a:r>
          </a:p>
          <a:p>
            <a:pPr lvl="1"/>
            <a:r>
              <a:rPr lang="en-US" dirty="0" smtClean="0"/>
              <a:t>Scope of possible attacks from the censor?</a:t>
            </a:r>
            <a:endParaRPr lang="en-US" dirty="0" smtClean="0">
              <a:solidFill>
                <a:srgbClr val="FF0000"/>
              </a:solidFill>
            </a:endParaRPr>
          </a:p>
          <a:p>
            <a:pPr lvl="1"/>
            <a:r>
              <a:rPr lang="en-US" dirty="0"/>
              <a:t>C</a:t>
            </a:r>
            <a:r>
              <a:rPr lang="en-US" dirty="0" smtClean="0"/>
              <a:t>ensor does not want to affect normal users</a:t>
            </a:r>
          </a:p>
          <a:p>
            <a:pPr lvl="1"/>
            <a:r>
              <a:rPr lang="en-US" dirty="0" err="1" smtClean="0"/>
              <a:t>Downsampling</a:t>
            </a:r>
            <a:r>
              <a:rPr lang="en-US" dirty="0" smtClean="0"/>
              <a:t> images?</a:t>
            </a:r>
          </a:p>
        </p:txBody>
      </p:sp>
    </p:spTree>
    <p:custDataLst>
      <p:tags r:id="rId1"/>
    </p:custDataLst>
    <p:extLst>
      <p:ext uri="{BB962C8B-B14F-4D97-AF65-F5344CB8AC3E}">
        <p14:creationId xmlns:p14="http://schemas.microsoft.com/office/powerpoint/2010/main" val="2011879856"/>
      </p:ext>
    </p:extLst>
  </p:cSld>
  <p:clrMapOvr>
    <a:masterClrMapping/>
  </p:clrMapOvr>
  <mc:AlternateContent xmlns:mc="http://schemas.openxmlformats.org/markup-compatibility/2006">
    <mc:Choice xmlns:p14="http://schemas.microsoft.com/office/powerpoint/2010/main" Requires="p14">
      <p:transition spd="slow" p14:dur="2000" advTm="148704"/>
    </mc:Choice>
    <mc:Fallback>
      <p:transition spd="slow" advTm="1487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D</a:t>
            </a:r>
            <a:r>
              <a:rPr lang="en-US" dirty="0" smtClean="0">
                <a:solidFill>
                  <a:srgbClr val="FF0000"/>
                </a:solidFill>
              </a:rPr>
              <a:t>etecting responders </a:t>
            </a:r>
            <a:r>
              <a:rPr lang="en-US" dirty="0" smtClean="0"/>
              <a:t>by analyzing downstream traffic</a:t>
            </a:r>
          </a:p>
          <a:p>
            <a:pPr lvl="1"/>
            <a:r>
              <a:rPr lang="en-US" dirty="0" smtClean="0"/>
              <a:t>Errors? See if hash changes?</a:t>
            </a:r>
          </a:p>
          <a:p>
            <a:r>
              <a:rPr lang="en-US" dirty="0" smtClean="0">
                <a:solidFill>
                  <a:srgbClr val="FF0000"/>
                </a:solidFill>
              </a:rPr>
              <a:t>Other schemes</a:t>
            </a:r>
          </a:p>
          <a:p>
            <a:pPr lvl="1"/>
            <a:r>
              <a:rPr lang="en-US" dirty="0" smtClean="0"/>
              <a:t>Random numbers in hyperlinks?</a:t>
            </a:r>
          </a:p>
          <a:p>
            <a:r>
              <a:rPr lang="en-US" dirty="0">
                <a:solidFill>
                  <a:srgbClr val="FF0000"/>
                </a:solidFill>
              </a:rPr>
              <a:t>O</a:t>
            </a:r>
            <a:r>
              <a:rPr lang="en-US" dirty="0" smtClean="0">
                <a:solidFill>
                  <a:srgbClr val="FF0000"/>
                </a:solidFill>
              </a:rPr>
              <a:t>verhead</a:t>
            </a:r>
            <a:r>
              <a:rPr lang="en-US" dirty="0" smtClean="0"/>
              <a:t> seems significant</a:t>
            </a:r>
          </a:p>
          <a:p>
            <a:pPr lvl="1"/>
            <a:r>
              <a:rPr lang="en-US" dirty="0" smtClean="0"/>
              <a:t>Requests adequately spaced</a:t>
            </a:r>
          </a:p>
          <a:p>
            <a:r>
              <a:rPr lang="en-US" dirty="0" smtClean="0">
                <a:solidFill>
                  <a:srgbClr val="FF0000"/>
                </a:solidFill>
              </a:rPr>
              <a:t>Human factors</a:t>
            </a:r>
            <a:endParaRPr lang="en-US" dirty="0" smtClean="0">
              <a:solidFill>
                <a:srgbClr val="FF0000"/>
              </a:solidFill>
            </a:endParaRPr>
          </a:p>
          <a:p>
            <a:pPr lvl="1"/>
            <a:r>
              <a:rPr lang="en-US" dirty="0" smtClean="0"/>
              <a:t>Altruism</a:t>
            </a:r>
          </a:p>
          <a:p>
            <a:pPr lvl="1"/>
            <a:r>
              <a:rPr lang="en-US" dirty="0" smtClean="0"/>
              <a:t>F</a:t>
            </a:r>
            <a:r>
              <a:rPr lang="en-US" dirty="0" smtClean="0"/>
              <a:t>ear of punishment </a:t>
            </a:r>
          </a:p>
          <a:p>
            <a:pPr lvl="1"/>
            <a:endParaRPr lang="en-US" dirty="0" smtClean="0"/>
          </a:p>
        </p:txBody>
      </p:sp>
    </p:spTree>
    <p:custDataLst>
      <p:tags r:id="rId1"/>
    </p:custDataLst>
    <p:extLst>
      <p:ext uri="{BB962C8B-B14F-4D97-AF65-F5344CB8AC3E}">
        <p14:creationId xmlns:p14="http://schemas.microsoft.com/office/powerpoint/2010/main" val="3784134233"/>
      </p:ext>
    </p:extLst>
  </p:cSld>
  <p:clrMapOvr>
    <a:masterClrMapping/>
  </p:clrMapOvr>
  <mc:AlternateContent xmlns:mc="http://schemas.openxmlformats.org/markup-compatibility/2006">
    <mc:Choice xmlns:p14="http://schemas.microsoft.com/office/powerpoint/2010/main" Requires="p14">
      <p:transition spd="slow" p14:dur="2000" advTm="36978"/>
    </mc:Choice>
    <mc:Fallback>
      <p:transition spd="slow" advTm="369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533400"/>
            <a:ext cx="7772400" cy="243840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t>Improving Wireless Privacy with an Identifier-Free Link Layer Protocol</a:t>
            </a:r>
          </a:p>
          <a:p>
            <a:r>
              <a:rPr lang="en-US" sz="3400" dirty="0" smtClean="0"/>
              <a:t>Ben Greenstein, Damon McCoy, Jeffrey Pang, </a:t>
            </a:r>
            <a:r>
              <a:rPr lang="en-US" sz="3400" dirty="0" err="1" smtClean="0"/>
              <a:t>Tadayoshi</a:t>
            </a:r>
            <a:r>
              <a:rPr lang="en-US" sz="3400" dirty="0" smtClean="0"/>
              <a:t> Kohno, </a:t>
            </a:r>
            <a:r>
              <a:rPr lang="en-US" sz="3400" dirty="0" err="1" smtClean="0"/>
              <a:t>Srinivasan</a:t>
            </a:r>
            <a:r>
              <a:rPr lang="en-US" sz="3400" dirty="0" smtClean="0"/>
              <a:t> </a:t>
            </a:r>
            <a:r>
              <a:rPr lang="en-US" sz="3400" dirty="0" err="1" smtClean="0"/>
              <a:t>Seshan</a:t>
            </a:r>
            <a:r>
              <a:rPr lang="en-US" sz="3400" dirty="0" smtClean="0"/>
              <a:t>, David </a:t>
            </a:r>
            <a:r>
              <a:rPr lang="en-US" sz="3400" dirty="0" err="1" smtClean="0"/>
              <a:t>Wetherall</a:t>
            </a:r>
            <a:endParaRPr lang="en-US" sz="2900"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624" r="4286" b="14967"/>
          <a:stretch/>
        </p:blipFill>
        <p:spPr bwMode="auto">
          <a:xfrm>
            <a:off x="2397919" y="3276600"/>
            <a:ext cx="4307682" cy="2988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081345"/>
      </p:ext>
    </p:extLst>
  </p:cSld>
  <p:clrMapOvr>
    <a:masterClrMapping/>
  </p:clrMapOvr>
  <mc:AlternateContent xmlns:mc="http://schemas.openxmlformats.org/markup-compatibility/2006">
    <mc:Choice xmlns:p14="http://schemas.microsoft.com/office/powerpoint/2010/main" Requires="p14">
      <p:transition spd="slow" p14:dur="2000" advTm="838"/>
    </mc:Choice>
    <mc:Fallback>
      <p:transition spd="slow" advTm="83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normAutofit/>
          </a:bodyPr>
          <a:lstStyle/>
          <a:p>
            <a:r>
              <a:rPr lang="en-US" dirty="0"/>
              <a:t>P</a:t>
            </a:r>
            <a:r>
              <a:rPr lang="en-US" dirty="0" smtClean="0"/>
              <a:t>ackets still carry header information</a:t>
            </a:r>
          </a:p>
          <a:p>
            <a:pPr lvl="1"/>
            <a:r>
              <a:rPr lang="en-US" dirty="0" err="1" smtClean="0"/>
              <a:t>C</a:t>
            </a:r>
            <a:r>
              <a:rPr lang="en-US" dirty="0" err="1" smtClean="0"/>
              <a:t>leartext</a:t>
            </a:r>
            <a:r>
              <a:rPr lang="en-US" dirty="0" smtClean="0"/>
              <a:t> </a:t>
            </a:r>
          </a:p>
          <a:p>
            <a:pPr lvl="1"/>
            <a:r>
              <a:rPr lang="en-US" dirty="0"/>
              <a:t>C</a:t>
            </a:r>
            <a:r>
              <a:rPr lang="en-US" dirty="0" smtClean="0"/>
              <a:t>an be used to identify and track users</a:t>
            </a:r>
          </a:p>
          <a:p>
            <a:r>
              <a:rPr lang="en-US" dirty="0" smtClean="0"/>
              <a:t>Solution: </a:t>
            </a:r>
            <a:r>
              <a:rPr lang="en-US" dirty="0" err="1" smtClean="0"/>
              <a:t>Slyfy</a:t>
            </a:r>
            <a:endParaRPr lang="en-US" dirty="0" smtClean="0"/>
          </a:p>
          <a:p>
            <a:pPr lvl="1"/>
            <a:r>
              <a:rPr lang="en-US" dirty="0" smtClean="0"/>
              <a:t>Use predetermined aliases </a:t>
            </a:r>
          </a:p>
          <a:p>
            <a:pPr lvl="1"/>
            <a:r>
              <a:rPr lang="en-US" dirty="0"/>
              <a:t>E</a:t>
            </a:r>
            <a:r>
              <a:rPr lang="en-US" dirty="0" smtClean="0"/>
              <a:t>ncapsulating protocol</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269494"/>
            <a:ext cx="271620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7828" y="3581400"/>
            <a:ext cx="1311980" cy="131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83701071"/>
      </p:ext>
    </p:extLst>
  </p:cSld>
  <p:clrMapOvr>
    <a:masterClrMapping/>
  </p:clrMapOvr>
  <mc:AlternateContent xmlns:mc="http://schemas.openxmlformats.org/markup-compatibility/2006">
    <mc:Choice xmlns:p14="http://schemas.microsoft.com/office/powerpoint/2010/main" Requires="p14">
      <p:transition spd="slow" p14:dur="2000" advTm="1044"/>
    </mc:Choice>
    <mc:Fallback>
      <p:transition spd="slow" advTm="10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8|5.4"/>
</p:tagLst>
</file>

<file path=ppt/tags/tag2.xml><?xml version="1.0" encoding="utf-8"?>
<p:tagLst xmlns:a="http://schemas.openxmlformats.org/drawingml/2006/main" xmlns:r="http://schemas.openxmlformats.org/officeDocument/2006/relationships" xmlns:p="http://schemas.openxmlformats.org/presentationml/2006/main">
  <p:tag name="TIMING" val="|4.4"/>
</p:tagLst>
</file>

<file path=ppt/tags/tag3.xml><?xml version="1.0" encoding="utf-8"?>
<p:tagLst xmlns:a="http://schemas.openxmlformats.org/drawingml/2006/main" xmlns:r="http://schemas.openxmlformats.org/officeDocument/2006/relationships" xmlns:p="http://schemas.openxmlformats.org/presentationml/2006/main">
  <p:tag name="TIMING" val="|15.4|11.3|2.3|18.5|2.8"/>
</p:tagLst>
</file>

<file path=ppt/tags/tag4.xml><?xml version="1.0" encoding="utf-8"?>
<p:tagLst xmlns:a="http://schemas.openxmlformats.org/drawingml/2006/main" xmlns:r="http://schemas.openxmlformats.org/officeDocument/2006/relationships" xmlns:p="http://schemas.openxmlformats.org/presentationml/2006/main">
  <p:tag name="TIMING" val="|3.8|7.7|7.8|26.5"/>
</p:tagLst>
</file>

<file path=ppt/tags/tag5.xml><?xml version="1.0" encoding="utf-8"?>
<p:tagLst xmlns:a="http://schemas.openxmlformats.org/drawingml/2006/main" xmlns:r="http://schemas.openxmlformats.org/officeDocument/2006/relationships" xmlns:p="http://schemas.openxmlformats.org/presentationml/2006/main">
  <p:tag name="TIMING" val="|0.8|27.7|2.3|4.4"/>
</p:tagLst>
</file>

<file path=ppt/tags/tag6.xml><?xml version="1.0" encoding="utf-8"?>
<p:tagLst xmlns:a="http://schemas.openxmlformats.org/drawingml/2006/main" xmlns:r="http://schemas.openxmlformats.org/officeDocument/2006/relationships" xmlns:p="http://schemas.openxmlformats.org/presentationml/2006/main">
  <p:tag name="TIMING" val="|0.3|0.1|0.1|0.1"/>
</p:tagLst>
</file>

<file path=ppt/tags/tag7.xml><?xml version="1.0" encoding="utf-8"?>
<p:tagLst xmlns:a="http://schemas.openxmlformats.org/drawingml/2006/main" xmlns:r="http://schemas.openxmlformats.org/officeDocument/2006/relationships" xmlns:p="http://schemas.openxmlformats.org/presentationml/2006/main">
  <p:tag name="TIMING" val="|0.1|0.1|0.1|0.1|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1831</Words>
  <Application>Microsoft Office PowerPoint</Application>
  <PresentationFormat>On-screen Show (4:3)</PresentationFormat>
  <Paragraphs>179</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Infranet: Circumventing Web Censorship and Surveillance Nick Feamster, Magdalena Balazinska, Greg Harfst, Hari Balakrishnan, David Karger</vt:lpstr>
      <vt:lpstr>PowerPoint Presentation</vt:lpstr>
      <vt:lpstr>PowerPoint Presentation</vt:lpstr>
      <vt:lpstr>PowerPoint Presentation</vt:lpstr>
      <vt:lpstr>Discussion (1)</vt:lpstr>
      <vt:lpstr>Discussion (2)</vt:lpstr>
      <vt:lpstr>PowerPoint Presentation</vt:lpstr>
      <vt:lpstr>Problem</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dshahaf-local</dc:creator>
  <cp:lastModifiedBy>dshahaf-local</cp:lastModifiedBy>
  <cp:revision>26</cp:revision>
  <dcterms:created xsi:type="dcterms:W3CDTF">2010-11-16T18:59:14Z</dcterms:created>
  <dcterms:modified xsi:type="dcterms:W3CDTF">2010-11-17T05:16:06Z</dcterms:modified>
</cp:coreProperties>
</file>