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notesSlides/notesSlide56.xml" ContentType="application/vnd.openxmlformats-officedocument.presentationml.notes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notesSlides/notesSlide57.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notesSlides/notesSlide55.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notesSlides/notesSlide50.xml" ContentType="application/vnd.openxmlformats-officedocument.presentationml.notes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54.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00" r:id="rId1"/>
  </p:sldMasterIdLst>
  <p:notesMasterIdLst>
    <p:notesMasterId r:id="rId61"/>
  </p:notesMasterIdLst>
  <p:handoutMasterIdLst>
    <p:handoutMasterId r:id="rId62"/>
  </p:handoutMasterIdLst>
  <p:sldIdLst>
    <p:sldId id="410" r:id="rId2"/>
    <p:sldId id="411" r:id="rId3"/>
    <p:sldId id="412" r:id="rId4"/>
    <p:sldId id="413" r:id="rId5"/>
    <p:sldId id="414" r:id="rId6"/>
    <p:sldId id="415" r:id="rId7"/>
    <p:sldId id="416" r:id="rId8"/>
    <p:sldId id="417" r:id="rId9"/>
    <p:sldId id="418" r:id="rId10"/>
    <p:sldId id="419" r:id="rId11"/>
    <p:sldId id="420" r:id="rId12"/>
    <p:sldId id="465"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66" r:id="rId29"/>
    <p:sldId id="439" r:id="rId30"/>
    <p:sldId id="440" r:id="rId31"/>
    <p:sldId id="441" r:id="rId32"/>
    <p:sldId id="442" r:id="rId33"/>
    <p:sldId id="443" r:id="rId34"/>
    <p:sldId id="444" r:id="rId35"/>
    <p:sldId id="445" r:id="rId36"/>
    <p:sldId id="446" r:id="rId37"/>
    <p:sldId id="447" r:id="rId38"/>
    <p:sldId id="473" r:id="rId39"/>
    <p:sldId id="448" r:id="rId40"/>
    <p:sldId id="449" r:id="rId41"/>
    <p:sldId id="452" r:id="rId42"/>
    <p:sldId id="453" r:id="rId43"/>
    <p:sldId id="454" r:id="rId44"/>
    <p:sldId id="455" r:id="rId45"/>
    <p:sldId id="456" r:id="rId46"/>
    <p:sldId id="457" r:id="rId47"/>
    <p:sldId id="458" r:id="rId48"/>
    <p:sldId id="459" r:id="rId49"/>
    <p:sldId id="460" r:id="rId50"/>
    <p:sldId id="461" r:id="rId51"/>
    <p:sldId id="462" r:id="rId52"/>
    <p:sldId id="463" r:id="rId53"/>
    <p:sldId id="464" r:id="rId54"/>
    <p:sldId id="474" r:id="rId55"/>
    <p:sldId id="468" r:id="rId56"/>
    <p:sldId id="469" r:id="rId57"/>
    <p:sldId id="470" r:id="rId58"/>
    <p:sldId id="471" r:id="rId59"/>
    <p:sldId id="472" r:id="rId6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86589" autoAdjust="0"/>
  </p:normalViewPr>
  <p:slideViewPr>
    <p:cSldViewPr>
      <p:cViewPr varScale="1">
        <p:scale>
          <a:sx n="92" d="100"/>
          <a:sy n="92" d="100"/>
        </p:scale>
        <p:origin x="-712"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8208"/>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presProps" Target="presProps.xml"/><Relationship Id="rId60" Type="http://schemas.openxmlformats.org/officeDocument/2006/relationships/slide" Target="slides/slide59.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printerSettings" Target="printerSettings/printerSettings1.bin"/><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handoutMaster" Target="handoutMasters/handoutMaster1.xml"/><Relationship Id="rId66"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viewProps" Target="viewProps.xml"/><Relationship Id="rId67" Type="http://schemas.openxmlformats.org/officeDocument/2006/relationships/tableStyles" Target="tableStyle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notesMaster" Target="notesMasters/notesMaster1.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F004659-B437-4D4D-8D6E-BE53BD8233D6}" type="datetimeFigureOut">
              <a:rPr lang="en-US" smtClean="0"/>
              <a:pPr/>
              <a:t>5/5/09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164CAE0-48C0-B342-9B3D-39A6025A84F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E4EF078-8C60-4F1F-BF94-84BF097D947E}" type="datetimeFigureOut">
              <a:rPr lang="en-US" smtClean="0"/>
              <a:pPr/>
              <a:t>5/5/09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562AC01-5D10-4856-8121-C9B953CE69C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DFA7B-46E2-5947-B49B-2988DE0FAA38}" type="slidenum">
              <a:rPr lang="en-US"/>
              <a:pPr/>
              <a:t>2</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2A115-B988-964E-AE6B-F1CBB90FD69D}" type="slidenum">
              <a:rPr lang="en-US"/>
              <a:pPr/>
              <a:t>11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DFA7B-46E2-5947-B49B-2988DE0FAA38}" type="slidenum">
              <a:rPr lang="en-US"/>
              <a:pPr/>
              <a:t>12</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0FF46-68F3-AF43-904B-745334AC25A7}" type="slidenum">
              <a:rPr lang="en-US"/>
              <a:pPr/>
              <a:t>13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95C39-1C97-4044-B976-7D8D032F9279}" type="slidenum">
              <a:rPr lang="en-US"/>
              <a:pPr/>
              <a:t>14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448D9-E826-3743-AF0E-5E649A6DC709}" type="slidenum">
              <a:rPr lang="en-US"/>
              <a:pPr/>
              <a:t>15</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76109-281B-B542-BEAA-FF0FD9934AD1}" type="slidenum">
              <a:rPr lang="en-US"/>
              <a:pPr/>
              <a:t>16</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09E0C-B436-8F4D-975F-75524C3AA515}" type="slidenum">
              <a:rPr lang="en-US"/>
              <a:pPr/>
              <a:t>17</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1D7A1-D5FA-6A46-986E-D055A44F49F3}" type="slidenum">
              <a:rPr lang="en-US"/>
              <a:pPr/>
              <a:t>18</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A38CA-8BAD-8D4B-B5B9-8EB9CB38C869}" type="slidenum">
              <a:rPr lang="en-US"/>
              <a:pPr/>
              <a:t>19</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BF906-B355-AE42-B5B6-699976390D8F}" type="slidenum">
              <a:rPr lang="en-US"/>
              <a:pPr/>
              <a:t>20</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64B64-753A-5145-9892-E82F0B53E017}" type="slidenum">
              <a:rPr lang="en-US"/>
              <a:pPr/>
              <a:t>3</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10B4F-F5D6-6C43-A019-B8B2FFC0ED35}" type="slidenum">
              <a:rPr lang="en-US"/>
              <a:pPr/>
              <a:t>21</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A7549-10D2-BE4E-8387-17C36B6CA4CD}" type="slidenum">
              <a:rPr lang="en-US"/>
              <a:pPr/>
              <a:t>22</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CE676-6053-8948-955F-28F13DFCDB33}" type="slidenum">
              <a:rPr lang="en-US"/>
              <a:pPr/>
              <a:t>23</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0A5CF-5693-074E-83D1-5627D791A4C8}" type="slidenum">
              <a:rPr lang="en-US"/>
              <a:pPr/>
              <a:t>24</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F6E91-730B-A043-AF36-4BD133E2A414}" type="slidenum">
              <a:rPr lang="en-US"/>
              <a:pPr/>
              <a:t>25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825F8-17A8-D847-9028-B3CC168A810F}" type="slidenum">
              <a:rPr lang="en-US"/>
              <a:pPr/>
              <a:t>26</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D7A72-8DC5-444F-8049-BE5A0F7BF1B3}" type="slidenum">
              <a:rPr lang="en-US"/>
              <a:pPr/>
              <a:t>27</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DFA7B-46E2-5947-B49B-2988DE0FAA38}" type="slidenum">
              <a:rPr lang="en-US"/>
              <a:pPr/>
              <a:t>28</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B918F-A8C8-A94D-9AED-B4920549FB3D}" type="slidenum">
              <a:rPr lang="en-US"/>
              <a:pPr/>
              <a:t>29</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86DC9-7F61-944A-9AC0-829AC81054F9}" type="slidenum">
              <a:rPr lang="en-US"/>
              <a:pPr/>
              <a:t>30</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86919-A9DD-BF42-8B3A-C8425D3D76DC}" type="slidenum">
              <a:rPr lang="en-US"/>
              <a:pPr/>
              <a:t>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C52A0-6B3A-3943-809F-0F94F3972402}" type="slidenum">
              <a:rPr lang="en-US"/>
              <a:pPr/>
              <a:t>31</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0DB9D-C76F-EF43-8DFF-7C3DD69FF4EE}" type="slidenum">
              <a:rPr lang="en-US"/>
              <a:pPr/>
              <a:t>32</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6399B-84A1-E944-ACED-1BAAC3C91069}" type="slidenum">
              <a:rPr lang="en-US"/>
              <a:pPr/>
              <a:t>33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9F60E-3D36-9949-B117-9887F7E75B6A}" type="slidenum">
              <a:rPr lang="en-US"/>
              <a:pPr/>
              <a:t>34</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F5F28-45D7-E743-BBD5-2947AA4CCFA9}" type="slidenum">
              <a:rPr lang="en-US"/>
              <a:pPr/>
              <a:t>35</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CD0F5-D809-DC4A-8208-8C4CCB819D2C}" type="slidenum">
              <a:rPr lang="en-US"/>
              <a:pPr/>
              <a:t>36</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6C01A-2653-DD40-B21B-00AFDB4BA718}" type="slidenum">
              <a:rPr lang="en-US"/>
              <a:pPr/>
              <a:t>37</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DFA7B-46E2-5947-B49B-2988DE0FAA38}" type="slidenum">
              <a:rPr lang="en-US"/>
              <a:pPr/>
              <a:t>38</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941FE-C5BA-514E-B128-27B0E9BA2844}" type="slidenum">
              <a:rPr lang="en-US"/>
              <a:pPr/>
              <a:t>39</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5F207-A369-E34F-881E-35431C357880}" type="slidenum">
              <a:rPr lang="en-US"/>
              <a:pPr/>
              <a:t>40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7A152-2FCC-9D45-AFB6-6C35CA11EBA5}" type="slidenum">
              <a:rPr lang="en-US"/>
              <a:pPr/>
              <a:t>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8411E-6BCA-2F4E-9328-0055D8EB2FC7}" type="slidenum">
              <a:rPr lang="en-US"/>
              <a:pPr/>
              <a:t>41</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A1536-0E8B-0942-A116-F80FEF487F84}" type="slidenum">
              <a:rPr lang="en-US"/>
              <a:pPr/>
              <a:t>42</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FDA07-97C5-2049-B1C9-4A1588E9AE91}" type="slidenum">
              <a:rPr lang="en-US"/>
              <a:pPr/>
              <a:t>43</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34092-FF0C-5D4D-848D-AF4929EC4C9E}" type="slidenum">
              <a:rPr lang="en-US"/>
              <a:pPr/>
              <a:t>44</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59341-225B-4748-8F0A-8E0B7C3BD032}" type="slidenum">
              <a:rPr lang="en-US"/>
              <a:pPr/>
              <a:t>45</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F6885-53FB-A842-A090-B77D23D3D244}" type="slidenum">
              <a:rPr lang="en-US"/>
              <a:pPr/>
              <a:t>46</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B72EE-29DF-4F47-BD8A-B0BF5F3B9C39}" type="slidenum">
              <a:rPr lang="en-US"/>
              <a:pPr/>
              <a:t>47</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01BEA-8871-A549-9C4A-B0CBF486BBFF}" type="slidenum">
              <a:rPr lang="en-US"/>
              <a:pPr/>
              <a:t>48</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3C3E1-2BAB-E844-8D3F-46FF9BCF1569}" type="slidenum">
              <a:rPr lang="en-US"/>
              <a:pPr/>
              <a:t>49</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28A2B-AB35-2B47-86EB-9C910A1A77A5}" type="slidenum">
              <a:rPr lang="en-US"/>
              <a:pPr/>
              <a:t>50</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85390-DC45-C543-85D1-D124141CE604}" type="slidenum">
              <a:rPr lang="en-US"/>
              <a:pPr/>
              <a:t>6</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FD38D-216C-7F49-ACE3-28278142501D}" type="slidenum">
              <a:rPr lang="en-US"/>
              <a:pPr/>
              <a:t>51</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5E5D9-5D7F-6842-8DDD-C1A85868D6F1}" type="slidenum">
              <a:rPr lang="en-US"/>
              <a:pPr/>
              <a:t>52</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A5412-A88C-2A41-98D8-5A1AD234E5C9}" type="slidenum">
              <a:rPr lang="en-US"/>
              <a:pPr/>
              <a:t>53</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9A9E2-9846-FB4D-B794-D555E82A35CD}" type="slidenum">
              <a:rPr lang="en-US"/>
              <a:pPr/>
              <a:t>55</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A0BCF-D3E8-A942-95BE-78769BA4E94F}" type="slidenum">
              <a:rPr lang="en-US"/>
              <a:pPr/>
              <a:t>56</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C4861-C2B9-6245-93B4-E821F9A684C1}" type="slidenum">
              <a:rPr lang="en-US"/>
              <a:pPr/>
              <a:t>57</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5D8F6-8D09-264D-9D23-609631FA39E1}" type="slidenum">
              <a:rPr lang="en-US"/>
              <a:pPr/>
              <a:t>58</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27764-9F57-D84B-8E5E-1FEDEA3CE0C9}" type="slidenum">
              <a:rPr lang="en-US"/>
              <a:pPr/>
              <a:t>59</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1660D-14FE-9A44-93DB-A866534CB2B1}" type="slidenum">
              <a:rPr lang="en-US"/>
              <a:pPr/>
              <a:t>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D77DB-EF6D-5445-8D19-2D7A6A7FB9A5}" type="slidenum">
              <a:rPr lang="en-US"/>
              <a:pPr/>
              <a:t>8</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B2F24-3693-F448-A2B4-26F2C0D8E330}" type="slidenum">
              <a:rPr lang="en-US"/>
              <a:pPr/>
              <a:t>9</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238C6-EF78-4B41-B168-AA8AA49F8FCF}" type="slidenum">
              <a:rPr lang="en-US"/>
              <a:pPr/>
              <a:t>10</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457200" y="853440"/>
            <a:ext cx="8229600" cy="3108960"/>
          </a:xfrm>
        </p:spPr>
        <p:txBody>
          <a:bodyPr anchor="t" anchorCtr="0">
            <a:noAutofit/>
          </a:bodyPr>
          <a:lstStyle>
            <a:lvl1pPr algn="ctr">
              <a:lnSpc>
                <a:spcPct val="100000"/>
              </a:lnSpc>
              <a:defRPr lang="en-US" sz="54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24" name="Rectangle 26"/>
          <p:cNvSpPr>
            <a:spLocks noGrp="1"/>
          </p:cNvSpPr>
          <p:nvPr>
            <p:ph type="subTitle" idx="1"/>
          </p:nvPr>
        </p:nvSpPr>
        <p:spPr>
          <a:xfrm>
            <a:off x="457200" y="4282440"/>
            <a:ext cx="82296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endParaRPr lang="en-US"/>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dirty="0" smtClean="0"/>
              <a:t>Click to edit Master title style</a:t>
            </a:r>
            <a:endParaRPr lang="en-US" dirty="0"/>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endParaRPr lang="en-US"/>
          </a:p>
        </p:txBody>
      </p:sp>
      <p:sp>
        <p:nvSpPr>
          <p:cNvPr id="5" name="Rectangle 5"/>
          <p:cNvSpPr>
            <a:spLocks noGrp="1"/>
          </p:cNvSpPr>
          <p:nvPr>
            <p:ph type="ftr" sz="quarter" idx="11"/>
          </p:nvPr>
        </p:nvSpPr>
        <p:spPr>
          <a:xfrm>
            <a:off x="3124200" y="5958840"/>
            <a:ext cx="2895600" cy="365760"/>
          </a:xfrm>
        </p:spPr>
        <p:txBody>
          <a:bodyPr/>
          <a:lstStyle/>
          <a:p>
            <a:endParaRPr lang="en-US"/>
          </a:p>
        </p:txBody>
      </p:sp>
      <p:sp>
        <p:nvSpPr>
          <p:cNvPr id="6" name="Rectangle 6"/>
          <p:cNvSpPr>
            <a:spLocks noGrp="1"/>
          </p:cNvSpPr>
          <p:nvPr>
            <p:ph type="sldNum" sz="quarter" idx="12"/>
          </p:nvPr>
        </p:nvSpPr>
        <p:spPr>
          <a:xfrm>
            <a:off x="6248400" y="5958840"/>
            <a:ext cx="2133600" cy="36576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152400" y="152400"/>
            <a:ext cx="8839200" cy="65532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304800" y="228600"/>
            <a:ext cx="8534400" cy="1066800"/>
          </a:xfrm>
          <a:prstGeom prst="rect">
            <a:avLst/>
          </a:prstGeom>
        </p:spPr>
        <p:txBody>
          <a:bodyPr anchor="t"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5" name="Rectangle 11"/>
          <p:cNvSpPr>
            <a:spLocks noGrp="1"/>
          </p:cNvSpPr>
          <p:nvPr>
            <p:ph type="body" idx="1"/>
          </p:nvPr>
        </p:nvSpPr>
        <p:spPr>
          <a:xfrm>
            <a:off x="304800" y="1447800"/>
            <a:ext cx="8534400" cy="4678363"/>
          </a:xfrm>
          <a:prstGeom prst="rect">
            <a:avLst/>
          </a:prstGeom>
        </p:spPr>
        <p:txBody>
          <a:bodyPr lIns="45720" rIns="4572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dt="0"/>
  <p:txStyles>
    <p:titleStyle>
      <a:defPPr>
        <a:defRPr sz="4400">
          <a:solidFill>
            <a:schemeClr val="tx2">
              <a:shade val="80000"/>
              <a:satMod val="150000"/>
            </a:schemeClr>
          </a:solidFill>
          <a:latin typeface="+mj-lt"/>
          <a:ea typeface="+mj-ea"/>
          <a:cs typeface="+mj-cs"/>
        </a:defRPr>
      </a:defPPr>
      <a:lvl1pPr algn="ctr" eaLnBrk="1" hangingPunct="1">
        <a:lnSpc>
          <a:spcPts val="4000"/>
        </a:lnSpc>
        <a:buNone/>
        <a:defRPr lang="en-US" sz="44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1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smtClean="0"/>
              <a:t>L-15 Fault Tolerance</a:t>
            </a:r>
            <a:endParaRPr lang="en-US" dirty="0"/>
          </a:p>
        </p:txBody>
      </p:sp>
      <p:grpSp>
        <p:nvGrpSpPr>
          <p:cNvPr id="51"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60"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61"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62"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
        <p:nvSpPr>
          <p:cNvPr id="49" name="Slide Number Placeholder 48"/>
          <p:cNvSpPr>
            <a:spLocks noGrp="1"/>
          </p:cNvSpPr>
          <p:nvPr>
            <p:ph type="sldNum" sz="quarter" idx="11"/>
          </p:nvPr>
        </p:nvSpPr>
        <p:spPr/>
        <p:txBody>
          <a:bodyPr/>
          <a:lstStyle/>
          <a:p>
            <a:fld id="{B6F15528-21DE-4FAA-801E-634DDDAF4B2B}"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smtClean="0"/>
              <a:t>Agreement in Faulty Systems - 2</a:t>
            </a:r>
            <a:endParaRPr lang="en-US"/>
          </a:p>
        </p:txBody>
      </p:sp>
      <p:sp>
        <p:nvSpPr>
          <p:cNvPr id="83971" name="Rectangle 3"/>
          <p:cNvSpPr>
            <a:spLocks noGrp="1" noChangeArrowheads="1"/>
          </p:cNvSpPr>
          <p:nvPr>
            <p:ph type="body" idx="1"/>
          </p:nvPr>
        </p:nvSpPr>
        <p:spPr/>
        <p:txBody>
          <a:bodyPr/>
          <a:lstStyle/>
          <a:p>
            <a:r>
              <a:rPr lang="en-US" dirty="0" smtClean="0"/>
              <a:t>Possible characteristics of the underlying system:</a:t>
            </a:r>
          </a:p>
          <a:p>
            <a:pPr marL="697230" indent="-514350">
              <a:buFont typeface="+mj-lt"/>
              <a:buAutoNum type="arabicPeriod"/>
            </a:pPr>
            <a:r>
              <a:rPr lang="en-US" dirty="0" smtClean="0"/>
              <a:t>Synchronous versus asynchronous systems.</a:t>
            </a:r>
          </a:p>
          <a:p>
            <a:pPr marL="987552" lvl="1" indent="-457200"/>
            <a:r>
              <a:rPr lang="en-US" dirty="0" smtClean="0"/>
              <a:t>A system is synchronized if the process operation in lock-step mode.  Otherwise, it is asynchronous.</a:t>
            </a:r>
          </a:p>
          <a:p>
            <a:pPr marL="697230" indent="-514350">
              <a:buFont typeface="+mj-lt"/>
              <a:buAutoNum type="arabicPeriod"/>
            </a:pPr>
            <a:r>
              <a:rPr lang="en-US" dirty="0" smtClean="0"/>
              <a:t>Communication delay is bounded or not.</a:t>
            </a:r>
          </a:p>
          <a:p>
            <a:pPr marL="697230" indent="-514350">
              <a:buFont typeface="+mj-lt"/>
              <a:buAutoNum type="arabicPeriod"/>
            </a:pPr>
            <a:r>
              <a:rPr lang="en-US" dirty="0" smtClean="0"/>
              <a:t>Message delivery is ordered or not.</a:t>
            </a:r>
          </a:p>
          <a:p>
            <a:pPr marL="697230" indent="-514350">
              <a:buFont typeface="+mj-lt"/>
              <a:buAutoNum type="arabicPeriod"/>
            </a:pPr>
            <a:r>
              <a:rPr lang="en-US" dirty="0" smtClean="0"/>
              <a:t>Message transmission is done through </a:t>
            </a:r>
            <a:r>
              <a:rPr lang="en-US" dirty="0" err="1" smtClean="0"/>
              <a:t>unicasting</a:t>
            </a:r>
            <a:r>
              <a:rPr lang="en-US" dirty="0" smtClean="0"/>
              <a:t> or multicasting.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r>
              <a:rPr lang="en-US"/>
              <a:t>Agreement in Faulty Systems - 3</a:t>
            </a:r>
          </a:p>
        </p:txBody>
      </p:sp>
      <p:sp>
        <p:nvSpPr>
          <p:cNvPr id="86019" name="Rectangle 3"/>
          <p:cNvSpPr>
            <a:spLocks noGrp="1" noChangeArrowheads="1"/>
          </p:cNvSpPr>
          <p:nvPr>
            <p:ph type="body" idx="1"/>
          </p:nvPr>
        </p:nvSpPr>
        <p:spPr>
          <a:xfrm>
            <a:off x="304800" y="4495800"/>
            <a:ext cx="8839200" cy="2057400"/>
          </a:xfrm>
        </p:spPr>
        <p:txBody>
          <a:bodyPr>
            <a:normAutofit/>
          </a:bodyPr>
          <a:lstStyle/>
          <a:p>
            <a:pPr algn="l">
              <a:lnSpc>
                <a:spcPct val="80000"/>
              </a:lnSpc>
            </a:pPr>
            <a:r>
              <a:rPr lang="en-US" sz="2400" dirty="0" smtClean="0"/>
              <a:t>Circumstances </a:t>
            </a:r>
            <a:r>
              <a:rPr lang="en-US" sz="2400" dirty="0"/>
              <a:t>under which distributed agreement can be reached.  Note that most distributed systems assume that</a:t>
            </a:r>
            <a:r>
              <a:rPr lang="en-US" sz="2400" dirty="0" smtClean="0"/>
              <a:t> </a:t>
            </a:r>
          </a:p>
          <a:p>
            <a:pPr marL="873252" lvl="1" indent="-342900">
              <a:lnSpc>
                <a:spcPct val="80000"/>
              </a:lnSpc>
              <a:buFont typeface="+mj-lt"/>
              <a:buAutoNum type="arabicPeriod"/>
            </a:pPr>
            <a:r>
              <a:rPr lang="en-US" sz="2000" dirty="0" smtClean="0"/>
              <a:t>processes </a:t>
            </a:r>
            <a:r>
              <a:rPr lang="en-US" sz="2000" dirty="0"/>
              <a:t>behave </a:t>
            </a:r>
            <a:r>
              <a:rPr lang="en-US" sz="2000" dirty="0" smtClean="0"/>
              <a:t>asynchronously</a:t>
            </a:r>
          </a:p>
          <a:p>
            <a:pPr marL="873252" lvl="1" indent="-342900">
              <a:lnSpc>
                <a:spcPct val="80000"/>
              </a:lnSpc>
              <a:buFont typeface="+mj-lt"/>
              <a:buAutoNum type="arabicPeriod"/>
            </a:pPr>
            <a:r>
              <a:rPr lang="en-US" sz="2000" dirty="0" smtClean="0"/>
              <a:t>messages </a:t>
            </a:r>
            <a:r>
              <a:rPr lang="en-US" sz="2000" dirty="0"/>
              <a:t>are </a:t>
            </a:r>
            <a:r>
              <a:rPr lang="en-US" sz="2000" dirty="0" err="1" smtClean="0"/>
              <a:t>unicast</a:t>
            </a:r>
            <a:endParaRPr lang="en-US" sz="2000" dirty="0" smtClean="0"/>
          </a:p>
          <a:p>
            <a:pPr marL="873252" lvl="1" indent="-342900">
              <a:lnSpc>
                <a:spcPct val="80000"/>
              </a:lnSpc>
              <a:buFont typeface="+mj-lt"/>
              <a:buAutoNum type="arabicPeriod"/>
            </a:pPr>
            <a:r>
              <a:rPr lang="en-US" sz="2000" dirty="0" smtClean="0"/>
              <a:t>communication </a:t>
            </a:r>
            <a:r>
              <a:rPr lang="en-US" sz="2000" dirty="0"/>
              <a:t>delays are unbounded (see red blocks)</a:t>
            </a:r>
          </a:p>
        </p:txBody>
      </p:sp>
      <p:pic>
        <p:nvPicPr>
          <p:cNvPr id="86020" name="Picture 4" descr="08-04"/>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319088" y="990600"/>
            <a:ext cx="8512175" cy="3478213"/>
          </a:xfrm>
          <a:prstGeom prst="rect">
            <a:avLst/>
          </a:prstGeom>
          <a:noFill/>
        </p:spPr>
      </p:pic>
      <p:sp>
        <p:nvSpPr>
          <p:cNvPr id="86021" name="Rectangle 5"/>
          <p:cNvSpPr>
            <a:spLocks noChangeArrowheads="1"/>
          </p:cNvSpPr>
          <p:nvPr/>
        </p:nvSpPr>
        <p:spPr bwMode="auto">
          <a:xfrm>
            <a:off x="2363788" y="3325813"/>
            <a:ext cx="1176337" cy="398462"/>
          </a:xfrm>
          <a:prstGeom prst="rect">
            <a:avLst/>
          </a:prstGeom>
          <a:noFill/>
          <a:ln w="38100">
            <a:solidFill>
              <a:srgbClr val="FF5050"/>
            </a:solidFill>
            <a:miter lim="800000"/>
            <a:headEnd/>
            <a:tailEnd/>
          </a:ln>
          <a:effectLst/>
        </p:spPr>
        <p:txBody>
          <a:bodyPr wrap="none" anchor="ctr">
            <a:prstTxWarp prst="textNoShape">
              <a:avLst/>
            </a:prstTxWarp>
          </a:bodyPr>
          <a:lstStyle/>
          <a:p>
            <a:endParaRPr lang="en-US"/>
          </a:p>
        </p:txBody>
      </p:sp>
      <p:sp>
        <p:nvSpPr>
          <p:cNvPr id="86022" name="Rectangle 6"/>
          <p:cNvSpPr>
            <a:spLocks noChangeArrowheads="1"/>
          </p:cNvSpPr>
          <p:nvPr/>
        </p:nvSpPr>
        <p:spPr bwMode="auto">
          <a:xfrm>
            <a:off x="4764088" y="3335338"/>
            <a:ext cx="1176337" cy="398462"/>
          </a:xfrm>
          <a:prstGeom prst="rect">
            <a:avLst/>
          </a:prstGeom>
          <a:noFill/>
          <a:ln w="38100">
            <a:solidFill>
              <a:srgbClr val="FF5050"/>
            </a:solidFill>
            <a:miter lim="800000"/>
            <a:headEnd/>
            <a:tailEnd/>
          </a:ln>
          <a:effectLst/>
        </p:spPr>
        <p:txBody>
          <a:bodyPr wrap="none" anchor="ctr">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Fault Tolerance</a:t>
            </a:r>
            <a:endParaRPr lang="en-US"/>
          </a:p>
        </p:txBody>
      </p:sp>
      <p:sp>
        <p:nvSpPr>
          <p:cNvPr id="165891" name="Rectangle 3"/>
          <p:cNvSpPr>
            <a:spLocks noGrp="1" noChangeArrowheads="1"/>
          </p:cNvSpPr>
          <p:nvPr>
            <p:ph type="body" idx="1"/>
          </p:nvPr>
        </p:nvSpPr>
        <p:spPr/>
        <p:txBody>
          <a:bodyPr/>
          <a:lstStyle/>
          <a:p>
            <a:r>
              <a:rPr lang="en-US" dirty="0" smtClean="0"/>
              <a:t>Terminology &amp; Background</a:t>
            </a:r>
          </a:p>
          <a:p>
            <a:endParaRPr lang="en-US" dirty="0" smtClean="0"/>
          </a:p>
          <a:p>
            <a:r>
              <a:rPr lang="en-US" dirty="0" smtClean="0"/>
              <a:t>Byzantine Fault Tolerance</a:t>
            </a:r>
          </a:p>
          <a:p>
            <a:endParaRPr lang="en-US" dirty="0" smtClean="0"/>
          </a:p>
          <a:p>
            <a:r>
              <a:rPr lang="en-US" dirty="0" smtClean="0"/>
              <a:t>Issues in client/server</a:t>
            </a:r>
          </a:p>
          <a:p>
            <a:endParaRPr lang="en-US" dirty="0" smtClean="0"/>
          </a:p>
          <a:p>
            <a:r>
              <a:rPr lang="en-US" dirty="0" smtClean="0"/>
              <a:t>Reliable group communication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5" name="Rectangle 5"/>
          <p:cNvSpPr>
            <a:spLocks noGrp="1" noChangeArrowheads="1"/>
          </p:cNvSpPr>
          <p:nvPr>
            <p:ph type="title"/>
          </p:nvPr>
        </p:nvSpPr>
        <p:spPr/>
        <p:txBody>
          <a:bodyPr>
            <a:normAutofit fontScale="90000"/>
          </a:bodyPr>
          <a:lstStyle/>
          <a:p>
            <a:r>
              <a:rPr lang="en-US" smtClean="0"/>
              <a:t>Agreement in Faulty Systems - 4</a:t>
            </a:r>
            <a:endParaRPr lang="en-US"/>
          </a:p>
        </p:txBody>
      </p:sp>
      <p:sp>
        <p:nvSpPr>
          <p:cNvPr id="168963" name="Rectangle 3"/>
          <p:cNvSpPr>
            <a:spLocks noGrp="1" noChangeArrowheads="1"/>
          </p:cNvSpPr>
          <p:nvPr>
            <p:ph type="body" idx="1"/>
          </p:nvPr>
        </p:nvSpPr>
        <p:spPr>
          <a:xfrm>
            <a:off x="304800" y="1143000"/>
            <a:ext cx="8534400" cy="2590801"/>
          </a:xfrm>
        </p:spPr>
        <p:txBody>
          <a:bodyPr>
            <a:normAutofit/>
          </a:bodyPr>
          <a:lstStyle/>
          <a:p>
            <a:r>
              <a:rPr lang="en-US" dirty="0" smtClean="0"/>
              <a:t>Byzantine Agreement [</a:t>
            </a:r>
            <a:r>
              <a:rPr lang="en-US" dirty="0" err="1" smtClean="0"/>
              <a:t>Lamport</a:t>
            </a:r>
            <a:r>
              <a:rPr lang="en-US" dirty="0" smtClean="0"/>
              <a:t>, </a:t>
            </a:r>
            <a:r>
              <a:rPr lang="en-US" dirty="0" err="1" smtClean="0"/>
              <a:t>Shostak</a:t>
            </a:r>
            <a:r>
              <a:rPr lang="en-US" dirty="0" smtClean="0"/>
              <a:t>, Pease, 1982]</a:t>
            </a:r>
          </a:p>
          <a:p>
            <a:r>
              <a:rPr lang="en-US" dirty="0" smtClean="0"/>
              <a:t>Assumptions:</a:t>
            </a:r>
          </a:p>
          <a:p>
            <a:pPr lvl="1"/>
            <a:r>
              <a:rPr lang="en-US" dirty="0" smtClean="0"/>
              <a:t>Every message that is sent is delivered correctly</a:t>
            </a:r>
          </a:p>
          <a:p>
            <a:pPr lvl="1"/>
            <a:r>
              <a:rPr lang="en-US" dirty="0" smtClean="0"/>
              <a:t>The receiver knows who sent the message</a:t>
            </a:r>
          </a:p>
          <a:p>
            <a:pPr lvl="1"/>
            <a:r>
              <a:rPr lang="en-US" dirty="0" smtClean="0"/>
              <a:t>Message delivery time is bounded</a:t>
            </a:r>
            <a:endParaRPr lang="en-US" dirty="0"/>
          </a:p>
        </p:txBody>
      </p:sp>
      <p:pic>
        <p:nvPicPr>
          <p:cNvPr id="168966" name="Picture 6" descr="08-04"/>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1216025" y="3760788"/>
            <a:ext cx="6445250" cy="2633662"/>
          </a:xfrm>
          <a:prstGeom prst="rect">
            <a:avLst/>
          </a:prstGeom>
          <a:noFill/>
        </p:spPr>
      </p:pic>
      <p:sp>
        <p:nvSpPr>
          <p:cNvPr id="168967" name="Rectangle 7"/>
          <p:cNvSpPr>
            <a:spLocks noChangeArrowheads="1"/>
          </p:cNvSpPr>
          <p:nvPr/>
        </p:nvSpPr>
        <p:spPr bwMode="auto">
          <a:xfrm>
            <a:off x="4573588" y="4552950"/>
            <a:ext cx="914400" cy="307975"/>
          </a:xfrm>
          <a:prstGeom prst="rect">
            <a:avLst/>
          </a:prstGeom>
          <a:noFill/>
          <a:ln w="38100">
            <a:solidFill>
              <a:srgbClr val="FF5050"/>
            </a:solidFill>
            <a:miter lim="800000"/>
            <a:headEnd/>
            <a:tailEnd/>
          </a:ln>
          <a:effectLst/>
        </p:spPr>
        <p:txBody>
          <a:bodyPr wrap="none" anchor="ctr">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smtClean="0"/>
              <a:t>Agreement in Faulty Systems - 5</a:t>
            </a:r>
            <a:endParaRPr lang="en-US"/>
          </a:p>
        </p:txBody>
      </p:sp>
      <p:sp>
        <p:nvSpPr>
          <p:cNvPr id="87043" name="Rectangle 3"/>
          <p:cNvSpPr>
            <a:spLocks noGrp="1" noChangeArrowheads="1"/>
          </p:cNvSpPr>
          <p:nvPr>
            <p:ph type="body" idx="1"/>
          </p:nvPr>
        </p:nvSpPr>
        <p:spPr>
          <a:xfrm>
            <a:off x="2209800" y="4648200"/>
            <a:ext cx="6629400" cy="1477963"/>
          </a:xfrm>
        </p:spPr>
        <p:txBody>
          <a:bodyPr/>
          <a:lstStyle/>
          <a:p>
            <a:r>
              <a:rPr lang="en-US" dirty="0" smtClean="0"/>
              <a:t>Figure 8-5. The Byzantine agreement problem for three </a:t>
            </a:r>
            <a:br>
              <a:rPr lang="en-US" dirty="0" smtClean="0"/>
            </a:br>
            <a:r>
              <a:rPr lang="en-US" dirty="0" err="1" smtClean="0"/>
              <a:t>nonfaulty</a:t>
            </a:r>
            <a:r>
              <a:rPr lang="en-US" dirty="0" smtClean="0"/>
              <a:t> and one faulty process. </a:t>
            </a:r>
            <a:endParaRPr lang="en-US" dirty="0"/>
          </a:p>
        </p:txBody>
      </p:sp>
      <p:pic>
        <p:nvPicPr>
          <p:cNvPr id="87044" name="Picture 4" descr="08-05"/>
          <p:cNvPicPr>
            <a:picLocks noChangeAspect="1" noChangeArrowheads="1"/>
          </p:cNvPicPr>
          <p:nvPr/>
        </p:nvPicPr>
        <p:blipFill>
          <a:blip r:embed="rId3">
            <a:clrChange>
              <a:clrFrom>
                <a:srgbClr val="FDFDFD"/>
              </a:clrFrom>
              <a:clrTo>
                <a:srgbClr val="FDFDFD">
                  <a:alpha val="0"/>
                </a:srgbClr>
              </a:clrTo>
            </a:clrChange>
          </a:blip>
          <a:srcRect r="69989" b="7692"/>
          <a:stretch>
            <a:fillRect/>
          </a:stretch>
        </p:blipFill>
        <p:spPr bwMode="auto">
          <a:xfrm>
            <a:off x="5334000" y="1066800"/>
            <a:ext cx="3516312" cy="3581400"/>
          </a:xfrm>
          <a:prstGeom prst="rect">
            <a:avLst/>
          </a:prstGeom>
          <a:noFill/>
        </p:spPr>
      </p:pic>
      <p:sp>
        <p:nvSpPr>
          <p:cNvPr id="87045" name="Text Box 5"/>
          <p:cNvSpPr txBox="1">
            <a:spLocks noChangeArrowheads="1"/>
          </p:cNvSpPr>
          <p:nvPr/>
        </p:nvSpPr>
        <p:spPr bwMode="auto">
          <a:xfrm>
            <a:off x="395288" y="1427163"/>
            <a:ext cx="4457700" cy="3477875"/>
          </a:xfrm>
          <a:prstGeom prst="rect">
            <a:avLst/>
          </a:prstGeom>
          <a:noFill/>
          <a:ln w="9525">
            <a:noFill/>
            <a:miter lim="800000"/>
            <a:headEnd/>
            <a:tailEnd/>
          </a:ln>
          <a:effectLst/>
        </p:spPr>
        <p:txBody>
          <a:bodyPr wrap="square">
            <a:prstTxWarp prst="textNoShape">
              <a:avLst/>
            </a:prstTxWarp>
            <a:spAutoFit/>
          </a:bodyPr>
          <a:lstStyle/>
          <a:p>
            <a:pPr algn="l"/>
            <a:r>
              <a:rPr lang="en-US" sz="2000" dirty="0"/>
              <a:t>System of N processes, where</a:t>
            </a:r>
            <a:r>
              <a:rPr lang="en-US" sz="2000" dirty="0" smtClean="0"/>
              <a:t> each </a:t>
            </a:r>
            <a:r>
              <a:rPr lang="en-US" sz="2000" dirty="0"/>
              <a:t>process </a:t>
            </a:r>
            <a:r>
              <a:rPr lang="en-US" sz="2000" i="1" dirty="0" err="1"/>
              <a:t>i</a:t>
            </a:r>
            <a:r>
              <a:rPr lang="en-US" sz="2000" dirty="0"/>
              <a:t> will provide a value </a:t>
            </a:r>
            <a:r>
              <a:rPr lang="en-US" sz="2000" i="1" dirty="0"/>
              <a:t>v</a:t>
            </a:r>
            <a:r>
              <a:rPr lang="en-US" sz="2000" i="1" baseline="-25000" dirty="0"/>
              <a:t>i</a:t>
            </a:r>
            <a:r>
              <a:rPr lang="en-US" sz="2000" i="1" dirty="0"/>
              <a:t> </a:t>
            </a:r>
            <a:r>
              <a:rPr lang="en-US" sz="2000" dirty="0"/>
              <a:t>to each other.  Some number of these processes may be incorrect (or malicious</a:t>
            </a:r>
            <a:r>
              <a:rPr lang="en-US" sz="2000" dirty="0" smtClean="0"/>
              <a:t>)</a:t>
            </a:r>
          </a:p>
          <a:p>
            <a:pPr lvl="1" algn="l"/>
            <a:endParaRPr lang="en-US" sz="2000" dirty="0" smtClean="0"/>
          </a:p>
          <a:p>
            <a:pPr algn="l"/>
            <a:r>
              <a:rPr lang="en-US" sz="2000" dirty="0"/>
              <a:t>Goal:   Each process learn the true values sent by each of the correct processes</a:t>
            </a:r>
          </a:p>
          <a:p>
            <a:pPr algn="l">
              <a:buFontTx/>
              <a:buChar char="•"/>
            </a:pPr>
            <a:endParaRPr lang="en-US" sz="2000" dirty="0"/>
          </a:p>
          <a:p>
            <a:pPr algn="l">
              <a:buFontTx/>
              <a:buChar char="•"/>
            </a:pPr>
            <a:endParaRPr lang="en-US" sz="20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mtClean="0"/>
              <a:t>Byzantine General’s Problem</a:t>
            </a:r>
            <a:endParaRPr lang="en-US"/>
          </a:p>
        </p:txBody>
      </p:sp>
      <p:sp>
        <p:nvSpPr>
          <p:cNvPr id="192515" name="Rectangle 3"/>
          <p:cNvSpPr>
            <a:spLocks noGrp="1" noChangeArrowheads="1"/>
          </p:cNvSpPr>
          <p:nvPr>
            <p:ph type="body" idx="1"/>
          </p:nvPr>
        </p:nvSpPr>
        <p:spPr/>
        <p:txBody>
          <a:bodyPr>
            <a:normAutofit fontScale="77500" lnSpcReduction="20000"/>
          </a:bodyPr>
          <a:lstStyle/>
          <a:p>
            <a:r>
              <a:rPr lang="en-US" smtClean="0"/>
              <a:t>The Problem:  “Several divisions of the Byzantine army are camped outside an enemy city, each division commanded by its own general.  After observing the enemy, they must decide upon a common plan of action.  Some of the generals may be traitors, trying to prevent the loyal generals from reaching agreement.”</a:t>
            </a:r>
          </a:p>
          <a:p>
            <a:r>
              <a:rPr lang="en-US" smtClean="0"/>
              <a:t>Goal:</a:t>
            </a:r>
          </a:p>
          <a:p>
            <a:pPr lvl="1"/>
            <a:r>
              <a:rPr lang="en-US" smtClean="0"/>
              <a:t>All loyal generals decide upon the same plan of action.</a:t>
            </a:r>
          </a:p>
          <a:p>
            <a:pPr lvl="1"/>
            <a:r>
              <a:rPr lang="en-US" smtClean="0"/>
              <a:t>A small number of traitors cannot cause the loyal generals to adopt a bad plan.</a:t>
            </a:r>
          </a:p>
          <a:p>
            <a:endParaRPr lang="en-US" smtClean="0"/>
          </a:p>
          <a:p>
            <a:r>
              <a:rPr lang="en-US" smtClean="0"/>
              <a:t>The paper considers a slightly different version from the standpoint of one general (i.e. process) and multiple lieutenants.</a:t>
            </a:r>
          </a:p>
          <a:p>
            <a:r>
              <a:rPr lang="en-US" smtClean="0"/>
              <a:t>Goal:</a:t>
            </a:r>
          </a:p>
          <a:p>
            <a:pPr lvl="1"/>
            <a:r>
              <a:rPr lang="en-US" smtClean="0"/>
              <a:t>All loyal lieutenants obey the same order.</a:t>
            </a:r>
          </a:p>
          <a:p>
            <a:pPr lvl="1"/>
            <a:r>
              <a:rPr lang="en-US" smtClean="0"/>
              <a:t>If the commanding general is loyal, the every loyal lieutenant obeys the order he sends.</a:t>
            </a:r>
          </a:p>
          <a:p>
            <a:pPr lvl="1"/>
            <a:endParaRPr lang="en-US"/>
          </a:p>
        </p:txBody>
      </p:sp>
      <p:sp>
        <p:nvSpPr>
          <p:cNvPr id="192516" name="Text Box 4"/>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dirty="0" err="1"/>
              <a:t>Lamport</a:t>
            </a:r>
            <a:r>
              <a:rPr lang="en-US" sz="1200" i="1" dirty="0"/>
              <a:t>, </a:t>
            </a:r>
            <a:r>
              <a:rPr lang="en-US" sz="1200" i="1" dirty="0" err="1"/>
              <a:t>Shostak</a:t>
            </a:r>
            <a:r>
              <a:rPr lang="en-US" sz="1200" i="1" dirty="0"/>
              <a:t>, Pease.  The Byzantine General’s Problem. ACM TOPLAS, 4,3, July 1982, 382-401.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mtClean="0"/>
              <a:t>Impossibility Results</a:t>
            </a:r>
            <a:endParaRPr lang="en-US"/>
          </a:p>
        </p:txBody>
      </p:sp>
      <p:sp>
        <p:nvSpPr>
          <p:cNvPr id="24" name="Content Placeholder 23"/>
          <p:cNvSpPr>
            <a:spLocks noGrp="1"/>
          </p:cNvSpPr>
          <p:nvPr>
            <p:ph idx="1"/>
          </p:nvPr>
        </p:nvSpPr>
        <p:spPr>
          <a:xfrm>
            <a:off x="304800" y="4953000"/>
            <a:ext cx="8534400" cy="1447800"/>
          </a:xfrm>
        </p:spPr>
        <p:txBody>
          <a:bodyPr>
            <a:normAutofit fontScale="70000" lnSpcReduction="20000"/>
          </a:bodyPr>
          <a:lstStyle/>
          <a:p>
            <a:pPr>
              <a:lnSpc>
                <a:spcPct val="90000"/>
              </a:lnSpc>
              <a:spcBef>
                <a:spcPct val="20000"/>
              </a:spcBef>
            </a:pPr>
            <a:r>
              <a:rPr lang="en-US" i="1" dirty="0" smtClean="0"/>
              <a:t>No solution for three processes can handle a single traitor.</a:t>
            </a:r>
          </a:p>
          <a:p>
            <a:pPr>
              <a:lnSpc>
                <a:spcPct val="90000"/>
              </a:lnSpc>
              <a:spcBef>
                <a:spcPct val="20000"/>
              </a:spcBef>
            </a:pPr>
            <a:endParaRPr lang="en-US" i="1" dirty="0" smtClean="0"/>
          </a:p>
          <a:p>
            <a:pPr>
              <a:spcBef>
                <a:spcPct val="20000"/>
              </a:spcBef>
            </a:pPr>
            <a:r>
              <a:rPr lang="en-US" i="1" dirty="0" smtClean="0"/>
              <a:t>In a system with </a:t>
            </a:r>
            <a:r>
              <a:rPr lang="en-US" i="1" dirty="0" err="1" smtClean="0"/>
              <a:t>m</a:t>
            </a:r>
            <a:r>
              <a:rPr lang="en-US" i="1" dirty="0" smtClean="0"/>
              <a:t> faulty processes agreement can be achieved only if there are 2m+1  (more than 2/3) functioning correctly.</a:t>
            </a:r>
          </a:p>
          <a:p>
            <a:endParaRPr lang="en-US" i="1" dirty="0" smtClean="0"/>
          </a:p>
          <a:p>
            <a:endParaRPr lang="en-US" dirty="0"/>
          </a:p>
        </p:txBody>
      </p:sp>
      <p:sp>
        <p:nvSpPr>
          <p:cNvPr id="204804" name="Text Box 4"/>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dirty="0" err="1"/>
              <a:t>Lamport</a:t>
            </a:r>
            <a:r>
              <a:rPr lang="en-US" sz="1200" i="1" dirty="0"/>
              <a:t>, </a:t>
            </a:r>
            <a:r>
              <a:rPr lang="en-US" sz="1200" i="1" dirty="0" err="1"/>
              <a:t>Shostak</a:t>
            </a:r>
            <a:r>
              <a:rPr lang="en-US" sz="1200" i="1" dirty="0"/>
              <a:t>, Pease.  The Byzantine General’s Problem. ACM TOPLAS, 4,3, July 1982, 382-401.</a:t>
            </a:r>
          </a:p>
        </p:txBody>
      </p:sp>
      <p:sp>
        <p:nvSpPr>
          <p:cNvPr id="204806" name="Oval 6"/>
          <p:cNvSpPr>
            <a:spLocks noChangeArrowheads="1"/>
          </p:cNvSpPr>
          <p:nvPr/>
        </p:nvSpPr>
        <p:spPr bwMode="auto">
          <a:xfrm>
            <a:off x="1468438" y="1600200"/>
            <a:ext cx="1746761" cy="642936"/>
          </a:xfrm>
          <a:prstGeom prst="ellipse">
            <a:avLst/>
          </a:prstGeom>
          <a:noFill/>
          <a:ln w="9525">
            <a:solidFill>
              <a:schemeClr val="tx1"/>
            </a:solidFill>
            <a:round/>
            <a:headEnd/>
            <a:tailEnd/>
          </a:ln>
          <a:effectLst/>
        </p:spPr>
        <p:txBody>
          <a:bodyPr wrap="none" anchor="ctr">
            <a:prstTxWarp prst="textNoShape">
              <a:avLst/>
            </a:prstTxWarp>
          </a:bodyPr>
          <a:lstStyle/>
          <a:p>
            <a:r>
              <a:rPr lang="en-US"/>
              <a:t>General 1</a:t>
            </a:r>
          </a:p>
        </p:txBody>
      </p:sp>
      <p:sp>
        <p:nvSpPr>
          <p:cNvPr id="204808" name="Oval 8"/>
          <p:cNvSpPr>
            <a:spLocks noChangeArrowheads="1"/>
          </p:cNvSpPr>
          <p:nvPr/>
        </p:nvSpPr>
        <p:spPr bwMode="auto">
          <a:xfrm>
            <a:off x="381000" y="3489325"/>
            <a:ext cx="1746761" cy="642936"/>
          </a:xfrm>
          <a:prstGeom prst="ellipse">
            <a:avLst/>
          </a:prstGeom>
          <a:noFill/>
          <a:ln w="9525">
            <a:solidFill>
              <a:schemeClr val="tx1"/>
            </a:solidFill>
            <a:round/>
            <a:headEnd/>
            <a:tailEnd/>
          </a:ln>
          <a:effectLst/>
        </p:spPr>
        <p:txBody>
          <a:bodyPr wrap="none" anchor="ctr">
            <a:prstTxWarp prst="textNoShape">
              <a:avLst/>
            </a:prstTxWarp>
          </a:bodyPr>
          <a:lstStyle/>
          <a:p>
            <a:r>
              <a:rPr lang="en-US"/>
              <a:t>General 2</a:t>
            </a:r>
          </a:p>
        </p:txBody>
      </p:sp>
      <p:sp>
        <p:nvSpPr>
          <p:cNvPr id="204809" name="Oval 9"/>
          <p:cNvSpPr>
            <a:spLocks noChangeArrowheads="1"/>
          </p:cNvSpPr>
          <p:nvPr/>
        </p:nvSpPr>
        <p:spPr bwMode="auto">
          <a:xfrm>
            <a:off x="2705100" y="3448050"/>
            <a:ext cx="1746761" cy="6429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a:t>General 3</a:t>
            </a:r>
          </a:p>
        </p:txBody>
      </p:sp>
      <p:sp>
        <p:nvSpPr>
          <p:cNvPr id="204810" name="Oval 10"/>
          <p:cNvSpPr>
            <a:spLocks noChangeArrowheads="1"/>
          </p:cNvSpPr>
          <p:nvPr/>
        </p:nvSpPr>
        <p:spPr bwMode="auto">
          <a:xfrm>
            <a:off x="5803900" y="1554163"/>
            <a:ext cx="1746762" cy="64293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a:t>General 1</a:t>
            </a:r>
          </a:p>
        </p:txBody>
      </p:sp>
      <p:sp>
        <p:nvSpPr>
          <p:cNvPr id="204811" name="Oval 11"/>
          <p:cNvSpPr>
            <a:spLocks noChangeArrowheads="1"/>
          </p:cNvSpPr>
          <p:nvPr/>
        </p:nvSpPr>
        <p:spPr bwMode="auto">
          <a:xfrm>
            <a:off x="4711700" y="3429001"/>
            <a:ext cx="1746761" cy="642936"/>
          </a:xfrm>
          <a:prstGeom prst="ellipse">
            <a:avLst/>
          </a:prstGeom>
          <a:noFill/>
          <a:ln w="9525">
            <a:solidFill>
              <a:schemeClr val="tx1"/>
            </a:solidFill>
            <a:round/>
            <a:headEnd/>
            <a:tailEnd/>
          </a:ln>
          <a:effectLst/>
        </p:spPr>
        <p:txBody>
          <a:bodyPr wrap="none" anchor="ctr">
            <a:prstTxWarp prst="textNoShape">
              <a:avLst/>
            </a:prstTxWarp>
          </a:bodyPr>
          <a:lstStyle/>
          <a:p>
            <a:r>
              <a:rPr lang="en-US"/>
              <a:t>General 2</a:t>
            </a:r>
          </a:p>
        </p:txBody>
      </p:sp>
      <p:sp>
        <p:nvSpPr>
          <p:cNvPr id="204812" name="Oval 12"/>
          <p:cNvSpPr>
            <a:spLocks noChangeArrowheads="1"/>
          </p:cNvSpPr>
          <p:nvPr/>
        </p:nvSpPr>
        <p:spPr bwMode="auto">
          <a:xfrm>
            <a:off x="7067550" y="3395663"/>
            <a:ext cx="1746762" cy="642937"/>
          </a:xfrm>
          <a:prstGeom prst="ellipse">
            <a:avLst/>
          </a:prstGeom>
          <a:noFill/>
          <a:ln w="9525">
            <a:solidFill>
              <a:schemeClr val="tx1"/>
            </a:solidFill>
            <a:round/>
            <a:headEnd/>
            <a:tailEnd/>
          </a:ln>
          <a:effectLst/>
        </p:spPr>
        <p:txBody>
          <a:bodyPr wrap="none" anchor="ctr">
            <a:prstTxWarp prst="textNoShape">
              <a:avLst/>
            </a:prstTxWarp>
          </a:bodyPr>
          <a:lstStyle/>
          <a:p>
            <a:r>
              <a:rPr lang="en-US" dirty="0"/>
              <a:t>General 3</a:t>
            </a:r>
          </a:p>
        </p:txBody>
      </p:sp>
      <p:sp>
        <p:nvSpPr>
          <p:cNvPr id="204814" name="Line 14"/>
          <p:cNvSpPr>
            <a:spLocks noChangeShapeType="1"/>
          </p:cNvSpPr>
          <p:nvPr/>
        </p:nvSpPr>
        <p:spPr bwMode="auto">
          <a:xfrm flipH="1">
            <a:off x="1654159" y="2389187"/>
            <a:ext cx="573250" cy="848578"/>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15" name="Line 15"/>
          <p:cNvSpPr>
            <a:spLocks noChangeShapeType="1"/>
          </p:cNvSpPr>
          <p:nvPr/>
        </p:nvSpPr>
        <p:spPr bwMode="auto">
          <a:xfrm flipH="1">
            <a:off x="5976921" y="2365376"/>
            <a:ext cx="573250" cy="848577"/>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16" name="Line 16"/>
          <p:cNvSpPr>
            <a:spLocks noChangeShapeType="1"/>
          </p:cNvSpPr>
          <p:nvPr/>
        </p:nvSpPr>
        <p:spPr bwMode="auto">
          <a:xfrm>
            <a:off x="3008265" y="2371725"/>
            <a:ext cx="700806" cy="833711"/>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17" name="Line 17"/>
          <p:cNvSpPr>
            <a:spLocks noChangeShapeType="1"/>
          </p:cNvSpPr>
          <p:nvPr/>
        </p:nvSpPr>
        <p:spPr bwMode="auto">
          <a:xfrm>
            <a:off x="7438978" y="2312987"/>
            <a:ext cx="700804" cy="833711"/>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19" name="Line 19"/>
          <p:cNvSpPr>
            <a:spLocks noChangeShapeType="1"/>
          </p:cNvSpPr>
          <p:nvPr/>
        </p:nvSpPr>
        <p:spPr bwMode="auto">
          <a:xfrm flipH="1">
            <a:off x="2153728" y="3810000"/>
            <a:ext cx="437072" cy="1"/>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20" name="Line 20"/>
          <p:cNvSpPr>
            <a:spLocks noChangeShapeType="1"/>
          </p:cNvSpPr>
          <p:nvPr/>
        </p:nvSpPr>
        <p:spPr bwMode="auto">
          <a:xfrm flipH="1">
            <a:off x="6553200" y="3733800"/>
            <a:ext cx="437072" cy="1"/>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p>
        </p:txBody>
      </p:sp>
      <p:sp>
        <p:nvSpPr>
          <p:cNvPr id="204821" name="Text Box 21"/>
          <p:cNvSpPr txBox="1">
            <a:spLocks noChangeArrowheads="1"/>
          </p:cNvSpPr>
          <p:nvPr/>
        </p:nvSpPr>
        <p:spPr bwMode="auto">
          <a:xfrm>
            <a:off x="890103" y="2470150"/>
            <a:ext cx="1167298" cy="338554"/>
          </a:xfrm>
          <a:prstGeom prst="rect">
            <a:avLst/>
          </a:prstGeom>
          <a:noFill/>
          <a:ln w="9525">
            <a:noFill/>
            <a:miter lim="800000"/>
            <a:headEnd/>
            <a:tailEnd/>
          </a:ln>
          <a:effectLst/>
        </p:spPr>
        <p:txBody>
          <a:bodyPr wrap="square">
            <a:prstTxWarp prst="textNoShape">
              <a:avLst/>
            </a:prstTxWarp>
            <a:spAutoFit/>
          </a:bodyPr>
          <a:lstStyle/>
          <a:p>
            <a:r>
              <a:rPr lang="en-US" sz="1600" b="1" i="1" dirty="0"/>
              <a:t>attack</a:t>
            </a:r>
          </a:p>
        </p:txBody>
      </p:sp>
      <p:sp>
        <p:nvSpPr>
          <p:cNvPr id="204822" name="Text Box 22"/>
          <p:cNvSpPr txBox="1">
            <a:spLocks noChangeArrowheads="1"/>
          </p:cNvSpPr>
          <p:nvPr/>
        </p:nvSpPr>
        <p:spPr bwMode="auto">
          <a:xfrm>
            <a:off x="3327779" y="2468562"/>
            <a:ext cx="1244221" cy="338554"/>
          </a:xfrm>
          <a:prstGeom prst="rect">
            <a:avLst/>
          </a:prstGeom>
          <a:noFill/>
          <a:ln w="9525">
            <a:noFill/>
            <a:miter lim="800000"/>
            <a:headEnd/>
            <a:tailEnd/>
          </a:ln>
          <a:effectLst/>
        </p:spPr>
        <p:txBody>
          <a:bodyPr wrap="square">
            <a:prstTxWarp prst="textNoShape">
              <a:avLst/>
            </a:prstTxWarp>
            <a:spAutoFit/>
          </a:bodyPr>
          <a:lstStyle/>
          <a:p>
            <a:r>
              <a:rPr lang="en-US" sz="1600" b="1" i="1" dirty="0"/>
              <a:t>attack</a:t>
            </a:r>
          </a:p>
        </p:txBody>
      </p:sp>
      <p:sp>
        <p:nvSpPr>
          <p:cNvPr id="204823" name="Text Box 23"/>
          <p:cNvSpPr txBox="1">
            <a:spLocks noChangeArrowheads="1"/>
          </p:cNvSpPr>
          <p:nvPr/>
        </p:nvSpPr>
        <p:spPr bwMode="auto">
          <a:xfrm>
            <a:off x="5282166" y="2482851"/>
            <a:ext cx="1170439" cy="338554"/>
          </a:xfrm>
          <a:prstGeom prst="rect">
            <a:avLst/>
          </a:prstGeom>
          <a:noFill/>
          <a:ln w="9525">
            <a:noFill/>
            <a:miter lim="800000"/>
            <a:headEnd/>
            <a:tailEnd/>
          </a:ln>
          <a:effectLst/>
        </p:spPr>
        <p:txBody>
          <a:bodyPr wrap="square">
            <a:prstTxWarp prst="textNoShape">
              <a:avLst/>
            </a:prstTxWarp>
            <a:spAutoFit/>
          </a:bodyPr>
          <a:lstStyle/>
          <a:p>
            <a:r>
              <a:rPr lang="en-US" sz="1600" b="1" i="1" dirty="0"/>
              <a:t>attack</a:t>
            </a:r>
          </a:p>
        </p:txBody>
      </p:sp>
      <p:sp>
        <p:nvSpPr>
          <p:cNvPr id="204824" name="Text Box 24"/>
          <p:cNvSpPr txBox="1">
            <a:spLocks noChangeArrowheads="1"/>
          </p:cNvSpPr>
          <p:nvPr/>
        </p:nvSpPr>
        <p:spPr bwMode="auto">
          <a:xfrm>
            <a:off x="7600747" y="2400301"/>
            <a:ext cx="1238453" cy="338554"/>
          </a:xfrm>
          <a:prstGeom prst="rect">
            <a:avLst/>
          </a:prstGeom>
          <a:noFill/>
          <a:ln w="9525">
            <a:noFill/>
            <a:miter lim="800000"/>
            <a:headEnd/>
            <a:tailEnd/>
          </a:ln>
          <a:effectLst/>
        </p:spPr>
        <p:txBody>
          <a:bodyPr wrap="square">
            <a:prstTxWarp prst="textNoShape">
              <a:avLst/>
            </a:prstTxWarp>
            <a:spAutoFit/>
          </a:bodyPr>
          <a:lstStyle/>
          <a:p>
            <a:r>
              <a:rPr lang="en-US" sz="1600" b="1" i="1" dirty="0"/>
              <a:t>retreat</a:t>
            </a:r>
          </a:p>
        </p:txBody>
      </p:sp>
      <p:sp>
        <p:nvSpPr>
          <p:cNvPr id="204825" name="Text Box 25"/>
          <p:cNvSpPr txBox="1">
            <a:spLocks noChangeArrowheads="1"/>
          </p:cNvSpPr>
          <p:nvPr/>
        </p:nvSpPr>
        <p:spPr bwMode="auto">
          <a:xfrm>
            <a:off x="2003482" y="4076699"/>
            <a:ext cx="1182384" cy="338554"/>
          </a:xfrm>
          <a:prstGeom prst="rect">
            <a:avLst/>
          </a:prstGeom>
          <a:noFill/>
          <a:ln w="9525">
            <a:noFill/>
            <a:miter lim="800000"/>
            <a:headEnd/>
            <a:tailEnd/>
          </a:ln>
          <a:effectLst/>
        </p:spPr>
        <p:txBody>
          <a:bodyPr wrap="square">
            <a:prstTxWarp prst="textNoShape">
              <a:avLst/>
            </a:prstTxWarp>
            <a:spAutoFit/>
          </a:bodyPr>
          <a:lstStyle/>
          <a:p>
            <a:r>
              <a:rPr lang="en-US" sz="1600" b="1" i="1" dirty="0"/>
              <a:t>retreat</a:t>
            </a:r>
          </a:p>
        </p:txBody>
      </p:sp>
      <p:sp>
        <p:nvSpPr>
          <p:cNvPr id="204826" name="Text Box 26"/>
          <p:cNvSpPr txBox="1">
            <a:spLocks noChangeArrowheads="1"/>
          </p:cNvSpPr>
          <p:nvPr/>
        </p:nvSpPr>
        <p:spPr bwMode="auto">
          <a:xfrm>
            <a:off x="6324600" y="3962400"/>
            <a:ext cx="1149991" cy="338554"/>
          </a:xfrm>
          <a:prstGeom prst="rect">
            <a:avLst/>
          </a:prstGeom>
          <a:noFill/>
          <a:ln w="9525">
            <a:noFill/>
            <a:miter lim="800000"/>
            <a:headEnd/>
            <a:tailEnd/>
          </a:ln>
          <a:effectLst/>
        </p:spPr>
        <p:txBody>
          <a:bodyPr wrap="square">
            <a:prstTxWarp prst="textNoShape">
              <a:avLst/>
            </a:prstTxWarp>
            <a:spAutoFit/>
          </a:bodyPr>
          <a:lstStyle/>
          <a:p>
            <a:r>
              <a:rPr lang="en-US" sz="1600" b="1" i="1" dirty="0"/>
              <a:t>retreat</a:t>
            </a:r>
          </a:p>
        </p:txBody>
      </p:sp>
      <p:sp>
        <p:nvSpPr>
          <p:cNvPr id="25" name="Slide Number Placeholder 2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fontScale="90000"/>
          </a:bodyPr>
          <a:lstStyle/>
          <a:p>
            <a:r>
              <a:rPr lang="en-US" smtClean="0"/>
              <a:t>Byzantine Agreement Algorithm</a:t>
            </a:r>
            <a:br>
              <a:rPr lang="en-US" smtClean="0"/>
            </a:br>
            <a:r>
              <a:rPr lang="en-US" smtClean="0"/>
              <a:t>(oral messages) - 1</a:t>
            </a:r>
            <a:endParaRPr lang="en-US" dirty="0"/>
          </a:p>
        </p:txBody>
      </p:sp>
      <p:sp>
        <p:nvSpPr>
          <p:cNvPr id="200707" name="Rectangle 3"/>
          <p:cNvSpPr>
            <a:spLocks noGrp="1" noChangeArrowheads="1"/>
          </p:cNvSpPr>
          <p:nvPr>
            <p:ph type="body" idx="1"/>
          </p:nvPr>
        </p:nvSpPr>
        <p:spPr/>
        <p:txBody>
          <a:bodyPr>
            <a:normAutofit lnSpcReduction="10000"/>
          </a:bodyPr>
          <a:lstStyle/>
          <a:p>
            <a:endParaRPr lang="en-US" dirty="0" smtClean="0"/>
          </a:p>
          <a:p>
            <a:r>
              <a:rPr lang="en-US" dirty="0" smtClean="0"/>
              <a:t>Phase 1: Each process sends its value to the other processes.  Correct processes send the same (correct) value to all.  Faulty processes may send different values to each if desired (or no message).</a:t>
            </a:r>
          </a:p>
          <a:p>
            <a:endParaRPr lang="en-US" dirty="0" smtClean="0"/>
          </a:p>
          <a:p>
            <a:endParaRPr lang="en-US" dirty="0" smtClean="0"/>
          </a:p>
          <a:p>
            <a:endParaRPr lang="en-US" dirty="0" smtClean="0"/>
          </a:p>
          <a:p>
            <a:r>
              <a:rPr lang="en-US" sz="2000" i="1" dirty="0" smtClean="0"/>
              <a:t>Assumptions: 1) Every message that is sent is delivered correctly; 2) The receiver of a message knows who sent it; 3) The absence of a message can be detected</a:t>
            </a:r>
            <a:r>
              <a:rPr lang="en-US" dirty="0" smtClean="0"/>
              <a:t>.</a:t>
            </a:r>
            <a:endParaRPr lang="en-US" dirty="0"/>
          </a:p>
        </p:txBody>
      </p:sp>
      <p:sp>
        <p:nvSpPr>
          <p:cNvPr id="200708" name="Text Box 4"/>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dirty="0" err="1"/>
              <a:t>Lamport</a:t>
            </a:r>
            <a:r>
              <a:rPr lang="en-US" sz="1200" i="1" dirty="0"/>
              <a:t>, </a:t>
            </a:r>
            <a:r>
              <a:rPr lang="en-US" sz="1200" i="1" dirty="0" err="1"/>
              <a:t>Shostak</a:t>
            </a:r>
            <a:r>
              <a:rPr lang="en-US" sz="1200" i="1" dirty="0"/>
              <a:t>, Pease.  The Byzantine General’s Problem. ACM TOPLAS, 4,3, July 1982, 382-401.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fontScale="90000"/>
          </a:bodyPr>
          <a:lstStyle/>
          <a:p>
            <a:r>
              <a:rPr lang="en-US" sz="4000" dirty="0"/>
              <a:t>Byzantine General </a:t>
            </a:r>
            <a:r>
              <a:rPr lang="en-US" sz="4000" dirty="0" smtClean="0"/>
              <a:t>Problem</a:t>
            </a:r>
            <a:r>
              <a:rPr sz="4000" dirty="0" smtClean="0"/>
              <a:t/>
            </a:r>
            <a:br>
              <a:rPr sz="4000" dirty="0" smtClean="0"/>
            </a:br>
            <a:r>
              <a:rPr lang="en-US" sz="4000" dirty="0" smtClean="0"/>
              <a:t>Example </a:t>
            </a:r>
            <a:r>
              <a:rPr lang="en-US" sz="4000" dirty="0"/>
              <a:t>- 1</a:t>
            </a:r>
          </a:p>
        </p:txBody>
      </p:sp>
      <p:sp>
        <p:nvSpPr>
          <p:cNvPr id="171011" name="Rectangle 3"/>
          <p:cNvSpPr>
            <a:spLocks noGrp="1" noChangeArrowheads="1"/>
          </p:cNvSpPr>
          <p:nvPr>
            <p:ph type="body" idx="1"/>
          </p:nvPr>
        </p:nvSpPr>
        <p:spPr>
          <a:xfrm>
            <a:off x="234950" y="1450975"/>
            <a:ext cx="8521700" cy="763588"/>
          </a:xfrm>
        </p:spPr>
        <p:txBody>
          <a:bodyPr>
            <a:normAutofit fontScale="92500" lnSpcReduction="10000"/>
          </a:bodyPr>
          <a:lstStyle/>
          <a:p>
            <a:pPr>
              <a:lnSpc>
                <a:spcPct val="90000"/>
              </a:lnSpc>
            </a:pPr>
            <a:r>
              <a:rPr lang="en-US" sz="2800"/>
              <a:t>Phase 1: Generals announce their troop strengths to each other</a:t>
            </a:r>
          </a:p>
        </p:txBody>
      </p:sp>
      <p:sp>
        <p:nvSpPr>
          <p:cNvPr id="171012" name="Oval 4"/>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1013" name="Text Box 5"/>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1014" name="Oval 6"/>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1015" name="Text Box 7"/>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1016" name="Oval 8"/>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1017" name="Text Box 9"/>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1018" name="Oval 10"/>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1019" name="Text Box 11"/>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grpSp>
        <p:nvGrpSpPr>
          <p:cNvPr id="2" name="Group 12"/>
          <p:cNvGrpSpPr>
            <a:grpSpLocks/>
          </p:cNvGrpSpPr>
          <p:nvPr/>
        </p:nvGrpSpPr>
        <p:grpSpPr bwMode="auto">
          <a:xfrm>
            <a:off x="2667000" y="2325688"/>
            <a:ext cx="2513013" cy="2928937"/>
            <a:chOff x="1682" y="1276"/>
            <a:chExt cx="1586" cy="1848"/>
          </a:xfrm>
        </p:grpSpPr>
        <p:sp>
          <p:nvSpPr>
            <p:cNvPr id="171021" name="Line 13"/>
            <p:cNvSpPr>
              <a:spLocks noChangeShapeType="1"/>
            </p:cNvSpPr>
            <p:nvPr/>
          </p:nvSpPr>
          <p:spPr bwMode="auto">
            <a:xfrm>
              <a:off x="1828" y="1540"/>
              <a:ext cx="1392" cy="0"/>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1022" name="Line 14"/>
            <p:cNvSpPr>
              <a:spLocks noChangeShapeType="1"/>
            </p:cNvSpPr>
            <p:nvPr/>
          </p:nvSpPr>
          <p:spPr bwMode="auto">
            <a:xfrm>
              <a:off x="1828" y="1636"/>
              <a:ext cx="1440" cy="1488"/>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1023" name="Line 15"/>
            <p:cNvSpPr>
              <a:spLocks noChangeShapeType="1"/>
            </p:cNvSpPr>
            <p:nvPr/>
          </p:nvSpPr>
          <p:spPr bwMode="auto">
            <a:xfrm>
              <a:off x="1684" y="1732"/>
              <a:ext cx="0" cy="1344"/>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1024" name="Text Box 16"/>
            <p:cNvSpPr txBox="1">
              <a:spLocks noChangeArrowheads="1"/>
            </p:cNvSpPr>
            <p:nvPr/>
          </p:nvSpPr>
          <p:spPr bwMode="auto">
            <a:xfrm>
              <a:off x="2211" y="1276"/>
              <a:ext cx="194"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1</a:t>
              </a:r>
            </a:p>
          </p:txBody>
        </p:sp>
        <p:sp>
          <p:nvSpPr>
            <p:cNvPr id="171025" name="Text Box 17"/>
            <p:cNvSpPr txBox="1">
              <a:spLocks noChangeArrowheads="1"/>
            </p:cNvSpPr>
            <p:nvPr/>
          </p:nvSpPr>
          <p:spPr bwMode="auto">
            <a:xfrm>
              <a:off x="2307" y="1983"/>
              <a:ext cx="195" cy="230"/>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1</a:t>
              </a:r>
            </a:p>
          </p:txBody>
        </p:sp>
        <p:sp>
          <p:nvSpPr>
            <p:cNvPr id="171026" name="Text Box 18"/>
            <p:cNvSpPr txBox="1">
              <a:spLocks noChangeArrowheads="1"/>
            </p:cNvSpPr>
            <p:nvPr/>
          </p:nvSpPr>
          <p:spPr bwMode="auto">
            <a:xfrm>
              <a:off x="1682" y="2079"/>
              <a:ext cx="194" cy="230"/>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1</a:t>
              </a:r>
            </a:p>
          </p:txBody>
        </p:sp>
      </p:grpSp>
      <p:sp>
        <p:nvSpPr>
          <p:cNvPr id="19" name="Slide Number Placeholder 18"/>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fontScale="90000"/>
          </a:bodyPr>
          <a:lstStyle/>
          <a:p>
            <a:r>
              <a:rPr lang="en-US" sz="4000" dirty="0"/>
              <a:t>Byzantine General</a:t>
            </a:r>
            <a:r>
              <a:rPr lang="en-US" sz="4000" dirty="0" smtClean="0"/>
              <a:t> Problem</a:t>
            </a:r>
            <a:r>
              <a:rPr sz="4000" dirty="0" smtClean="0"/>
              <a:t/>
            </a:r>
            <a:br>
              <a:rPr sz="4000" dirty="0" smtClean="0"/>
            </a:br>
            <a:r>
              <a:rPr lang="en-US" sz="4000" dirty="0" smtClean="0"/>
              <a:t> </a:t>
            </a:r>
            <a:r>
              <a:rPr lang="en-US" sz="4000" dirty="0"/>
              <a:t>Example - 2</a:t>
            </a:r>
          </a:p>
        </p:txBody>
      </p:sp>
      <p:sp>
        <p:nvSpPr>
          <p:cNvPr id="172035" name="Rectangle 3"/>
          <p:cNvSpPr>
            <a:spLocks noGrp="1" noChangeArrowheads="1"/>
          </p:cNvSpPr>
          <p:nvPr>
            <p:ph type="body" idx="1"/>
          </p:nvPr>
        </p:nvSpPr>
        <p:spPr>
          <a:xfrm>
            <a:off x="234950" y="1450975"/>
            <a:ext cx="8521700" cy="763588"/>
          </a:xfrm>
        </p:spPr>
        <p:txBody>
          <a:bodyPr>
            <a:normAutofit fontScale="92500" lnSpcReduction="10000"/>
          </a:bodyPr>
          <a:lstStyle/>
          <a:p>
            <a:pPr>
              <a:lnSpc>
                <a:spcPct val="90000"/>
              </a:lnSpc>
            </a:pPr>
            <a:r>
              <a:rPr lang="en-US" sz="2800"/>
              <a:t>Phase 1: Generals announce their troop strengths to each other</a:t>
            </a:r>
          </a:p>
        </p:txBody>
      </p:sp>
      <p:sp>
        <p:nvSpPr>
          <p:cNvPr id="172036" name="Oval 4"/>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2037" name="Text Box 5"/>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2038" name="Oval 6"/>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2039" name="Text Box 7"/>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2040" name="Oval 8"/>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2041" name="Text Box 9"/>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2042" name="Oval 10"/>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2043" name="Text Box 11"/>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grpSp>
        <p:nvGrpSpPr>
          <p:cNvPr id="2" name="Group 12"/>
          <p:cNvGrpSpPr>
            <a:grpSpLocks/>
          </p:cNvGrpSpPr>
          <p:nvPr/>
        </p:nvGrpSpPr>
        <p:grpSpPr bwMode="auto">
          <a:xfrm>
            <a:off x="2822575" y="2325688"/>
            <a:ext cx="2513013" cy="2928937"/>
            <a:chOff x="1780" y="1468"/>
            <a:chExt cx="1586" cy="1848"/>
          </a:xfrm>
        </p:grpSpPr>
        <p:sp>
          <p:nvSpPr>
            <p:cNvPr id="172045" name="Line 13"/>
            <p:cNvSpPr>
              <a:spLocks noChangeShapeType="1"/>
            </p:cNvSpPr>
            <p:nvPr/>
          </p:nvSpPr>
          <p:spPr bwMode="auto">
            <a:xfrm flipH="1">
              <a:off x="1828" y="1732"/>
              <a:ext cx="1392" cy="0"/>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2046" name="Line 14"/>
            <p:cNvSpPr>
              <a:spLocks noChangeShapeType="1"/>
            </p:cNvSpPr>
            <p:nvPr/>
          </p:nvSpPr>
          <p:spPr bwMode="auto">
            <a:xfrm flipH="1">
              <a:off x="1780" y="1828"/>
              <a:ext cx="1440" cy="1488"/>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2047" name="Line 15"/>
            <p:cNvSpPr>
              <a:spLocks noChangeShapeType="1"/>
            </p:cNvSpPr>
            <p:nvPr/>
          </p:nvSpPr>
          <p:spPr bwMode="auto">
            <a:xfrm flipH="1">
              <a:off x="3364" y="1924"/>
              <a:ext cx="0" cy="1344"/>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2048" name="Text Box 16"/>
            <p:cNvSpPr txBox="1">
              <a:spLocks noChangeArrowheads="1"/>
            </p:cNvSpPr>
            <p:nvPr/>
          </p:nvSpPr>
          <p:spPr bwMode="auto">
            <a:xfrm flipH="1">
              <a:off x="2309" y="1468"/>
              <a:ext cx="194"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2</a:t>
              </a:r>
            </a:p>
          </p:txBody>
        </p:sp>
        <p:sp>
          <p:nvSpPr>
            <p:cNvPr id="172049" name="Text Box 17"/>
            <p:cNvSpPr txBox="1">
              <a:spLocks noChangeArrowheads="1"/>
            </p:cNvSpPr>
            <p:nvPr/>
          </p:nvSpPr>
          <p:spPr bwMode="auto">
            <a:xfrm flipH="1">
              <a:off x="2406" y="2271"/>
              <a:ext cx="195" cy="230"/>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2</a:t>
              </a:r>
            </a:p>
          </p:txBody>
        </p:sp>
        <p:sp>
          <p:nvSpPr>
            <p:cNvPr id="172050" name="Text Box 18"/>
            <p:cNvSpPr txBox="1">
              <a:spLocks noChangeArrowheads="1"/>
            </p:cNvSpPr>
            <p:nvPr/>
          </p:nvSpPr>
          <p:spPr bwMode="auto">
            <a:xfrm flipH="1">
              <a:off x="3172" y="2319"/>
              <a:ext cx="194" cy="230"/>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2</a:t>
              </a:r>
            </a:p>
          </p:txBody>
        </p:sp>
      </p:grpSp>
      <p:sp>
        <p:nvSpPr>
          <p:cNvPr id="19" name="Slide Number Placeholder 18"/>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Fault Tolerance</a:t>
            </a:r>
            <a:endParaRPr lang="en-US"/>
          </a:p>
        </p:txBody>
      </p:sp>
      <p:sp>
        <p:nvSpPr>
          <p:cNvPr id="165891" name="Rectangle 3"/>
          <p:cNvSpPr>
            <a:spLocks noGrp="1" noChangeArrowheads="1"/>
          </p:cNvSpPr>
          <p:nvPr>
            <p:ph type="body" idx="1"/>
          </p:nvPr>
        </p:nvSpPr>
        <p:spPr/>
        <p:txBody>
          <a:bodyPr/>
          <a:lstStyle/>
          <a:p>
            <a:r>
              <a:rPr lang="en-US" dirty="0" smtClean="0"/>
              <a:t>Terminology &amp; Background</a:t>
            </a:r>
          </a:p>
          <a:p>
            <a:endParaRPr lang="en-US" dirty="0" smtClean="0"/>
          </a:p>
          <a:p>
            <a:r>
              <a:rPr lang="en-US" dirty="0" smtClean="0"/>
              <a:t>Byzantine Fault Tolerance</a:t>
            </a:r>
          </a:p>
          <a:p>
            <a:endParaRPr lang="en-US" dirty="0" smtClean="0"/>
          </a:p>
          <a:p>
            <a:r>
              <a:rPr lang="en-US" dirty="0" smtClean="0"/>
              <a:t>Issues in client/server</a:t>
            </a:r>
          </a:p>
          <a:p>
            <a:endParaRPr lang="en-US" dirty="0" smtClean="0"/>
          </a:p>
          <a:p>
            <a:r>
              <a:rPr lang="en-US" dirty="0" smtClean="0"/>
              <a:t>Reliable group communication</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fontScale="90000"/>
          </a:bodyPr>
          <a:lstStyle/>
          <a:p>
            <a:r>
              <a:rPr lang="en-US" sz="4000" dirty="0"/>
              <a:t>Byzantine General </a:t>
            </a:r>
            <a:r>
              <a:rPr lang="en-US" sz="4000" dirty="0" smtClean="0"/>
              <a:t>Problem</a:t>
            </a:r>
            <a:r>
              <a:rPr sz="4000" dirty="0" smtClean="0"/>
              <a:t/>
            </a:r>
            <a:br>
              <a:rPr sz="4000" dirty="0" smtClean="0"/>
            </a:br>
            <a:r>
              <a:rPr lang="en-US" sz="4000" dirty="0" smtClean="0"/>
              <a:t>Example </a:t>
            </a:r>
            <a:r>
              <a:rPr lang="en-US" sz="4000" dirty="0"/>
              <a:t>- 3</a:t>
            </a:r>
          </a:p>
        </p:txBody>
      </p:sp>
      <p:sp>
        <p:nvSpPr>
          <p:cNvPr id="173059" name="Rectangle 3"/>
          <p:cNvSpPr>
            <a:spLocks noGrp="1" noChangeArrowheads="1"/>
          </p:cNvSpPr>
          <p:nvPr>
            <p:ph type="body" idx="1"/>
          </p:nvPr>
        </p:nvSpPr>
        <p:spPr>
          <a:xfrm>
            <a:off x="234950" y="1450975"/>
            <a:ext cx="8521700" cy="763588"/>
          </a:xfrm>
        </p:spPr>
        <p:txBody>
          <a:bodyPr>
            <a:normAutofit fontScale="92500" lnSpcReduction="10000"/>
          </a:bodyPr>
          <a:lstStyle/>
          <a:p>
            <a:pPr>
              <a:lnSpc>
                <a:spcPct val="90000"/>
              </a:lnSpc>
            </a:pPr>
            <a:r>
              <a:rPr lang="en-US" sz="2800"/>
              <a:t>Phase 1: Generals announce their troop strengths to each other</a:t>
            </a:r>
          </a:p>
        </p:txBody>
      </p:sp>
      <p:sp>
        <p:nvSpPr>
          <p:cNvPr id="173060" name="Oval 4"/>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3061" name="Text Box 5"/>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3062" name="Oval 6"/>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3063" name="Text Box 7"/>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3064" name="Oval 8"/>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3065" name="Text Box 9"/>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3066" name="Oval 10"/>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3067" name="Text Box 11"/>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grpSp>
        <p:nvGrpSpPr>
          <p:cNvPr id="2" name="Group 12"/>
          <p:cNvGrpSpPr>
            <a:grpSpLocks/>
          </p:cNvGrpSpPr>
          <p:nvPr/>
        </p:nvGrpSpPr>
        <p:grpSpPr bwMode="auto">
          <a:xfrm>
            <a:off x="2822575" y="2859088"/>
            <a:ext cx="2513013" cy="2547937"/>
            <a:chOff x="1780" y="1612"/>
            <a:chExt cx="1586" cy="1608"/>
          </a:xfrm>
        </p:grpSpPr>
        <p:sp>
          <p:nvSpPr>
            <p:cNvPr id="173069" name="Line 13"/>
            <p:cNvSpPr>
              <a:spLocks noChangeShapeType="1"/>
            </p:cNvSpPr>
            <p:nvPr/>
          </p:nvSpPr>
          <p:spPr bwMode="auto">
            <a:xfrm flipH="1" flipV="1">
              <a:off x="1828" y="3196"/>
              <a:ext cx="1392" cy="0"/>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3070" name="Line 14"/>
            <p:cNvSpPr>
              <a:spLocks noChangeShapeType="1"/>
            </p:cNvSpPr>
            <p:nvPr/>
          </p:nvSpPr>
          <p:spPr bwMode="auto">
            <a:xfrm flipH="1" flipV="1">
              <a:off x="1780" y="1612"/>
              <a:ext cx="1440" cy="1488"/>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3071" name="Line 15"/>
            <p:cNvSpPr>
              <a:spLocks noChangeShapeType="1"/>
            </p:cNvSpPr>
            <p:nvPr/>
          </p:nvSpPr>
          <p:spPr bwMode="auto">
            <a:xfrm flipH="1" flipV="1">
              <a:off x="3364" y="1660"/>
              <a:ext cx="0" cy="1344"/>
            </a:xfrm>
            <a:prstGeom prst="line">
              <a:avLst/>
            </a:prstGeom>
            <a:noFill/>
            <a:ln w="76200">
              <a:solidFill>
                <a:srgbClr val="C0C0C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3072" name="Text Box 16"/>
            <p:cNvSpPr txBox="1">
              <a:spLocks noChangeArrowheads="1"/>
            </p:cNvSpPr>
            <p:nvPr/>
          </p:nvSpPr>
          <p:spPr bwMode="auto">
            <a:xfrm>
              <a:off x="2498" y="2175"/>
              <a:ext cx="195"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4</a:t>
              </a:r>
            </a:p>
          </p:txBody>
        </p:sp>
        <p:sp>
          <p:nvSpPr>
            <p:cNvPr id="173073" name="Text Box 17"/>
            <p:cNvSpPr txBox="1">
              <a:spLocks noChangeArrowheads="1"/>
            </p:cNvSpPr>
            <p:nvPr/>
          </p:nvSpPr>
          <p:spPr bwMode="auto">
            <a:xfrm>
              <a:off x="3172" y="2164"/>
              <a:ext cx="194"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4</a:t>
              </a:r>
            </a:p>
          </p:txBody>
        </p:sp>
        <p:sp>
          <p:nvSpPr>
            <p:cNvPr id="173074" name="Text Box 18"/>
            <p:cNvSpPr txBox="1">
              <a:spLocks noChangeArrowheads="1"/>
            </p:cNvSpPr>
            <p:nvPr/>
          </p:nvSpPr>
          <p:spPr bwMode="auto">
            <a:xfrm>
              <a:off x="2546" y="2991"/>
              <a:ext cx="195"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latin typeface="Arial" charset="0"/>
                </a:rPr>
                <a:t>4</a:t>
              </a:r>
            </a:p>
          </p:txBody>
        </p:sp>
      </p:grpSp>
      <p:sp>
        <p:nvSpPr>
          <p:cNvPr id="19" name="Slide Number Placeholder 18"/>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smtClean="0"/>
              <a:t>Byzantine Agreement Algorithm (oral messages) - 2</a:t>
            </a:r>
            <a:endParaRPr lang="en-US"/>
          </a:p>
        </p:txBody>
      </p:sp>
      <p:sp>
        <p:nvSpPr>
          <p:cNvPr id="208899" name="Rectangle 3"/>
          <p:cNvSpPr>
            <a:spLocks noGrp="1" noChangeArrowheads="1"/>
          </p:cNvSpPr>
          <p:nvPr>
            <p:ph type="body" idx="1"/>
          </p:nvPr>
        </p:nvSpPr>
        <p:spPr/>
        <p:txBody>
          <a:bodyPr>
            <a:normAutofit/>
          </a:bodyPr>
          <a:lstStyle/>
          <a:p>
            <a:endParaRPr lang="en-US" dirty="0" smtClean="0"/>
          </a:p>
          <a:p>
            <a:r>
              <a:rPr lang="en-US" dirty="0" smtClean="0"/>
              <a:t>Phase 2: Each process uses the messages to create a vector of responses – must be a default value for missing messages.</a:t>
            </a:r>
          </a:p>
          <a:p>
            <a:endParaRPr lang="en-US" dirty="0" smtClean="0"/>
          </a:p>
          <a:p>
            <a:endParaRPr lang="en-US" dirty="0" smtClean="0"/>
          </a:p>
          <a:p>
            <a:endParaRPr lang="en-US" dirty="0" smtClean="0"/>
          </a:p>
          <a:p>
            <a:endParaRPr lang="en-US" dirty="0" smtClean="0"/>
          </a:p>
          <a:p>
            <a:r>
              <a:rPr lang="en-US" sz="2000" i="1" dirty="0" smtClean="0"/>
              <a:t>Assumptions: 1) Every message that is sent is delivered correctly; 2) The receiver of a message knows who sent it; 3) The absence of a message can be detected.</a:t>
            </a:r>
            <a:endParaRPr lang="en-US" sz="2000" i="1" dirty="0"/>
          </a:p>
        </p:txBody>
      </p:sp>
      <p:sp>
        <p:nvSpPr>
          <p:cNvPr id="208900" name="Text Box 4"/>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dirty="0" err="1"/>
              <a:t>Lamport</a:t>
            </a:r>
            <a:r>
              <a:rPr lang="en-US" sz="1200" i="1" dirty="0"/>
              <a:t>, </a:t>
            </a:r>
            <a:r>
              <a:rPr lang="en-US" sz="1200" i="1" dirty="0" err="1"/>
              <a:t>Shostak</a:t>
            </a:r>
            <a:r>
              <a:rPr lang="en-US" sz="1200" i="1" dirty="0"/>
              <a:t>, Pease.  The Byzantine General’s Problem. ACM TOPLAS, 4,3, July 1982, 382-401.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fontScale="90000"/>
          </a:bodyPr>
          <a:lstStyle/>
          <a:p>
            <a:r>
              <a:rPr lang="en-US" sz="4000" dirty="0"/>
              <a:t>Byzantine General </a:t>
            </a:r>
            <a:r>
              <a:rPr lang="en-US" sz="4000" dirty="0" smtClean="0"/>
              <a:t>Problem</a:t>
            </a:r>
            <a:r>
              <a:rPr sz="4000" dirty="0" smtClean="0"/>
              <a:t/>
            </a:r>
            <a:br>
              <a:rPr sz="4000" dirty="0" smtClean="0"/>
            </a:br>
            <a:r>
              <a:rPr lang="en-US" sz="4000" dirty="0" smtClean="0"/>
              <a:t>Example </a:t>
            </a:r>
            <a:r>
              <a:rPr lang="en-US" sz="4000" dirty="0"/>
              <a:t>- 4</a:t>
            </a:r>
          </a:p>
        </p:txBody>
      </p:sp>
      <p:sp>
        <p:nvSpPr>
          <p:cNvPr id="174083" name="Rectangle 3"/>
          <p:cNvSpPr>
            <a:spLocks noGrp="1" noChangeArrowheads="1"/>
          </p:cNvSpPr>
          <p:nvPr>
            <p:ph type="body" idx="1"/>
          </p:nvPr>
        </p:nvSpPr>
        <p:spPr>
          <a:xfrm>
            <a:off x="234950" y="1450975"/>
            <a:ext cx="8521700" cy="763588"/>
          </a:xfrm>
        </p:spPr>
        <p:txBody>
          <a:bodyPr>
            <a:normAutofit fontScale="92500" lnSpcReduction="20000"/>
          </a:bodyPr>
          <a:lstStyle/>
          <a:p>
            <a:r>
              <a:rPr lang="en-US" sz="2800"/>
              <a:t>Phase 2: Each general construct a vector with all troops</a:t>
            </a:r>
          </a:p>
        </p:txBody>
      </p:sp>
      <p:graphicFrame>
        <p:nvGraphicFramePr>
          <p:cNvPr id="174084" name="Group 4"/>
          <p:cNvGraphicFramePr>
            <a:graphicFrameLocks noGrp="1"/>
          </p:cNvGraphicFramePr>
          <p:nvPr/>
        </p:nvGraphicFramePr>
        <p:xfrm>
          <a:off x="304800" y="2592388"/>
          <a:ext cx="2060575" cy="724176"/>
        </p:xfrm>
        <a:graphic>
          <a:graphicData uri="http://schemas.openxmlformats.org/drawingml/2006/table">
            <a:tbl>
              <a:tblPr/>
              <a:tblGrid>
                <a:gridCol w="498475"/>
                <a:gridCol w="568325"/>
                <a:gridCol w="471488"/>
                <a:gridCol w="522287"/>
              </a:tblGrid>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P3</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x</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101" name="Oval 21"/>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4102" name="Text Box 22"/>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4103" name="Oval 23"/>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4104" name="Text Box 24"/>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4105" name="Oval 25"/>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4106" name="Text Box 26"/>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4107" name="Oval 27"/>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4108" name="Text Box 28"/>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grpSp>
        <p:nvGrpSpPr>
          <p:cNvPr id="2" name="Group 29"/>
          <p:cNvGrpSpPr>
            <a:grpSpLocks/>
          </p:cNvGrpSpPr>
          <p:nvPr/>
        </p:nvGrpSpPr>
        <p:grpSpPr bwMode="auto">
          <a:xfrm>
            <a:off x="2670175" y="2935288"/>
            <a:ext cx="2509838" cy="2547937"/>
            <a:chOff x="1684" y="1852"/>
            <a:chExt cx="1584" cy="1608"/>
          </a:xfrm>
        </p:grpSpPr>
        <p:sp>
          <p:nvSpPr>
            <p:cNvPr id="174110" name="Line 30"/>
            <p:cNvSpPr>
              <a:spLocks noChangeShapeType="1"/>
            </p:cNvSpPr>
            <p:nvPr/>
          </p:nvSpPr>
          <p:spPr bwMode="auto">
            <a:xfrm flipV="1">
              <a:off x="1828" y="3436"/>
              <a:ext cx="1392" cy="0"/>
            </a:xfrm>
            <a:prstGeom prst="line">
              <a:avLst/>
            </a:prstGeom>
            <a:noFill/>
            <a:ln w="76200">
              <a:solidFill>
                <a:srgbClr val="FF990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4111" name="Line 31"/>
            <p:cNvSpPr>
              <a:spLocks noChangeShapeType="1"/>
            </p:cNvSpPr>
            <p:nvPr/>
          </p:nvSpPr>
          <p:spPr bwMode="auto">
            <a:xfrm flipV="1">
              <a:off x="1828" y="1852"/>
              <a:ext cx="1440" cy="1488"/>
            </a:xfrm>
            <a:prstGeom prst="line">
              <a:avLst/>
            </a:prstGeom>
            <a:noFill/>
            <a:ln w="76200">
              <a:solidFill>
                <a:srgbClr val="FF990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4112" name="Line 32"/>
            <p:cNvSpPr>
              <a:spLocks noChangeShapeType="1"/>
            </p:cNvSpPr>
            <p:nvPr/>
          </p:nvSpPr>
          <p:spPr bwMode="auto">
            <a:xfrm flipV="1">
              <a:off x="1684" y="1900"/>
              <a:ext cx="0" cy="1344"/>
            </a:xfrm>
            <a:prstGeom prst="line">
              <a:avLst/>
            </a:prstGeom>
            <a:noFill/>
            <a:ln w="76200">
              <a:solidFill>
                <a:srgbClr val="FF9900"/>
              </a:solidFill>
              <a:round/>
              <a:headEnd/>
              <a:tailEnd type="triangle" w="med" len="med"/>
            </a:ln>
            <a:effectLst/>
          </p:spPr>
          <p:txBody>
            <a:bodyPr wrap="none" lIns="90054" tIns="44237" rIns="90054" bIns="44237">
              <a:prstTxWarp prst="textNoShape">
                <a:avLst/>
              </a:prstTxWarp>
              <a:spAutoFit/>
            </a:bodyPr>
            <a:lstStyle/>
            <a:p>
              <a:endParaRPr lang="en-US"/>
            </a:p>
          </p:txBody>
        </p:sp>
        <p:sp>
          <p:nvSpPr>
            <p:cNvPr id="174113" name="Text Box 33"/>
            <p:cNvSpPr txBox="1">
              <a:spLocks noChangeArrowheads="1"/>
            </p:cNvSpPr>
            <p:nvPr/>
          </p:nvSpPr>
          <p:spPr bwMode="auto">
            <a:xfrm flipH="1">
              <a:off x="2405" y="2404"/>
              <a:ext cx="187"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solidFill>
                    <a:schemeClr val="accent1"/>
                  </a:solidFill>
                  <a:latin typeface="Arial" charset="0"/>
                </a:rPr>
                <a:t>y</a:t>
              </a:r>
            </a:p>
          </p:txBody>
        </p:sp>
        <p:sp>
          <p:nvSpPr>
            <p:cNvPr id="174114" name="Text Box 34"/>
            <p:cNvSpPr txBox="1">
              <a:spLocks noChangeArrowheads="1"/>
            </p:cNvSpPr>
            <p:nvPr/>
          </p:nvSpPr>
          <p:spPr bwMode="auto">
            <a:xfrm flipH="1">
              <a:off x="1684" y="2404"/>
              <a:ext cx="186"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solidFill>
                    <a:schemeClr val="accent1"/>
                  </a:solidFill>
                  <a:latin typeface="Arial" charset="0"/>
                </a:rPr>
                <a:t>x</a:t>
              </a:r>
            </a:p>
          </p:txBody>
        </p:sp>
        <p:sp>
          <p:nvSpPr>
            <p:cNvPr id="174115" name="Text Box 35"/>
            <p:cNvSpPr txBox="1">
              <a:spLocks noChangeArrowheads="1"/>
            </p:cNvSpPr>
            <p:nvPr/>
          </p:nvSpPr>
          <p:spPr bwMode="auto">
            <a:xfrm flipH="1">
              <a:off x="2453" y="3231"/>
              <a:ext cx="187" cy="229"/>
            </a:xfrm>
            <a:prstGeom prst="rect">
              <a:avLst/>
            </a:prstGeom>
            <a:noFill/>
            <a:ln w="12700">
              <a:noFill/>
              <a:miter lim="800000"/>
              <a:headEnd/>
              <a:tailEnd/>
            </a:ln>
            <a:effectLst/>
          </p:spPr>
          <p:txBody>
            <a:bodyPr wrap="none" lIns="90054" tIns="44237" rIns="90054" bIns="44237">
              <a:prstTxWarp prst="textNoShape">
                <a:avLst/>
              </a:prstTxWarp>
              <a:spAutoFit/>
            </a:bodyPr>
            <a:lstStyle/>
            <a:p>
              <a:pPr defTabSz="912813" eaLnBrk="0" hangingPunct="0"/>
              <a:r>
                <a:rPr lang="en-US" sz="1800">
                  <a:solidFill>
                    <a:schemeClr val="accent1"/>
                  </a:solidFill>
                  <a:latin typeface="Arial" charset="0"/>
                </a:rPr>
                <a:t>z</a:t>
              </a:r>
            </a:p>
          </p:txBody>
        </p:sp>
      </p:grpSp>
      <p:graphicFrame>
        <p:nvGraphicFramePr>
          <p:cNvPr id="174116" name="Group 36"/>
          <p:cNvGraphicFramePr>
            <a:graphicFrameLocks noGrp="1"/>
          </p:cNvGraphicFramePr>
          <p:nvPr/>
        </p:nvGraphicFramePr>
        <p:xfrm>
          <a:off x="5707063" y="2439988"/>
          <a:ext cx="2141537" cy="785136"/>
        </p:xfrm>
        <a:graphic>
          <a:graphicData uri="http://schemas.openxmlformats.org/drawingml/2006/table">
            <a:tbl>
              <a:tblPr/>
              <a:tblGrid>
                <a:gridCol w="541337"/>
                <a:gridCol w="533400"/>
                <a:gridCol w="533400"/>
                <a:gridCol w="533400"/>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P3</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1"/>
                          </a:solidFill>
                          <a:effectLst/>
                          <a:latin typeface="Arial" charset="0"/>
                        </a:rPr>
                        <a:t>y</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4133" name="Group 53"/>
          <p:cNvGraphicFramePr>
            <a:graphicFrameLocks noGrp="1"/>
          </p:cNvGraphicFramePr>
          <p:nvPr/>
        </p:nvGraphicFramePr>
        <p:xfrm>
          <a:off x="5707063" y="5102225"/>
          <a:ext cx="2217737" cy="785136"/>
        </p:xfrm>
        <a:graphic>
          <a:graphicData uri="http://schemas.openxmlformats.org/drawingml/2006/table">
            <a:tbl>
              <a:tblPr/>
              <a:tblGrid>
                <a:gridCol w="541337"/>
                <a:gridCol w="533400"/>
                <a:gridCol w="550863"/>
                <a:gridCol w="592137"/>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P3</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1</a:t>
                      </a:r>
                    </a:p>
                  </a:txBody>
                  <a:tcPr marL="89336" marR="89336" marT="43884" marB="4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2</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1"/>
                          </a:solidFill>
                          <a:effectLst/>
                          <a:latin typeface="Arial" charset="0"/>
                        </a:rPr>
                        <a:t>z</a:t>
                      </a:r>
                    </a:p>
                  </a:txBody>
                  <a:tcPr marL="89336" marR="89336" marT="43884" marB="4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4</a:t>
                      </a:r>
                    </a:p>
                  </a:txBody>
                  <a:tcPr marL="89336" marR="89336" marT="43884" marB="4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 name="Slide Number Placeholder 21"/>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7413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74116"/>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499"/>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fontScale="90000"/>
          </a:bodyPr>
          <a:lstStyle/>
          <a:p>
            <a:r>
              <a:rPr lang="en-US" dirty="0" smtClean="0"/>
              <a:t>Byzantine Agreement Algorithm (oral messages) - 3</a:t>
            </a:r>
            <a:endParaRPr lang="en-US" dirty="0"/>
          </a:p>
        </p:txBody>
      </p:sp>
      <p:sp>
        <p:nvSpPr>
          <p:cNvPr id="210947" name="Rectangle 3"/>
          <p:cNvSpPr>
            <a:spLocks noGrp="1" noChangeArrowheads="1"/>
          </p:cNvSpPr>
          <p:nvPr>
            <p:ph type="body" idx="1"/>
          </p:nvPr>
        </p:nvSpPr>
        <p:spPr/>
        <p:txBody>
          <a:bodyPr>
            <a:normAutofit fontScale="92500"/>
          </a:bodyPr>
          <a:lstStyle/>
          <a:p>
            <a:endParaRPr lang="en-US" dirty="0" smtClean="0"/>
          </a:p>
          <a:p>
            <a:r>
              <a:rPr lang="en-US" dirty="0" smtClean="0"/>
              <a:t>Phase 3: Each process sends its vector to all other processes.</a:t>
            </a:r>
          </a:p>
          <a:p>
            <a:r>
              <a:rPr lang="en-US" dirty="0" smtClean="0"/>
              <a:t>Phase 4: Each process the information received from every other process to do its computation.</a:t>
            </a:r>
          </a:p>
          <a:p>
            <a:endParaRPr lang="en-US" dirty="0" smtClean="0"/>
          </a:p>
          <a:p>
            <a:endParaRPr lang="en-US" dirty="0" smtClean="0"/>
          </a:p>
          <a:p>
            <a:endParaRPr lang="en-US" dirty="0" smtClean="0"/>
          </a:p>
          <a:p>
            <a:endParaRPr lang="en-US" dirty="0" smtClean="0"/>
          </a:p>
          <a:p>
            <a:r>
              <a:rPr lang="en-US" sz="2162" i="1" dirty="0" smtClean="0"/>
              <a:t>Assumptions: 1) Every message that is sent is delivered correctly; 2) The receiver of a message knows who sent it; 3) The absence of a message can be detected.</a:t>
            </a:r>
            <a:endParaRPr lang="en-US" sz="2162" i="1" dirty="0"/>
          </a:p>
        </p:txBody>
      </p:sp>
      <p:sp>
        <p:nvSpPr>
          <p:cNvPr id="210948" name="Text Box 4"/>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dirty="0" err="1"/>
              <a:t>Lamport</a:t>
            </a:r>
            <a:r>
              <a:rPr lang="en-US" sz="1200" i="1" dirty="0"/>
              <a:t>, </a:t>
            </a:r>
            <a:r>
              <a:rPr lang="en-US" sz="1200" i="1" dirty="0" err="1"/>
              <a:t>Shostak</a:t>
            </a:r>
            <a:r>
              <a:rPr lang="en-US" sz="1200" i="1" dirty="0"/>
              <a:t>, Pease.  The Byzantine General’s Problem. ACM TOPLAS, 4,3, July 1982, 382-401.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r>
              <a:rPr lang="en-US" sz="4000" dirty="0"/>
              <a:t>Byzantine General </a:t>
            </a:r>
            <a:r>
              <a:rPr lang="en-US" sz="4000" dirty="0" smtClean="0"/>
              <a:t>Problem</a:t>
            </a:r>
            <a:r>
              <a:rPr sz="4000" dirty="0" smtClean="0"/>
              <a:t/>
            </a:r>
            <a:br>
              <a:rPr sz="4000" dirty="0" smtClean="0"/>
            </a:br>
            <a:r>
              <a:rPr lang="en-US" sz="4000" dirty="0" smtClean="0"/>
              <a:t>Example </a:t>
            </a:r>
            <a:r>
              <a:rPr lang="en-US" sz="4000" dirty="0"/>
              <a:t>- 5</a:t>
            </a:r>
          </a:p>
        </p:txBody>
      </p:sp>
      <p:sp>
        <p:nvSpPr>
          <p:cNvPr id="175107" name="Rectangle 3"/>
          <p:cNvSpPr>
            <a:spLocks noGrp="1" noChangeArrowheads="1"/>
          </p:cNvSpPr>
          <p:nvPr>
            <p:ph type="body" idx="1"/>
          </p:nvPr>
        </p:nvSpPr>
        <p:spPr>
          <a:xfrm>
            <a:off x="234950" y="1450975"/>
            <a:ext cx="8521700" cy="763588"/>
          </a:xfrm>
        </p:spPr>
        <p:txBody>
          <a:bodyPr>
            <a:normAutofit fontScale="92500" lnSpcReduction="10000"/>
          </a:bodyPr>
          <a:lstStyle/>
          <a:p>
            <a:pPr>
              <a:lnSpc>
                <a:spcPct val="90000"/>
              </a:lnSpc>
            </a:pPr>
            <a:r>
              <a:rPr lang="en-US" sz="2800"/>
              <a:t>Phase 3,4: Generals send their vectors to each other and compute majority voting</a:t>
            </a:r>
          </a:p>
        </p:txBody>
      </p:sp>
      <p:graphicFrame>
        <p:nvGraphicFramePr>
          <p:cNvPr id="175108" name="Group 4"/>
          <p:cNvGraphicFramePr>
            <a:graphicFrameLocks noGrp="1"/>
          </p:cNvGraphicFramePr>
          <p:nvPr/>
        </p:nvGraphicFramePr>
        <p:xfrm>
          <a:off x="463550" y="2590800"/>
          <a:ext cx="1974850" cy="1443880"/>
        </p:xfrm>
        <a:graphic>
          <a:graphicData uri="http://schemas.openxmlformats.org/drawingml/2006/table">
            <a:tbl>
              <a:tblPr/>
              <a:tblGrid>
                <a:gridCol w="477838"/>
                <a:gridCol w="544512"/>
                <a:gridCol w="450850"/>
                <a:gridCol w="501650"/>
              </a:tblGrid>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P3</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y</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a</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b</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c</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d</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z</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135" name="Oval 31"/>
          <p:cNvSpPr>
            <a:spLocks noChangeArrowheads="1"/>
          </p:cNvSpPr>
          <p:nvPr/>
        </p:nvSpPr>
        <p:spPr bwMode="auto">
          <a:xfrm>
            <a:off x="2441575"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5136" name="Text Box 32"/>
          <p:cNvSpPr txBox="1">
            <a:spLocks noChangeArrowheads="1"/>
          </p:cNvSpPr>
          <p:nvPr/>
        </p:nvSpPr>
        <p:spPr bwMode="auto">
          <a:xfrm>
            <a:off x="2411413" y="26146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175137" name="Oval 33"/>
          <p:cNvSpPr>
            <a:spLocks noChangeArrowheads="1"/>
          </p:cNvSpPr>
          <p:nvPr/>
        </p:nvSpPr>
        <p:spPr bwMode="auto">
          <a:xfrm>
            <a:off x="5180013" y="2592388"/>
            <a:ext cx="381000" cy="381000"/>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5138" name="Text Box 34"/>
          <p:cNvSpPr txBox="1">
            <a:spLocks noChangeArrowheads="1"/>
          </p:cNvSpPr>
          <p:nvPr/>
        </p:nvSpPr>
        <p:spPr bwMode="auto">
          <a:xfrm>
            <a:off x="5149850" y="26146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175139" name="Oval 35"/>
          <p:cNvSpPr>
            <a:spLocks noChangeArrowheads="1"/>
          </p:cNvSpPr>
          <p:nvPr/>
        </p:nvSpPr>
        <p:spPr bwMode="auto">
          <a:xfrm>
            <a:off x="2441575" y="5254625"/>
            <a:ext cx="381000" cy="379413"/>
          </a:xfrm>
          <a:prstGeom prst="ellipse">
            <a:avLst/>
          </a:prstGeom>
          <a:solidFill>
            <a:schemeClr val="accent1"/>
          </a:solid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5140" name="Text Box 36"/>
          <p:cNvSpPr txBox="1">
            <a:spLocks noChangeArrowheads="1"/>
          </p:cNvSpPr>
          <p:nvPr/>
        </p:nvSpPr>
        <p:spPr bwMode="auto">
          <a:xfrm>
            <a:off x="2411413" y="53022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solidFill>
                  <a:schemeClr val="bg1"/>
                </a:solidFill>
                <a:latin typeface="Arial" charset="0"/>
              </a:rPr>
              <a:t>P3</a:t>
            </a:r>
          </a:p>
        </p:txBody>
      </p:sp>
      <p:sp>
        <p:nvSpPr>
          <p:cNvPr id="175141" name="Oval 37"/>
          <p:cNvSpPr>
            <a:spLocks noChangeArrowheads="1"/>
          </p:cNvSpPr>
          <p:nvPr/>
        </p:nvSpPr>
        <p:spPr bwMode="auto">
          <a:xfrm>
            <a:off x="5180013" y="5254625"/>
            <a:ext cx="381000" cy="379413"/>
          </a:xfrm>
          <a:prstGeom prst="ellipse">
            <a:avLst/>
          </a:prstGeom>
          <a:noFill/>
          <a:ln w="12700">
            <a:solidFill>
              <a:schemeClr val="tx1"/>
            </a:solidFill>
            <a:round/>
            <a:headEnd/>
            <a:tailEnd/>
          </a:ln>
          <a:effectLst/>
        </p:spPr>
        <p:txBody>
          <a:bodyPr wrap="none" lIns="90488" tIns="44450" rIns="90488" bIns="44450" anchor="ctr">
            <a:prstTxWarp prst="textNoShape">
              <a:avLst/>
            </a:prstTxWarp>
          </a:bodyPr>
          <a:lstStyle/>
          <a:p>
            <a:endParaRPr lang="en-US"/>
          </a:p>
        </p:txBody>
      </p:sp>
      <p:sp>
        <p:nvSpPr>
          <p:cNvPr id="175142" name="Text Box 38"/>
          <p:cNvSpPr txBox="1">
            <a:spLocks noChangeArrowheads="1"/>
          </p:cNvSpPr>
          <p:nvPr/>
        </p:nvSpPr>
        <p:spPr bwMode="auto">
          <a:xfrm>
            <a:off x="5149850" y="527685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sp>
        <p:nvSpPr>
          <p:cNvPr id="175143" name="Line 39"/>
          <p:cNvSpPr>
            <a:spLocks noChangeShapeType="1"/>
          </p:cNvSpPr>
          <p:nvPr/>
        </p:nvSpPr>
        <p:spPr bwMode="auto">
          <a:xfrm flipV="1">
            <a:off x="2897188" y="5445125"/>
            <a:ext cx="2208212" cy="0"/>
          </a:xfrm>
          <a:prstGeom prst="line">
            <a:avLst/>
          </a:prstGeom>
          <a:noFill/>
          <a:ln w="76200">
            <a:solidFill>
              <a:srgbClr val="FF9900"/>
            </a:solidFill>
            <a:round/>
            <a:headEnd/>
            <a:tailEnd type="triangle" w="med" len="med"/>
          </a:ln>
          <a:effectLst/>
        </p:spPr>
        <p:txBody>
          <a:bodyPr lIns="90488" tIns="44450" rIns="90488" bIns="44450">
            <a:prstTxWarp prst="textNoShape">
              <a:avLst/>
            </a:prstTxWarp>
          </a:bodyPr>
          <a:lstStyle/>
          <a:p>
            <a:endParaRPr lang="en-US"/>
          </a:p>
        </p:txBody>
      </p:sp>
      <p:sp>
        <p:nvSpPr>
          <p:cNvPr id="175144" name="Line 40"/>
          <p:cNvSpPr>
            <a:spLocks noChangeShapeType="1"/>
          </p:cNvSpPr>
          <p:nvPr/>
        </p:nvSpPr>
        <p:spPr bwMode="auto">
          <a:xfrm flipV="1">
            <a:off x="2897188" y="2935288"/>
            <a:ext cx="2282825" cy="2357437"/>
          </a:xfrm>
          <a:prstGeom prst="line">
            <a:avLst/>
          </a:prstGeom>
          <a:noFill/>
          <a:ln w="76200">
            <a:solidFill>
              <a:srgbClr val="FF9900"/>
            </a:solidFill>
            <a:round/>
            <a:headEnd/>
            <a:tailEnd type="triangle" w="med" len="med"/>
          </a:ln>
          <a:effectLst/>
        </p:spPr>
        <p:txBody>
          <a:bodyPr lIns="90488" tIns="44450" rIns="90488" bIns="44450">
            <a:prstTxWarp prst="textNoShape">
              <a:avLst/>
            </a:prstTxWarp>
          </a:bodyPr>
          <a:lstStyle/>
          <a:p>
            <a:endParaRPr lang="en-US"/>
          </a:p>
        </p:txBody>
      </p:sp>
      <p:sp>
        <p:nvSpPr>
          <p:cNvPr id="175145" name="Line 41"/>
          <p:cNvSpPr>
            <a:spLocks noChangeShapeType="1"/>
          </p:cNvSpPr>
          <p:nvPr/>
        </p:nvSpPr>
        <p:spPr bwMode="auto">
          <a:xfrm flipV="1">
            <a:off x="2670175" y="3009900"/>
            <a:ext cx="0" cy="2130425"/>
          </a:xfrm>
          <a:prstGeom prst="line">
            <a:avLst/>
          </a:prstGeom>
          <a:noFill/>
          <a:ln w="76200">
            <a:solidFill>
              <a:srgbClr val="FF9900"/>
            </a:solidFill>
            <a:round/>
            <a:headEnd/>
            <a:tailEnd type="triangle" w="med" len="med"/>
          </a:ln>
          <a:effectLst/>
        </p:spPr>
        <p:txBody>
          <a:bodyPr lIns="90488" tIns="44450" rIns="90488" bIns="44450">
            <a:prstTxWarp prst="textNoShape">
              <a:avLst/>
            </a:prstTxWarp>
          </a:bodyPr>
          <a:lstStyle/>
          <a:p>
            <a:endParaRPr lang="en-US"/>
          </a:p>
        </p:txBody>
      </p:sp>
      <p:sp>
        <p:nvSpPr>
          <p:cNvPr id="175146" name="Text Box 42"/>
          <p:cNvSpPr txBox="1">
            <a:spLocks noChangeArrowheads="1"/>
          </p:cNvSpPr>
          <p:nvPr/>
        </p:nvSpPr>
        <p:spPr bwMode="auto">
          <a:xfrm flipH="1">
            <a:off x="3813175" y="4206875"/>
            <a:ext cx="1158875" cy="36353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800">
                <a:solidFill>
                  <a:schemeClr val="accent1"/>
                </a:solidFill>
                <a:latin typeface="Arial" charset="0"/>
              </a:rPr>
              <a:t>(e, f, g, h)</a:t>
            </a:r>
          </a:p>
        </p:txBody>
      </p:sp>
      <p:sp>
        <p:nvSpPr>
          <p:cNvPr id="175147" name="Text Box 43"/>
          <p:cNvSpPr txBox="1">
            <a:spLocks noChangeArrowheads="1"/>
          </p:cNvSpPr>
          <p:nvPr/>
        </p:nvSpPr>
        <p:spPr bwMode="auto">
          <a:xfrm flipH="1">
            <a:off x="2671763" y="3810000"/>
            <a:ext cx="1293812" cy="363538"/>
          </a:xfrm>
          <a:prstGeom prst="rect">
            <a:avLst/>
          </a:prstGeom>
          <a:noFill/>
          <a:ln w="12700">
            <a:noFill/>
            <a:miter lim="800000"/>
            <a:headEnd/>
            <a:tailEnd/>
          </a:ln>
          <a:effectLst/>
        </p:spPr>
        <p:txBody>
          <a:bodyPr lIns="90343" tIns="44379" rIns="90343" bIns="44379">
            <a:prstTxWarp prst="textNoShape">
              <a:avLst/>
            </a:prstTxWarp>
            <a:spAutoFit/>
          </a:bodyPr>
          <a:lstStyle/>
          <a:p>
            <a:pPr algn="l" defTabSz="912813" eaLnBrk="0" hangingPunct="0"/>
            <a:r>
              <a:rPr lang="en-US" sz="1800">
                <a:solidFill>
                  <a:schemeClr val="accent1"/>
                </a:solidFill>
                <a:latin typeface="Arial" charset="0"/>
              </a:rPr>
              <a:t>(a, b, c, d)</a:t>
            </a:r>
          </a:p>
        </p:txBody>
      </p:sp>
      <p:sp>
        <p:nvSpPr>
          <p:cNvPr id="175148" name="Text Box 44"/>
          <p:cNvSpPr txBox="1">
            <a:spLocks noChangeArrowheads="1"/>
          </p:cNvSpPr>
          <p:nvPr/>
        </p:nvSpPr>
        <p:spPr bwMode="auto">
          <a:xfrm flipH="1">
            <a:off x="3508375" y="5043488"/>
            <a:ext cx="1057275" cy="363537"/>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800">
                <a:solidFill>
                  <a:schemeClr val="accent1"/>
                </a:solidFill>
                <a:latin typeface="Arial" charset="0"/>
              </a:rPr>
              <a:t>(h, i, j, k)</a:t>
            </a:r>
          </a:p>
        </p:txBody>
      </p:sp>
      <p:graphicFrame>
        <p:nvGraphicFramePr>
          <p:cNvPr id="175149" name="Group 45"/>
          <p:cNvGraphicFramePr>
            <a:graphicFrameLocks noGrp="1"/>
          </p:cNvGraphicFramePr>
          <p:nvPr/>
        </p:nvGraphicFramePr>
        <p:xfrm>
          <a:off x="5942013" y="2438400"/>
          <a:ext cx="1982787" cy="1443880"/>
        </p:xfrm>
        <a:graphic>
          <a:graphicData uri="http://schemas.openxmlformats.org/drawingml/2006/table">
            <a:tbl>
              <a:tblPr/>
              <a:tblGrid>
                <a:gridCol w="508000"/>
                <a:gridCol w="457200"/>
                <a:gridCol w="482600"/>
                <a:gridCol w="534987"/>
              </a:tblGrid>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P3</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x</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e</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f</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g</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h</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z</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5176" name="Group 72"/>
          <p:cNvGraphicFramePr>
            <a:graphicFrameLocks noGrp="1"/>
          </p:cNvGraphicFramePr>
          <p:nvPr/>
        </p:nvGraphicFramePr>
        <p:xfrm>
          <a:off x="5943600" y="4876800"/>
          <a:ext cx="2003425" cy="1443880"/>
        </p:xfrm>
        <a:graphic>
          <a:graphicData uri="http://schemas.openxmlformats.org/drawingml/2006/table">
            <a:tbl>
              <a:tblPr/>
              <a:tblGrid>
                <a:gridCol w="479425"/>
                <a:gridCol w="487363"/>
                <a:gridCol w="490537"/>
                <a:gridCol w="5461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P3</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x</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y</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h</a:t>
                      </a:r>
                    </a:p>
                  </a:txBody>
                  <a:tcPr marL="88199" marR="88199" marT="43325" marB="433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i</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j</a:t>
                      </a:r>
                    </a:p>
                  </a:txBody>
                  <a:tcPr marL="88199" marR="88199" marT="43325" marB="433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accent1"/>
                          </a:solidFill>
                          <a:effectLst/>
                          <a:latin typeface="Arial" charset="0"/>
                        </a:rPr>
                        <a:t>k</a:t>
                      </a:r>
                    </a:p>
                  </a:txBody>
                  <a:tcPr marL="88199" marR="88199" marT="43325" marB="433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203" name="Text Box 99"/>
          <p:cNvSpPr txBox="1">
            <a:spLocks noChangeArrowheads="1"/>
          </p:cNvSpPr>
          <p:nvPr/>
        </p:nvSpPr>
        <p:spPr bwMode="auto">
          <a:xfrm>
            <a:off x="34925" y="288290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P2</a:t>
            </a:r>
          </a:p>
        </p:txBody>
      </p:sp>
      <p:sp>
        <p:nvSpPr>
          <p:cNvPr id="175204" name="Text Box 100"/>
          <p:cNvSpPr txBox="1">
            <a:spLocks noChangeArrowheads="1"/>
          </p:cNvSpPr>
          <p:nvPr/>
        </p:nvSpPr>
        <p:spPr bwMode="auto">
          <a:xfrm>
            <a:off x="0" y="32623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solidFill>
                  <a:schemeClr val="accent1"/>
                </a:solidFill>
                <a:latin typeface="Arial" charset="0"/>
              </a:rPr>
              <a:t>P3</a:t>
            </a:r>
          </a:p>
        </p:txBody>
      </p:sp>
      <p:sp>
        <p:nvSpPr>
          <p:cNvPr id="175205" name="Text Box 101"/>
          <p:cNvSpPr txBox="1">
            <a:spLocks noChangeArrowheads="1"/>
          </p:cNvSpPr>
          <p:nvPr/>
        </p:nvSpPr>
        <p:spPr bwMode="auto">
          <a:xfrm>
            <a:off x="0" y="373380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P4</a:t>
            </a:r>
          </a:p>
        </p:txBody>
      </p:sp>
      <p:sp>
        <p:nvSpPr>
          <p:cNvPr id="175206" name="Text Box 102"/>
          <p:cNvSpPr txBox="1">
            <a:spLocks noChangeArrowheads="1"/>
          </p:cNvSpPr>
          <p:nvPr/>
        </p:nvSpPr>
        <p:spPr bwMode="auto">
          <a:xfrm>
            <a:off x="5513388" y="273050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P1</a:t>
            </a:r>
          </a:p>
        </p:txBody>
      </p:sp>
      <p:sp>
        <p:nvSpPr>
          <p:cNvPr id="175207" name="Text Box 103"/>
          <p:cNvSpPr txBox="1">
            <a:spLocks noChangeArrowheads="1"/>
          </p:cNvSpPr>
          <p:nvPr/>
        </p:nvSpPr>
        <p:spPr bwMode="auto">
          <a:xfrm>
            <a:off x="5486400" y="32623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solidFill>
                  <a:schemeClr val="accent1"/>
                </a:solidFill>
                <a:latin typeface="Arial" charset="0"/>
              </a:rPr>
              <a:t>P3</a:t>
            </a:r>
          </a:p>
        </p:txBody>
      </p:sp>
      <p:sp>
        <p:nvSpPr>
          <p:cNvPr id="175208" name="Text Box 104"/>
          <p:cNvSpPr txBox="1">
            <a:spLocks noChangeArrowheads="1"/>
          </p:cNvSpPr>
          <p:nvPr/>
        </p:nvSpPr>
        <p:spPr bwMode="auto">
          <a:xfrm>
            <a:off x="5486400" y="365760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P4</a:t>
            </a:r>
          </a:p>
        </p:txBody>
      </p:sp>
      <p:sp>
        <p:nvSpPr>
          <p:cNvPr id="175209" name="Text Box 105"/>
          <p:cNvSpPr txBox="1">
            <a:spLocks noChangeArrowheads="1"/>
          </p:cNvSpPr>
          <p:nvPr/>
        </p:nvSpPr>
        <p:spPr bwMode="auto">
          <a:xfrm>
            <a:off x="5562600" y="5257800"/>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latin typeface="Arial" charset="0"/>
              </a:rPr>
              <a:t>P1</a:t>
            </a:r>
          </a:p>
        </p:txBody>
      </p:sp>
      <p:sp>
        <p:nvSpPr>
          <p:cNvPr id="175210" name="Text Box 106"/>
          <p:cNvSpPr txBox="1">
            <a:spLocks noChangeArrowheads="1"/>
          </p:cNvSpPr>
          <p:nvPr/>
        </p:nvSpPr>
        <p:spPr bwMode="auto">
          <a:xfrm>
            <a:off x="5561013" y="5715000"/>
            <a:ext cx="430212" cy="333375"/>
          </a:xfrm>
          <a:prstGeom prst="rect">
            <a:avLst/>
          </a:prstGeom>
          <a:noFill/>
          <a:ln w="12700">
            <a:noFill/>
            <a:miter lim="800000"/>
            <a:headEnd/>
            <a:tailEnd/>
          </a:ln>
          <a:effectLst/>
        </p:spPr>
        <p:txBody>
          <a:bodyPr lIns="90343" tIns="44379" rIns="90343" bIns="44379">
            <a:prstTxWarp prst="textNoShape">
              <a:avLst/>
            </a:prstTxWarp>
            <a:spAutoFit/>
          </a:bodyPr>
          <a:lstStyle/>
          <a:p>
            <a:pPr defTabSz="912813" eaLnBrk="0" hangingPunct="0"/>
            <a:r>
              <a:rPr lang="en-US" sz="1600" b="1">
                <a:latin typeface="Arial" charset="0"/>
              </a:rPr>
              <a:t>P2</a:t>
            </a:r>
          </a:p>
        </p:txBody>
      </p:sp>
      <p:sp>
        <p:nvSpPr>
          <p:cNvPr id="175211" name="Text Box 107"/>
          <p:cNvSpPr txBox="1">
            <a:spLocks noChangeArrowheads="1"/>
          </p:cNvSpPr>
          <p:nvPr/>
        </p:nvSpPr>
        <p:spPr bwMode="auto">
          <a:xfrm>
            <a:off x="5561013" y="598646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b="1">
                <a:solidFill>
                  <a:schemeClr val="accent1"/>
                </a:solidFill>
                <a:latin typeface="Arial" charset="0"/>
              </a:rPr>
              <a:t>P3</a:t>
            </a:r>
          </a:p>
        </p:txBody>
      </p:sp>
      <p:sp>
        <p:nvSpPr>
          <p:cNvPr id="175212" name="Text Box 108"/>
          <p:cNvSpPr txBox="1">
            <a:spLocks noChangeArrowheads="1"/>
          </p:cNvSpPr>
          <p:nvPr/>
        </p:nvSpPr>
        <p:spPr bwMode="auto">
          <a:xfrm>
            <a:off x="533400" y="4343400"/>
            <a:ext cx="1825625" cy="333375"/>
          </a:xfrm>
          <a:prstGeom prst="rect">
            <a:avLst/>
          </a:prstGeom>
          <a:noFill/>
          <a:ln w="12700">
            <a:noFill/>
            <a:miter lim="800000"/>
            <a:headEnd/>
            <a:tailEnd/>
          </a:ln>
          <a:effectLst/>
        </p:spPr>
        <p:txBody>
          <a:bodyPr lIns="90343" tIns="44379" rIns="90343" bIns="44379">
            <a:prstTxWarp prst="textNoShape">
              <a:avLst/>
            </a:prstTxWarp>
            <a:spAutoFit/>
          </a:bodyPr>
          <a:lstStyle/>
          <a:p>
            <a:pPr defTabSz="912813" eaLnBrk="0" hangingPunct="0"/>
            <a:r>
              <a:rPr lang="en-US" sz="1600" b="1">
                <a:latin typeface="Arial" charset="0"/>
              </a:rPr>
              <a:t>(1,     2,     </a:t>
            </a:r>
            <a:r>
              <a:rPr lang="en-US" sz="1600" b="1">
                <a:solidFill>
                  <a:schemeClr val="accent1"/>
                </a:solidFill>
                <a:latin typeface="Arial" charset="0"/>
              </a:rPr>
              <a:t>?</a:t>
            </a:r>
            <a:r>
              <a:rPr lang="en-US" sz="1600" b="1">
                <a:latin typeface="Arial" charset="0"/>
              </a:rPr>
              <a:t>,     4)</a:t>
            </a:r>
          </a:p>
        </p:txBody>
      </p:sp>
      <p:sp>
        <p:nvSpPr>
          <p:cNvPr id="175213" name="Text Box 109"/>
          <p:cNvSpPr txBox="1">
            <a:spLocks noChangeArrowheads="1"/>
          </p:cNvSpPr>
          <p:nvPr/>
        </p:nvSpPr>
        <p:spPr bwMode="auto">
          <a:xfrm>
            <a:off x="6019800" y="3962400"/>
            <a:ext cx="1825625" cy="333375"/>
          </a:xfrm>
          <a:prstGeom prst="rect">
            <a:avLst/>
          </a:prstGeom>
          <a:noFill/>
          <a:ln w="12700">
            <a:noFill/>
            <a:miter lim="800000"/>
            <a:headEnd/>
            <a:tailEnd/>
          </a:ln>
          <a:effectLst/>
        </p:spPr>
        <p:txBody>
          <a:bodyPr lIns="90343" tIns="44379" rIns="90343" bIns="44379">
            <a:prstTxWarp prst="textNoShape">
              <a:avLst/>
            </a:prstTxWarp>
            <a:spAutoFit/>
          </a:bodyPr>
          <a:lstStyle/>
          <a:p>
            <a:pPr defTabSz="912813" eaLnBrk="0" hangingPunct="0"/>
            <a:r>
              <a:rPr lang="en-US" sz="1600" b="1">
                <a:latin typeface="Arial" charset="0"/>
              </a:rPr>
              <a:t>(1,     2,     </a:t>
            </a:r>
            <a:r>
              <a:rPr lang="en-US" sz="1600" b="1">
                <a:solidFill>
                  <a:schemeClr val="accent1"/>
                </a:solidFill>
                <a:latin typeface="Arial" charset="0"/>
              </a:rPr>
              <a:t>?</a:t>
            </a:r>
            <a:r>
              <a:rPr lang="en-US" sz="1600" b="1">
                <a:latin typeface="Arial" charset="0"/>
              </a:rPr>
              <a:t>,     4)</a:t>
            </a:r>
          </a:p>
        </p:txBody>
      </p:sp>
      <p:sp>
        <p:nvSpPr>
          <p:cNvPr id="175214" name="Text Box 110"/>
          <p:cNvSpPr txBox="1">
            <a:spLocks noChangeArrowheads="1"/>
          </p:cNvSpPr>
          <p:nvPr/>
        </p:nvSpPr>
        <p:spPr bwMode="auto">
          <a:xfrm>
            <a:off x="5943600" y="6324600"/>
            <a:ext cx="1825625" cy="333375"/>
          </a:xfrm>
          <a:prstGeom prst="rect">
            <a:avLst/>
          </a:prstGeom>
          <a:noFill/>
          <a:ln w="12700">
            <a:noFill/>
            <a:miter lim="800000"/>
            <a:headEnd/>
            <a:tailEnd/>
          </a:ln>
          <a:effectLst/>
        </p:spPr>
        <p:txBody>
          <a:bodyPr lIns="90343" tIns="44379" rIns="90343" bIns="44379">
            <a:prstTxWarp prst="textNoShape">
              <a:avLst/>
            </a:prstTxWarp>
            <a:spAutoFit/>
          </a:bodyPr>
          <a:lstStyle/>
          <a:p>
            <a:pPr defTabSz="912813" eaLnBrk="0" hangingPunct="0"/>
            <a:r>
              <a:rPr lang="en-US" sz="1600" b="1">
                <a:latin typeface="Arial" charset="0"/>
              </a:rPr>
              <a:t>(1,     2,     </a:t>
            </a:r>
            <a:r>
              <a:rPr lang="en-US" sz="1600" b="1">
                <a:solidFill>
                  <a:schemeClr val="accent1"/>
                </a:solidFill>
                <a:latin typeface="Arial" charset="0"/>
              </a:rPr>
              <a:t>?</a:t>
            </a:r>
            <a:r>
              <a:rPr lang="en-US" sz="1600" b="1">
                <a:latin typeface="Arial" charset="0"/>
              </a:rPr>
              <a:t>,     4)</a:t>
            </a:r>
          </a:p>
        </p:txBody>
      </p:sp>
      <p:sp>
        <p:nvSpPr>
          <p:cNvPr id="33" name="Slide Number Placeholder 32"/>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75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en-US" smtClean="0"/>
              <a:t>Byzantine Agreement Algorithm (oral messages) - 4</a:t>
            </a:r>
            <a:endParaRPr lang="en-US"/>
          </a:p>
        </p:txBody>
      </p:sp>
      <p:sp>
        <p:nvSpPr>
          <p:cNvPr id="169987" name="Rectangle 3"/>
          <p:cNvSpPr>
            <a:spLocks noGrp="1" noChangeArrowheads="1"/>
          </p:cNvSpPr>
          <p:nvPr>
            <p:ph type="body" idx="1"/>
          </p:nvPr>
        </p:nvSpPr>
        <p:spPr/>
        <p:txBody>
          <a:bodyPr/>
          <a:lstStyle/>
          <a:p>
            <a:r>
              <a:rPr lang="en-US" smtClean="0"/>
              <a:t>Byzantine Agreement:</a:t>
            </a:r>
          </a:p>
          <a:p>
            <a:r>
              <a:rPr lang="en-US" smtClean="0"/>
              <a:t>Note: This result only guarantees that each process receives the true values sent by correct processors, but it does not identify the correct processes! </a:t>
            </a:r>
          </a:p>
          <a:p>
            <a:endParaRPr lang="en-US"/>
          </a:p>
        </p:txBody>
      </p:sp>
      <p:sp>
        <p:nvSpPr>
          <p:cNvPr id="169988" name="Text Box 4"/>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dirty="0" err="1"/>
              <a:t>Lamport</a:t>
            </a:r>
            <a:r>
              <a:rPr lang="en-US" sz="1200" i="1" dirty="0"/>
              <a:t>, </a:t>
            </a:r>
            <a:r>
              <a:rPr lang="en-US" sz="1200" i="1" dirty="0" err="1"/>
              <a:t>Shostak</a:t>
            </a:r>
            <a:r>
              <a:rPr lang="en-US" sz="1200" i="1" dirty="0"/>
              <a:t>, Pease.  The Byzantine General’s Problem. ACM TOPLAS, 4,3, July 1982, 382-401.</a:t>
            </a:r>
          </a:p>
        </p:txBody>
      </p:sp>
      <p:sp>
        <p:nvSpPr>
          <p:cNvPr id="9" name="Slide Number Placeholder 8"/>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304800" y="304800"/>
            <a:ext cx="8534400" cy="1066800"/>
          </a:xfrm>
        </p:spPr>
        <p:txBody>
          <a:bodyPr>
            <a:normAutofit fontScale="90000"/>
          </a:bodyPr>
          <a:lstStyle/>
          <a:p>
            <a:r>
              <a:rPr lang="en-US" dirty="0" smtClean="0"/>
              <a:t>Byzantine Agreement Algorithm (signed messages)</a:t>
            </a:r>
            <a:endParaRPr lang="en-US" dirty="0"/>
          </a:p>
        </p:txBody>
      </p:sp>
      <p:sp>
        <p:nvSpPr>
          <p:cNvPr id="212995" name="Rectangle 3"/>
          <p:cNvSpPr>
            <a:spLocks noGrp="1" noChangeArrowheads="1"/>
          </p:cNvSpPr>
          <p:nvPr>
            <p:ph type="body" idx="1"/>
          </p:nvPr>
        </p:nvSpPr>
        <p:spPr/>
        <p:txBody>
          <a:bodyPr>
            <a:normAutofit fontScale="70000" lnSpcReduction="20000"/>
          </a:bodyPr>
          <a:lstStyle/>
          <a:p>
            <a:r>
              <a:rPr lang="en-US" smtClean="0"/>
              <a:t>Adds the additional assumptions:</a:t>
            </a:r>
          </a:p>
          <a:p>
            <a:pPr lvl="1"/>
            <a:r>
              <a:rPr lang="en-US" smtClean="0"/>
              <a:t>A loyal general’s signature cannot be forged and any alteration of the contents of the signed message can be detected.</a:t>
            </a:r>
          </a:p>
          <a:p>
            <a:pPr lvl="1"/>
            <a:r>
              <a:rPr lang="en-US" smtClean="0"/>
              <a:t>Anyone can verify the authenticity of a general’s signature.</a:t>
            </a:r>
          </a:p>
          <a:p>
            <a:endParaRPr lang="en-US" smtClean="0"/>
          </a:p>
          <a:p>
            <a:r>
              <a:rPr lang="en-US" smtClean="0"/>
              <a:t>Algorithm SM(m):</a:t>
            </a:r>
          </a:p>
          <a:p>
            <a:r>
              <a:rPr lang="en-US" smtClean="0"/>
              <a:t>The general signs and sends his value to every lieutenant.</a:t>
            </a:r>
          </a:p>
          <a:p>
            <a:r>
              <a:rPr lang="en-US" smtClean="0"/>
              <a:t>For each i:</a:t>
            </a:r>
          </a:p>
          <a:p>
            <a:pPr lvl="1"/>
            <a:r>
              <a:rPr lang="en-US" smtClean="0"/>
              <a:t>If lieutenant i receives a message of the form v:0 from the commander and he has not received any order, then he lets Vi equal {v} and he sends v:0:i to every other lieutenant.</a:t>
            </a:r>
          </a:p>
          <a:p>
            <a:pPr lvl="1"/>
            <a:r>
              <a:rPr lang="en-US" smtClean="0"/>
              <a:t>If lieutenant i receives a message of the form v:0:j1:…:jk and v is not in the set Vi then he adds v to Vi and if k &lt; m, he sends the message v:0:j1:…:jk:i to every other lieutenant other than j1,…,jk</a:t>
            </a:r>
          </a:p>
          <a:p>
            <a:pPr lvl="1"/>
            <a:r>
              <a:rPr lang="en-US" smtClean="0"/>
              <a:t>For each i: When lieutenant i will receive no more messages, he obeys the order in choice(Vi).</a:t>
            </a:r>
          </a:p>
          <a:p>
            <a:pPr lvl="1"/>
            <a:endParaRPr lang="en-US" smtClean="0"/>
          </a:p>
          <a:p>
            <a:r>
              <a:rPr lang="en-US" smtClean="0"/>
              <a:t>Algorithm SM(m) solves the Byzantine General’s problem if there are at most m traitors.</a:t>
            </a:r>
          </a:p>
          <a:p>
            <a:pPr lvl="1"/>
            <a:endParaRPr lang="en-US" smtClean="0"/>
          </a:p>
          <a:p>
            <a:pPr lvl="1"/>
            <a:endParaRPr lang="en-US"/>
          </a:p>
        </p:txBody>
      </p:sp>
      <p:sp>
        <p:nvSpPr>
          <p:cNvPr id="212996" name="Text Box 4"/>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a:t>Lamport, Shostak, Pease.  The Byzantine General’s Problem. ACM TOPLAS, 4,3, July 1982, 382-401.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mtClean="0"/>
              <a:t>Signed messages</a:t>
            </a:r>
            <a:endParaRPr lang="en-US"/>
          </a:p>
        </p:txBody>
      </p:sp>
      <p:sp>
        <p:nvSpPr>
          <p:cNvPr id="215043" name="Text Box 3"/>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a:t>Lamport, Shostak, Pease.  The Byzantine General’s Problem. ACM TOPLAS, 4,3, July 1982, 382-401.</a:t>
            </a:r>
          </a:p>
        </p:txBody>
      </p:sp>
      <p:sp>
        <p:nvSpPr>
          <p:cNvPr id="215044" name="Oval 4"/>
          <p:cNvSpPr>
            <a:spLocks noChangeArrowheads="1"/>
          </p:cNvSpPr>
          <p:nvPr/>
        </p:nvSpPr>
        <p:spPr bwMode="auto">
          <a:xfrm>
            <a:off x="1335088" y="1897063"/>
            <a:ext cx="1847850" cy="823912"/>
          </a:xfrm>
          <a:prstGeom prst="ellipse">
            <a:avLst/>
          </a:prstGeom>
          <a:noFill/>
          <a:ln w="9525">
            <a:solidFill>
              <a:schemeClr val="tx1"/>
            </a:solidFill>
            <a:round/>
            <a:headEnd/>
            <a:tailEnd/>
          </a:ln>
          <a:effectLst/>
        </p:spPr>
        <p:txBody>
          <a:bodyPr wrap="none" anchor="ctr">
            <a:prstTxWarp prst="textNoShape">
              <a:avLst/>
            </a:prstTxWarp>
          </a:bodyPr>
          <a:lstStyle/>
          <a:p>
            <a:r>
              <a:rPr lang="en-US"/>
              <a:t>General</a:t>
            </a:r>
          </a:p>
        </p:txBody>
      </p:sp>
      <p:sp>
        <p:nvSpPr>
          <p:cNvPr id="215045" name="Oval 5"/>
          <p:cNvSpPr>
            <a:spLocks noChangeArrowheads="1"/>
          </p:cNvSpPr>
          <p:nvPr/>
        </p:nvSpPr>
        <p:spPr bwMode="auto">
          <a:xfrm>
            <a:off x="247650" y="3786188"/>
            <a:ext cx="1847850" cy="823912"/>
          </a:xfrm>
          <a:prstGeom prst="ellipse">
            <a:avLst/>
          </a:prstGeom>
          <a:noFill/>
          <a:ln w="9525">
            <a:solidFill>
              <a:schemeClr val="tx1"/>
            </a:solidFill>
            <a:round/>
            <a:headEnd/>
            <a:tailEnd/>
          </a:ln>
          <a:effectLst/>
        </p:spPr>
        <p:txBody>
          <a:bodyPr wrap="none" anchor="ctr">
            <a:prstTxWarp prst="textNoShape">
              <a:avLst/>
            </a:prstTxWarp>
          </a:bodyPr>
          <a:lstStyle/>
          <a:p>
            <a:r>
              <a:rPr lang="en-US"/>
              <a:t>Lieutenant 1</a:t>
            </a:r>
          </a:p>
        </p:txBody>
      </p:sp>
      <p:sp>
        <p:nvSpPr>
          <p:cNvPr id="215046" name="Oval 6"/>
          <p:cNvSpPr>
            <a:spLocks noChangeArrowheads="1"/>
          </p:cNvSpPr>
          <p:nvPr/>
        </p:nvSpPr>
        <p:spPr bwMode="auto">
          <a:xfrm>
            <a:off x="2571750" y="3744913"/>
            <a:ext cx="1847850" cy="823912"/>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a:t>Lieutenant 2</a:t>
            </a:r>
          </a:p>
        </p:txBody>
      </p:sp>
      <p:sp>
        <p:nvSpPr>
          <p:cNvPr id="215047" name="Oval 7"/>
          <p:cNvSpPr>
            <a:spLocks noChangeArrowheads="1"/>
          </p:cNvSpPr>
          <p:nvPr/>
        </p:nvSpPr>
        <p:spPr bwMode="auto">
          <a:xfrm>
            <a:off x="5816600" y="1927225"/>
            <a:ext cx="1847850" cy="823913"/>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a:t>General</a:t>
            </a:r>
          </a:p>
        </p:txBody>
      </p:sp>
      <p:sp>
        <p:nvSpPr>
          <p:cNvPr id="215048" name="Oval 8"/>
          <p:cNvSpPr>
            <a:spLocks noChangeArrowheads="1"/>
          </p:cNvSpPr>
          <p:nvPr/>
        </p:nvSpPr>
        <p:spPr bwMode="auto">
          <a:xfrm>
            <a:off x="4724400" y="3802063"/>
            <a:ext cx="1847850" cy="823912"/>
          </a:xfrm>
          <a:prstGeom prst="ellipse">
            <a:avLst/>
          </a:prstGeom>
          <a:noFill/>
          <a:ln w="9525">
            <a:solidFill>
              <a:schemeClr val="tx1"/>
            </a:solidFill>
            <a:round/>
            <a:headEnd/>
            <a:tailEnd/>
          </a:ln>
          <a:effectLst/>
        </p:spPr>
        <p:txBody>
          <a:bodyPr wrap="none" anchor="ctr">
            <a:prstTxWarp prst="textNoShape">
              <a:avLst/>
            </a:prstTxWarp>
          </a:bodyPr>
          <a:lstStyle/>
          <a:p>
            <a:r>
              <a:rPr lang="en-US" dirty="0"/>
              <a:t>Lieutenant 1</a:t>
            </a:r>
          </a:p>
        </p:txBody>
      </p:sp>
      <p:sp>
        <p:nvSpPr>
          <p:cNvPr id="215049" name="Oval 9"/>
          <p:cNvSpPr>
            <a:spLocks noChangeArrowheads="1"/>
          </p:cNvSpPr>
          <p:nvPr/>
        </p:nvSpPr>
        <p:spPr bwMode="auto">
          <a:xfrm>
            <a:off x="7080250" y="3768725"/>
            <a:ext cx="1847850" cy="823913"/>
          </a:xfrm>
          <a:prstGeom prst="ellipse">
            <a:avLst/>
          </a:prstGeom>
          <a:noFill/>
          <a:ln w="9525">
            <a:solidFill>
              <a:schemeClr val="tx1"/>
            </a:solidFill>
            <a:round/>
            <a:headEnd/>
            <a:tailEnd/>
          </a:ln>
          <a:effectLst/>
        </p:spPr>
        <p:txBody>
          <a:bodyPr wrap="none" anchor="ctr">
            <a:prstTxWarp prst="textNoShape">
              <a:avLst/>
            </a:prstTxWarp>
          </a:bodyPr>
          <a:lstStyle/>
          <a:p>
            <a:r>
              <a:rPr lang="en-US"/>
              <a:t>Lieutenant 2</a:t>
            </a:r>
          </a:p>
        </p:txBody>
      </p:sp>
      <p:sp>
        <p:nvSpPr>
          <p:cNvPr id="215051" name="Line 11"/>
          <p:cNvSpPr>
            <a:spLocks noChangeShapeType="1"/>
          </p:cNvSpPr>
          <p:nvPr/>
        </p:nvSpPr>
        <p:spPr bwMode="auto">
          <a:xfrm flipH="1">
            <a:off x="1316038" y="2686050"/>
            <a:ext cx="606425" cy="108743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2" name="Line 12"/>
          <p:cNvSpPr>
            <a:spLocks noChangeShapeType="1"/>
          </p:cNvSpPr>
          <p:nvPr/>
        </p:nvSpPr>
        <p:spPr bwMode="auto">
          <a:xfrm flipH="1">
            <a:off x="5784850" y="2738438"/>
            <a:ext cx="606425" cy="1087437"/>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3" name="Line 13"/>
          <p:cNvSpPr>
            <a:spLocks noChangeShapeType="1"/>
          </p:cNvSpPr>
          <p:nvPr/>
        </p:nvSpPr>
        <p:spPr bwMode="auto">
          <a:xfrm>
            <a:off x="2692400" y="2668588"/>
            <a:ext cx="741363" cy="1068387"/>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4" name="Line 14"/>
          <p:cNvSpPr>
            <a:spLocks noChangeShapeType="1"/>
          </p:cNvSpPr>
          <p:nvPr/>
        </p:nvSpPr>
        <p:spPr bwMode="auto">
          <a:xfrm>
            <a:off x="7269163" y="2686050"/>
            <a:ext cx="741362" cy="10683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5" name="Line 15"/>
          <p:cNvSpPr>
            <a:spLocks noChangeShapeType="1"/>
          </p:cNvSpPr>
          <p:nvPr/>
        </p:nvSpPr>
        <p:spPr bwMode="auto">
          <a:xfrm flipH="1">
            <a:off x="1866900" y="3924300"/>
            <a:ext cx="86995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57" name="Text Box 17"/>
          <p:cNvSpPr txBox="1">
            <a:spLocks noChangeArrowheads="1"/>
          </p:cNvSpPr>
          <p:nvPr/>
        </p:nvSpPr>
        <p:spPr bwMode="auto">
          <a:xfrm>
            <a:off x="550863" y="2767013"/>
            <a:ext cx="1028700" cy="396875"/>
          </a:xfrm>
          <a:prstGeom prst="rect">
            <a:avLst/>
          </a:prstGeom>
          <a:noFill/>
          <a:ln w="9525">
            <a:noFill/>
            <a:miter lim="800000"/>
            <a:headEnd/>
            <a:tailEnd/>
          </a:ln>
          <a:effectLst/>
        </p:spPr>
        <p:txBody>
          <a:bodyPr wrap="none">
            <a:prstTxWarp prst="textNoShape">
              <a:avLst/>
            </a:prstTxWarp>
            <a:spAutoFit/>
          </a:bodyPr>
          <a:lstStyle/>
          <a:p>
            <a:r>
              <a:rPr lang="en-US" sz="2000" b="1" i="1"/>
              <a:t>attack:0</a:t>
            </a:r>
          </a:p>
        </p:txBody>
      </p:sp>
      <p:sp>
        <p:nvSpPr>
          <p:cNvPr id="215058" name="Text Box 18"/>
          <p:cNvSpPr txBox="1">
            <a:spLocks noChangeArrowheads="1"/>
          </p:cNvSpPr>
          <p:nvPr/>
        </p:nvSpPr>
        <p:spPr bwMode="auto">
          <a:xfrm>
            <a:off x="2849563" y="2765425"/>
            <a:ext cx="1028700" cy="396875"/>
          </a:xfrm>
          <a:prstGeom prst="rect">
            <a:avLst/>
          </a:prstGeom>
          <a:noFill/>
          <a:ln w="9525">
            <a:noFill/>
            <a:miter lim="800000"/>
            <a:headEnd/>
            <a:tailEnd/>
          </a:ln>
          <a:effectLst/>
        </p:spPr>
        <p:txBody>
          <a:bodyPr wrap="none">
            <a:prstTxWarp prst="textNoShape">
              <a:avLst/>
            </a:prstTxWarp>
            <a:spAutoFit/>
          </a:bodyPr>
          <a:lstStyle/>
          <a:p>
            <a:r>
              <a:rPr lang="en-US" sz="2000" b="1" i="1"/>
              <a:t>attack:0</a:t>
            </a:r>
          </a:p>
        </p:txBody>
      </p:sp>
      <p:sp>
        <p:nvSpPr>
          <p:cNvPr id="215059" name="Text Box 19"/>
          <p:cNvSpPr txBox="1">
            <a:spLocks noChangeArrowheads="1"/>
          </p:cNvSpPr>
          <p:nvPr/>
        </p:nvSpPr>
        <p:spPr bwMode="auto">
          <a:xfrm>
            <a:off x="5229225" y="2855913"/>
            <a:ext cx="1028700" cy="396875"/>
          </a:xfrm>
          <a:prstGeom prst="rect">
            <a:avLst/>
          </a:prstGeom>
          <a:noFill/>
          <a:ln w="9525">
            <a:noFill/>
            <a:miter lim="800000"/>
            <a:headEnd/>
            <a:tailEnd/>
          </a:ln>
          <a:effectLst/>
        </p:spPr>
        <p:txBody>
          <a:bodyPr wrap="none">
            <a:prstTxWarp prst="textNoShape">
              <a:avLst/>
            </a:prstTxWarp>
            <a:spAutoFit/>
          </a:bodyPr>
          <a:lstStyle/>
          <a:p>
            <a:r>
              <a:rPr lang="en-US" sz="2000" b="1" i="1"/>
              <a:t>attack:0</a:t>
            </a:r>
          </a:p>
        </p:txBody>
      </p:sp>
      <p:sp>
        <p:nvSpPr>
          <p:cNvPr id="215060" name="Text Box 20"/>
          <p:cNvSpPr txBox="1">
            <a:spLocks noChangeArrowheads="1"/>
          </p:cNvSpPr>
          <p:nvPr/>
        </p:nvSpPr>
        <p:spPr bwMode="auto">
          <a:xfrm>
            <a:off x="7419975" y="2773363"/>
            <a:ext cx="1084263" cy="396875"/>
          </a:xfrm>
          <a:prstGeom prst="rect">
            <a:avLst/>
          </a:prstGeom>
          <a:noFill/>
          <a:ln w="9525">
            <a:noFill/>
            <a:miter lim="800000"/>
            <a:headEnd/>
            <a:tailEnd/>
          </a:ln>
          <a:effectLst/>
        </p:spPr>
        <p:txBody>
          <a:bodyPr wrap="none">
            <a:prstTxWarp prst="textNoShape">
              <a:avLst/>
            </a:prstTxWarp>
            <a:spAutoFit/>
          </a:bodyPr>
          <a:lstStyle/>
          <a:p>
            <a:r>
              <a:rPr lang="en-US" sz="2000" b="1" i="1"/>
              <a:t>retreat:0</a:t>
            </a:r>
          </a:p>
        </p:txBody>
      </p:sp>
      <p:sp>
        <p:nvSpPr>
          <p:cNvPr id="215062" name="Text Box 22"/>
          <p:cNvSpPr txBox="1">
            <a:spLocks noChangeArrowheads="1"/>
          </p:cNvSpPr>
          <p:nvPr/>
        </p:nvSpPr>
        <p:spPr bwMode="auto">
          <a:xfrm>
            <a:off x="6289675" y="4464050"/>
            <a:ext cx="1136650" cy="366713"/>
          </a:xfrm>
          <a:prstGeom prst="rect">
            <a:avLst/>
          </a:prstGeom>
          <a:noFill/>
          <a:ln w="9525">
            <a:noFill/>
            <a:miter lim="800000"/>
            <a:headEnd/>
            <a:tailEnd/>
          </a:ln>
          <a:effectLst/>
        </p:spPr>
        <p:txBody>
          <a:bodyPr wrap="none">
            <a:prstTxWarp prst="textNoShape">
              <a:avLst/>
            </a:prstTxWarp>
            <a:spAutoFit/>
          </a:bodyPr>
          <a:lstStyle/>
          <a:p>
            <a:r>
              <a:rPr lang="en-US" sz="1800" b="1" i="1"/>
              <a:t>attack:0:1</a:t>
            </a:r>
          </a:p>
        </p:txBody>
      </p:sp>
      <p:sp>
        <p:nvSpPr>
          <p:cNvPr id="215063" name="Text Box 23"/>
          <p:cNvSpPr txBox="1">
            <a:spLocks noChangeArrowheads="1"/>
          </p:cNvSpPr>
          <p:nvPr/>
        </p:nvSpPr>
        <p:spPr bwMode="auto">
          <a:xfrm>
            <a:off x="2716213" y="5437188"/>
            <a:ext cx="3627465" cy="461665"/>
          </a:xfrm>
          <a:prstGeom prst="rect">
            <a:avLst/>
          </a:prstGeom>
          <a:noFill/>
          <a:ln w="9525">
            <a:noFill/>
            <a:miter lim="800000"/>
            <a:headEnd/>
            <a:tailEnd/>
          </a:ln>
          <a:effectLst/>
        </p:spPr>
        <p:txBody>
          <a:bodyPr wrap="none">
            <a:prstTxWarp prst="textNoShape">
              <a:avLst/>
            </a:prstTxWarp>
            <a:spAutoFit/>
          </a:bodyPr>
          <a:lstStyle/>
          <a:p>
            <a:r>
              <a:rPr lang="en-US" sz="2400" dirty="0"/>
              <a:t>SM(1) with one traitor</a:t>
            </a:r>
          </a:p>
        </p:txBody>
      </p:sp>
      <p:sp>
        <p:nvSpPr>
          <p:cNvPr id="215065" name="Line 25"/>
          <p:cNvSpPr>
            <a:spLocks noChangeShapeType="1"/>
          </p:cNvSpPr>
          <p:nvPr/>
        </p:nvSpPr>
        <p:spPr bwMode="auto">
          <a:xfrm flipH="1">
            <a:off x="1947863" y="4397375"/>
            <a:ext cx="841375" cy="0"/>
          </a:xfrm>
          <a:prstGeom prst="line">
            <a:avLst/>
          </a:prstGeom>
          <a:noFill/>
          <a:ln w="9525">
            <a:solidFill>
              <a:schemeClr val="tx1"/>
            </a:solidFill>
            <a:round/>
            <a:headEnd type="triangle" w="med" len="med"/>
            <a:tailEnd/>
          </a:ln>
          <a:effectLst/>
        </p:spPr>
        <p:txBody>
          <a:bodyPr>
            <a:prstTxWarp prst="textNoShape">
              <a:avLst/>
            </a:prstTxWarp>
          </a:bodyPr>
          <a:lstStyle/>
          <a:p>
            <a:endParaRPr lang="en-US"/>
          </a:p>
        </p:txBody>
      </p:sp>
      <p:sp>
        <p:nvSpPr>
          <p:cNvPr id="215066" name="Line 26"/>
          <p:cNvSpPr>
            <a:spLocks noChangeShapeType="1"/>
          </p:cNvSpPr>
          <p:nvPr/>
        </p:nvSpPr>
        <p:spPr bwMode="auto">
          <a:xfrm flipH="1">
            <a:off x="6345238" y="3976688"/>
            <a:ext cx="86995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067" name="Line 27"/>
          <p:cNvSpPr>
            <a:spLocks noChangeShapeType="1"/>
          </p:cNvSpPr>
          <p:nvPr/>
        </p:nvSpPr>
        <p:spPr bwMode="auto">
          <a:xfrm flipH="1">
            <a:off x="6426200" y="4449763"/>
            <a:ext cx="841375" cy="0"/>
          </a:xfrm>
          <a:prstGeom prst="line">
            <a:avLst/>
          </a:prstGeom>
          <a:noFill/>
          <a:ln w="9525">
            <a:solidFill>
              <a:schemeClr val="tx1"/>
            </a:solidFill>
            <a:round/>
            <a:headEnd type="triangle" w="med" len="med"/>
            <a:tailEnd/>
          </a:ln>
          <a:effectLst/>
        </p:spPr>
        <p:txBody>
          <a:bodyPr>
            <a:prstTxWarp prst="textNoShape">
              <a:avLst/>
            </a:prstTxWarp>
          </a:bodyPr>
          <a:lstStyle/>
          <a:p>
            <a:endParaRPr lang="en-US"/>
          </a:p>
        </p:txBody>
      </p:sp>
      <p:sp>
        <p:nvSpPr>
          <p:cNvPr id="215072" name="Text Box 32"/>
          <p:cNvSpPr txBox="1">
            <a:spLocks noChangeArrowheads="1"/>
          </p:cNvSpPr>
          <p:nvPr/>
        </p:nvSpPr>
        <p:spPr bwMode="auto">
          <a:xfrm>
            <a:off x="6262688" y="3548063"/>
            <a:ext cx="1187450" cy="366712"/>
          </a:xfrm>
          <a:prstGeom prst="rect">
            <a:avLst/>
          </a:prstGeom>
          <a:noFill/>
          <a:ln w="9525">
            <a:noFill/>
            <a:miter lim="800000"/>
            <a:headEnd/>
            <a:tailEnd/>
          </a:ln>
          <a:effectLst/>
        </p:spPr>
        <p:txBody>
          <a:bodyPr wrap="none">
            <a:prstTxWarp prst="textNoShape">
              <a:avLst/>
            </a:prstTxWarp>
            <a:spAutoFit/>
          </a:bodyPr>
          <a:lstStyle/>
          <a:p>
            <a:r>
              <a:rPr lang="en-US" sz="1800" b="1" i="1"/>
              <a:t>retreat:0:2</a:t>
            </a:r>
          </a:p>
        </p:txBody>
      </p:sp>
      <p:sp>
        <p:nvSpPr>
          <p:cNvPr id="215073" name="Text Box 33"/>
          <p:cNvSpPr txBox="1">
            <a:spLocks noChangeArrowheads="1"/>
          </p:cNvSpPr>
          <p:nvPr/>
        </p:nvSpPr>
        <p:spPr bwMode="auto">
          <a:xfrm>
            <a:off x="1782763" y="4398963"/>
            <a:ext cx="1136650" cy="366712"/>
          </a:xfrm>
          <a:prstGeom prst="rect">
            <a:avLst/>
          </a:prstGeom>
          <a:noFill/>
          <a:ln w="9525">
            <a:noFill/>
            <a:miter lim="800000"/>
            <a:headEnd/>
            <a:tailEnd/>
          </a:ln>
          <a:effectLst/>
        </p:spPr>
        <p:txBody>
          <a:bodyPr wrap="none">
            <a:prstTxWarp prst="textNoShape">
              <a:avLst/>
            </a:prstTxWarp>
            <a:spAutoFit/>
          </a:bodyPr>
          <a:lstStyle/>
          <a:p>
            <a:r>
              <a:rPr lang="en-US" sz="1800" b="1" i="1"/>
              <a:t>attack:0:1</a:t>
            </a:r>
          </a:p>
        </p:txBody>
      </p:sp>
      <p:sp>
        <p:nvSpPr>
          <p:cNvPr id="215077" name="Text Box 37"/>
          <p:cNvSpPr txBox="1">
            <a:spLocks noChangeArrowheads="1"/>
          </p:cNvSpPr>
          <p:nvPr/>
        </p:nvSpPr>
        <p:spPr bwMode="auto">
          <a:xfrm>
            <a:off x="2149475" y="3455988"/>
            <a:ext cx="527050" cy="366712"/>
          </a:xfrm>
          <a:prstGeom prst="rect">
            <a:avLst/>
          </a:prstGeom>
          <a:noFill/>
          <a:ln w="9525">
            <a:noFill/>
            <a:miter lim="800000"/>
            <a:headEnd/>
            <a:tailEnd/>
          </a:ln>
          <a:effectLst/>
        </p:spPr>
        <p:txBody>
          <a:bodyPr wrap="none">
            <a:prstTxWarp prst="textNoShape">
              <a:avLst/>
            </a:prstTxWarp>
            <a:spAutoFit/>
          </a:bodyPr>
          <a:lstStyle/>
          <a:p>
            <a:r>
              <a:rPr lang="en-US" sz="1800" b="1" i="1"/>
              <a:t>???</a:t>
            </a:r>
          </a:p>
        </p:txBody>
      </p:sp>
      <p:sp>
        <p:nvSpPr>
          <p:cNvPr id="29" name="Slide Number Placeholder 28"/>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Fault Tolerance</a:t>
            </a:r>
            <a:endParaRPr lang="en-US"/>
          </a:p>
        </p:txBody>
      </p:sp>
      <p:sp>
        <p:nvSpPr>
          <p:cNvPr id="165891" name="Rectangle 3"/>
          <p:cNvSpPr>
            <a:spLocks noGrp="1" noChangeArrowheads="1"/>
          </p:cNvSpPr>
          <p:nvPr>
            <p:ph type="body" idx="1"/>
          </p:nvPr>
        </p:nvSpPr>
        <p:spPr/>
        <p:txBody>
          <a:bodyPr/>
          <a:lstStyle/>
          <a:p>
            <a:r>
              <a:rPr lang="en-US" dirty="0" smtClean="0"/>
              <a:t>Terminology &amp; Background</a:t>
            </a:r>
          </a:p>
          <a:p>
            <a:endParaRPr lang="en-US" dirty="0" smtClean="0"/>
          </a:p>
          <a:p>
            <a:r>
              <a:rPr lang="en-US" dirty="0" smtClean="0"/>
              <a:t>Byzantine Fault Tolerance</a:t>
            </a:r>
          </a:p>
          <a:p>
            <a:endParaRPr lang="en-US" dirty="0" smtClean="0"/>
          </a:p>
          <a:p>
            <a:r>
              <a:rPr lang="en-US" dirty="0" smtClean="0"/>
              <a:t>Issues in client/server</a:t>
            </a:r>
          </a:p>
          <a:p>
            <a:endParaRPr lang="en-US" dirty="0" smtClean="0"/>
          </a:p>
          <a:p>
            <a:r>
              <a:rPr lang="en-US" dirty="0" smtClean="0"/>
              <a:t>Reliable group communication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fontScale="90000"/>
          </a:bodyPr>
          <a:lstStyle/>
          <a:p>
            <a:r>
              <a:rPr lang="en-US" smtClean="0"/>
              <a:t>Fault Tolerance in Client/Server Systems</a:t>
            </a:r>
            <a:endParaRPr lang="en-US"/>
          </a:p>
        </p:txBody>
      </p:sp>
      <p:sp>
        <p:nvSpPr>
          <p:cNvPr id="223235" name="Rectangle 3"/>
          <p:cNvSpPr>
            <a:spLocks noGrp="1" noChangeArrowheads="1"/>
          </p:cNvSpPr>
          <p:nvPr>
            <p:ph type="body" idx="1"/>
          </p:nvPr>
        </p:nvSpPr>
        <p:spPr/>
        <p:txBody>
          <a:bodyPr>
            <a:normAutofit fontScale="92500"/>
          </a:bodyPr>
          <a:lstStyle/>
          <a:p>
            <a:r>
              <a:rPr lang="en-US" dirty="0" smtClean="0"/>
              <a:t>Five different classes of failures that can occur in RPC systems:</a:t>
            </a:r>
          </a:p>
          <a:p>
            <a:endParaRPr lang="en-US" dirty="0" smtClean="0"/>
          </a:p>
          <a:p>
            <a:pPr marL="697230" indent="-514350">
              <a:buFont typeface="+mj-lt"/>
              <a:buAutoNum type="arabicPeriod"/>
            </a:pPr>
            <a:r>
              <a:rPr lang="en-US" dirty="0" smtClean="0"/>
              <a:t>The client is unable to locate the server. Can be dealt with at the client.</a:t>
            </a:r>
          </a:p>
          <a:p>
            <a:pPr marL="697230" indent="-514350">
              <a:buFont typeface="+mj-lt"/>
              <a:buAutoNum type="arabicPeriod"/>
            </a:pPr>
            <a:r>
              <a:rPr lang="en-US" dirty="0" smtClean="0"/>
              <a:t>The request message from the client to the server is lost.</a:t>
            </a:r>
          </a:p>
          <a:p>
            <a:pPr marL="697230" indent="-514350">
              <a:buFont typeface="+mj-lt"/>
              <a:buAutoNum type="arabicPeriod"/>
            </a:pPr>
            <a:r>
              <a:rPr lang="en-US" dirty="0" smtClean="0"/>
              <a:t>The server crashes after receiving a request.</a:t>
            </a:r>
          </a:p>
          <a:p>
            <a:pPr marL="697230" indent="-514350">
              <a:buFont typeface="+mj-lt"/>
              <a:buAutoNum type="arabicPeriod"/>
            </a:pPr>
            <a:r>
              <a:rPr lang="en-US" dirty="0" smtClean="0"/>
              <a:t>The reply message from the server to the client is lost.</a:t>
            </a:r>
          </a:p>
          <a:p>
            <a:pPr marL="697230" indent="-514350">
              <a:buFont typeface="+mj-lt"/>
              <a:buAutoNum type="arabicPeriod"/>
            </a:pPr>
            <a:r>
              <a:rPr lang="en-US" dirty="0" smtClean="0"/>
              <a:t>The client crashes after sending a request.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mtClean="0"/>
              <a:t>Fault Tolerance</a:t>
            </a:r>
            <a:endParaRPr lang="en-US"/>
          </a:p>
        </p:txBody>
      </p:sp>
      <p:sp>
        <p:nvSpPr>
          <p:cNvPr id="239619" name="Rectangle 3"/>
          <p:cNvSpPr>
            <a:spLocks noGrp="1" noChangeArrowheads="1"/>
          </p:cNvSpPr>
          <p:nvPr>
            <p:ph type="body" idx="1"/>
          </p:nvPr>
        </p:nvSpPr>
        <p:spPr/>
        <p:txBody>
          <a:bodyPr>
            <a:normAutofit/>
          </a:bodyPr>
          <a:lstStyle/>
          <a:p>
            <a:r>
              <a:rPr lang="en-US" dirty="0" smtClean="0"/>
              <a:t>Being fault tolerant is strongly related to what are called dependable systems. Dependability implies the following:</a:t>
            </a:r>
          </a:p>
          <a:p>
            <a:pPr lvl="1"/>
            <a:r>
              <a:rPr lang="en-US" b="1" dirty="0" smtClean="0"/>
              <a:t>Availability</a:t>
            </a:r>
            <a:r>
              <a:rPr lang="en-US" dirty="0" smtClean="0"/>
              <a:t>: probability the system operates correctly at any given moment</a:t>
            </a:r>
          </a:p>
          <a:p>
            <a:pPr lvl="1"/>
            <a:r>
              <a:rPr lang="en-US" b="1" dirty="0" smtClean="0"/>
              <a:t>Reliability</a:t>
            </a:r>
            <a:r>
              <a:rPr lang="en-US" dirty="0" smtClean="0"/>
              <a:t>: ability to run correctly for a long interval of time</a:t>
            </a:r>
          </a:p>
          <a:p>
            <a:pPr lvl="1"/>
            <a:r>
              <a:rPr lang="en-US" b="1" dirty="0" smtClean="0"/>
              <a:t>Safety</a:t>
            </a:r>
            <a:r>
              <a:rPr lang="en-US" dirty="0" smtClean="0"/>
              <a:t>: failure to operate correctly does not lead to catastrophic failures</a:t>
            </a:r>
          </a:p>
          <a:p>
            <a:pPr lvl="1"/>
            <a:r>
              <a:rPr lang="en-US" b="1" dirty="0" smtClean="0"/>
              <a:t>Maintainability</a:t>
            </a:r>
            <a:r>
              <a:rPr lang="en-US" dirty="0" smtClean="0"/>
              <a:t>: ability to “easily” repair a failed system</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mtClean="0"/>
              <a:t>Lost Messages</a:t>
            </a:r>
            <a:endParaRPr lang="en-US"/>
          </a:p>
        </p:txBody>
      </p:sp>
      <p:sp>
        <p:nvSpPr>
          <p:cNvPr id="227331" name="Rectangle 3"/>
          <p:cNvSpPr>
            <a:spLocks noGrp="1" noChangeArrowheads="1"/>
          </p:cNvSpPr>
          <p:nvPr>
            <p:ph type="body" idx="1"/>
          </p:nvPr>
        </p:nvSpPr>
        <p:spPr/>
        <p:txBody>
          <a:bodyPr>
            <a:normAutofit fontScale="85000" lnSpcReduction="20000"/>
          </a:bodyPr>
          <a:lstStyle/>
          <a:p>
            <a:pPr marL="697230" indent="-514350">
              <a:buFont typeface="+mj-lt"/>
              <a:buAutoNum type="arabicPeriod" startAt="2"/>
            </a:pPr>
            <a:r>
              <a:rPr lang="en-US" dirty="0" smtClean="0"/>
              <a:t>The request message from the client to the server is lost.</a:t>
            </a:r>
          </a:p>
          <a:p>
            <a:pPr marL="697230" indent="-514350">
              <a:buFont typeface="+mj-lt"/>
              <a:buAutoNum type="arabicPeriod" startAt="4"/>
            </a:pPr>
            <a:r>
              <a:rPr lang="en-US" dirty="0" smtClean="0"/>
              <a:t>The reply message from the server to the client is lost.</a:t>
            </a:r>
          </a:p>
          <a:p>
            <a:endParaRPr lang="en-US" dirty="0" smtClean="0"/>
          </a:p>
          <a:p>
            <a:r>
              <a:rPr lang="en-US" dirty="0" smtClean="0"/>
              <a:t>Timers at OS level can be used to detect lost messages.  </a:t>
            </a:r>
          </a:p>
          <a:p>
            <a:r>
              <a:rPr lang="en-US" dirty="0" smtClean="0"/>
              <a:t>From the client standpoint – these two cases look the same but they aren’t.</a:t>
            </a:r>
          </a:p>
          <a:p>
            <a:r>
              <a:rPr lang="en-US" dirty="0" smtClean="0"/>
              <a:t>Idempotent messages aren’t a problem.</a:t>
            </a:r>
          </a:p>
          <a:p>
            <a:r>
              <a:rPr lang="en-US" dirty="0" smtClean="0"/>
              <a:t>Client can safely re-issue a message that isn’t idempotent if there is some way (sequence numbers, stamps) for a server to detect the re-issue</a:t>
            </a:r>
          </a:p>
          <a:p>
            <a:pPr lvl="1"/>
            <a:r>
              <a:rPr lang="en-US" dirty="0" smtClean="0"/>
              <a:t>Basically make them idempotent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Server Crashes (1)</a:t>
            </a:r>
          </a:p>
        </p:txBody>
      </p:sp>
      <p:sp>
        <p:nvSpPr>
          <p:cNvPr id="96259" name="Rectangle 3"/>
          <p:cNvSpPr>
            <a:spLocks noGrp="1" noChangeArrowheads="1"/>
          </p:cNvSpPr>
          <p:nvPr>
            <p:ph type="body" idx="1"/>
          </p:nvPr>
        </p:nvSpPr>
        <p:spPr>
          <a:xfrm>
            <a:off x="0" y="4367213"/>
            <a:ext cx="5562600" cy="2165350"/>
          </a:xfrm>
        </p:spPr>
        <p:txBody>
          <a:bodyPr>
            <a:normAutofit lnSpcReduction="10000"/>
          </a:bodyPr>
          <a:lstStyle/>
          <a:p>
            <a:pPr algn="l"/>
            <a:r>
              <a:rPr lang="en-US" dirty="0" smtClean="0"/>
              <a:t>A </a:t>
            </a:r>
            <a:r>
              <a:rPr lang="en-US" dirty="0"/>
              <a:t>server in client-server communication.  </a:t>
            </a:r>
            <a:br>
              <a:rPr lang="en-US" dirty="0"/>
            </a:br>
            <a:r>
              <a:rPr lang="en-US" dirty="0"/>
              <a:t>(a) The normal case. </a:t>
            </a:r>
            <a:br>
              <a:rPr lang="en-US" dirty="0"/>
            </a:br>
            <a:r>
              <a:rPr lang="en-US" dirty="0"/>
              <a:t>(</a:t>
            </a:r>
            <a:r>
              <a:rPr lang="en-US" dirty="0" err="1"/>
              <a:t>b</a:t>
            </a:r>
            <a:r>
              <a:rPr lang="en-US" dirty="0"/>
              <a:t>) Crash after execution. </a:t>
            </a:r>
            <a:br>
              <a:rPr lang="en-US" dirty="0"/>
            </a:br>
            <a:r>
              <a:rPr lang="en-US" dirty="0"/>
              <a:t>(</a:t>
            </a:r>
            <a:r>
              <a:rPr lang="en-US" dirty="0" err="1"/>
              <a:t>c</a:t>
            </a:r>
            <a:r>
              <a:rPr lang="en-US" dirty="0"/>
              <a:t>) Crash before execution.</a:t>
            </a:r>
          </a:p>
        </p:txBody>
      </p:sp>
      <p:pic>
        <p:nvPicPr>
          <p:cNvPr id="96260" name="Picture 4" descr="08-07"/>
          <p:cNvPicPr>
            <a:picLocks noChangeAspect="1" noChangeArrowheads="1"/>
          </p:cNvPicPr>
          <p:nvPr/>
        </p:nvPicPr>
        <p:blipFill>
          <a:blip r:embed="rId3">
            <a:clrChange>
              <a:clrFrom>
                <a:srgbClr val="FDFDFD"/>
              </a:clrFrom>
              <a:clrTo>
                <a:srgbClr val="FDFDFD">
                  <a:alpha val="0"/>
                </a:srgbClr>
              </a:clrTo>
            </a:clrChange>
          </a:blip>
          <a:srcRect r="33615"/>
          <a:stretch>
            <a:fillRect/>
          </a:stretch>
        </p:blipFill>
        <p:spPr bwMode="auto">
          <a:xfrm>
            <a:off x="596900" y="1311275"/>
            <a:ext cx="7489825" cy="2516188"/>
          </a:xfrm>
          <a:prstGeom prst="rect">
            <a:avLst/>
          </a:prstGeom>
          <a:noFill/>
        </p:spPr>
      </p:pic>
      <p:pic>
        <p:nvPicPr>
          <p:cNvPr id="96261" name="Picture 5" descr="08-07"/>
          <p:cNvPicPr>
            <a:picLocks noChangeAspect="1" noChangeArrowheads="1"/>
          </p:cNvPicPr>
          <p:nvPr/>
        </p:nvPicPr>
        <p:blipFill>
          <a:blip r:embed="rId3">
            <a:clrChange>
              <a:clrFrom>
                <a:srgbClr val="FDFDFD"/>
              </a:clrFrom>
              <a:clrTo>
                <a:srgbClr val="FDFDFD">
                  <a:alpha val="0"/>
                </a:srgbClr>
              </a:clrTo>
            </a:clrChange>
          </a:blip>
          <a:srcRect l="70563"/>
          <a:stretch>
            <a:fillRect/>
          </a:stretch>
        </p:blipFill>
        <p:spPr bwMode="auto">
          <a:xfrm>
            <a:off x="5432425" y="3962400"/>
            <a:ext cx="3354388" cy="254158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Server Crashes (2) </a:t>
            </a:r>
          </a:p>
        </p:txBody>
      </p:sp>
      <p:sp>
        <p:nvSpPr>
          <p:cNvPr id="225283" name="Rectangle 3"/>
          <p:cNvSpPr>
            <a:spLocks noGrp="1" noChangeArrowheads="1"/>
          </p:cNvSpPr>
          <p:nvPr>
            <p:ph type="body" idx="1"/>
          </p:nvPr>
        </p:nvSpPr>
        <p:spPr>
          <a:xfrm>
            <a:off x="373063" y="1246188"/>
            <a:ext cx="8539162" cy="4967287"/>
          </a:xfrm>
        </p:spPr>
        <p:txBody>
          <a:bodyPr/>
          <a:lstStyle/>
          <a:p>
            <a:pPr algn="l">
              <a:buFontTx/>
              <a:buChar char="•"/>
            </a:pPr>
            <a:r>
              <a:rPr lang="en-US" sz="2800"/>
              <a:t>No way for client to differentiate between the two crash cases (b) and (c).</a:t>
            </a:r>
          </a:p>
          <a:p>
            <a:pPr algn="l">
              <a:buFontTx/>
              <a:buChar char="•"/>
            </a:pPr>
            <a:r>
              <a:rPr lang="en-US" sz="2800"/>
              <a:t>How should client react?  There several options:</a:t>
            </a:r>
          </a:p>
          <a:p>
            <a:pPr lvl="1"/>
            <a:r>
              <a:rPr lang="en-US" sz="2400"/>
              <a:t>At-least-once semantics– client keeps trying (sending messages) until a reply is received.</a:t>
            </a:r>
          </a:p>
          <a:p>
            <a:pPr lvl="1"/>
            <a:r>
              <a:rPr lang="en-US" sz="2400"/>
              <a:t>At-most-once semantics – client gives up</a:t>
            </a:r>
          </a:p>
          <a:p>
            <a:pPr lvl="1"/>
            <a:r>
              <a:rPr lang="en-US" sz="2400"/>
              <a:t>No guarantees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Server Crashes (3)</a:t>
            </a:r>
            <a:endParaRPr lang="en-US"/>
          </a:p>
        </p:txBody>
      </p:sp>
      <p:sp>
        <p:nvSpPr>
          <p:cNvPr id="98307" name="Rectangle 3"/>
          <p:cNvSpPr>
            <a:spLocks noGrp="1" noChangeArrowheads="1"/>
          </p:cNvSpPr>
          <p:nvPr>
            <p:ph type="body" idx="1"/>
          </p:nvPr>
        </p:nvSpPr>
        <p:spPr/>
        <p:txBody>
          <a:bodyPr/>
          <a:lstStyle/>
          <a:p>
            <a:r>
              <a:rPr lang="en-US" smtClean="0"/>
              <a:t>Consider scenario where a client sends text to a print server.</a:t>
            </a:r>
          </a:p>
          <a:p>
            <a:r>
              <a:rPr lang="en-US" smtClean="0"/>
              <a:t>There are three events that can happen at the server: </a:t>
            </a:r>
          </a:p>
          <a:p>
            <a:pPr lvl="1"/>
            <a:r>
              <a:rPr lang="en-US" smtClean="0"/>
              <a:t>Send the completion message (M), </a:t>
            </a:r>
          </a:p>
          <a:p>
            <a:pPr lvl="1"/>
            <a:r>
              <a:rPr lang="en-US" smtClean="0"/>
              <a:t>Print the text (P), </a:t>
            </a:r>
          </a:p>
          <a:p>
            <a:pPr lvl="1"/>
            <a:r>
              <a:rPr lang="en-US" smtClean="0"/>
              <a:t>Crash (C) – at recovery, send ‘recovery’ message to clients. </a:t>
            </a:r>
          </a:p>
          <a:p>
            <a:r>
              <a:rPr lang="en-US" smtClean="0"/>
              <a:t>Server strategies:</a:t>
            </a:r>
          </a:p>
          <a:p>
            <a:pPr lvl="1"/>
            <a:r>
              <a:rPr lang="en-US" smtClean="0"/>
              <a:t>send completion message before printing</a:t>
            </a:r>
          </a:p>
          <a:p>
            <a:pPr lvl="1"/>
            <a:r>
              <a:rPr lang="en-US" smtClean="0"/>
              <a:t>send completion message after printing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Server Crashes (4)</a:t>
            </a:r>
            <a:endParaRPr lang="en-US"/>
          </a:p>
        </p:txBody>
      </p:sp>
      <p:sp>
        <p:nvSpPr>
          <p:cNvPr id="99331" name="Rectangle 3"/>
          <p:cNvSpPr>
            <a:spLocks noGrp="1" noChangeArrowheads="1"/>
          </p:cNvSpPr>
          <p:nvPr>
            <p:ph type="body" idx="1"/>
          </p:nvPr>
        </p:nvSpPr>
        <p:spPr/>
        <p:txBody>
          <a:bodyPr>
            <a:normAutofit fontScale="77500" lnSpcReduction="20000"/>
          </a:bodyPr>
          <a:lstStyle/>
          <a:p>
            <a:r>
              <a:rPr lang="en-US" dirty="0" smtClean="0"/>
              <a:t>These events can occur in six different orderings:</a:t>
            </a:r>
          </a:p>
          <a:p>
            <a:endParaRPr lang="en-US" dirty="0" smtClean="0"/>
          </a:p>
          <a:p>
            <a:pPr marL="697230" indent="-514350">
              <a:buFont typeface="+mj-lt"/>
              <a:buAutoNum type="arabicPeriod"/>
            </a:pPr>
            <a:r>
              <a:rPr lang="en-US" dirty="0" smtClean="0"/>
              <a:t>M →P →C: A crash occurs after sending the completion message and printing the text.</a:t>
            </a:r>
          </a:p>
          <a:p>
            <a:pPr marL="697230" indent="-514350">
              <a:buFont typeface="+mj-lt"/>
              <a:buAutoNum type="arabicPeriod"/>
            </a:pPr>
            <a:r>
              <a:rPr lang="en-US" dirty="0" smtClean="0"/>
              <a:t>M →C (→P): A crash happens after sending the completion message, but before the text could be printed.</a:t>
            </a:r>
          </a:p>
          <a:p>
            <a:pPr marL="697230" indent="-514350">
              <a:buFont typeface="+mj-lt"/>
              <a:buAutoNum type="arabicPeriod"/>
            </a:pPr>
            <a:r>
              <a:rPr lang="en-US" dirty="0" smtClean="0"/>
              <a:t>P →M →C: A crash occurs after sending the completion message and printing the text.</a:t>
            </a:r>
          </a:p>
          <a:p>
            <a:pPr marL="697230" indent="-514350">
              <a:buFont typeface="+mj-lt"/>
              <a:buAutoNum type="arabicPeriod"/>
            </a:pPr>
            <a:r>
              <a:rPr lang="en-US" dirty="0" smtClean="0"/>
              <a:t>P→C(→M): The text printed, after which a crash occurs before the completion message could be sent.</a:t>
            </a:r>
          </a:p>
          <a:p>
            <a:pPr marL="697230" indent="-514350">
              <a:buFont typeface="+mj-lt"/>
              <a:buAutoNum type="arabicPeriod"/>
            </a:pPr>
            <a:r>
              <a:rPr lang="en-US" dirty="0" smtClean="0"/>
              <a:t>C (→P →M): A crash happens before the server could do anything.</a:t>
            </a:r>
          </a:p>
          <a:p>
            <a:pPr marL="697230" indent="-514350">
              <a:buFont typeface="+mj-lt"/>
              <a:buAutoNum type="arabicPeriod"/>
            </a:pPr>
            <a:r>
              <a:rPr lang="en-US" dirty="0" smtClean="0"/>
              <a:t>C (→M →P): A crash happens before the server could do anything.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Server Crashes (5)</a:t>
            </a:r>
          </a:p>
        </p:txBody>
      </p:sp>
      <p:sp>
        <p:nvSpPr>
          <p:cNvPr id="229379" name="Rectangle 3"/>
          <p:cNvSpPr>
            <a:spLocks noGrp="1" noChangeArrowheads="1"/>
          </p:cNvSpPr>
          <p:nvPr>
            <p:ph type="body" idx="1"/>
          </p:nvPr>
        </p:nvSpPr>
        <p:spPr>
          <a:xfrm>
            <a:off x="387350" y="1171575"/>
            <a:ext cx="8756650" cy="5381625"/>
          </a:xfrm>
        </p:spPr>
        <p:txBody>
          <a:bodyPr/>
          <a:lstStyle/>
          <a:p>
            <a:pPr algn="l"/>
            <a:endParaRPr lang="en-US" sz="3200"/>
          </a:p>
          <a:p>
            <a:pPr algn="l"/>
            <a:r>
              <a:rPr lang="en-US" sz="3200"/>
              <a:t>Client strategies after a crash:</a:t>
            </a:r>
          </a:p>
          <a:p>
            <a:pPr lvl="1"/>
            <a:r>
              <a:rPr lang="en-US" sz="2800"/>
              <a:t>do nothing (i.e. do not re-issue request)</a:t>
            </a:r>
          </a:p>
          <a:p>
            <a:pPr lvl="1"/>
            <a:r>
              <a:rPr lang="en-US" sz="2800"/>
              <a:t>Always re-issue request</a:t>
            </a:r>
          </a:p>
          <a:p>
            <a:pPr lvl="1"/>
            <a:r>
              <a:rPr lang="en-US" sz="2800"/>
              <a:t>Re-issue only if request acknowledged</a:t>
            </a:r>
          </a:p>
          <a:p>
            <a:pPr lvl="1"/>
            <a:r>
              <a:rPr lang="en-US" sz="2800"/>
              <a:t>Re-issue only if request not acknowledged.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Server Crashes (6)</a:t>
            </a:r>
          </a:p>
        </p:txBody>
      </p:sp>
      <p:sp>
        <p:nvSpPr>
          <p:cNvPr id="100355" name="Rectangle 3"/>
          <p:cNvSpPr>
            <a:spLocks noGrp="1" noChangeArrowheads="1"/>
          </p:cNvSpPr>
          <p:nvPr>
            <p:ph type="body" idx="1"/>
          </p:nvPr>
        </p:nvSpPr>
        <p:spPr/>
        <p:txBody>
          <a:bodyPr/>
          <a:lstStyle/>
          <a:p>
            <a:r>
              <a:rPr lang="en-US" dirty="0" smtClean="0"/>
              <a:t>Different </a:t>
            </a:r>
            <a:r>
              <a:rPr lang="en-US" dirty="0"/>
              <a:t>combinations of client and server </a:t>
            </a:r>
            <a:br>
              <a:rPr lang="en-US" dirty="0"/>
            </a:br>
            <a:r>
              <a:rPr lang="en-US" dirty="0"/>
              <a:t>strategies in the presence of server crashes.</a:t>
            </a:r>
          </a:p>
        </p:txBody>
      </p:sp>
      <p:pic>
        <p:nvPicPr>
          <p:cNvPr id="100356" name="Picture 4" descr="08-08T"/>
          <p:cNvPicPr>
            <a:picLocks noChangeAspect="1" noChangeArrowheads="1"/>
          </p:cNvPicPr>
          <p:nvPr/>
        </p:nvPicPr>
        <p:blipFill>
          <a:blip r:embed="rId3"/>
          <a:srcRect/>
          <a:stretch>
            <a:fillRect/>
          </a:stretch>
        </p:blipFill>
        <p:spPr bwMode="auto">
          <a:xfrm>
            <a:off x="376238" y="3086100"/>
            <a:ext cx="8301037" cy="33147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mtClean="0"/>
              <a:t>Client Crashes</a:t>
            </a:r>
            <a:endParaRPr lang="en-US"/>
          </a:p>
        </p:txBody>
      </p:sp>
      <p:sp>
        <p:nvSpPr>
          <p:cNvPr id="231427" name="Rectangle 3"/>
          <p:cNvSpPr>
            <a:spLocks noGrp="1" noChangeArrowheads="1"/>
          </p:cNvSpPr>
          <p:nvPr>
            <p:ph type="body" idx="1"/>
          </p:nvPr>
        </p:nvSpPr>
        <p:spPr/>
        <p:txBody>
          <a:bodyPr>
            <a:normAutofit fontScale="92500" lnSpcReduction="10000"/>
          </a:bodyPr>
          <a:lstStyle/>
          <a:p>
            <a:r>
              <a:rPr lang="en-US" dirty="0" smtClean="0"/>
              <a:t>Can create orphans (unwanted computations) that waste CPU, potentially lock up resources and create confusion when client re-boots.</a:t>
            </a:r>
          </a:p>
          <a:p>
            <a:r>
              <a:rPr lang="en-US" dirty="0" smtClean="0"/>
              <a:t>Nelson solutions:</a:t>
            </a:r>
          </a:p>
          <a:p>
            <a:pPr marL="987552" lvl="1" indent="-457200">
              <a:buFont typeface="+mj-lt"/>
              <a:buAutoNum type="arabicPeriod"/>
            </a:pPr>
            <a:r>
              <a:rPr lang="en-US" dirty="0" smtClean="0"/>
              <a:t>Orphan Extermination – keep a log of </a:t>
            </a:r>
            <a:r>
              <a:rPr lang="en-US" dirty="0" err="1" smtClean="0"/>
              <a:t>RPCs</a:t>
            </a:r>
            <a:r>
              <a:rPr lang="en-US" dirty="0" smtClean="0"/>
              <a:t> at client that is checked at re-boot time to remove orphans.</a:t>
            </a:r>
          </a:p>
          <a:p>
            <a:pPr marL="987552" lvl="1" indent="-457200">
              <a:buFont typeface="+mj-lt"/>
              <a:buAutoNum type="arabicPeriod"/>
            </a:pPr>
            <a:r>
              <a:rPr lang="en-US" dirty="0" smtClean="0"/>
              <a:t>Reincarnation – divide time into epochs.  After a client re-boot, increment its epoch and kill off any of its requests belonging to an earlier epoch.</a:t>
            </a:r>
          </a:p>
          <a:p>
            <a:pPr marL="987552" lvl="1" indent="-457200">
              <a:buFont typeface="+mj-lt"/>
              <a:buAutoNum type="arabicPeriod"/>
            </a:pPr>
            <a:r>
              <a:rPr lang="en-US" dirty="0" smtClean="0"/>
              <a:t>Gentle Reincarnation – at reboot time, an epoch announcement causes all machines to locate the owners of any remote computations.</a:t>
            </a:r>
          </a:p>
          <a:p>
            <a:pPr marL="987552" lvl="1" indent="-457200">
              <a:buFont typeface="+mj-lt"/>
              <a:buAutoNum type="arabicPeriod"/>
            </a:pPr>
            <a:r>
              <a:rPr lang="en-US" dirty="0" smtClean="0"/>
              <a:t>Expiration – each RPC is given time T to complete (but a live client can ask for more time)</a:t>
            </a:r>
          </a:p>
          <a:p>
            <a:pPr marL="987552" lvl="1" indent="-457200">
              <a:buFont typeface="+mj-lt"/>
              <a:buAutoNum type="arabicPeriod"/>
            </a:pPr>
            <a:endParaRPr lang="en-US" dirty="0" smtClean="0"/>
          </a:p>
          <a:p>
            <a:endParaRPr lang="en-US" dirty="0"/>
          </a:p>
        </p:txBody>
      </p:sp>
      <p:sp>
        <p:nvSpPr>
          <p:cNvPr id="231428" name="Text Box 4"/>
          <p:cNvSpPr txBox="1">
            <a:spLocks noChangeArrowheads="1"/>
          </p:cNvSpPr>
          <p:nvPr/>
        </p:nvSpPr>
        <p:spPr bwMode="auto">
          <a:xfrm>
            <a:off x="2436813" y="6440488"/>
            <a:ext cx="4470400" cy="304800"/>
          </a:xfrm>
          <a:prstGeom prst="rect">
            <a:avLst/>
          </a:prstGeom>
          <a:noFill/>
          <a:ln w="9525">
            <a:noFill/>
            <a:miter lim="800000"/>
            <a:headEnd/>
            <a:tailEnd/>
          </a:ln>
          <a:effectLst/>
        </p:spPr>
        <p:txBody>
          <a:bodyPr wrap="none">
            <a:prstTxWarp prst="textNoShape">
              <a:avLst/>
            </a:prstTxWarp>
            <a:spAutoFit/>
          </a:bodyPr>
          <a:lstStyle/>
          <a:p>
            <a:pPr algn="l"/>
            <a:r>
              <a:rPr lang="en-US" sz="1400" i="1"/>
              <a:t>Nelson.  Remote Procedure Call. Ph.D. Thesis, CMU, 1981.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Fault Tolerance</a:t>
            </a:r>
            <a:endParaRPr lang="en-US"/>
          </a:p>
        </p:txBody>
      </p:sp>
      <p:sp>
        <p:nvSpPr>
          <p:cNvPr id="165891" name="Rectangle 3"/>
          <p:cNvSpPr>
            <a:spLocks noGrp="1" noChangeArrowheads="1"/>
          </p:cNvSpPr>
          <p:nvPr>
            <p:ph type="body" idx="1"/>
          </p:nvPr>
        </p:nvSpPr>
        <p:spPr/>
        <p:txBody>
          <a:bodyPr/>
          <a:lstStyle/>
          <a:p>
            <a:r>
              <a:rPr lang="en-US" dirty="0" smtClean="0"/>
              <a:t>Terminology &amp; Background</a:t>
            </a:r>
          </a:p>
          <a:p>
            <a:endParaRPr lang="en-US" dirty="0" smtClean="0"/>
          </a:p>
          <a:p>
            <a:r>
              <a:rPr lang="en-US" dirty="0" smtClean="0"/>
              <a:t>Byzantine Fault Tolerance</a:t>
            </a:r>
          </a:p>
          <a:p>
            <a:endParaRPr lang="en-US" dirty="0" smtClean="0"/>
          </a:p>
          <a:p>
            <a:r>
              <a:rPr lang="en-US" dirty="0" smtClean="0"/>
              <a:t>Issues in client/server</a:t>
            </a:r>
          </a:p>
          <a:p>
            <a:endParaRPr lang="en-US" dirty="0" smtClean="0"/>
          </a:p>
          <a:p>
            <a:r>
              <a:rPr lang="en-US" dirty="0" smtClean="0"/>
              <a:t>Reliable group communication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mtClean="0"/>
              <a:t>Reliable Group Communication</a:t>
            </a:r>
            <a:endParaRPr lang="en-US"/>
          </a:p>
        </p:txBody>
      </p:sp>
      <p:sp>
        <p:nvSpPr>
          <p:cNvPr id="233475" name="Rectangle 3"/>
          <p:cNvSpPr>
            <a:spLocks noGrp="1" noChangeArrowheads="1"/>
          </p:cNvSpPr>
          <p:nvPr>
            <p:ph type="body" idx="1"/>
          </p:nvPr>
        </p:nvSpPr>
        <p:spPr/>
        <p:txBody>
          <a:bodyPr/>
          <a:lstStyle/>
          <a:p>
            <a:r>
              <a:rPr lang="en-US" dirty="0" smtClean="0"/>
              <a:t>Can we guarantee that all members of a process group receive all messages delivered to that group?</a:t>
            </a:r>
          </a:p>
          <a:p>
            <a:r>
              <a:rPr lang="en-US" dirty="0" smtClean="0"/>
              <a:t>Simplest solutions assume that we have a small number of processes in the group, processes do not fail, and the group does not change during message transmission.</a:t>
            </a:r>
          </a:p>
          <a:p>
            <a:r>
              <a:rPr lang="en-US" dirty="0" smtClean="0"/>
              <a:t>Approaches that rely on feedback (acknowledgements) do not scale well</a:t>
            </a:r>
          </a:p>
          <a:p>
            <a:pPr lvl="1"/>
            <a:r>
              <a:rPr lang="en-US" dirty="0" smtClean="0"/>
              <a:t>Will look at this later in semester</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Failure Models</a:t>
            </a:r>
          </a:p>
        </p:txBody>
      </p:sp>
      <p:sp>
        <p:nvSpPr>
          <p:cNvPr id="77827" name="Rectangle 3"/>
          <p:cNvSpPr>
            <a:spLocks noGrp="1" noChangeArrowheads="1"/>
          </p:cNvSpPr>
          <p:nvPr>
            <p:ph type="body" idx="1"/>
          </p:nvPr>
        </p:nvSpPr>
        <p:spPr>
          <a:xfrm>
            <a:off x="407988" y="4819650"/>
            <a:ext cx="8374062" cy="1733550"/>
          </a:xfrm>
        </p:spPr>
        <p:txBody>
          <a:bodyPr>
            <a:normAutofit/>
          </a:bodyPr>
          <a:lstStyle/>
          <a:p>
            <a:pPr algn="l">
              <a:lnSpc>
                <a:spcPct val="90000"/>
              </a:lnSpc>
            </a:pPr>
            <a:r>
              <a:rPr lang="en-US" dirty="0"/>
              <a:t>A system is said to </a:t>
            </a:r>
            <a:r>
              <a:rPr lang="en-US" dirty="0">
                <a:solidFill>
                  <a:srgbClr val="FF5050"/>
                </a:solidFill>
              </a:rPr>
              <a:t>fail </a:t>
            </a:r>
            <a:r>
              <a:rPr lang="en-US" dirty="0"/>
              <a:t>if it cannot meet its promises.  An </a:t>
            </a:r>
            <a:r>
              <a:rPr lang="en-US" dirty="0">
                <a:solidFill>
                  <a:srgbClr val="FF5050"/>
                </a:solidFill>
              </a:rPr>
              <a:t>error</a:t>
            </a:r>
            <a:r>
              <a:rPr lang="en-US" dirty="0"/>
              <a:t> on the part of a system’s state may lead to a failure.  The cause of an error is called a </a:t>
            </a:r>
            <a:r>
              <a:rPr lang="en-US" dirty="0">
                <a:solidFill>
                  <a:srgbClr val="FF5050"/>
                </a:solidFill>
              </a:rPr>
              <a:t>fault</a:t>
            </a:r>
            <a:r>
              <a:rPr lang="en-US" dirty="0"/>
              <a:t>.</a:t>
            </a:r>
            <a:endParaRPr lang="en-US" dirty="0" smtClean="0"/>
          </a:p>
          <a:p>
            <a:pPr algn="l">
              <a:lnSpc>
                <a:spcPct val="90000"/>
              </a:lnSpc>
            </a:pPr>
            <a:endParaRPr lang="en-US" sz="1800" dirty="0"/>
          </a:p>
        </p:txBody>
      </p:sp>
      <p:pic>
        <p:nvPicPr>
          <p:cNvPr id="77828" name="Picture 4" descr="08-01T"/>
          <p:cNvPicPr>
            <a:picLocks noChangeAspect="1" noChangeArrowheads="1"/>
          </p:cNvPicPr>
          <p:nvPr/>
        </p:nvPicPr>
        <p:blipFill>
          <a:blip r:embed="rId3"/>
          <a:srcRect/>
          <a:stretch>
            <a:fillRect/>
          </a:stretch>
        </p:blipFill>
        <p:spPr bwMode="auto">
          <a:xfrm>
            <a:off x="331788" y="1322388"/>
            <a:ext cx="8574087" cy="332105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en-US" sz="4000"/>
              <a:t>Basic Reliable-Multicasting Schemes</a:t>
            </a:r>
          </a:p>
        </p:txBody>
      </p:sp>
      <p:sp>
        <p:nvSpPr>
          <p:cNvPr id="101379" name="Rectangle 3"/>
          <p:cNvSpPr>
            <a:spLocks noGrp="1" noChangeArrowheads="1"/>
          </p:cNvSpPr>
          <p:nvPr>
            <p:ph type="body" idx="1"/>
          </p:nvPr>
        </p:nvSpPr>
        <p:spPr>
          <a:xfrm>
            <a:off x="304800" y="5181600"/>
            <a:ext cx="8534400" cy="1371600"/>
          </a:xfrm>
        </p:spPr>
        <p:txBody>
          <a:bodyPr>
            <a:normAutofit lnSpcReduction="10000"/>
          </a:bodyPr>
          <a:lstStyle/>
          <a:p>
            <a:pPr algn="l">
              <a:lnSpc>
                <a:spcPct val="80000"/>
              </a:lnSpc>
            </a:pPr>
            <a:r>
              <a:rPr lang="en-US" dirty="0" smtClean="0"/>
              <a:t>A </a:t>
            </a:r>
            <a:r>
              <a:rPr lang="en-US" dirty="0"/>
              <a:t>simple solution to reliable multicasting when all receivers are known and are assumed not to </a:t>
            </a:r>
            <a:r>
              <a:rPr lang="en-US" dirty="0" smtClean="0"/>
              <a:t>fail</a:t>
            </a:r>
          </a:p>
          <a:p>
            <a:pPr lvl="1">
              <a:lnSpc>
                <a:spcPct val="80000"/>
              </a:lnSpc>
            </a:pPr>
            <a:r>
              <a:rPr lang="en-US" dirty="0"/>
              <a:t>(a) Message transmission. (</a:t>
            </a:r>
            <a:r>
              <a:rPr lang="en-US" dirty="0" err="1"/>
              <a:t>b</a:t>
            </a:r>
            <a:r>
              <a:rPr lang="en-US" dirty="0"/>
              <a:t>) Reporting feedback.</a:t>
            </a:r>
          </a:p>
        </p:txBody>
      </p:sp>
      <p:pic>
        <p:nvPicPr>
          <p:cNvPr id="101380" name="Picture 4" descr="08-09"/>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1179513" y="1036638"/>
            <a:ext cx="6567487" cy="4068762"/>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t>Atomic Multicast</a:t>
            </a:r>
          </a:p>
        </p:txBody>
      </p:sp>
      <p:sp>
        <p:nvSpPr>
          <p:cNvPr id="256003" name="Rectangle 3"/>
          <p:cNvSpPr>
            <a:spLocks noGrp="1" noChangeArrowheads="1"/>
          </p:cNvSpPr>
          <p:nvPr>
            <p:ph type="body" idx="1"/>
          </p:nvPr>
        </p:nvSpPr>
        <p:spPr>
          <a:xfrm>
            <a:off x="311150" y="1527175"/>
            <a:ext cx="8521700" cy="4865688"/>
          </a:xfrm>
        </p:spPr>
        <p:txBody>
          <a:bodyPr/>
          <a:lstStyle/>
          <a:p>
            <a:r>
              <a:rPr lang="en-US"/>
              <a:t>All messages are delivered in the same order to “all” processes</a:t>
            </a:r>
          </a:p>
          <a:p>
            <a:r>
              <a:rPr lang="en-US" b="1"/>
              <a:t>Group view</a:t>
            </a:r>
            <a:r>
              <a:rPr lang="en-US"/>
              <a:t>: the set of processes known by  the sender when it multicast the message</a:t>
            </a:r>
          </a:p>
          <a:p>
            <a:r>
              <a:rPr lang="en-US" b="1"/>
              <a:t>Virtual synchronous multicast</a:t>
            </a:r>
            <a:r>
              <a:rPr lang="en-US"/>
              <a:t>: a message multicast to a group view G is delivered to all nonfaulty processes in G</a:t>
            </a:r>
          </a:p>
          <a:p>
            <a:pPr lvl="1"/>
            <a:r>
              <a:rPr lang="en-US"/>
              <a:t>If sender fails after sending the message, the message may be delivered to no one</a:t>
            </a:r>
          </a:p>
        </p:txBody>
      </p:sp>
      <p:sp>
        <p:nvSpPr>
          <p:cNvPr id="256004" name="Rectangle 4"/>
          <p:cNvSpPr>
            <a:spLocks noChangeArrowheads="1"/>
          </p:cNvSpPr>
          <p:nvPr/>
        </p:nvSpPr>
        <p:spPr bwMode="auto">
          <a:xfrm>
            <a:off x="660400" y="3667125"/>
            <a:ext cx="7786688" cy="2543175"/>
          </a:xfrm>
          <a:prstGeom prst="rect">
            <a:avLst/>
          </a:prstGeom>
          <a:noFill/>
          <a:ln w="19050">
            <a:solidFill>
              <a:srgbClr val="FF5050"/>
            </a:solidFill>
            <a:miter lim="800000"/>
            <a:headEnd/>
            <a:tailEnd/>
          </a:ln>
          <a:effectLst/>
        </p:spPr>
        <p:txBody>
          <a:bodyPr wrap="none" anchor="ctr">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Virtual Synchrony (1)</a:t>
            </a:r>
          </a:p>
        </p:txBody>
      </p:sp>
      <p:sp>
        <p:nvSpPr>
          <p:cNvPr id="110595" name="Rectangle 3"/>
          <p:cNvSpPr>
            <a:spLocks noGrp="1" noChangeArrowheads="1"/>
          </p:cNvSpPr>
          <p:nvPr>
            <p:ph type="body" idx="1"/>
          </p:nvPr>
        </p:nvSpPr>
        <p:spPr/>
        <p:txBody>
          <a:bodyPr/>
          <a:lstStyle/>
          <a:p>
            <a:pPr>
              <a:lnSpc>
                <a:spcPct val="90000"/>
              </a:lnSpc>
            </a:pPr>
            <a:r>
              <a:rPr lang="en-US" dirty="0" smtClean="0"/>
              <a:t>Logical </a:t>
            </a:r>
            <a:r>
              <a:rPr lang="en-US" dirty="0"/>
              <a:t>organization of a distributed system </a:t>
            </a:r>
            <a:r>
              <a:rPr lang="en-US" dirty="0" smtClean="0"/>
              <a:t>to distinguish </a:t>
            </a:r>
            <a:r>
              <a:rPr lang="en-US" dirty="0"/>
              <a:t>between message receipt and message delivery.</a:t>
            </a:r>
          </a:p>
        </p:txBody>
      </p:sp>
      <p:pic>
        <p:nvPicPr>
          <p:cNvPr id="110596" name="Picture 4" descr="08-12"/>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941388" y="2743200"/>
            <a:ext cx="7212012" cy="3863952"/>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88938" y="153988"/>
            <a:ext cx="7772400" cy="1143000"/>
          </a:xfrm>
        </p:spPr>
        <p:txBody>
          <a:bodyPr/>
          <a:lstStyle/>
          <a:p>
            <a:r>
              <a:rPr lang="en-US"/>
              <a:t>Group communication</a:t>
            </a:r>
          </a:p>
        </p:txBody>
      </p:sp>
      <p:sp>
        <p:nvSpPr>
          <p:cNvPr id="251907" name="Rectangle 3"/>
          <p:cNvSpPr>
            <a:spLocks noGrp="1" noChangeArrowheads="1"/>
          </p:cNvSpPr>
          <p:nvPr>
            <p:ph type="body" idx="1"/>
          </p:nvPr>
        </p:nvSpPr>
        <p:spPr>
          <a:xfrm>
            <a:off x="357188" y="1139825"/>
            <a:ext cx="8229600" cy="1801813"/>
          </a:xfrm>
        </p:spPr>
        <p:txBody>
          <a:bodyPr/>
          <a:lstStyle/>
          <a:p>
            <a:pPr>
              <a:lnSpc>
                <a:spcPct val="90000"/>
              </a:lnSpc>
            </a:pPr>
            <a:r>
              <a:rPr lang="en-US" sz="2000"/>
              <a:t>Group membership service</a:t>
            </a:r>
          </a:p>
          <a:p>
            <a:pPr lvl="1">
              <a:lnSpc>
                <a:spcPct val="90000"/>
              </a:lnSpc>
            </a:pPr>
            <a:r>
              <a:rPr lang="en-US" sz="1800"/>
              <a:t>Provides an interface for group membership changes</a:t>
            </a:r>
          </a:p>
          <a:p>
            <a:pPr lvl="1">
              <a:lnSpc>
                <a:spcPct val="90000"/>
              </a:lnSpc>
            </a:pPr>
            <a:r>
              <a:rPr lang="en-US" sz="1800"/>
              <a:t>Implements a failure detector</a:t>
            </a:r>
          </a:p>
          <a:p>
            <a:pPr lvl="1">
              <a:lnSpc>
                <a:spcPct val="90000"/>
              </a:lnSpc>
            </a:pPr>
            <a:r>
              <a:rPr lang="en-US" sz="1800"/>
              <a:t>Notifies members of group membership changes</a:t>
            </a:r>
          </a:p>
        </p:txBody>
      </p:sp>
      <p:grpSp>
        <p:nvGrpSpPr>
          <p:cNvPr id="2" name="Group 4"/>
          <p:cNvGrpSpPr>
            <a:grpSpLocks/>
          </p:cNvGrpSpPr>
          <p:nvPr/>
        </p:nvGrpSpPr>
        <p:grpSpPr bwMode="auto">
          <a:xfrm>
            <a:off x="976313" y="2514600"/>
            <a:ext cx="7329487" cy="4124325"/>
            <a:chOff x="611" y="826"/>
            <a:chExt cx="5001" cy="2945"/>
          </a:xfrm>
        </p:grpSpPr>
        <p:sp>
          <p:nvSpPr>
            <p:cNvPr id="251909" name="Oval 5"/>
            <p:cNvSpPr>
              <a:spLocks noChangeArrowheads="1"/>
            </p:cNvSpPr>
            <p:nvPr/>
          </p:nvSpPr>
          <p:spPr bwMode="auto">
            <a:xfrm>
              <a:off x="2149" y="826"/>
              <a:ext cx="1341" cy="2945"/>
            </a:xfrm>
            <a:prstGeom prst="ellipse">
              <a:avLst/>
            </a:prstGeom>
            <a:solidFill>
              <a:srgbClr val="FFDC99"/>
            </a:solidFill>
            <a:ln w="38100">
              <a:solidFill>
                <a:srgbClr val="FFDC99"/>
              </a:solidFill>
              <a:round/>
              <a:headEnd/>
              <a:tailEnd/>
            </a:ln>
          </p:spPr>
          <p:txBody>
            <a:bodyPr>
              <a:prstTxWarp prst="textNoShape">
                <a:avLst/>
              </a:prstTxWarp>
            </a:bodyPr>
            <a:lstStyle/>
            <a:p>
              <a:endParaRPr lang="en-US"/>
            </a:p>
          </p:txBody>
        </p:sp>
        <p:sp>
          <p:nvSpPr>
            <p:cNvPr id="251910" name="Rectangle 6"/>
            <p:cNvSpPr>
              <a:spLocks noChangeArrowheads="1"/>
            </p:cNvSpPr>
            <p:nvPr/>
          </p:nvSpPr>
          <p:spPr bwMode="auto">
            <a:xfrm>
              <a:off x="3138" y="3089"/>
              <a:ext cx="271" cy="18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Join</a:t>
              </a:r>
              <a:endParaRPr lang="en-GB" sz="2400">
                <a:latin typeface="Times" charset="0"/>
              </a:endParaRPr>
            </a:p>
          </p:txBody>
        </p:sp>
        <p:sp>
          <p:nvSpPr>
            <p:cNvPr id="251911" name="Rectangle 7"/>
            <p:cNvSpPr>
              <a:spLocks noChangeArrowheads="1"/>
            </p:cNvSpPr>
            <p:nvPr/>
          </p:nvSpPr>
          <p:spPr bwMode="auto">
            <a:xfrm>
              <a:off x="1600" y="1029"/>
              <a:ext cx="410" cy="18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Group</a:t>
              </a:r>
              <a:endParaRPr lang="en-GB" sz="2400">
                <a:latin typeface="Times" charset="0"/>
              </a:endParaRPr>
            </a:p>
          </p:txBody>
        </p:sp>
        <p:sp>
          <p:nvSpPr>
            <p:cNvPr id="251912" name="Rectangle 8"/>
            <p:cNvSpPr>
              <a:spLocks noChangeArrowheads="1"/>
            </p:cNvSpPr>
            <p:nvPr/>
          </p:nvSpPr>
          <p:spPr bwMode="auto">
            <a:xfrm>
              <a:off x="1551" y="1194"/>
              <a:ext cx="526" cy="18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address</a:t>
              </a:r>
              <a:endParaRPr lang="en-GB" sz="2400">
                <a:latin typeface="Times" charset="0"/>
              </a:endParaRPr>
            </a:p>
          </p:txBody>
        </p:sp>
        <p:sp>
          <p:nvSpPr>
            <p:cNvPr id="251913" name="Rectangle 9"/>
            <p:cNvSpPr>
              <a:spLocks noChangeArrowheads="1"/>
            </p:cNvSpPr>
            <p:nvPr/>
          </p:nvSpPr>
          <p:spPr bwMode="auto">
            <a:xfrm>
              <a:off x="1469" y="1357"/>
              <a:ext cx="674" cy="18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expansion</a:t>
              </a:r>
              <a:endParaRPr lang="en-GB" sz="2400">
                <a:latin typeface="Times" charset="0"/>
              </a:endParaRPr>
            </a:p>
          </p:txBody>
        </p:sp>
        <p:sp>
          <p:nvSpPr>
            <p:cNvPr id="251914" name="Line 10"/>
            <p:cNvSpPr>
              <a:spLocks noChangeShapeType="1"/>
            </p:cNvSpPr>
            <p:nvPr/>
          </p:nvSpPr>
          <p:spPr bwMode="auto">
            <a:xfrm>
              <a:off x="1887" y="1513"/>
              <a:ext cx="229" cy="409"/>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251915" name="Rectangle 11"/>
            <p:cNvSpPr>
              <a:spLocks noChangeArrowheads="1"/>
            </p:cNvSpPr>
            <p:nvPr/>
          </p:nvSpPr>
          <p:spPr bwMode="auto">
            <a:xfrm>
              <a:off x="1448" y="2354"/>
              <a:ext cx="582" cy="18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Multicast</a:t>
              </a:r>
              <a:endParaRPr lang="en-GB" sz="2400">
                <a:latin typeface="Times" charset="0"/>
              </a:endParaRPr>
            </a:p>
          </p:txBody>
        </p:sp>
        <p:sp>
          <p:nvSpPr>
            <p:cNvPr id="251916" name="Rectangle 12"/>
            <p:cNvSpPr>
              <a:spLocks noChangeArrowheads="1"/>
            </p:cNvSpPr>
            <p:nvPr/>
          </p:nvSpPr>
          <p:spPr bwMode="auto">
            <a:xfrm>
              <a:off x="1235" y="2520"/>
              <a:ext cx="992" cy="18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communication</a:t>
              </a:r>
              <a:endParaRPr lang="en-GB" sz="2400">
                <a:latin typeface="Times" charset="0"/>
              </a:endParaRPr>
            </a:p>
          </p:txBody>
        </p:sp>
        <p:sp>
          <p:nvSpPr>
            <p:cNvPr id="251917" name="Rectangle 13"/>
            <p:cNvSpPr>
              <a:spLocks noChangeArrowheads="1"/>
            </p:cNvSpPr>
            <p:nvPr/>
          </p:nvSpPr>
          <p:spPr bwMode="auto">
            <a:xfrm>
              <a:off x="1420" y="1848"/>
              <a:ext cx="46" cy="207"/>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900" i="1">
                  <a:solidFill>
                    <a:srgbClr val="000000"/>
                  </a:solidFill>
                  <a:latin typeface="Helvetica" charset="0"/>
                </a:rPr>
                <a:t> </a:t>
              </a:r>
              <a:endParaRPr lang="en-GB" sz="2400">
                <a:latin typeface="Times" charset="0"/>
              </a:endParaRPr>
            </a:p>
          </p:txBody>
        </p:sp>
        <p:sp>
          <p:nvSpPr>
            <p:cNvPr id="251918" name="Rectangle 14"/>
            <p:cNvSpPr>
              <a:spLocks noChangeArrowheads="1"/>
            </p:cNvSpPr>
            <p:nvPr/>
          </p:nvSpPr>
          <p:spPr bwMode="auto">
            <a:xfrm>
              <a:off x="1461" y="1841"/>
              <a:ext cx="411" cy="18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Group</a:t>
              </a:r>
              <a:endParaRPr lang="en-GB" sz="2400">
                <a:latin typeface="Times" charset="0"/>
              </a:endParaRPr>
            </a:p>
          </p:txBody>
        </p:sp>
        <p:sp>
          <p:nvSpPr>
            <p:cNvPr id="251919" name="Rectangle 15"/>
            <p:cNvSpPr>
              <a:spLocks noChangeArrowheads="1"/>
            </p:cNvSpPr>
            <p:nvPr/>
          </p:nvSpPr>
          <p:spPr bwMode="auto">
            <a:xfrm>
              <a:off x="1469" y="2046"/>
              <a:ext cx="320" cy="18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send</a:t>
              </a:r>
              <a:endParaRPr lang="en-GB" sz="2400">
                <a:latin typeface="Times" charset="0"/>
              </a:endParaRPr>
            </a:p>
          </p:txBody>
        </p:sp>
        <p:sp>
          <p:nvSpPr>
            <p:cNvPr id="251920" name="Rectangle 16"/>
            <p:cNvSpPr>
              <a:spLocks noChangeArrowheads="1"/>
            </p:cNvSpPr>
            <p:nvPr/>
          </p:nvSpPr>
          <p:spPr bwMode="auto">
            <a:xfrm>
              <a:off x="3253" y="2452"/>
              <a:ext cx="237" cy="18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Fail</a:t>
              </a:r>
              <a:endParaRPr lang="en-GB" sz="2400">
                <a:latin typeface="Times" charset="0"/>
              </a:endParaRPr>
            </a:p>
          </p:txBody>
        </p:sp>
        <p:sp>
          <p:nvSpPr>
            <p:cNvPr id="251921" name="Freeform 17"/>
            <p:cNvSpPr>
              <a:spLocks/>
            </p:cNvSpPr>
            <p:nvPr/>
          </p:nvSpPr>
          <p:spPr bwMode="auto">
            <a:xfrm>
              <a:off x="2443" y="1971"/>
              <a:ext cx="82" cy="49"/>
            </a:xfrm>
            <a:custGeom>
              <a:avLst/>
              <a:gdLst/>
              <a:ahLst/>
              <a:cxnLst>
                <a:cxn ang="0">
                  <a:pos x="0" y="33"/>
                </a:cxn>
                <a:cxn ang="0">
                  <a:pos x="0" y="0"/>
                </a:cxn>
                <a:cxn ang="0">
                  <a:pos x="82" y="33"/>
                </a:cxn>
                <a:cxn ang="0">
                  <a:pos x="0" y="49"/>
                </a:cxn>
                <a:cxn ang="0">
                  <a:pos x="0" y="33"/>
                </a:cxn>
              </a:cxnLst>
              <a:rect l="0" t="0" r="r" b="b"/>
              <a:pathLst>
                <a:path w="82" h="49">
                  <a:moveTo>
                    <a:pt x="0" y="33"/>
                  </a:moveTo>
                  <a:lnTo>
                    <a:pt x="0" y="0"/>
                  </a:lnTo>
                  <a:lnTo>
                    <a:pt x="82" y="33"/>
                  </a:lnTo>
                  <a:lnTo>
                    <a:pt x="0" y="49"/>
                  </a:lnTo>
                  <a:lnTo>
                    <a:pt x="0" y="33"/>
                  </a:lnTo>
                  <a:close/>
                </a:path>
              </a:pathLst>
            </a:custGeom>
            <a:solidFill>
              <a:srgbClr val="000000"/>
            </a:solidFill>
            <a:ln w="38100">
              <a:solidFill>
                <a:srgbClr val="000000"/>
              </a:solidFill>
              <a:prstDash val="solid"/>
              <a:round/>
              <a:headEnd/>
              <a:tailEnd/>
            </a:ln>
          </p:spPr>
          <p:txBody>
            <a:bodyPr>
              <a:prstTxWarp prst="textNoShape">
                <a:avLst/>
              </a:prstTxWarp>
            </a:bodyPr>
            <a:lstStyle/>
            <a:p>
              <a:endParaRPr lang="en-US"/>
            </a:p>
          </p:txBody>
        </p:sp>
        <p:sp>
          <p:nvSpPr>
            <p:cNvPr id="251922" name="Line 18"/>
            <p:cNvSpPr>
              <a:spLocks noChangeShapeType="1"/>
            </p:cNvSpPr>
            <p:nvPr/>
          </p:nvSpPr>
          <p:spPr bwMode="auto">
            <a:xfrm>
              <a:off x="1151" y="2004"/>
              <a:ext cx="1276"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23" name="Freeform 19"/>
            <p:cNvSpPr>
              <a:spLocks/>
            </p:cNvSpPr>
            <p:nvPr/>
          </p:nvSpPr>
          <p:spPr bwMode="auto">
            <a:xfrm>
              <a:off x="2509" y="1562"/>
              <a:ext cx="81" cy="82"/>
            </a:xfrm>
            <a:custGeom>
              <a:avLst/>
              <a:gdLst/>
              <a:ahLst/>
              <a:cxnLst>
                <a:cxn ang="0">
                  <a:pos x="16" y="66"/>
                </a:cxn>
                <a:cxn ang="0">
                  <a:pos x="0" y="49"/>
                </a:cxn>
                <a:cxn ang="0">
                  <a:pos x="81" y="0"/>
                </a:cxn>
                <a:cxn ang="0">
                  <a:pos x="32" y="82"/>
                </a:cxn>
                <a:cxn ang="0">
                  <a:pos x="16" y="66"/>
                </a:cxn>
              </a:cxnLst>
              <a:rect l="0" t="0" r="r" b="b"/>
              <a:pathLst>
                <a:path w="81" h="82">
                  <a:moveTo>
                    <a:pt x="16" y="66"/>
                  </a:moveTo>
                  <a:lnTo>
                    <a:pt x="0" y="49"/>
                  </a:lnTo>
                  <a:lnTo>
                    <a:pt x="81" y="0"/>
                  </a:lnTo>
                  <a:lnTo>
                    <a:pt x="32" y="82"/>
                  </a:lnTo>
                  <a:lnTo>
                    <a:pt x="16" y="66"/>
                  </a:lnTo>
                  <a:close/>
                </a:path>
              </a:pathLst>
            </a:custGeom>
            <a:solidFill>
              <a:srgbClr val="000000"/>
            </a:solidFill>
            <a:ln w="38100">
              <a:solidFill>
                <a:srgbClr val="000000"/>
              </a:solidFill>
              <a:prstDash val="solid"/>
              <a:round/>
              <a:headEnd/>
              <a:tailEnd/>
            </a:ln>
          </p:spPr>
          <p:txBody>
            <a:bodyPr>
              <a:prstTxWarp prst="textNoShape">
                <a:avLst/>
              </a:prstTxWarp>
            </a:bodyPr>
            <a:lstStyle/>
            <a:p>
              <a:endParaRPr lang="en-US"/>
            </a:p>
          </p:txBody>
        </p:sp>
        <p:sp>
          <p:nvSpPr>
            <p:cNvPr id="251924" name="Line 20"/>
            <p:cNvSpPr>
              <a:spLocks noChangeShapeType="1"/>
            </p:cNvSpPr>
            <p:nvPr/>
          </p:nvSpPr>
          <p:spPr bwMode="auto">
            <a:xfrm flipV="1">
              <a:off x="2149" y="1628"/>
              <a:ext cx="376" cy="376"/>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25" name="Oval 21"/>
            <p:cNvSpPr>
              <a:spLocks noChangeArrowheads="1"/>
            </p:cNvSpPr>
            <p:nvPr/>
          </p:nvSpPr>
          <p:spPr bwMode="auto">
            <a:xfrm>
              <a:off x="611" y="1726"/>
              <a:ext cx="556" cy="540"/>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251926" name="Oval 22"/>
            <p:cNvSpPr>
              <a:spLocks noChangeArrowheads="1"/>
            </p:cNvSpPr>
            <p:nvPr/>
          </p:nvSpPr>
          <p:spPr bwMode="auto">
            <a:xfrm>
              <a:off x="2558" y="1120"/>
              <a:ext cx="540" cy="540"/>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251927" name="Oval 23"/>
            <p:cNvSpPr>
              <a:spLocks noChangeArrowheads="1"/>
            </p:cNvSpPr>
            <p:nvPr/>
          </p:nvSpPr>
          <p:spPr bwMode="auto">
            <a:xfrm>
              <a:off x="2558" y="1726"/>
              <a:ext cx="540" cy="540"/>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251928" name="Oval 24"/>
            <p:cNvSpPr>
              <a:spLocks noChangeArrowheads="1"/>
            </p:cNvSpPr>
            <p:nvPr/>
          </p:nvSpPr>
          <p:spPr bwMode="auto">
            <a:xfrm>
              <a:off x="2558" y="2347"/>
              <a:ext cx="540" cy="524"/>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251929" name="Freeform 25"/>
            <p:cNvSpPr>
              <a:spLocks/>
            </p:cNvSpPr>
            <p:nvPr/>
          </p:nvSpPr>
          <p:spPr bwMode="auto">
            <a:xfrm>
              <a:off x="2525" y="2331"/>
              <a:ext cx="82" cy="65"/>
            </a:xfrm>
            <a:custGeom>
              <a:avLst/>
              <a:gdLst/>
              <a:ahLst/>
              <a:cxnLst>
                <a:cxn ang="0">
                  <a:pos x="16" y="16"/>
                </a:cxn>
                <a:cxn ang="0">
                  <a:pos x="33" y="0"/>
                </a:cxn>
                <a:cxn ang="0">
                  <a:pos x="82" y="65"/>
                </a:cxn>
                <a:cxn ang="0">
                  <a:pos x="0" y="33"/>
                </a:cxn>
                <a:cxn ang="0">
                  <a:pos x="16" y="16"/>
                </a:cxn>
              </a:cxnLst>
              <a:rect l="0" t="0" r="r" b="b"/>
              <a:pathLst>
                <a:path w="82" h="65">
                  <a:moveTo>
                    <a:pt x="16" y="16"/>
                  </a:moveTo>
                  <a:lnTo>
                    <a:pt x="33" y="0"/>
                  </a:lnTo>
                  <a:lnTo>
                    <a:pt x="82" y="65"/>
                  </a:lnTo>
                  <a:lnTo>
                    <a:pt x="0" y="33"/>
                  </a:lnTo>
                  <a:lnTo>
                    <a:pt x="16" y="16"/>
                  </a:lnTo>
                  <a:close/>
                </a:path>
              </a:pathLst>
            </a:custGeom>
            <a:solidFill>
              <a:srgbClr val="000000"/>
            </a:solidFill>
            <a:ln w="38100">
              <a:solidFill>
                <a:srgbClr val="000000"/>
              </a:solidFill>
              <a:prstDash val="solid"/>
              <a:round/>
              <a:headEnd/>
              <a:tailEnd/>
            </a:ln>
          </p:spPr>
          <p:txBody>
            <a:bodyPr>
              <a:prstTxWarp prst="textNoShape">
                <a:avLst/>
              </a:prstTxWarp>
            </a:bodyPr>
            <a:lstStyle/>
            <a:p>
              <a:endParaRPr lang="en-US"/>
            </a:p>
          </p:txBody>
        </p:sp>
        <p:sp>
          <p:nvSpPr>
            <p:cNvPr id="251930" name="Line 26"/>
            <p:cNvSpPr>
              <a:spLocks noChangeShapeType="1"/>
            </p:cNvSpPr>
            <p:nvPr/>
          </p:nvSpPr>
          <p:spPr bwMode="auto">
            <a:xfrm>
              <a:off x="2165" y="2004"/>
              <a:ext cx="376" cy="327"/>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31" name="Oval 27"/>
            <p:cNvSpPr>
              <a:spLocks noChangeArrowheads="1"/>
            </p:cNvSpPr>
            <p:nvPr/>
          </p:nvSpPr>
          <p:spPr bwMode="auto">
            <a:xfrm>
              <a:off x="3523" y="2985"/>
              <a:ext cx="572" cy="540"/>
            </a:xfrm>
            <a:prstGeom prst="ellipse">
              <a:avLst/>
            </a:prstGeom>
            <a:solidFill>
              <a:srgbClr val="FFFFFF"/>
            </a:solidFill>
            <a:ln w="38100">
              <a:solidFill>
                <a:srgbClr val="000000"/>
              </a:solidFill>
              <a:round/>
              <a:headEnd/>
              <a:tailEnd/>
            </a:ln>
          </p:spPr>
          <p:txBody>
            <a:bodyPr>
              <a:prstTxWarp prst="textNoShape">
                <a:avLst/>
              </a:prstTxWarp>
            </a:bodyPr>
            <a:lstStyle/>
            <a:p>
              <a:endParaRPr lang="en-US"/>
            </a:p>
          </p:txBody>
        </p:sp>
        <p:sp>
          <p:nvSpPr>
            <p:cNvPr id="251932" name="Freeform 28"/>
            <p:cNvSpPr>
              <a:spLocks/>
            </p:cNvSpPr>
            <p:nvPr/>
          </p:nvSpPr>
          <p:spPr bwMode="auto">
            <a:xfrm>
              <a:off x="2901" y="3231"/>
              <a:ext cx="82" cy="49"/>
            </a:xfrm>
            <a:custGeom>
              <a:avLst/>
              <a:gdLst/>
              <a:ahLst/>
              <a:cxnLst>
                <a:cxn ang="0">
                  <a:pos x="82" y="33"/>
                </a:cxn>
                <a:cxn ang="0">
                  <a:pos x="82" y="49"/>
                </a:cxn>
                <a:cxn ang="0">
                  <a:pos x="0" y="33"/>
                </a:cxn>
                <a:cxn ang="0">
                  <a:pos x="82" y="0"/>
                </a:cxn>
                <a:cxn ang="0">
                  <a:pos x="82" y="33"/>
                </a:cxn>
              </a:cxnLst>
              <a:rect l="0" t="0" r="r" b="b"/>
              <a:pathLst>
                <a:path w="82" h="49">
                  <a:moveTo>
                    <a:pt x="82" y="33"/>
                  </a:moveTo>
                  <a:lnTo>
                    <a:pt x="82" y="49"/>
                  </a:lnTo>
                  <a:lnTo>
                    <a:pt x="0" y="33"/>
                  </a:lnTo>
                  <a:lnTo>
                    <a:pt x="82" y="0"/>
                  </a:lnTo>
                  <a:lnTo>
                    <a:pt x="82" y="33"/>
                  </a:lnTo>
                  <a:close/>
                </a:path>
              </a:pathLst>
            </a:custGeom>
            <a:solidFill>
              <a:srgbClr val="000000"/>
            </a:solidFill>
            <a:ln w="38100">
              <a:solidFill>
                <a:srgbClr val="000000"/>
              </a:solidFill>
              <a:prstDash val="solid"/>
              <a:round/>
              <a:headEnd/>
              <a:tailEnd/>
            </a:ln>
          </p:spPr>
          <p:txBody>
            <a:bodyPr>
              <a:prstTxWarp prst="textNoShape">
                <a:avLst/>
              </a:prstTxWarp>
            </a:bodyPr>
            <a:lstStyle/>
            <a:p>
              <a:endParaRPr lang="en-US"/>
            </a:p>
          </p:txBody>
        </p:sp>
        <p:sp>
          <p:nvSpPr>
            <p:cNvPr id="251933" name="Line 29"/>
            <p:cNvSpPr>
              <a:spLocks noChangeShapeType="1"/>
            </p:cNvSpPr>
            <p:nvPr/>
          </p:nvSpPr>
          <p:spPr bwMode="auto">
            <a:xfrm flipH="1">
              <a:off x="3408" y="3264"/>
              <a:ext cx="66"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34" name="Line 30"/>
            <p:cNvSpPr>
              <a:spLocks noChangeShapeType="1"/>
            </p:cNvSpPr>
            <p:nvPr/>
          </p:nvSpPr>
          <p:spPr bwMode="auto">
            <a:xfrm flipH="1">
              <a:off x="3163" y="3264"/>
              <a:ext cx="147"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35" name="Line 31"/>
            <p:cNvSpPr>
              <a:spLocks noChangeShapeType="1"/>
            </p:cNvSpPr>
            <p:nvPr/>
          </p:nvSpPr>
          <p:spPr bwMode="auto">
            <a:xfrm flipH="1">
              <a:off x="2999" y="3264"/>
              <a:ext cx="66"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36" name="Freeform 32"/>
            <p:cNvSpPr>
              <a:spLocks/>
            </p:cNvSpPr>
            <p:nvPr/>
          </p:nvSpPr>
          <p:spPr bwMode="auto">
            <a:xfrm>
              <a:off x="3621" y="2576"/>
              <a:ext cx="82" cy="50"/>
            </a:xfrm>
            <a:custGeom>
              <a:avLst/>
              <a:gdLst/>
              <a:ahLst/>
              <a:cxnLst>
                <a:cxn ang="0">
                  <a:pos x="0" y="33"/>
                </a:cxn>
                <a:cxn ang="0">
                  <a:pos x="0" y="0"/>
                </a:cxn>
                <a:cxn ang="0">
                  <a:pos x="82" y="33"/>
                </a:cxn>
                <a:cxn ang="0">
                  <a:pos x="0" y="50"/>
                </a:cxn>
                <a:cxn ang="0">
                  <a:pos x="0" y="33"/>
                </a:cxn>
              </a:cxnLst>
              <a:rect l="0" t="0" r="r" b="b"/>
              <a:pathLst>
                <a:path w="82" h="50">
                  <a:moveTo>
                    <a:pt x="0" y="33"/>
                  </a:moveTo>
                  <a:lnTo>
                    <a:pt x="0" y="0"/>
                  </a:lnTo>
                  <a:lnTo>
                    <a:pt x="82" y="33"/>
                  </a:lnTo>
                  <a:lnTo>
                    <a:pt x="0" y="50"/>
                  </a:lnTo>
                  <a:lnTo>
                    <a:pt x="0" y="33"/>
                  </a:lnTo>
                  <a:close/>
                </a:path>
              </a:pathLst>
            </a:custGeom>
            <a:solidFill>
              <a:srgbClr val="000000"/>
            </a:solidFill>
            <a:ln w="38100">
              <a:solidFill>
                <a:srgbClr val="000000"/>
              </a:solidFill>
              <a:prstDash val="solid"/>
              <a:round/>
              <a:headEnd/>
              <a:tailEnd/>
            </a:ln>
          </p:spPr>
          <p:txBody>
            <a:bodyPr>
              <a:prstTxWarp prst="textNoShape">
                <a:avLst/>
              </a:prstTxWarp>
            </a:bodyPr>
            <a:lstStyle/>
            <a:p>
              <a:endParaRPr lang="en-US"/>
            </a:p>
          </p:txBody>
        </p:sp>
        <p:sp>
          <p:nvSpPr>
            <p:cNvPr id="251937" name="Line 33"/>
            <p:cNvSpPr>
              <a:spLocks noChangeShapeType="1"/>
            </p:cNvSpPr>
            <p:nvPr/>
          </p:nvSpPr>
          <p:spPr bwMode="auto">
            <a:xfrm>
              <a:off x="3098" y="2609"/>
              <a:ext cx="65"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38" name="Line 34"/>
            <p:cNvSpPr>
              <a:spLocks noChangeShapeType="1"/>
            </p:cNvSpPr>
            <p:nvPr/>
          </p:nvSpPr>
          <p:spPr bwMode="auto">
            <a:xfrm>
              <a:off x="3278" y="2609"/>
              <a:ext cx="163"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39" name="Line 35"/>
            <p:cNvSpPr>
              <a:spLocks noChangeShapeType="1"/>
            </p:cNvSpPr>
            <p:nvPr/>
          </p:nvSpPr>
          <p:spPr bwMode="auto">
            <a:xfrm>
              <a:off x="3556" y="2609"/>
              <a:ext cx="65"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40" name="Rectangle 36"/>
            <p:cNvSpPr>
              <a:spLocks noChangeArrowheads="1"/>
            </p:cNvSpPr>
            <p:nvPr/>
          </p:nvSpPr>
          <p:spPr bwMode="auto">
            <a:xfrm>
              <a:off x="4349" y="2374"/>
              <a:ext cx="1263" cy="18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Group membership</a:t>
              </a:r>
              <a:endParaRPr lang="en-GB" sz="2400">
                <a:latin typeface="Times" charset="0"/>
              </a:endParaRPr>
            </a:p>
          </p:txBody>
        </p:sp>
        <p:sp>
          <p:nvSpPr>
            <p:cNvPr id="251941" name="Rectangle 37"/>
            <p:cNvSpPr>
              <a:spLocks noChangeArrowheads="1"/>
            </p:cNvSpPr>
            <p:nvPr/>
          </p:nvSpPr>
          <p:spPr bwMode="auto">
            <a:xfrm>
              <a:off x="4545" y="2523"/>
              <a:ext cx="862" cy="18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management</a:t>
              </a:r>
              <a:endParaRPr lang="en-GB" sz="2400">
                <a:latin typeface="Times" charset="0"/>
              </a:endParaRPr>
            </a:p>
          </p:txBody>
        </p:sp>
        <p:sp>
          <p:nvSpPr>
            <p:cNvPr id="251942" name="Rectangle 38"/>
            <p:cNvSpPr>
              <a:spLocks noChangeArrowheads="1"/>
            </p:cNvSpPr>
            <p:nvPr/>
          </p:nvSpPr>
          <p:spPr bwMode="auto">
            <a:xfrm>
              <a:off x="3122" y="1797"/>
              <a:ext cx="403" cy="185"/>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Leave</a:t>
              </a:r>
              <a:endParaRPr lang="en-GB" sz="2400">
                <a:latin typeface="Times" charset="0"/>
              </a:endParaRPr>
            </a:p>
          </p:txBody>
        </p:sp>
        <p:sp>
          <p:nvSpPr>
            <p:cNvPr id="251943" name="Freeform 39"/>
            <p:cNvSpPr>
              <a:spLocks/>
            </p:cNvSpPr>
            <p:nvPr/>
          </p:nvSpPr>
          <p:spPr bwMode="auto">
            <a:xfrm>
              <a:off x="3621" y="1938"/>
              <a:ext cx="82" cy="49"/>
            </a:xfrm>
            <a:custGeom>
              <a:avLst/>
              <a:gdLst/>
              <a:ahLst/>
              <a:cxnLst>
                <a:cxn ang="0">
                  <a:pos x="0" y="33"/>
                </a:cxn>
                <a:cxn ang="0">
                  <a:pos x="0" y="0"/>
                </a:cxn>
                <a:cxn ang="0">
                  <a:pos x="82" y="33"/>
                </a:cxn>
                <a:cxn ang="0">
                  <a:pos x="0" y="49"/>
                </a:cxn>
                <a:cxn ang="0">
                  <a:pos x="0" y="33"/>
                </a:cxn>
              </a:cxnLst>
              <a:rect l="0" t="0" r="r" b="b"/>
              <a:pathLst>
                <a:path w="82" h="49">
                  <a:moveTo>
                    <a:pt x="0" y="33"/>
                  </a:moveTo>
                  <a:lnTo>
                    <a:pt x="0" y="0"/>
                  </a:lnTo>
                  <a:lnTo>
                    <a:pt x="82" y="33"/>
                  </a:lnTo>
                  <a:lnTo>
                    <a:pt x="0" y="49"/>
                  </a:lnTo>
                  <a:lnTo>
                    <a:pt x="0" y="33"/>
                  </a:lnTo>
                  <a:close/>
                </a:path>
              </a:pathLst>
            </a:custGeom>
            <a:solidFill>
              <a:srgbClr val="000000"/>
            </a:solidFill>
            <a:ln w="38100">
              <a:solidFill>
                <a:srgbClr val="000000"/>
              </a:solidFill>
              <a:prstDash val="solid"/>
              <a:round/>
              <a:headEnd/>
              <a:tailEnd/>
            </a:ln>
          </p:spPr>
          <p:txBody>
            <a:bodyPr>
              <a:prstTxWarp prst="textNoShape">
                <a:avLst/>
              </a:prstTxWarp>
            </a:bodyPr>
            <a:lstStyle/>
            <a:p>
              <a:endParaRPr lang="en-US"/>
            </a:p>
          </p:txBody>
        </p:sp>
        <p:sp>
          <p:nvSpPr>
            <p:cNvPr id="251944" name="Line 40"/>
            <p:cNvSpPr>
              <a:spLocks noChangeShapeType="1"/>
            </p:cNvSpPr>
            <p:nvPr/>
          </p:nvSpPr>
          <p:spPr bwMode="auto">
            <a:xfrm>
              <a:off x="3098" y="1971"/>
              <a:ext cx="65"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45" name="Line 41"/>
            <p:cNvSpPr>
              <a:spLocks noChangeShapeType="1"/>
            </p:cNvSpPr>
            <p:nvPr/>
          </p:nvSpPr>
          <p:spPr bwMode="auto">
            <a:xfrm>
              <a:off x="3278" y="1971"/>
              <a:ext cx="163"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46" name="Line 42"/>
            <p:cNvSpPr>
              <a:spLocks noChangeShapeType="1"/>
            </p:cNvSpPr>
            <p:nvPr/>
          </p:nvSpPr>
          <p:spPr bwMode="auto">
            <a:xfrm>
              <a:off x="3556" y="1971"/>
              <a:ext cx="65" cy="1"/>
            </a:xfrm>
            <a:prstGeom prst="line">
              <a:avLst/>
            </a:prstGeom>
            <a:noFill/>
            <a:ln w="38100">
              <a:solidFill>
                <a:srgbClr val="000000"/>
              </a:solidFill>
              <a:round/>
              <a:headEnd/>
              <a:tailEnd/>
            </a:ln>
          </p:spPr>
          <p:txBody>
            <a:bodyPr>
              <a:prstTxWarp prst="textNoShape">
                <a:avLst/>
              </a:prstTxWarp>
            </a:bodyPr>
            <a:lstStyle/>
            <a:p>
              <a:endParaRPr lang="en-US"/>
            </a:p>
          </p:txBody>
        </p:sp>
        <p:sp>
          <p:nvSpPr>
            <p:cNvPr id="251947" name="Line 43"/>
            <p:cNvSpPr>
              <a:spLocks noChangeShapeType="1"/>
            </p:cNvSpPr>
            <p:nvPr/>
          </p:nvSpPr>
          <p:spPr bwMode="auto">
            <a:xfrm flipH="1" flipV="1">
              <a:off x="3621" y="2053"/>
              <a:ext cx="687" cy="442"/>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251948" name="Line 44"/>
            <p:cNvSpPr>
              <a:spLocks noChangeShapeType="1"/>
            </p:cNvSpPr>
            <p:nvPr/>
          </p:nvSpPr>
          <p:spPr bwMode="auto">
            <a:xfrm flipH="1">
              <a:off x="3490" y="2495"/>
              <a:ext cx="818" cy="16"/>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251949" name="Line 45"/>
            <p:cNvSpPr>
              <a:spLocks noChangeShapeType="1"/>
            </p:cNvSpPr>
            <p:nvPr/>
          </p:nvSpPr>
          <p:spPr bwMode="auto">
            <a:xfrm flipV="1">
              <a:off x="3408" y="2495"/>
              <a:ext cx="900" cy="621"/>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251950" name="Line 46"/>
            <p:cNvSpPr>
              <a:spLocks noChangeShapeType="1"/>
            </p:cNvSpPr>
            <p:nvPr/>
          </p:nvSpPr>
          <p:spPr bwMode="auto">
            <a:xfrm flipH="1">
              <a:off x="2067" y="2249"/>
              <a:ext cx="360" cy="229"/>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251951" name="Line 47"/>
            <p:cNvSpPr>
              <a:spLocks noChangeShapeType="1"/>
            </p:cNvSpPr>
            <p:nvPr/>
          </p:nvSpPr>
          <p:spPr bwMode="auto">
            <a:xfrm flipH="1">
              <a:off x="2067" y="2004"/>
              <a:ext cx="311" cy="474"/>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251952" name="Line 48"/>
            <p:cNvSpPr>
              <a:spLocks noChangeShapeType="1"/>
            </p:cNvSpPr>
            <p:nvPr/>
          </p:nvSpPr>
          <p:spPr bwMode="auto">
            <a:xfrm flipH="1">
              <a:off x="2067" y="1808"/>
              <a:ext cx="278" cy="670"/>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251953" name="Rectangle 49"/>
            <p:cNvSpPr>
              <a:spLocks noChangeArrowheads="1"/>
            </p:cNvSpPr>
            <p:nvPr/>
          </p:nvSpPr>
          <p:spPr bwMode="auto">
            <a:xfrm>
              <a:off x="1257" y="3428"/>
              <a:ext cx="952" cy="18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700">
                  <a:solidFill>
                    <a:srgbClr val="000000"/>
                  </a:solidFill>
                  <a:latin typeface="Arial" charset="0"/>
                </a:rPr>
                <a:t>Process group</a:t>
              </a:r>
              <a:endParaRPr lang="en-GB" sz="2400">
                <a:latin typeface="Times" charset="0"/>
              </a:endParaRPr>
            </a:p>
          </p:txBody>
        </p:sp>
        <p:sp>
          <p:nvSpPr>
            <p:cNvPr id="251954" name="Line 50"/>
            <p:cNvSpPr>
              <a:spLocks noChangeShapeType="1"/>
            </p:cNvSpPr>
            <p:nvPr/>
          </p:nvSpPr>
          <p:spPr bwMode="auto">
            <a:xfrm>
              <a:off x="2181" y="3525"/>
              <a:ext cx="279" cy="1"/>
            </a:xfrm>
            <a:prstGeom prst="line">
              <a:avLst/>
            </a:prstGeom>
            <a:noFill/>
            <a:ln w="19050">
              <a:solidFill>
                <a:schemeClr val="accent1"/>
              </a:solidFill>
              <a:round/>
              <a:headEnd/>
              <a:tailEnd/>
            </a:ln>
          </p:spPr>
          <p:txBody>
            <a:bodyPr>
              <a:prstTxWarp prst="textNoShape">
                <a:avLst/>
              </a:prstTxWarp>
            </a:bodyPr>
            <a:lstStyle/>
            <a:p>
              <a:endParaRPr lang="en-US"/>
            </a:p>
          </p:txBody>
        </p:sp>
      </p:grpSp>
      <p:sp>
        <p:nvSpPr>
          <p:cNvPr id="51" name="Slide Number Placeholder 50"/>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smtClean="0"/>
              <a:t>View delivery</a:t>
            </a:r>
            <a:endParaRPr lang="en-US"/>
          </a:p>
        </p:txBody>
      </p:sp>
      <p:sp>
        <p:nvSpPr>
          <p:cNvPr id="253955" name="Rectangle 3"/>
          <p:cNvSpPr>
            <a:spLocks noGrp="1" noChangeArrowheads="1"/>
          </p:cNvSpPr>
          <p:nvPr>
            <p:ph type="body" idx="1"/>
          </p:nvPr>
        </p:nvSpPr>
        <p:spPr/>
        <p:txBody>
          <a:bodyPr/>
          <a:lstStyle/>
          <a:p>
            <a:r>
              <a:rPr lang="en-US" dirty="0" smtClean="0"/>
              <a:t>A view reflects current membership of group</a:t>
            </a:r>
          </a:p>
          <a:p>
            <a:r>
              <a:rPr lang="en-US" dirty="0" smtClean="0"/>
              <a:t>A view is delivered when a membership change occurs and the application is notified of the change</a:t>
            </a:r>
          </a:p>
          <a:p>
            <a:r>
              <a:rPr lang="en-US" dirty="0" smtClean="0"/>
              <a:t>View-synchronous group communication</a:t>
            </a:r>
          </a:p>
          <a:p>
            <a:pPr lvl="1"/>
            <a:r>
              <a:rPr lang="en-US" dirty="0" smtClean="0"/>
              <a:t>the delivery of a new view draws a conceptual line across the system and every message is either delivered on side or the other of that line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274638"/>
            <a:ext cx="8229600" cy="868362"/>
          </a:xfrm>
        </p:spPr>
        <p:txBody>
          <a:bodyPr/>
          <a:lstStyle/>
          <a:p>
            <a:r>
              <a:rPr lang="en-GB" sz="3200"/>
              <a:t>View-synchronous group communication</a:t>
            </a:r>
          </a:p>
        </p:txBody>
      </p:sp>
      <p:grpSp>
        <p:nvGrpSpPr>
          <p:cNvPr id="2" name="Group 3"/>
          <p:cNvGrpSpPr>
            <a:grpSpLocks/>
          </p:cNvGrpSpPr>
          <p:nvPr/>
        </p:nvGrpSpPr>
        <p:grpSpPr bwMode="auto">
          <a:xfrm>
            <a:off x="700088" y="1239838"/>
            <a:ext cx="7304087" cy="4775200"/>
            <a:chOff x="478" y="781"/>
            <a:chExt cx="4984" cy="3008"/>
          </a:xfrm>
        </p:grpSpPr>
        <p:sp>
          <p:nvSpPr>
            <p:cNvPr id="254980" name="Freeform 4"/>
            <p:cNvSpPr>
              <a:spLocks/>
            </p:cNvSpPr>
            <p:nvPr/>
          </p:nvSpPr>
          <p:spPr bwMode="auto">
            <a:xfrm>
              <a:off x="2719" y="1154"/>
              <a:ext cx="56" cy="56"/>
            </a:xfrm>
            <a:custGeom>
              <a:avLst/>
              <a:gdLst/>
              <a:ahLst/>
              <a:cxnLst>
                <a:cxn ang="0">
                  <a:pos x="0" y="28"/>
                </a:cxn>
                <a:cxn ang="0">
                  <a:pos x="0" y="0"/>
                </a:cxn>
                <a:cxn ang="0">
                  <a:pos x="56" y="28"/>
                </a:cxn>
                <a:cxn ang="0">
                  <a:pos x="0" y="56"/>
                </a:cxn>
                <a:cxn ang="0">
                  <a:pos x="0" y="28"/>
                </a:cxn>
              </a:cxnLst>
              <a:rect l="0" t="0" r="r" b="b"/>
              <a:pathLst>
                <a:path w="56" h="56">
                  <a:moveTo>
                    <a:pt x="0" y="28"/>
                  </a:moveTo>
                  <a:lnTo>
                    <a:pt x="0" y="0"/>
                  </a:lnTo>
                  <a:lnTo>
                    <a:pt x="56"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81" name="Line 5"/>
            <p:cNvSpPr>
              <a:spLocks noChangeShapeType="1"/>
            </p:cNvSpPr>
            <p:nvPr/>
          </p:nvSpPr>
          <p:spPr bwMode="auto">
            <a:xfrm>
              <a:off x="1073" y="1182"/>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82" name="Freeform 6"/>
            <p:cNvSpPr>
              <a:spLocks/>
            </p:cNvSpPr>
            <p:nvPr/>
          </p:nvSpPr>
          <p:spPr bwMode="auto">
            <a:xfrm>
              <a:off x="2719" y="1421"/>
              <a:ext cx="56" cy="56"/>
            </a:xfrm>
            <a:custGeom>
              <a:avLst/>
              <a:gdLst/>
              <a:ahLst/>
              <a:cxnLst>
                <a:cxn ang="0">
                  <a:pos x="0" y="28"/>
                </a:cxn>
                <a:cxn ang="0">
                  <a:pos x="0" y="0"/>
                </a:cxn>
                <a:cxn ang="0">
                  <a:pos x="56" y="28"/>
                </a:cxn>
                <a:cxn ang="0">
                  <a:pos x="0" y="56"/>
                </a:cxn>
                <a:cxn ang="0">
                  <a:pos x="0" y="28"/>
                </a:cxn>
              </a:cxnLst>
              <a:rect l="0" t="0" r="r" b="b"/>
              <a:pathLst>
                <a:path w="56" h="56">
                  <a:moveTo>
                    <a:pt x="0" y="28"/>
                  </a:moveTo>
                  <a:lnTo>
                    <a:pt x="0" y="0"/>
                  </a:lnTo>
                  <a:lnTo>
                    <a:pt x="56"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83" name="Line 7"/>
            <p:cNvSpPr>
              <a:spLocks noChangeShapeType="1"/>
            </p:cNvSpPr>
            <p:nvPr/>
          </p:nvSpPr>
          <p:spPr bwMode="auto">
            <a:xfrm>
              <a:off x="1073" y="1449"/>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84" name="Freeform 8"/>
            <p:cNvSpPr>
              <a:spLocks/>
            </p:cNvSpPr>
            <p:nvPr/>
          </p:nvSpPr>
          <p:spPr bwMode="auto">
            <a:xfrm>
              <a:off x="2719" y="1688"/>
              <a:ext cx="56" cy="71"/>
            </a:xfrm>
            <a:custGeom>
              <a:avLst/>
              <a:gdLst/>
              <a:ahLst/>
              <a:cxnLst>
                <a:cxn ang="0">
                  <a:pos x="0" y="43"/>
                </a:cxn>
                <a:cxn ang="0">
                  <a:pos x="0" y="0"/>
                </a:cxn>
                <a:cxn ang="0">
                  <a:pos x="56" y="43"/>
                </a:cxn>
                <a:cxn ang="0">
                  <a:pos x="0" y="71"/>
                </a:cxn>
                <a:cxn ang="0">
                  <a:pos x="0" y="43"/>
                </a:cxn>
              </a:cxnLst>
              <a:rect l="0" t="0" r="r" b="b"/>
              <a:pathLst>
                <a:path w="56" h="71">
                  <a:moveTo>
                    <a:pt x="0" y="43"/>
                  </a:moveTo>
                  <a:lnTo>
                    <a:pt x="0" y="0"/>
                  </a:lnTo>
                  <a:lnTo>
                    <a:pt x="56" y="43"/>
                  </a:lnTo>
                  <a:lnTo>
                    <a:pt x="0" y="71"/>
                  </a:lnTo>
                  <a:lnTo>
                    <a:pt x="0" y="43"/>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85" name="Line 9"/>
            <p:cNvSpPr>
              <a:spLocks noChangeShapeType="1"/>
            </p:cNvSpPr>
            <p:nvPr/>
          </p:nvSpPr>
          <p:spPr bwMode="auto">
            <a:xfrm>
              <a:off x="1073" y="1731"/>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86" name="Rectangle 10"/>
            <p:cNvSpPr>
              <a:spLocks noChangeArrowheads="1"/>
            </p:cNvSpPr>
            <p:nvPr/>
          </p:nvSpPr>
          <p:spPr bwMode="auto">
            <a:xfrm>
              <a:off x="974" y="1100"/>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a:t>
              </a:r>
              <a:endParaRPr lang="en-GB" sz="2400">
                <a:latin typeface="Times" charset="0"/>
              </a:endParaRPr>
            </a:p>
          </p:txBody>
        </p:sp>
        <p:sp>
          <p:nvSpPr>
            <p:cNvPr id="254987" name="Rectangle 11"/>
            <p:cNvSpPr>
              <a:spLocks noChangeArrowheads="1"/>
            </p:cNvSpPr>
            <p:nvPr/>
          </p:nvSpPr>
          <p:spPr bwMode="auto">
            <a:xfrm>
              <a:off x="974" y="1367"/>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q</a:t>
              </a:r>
              <a:endParaRPr lang="en-GB" sz="2400">
                <a:latin typeface="Times" charset="0"/>
              </a:endParaRPr>
            </a:p>
          </p:txBody>
        </p:sp>
        <p:sp>
          <p:nvSpPr>
            <p:cNvPr id="254988" name="Rectangle 12"/>
            <p:cNvSpPr>
              <a:spLocks noChangeArrowheads="1"/>
            </p:cNvSpPr>
            <p:nvPr/>
          </p:nvSpPr>
          <p:spPr bwMode="auto">
            <a:xfrm>
              <a:off x="985" y="1681"/>
              <a:ext cx="4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r</a:t>
              </a:r>
              <a:endParaRPr lang="en-GB" sz="2400">
                <a:latin typeface="Times" charset="0"/>
              </a:endParaRPr>
            </a:p>
          </p:txBody>
        </p:sp>
        <p:sp>
          <p:nvSpPr>
            <p:cNvPr id="254989" name="Line 13"/>
            <p:cNvSpPr>
              <a:spLocks noChangeShapeType="1"/>
            </p:cNvSpPr>
            <p:nvPr/>
          </p:nvSpPr>
          <p:spPr bwMode="auto">
            <a:xfrm>
              <a:off x="1523" y="1112"/>
              <a:ext cx="141" cy="15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0" name="Line 14"/>
            <p:cNvSpPr>
              <a:spLocks noChangeShapeType="1"/>
            </p:cNvSpPr>
            <p:nvPr/>
          </p:nvSpPr>
          <p:spPr bwMode="auto">
            <a:xfrm flipH="1">
              <a:off x="1523" y="1112"/>
              <a:ext cx="141" cy="15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1" name="Freeform 15"/>
            <p:cNvSpPr>
              <a:spLocks/>
            </p:cNvSpPr>
            <p:nvPr/>
          </p:nvSpPr>
          <p:spPr bwMode="auto">
            <a:xfrm>
              <a:off x="1382" y="1238"/>
              <a:ext cx="57" cy="57"/>
            </a:xfrm>
            <a:custGeom>
              <a:avLst/>
              <a:gdLst/>
              <a:ahLst/>
              <a:cxnLst>
                <a:cxn ang="0">
                  <a:pos x="15" y="14"/>
                </a:cxn>
                <a:cxn ang="0">
                  <a:pos x="29" y="0"/>
                </a:cxn>
                <a:cxn ang="0">
                  <a:pos x="57" y="57"/>
                </a:cxn>
                <a:cxn ang="0">
                  <a:pos x="0" y="43"/>
                </a:cxn>
                <a:cxn ang="0">
                  <a:pos x="15" y="14"/>
                </a:cxn>
              </a:cxnLst>
              <a:rect l="0" t="0" r="r" b="b"/>
              <a:pathLst>
                <a:path w="57" h="57">
                  <a:moveTo>
                    <a:pt x="15" y="14"/>
                  </a:moveTo>
                  <a:lnTo>
                    <a:pt x="29" y="0"/>
                  </a:lnTo>
                  <a:lnTo>
                    <a:pt x="57" y="57"/>
                  </a:lnTo>
                  <a:lnTo>
                    <a:pt x="0" y="43"/>
                  </a:lnTo>
                  <a:lnTo>
                    <a:pt x="15" y="14"/>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92" name="Line 16"/>
            <p:cNvSpPr>
              <a:spLocks noChangeShapeType="1"/>
            </p:cNvSpPr>
            <p:nvPr/>
          </p:nvSpPr>
          <p:spPr bwMode="auto">
            <a:xfrm>
              <a:off x="1312" y="1182"/>
              <a:ext cx="85" cy="7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3" name="Freeform 17"/>
            <p:cNvSpPr>
              <a:spLocks/>
            </p:cNvSpPr>
            <p:nvPr/>
          </p:nvSpPr>
          <p:spPr bwMode="auto">
            <a:xfrm>
              <a:off x="1298" y="1309"/>
              <a:ext cx="56" cy="56"/>
            </a:xfrm>
            <a:custGeom>
              <a:avLst/>
              <a:gdLst/>
              <a:ahLst/>
              <a:cxnLst>
                <a:cxn ang="0">
                  <a:pos x="28" y="0"/>
                </a:cxn>
                <a:cxn ang="0">
                  <a:pos x="56" y="0"/>
                </a:cxn>
                <a:cxn ang="0">
                  <a:pos x="42" y="56"/>
                </a:cxn>
                <a:cxn ang="0">
                  <a:pos x="0" y="0"/>
                </a:cxn>
                <a:cxn ang="0">
                  <a:pos x="28" y="0"/>
                </a:cxn>
              </a:cxnLst>
              <a:rect l="0" t="0" r="r" b="b"/>
              <a:pathLst>
                <a:path w="56" h="56">
                  <a:moveTo>
                    <a:pt x="28" y="0"/>
                  </a:moveTo>
                  <a:lnTo>
                    <a:pt x="56" y="0"/>
                  </a:lnTo>
                  <a:lnTo>
                    <a:pt x="42" y="56"/>
                  </a:lnTo>
                  <a:lnTo>
                    <a:pt x="0" y="0"/>
                  </a:lnTo>
                  <a:lnTo>
                    <a:pt x="28" y="0"/>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4994" name="Line 18"/>
            <p:cNvSpPr>
              <a:spLocks noChangeShapeType="1"/>
            </p:cNvSpPr>
            <p:nvPr/>
          </p:nvSpPr>
          <p:spPr bwMode="auto">
            <a:xfrm>
              <a:off x="1312" y="1182"/>
              <a:ext cx="14" cy="127"/>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5" name="Line 19"/>
            <p:cNvSpPr>
              <a:spLocks noChangeShapeType="1"/>
            </p:cNvSpPr>
            <p:nvPr/>
          </p:nvSpPr>
          <p:spPr bwMode="auto">
            <a:xfrm>
              <a:off x="1467" y="1309"/>
              <a:ext cx="70" cy="8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6" name="Line 20"/>
            <p:cNvSpPr>
              <a:spLocks noChangeShapeType="1"/>
            </p:cNvSpPr>
            <p:nvPr/>
          </p:nvSpPr>
          <p:spPr bwMode="auto">
            <a:xfrm flipH="1">
              <a:off x="1467" y="1309"/>
              <a:ext cx="70" cy="8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7" name="Line 21"/>
            <p:cNvSpPr>
              <a:spLocks noChangeShapeType="1"/>
            </p:cNvSpPr>
            <p:nvPr/>
          </p:nvSpPr>
          <p:spPr bwMode="auto">
            <a:xfrm>
              <a:off x="1312" y="1365"/>
              <a:ext cx="70" cy="7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8" name="Line 22"/>
            <p:cNvSpPr>
              <a:spLocks noChangeShapeType="1"/>
            </p:cNvSpPr>
            <p:nvPr/>
          </p:nvSpPr>
          <p:spPr bwMode="auto">
            <a:xfrm flipH="1">
              <a:off x="1312" y="1365"/>
              <a:ext cx="70" cy="7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4999" name="Line 23"/>
            <p:cNvSpPr>
              <a:spLocks noChangeShapeType="1"/>
            </p:cNvSpPr>
            <p:nvPr/>
          </p:nvSpPr>
          <p:spPr bwMode="auto">
            <a:xfrm>
              <a:off x="1256" y="971"/>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0" name="Line 24"/>
            <p:cNvSpPr>
              <a:spLocks noChangeShapeType="1"/>
            </p:cNvSpPr>
            <p:nvPr/>
          </p:nvSpPr>
          <p:spPr bwMode="auto">
            <a:xfrm>
              <a:off x="1242" y="1041"/>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1" name="Line 25"/>
            <p:cNvSpPr>
              <a:spLocks noChangeShapeType="1"/>
            </p:cNvSpPr>
            <p:nvPr/>
          </p:nvSpPr>
          <p:spPr bwMode="auto">
            <a:xfrm flipH="1">
              <a:off x="1214" y="1126"/>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2" name="Line 26"/>
            <p:cNvSpPr>
              <a:spLocks noChangeShapeType="1"/>
            </p:cNvSpPr>
            <p:nvPr/>
          </p:nvSpPr>
          <p:spPr bwMode="auto">
            <a:xfrm flipH="1">
              <a:off x="1200" y="1196"/>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3" name="Line 27"/>
            <p:cNvSpPr>
              <a:spLocks noChangeShapeType="1"/>
            </p:cNvSpPr>
            <p:nvPr/>
          </p:nvSpPr>
          <p:spPr bwMode="auto">
            <a:xfrm flipH="1">
              <a:off x="1186" y="1281"/>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4" name="Line 28"/>
            <p:cNvSpPr>
              <a:spLocks noChangeShapeType="1"/>
            </p:cNvSpPr>
            <p:nvPr/>
          </p:nvSpPr>
          <p:spPr bwMode="auto">
            <a:xfrm flipH="1">
              <a:off x="1171" y="1365"/>
              <a:ext cx="15"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5" name="Freeform 29"/>
            <p:cNvSpPr>
              <a:spLocks/>
            </p:cNvSpPr>
            <p:nvPr/>
          </p:nvSpPr>
          <p:spPr bwMode="auto">
            <a:xfrm>
              <a:off x="1157" y="1449"/>
              <a:ext cx="1" cy="28"/>
            </a:xfrm>
            <a:custGeom>
              <a:avLst/>
              <a:gdLst/>
              <a:ahLst/>
              <a:cxnLst>
                <a:cxn ang="0">
                  <a:pos x="0" y="0"/>
                </a:cxn>
                <a:cxn ang="0">
                  <a:pos x="0" y="14"/>
                </a:cxn>
                <a:cxn ang="0">
                  <a:pos x="0" y="28"/>
                </a:cxn>
              </a:cxnLst>
              <a:rect l="0" t="0" r="r" b="b"/>
              <a:pathLst>
                <a:path h="28">
                  <a:moveTo>
                    <a:pt x="0" y="0"/>
                  </a:moveTo>
                  <a:lnTo>
                    <a:pt x="0" y="14"/>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06" name="Line 30"/>
            <p:cNvSpPr>
              <a:spLocks noChangeShapeType="1"/>
            </p:cNvSpPr>
            <p:nvPr/>
          </p:nvSpPr>
          <p:spPr bwMode="auto">
            <a:xfrm flipH="1">
              <a:off x="1143" y="1534"/>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7" name="Line 31"/>
            <p:cNvSpPr>
              <a:spLocks noChangeShapeType="1"/>
            </p:cNvSpPr>
            <p:nvPr/>
          </p:nvSpPr>
          <p:spPr bwMode="auto">
            <a:xfrm>
              <a:off x="1143" y="161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08" name="Freeform 32"/>
            <p:cNvSpPr>
              <a:spLocks/>
            </p:cNvSpPr>
            <p:nvPr/>
          </p:nvSpPr>
          <p:spPr bwMode="auto">
            <a:xfrm>
              <a:off x="1129" y="1688"/>
              <a:ext cx="1" cy="29"/>
            </a:xfrm>
            <a:custGeom>
              <a:avLst/>
              <a:gdLst/>
              <a:ahLst/>
              <a:cxnLst>
                <a:cxn ang="0">
                  <a:pos x="0" y="0"/>
                </a:cxn>
                <a:cxn ang="0">
                  <a:pos x="0" y="14"/>
                </a:cxn>
                <a:cxn ang="0">
                  <a:pos x="0" y="29"/>
                </a:cxn>
              </a:cxnLst>
              <a:rect l="0" t="0" r="r" b="b"/>
              <a:pathLst>
                <a:path h="29">
                  <a:moveTo>
                    <a:pt x="0" y="0"/>
                  </a:moveTo>
                  <a:lnTo>
                    <a:pt x="0" y="14"/>
                  </a:lnTo>
                  <a:lnTo>
                    <a:pt x="0" y="29"/>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09" name="Line 33"/>
            <p:cNvSpPr>
              <a:spLocks noChangeShapeType="1"/>
            </p:cNvSpPr>
            <p:nvPr/>
          </p:nvSpPr>
          <p:spPr bwMode="auto">
            <a:xfrm>
              <a:off x="1129" y="1773"/>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0" name="Line 34"/>
            <p:cNvSpPr>
              <a:spLocks noChangeShapeType="1"/>
            </p:cNvSpPr>
            <p:nvPr/>
          </p:nvSpPr>
          <p:spPr bwMode="auto">
            <a:xfrm>
              <a:off x="1143" y="185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1" name="Line 35"/>
            <p:cNvSpPr>
              <a:spLocks noChangeShapeType="1"/>
            </p:cNvSpPr>
            <p:nvPr/>
          </p:nvSpPr>
          <p:spPr bwMode="auto">
            <a:xfrm>
              <a:off x="1143" y="1942"/>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2" name="Line 36"/>
            <p:cNvSpPr>
              <a:spLocks noChangeShapeType="1"/>
            </p:cNvSpPr>
            <p:nvPr/>
          </p:nvSpPr>
          <p:spPr bwMode="auto">
            <a:xfrm>
              <a:off x="2044" y="1309"/>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3" name="Line 37"/>
            <p:cNvSpPr>
              <a:spLocks noChangeShapeType="1"/>
            </p:cNvSpPr>
            <p:nvPr/>
          </p:nvSpPr>
          <p:spPr bwMode="auto">
            <a:xfrm>
              <a:off x="2015" y="137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4" name="Line 38"/>
            <p:cNvSpPr>
              <a:spLocks noChangeShapeType="1"/>
            </p:cNvSpPr>
            <p:nvPr/>
          </p:nvSpPr>
          <p:spPr bwMode="auto">
            <a:xfrm>
              <a:off x="1987" y="1463"/>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5" name="Line 39"/>
            <p:cNvSpPr>
              <a:spLocks noChangeShapeType="1"/>
            </p:cNvSpPr>
            <p:nvPr/>
          </p:nvSpPr>
          <p:spPr bwMode="auto">
            <a:xfrm>
              <a:off x="1987" y="154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6" name="Line 40"/>
            <p:cNvSpPr>
              <a:spLocks noChangeShapeType="1"/>
            </p:cNvSpPr>
            <p:nvPr/>
          </p:nvSpPr>
          <p:spPr bwMode="auto">
            <a:xfrm flipH="1">
              <a:off x="1973" y="1632"/>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7" name="Line 41"/>
            <p:cNvSpPr>
              <a:spLocks noChangeShapeType="1"/>
            </p:cNvSpPr>
            <p:nvPr/>
          </p:nvSpPr>
          <p:spPr bwMode="auto">
            <a:xfrm>
              <a:off x="1973" y="171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8" name="Line 42"/>
            <p:cNvSpPr>
              <a:spLocks noChangeShapeType="1"/>
            </p:cNvSpPr>
            <p:nvPr/>
          </p:nvSpPr>
          <p:spPr bwMode="auto">
            <a:xfrm>
              <a:off x="1959" y="1801"/>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19" name="Line 43"/>
            <p:cNvSpPr>
              <a:spLocks noChangeShapeType="1"/>
            </p:cNvSpPr>
            <p:nvPr/>
          </p:nvSpPr>
          <p:spPr bwMode="auto">
            <a:xfrm>
              <a:off x="1931" y="1885"/>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20" name="Rectangle 44"/>
            <p:cNvSpPr>
              <a:spLocks noChangeArrowheads="1"/>
            </p:cNvSpPr>
            <p:nvPr/>
          </p:nvSpPr>
          <p:spPr bwMode="auto">
            <a:xfrm>
              <a:off x="1437" y="950"/>
              <a:ext cx="56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 crashes</a:t>
              </a:r>
              <a:endParaRPr lang="en-GB" sz="2400">
                <a:latin typeface="Times" charset="0"/>
              </a:endParaRPr>
            </a:p>
          </p:txBody>
        </p:sp>
        <p:sp>
          <p:nvSpPr>
            <p:cNvPr id="255021" name="Rectangle 45"/>
            <p:cNvSpPr>
              <a:spLocks noChangeArrowheads="1"/>
            </p:cNvSpPr>
            <p:nvPr/>
          </p:nvSpPr>
          <p:spPr bwMode="auto">
            <a:xfrm>
              <a:off x="1771" y="1930"/>
              <a:ext cx="571"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(q, r)</a:t>
              </a:r>
              <a:endParaRPr lang="en-GB" sz="2400">
                <a:latin typeface="Times" charset="0"/>
              </a:endParaRPr>
            </a:p>
          </p:txBody>
        </p:sp>
        <p:sp>
          <p:nvSpPr>
            <p:cNvPr id="255022" name="Rectangle 46"/>
            <p:cNvSpPr>
              <a:spLocks noChangeArrowheads="1"/>
            </p:cNvSpPr>
            <p:nvPr/>
          </p:nvSpPr>
          <p:spPr bwMode="auto">
            <a:xfrm>
              <a:off x="899" y="1986"/>
              <a:ext cx="715"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(p, q, r)</a:t>
              </a:r>
              <a:endParaRPr lang="en-GB" sz="2400">
                <a:latin typeface="Times" charset="0"/>
              </a:endParaRPr>
            </a:p>
          </p:txBody>
        </p:sp>
        <p:sp>
          <p:nvSpPr>
            <p:cNvPr id="255023" name="Freeform 47"/>
            <p:cNvSpPr>
              <a:spLocks/>
            </p:cNvSpPr>
            <p:nvPr/>
          </p:nvSpPr>
          <p:spPr bwMode="auto">
            <a:xfrm>
              <a:off x="5391" y="1154"/>
              <a:ext cx="57" cy="56"/>
            </a:xfrm>
            <a:custGeom>
              <a:avLst/>
              <a:gdLst/>
              <a:ahLst/>
              <a:cxnLst>
                <a:cxn ang="0">
                  <a:pos x="0" y="28"/>
                </a:cxn>
                <a:cxn ang="0">
                  <a:pos x="0" y="0"/>
                </a:cxn>
                <a:cxn ang="0">
                  <a:pos x="57" y="28"/>
                </a:cxn>
                <a:cxn ang="0">
                  <a:pos x="0" y="56"/>
                </a:cxn>
                <a:cxn ang="0">
                  <a:pos x="0" y="28"/>
                </a:cxn>
              </a:cxnLst>
              <a:rect l="0" t="0" r="r" b="b"/>
              <a:pathLst>
                <a:path w="57" h="56">
                  <a:moveTo>
                    <a:pt x="0" y="28"/>
                  </a:moveTo>
                  <a:lnTo>
                    <a:pt x="0" y="0"/>
                  </a:lnTo>
                  <a:lnTo>
                    <a:pt x="57"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24" name="Line 48"/>
            <p:cNvSpPr>
              <a:spLocks noChangeShapeType="1"/>
            </p:cNvSpPr>
            <p:nvPr/>
          </p:nvSpPr>
          <p:spPr bwMode="auto">
            <a:xfrm>
              <a:off x="3746" y="1182"/>
              <a:ext cx="1631"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25" name="Freeform 49"/>
            <p:cNvSpPr>
              <a:spLocks/>
            </p:cNvSpPr>
            <p:nvPr/>
          </p:nvSpPr>
          <p:spPr bwMode="auto">
            <a:xfrm>
              <a:off x="5391" y="1421"/>
              <a:ext cx="57" cy="56"/>
            </a:xfrm>
            <a:custGeom>
              <a:avLst/>
              <a:gdLst/>
              <a:ahLst/>
              <a:cxnLst>
                <a:cxn ang="0">
                  <a:pos x="0" y="28"/>
                </a:cxn>
                <a:cxn ang="0">
                  <a:pos x="0" y="0"/>
                </a:cxn>
                <a:cxn ang="0">
                  <a:pos x="57" y="28"/>
                </a:cxn>
                <a:cxn ang="0">
                  <a:pos x="0" y="56"/>
                </a:cxn>
                <a:cxn ang="0">
                  <a:pos x="0" y="28"/>
                </a:cxn>
              </a:cxnLst>
              <a:rect l="0" t="0" r="r" b="b"/>
              <a:pathLst>
                <a:path w="57" h="56">
                  <a:moveTo>
                    <a:pt x="0" y="28"/>
                  </a:moveTo>
                  <a:lnTo>
                    <a:pt x="0" y="0"/>
                  </a:lnTo>
                  <a:lnTo>
                    <a:pt x="57"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26" name="Line 50"/>
            <p:cNvSpPr>
              <a:spLocks noChangeShapeType="1"/>
            </p:cNvSpPr>
            <p:nvPr/>
          </p:nvSpPr>
          <p:spPr bwMode="auto">
            <a:xfrm>
              <a:off x="3746" y="1449"/>
              <a:ext cx="1631"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27" name="Freeform 51"/>
            <p:cNvSpPr>
              <a:spLocks/>
            </p:cNvSpPr>
            <p:nvPr/>
          </p:nvSpPr>
          <p:spPr bwMode="auto">
            <a:xfrm>
              <a:off x="5391" y="1688"/>
              <a:ext cx="57" cy="57"/>
            </a:xfrm>
            <a:custGeom>
              <a:avLst/>
              <a:gdLst/>
              <a:ahLst/>
              <a:cxnLst>
                <a:cxn ang="0">
                  <a:pos x="0" y="29"/>
                </a:cxn>
                <a:cxn ang="0">
                  <a:pos x="0" y="0"/>
                </a:cxn>
                <a:cxn ang="0">
                  <a:pos x="57" y="29"/>
                </a:cxn>
                <a:cxn ang="0">
                  <a:pos x="0" y="57"/>
                </a:cxn>
                <a:cxn ang="0">
                  <a:pos x="0" y="29"/>
                </a:cxn>
              </a:cxnLst>
              <a:rect l="0" t="0" r="r" b="b"/>
              <a:pathLst>
                <a:path w="57" h="57">
                  <a:moveTo>
                    <a:pt x="0" y="29"/>
                  </a:moveTo>
                  <a:lnTo>
                    <a:pt x="0" y="0"/>
                  </a:lnTo>
                  <a:lnTo>
                    <a:pt x="57" y="29"/>
                  </a:lnTo>
                  <a:lnTo>
                    <a:pt x="0" y="57"/>
                  </a:lnTo>
                  <a:lnTo>
                    <a:pt x="0" y="29"/>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28" name="Line 52"/>
            <p:cNvSpPr>
              <a:spLocks noChangeShapeType="1"/>
            </p:cNvSpPr>
            <p:nvPr/>
          </p:nvSpPr>
          <p:spPr bwMode="auto">
            <a:xfrm>
              <a:off x="3746" y="1717"/>
              <a:ext cx="1631"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29" name="Rectangle 53"/>
            <p:cNvSpPr>
              <a:spLocks noChangeArrowheads="1"/>
            </p:cNvSpPr>
            <p:nvPr/>
          </p:nvSpPr>
          <p:spPr bwMode="auto">
            <a:xfrm>
              <a:off x="3645" y="1086"/>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a:t>
              </a:r>
              <a:endParaRPr lang="en-GB" sz="2400">
                <a:latin typeface="Times" charset="0"/>
              </a:endParaRPr>
            </a:p>
          </p:txBody>
        </p:sp>
        <p:sp>
          <p:nvSpPr>
            <p:cNvPr id="255030" name="Rectangle 54"/>
            <p:cNvSpPr>
              <a:spLocks noChangeArrowheads="1"/>
            </p:cNvSpPr>
            <p:nvPr/>
          </p:nvSpPr>
          <p:spPr bwMode="auto">
            <a:xfrm>
              <a:off x="3645" y="1367"/>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q</a:t>
              </a:r>
              <a:endParaRPr lang="en-GB" sz="2400">
                <a:latin typeface="Times" charset="0"/>
              </a:endParaRPr>
            </a:p>
          </p:txBody>
        </p:sp>
        <p:sp>
          <p:nvSpPr>
            <p:cNvPr id="255031" name="Rectangle 55"/>
            <p:cNvSpPr>
              <a:spLocks noChangeArrowheads="1"/>
            </p:cNvSpPr>
            <p:nvPr/>
          </p:nvSpPr>
          <p:spPr bwMode="auto">
            <a:xfrm>
              <a:off x="3655" y="1648"/>
              <a:ext cx="4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r</a:t>
              </a:r>
              <a:endParaRPr lang="en-GB" sz="2400">
                <a:latin typeface="Times" charset="0"/>
              </a:endParaRPr>
            </a:p>
          </p:txBody>
        </p:sp>
        <p:sp>
          <p:nvSpPr>
            <p:cNvPr id="255032" name="Line 56"/>
            <p:cNvSpPr>
              <a:spLocks noChangeShapeType="1"/>
            </p:cNvSpPr>
            <p:nvPr/>
          </p:nvSpPr>
          <p:spPr bwMode="auto">
            <a:xfrm>
              <a:off x="4196" y="1112"/>
              <a:ext cx="126" cy="14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3" name="Line 57"/>
            <p:cNvSpPr>
              <a:spLocks noChangeShapeType="1"/>
            </p:cNvSpPr>
            <p:nvPr/>
          </p:nvSpPr>
          <p:spPr bwMode="auto">
            <a:xfrm flipH="1">
              <a:off x="4196" y="1112"/>
              <a:ext cx="126" cy="140"/>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4" name="Freeform 58"/>
            <p:cNvSpPr>
              <a:spLocks/>
            </p:cNvSpPr>
            <p:nvPr/>
          </p:nvSpPr>
          <p:spPr bwMode="auto">
            <a:xfrm>
              <a:off x="4308" y="1393"/>
              <a:ext cx="56" cy="42"/>
            </a:xfrm>
            <a:custGeom>
              <a:avLst/>
              <a:gdLst/>
              <a:ahLst/>
              <a:cxnLst>
                <a:cxn ang="0">
                  <a:pos x="14" y="14"/>
                </a:cxn>
                <a:cxn ang="0">
                  <a:pos x="28" y="0"/>
                </a:cxn>
                <a:cxn ang="0">
                  <a:pos x="56" y="42"/>
                </a:cxn>
                <a:cxn ang="0">
                  <a:pos x="0" y="42"/>
                </a:cxn>
                <a:cxn ang="0">
                  <a:pos x="14" y="14"/>
                </a:cxn>
              </a:cxnLst>
              <a:rect l="0" t="0" r="r" b="b"/>
              <a:pathLst>
                <a:path w="56" h="42">
                  <a:moveTo>
                    <a:pt x="14" y="14"/>
                  </a:moveTo>
                  <a:lnTo>
                    <a:pt x="28" y="0"/>
                  </a:lnTo>
                  <a:lnTo>
                    <a:pt x="56" y="42"/>
                  </a:lnTo>
                  <a:lnTo>
                    <a:pt x="0" y="42"/>
                  </a:lnTo>
                  <a:lnTo>
                    <a:pt x="14" y="14"/>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35" name="Line 59"/>
            <p:cNvSpPr>
              <a:spLocks noChangeShapeType="1"/>
            </p:cNvSpPr>
            <p:nvPr/>
          </p:nvSpPr>
          <p:spPr bwMode="auto">
            <a:xfrm>
              <a:off x="3985" y="1182"/>
              <a:ext cx="323" cy="225"/>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6" name="Freeform 60"/>
            <p:cNvSpPr>
              <a:spLocks/>
            </p:cNvSpPr>
            <p:nvPr/>
          </p:nvSpPr>
          <p:spPr bwMode="auto">
            <a:xfrm>
              <a:off x="4463" y="1660"/>
              <a:ext cx="56" cy="57"/>
            </a:xfrm>
            <a:custGeom>
              <a:avLst/>
              <a:gdLst/>
              <a:ahLst/>
              <a:cxnLst>
                <a:cxn ang="0">
                  <a:pos x="28" y="14"/>
                </a:cxn>
                <a:cxn ang="0">
                  <a:pos x="42" y="0"/>
                </a:cxn>
                <a:cxn ang="0">
                  <a:pos x="56" y="57"/>
                </a:cxn>
                <a:cxn ang="0">
                  <a:pos x="0" y="42"/>
                </a:cxn>
                <a:cxn ang="0">
                  <a:pos x="28" y="14"/>
                </a:cxn>
              </a:cxnLst>
              <a:rect l="0" t="0" r="r" b="b"/>
              <a:pathLst>
                <a:path w="56" h="57">
                  <a:moveTo>
                    <a:pt x="28" y="14"/>
                  </a:moveTo>
                  <a:lnTo>
                    <a:pt x="42" y="0"/>
                  </a:lnTo>
                  <a:lnTo>
                    <a:pt x="56" y="57"/>
                  </a:lnTo>
                  <a:lnTo>
                    <a:pt x="0" y="42"/>
                  </a:lnTo>
                  <a:lnTo>
                    <a:pt x="28" y="14"/>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37" name="Line 61"/>
            <p:cNvSpPr>
              <a:spLocks noChangeShapeType="1"/>
            </p:cNvSpPr>
            <p:nvPr/>
          </p:nvSpPr>
          <p:spPr bwMode="auto">
            <a:xfrm>
              <a:off x="3985" y="1182"/>
              <a:ext cx="492" cy="492"/>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8" name="Line 62"/>
            <p:cNvSpPr>
              <a:spLocks noChangeShapeType="1"/>
            </p:cNvSpPr>
            <p:nvPr/>
          </p:nvSpPr>
          <p:spPr bwMode="auto">
            <a:xfrm>
              <a:off x="3928" y="971"/>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39" name="Line 63"/>
            <p:cNvSpPr>
              <a:spLocks noChangeShapeType="1"/>
            </p:cNvSpPr>
            <p:nvPr/>
          </p:nvSpPr>
          <p:spPr bwMode="auto">
            <a:xfrm flipH="1">
              <a:off x="3900" y="1041"/>
              <a:ext cx="14"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0" name="Line 64"/>
            <p:cNvSpPr>
              <a:spLocks noChangeShapeType="1"/>
            </p:cNvSpPr>
            <p:nvPr/>
          </p:nvSpPr>
          <p:spPr bwMode="auto">
            <a:xfrm flipH="1">
              <a:off x="3886" y="1112"/>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1" name="Line 65"/>
            <p:cNvSpPr>
              <a:spLocks noChangeShapeType="1"/>
            </p:cNvSpPr>
            <p:nvPr/>
          </p:nvSpPr>
          <p:spPr bwMode="auto">
            <a:xfrm flipH="1">
              <a:off x="3872" y="1196"/>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2" name="Line 66"/>
            <p:cNvSpPr>
              <a:spLocks noChangeShapeType="1"/>
            </p:cNvSpPr>
            <p:nvPr/>
          </p:nvSpPr>
          <p:spPr bwMode="auto">
            <a:xfrm flipH="1">
              <a:off x="3858" y="1281"/>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3" name="Line 67"/>
            <p:cNvSpPr>
              <a:spLocks noChangeShapeType="1"/>
            </p:cNvSpPr>
            <p:nvPr/>
          </p:nvSpPr>
          <p:spPr bwMode="auto">
            <a:xfrm>
              <a:off x="3844" y="1365"/>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4" name="Freeform 68"/>
            <p:cNvSpPr>
              <a:spLocks/>
            </p:cNvSpPr>
            <p:nvPr/>
          </p:nvSpPr>
          <p:spPr bwMode="auto">
            <a:xfrm>
              <a:off x="3830" y="1449"/>
              <a:ext cx="1" cy="28"/>
            </a:xfrm>
            <a:custGeom>
              <a:avLst/>
              <a:gdLst/>
              <a:ahLst/>
              <a:cxnLst>
                <a:cxn ang="0">
                  <a:pos x="0" y="0"/>
                </a:cxn>
                <a:cxn ang="0">
                  <a:pos x="0" y="0"/>
                </a:cxn>
                <a:cxn ang="0">
                  <a:pos x="0" y="28"/>
                </a:cxn>
              </a:cxnLst>
              <a:rect l="0" t="0" r="r" b="b"/>
              <a:pathLst>
                <a:path h="28">
                  <a:moveTo>
                    <a:pt x="0" y="0"/>
                  </a:moveTo>
                  <a:lnTo>
                    <a:pt x="0" y="0"/>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45" name="Line 69"/>
            <p:cNvSpPr>
              <a:spLocks noChangeShapeType="1"/>
            </p:cNvSpPr>
            <p:nvPr/>
          </p:nvSpPr>
          <p:spPr bwMode="auto">
            <a:xfrm>
              <a:off x="3816" y="1520"/>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6" name="Line 70"/>
            <p:cNvSpPr>
              <a:spLocks noChangeShapeType="1"/>
            </p:cNvSpPr>
            <p:nvPr/>
          </p:nvSpPr>
          <p:spPr bwMode="auto">
            <a:xfrm flipH="1">
              <a:off x="3802" y="1604"/>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7" name="Freeform 71"/>
            <p:cNvSpPr>
              <a:spLocks/>
            </p:cNvSpPr>
            <p:nvPr/>
          </p:nvSpPr>
          <p:spPr bwMode="auto">
            <a:xfrm>
              <a:off x="3802" y="1688"/>
              <a:ext cx="1" cy="29"/>
            </a:xfrm>
            <a:custGeom>
              <a:avLst/>
              <a:gdLst/>
              <a:ahLst/>
              <a:cxnLst>
                <a:cxn ang="0">
                  <a:pos x="0" y="0"/>
                </a:cxn>
                <a:cxn ang="0">
                  <a:pos x="0" y="14"/>
                </a:cxn>
                <a:cxn ang="0">
                  <a:pos x="0" y="29"/>
                </a:cxn>
              </a:cxnLst>
              <a:rect l="0" t="0" r="r" b="b"/>
              <a:pathLst>
                <a:path h="29">
                  <a:moveTo>
                    <a:pt x="0" y="0"/>
                  </a:moveTo>
                  <a:lnTo>
                    <a:pt x="0" y="14"/>
                  </a:lnTo>
                  <a:lnTo>
                    <a:pt x="0" y="29"/>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48" name="Line 72"/>
            <p:cNvSpPr>
              <a:spLocks noChangeShapeType="1"/>
            </p:cNvSpPr>
            <p:nvPr/>
          </p:nvSpPr>
          <p:spPr bwMode="auto">
            <a:xfrm>
              <a:off x="3802" y="1773"/>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49" name="Line 73"/>
            <p:cNvSpPr>
              <a:spLocks noChangeShapeType="1"/>
            </p:cNvSpPr>
            <p:nvPr/>
          </p:nvSpPr>
          <p:spPr bwMode="auto">
            <a:xfrm>
              <a:off x="3816" y="185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0" name="Line 74"/>
            <p:cNvSpPr>
              <a:spLocks noChangeShapeType="1"/>
            </p:cNvSpPr>
            <p:nvPr/>
          </p:nvSpPr>
          <p:spPr bwMode="auto">
            <a:xfrm>
              <a:off x="3816" y="1942"/>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1" name="Line 75"/>
            <p:cNvSpPr>
              <a:spLocks noChangeShapeType="1"/>
            </p:cNvSpPr>
            <p:nvPr/>
          </p:nvSpPr>
          <p:spPr bwMode="auto">
            <a:xfrm>
              <a:off x="4716" y="1309"/>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2" name="Line 76"/>
            <p:cNvSpPr>
              <a:spLocks noChangeShapeType="1"/>
            </p:cNvSpPr>
            <p:nvPr/>
          </p:nvSpPr>
          <p:spPr bwMode="auto">
            <a:xfrm>
              <a:off x="4688" y="137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3" name="Line 77"/>
            <p:cNvSpPr>
              <a:spLocks noChangeShapeType="1"/>
            </p:cNvSpPr>
            <p:nvPr/>
          </p:nvSpPr>
          <p:spPr bwMode="auto">
            <a:xfrm>
              <a:off x="4660" y="1463"/>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4" name="Line 78"/>
            <p:cNvSpPr>
              <a:spLocks noChangeShapeType="1"/>
            </p:cNvSpPr>
            <p:nvPr/>
          </p:nvSpPr>
          <p:spPr bwMode="auto">
            <a:xfrm>
              <a:off x="4660" y="154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5" name="Line 79"/>
            <p:cNvSpPr>
              <a:spLocks noChangeShapeType="1"/>
            </p:cNvSpPr>
            <p:nvPr/>
          </p:nvSpPr>
          <p:spPr bwMode="auto">
            <a:xfrm>
              <a:off x="4646" y="1632"/>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6" name="Line 80"/>
            <p:cNvSpPr>
              <a:spLocks noChangeShapeType="1"/>
            </p:cNvSpPr>
            <p:nvPr/>
          </p:nvSpPr>
          <p:spPr bwMode="auto">
            <a:xfrm>
              <a:off x="4646" y="171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7" name="Line 81"/>
            <p:cNvSpPr>
              <a:spLocks noChangeShapeType="1"/>
            </p:cNvSpPr>
            <p:nvPr/>
          </p:nvSpPr>
          <p:spPr bwMode="auto">
            <a:xfrm flipH="1">
              <a:off x="4618" y="1801"/>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8" name="Line 82"/>
            <p:cNvSpPr>
              <a:spLocks noChangeShapeType="1"/>
            </p:cNvSpPr>
            <p:nvPr/>
          </p:nvSpPr>
          <p:spPr bwMode="auto">
            <a:xfrm>
              <a:off x="4604" y="1885"/>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59" name="Rectangle 83"/>
            <p:cNvSpPr>
              <a:spLocks noChangeArrowheads="1"/>
            </p:cNvSpPr>
            <p:nvPr/>
          </p:nvSpPr>
          <p:spPr bwMode="auto">
            <a:xfrm>
              <a:off x="4107" y="950"/>
              <a:ext cx="56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 crashes</a:t>
              </a:r>
              <a:endParaRPr lang="en-GB" sz="2400">
                <a:latin typeface="Times" charset="0"/>
              </a:endParaRPr>
            </a:p>
          </p:txBody>
        </p:sp>
        <p:sp>
          <p:nvSpPr>
            <p:cNvPr id="255060" name="Rectangle 84"/>
            <p:cNvSpPr>
              <a:spLocks noChangeArrowheads="1"/>
            </p:cNvSpPr>
            <p:nvPr/>
          </p:nvSpPr>
          <p:spPr bwMode="auto">
            <a:xfrm>
              <a:off x="4441" y="1930"/>
              <a:ext cx="570"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(q, r)</a:t>
              </a:r>
              <a:endParaRPr lang="en-GB" sz="2400">
                <a:latin typeface="Times" charset="0"/>
              </a:endParaRPr>
            </a:p>
          </p:txBody>
        </p:sp>
        <p:sp>
          <p:nvSpPr>
            <p:cNvPr id="255061" name="Rectangle 85"/>
            <p:cNvSpPr>
              <a:spLocks noChangeArrowheads="1"/>
            </p:cNvSpPr>
            <p:nvPr/>
          </p:nvSpPr>
          <p:spPr bwMode="auto">
            <a:xfrm>
              <a:off x="3568" y="1986"/>
              <a:ext cx="715"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(p, q, r)</a:t>
              </a:r>
              <a:endParaRPr lang="en-GB" sz="2400">
                <a:latin typeface="Times" charset="0"/>
              </a:endParaRPr>
            </a:p>
          </p:txBody>
        </p:sp>
        <p:sp>
          <p:nvSpPr>
            <p:cNvPr id="255062" name="Rectangle 86"/>
            <p:cNvSpPr>
              <a:spLocks noChangeArrowheads="1"/>
            </p:cNvSpPr>
            <p:nvPr/>
          </p:nvSpPr>
          <p:spPr bwMode="auto">
            <a:xfrm>
              <a:off x="478" y="781"/>
              <a:ext cx="672"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a (allowed).</a:t>
              </a:r>
              <a:endParaRPr lang="en-GB" sz="2400">
                <a:latin typeface="Times" charset="0"/>
              </a:endParaRPr>
            </a:p>
          </p:txBody>
        </p:sp>
        <p:sp>
          <p:nvSpPr>
            <p:cNvPr id="255063" name="Rectangle 87"/>
            <p:cNvSpPr>
              <a:spLocks noChangeArrowheads="1"/>
            </p:cNvSpPr>
            <p:nvPr/>
          </p:nvSpPr>
          <p:spPr bwMode="auto">
            <a:xfrm>
              <a:off x="3216" y="781"/>
              <a:ext cx="672"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b (allowed).</a:t>
              </a:r>
              <a:endParaRPr lang="en-GB" sz="2400">
                <a:latin typeface="Times" charset="0"/>
              </a:endParaRPr>
            </a:p>
          </p:txBody>
        </p:sp>
        <p:sp>
          <p:nvSpPr>
            <p:cNvPr id="255064" name="Freeform 88"/>
            <p:cNvSpPr>
              <a:spLocks/>
            </p:cNvSpPr>
            <p:nvPr/>
          </p:nvSpPr>
          <p:spPr bwMode="auto">
            <a:xfrm>
              <a:off x="2747" y="2799"/>
              <a:ext cx="42" cy="71"/>
            </a:xfrm>
            <a:custGeom>
              <a:avLst/>
              <a:gdLst/>
              <a:ahLst/>
              <a:cxnLst>
                <a:cxn ang="0">
                  <a:pos x="0" y="29"/>
                </a:cxn>
                <a:cxn ang="0">
                  <a:pos x="0" y="0"/>
                </a:cxn>
                <a:cxn ang="0">
                  <a:pos x="42" y="29"/>
                </a:cxn>
                <a:cxn ang="0">
                  <a:pos x="0" y="71"/>
                </a:cxn>
                <a:cxn ang="0">
                  <a:pos x="0" y="29"/>
                </a:cxn>
              </a:cxnLst>
              <a:rect l="0" t="0" r="r" b="b"/>
              <a:pathLst>
                <a:path w="42" h="71">
                  <a:moveTo>
                    <a:pt x="0" y="29"/>
                  </a:moveTo>
                  <a:lnTo>
                    <a:pt x="0" y="0"/>
                  </a:lnTo>
                  <a:lnTo>
                    <a:pt x="42" y="29"/>
                  </a:lnTo>
                  <a:lnTo>
                    <a:pt x="0" y="71"/>
                  </a:lnTo>
                  <a:lnTo>
                    <a:pt x="0" y="29"/>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65" name="Line 89"/>
            <p:cNvSpPr>
              <a:spLocks noChangeShapeType="1"/>
            </p:cNvSpPr>
            <p:nvPr/>
          </p:nvSpPr>
          <p:spPr bwMode="auto">
            <a:xfrm>
              <a:off x="1101" y="2828"/>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66" name="Freeform 90"/>
            <p:cNvSpPr>
              <a:spLocks/>
            </p:cNvSpPr>
            <p:nvPr/>
          </p:nvSpPr>
          <p:spPr bwMode="auto">
            <a:xfrm>
              <a:off x="2747" y="3081"/>
              <a:ext cx="42" cy="56"/>
            </a:xfrm>
            <a:custGeom>
              <a:avLst/>
              <a:gdLst/>
              <a:ahLst/>
              <a:cxnLst>
                <a:cxn ang="0">
                  <a:pos x="0" y="28"/>
                </a:cxn>
                <a:cxn ang="0">
                  <a:pos x="0" y="0"/>
                </a:cxn>
                <a:cxn ang="0">
                  <a:pos x="42" y="28"/>
                </a:cxn>
                <a:cxn ang="0">
                  <a:pos x="0" y="56"/>
                </a:cxn>
                <a:cxn ang="0">
                  <a:pos x="0" y="28"/>
                </a:cxn>
              </a:cxnLst>
              <a:rect l="0" t="0" r="r" b="b"/>
              <a:pathLst>
                <a:path w="42" h="56">
                  <a:moveTo>
                    <a:pt x="0" y="28"/>
                  </a:moveTo>
                  <a:lnTo>
                    <a:pt x="0" y="0"/>
                  </a:lnTo>
                  <a:lnTo>
                    <a:pt x="42"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67" name="Line 91"/>
            <p:cNvSpPr>
              <a:spLocks noChangeShapeType="1"/>
            </p:cNvSpPr>
            <p:nvPr/>
          </p:nvSpPr>
          <p:spPr bwMode="auto">
            <a:xfrm>
              <a:off x="1101" y="3109"/>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68" name="Freeform 92"/>
            <p:cNvSpPr>
              <a:spLocks/>
            </p:cNvSpPr>
            <p:nvPr/>
          </p:nvSpPr>
          <p:spPr bwMode="auto">
            <a:xfrm>
              <a:off x="2747" y="3348"/>
              <a:ext cx="42" cy="56"/>
            </a:xfrm>
            <a:custGeom>
              <a:avLst/>
              <a:gdLst/>
              <a:ahLst/>
              <a:cxnLst>
                <a:cxn ang="0">
                  <a:pos x="0" y="28"/>
                </a:cxn>
                <a:cxn ang="0">
                  <a:pos x="0" y="0"/>
                </a:cxn>
                <a:cxn ang="0">
                  <a:pos x="42" y="28"/>
                </a:cxn>
                <a:cxn ang="0">
                  <a:pos x="0" y="56"/>
                </a:cxn>
                <a:cxn ang="0">
                  <a:pos x="0" y="28"/>
                </a:cxn>
              </a:cxnLst>
              <a:rect l="0" t="0" r="r" b="b"/>
              <a:pathLst>
                <a:path w="42" h="56">
                  <a:moveTo>
                    <a:pt x="0" y="28"/>
                  </a:moveTo>
                  <a:lnTo>
                    <a:pt x="0" y="0"/>
                  </a:lnTo>
                  <a:lnTo>
                    <a:pt x="42"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69" name="Line 93"/>
            <p:cNvSpPr>
              <a:spLocks noChangeShapeType="1"/>
            </p:cNvSpPr>
            <p:nvPr/>
          </p:nvSpPr>
          <p:spPr bwMode="auto">
            <a:xfrm>
              <a:off x="1101" y="3376"/>
              <a:ext cx="1632"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0" name="Rectangle 94"/>
            <p:cNvSpPr>
              <a:spLocks noChangeArrowheads="1"/>
            </p:cNvSpPr>
            <p:nvPr/>
          </p:nvSpPr>
          <p:spPr bwMode="auto">
            <a:xfrm>
              <a:off x="999" y="2745"/>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a:t>
              </a:r>
              <a:endParaRPr lang="en-GB" sz="2400">
                <a:latin typeface="Times" charset="0"/>
              </a:endParaRPr>
            </a:p>
          </p:txBody>
        </p:sp>
        <p:sp>
          <p:nvSpPr>
            <p:cNvPr id="255071" name="Rectangle 95"/>
            <p:cNvSpPr>
              <a:spLocks noChangeArrowheads="1"/>
            </p:cNvSpPr>
            <p:nvPr/>
          </p:nvSpPr>
          <p:spPr bwMode="auto">
            <a:xfrm>
              <a:off x="999" y="3027"/>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q</a:t>
              </a:r>
              <a:endParaRPr lang="en-GB" sz="2400">
                <a:latin typeface="Times" charset="0"/>
              </a:endParaRPr>
            </a:p>
          </p:txBody>
        </p:sp>
        <p:sp>
          <p:nvSpPr>
            <p:cNvPr id="255072" name="Rectangle 96"/>
            <p:cNvSpPr>
              <a:spLocks noChangeArrowheads="1"/>
            </p:cNvSpPr>
            <p:nvPr/>
          </p:nvSpPr>
          <p:spPr bwMode="auto">
            <a:xfrm>
              <a:off x="1009" y="3294"/>
              <a:ext cx="4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r</a:t>
              </a:r>
              <a:endParaRPr lang="en-GB" sz="2400">
                <a:latin typeface="Times" charset="0"/>
              </a:endParaRPr>
            </a:p>
          </p:txBody>
        </p:sp>
        <p:sp>
          <p:nvSpPr>
            <p:cNvPr id="255073" name="Line 97"/>
            <p:cNvSpPr>
              <a:spLocks noChangeShapeType="1"/>
            </p:cNvSpPr>
            <p:nvPr/>
          </p:nvSpPr>
          <p:spPr bwMode="auto">
            <a:xfrm flipH="1">
              <a:off x="1270" y="2617"/>
              <a:ext cx="14"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4" name="Line 98"/>
            <p:cNvSpPr>
              <a:spLocks noChangeShapeType="1"/>
            </p:cNvSpPr>
            <p:nvPr/>
          </p:nvSpPr>
          <p:spPr bwMode="auto">
            <a:xfrm flipH="1">
              <a:off x="1256" y="2687"/>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5" name="Line 99"/>
            <p:cNvSpPr>
              <a:spLocks noChangeShapeType="1"/>
            </p:cNvSpPr>
            <p:nvPr/>
          </p:nvSpPr>
          <p:spPr bwMode="auto">
            <a:xfrm flipH="1">
              <a:off x="1242" y="2771"/>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6" name="Line 100"/>
            <p:cNvSpPr>
              <a:spLocks noChangeShapeType="1"/>
            </p:cNvSpPr>
            <p:nvPr/>
          </p:nvSpPr>
          <p:spPr bwMode="auto">
            <a:xfrm>
              <a:off x="1228" y="2856"/>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7" name="Line 101"/>
            <p:cNvSpPr>
              <a:spLocks noChangeShapeType="1"/>
            </p:cNvSpPr>
            <p:nvPr/>
          </p:nvSpPr>
          <p:spPr bwMode="auto">
            <a:xfrm>
              <a:off x="1214" y="2940"/>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8" name="Line 102"/>
            <p:cNvSpPr>
              <a:spLocks noChangeShapeType="1"/>
            </p:cNvSpPr>
            <p:nvPr/>
          </p:nvSpPr>
          <p:spPr bwMode="auto">
            <a:xfrm>
              <a:off x="1200" y="3010"/>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79" name="Freeform 103"/>
            <p:cNvSpPr>
              <a:spLocks/>
            </p:cNvSpPr>
            <p:nvPr/>
          </p:nvSpPr>
          <p:spPr bwMode="auto">
            <a:xfrm>
              <a:off x="1186" y="3095"/>
              <a:ext cx="1" cy="28"/>
            </a:xfrm>
            <a:custGeom>
              <a:avLst/>
              <a:gdLst/>
              <a:ahLst/>
              <a:cxnLst>
                <a:cxn ang="0">
                  <a:pos x="0" y="0"/>
                </a:cxn>
                <a:cxn ang="0">
                  <a:pos x="0" y="14"/>
                </a:cxn>
                <a:cxn ang="0">
                  <a:pos x="0" y="28"/>
                </a:cxn>
              </a:cxnLst>
              <a:rect l="0" t="0" r="r" b="b"/>
              <a:pathLst>
                <a:path h="28">
                  <a:moveTo>
                    <a:pt x="0" y="0"/>
                  </a:moveTo>
                  <a:lnTo>
                    <a:pt x="0" y="14"/>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80" name="Line 104"/>
            <p:cNvSpPr>
              <a:spLocks noChangeShapeType="1"/>
            </p:cNvSpPr>
            <p:nvPr/>
          </p:nvSpPr>
          <p:spPr bwMode="auto">
            <a:xfrm>
              <a:off x="1171" y="317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1" name="Line 105"/>
            <p:cNvSpPr>
              <a:spLocks noChangeShapeType="1"/>
            </p:cNvSpPr>
            <p:nvPr/>
          </p:nvSpPr>
          <p:spPr bwMode="auto">
            <a:xfrm flipH="1">
              <a:off x="1157" y="3264"/>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2" name="Freeform 106"/>
            <p:cNvSpPr>
              <a:spLocks/>
            </p:cNvSpPr>
            <p:nvPr/>
          </p:nvSpPr>
          <p:spPr bwMode="auto">
            <a:xfrm>
              <a:off x="1157" y="3348"/>
              <a:ext cx="1" cy="28"/>
            </a:xfrm>
            <a:custGeom>
              <a:avLst/>
              <a:gdLst/>
              <a:ahLst/>
              <a:cxnLst>
                <a:cxn ang="0">
                  <a:pos x="0" y="0"/>
                </a:cxn>
                <a:cxn ang="0">
                  <a:pos x="0" y="14"/>
                </a:cxn>
                <a:cxn ang="0">
                  <a:pos x="0" y="28"/>
                </a:cxn>
              </a:cxnLst>
              <a:rect l="0" t="0" r="r" b="b"/>
              <a:pathLst>
                <a:path h="28">
                  <a:moveTo>
                    <a:pt x="0" y="0"/>
                  </a:moveTo>
                  <a:lnTo>
                    <a:pt x="0" y="14"/>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083" name="Line 107"/>
            <p:cNvSpPr>
              <a:spLocks noChangeShapeType="1"/>
            </p:cNvSpPr>
            <p:nvPr/>
          </p:nvSpPr>
          <p:spPr bwMode="auto">
            <a:xfrm>
              <a:off x="1157" y="3432"/>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4" name="Line 108"/>
            <p:cNvSpPr>
              <a:spLocks noChangeShapeType="1"/>
            </p:cNvSpPr>
            <p:nvPr/>
          </p:nvSpPr>
          <p:spPr bwMode="auto">
            <a:xfrm>
              <a:off x="1171" y="351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5" name="Line 109"/>
            <p:cNvSpPr>
              <a:spLocks noChangeShapeType="1"/>
            </p:cNvSpPr>
            <p:nvPr/>
          </p:nvSpPr>
          <p:spPr bwMode="auto">
            <a:xfrm>
              <a:off x="1171" y="3587"/>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6" name="Rectangle 110"/>
            <p:cNvSpPr>
              <a:spLocks noChangeArrowheads="1"/>
            </p:cNvSpPr>
            <p:nvPr/>
          </p:nvSpPr>
          <p:spPr bwMode="auto">
            <a:xfrm>
              <a:off x="923" y="3645"/>
              <a:ext cx="715"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(p, q, r)</a:t>
              </a:r>
              <a:endParaRPr lang="en-GB" sz="2400">
                <a:latin typeface="Times" charset="0"/>
              </a:endParaRPr>
            </a:p>
          </p:txBody>
        </p:sp>
        <p:sp>
          <p:nvSpPr>
            <p:cNvPr id="255087" name="Freeform 111"/>
            <p:cNvSpPr>
              <a:spLocks/>
            </p:cNvSpPr>
            <p:nvPr/>
          </p:nvSpPr>
          <p:spPr bwMode="auto">
            <a:xfrm>
              <a:off x="5419" y="2799"/>
              <a:ext cx="43" cy="57"/>
            </a:xfrm>
            <a:custGeom>
              <a:avLst/>
              <a:gdLst/>
              <a:ahLst/>
              <a:cxnLst>
                <a:cxn ang="0">
                  <a:pos x="0" y="29"/>
                </a:cxn>
                <a:cxn ang="0">
                  <a:pos x="0" y="0"/>
                </a:cxn>
                <a:cxn ang="0">
                  <a:pos x="43" y="29"/>
                </a:cxn>
                <a:cxn ang="0">
                  <a:pos x="0" y="57"/>
                </a:cxn>
                <a:cxn ang="0">
                  <a:pos x="0" y="29"/>
                </a:cxn>
              </a:cxnLst>
              <a:rect l="0" t="0" r="r" b="b"/>
              <a:pathLst>
                <a:path w="43" h="57">
                  <a:moveTo>
                    <a:pt x="0" y="29"/>
                  </a:moveTo>
                  <a:lnTo>
                    <a:pt x="0" y="0"/>
                  </a:lnTo>
                  <a:lnTo>
                    <a:pt x="43" y="29"/>
                  </a:lnTo>
                  <a:lnTo>
                    <a:pt x="0" y="57"/>
                  </a:lnTo>
                  <a:lnTo>
                    <a:pt x="0" y="29"/>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88" name="Line 112"/>
            <p:cNvSpPr>
              <a:spLocks noChangeShapeType="1"/>
            </p:cNvSpPr>
            <p:nvPr/>
          </p:nvSpPr>
          <p:spPr bwMode="auto">
            <a:xfrm>
              <a:off x="3760" y="2828"/>
              <a:ext cx="1645"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89" name="Freeform 113"/>
            <p:cNvSpPr>
              <a:spLocks/>
            </p:cNvSpPr>
            <p:nvPr/>
          </p:nvSpPr>
          <p:spPr bwMode="auto">
            <a:xfrm>
              <a:off x="5419" y="3067"/>
              <a:ext cx="43" cy="70"/>
            </a:xfrm>
            <a:custGeom>
              <a:avLst/>
              <a:gdLst/>
              <a:ahLst/>
              <a:cxnLst>
                <a:cxn ang="0">
                  <a:pos x="0" y="28"/>
                </a:cxn>
                <a:cxn ang="0">
                  <a:pos x="0" y="0"/>
                </a:cxn>
                <a:cxn ang="0">
                  <a:pos x="43" y="28"/>
                </a:cxn>
                <a:cxn ang="0">
                  <a:pos x="0" y="70"/>
                </a:cxn>
                <a:cxn ang="0">
                  <a:pos x="0" y="28"/>
                </a:cxn>
              </a:cxnLst>
              <a:rect l="0" t="0" r="r" b="b"/>
              <a:pathLst>
                <a:path w="43" h="70">
                  <a:moveTo>
                    <a:pt x="0" y="28"/>
                  </a:moveTo>
                  <a:lnTo>
                    <a:pt x="0" y="0"/>
                  </a:lnTo>
                  <a:lnTo>
                    <a:pt x="43" y="28"/>
                  </a:lnTo>
                  <a:lnTo>
                    <a:pt x="0" y="70"/>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90" name="Line 114"/>
            <p:cNvSpPr>
              <a:spLocks noChangeShapeType="1"/>
            </p:cNvSpPr>
            <p:nvPr/>
          </p:nvSpPr>
          <p:spPr bwMode="auto">
            <a:xfrm>
              <a:off x="3760" y="3095"/>
              <a:ext cx="1645"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91" name="Freeform 115"/>
            <p:cNvSpPr>
              <a:spLocks/>
            </p:cNvSpPr>
            <p:nvPr/>
          </p:nvSpPr>
          <p:spPr bwMode="auto">
            <a:xfrm>
              <a:off x="5419" y="3348"/>
              <a:ext cx="43" cy="56"/>
            </a:xfrm>
            <a:custGeom>
              <a:avLst/>
              <a:gdLst/>
              <a:ahLst/>
              <a:cxnLst>
                <a:cxn ang="0">
                  <a:pos x="0" y="28"/>
                </a:cxn>
                <a:cxn ang="0">
                  <a:pos x="0" y="0"/>
                </a:cxn>
                <a:cxn ang="0">
                  <a:pos x="43" y="28"/>
                </a:cxn>
                <a:cxn ang="0">
                  <a:pos x="0" y="56"/>
                </a:cxn>
                <a:cxn ang="0">
                  <a:pos x="0" y="28"/>
                </a:cxn>
              </a:cxnLst>
              <a:rect l="0" t="0" r="r" b="b"/>
              <a:pathLst>
                <a:path w="43" h="56">
                  <a:moveTo>
                    <a:pt x="0" y="28"/>
                  </a:moveTo>
                  <a:lnTo>
                    <a:pt x="0" y="0"/>
                  </a:lnTo>
                  <a:lnTo>
                    <a:pt x="43" y="28"/>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92" name="Line 116"/>
            <p:cNvSpPr>
              <a:spLocks noChangeShapeType="1"/>
            </p:cNvSpPr>
            <p:nvPr/>
          </p:nvSpPr>
          <p:spPr bwMode="auto">
            <a:xfrm>
              <a:off x="3760" y="3376"/>
              <a:ext cx="1645" cy="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93" name="Rectangle 117"/>
            <p:cNvSpPr>
              <a:spLocks noChangeArrowheads="1"/>
            </p:cNvSpPr>
            <p:nvPr/>
          </p:nvSpPr>
          <p:spPr bwMode="auto">
            <a:xfrm>
              <a:off x="3669" y="2745"/>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a:t>
              </a:r>
              <a:endParaRPr lang="en-GB" sz="2400">
                <a:latin typeface="Times" charset="0"/>
              </a:endParaRPr>
            </a:p>
          </p:txBody>
        </p:sp>
        <p:sp>
          <p:nvSpPr>
            <p:cNvPr id="255094" name="Rectangle 118"/>
            <p:cNvSpPr>
              <a:spLocks noChangeArrowheads="1"/>
            </p:cNvSpPr>
            <p:nvPr/>
          </p:nvSpPr>
          <p:spPr bwMode="auto">
            <a:xfrm>
              <a:off x="3669" y="3013"/>
              <a:ext cx="7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q</a:t>
              </a:r>
              <a:endParaRPr lang="en-GB" sz="2400">
                <a:latin typeface="Times" charset="0"/>
              </a:endParaRPr>
            </a:p>
          </p:txBody>
        </p:sp>
        <p:sp>
          <p:nvSpPr>
            <p:cNvPr id="255095" name="Rectangle 119"/>
            <p:cNvSpPr>
              <a:spLocks noChangeArrowheads="1"/>
            </p:cNvSpPr>
            <p:nvPr/>
          </p:nvSpPr>
          <p:spPr bwMode="auto">
            <a:xfrm>
              <a:off x="3680" y="3294"/>
              <a:ext cx="4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r</a:t>
              </a:r>
              <a:endParaRPr lang="en-GB" sz="2400">
                <a:latin typeface="Times" charset="0"/>
              </a:endParaRPr>
            </a:p>
          </p:txBody>
        </p:sp>
        <p:sp>
          <p:nvSpPr>
            <p:cNvPr id="255096" name="Line 120"/>
            <p:cNvSpPr>
              <a:spLocks noChangeShapeType="1"/>
            </p:cNvSpPr>
            <p:nvPr/>
          </p:nvSpPr>
          <p:spPr bwMode="auto">
            <a:xfrm>
              <a:off x="4224" y="2757"/>
              <a:ext cx="126" cy="155"/>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97" name="Line 121"/>
            <p:cNvSpPr>
              <a:spLocks noChangeShapeType="1"/>
            </p:cNvSpPr>
            <p:nvPr/>
          </p:nvSpPr>
          <p:spPr bwMode="auto">
            <a:xfrm flipH="1">
              <a:off x="4224" y="2757"/>
              <a:ext cx="126" cy="155"/>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098" name="Freeform 122"/>
            <p:cNvSpPr>
              <a:spLocks/>
            </p:cNvSpPr>
            <p:nvPr/>
          </p:nvSpPr>
          <p:spPr bwMode="auto">
            <a:xfrm>
              <a:off x="4885" y="3053"/>
              <a:ext cx="70" cy="56"/>
            </a:xfrm>
            <a:custGeom>
              <a:avLst/>
              <a:gdLst/>
              <a:ahLst/>
              <a:cxnLst>
                <a:cxn ang="0">
                  <a:pos x="14" y="28"/>
                </a:cxn>
                <a:cxn ang="0">
                  <a:pos x="28" y="0"/>
                </a:cxn>
                <a:cxn ang="0">
                  <a:pos x="70" y="42"/>
                </a:cxn>
                <a:cxn ang="0">
                  <a:pos x="0" y="56"/>
                </a:cxn>
                <a:cxn ang="0">
                  <a:pos x="14" y="28"/>
                </a:cxn>
              </a:cxnLst>
              <a:rect l="0" t="0" r="r" b="b"/>
              <a:pathLst>
                <a:path w="70" h="56">
                  <a:moveTo>
                    <a:pt x="14" y="28"/>
                  </a:moveTo>
                  <a:lnTo>
                    <a:pt x="28" y="0"/>
                  </a:lnTo>
                  <a:lnTo>
                    <a:pt x="70" y="42"/>
                  </a:lnTo>
                  <a:lnTo>
                    <a:pt x="0" y="56"/>
                  </a:lnTo>
                  <a:lnTo>
                    <a:pt x="14"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099" name="Line 123"/>
            <p:cNvSpPr>
              <a:spLocks noChangeShapeType="1"/>
            </p:cNvSpPr>
            <p:nvPr/>
          </p:nvSpPr>
          <p:spPr bwMode="auto">
            <a:xfrm>
              <a:off x="3999" y="2828"/>
              <a:ext cx="900" cy="253"/>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0" name="Freeform 124"/>
            <p:cNvSpPr>
              <a:spLocks/>
            </p:cNvSpPr>
            <p:nvPr/>
          </p:nvSpPr>
          <p:spPr bwMode="auto">
            <a:xfrm>
              <a:off x="4491" y="3306"/>
              <a:ext cx="56" cy="56"/>
            </a:xfrm>
            <a:custGeom>
              <a:avLst/>
              <a:gdLst/>
              <a:ahLst/>
              <a:cxnLst>
                <a:cxn ang="0">
                  <a:pos x="28" y="28"/>
                </a:cxn>
                <a:cxn ang="0">
                  <a:pos x="42" y="0"/>
                </a:cxn>
                <a:cxn ang="0">
                  <a:pos x="56" y="56"/>
                </a:cxn>
                <a:cxn ang="0">
                  <a:pos x="0" y="42"/>
                </a:cxn>
                <a:cxn ang="0">
                  <a:pos x="28" y="28"/>
                </a:cxn>
              </a:cxnLst>
              <a:rect l="0" t="0" r="r" b="b"/>
              <a:pathLst>
                <a:path w="56" h="56">
                  <a:moveTo>
                    <a:pt x="28" y="28"/>
                  </a:moveTo>
                  <a:lnTo>
                    <a:pt x="42" y="0"/>
                  </a:lnTo>
                  <a:lnTo>
                    <a:pt x="56" y="56"/>
                  </a:lnTo>
                  <a:lnTo>
                    <a:pt x="0" y="42"/>
                  </a:lnTo>
                  <a:lnTo>
                    <a:pt x="28"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101" name="Line 125"/>
            <p:cNvSpPr>
              <a:spLocks noChangeShapeType="1"/>
            </p:cNvSpPr>
            <p:nvPr/>
          </p:nvSpPr>
          <p:spPr bwMode="auto">
            <a:xfrm>
              <a:off x="4027" y="2828"/>
              <a:ext cx="478" cy="492"/>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2" name="Line 126"/>
            <p:cNvSpPr>
              <a:spLocks noChangeShapeType="1"/>
            </p:cNvSpPr>
            <p:nvPr/>
          </p:nvSpPr>
          <p:spPr bwMode="auto">
            <a:xfrm flipH="1">
              <a:off x="3942" y="2617"/>
              <a:ext cx="15"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3" name="Line 127"/>
            <p:cNvSpPr>
              <a:spLocks noChangeShapeType="1"/>
            </p:cNvSpPr>
            <p:nvPr/>
          </p:nvSpPr>
          <p:spPr bwMode="auto">
            <a:xfrm flipH="1">
              <a:off x="3928" y="2687"/>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4" name="Line 128"/>
            <p:cNvSpPr>
              <a:spLocks noChangeShapeType="1"/>
            </p:cNvSpPr>
            <p:nvPr/>
          </p:nvSpPr>
          <p:spPr bwMode="auto">
            <a:xfrm>
              <a:off x="3914" y="2771"/>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5" name="Line 129"/>
            <p:cNvSpPr>
              <a:spLocks noChangeShapeType="1"/>
            </p:cNvSpPr>
            <p:nvPr/>
          </p:nvSpPr>
          <p:spPr bwMode="auto">
            <a:xfrm>
              <a:off x="3900" y="2856"/>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6" name="Line 130"/>
            <p:cNvSpPr>
              <a:spLocks noChangeShapeType="1"/>
            </p:cNvSpPr>
            <p:nvPr/>
          </p:nvSpPr>
          <p:spPr bwMode="auto">
            <a:xfrm>
              <a:off x="3886" y="2926"/>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7" name="Line 131"/>
            <p:cNvSpPr>
              <a:spLocks noChangeShapeType="1"/>
            </p:cNvSpPr>
            <p:nvPr/>
          </p:nvSpPr>
          <p:spPr bwMode="auto">
            <a:xfrm>
              <a:off x="3872" y="3010"/>
              <a:ext cx="1"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08" name="Freeform 132"/>
            <p:cNvSpPr>
              <a:spLocks/>
            </p:cNvSpPr>
            <p:nvPr/>
          </p:nvSpPr>
          <p:spPr bwMode="auto">
            <a:xfrm>
              <a:off x="3858" y="3095"/>
              <a:ext cx="1" cy="28"/>
            </a:xfrm>
            <a:custGeom>
              <a:avLst/>
              <a:gdLst/>
              <a:ahLst/>
              <a:cxnLst>
                <a:cxn ang="0">
                  <a:pos x="0" y="0"/>
                </a:cxn>
                <a:cxn ang="0">
                  <a:pos x="0" y="14"/>
                </a:cxn>
                <a:cxn ang="0">
                  <a:pos x="0" y="28"/>
                </a:cxn>
              </a:cxnLst>
              <a:rect l="0" t="0" r="r" b="b"/>
              <a:pathLst>
                <a:path h="28">
                  <a:moveTo>
                    <a:pt x="0" y="0"/>
                  </a:moveTo>
                  <a:lnTo>
                    <a:pt x="0" y="14"/>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109" name="Line 133"/>
            <p:cNvSpPr>
              <a:spLocks noChangeShapeType="1"/>
            </p:cNvSpPr>
            <p:nvPr/>
          </p:nvSpPr>
          <p:spPr bwMode="auto">
            <a:xfrm>
              <a:off x="3844" y="317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0" name="Line 134"/>
            <p:cNvSpPr>
              <a:spLocks noChangeShapeType="1"/>
            </p:cNvSpPr>
            <p:nvPr/>
          </p:nvSpPr>
          <p:spPr bwMode="auto">
            <a:xfrm>
              <a:off x="3830" y="3264"/>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1" name="Freeform 135"/>
            <p:cNvSpPr>
              <a:spLocks/>
            </p:cNvSpPr>
            <p:nvPr/>
          </p:nvSpPr>
          <p:spPr bwMode="auto">
            <a:xfrm>
              <a:off x="3830" y="3348"/>
              <a:ext cx="1" cy="28"/>
            </a:xfrm>
            <a:custGeom>
              <a:avLst/>
              <a:gdLst/>
              <a:ahLst/>
              <a:cxnLst>
                <a:cxn ang="0">
                  <a:pos x="0" y="0"/>
                </a:cxn>
                <a:cxn ang="0">
                  <a:pos x="0" y="0"/>
                </a:cxn>
                <a:cxn ang="0">
                  <a:pos x="0" y="28"/>
                </a:cxn>
              </a:cxnLst>
              <a:rect l="0" t="0" r="r" b="b"/>
              <a:pathLst>
                <a:path h="28">
                  <a:moveTo>
                    <a:pt x="0" y="0"/>
                  </a:moveTo>
                  <a:lnTo>
                    <a:pt x="0" y="0"/>
                  </a:lnTo>
                  <a:lnTo>
                    <a:pt x="0" y="28"/>
                  </a:lnTo>
                </a:path>
              </a:pathLst>
            </a:custGeom>
            <a:noFill/>
            <a:ln w="33338">
              <a:solidFill>
                <a:srgbClr val="000000"/>
              </a:solidFill>
              <a:prstDash val="solid"/>
              <a:round/>
              <a:headEnd/>
              <a:tailEnd/>
            </a:ln>
          </p:spPr>
          <p:txBody>
            <a:bodyPr>
              <a:prstTxWarp prst="textNoShape">
                <a:avLst/>
              </a:prstTxWarp>
            </a:bodyPr>
            <a:lstStyle/>
            <a:p>
              <a:endParaRPr lang="en-US"/>
            </a:p>
          </p:txBody>
        </p:sp>
        <p:sp>
          <p:nvSpPr>
            <p:cNvPr id="255112" name="Line 136"/>
            <p:cNvSpPr>
              <a:spLocks noChangeShapeType="1"/>
            </p:cNvSpPr>
            <p:nvPr/>
          </p:nvSpPr>
          <p:spPr bwMode="auto">
            <a:xfrm>
              <a:off x="3830" y="341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3" name="Line 137"/>
            <p:cNvSpPr>
              <a:spLocks noChangeShapeType="1"/>
            </p:cNvSpPr>
            <p:nvPr/>
          </p:nvSpPr>
          <p:spPr bwMode="auto">
            <a:xfrm>
              <a:off x="3830" y="3503"/>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4" name="Line 138"/>
            <p:cNvSpPr>
              <a:spLocks noChangeShapeType="1"/>
            </p:cNvSpPr>
            <p:nvPr/>
          </p:nvSpPr>
          <p:spPr bwMode="auto">
            <a:xfrm>
              <a:off x="3844" y="3587"/>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5" name="Line 139"/>
            <p:cNvSpPr>
              <a:spLocks noChangeShapeType="1"/>
            </p:cNvSpPr>
            <p:nvPr/>
          </p:nvSpPr>
          <p:spPr bwMode="auto">
            <a:xfrm>
              <a:off x="4744" y="2968"/>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6" name="Line 140"/>
            <p:cNvSpPr>
              <a:spLocks noChangeShapeType="1"/>
            </p:cNvSpPr>
            <p:nvPr/>
          </p:nvSpPr>
          <p:spPr bwMode="auto">
            <a:xfrm flipH="1">
              <a:off x="4702" y="3024"/>
              <a:ext cx="14"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7" name="Line 141"/>
            <p:cNvSpPr>
              <a:spLocks noChangeShapeType="1"/>
            </p:cNvSpPr>
            <p:nvPr/>
          </p:nvSpPr>
          <p:spPr bwMode="auto">
            <a:xfrm>
              <a:off x="4688" y="310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8" name="Line 142"/>
            <p:cNvSpPr>
              <a:spLocks noChangeShapeType="1"/>
            </p:cNvSpPr>
            <p:nvPr/>
          </p:nvSpPr>
          <p:spPr bwMode="auto">
            <a:xfrm flipH="1">
              <a:off x="4674" y="3193"/>
              <a:ext cx="14"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19" name="Line 143"/>
            <p:cNvSpPr>
              <a:spLocks noChangeShapeType="1"/>
            </p:cNvSpPr>
            <p:nvPr/>
          </p:nvSpPr>
          <p:spPr bwMode="auto">
            <a:xfrm>
              <a:off x="4674" y="3278"/>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0" name="Line 144"/>
            <p:cNvSpPr>
              <a:spLocks noChangeShapeType="1"/>
            </p:cNvSpPr>
            <p:nvPr/>
          </p:nvSpPr>
          <p:spPr bwMode="auto">
            <a:xfrm>
              <a:off x="4674" y="3362"/>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1" name="Line 145"/>
            <p:cNvSpPr>
              <a:spLocks noChangeShapeType="1"/>
            </p:cNvSpPr>
            <p:nvPr/>
          </p:nvSpPr>
          <p:spPr bwMode="auto">
            <a:xfrm flipH="1">
              <a:off x="4646" y="3446"/>
              <a:ext cx="14"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2" name="Line 146"/>
            <p:cNvSpPr>
              <a:spLocks noChangeShapeType="1"/>
            </p:cNvSpPr>
            <p:nvPr/>
          </p:nvSpPr>
          <p:spPr bwMode="auto">
            <a:xfrm>
              <a:off x="4632" y="3531"/>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3" name="Rectangle 147"/>
            <p:cNvSpPr>
              <a:spLocks noChangeArrowheads="1"/>
            </p:cNvSpPr>
            <p:nvPr/>
          </p:nvSpPr>
          <p:spPr bwMode="auto">
            <a:xfrm>
              <a:off x="4132" y="2595"/>
              <a:ext cx="56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 crashes</a:t>
              </a:r>
              <a:endParaRPr lang="en-GB" sz="2400">
                <a:latin typeface="Times" charset="0"/>
              </a:endParaRPr>
            </a:p>
          </p:txBody>
        </p:sp>
        <p:sp>
          <p:nvSpPr>
            <p:cNvPr id="255124" name="Rectangle 148"/>
            <p:cNvSpPr>
              <a:spLocks noChangeArrowheads="1"/>
            </p:cNvSpPr>
            <p:nvPr/>
          </p:nvSpPr>
          <p:spPr bwMode="auto">
            <a:xfrm>
              <a:off x="4466" y="3575"/>
              <a:ext cx="571"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(q, r)</a:t>
              </a:r>
              <a:endParaRPr lang="en-GB" sz="2400">
                <a:latin typeface="Times" charset="0"/>
              </a:endParaRPr>
            </a:p>
          </p:txBody>
        </p:sp>
        <p:sp>
          <p:nvSpPr>
            <p:cNvPr id="255125" name="Rectangle 149"/>
            <p:cNvSpPr>
              <a:spLocks noChangeArrowheads="1"/>
            </p:cNvSpPr>
            <p:nvPr/>
          </p:nvSpPr>
          <p:spPr bwMode="auto">
            <a:xfrm>
              <a:off x="3594" y="3631"/>
              <a:ext cx="715"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(p, q, r)</a:t>
              </a:r>
              <a:endParaRPr lang="en-GB" sz="2400">
                <a:latin typeface="Times" charset="0"/>
              </a:endParaRPr>
            </a:p>
          </p:txBody>
        </p:sp>
        <p:sp>
          <p:nvSpPr>
            <p:cNvPr id="255126" name="Rectangle 150"/>
            <p:cNvSpPr>
              <a:spLocks noChangeArrowheads="1"/>
            </p:cNvSpPr>
            <p:nvPr/>
          </p:nvSpPr>
          <p:spPr bwMode="auto">
            <a:xfrm>
              <a:off x="503" y="2441"/>
              <a:ext cx="831"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c (disallowed).</a:t>
              </a:r>
              <a:endParaRPr lang="en-GB" sz="2400">
                <a:latin typeface="Times" charset="0"/>
              </a:endParaRPr>
            </a:p>
          </p:txBody>
        </p:sp>
        <p:sp>
          <p:nvSpPr>
            <p:cNvPr id="255127" name="Rectangle 151"/>
            <p:cNvSpPr>
              <a:spLocks noChangeArrowheads="1"/>
            </p:cNvSpPr>
            <p:nvPr/>
          </p:nvSpPr>
          <p:spPr bwMode="auto">
            <a:xfrm>
              <a:off x="3241" y="2441"/>
              <a:ext cx="839"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d (disallowed).</a:t>
              </a:r>
              <a:endParaRPr lang="en-GB" sz="2400">
                <a:latin typeface="Times" charset="0"/>
              </a:endParaRPr>
            </a:p>
          </p:txBody>
        </p:sp>
        <p:sp>
          <p:nvSpPr>
            <p:cNvPr id="255128" name="Line 152"/>
            <p:cNvSpPr>
              <a:spLocks noChangeShapeType="1"/>
            </p:cNvSpPr>
            <p:nvPr/>
          </p:nvSpPr>
          <p:spPr bwMode="auto">
            <a:xfrm>
              <a:off x="1565" y="2771"/>
              <a:ext cx="127" cy="14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29" name="Line 153"/>
            <p:cNvSpPr>
              <a:spLocks noChangeShapeType="1"/>
            </p:cNvSpPr>
            <p:nvPr/>
          </p:nvSpPr>
          <p:spPr bwMode="auto">
            <a:xfrm flipH="1">
              <a:off x="1565" y="2771"/>
              <a:ext cx="127" cy="141"/>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0" name="Freeform 154"/>
            <p:cNvSpPr>
              <a:spLocks/>
            </p:cNvSpPr>
            <p:nvPr/>
          </p:nvSpPr>
          <p:spPr bwMode="auto">
            <a:xfrm>
              <a:off x="2156" y="3067"/>
              <a:ext cx="56" cy="56"/>
            </a:xfrm>
            <a:custGeom>
              <a:avLst/>
              <a:gdLst/>
              <a:ahLst/>
              <a:cxnLst>
                <a:cxn ang="0">
                  <a:pos x="0" y="28"/>
                </a:cxn>
                <a:cxn ang="0">
                  <a:pos x="14" y="0"/>
                </a:cxn>
                <a:cxn ang="0">
                  <a:pos x="56" y="42"/>
                </a:cxn>
                <a:cxn ang="0">
                  <a:pos x="0" y="56"/>
                </a:cxn>
                <a:cxn ang="0">
                  <a:pos x="0" y="28"/>
                </a:cxn>
              </a:cxnLst>
              <a:rect l="0" t="0" r="r" b="b"/>
              <a:pathLst>
                <a:path w="56" h="56">
                  <a:moveTo>
                    <a:pt x="0" y="28"/>
                  </a:moveTo>
                  <a:lnTo>
                    <a:pt x="14" y="0"/>
                  </a:lnTo>
                  <a:lnTo>
                    <a:pt x="56" y="42"/>
                  </a:lnTo>
                  <a:lnTo>
                    <a:pt x="0" y="56"/>
                  </a:lnTo>
                  <a:lnTo>
                    <a:pt x="0"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131" name="Line 155"/>
            <p:cNvSpPr>
              <a:spLocks noChangeShapeType="1"/>
            </p:cNvSpPr>
            <p:nvPr/>
          </p:nvSpPr>
          <p:spPr bwMode="auto">
            <a:xfrm>
              <a:off x="1354" y="2842"/>
              <a:ext cx="802" cy="23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2" name="Freeform 156"/>
            <p:cNvSpPr>
              <a:spLocks/>
            </p:cNvSpPr>
            <p:nvPr/>
          </p:nvSpPr>
          <p:spPr bwMode="auto">
            <a:xfrm>
              <a:off x="2058" y="3306"/>
              <a:ext cx="56" cy="56"/>
            </a:xfrm>
            <a:custGeom>
              <a:avLst/>
              <a:gdLst/>
              <a:ahLst/>
              <a:cxnLst>
                <a:cxn ang="0">
                  <a:pos x="14" y="28"/>
                </a:cxn>
                <a:cxn ang="0">
                  <a:pos x="28" y="0"/>
                </a:cxn>
                <a:cxn ang="0">
                  <a:pos x="56" y="56"/>
                </a:cxn>
                <a:cxn ang="0">
                  <a:pos x="0" y="56"/>
                </a:cxn>
                <a:cxn ang="0">
                  <a:pos x="14" y="28"/>
                </a:cxn>
              </a:cxnLst>
              <a:rect l="0" t="0" r="r" b="b"/>
              <a:pathLst>
                <a:path w="56" h="56">
                  <a:moveTo>
                    <a:pt x="14" y="28"/>
                  </a:moveTo>
                  <a:lnTo>
                    <a:pt x="28" y="0"/>
                  </a:lnTo>
                  <a:lnTo>
                    <a:pt x="56" y="56"/>
                  </a:lnTo>
                  <a:lnTo>
                    <a:pt x="0" y="56"/>
                  </a:lnTo>
                  <a:lnTo>
                    <a:pt x="14" y="28"/>
                  </a:lnTo>
                  <a:close/>
                </a:path>
              </a:pathLst>
            </a:custGeom>
            <a:solidFill>
              <a:srgbClr val="000000"/>
            </a:solidFill>
            <a:ln w="33338">
              <a:solidFill>
                <a:srgbClr val="000000"/>
              </a:solidFill>
              <a:prstDash val="solid"/>
              <a:round/>
              <a:headEnd/>
              <a:tailEnd/>
            </a:ln>
          </p:spPr>
          <p:txBody>
            <a:bodyPr>
              <a:prstTxWarp prst="textNoShape">
                <a:avLst/>
              </a:prstTxWarp>
            </a:bodyPr>
            <a:lstStyle/>
            <a:p>
              <a:endParaRPr lang="en-US"/>
            </a:p>
          </p:txBody>
        </p:sp>
        <p:sp>
          <p:nvSpPr>
            <p:cNvPr id="255133" name="Line 157"/>
            <p:cNvSpPr>
              <a:spLocks noChangeShapeType="1"/>
            </p:cNvSpPr>
            <p:nvPr/>
          </p:nvSpPr>
          <p:spPr bwMode="auto">
            <a:xfrm>
              <a:off x="1354" y="2842"/>
              <a:ext cx="704" cy="492"/>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4" name="Line 158"/>
            <p:cNvSpPr>
              <a:spLocks noChangeShapeType="1"/>
            </p:cNvSpPr>
            <p:nvPr/>
          </p:nvSpPr>
          <p:spPr bwMode="auto">
            <a:xfrm>
              <a:off x="2086" y="2968"/>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5" name="Line 159"/>
            <p:cNvSpPr>
              <a:spLocks noChangeShapeType="1"/>
            </p:cNvSpPr>
            <p:nvPr/>
          </p:nvSpPr>
          <p:spPr bwMode="auto">
            <a:xfrm>
              <a:off x="2058" y="3039"/>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6" name="Line 160"/>
            <p:cNvSpPr>
              <a:spLocks noChangeShapeType="1"/>
            </p:cNvSpPr>
            <p:nvPr/>
          </p:nvSpPr>
          <p:spPr bwMode="auto">
            <a:xfrm>
              <a:off x="2030" y="3123"/>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7" name="Line 161"/>
            <p:cNvSpPr>
              <a:spLocks noChangeShapeType="1"/>
            </p:cNvSpPr>
            <p:nvPr/>
          </p:nvSpPr>
          <p:spPr bwMode="auto">
            <a:xfrm>
              <a:off x="2030" y="3207"/>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8" name="Line 162"/>
            <p:cNvSpPr>
              <a:spLocks noChangeShapeType="1"/>
            </p:cNvSpPr>
            <p:nvPr/>
          </p:nvSpPr>
          <p:spPr bwMode="auto">
            <a:xfrm>
              <a:off x="2015" y="3292"/>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39" name="Line 163"/>
            <p:cNvSpPr>
              <a:spLocks noChangeShapeType="1"/>
            </p:cNvSpPr>
            <p:nvPr/>
          </p:nvSpPr>
          <p:spPr bwMode="auto">
            <a:xfrm>
              <a:off x="2015" y="3376"/>
              <a:ext cx="1" cy="28"/>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40" name="Line 164"/>
            <p:cNvSpPr>
              <a:spLocks noChangeShapeType="1"/>
            </p:cNvSpPr>
            <p:nvPr/>
          </p:nvSpPr>
          <p:spPr bwMode="auto">
            <a:xfrm flipH="1">
              <a:off x="1987" y="3460"/>
              <a:ext cx="14" cy="29"/>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41" name="Line 165"/>
            <p:cNvSpPr>
              <a:spLocks noChangeShapeType="1"/>
            </p:cNvSpPr>
            <p:nvPr/>
          </p:nvSpPr>
          <p:spPr bwMode="auto">
            <a:xfrm>
              <a:off x="1973" y="3545"/>
              <a:ext cx="1" cy="14"/>
            </a:xfrm>
            <a:prstGeom prst="line">
              <a:avLst/>
            </a:prstGeom>
            <a:noFill/>
            <a:ln w="33338">
              <a:solidFill>
                <a:srgbClr val="000000"/>
              </a:solidFill>
              <a:round/>
              <a:headEnd/>
              <a:tailEnd/>
            </a:ln>
          </p:spPr>
          <p:txBody>
            <a:bodyPr>
              <a:prstTxWarp prst="textNoShape">
                <a:avLst/>
              </a:prstTxWarp>
            </a:bodyPr>
            <a:lstStyle/>
            <a:p>
              <a:endParaRPr lang="en-US"/>
            </a:p>
          </p:txBody>
        </p:sp>
        <p:sp>
          <p:nvSpPr>
            <p:cNvPr id="255142" name="Rectangle 166"/>
            <p:cNvSpPr>
              <a:spLocks noChangeArrowheads="1"/>
            </p:cNvSpPr>
            <p:nvPr/>
          </p:nvSpPr>
          <p:spPr bwMode="auto">
            <a:xfrm>
              <a:off x="1477" y="2610"/>
              <a:ext cx="563"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p crashes</a:t>
              </a:r>
              <a:endParaRPr lang="en-GB" sz="2400">
                <a:latin typeface="Times" charset="0"/>
              </a:endParaRPr>
            </a:p>
          </p:txBody>
        </p:sp>
        <p:sp>
          <p:nvSpPr>
            <p:cNvPr id="255143" name="Rectangle 167"/>
            <p:cNvSpPr>
              <a:spLocks noChangeArrowheads="1"/>
            </p:cNvSpPr>
            <p:nvPr/>
          </p:nvSpPr>
          <p:spPr bwMode="auto">
            <a:xfrm>
              <a:off x="1811" y="3589"/>
              <a:ext cx="571" cy="144"/>
            </a:xfrm>
            <a:prstGeom prst="rect">
              <a:avLst/>
            </a:prstGeom>
            <a:noFill/>
            <a:ln w="9525">
              <a:noFill/>
              <a:miter lim="800000"/>
              <a:headEnd/>
              <a:tailEnd/>
            </a:ln>
          </p:spPr>
          <p:txBody>
            <a:bodyPr wrap="none" lIns="0" tIns="0" rIns="0" bIns="0">
              <a:prstTxWarp prst="textNoShape">
                <a:avLst/>
              </a:prstTxWarp>
              <a:spAutoFit/>
            </a:bodyPr>
            <a:lstStyle/>
            <a:p>
              <a:pPr algn="l" eaLnBrk="0" hangingPunct="0"/>
              <a:r>
                <a:rPr lang="en-GB" sz="1500">
                  <a:solidFill>
                    <a:srgbClr val="000000"/>
                  </a:solidFill>
                  <a:latin typeface="Arial" charset="0"/>
                </a:rPr>
                <a:t>view (q, r)</a:t>
              </a:r>
              <a:endParaRPr lang="en-GB" sz="2400">
                <a:latin typeface="Times" charset="0"/>
              </a:endParaRPr>
            </a:p>
          </p:txBody>
        </p:sp>
      </p:grpSp>
      <p:sp>
        <p:nvSpPr>
          <p:cNvPr id="168" name="Slide Number Placeholder 167"/>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Virtual Synchrony (2)</a:t>
            </a:r>
          </a:p>
        </p:txBody>
      </p:sp>
      <p:pic>
        <p:nvPicPr>
          <p:cNvPr id="112644" name="Picture 4" descr="08-13"/>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533400" y="1676400"/>
            <a:ext cx="8191500" cy="365125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normAutofit fontScale="90000"/>
          </a:bodyPr>
          <a:lstStyle/>
          <a:p>
            <a:r>
              <a:rPr lang="en-US" sz="4000"/>
              <a:t>Virtual Synchrony Implementation: [Birman et al., 1991]</a:t>
            </a:r>
          </a:p>
        </p:txBody>
      </p:sp>
      <p:sp>
        <p:nvSpPr>
          <p:cNvPr id="257027" name="Rectangle 3"/>
          <p:cNvSpPr>
            <a:spLocks noGrp="1" noChangeArrowheads="1"/>
          </p:cNvSpPr>
          <p:nvPr>
            <p:ph type="body" idx="1"/>
          </p:nvPr>
        </p:nvSpPr>
        <p:spPr/>
        <p:txBody>
          <a:bodyPr/>
          <a:lstStyle/>
          <a:p>
            <a:r>
              <a:rPr lang="en-US" sz="2800"/>
              <a:t>Only stable messages are delivered</a:t>
            </a:r>
          </a:p>
          <a:p>
            <a:endParaRPr lang="en-US" sz="2800"/>
          </a:p>
          <a:p>
            <a:r>
              <a:rPr lang="en-US" sz="2800" b="1"/>
              <a:t>Stable message</a:t>
            </a:r>
            <a:r>
              <a:rPr lang="en-US" sz="2800"/>
              <a:t>: a message received by all processes in the message’s group view</a:t>
            </a:r>
          </a:p>
          <a:p>
            <a:endParaRPr lang="en-US" sz="2800"/>
          </a:p>
          <a:p>
            <a:r>
              <a:rPr lang="en-US" sz="2800"/>
              <a:t>Assumptions (can be ensured by using TCP): </a:t>
            </a:r>
          </a:p>
          <a:p>
            <a:pPr lvl="1"/>
            <a:r>
              <a:rPr lang="en-US" sz="2400"/>
              <a:t>Point-to-point communication is reliable</a:t>
            </a:r>
          </a:p>
          <a:p>
            <a:pPr lvl="1"/>
            <a:r>
              <a:rPr lang="en-US" sz="2400"/>
              <a:t>Point-to-point communication ensures FIFO-ordering</a:t>
            </a:r>
          </a:p>
          <a:p>
            <a:endParaRPr lang="en-US" sz="2800"/>
          </a:p>
          <a:p>
            <a:endParaRPr lang="en-US" sz="280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Message Ordering (1)</a:t>
            </a:r>
            <a:endParaRPr lang="en-US"/>
          </a:p>
        </p:txBody>
      </p:sp>
      <p:sp>
        <p:nvSpPr>
          <p:cNvPr id="113667" name="Rectangle 3"/>
          <p:cNvSpPr>
            <a:spLocks noGrp="1" noChangeArrowheads="1"/>
          </p:cNvSpPr>
          <p:nvPr>
            <p:ph type="body" idx="1"/>
          </p:nvPr>
        </p:nvSpPr>
        <p:spPr/>
        <p:txBody>
          <a:bodyPr/>
          <a:lstStyle/>
          <a:p>
            <a:r>
              <a:rPr lang="en-US" dirty="0" smtClean="0"/>
              <a:t>Four different orderings are distinguished:</a:t>
            </a:r>
          </a:p>
          <a:p>
            <a:pPr marL="987552" lvl="1" indent="-457200">
              <a:buFont typeface="+mj-lt"/>
              <a:buAutoNum type="arabicPeriod"/>
            </a:pPr>
            <a:r>
              <a:rPr lang="en-US" dirty="0" smtClean="0"/>
              <a:t>Unordered multicasts</a:t>
            </a:r>
          </a:p>
          <a:p>
            <a:pPr marL="987552" lvl="1" indent="-457200">
              <a:buFont typeface="+mj-lt"/>
              <a:buAutoNum type="arabicPeriod"/>
            </a:pPr>
            <a:r>
              <a:rPr lang="en-US" dirty="0" smtClean="0"/>
              <a:t>FIFO-ordered multicasts</a:t>
            </a:r>
          </a:p>
          <a:p>
            <a:pPr marL="987552" lvl="1" indent="-457200">
              <a:buFont typeface="+mj-lt"/>
              <a:buAutoNum type="arabicPeriod"/>
            </a:pPr>
            <a:r>
              <a:rPr lang="en-US" dirty="0" smtClean="0"/>
              <a:t>Causally-ordered multicasts</a:t>
            </a:r>
          </a:p>
          <a:p>
            <a:pPr marL="987552" lvl="1" indent="-457200">
              <a:buFont typeface="+mj-lt"/>
              <a:buAutoNum type="arabicPeriod"/>
            </a:pPr>
            <a:r>
              <a:rPr lang="en-US" dirty="0" smtClean="0"/>
              <a:t>Totally-ordered multicasts</a:t>
            </a:r>
          </a:p>
          <a:p>
            <a:endParaRPr lang="en-US" dirty="0" smtClean="0"/>
          </a:p>
          <a:p>
            <a:r>
              <a:rPr lang="en-US" dirty="0" smtClean="0"/>
              <a:t>Atomicity (everyone sees same order) is an orthogonal property</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Unordered Multicast</a:t>
            </a:r>
          </a:p>
        </p:txBody>
      </p:sp>
      <p:sp>
        <p:nvSpPr>
          <p:cNvPr id="116739" name="Rectangle 3"/>
          <p:cNvSpPr>
            <a:spLocks noGrp="1" noChangeArrowheads="1"/>
          </p:cNvSpPr>
          <p:nvPr>
            <p:ph type="body" idx="1"/>
          </p:nvPr>
        </p:nvSpPr>
        <p:spPr>
          <a:xfrm>
            <a:off x="0" y="4957763"/>
            <a:ext cx="9144000" cy="666750"/>
          </a:xfrm>
        </p:spPr>
        <p:txBody>
          <a:bodyPr>
            <a:normAutofit fontScale="62500" lnSpcReduction="20000"/>
          </a:bodyPr>
          <a:lstStyle/>
          <a:p>
            <a:pPr algn="l"/>
            <a:r>
              <a:rPr lang="en-US"/>
              <a:t>Figure 8-14. Three communicating processes in the same group.  The ordering of events per process is shown along the vertical axis.</a:t>
            </a:r>
          </a:p>
        </p:txBody>
      </p:sp>
      <p:pic>
        <p:nvPicPr>
          <p:cNvPr id="116740" name="Picture 4" descr="08-14T"/>
          <p:cNvPicPr>
            <a:picLocks noChangeAspect="1" noChangeArrowheads="1"/>
          </p:cNvPicPr>
          <p:nvPr/>
        </p:nvPicPr>
        <p:blipFill>
          <a:blip r:embed="rId3"/>
          <a:srcRect r="13232"/>
          <a:stretch>
            <a:fillRect/>
          </a:stretch>
        </p:blipFill>
        <p:spPr bwMode="auto">
          <a:xfrm>
            <a:off x="374650" y="2303463"/>
            <a:ext cx="8269288" cy="17018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a:t>Failure Masking by Redundancy</a:t>
            </a:r>
          </a:p>
        </p:txBody>
      </p:sp>
      <p:sp>
        <p:nvSpPr>
          <p:cNvPr id="79875" name="Rectangle 3"/>
          <p:cNvSpPr>
            <a:spLocks noGrp="1" noChangeArrowheads="1"/>
          </p:cNvSpPr>
          <p:nvPr>
            <p:ph type="body" idx="1"/>
          </p:nvPr>
        </p:nvSpPr>
        <p:spPr>
          <a:xfrm>
            <a:off x="180975" y="5589588"/>
            <a:ext cx="8745538" cy="963612"/>
          </a:xfrm>
        </p:spPr>
        <p:txBody>
          <a:bodyPr/>
          <a:lstStyle/>
          <a:p>
            <a:pPr algn="l">
              <a:lnSpc>
                <a:spcPct val="90000"/>
              </a:lnSpc>
            </a:pPr>
            <a:r>
              <a:rPr lang="en-US" sz="2000" dirty="0" smtClean="0"/>
              <a:t>Triple </a:t>
            </a:r>
            <a:r>
              <a:rPr lang="en-US" sz="2000" dirty="0"/>
              <a:t>modular redundancy. For each voter, if two or three of the inputs are the same, the output is equal to the input.  If all three inputs are different, the output is undefined.</a:t>
            </a:r>
          </a:p>
        </p:txBody>
      </p:sp>
      <p:pic>
        <p:nvPicPr>
          <p:cNvPr id="79876" name="Picture 4" descr="08-02"/>
          <p:cNvPicPr>
            <a:picLocks noChangeAspect="1" noChangeArrowheads="1"/>
          </p:cNvPicPr>
          <p:nvPr/>
        </p:nvPicPr>
        <p:blipFill>
          <a:blip r:embed="rId3"/>
          <a:srcRect/>
          <a:stretch>
            <a:fillRect/>
          </a:stretch>
        </p:blipFill>
        <p:spPr bwMode="auto">
          <a:xfrm>
            <a:off x="573088" y="1209675"/>
            <a:ext cx="7897812" cy="4181475"/>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FIFO Multicast</a:t>
            </a:r>
          </a:p>
        </p:txBody>
      </p:sp>
      <p:sp>
        <p:nvSpPr>
          <p:cNvPr id="118787" name="Rectangle 3"/>
          <p:cNvSpPr>
            <a:spLocks noGrp="1" noChangeArrowheads="1"/>
          </p:cNvSpPr>
          <p:nvPr>
            <p:ph type="body" idx="1"/>
          </p:nvPr>
        </p:nvSpPr>
        <p:spPr>
          <a:xfrm>
            <a:off x="0" y="5322888"/>
            <a:ext cx="9144000" cy="1535112"/>
          </a:xfrm>
        </p:spPr>
        <p:txBody>
          <a:bodyPr>
            <a:normAutofit fontScale="92500" lnSpcReduction="10000"/>
          </a:bodyPr>
          <a:lstStyle/>
          <a:p>
            <a:pPr algn="l"/>
            <a:r>
              <a:rPr lang="en-US"/>
              <a:t>Figure 8-15. Four processes in the same group with two different senders, and a possible delivery order of messages under FIFO-ordered multicasting</a:t>
            </a:r>
          </a:p>
        </p:txBody>
      </p:sp>
      <p:pic>
        <p:nvPicPr>
          <p:cNvPr id="118788" name="Picture 4" descr="08-15T"/>
          <p:cNvPicPr>
            <a:picLocks noChangeAspect="1" noChangeArrowheads="1"/>
          </p:cNvPicPr>
          <p:nvPr/>
        </p:nvPicPr>
        <p:blipFill>
          <a:blip r:embed="rId3"/>
          <a:srcRect l="2681" r="9915"/>
          <a:stretch>
            <a:fillRect/>
          </a:stretch>
        </p:blipFill>
        <p:spPr bwMode="auto">
          <a:xfrm>
            <a:off x="312738" y="2173288"/>
            <a:ext cx="8593137" cy="2097087"/>
          </a:xfrm>
          <a:prstGeom prst="rect">
            <a:avLst/>
          </a:prstGeom>
          <a:noFill/>
        </p:spPr>
      </p:pic>
      <p:sp>
        <p:nvSpPr>
          <p:cNvPr id="118789" name="Line 5"/>
          <p:cNvSpPr>
            <a:spLocks noChangeShapeType="1"/>
          </p:cNvSpPr>
          <p:nvPr/>
        </p:nvSpPr>
        <p:spPr bwMode="auto">
          <a:xfrm>
            <a:off x="1493838" y="2860675"/>
            <a:ext cx="0" cy="415925"/>
          </a:xfrm>
          <a:prstGeom prst="line">
            <a:avLst/>
          </a:prstGeom>
          <a:noFill/>
          <a:ln w="9525">
            <a:solidFill>
              <a:srgbClr val="FF5050"/>
            </a:solidFill>
            <a:round/>
            <a:headEnd/>
            <a:tailEnd type="triangle" w="med" len="med"/>
          </a:ln>
          <a:effectLst/>
        </p:spPr>
        <p:txBody>
          <a:bodyPr>
            <a:prstTxWarp prst="textNoShape">
              <a:avLst/>
            </a:prstTxWarp>
          </a:bodyPr>
          <a:lstStyle/>
          <a:p>
            <a:endParaRPr lang="en-US"/>
          </a:p>
        </p:txBody>
      </p:sp>
      <p:sp>
        <p:nvSpPr>
          <p:cNvPr id="118790" name="Line 6"/>
          <p:cNvSpPr>
            <a:spLocks noChangeShapeType="1"/>
          </p:cNvSpPr>
          <p:nvPr/>
        </p:nvSpPr>
        <p:spPr bwMode="auto">
          <a:xfrm>
            <a:off x="7396163" y="2879725"/>
            <a:ext cx="0" cy="3968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8791" name="Line 7"/>
          <p:cNvSpPr>
            <a:spLocks noChangeShapeType="1"/>
          </p:cNvSpPr>
          <p:nvPr/>
        </p:nvSpPr>
        <p:spPr bwMode="auto">
          <a:xfrm>
            <a:off x="2643188" y="2897188"/>
            <a:ext cx="0" cy="660400"/>
          </a:xfrm>
          <a:prstGeom prst="line">
            <a:avLst/>
          </a:prstGeom>
          <a:noFill/>
          <a:ln w="9525">
            <a:solidFill>
              <a:srgbClr val="FF5050"/>
            </a:solidFill>
            <a:round/>
            <a:headEnd/>
            <a:tailEnd type="triangle" w="med" len="med"/>
          </a:ln>
          <a:effectLst/>
        </p:spPr>
        <p:txBody>
          <a:bodyPr>
            <a:prstTxWarp prst="textNoShape">
              <a:avLst/>
            </a:prstTxWarp>
          </a:bodyPr>
          <a:lstStyle/>
          <a:p>
            <a:endParaRPr lang="en-US"/>
          </a:p>
        </p:txBody>
      </p:sp>
      <p:sp>
        <p:nvSpPr>
          <p:cNvPr id="118792" name="Line 8"/>
          <p:cNvSpPr>
            <a:spLocks noChangeShapeType="1"/>
          </p:cNvSpPr>
          <p:nvPr/>
        </p:nvSpPr>
        <p:spPr bwMode="auto">
          <a:xfrm>
            <a:off x="5014913" y="3205163"/>
            <a:ext cx="0" cy="379412"/>
          </a:xfrm>
          <a:prstGeom prst="line">
            <a:avLst/>
          </a:prstGeom>
          <a:noFill/>
          <a:ln w="9525">
            <a:solidFill>
              <a:srgbClr val="FF5050"/>
            </a:solidFill>
            <a:round/>
            <a:headEnd/>
            <a:tailEnd type="triangle" w="med" len="med"/>
          </a:ln>
          <a:effectLst/>
        </p:spPr>
        <p:txBody>
          <a:bodyPr>
            <a:prstTxWarp prst="textNoShape">
              <a:avLst/>
            </a:prstTxWarp>
          </a:bodyPr>
          <a:lstStyle/>
          <a:p>
            <a:endParaRPr lang="en-US"/>
          </a:p>
        </p:txBody>
      </p:sp>
      <p:sp>
        <p:nvSpPr>
          <p:cNvPr id="118793" name="Line 9"/>
          <p:cNvSpPr>
            <a:spLocks noChangeShapeType="1"/>
          </p:cNvSpPr>
          <p:nvPr/>
        </p:nvSpPr>
        <p:spPr bwMode="auto">
          <a:xfrm>
            <a:off x="2444750" y="3232150"/>
            <a:ext cx="0" cy="69691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8794" name="Line 10"/>
          <p:cNvSpPr>
            <a:spLocks noChangeShapeType="1"/>
          </p:cNvSpPr>
          <p:nvPr/>
        </p:nvSpPr>
        <p:spPr bwMode="auto">
          <a:xfrm>
            <a:off x="4799013" y="2860675"/>
            <a:ext cx="0" cy="10683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fontScale="90000"/>
          </a:bodyPr>
          <a:lstStyle/>
          <a:p>
            <a:r>
              <a:rPr lang="en-US" smtClean="0"/>
              <a:t>Virtual Synchrony Implementation: Example</a:t>
            </a:r>
            <a:endParaRPr lang="en-US"/>
          </a:p>
        </p:txBody>
      </p:sp>
      <p:sp>
        <p:nvSpPr>
          <p:cNvPr id="272387" name="Rectangle 3"/>
          <p:cNvSpPr>
            <a:spLocks noGrp="1" noChangeArrowheads="1"/>
          </p:cNvSpPr>
          <p:nvPr>
            <p:ph type="body" idx="1"/>
          </p:nvPr>
        </p:nvSpPr>
        <p:spPr>
          <a:xfrm>
            <a:off x="304800" y="1447800"/>
            <a:ext cx="4724400" cy="4678363"/>
          </a:xfrm>
        </p:spPr>
        <p:txBody>
          <a:bodyPr>
            <a:normAutofit/>
          </a:bodyPr>
          <a:lstStyle/>
          <a:p>
            <a:r>
              <a:rPr lang="en-US" sz="2400" dirty="0" err="1" smtClean="0"/>
              <a:t>G</a:t>
            </a:r>
            <a:r>
              <a:rPr lang="en-US" sz="2400" baseline="-25000" dirty="0" err="1" smtClean="0"/>
              <a:t>i</a:t>
            </a:r>
            <a:r>
              <a:rPr lang="en-US" sz="2400" dirty="0" smtClean="0"/>
              <a:t> = {P1, P2, P3, P4, P5}</a:t>
            </a:r>
          </a:p>
          <a:p>
            <a:endParaRPr lang="en-US" sz="2400" dirty="0" smtClean="0"/>
          </a:p>
          <a:p>
            <a:r>
              <a:rPr lang="en-US" sz="2400" dirty="0" smtClean="0"/>
              <a:t>P5 fails</a:t>
            </a:r>
          </a:p>
          <a:p>
            <a:endParaRPr lang="en-US" sz="2400" dirty="0" smtClean="0"/>
          </a:p>
          <a:p>
            <a:r>
              <a:rPr lang="en-US" sz="2400" dirty="0" smtClean="0"/>
              <a:t>P1 detects that P5 has failed</a:t>
            </a:r>
          </a:p>
          <a:p>
            <a:endParaRPr lang="en-US" sz="2400" dirty="0" smtClean="0"/>
          </a:p>
          <a:p>
            <a:r>
              <a:rPr lang="en-US" sz="2400" dirty="0" smtClean="0"/>
              <a:t>P1 send a “view change” message to every process in  G</a:t>
            </a:r>
            <a:r>
              <a:rPr lang="en-US" sz="2400" baseline="-25000" dirty="0" smtClean="0"/>
              <a:t>i+1</a:t>
            </a:r>
            <a:r>
              <a:rPr lang="en-US" sz="2400" dirty="0" smtClean="0"/>
              <a:t> = {P1, P2, P3, P4}</a:t>
            </a:r>
          </a:p>
          <a:p>
            <a:endParaRPr lang="en-US" sz="2400" dirty="0"/>
          </a:p>
        </p:txBody>
      </p:sp>
      <p:sp>
        <p:nvSpPr>
          <p:cNvPr id="272388" name="Oval 4"/>
          <p:cNvSpPr>
            <a:spLocks noChangeArrowheads="1"/>
          </p:cNvSpPr>
          <p:nvPr/>
        </p:nvSpPr>
        <p:spPr bwMode="auto">
          <a:xfrm>
            <a:off x="5081588" y="3810000"/>
            <a:ext cx="381000" cy="379413"/>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89" name="Text Box 5"/>
          <p:cNvSpPr txBox="1">
            <a:spLocks noChangeArrowheads="1"/>
          </p:cNvSpPr>
          <p:nvPr/>
        </p:nvSpPr>
        <p:spPr bwMode="auto">
          <a:xfrm>
            <a:off x="5051425" y="3832225"/>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P1</a:t>
            </a:r>
          </a:p>
        </p:txBody>
      </p:sp>
      <p:sp>
        <p:nvSpPr>
          <p:cNvPr id="272390" name="Oval 6"/>
          <p:cNvSpPr>
            <a:spLocks noChangeArrowheads="1"/>
          </p:cNvSpPr>
          <p:nvPr/>
        </p:nvSpPr>
        <p:spPr bwMode="auto">
          <a:xfrm>
            <a:off x="5870575" y="2363788"/>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91" name="Text Box 7"/>
          <p:cNvSpPr txBox="1">
            <a:spLocks noChangeArrowheads="1"/>
          </p:cNvSpPr>
          <p:nvPr/>
        </p:nvSpPr>
        <p:spPr bwMode="auto">
          <a:xfrm>
            <a:off x="5840413" y="2386013"/>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P2</a:t>
            </a:r>
          </a:p>
        </p:txBody>
      </p:sp>
      <p:sp>
        <p:nvSpPr>
          <p:cNvPr id="272392" name="Oval 8"/>
          <p:cNvSpPr>
            <a:spLocks noChangeArrowheads="1"/>
          </p:cNvSpPr>
          <p:nvPr/>
        </p:nvSpPr>
        <p:spPr bwMode="auto">
          <a:xfrm>
            <a:off x="7593013" y="2439988"/>
            <a:ext cx="379412"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93" name="Text Box 9"/>
          <p:cNvSpPr txBox="1">
            <a:spLocks noChangeArrowheads="1"/>
          </p:cNvSpPr>
          <p:nvPr/>
        </p:nvSpPr>
        <p:spPr bwMode="auto">
          <a:xfrm>
            <a:off x="7562850" y="2462213"/>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P3</a:t>
            </a:r>
          </a:p>
        </p:txBody>
      </p:sp>
      <p:sp>
        <p:nvSpPr>
          <p:cNvPr id="272394" name="Oval 10"/>
          <p:cNvSpPr>
            <a:spLocks noChangeArrowheads="1"/>
          </p:cNvSpPr>
          <p:nvPr/>
        </p:nvSpPr>
        <p:spPr bwMode="auto">
          <a:xfrm>
            <a:off x="7848600" y="4265613"/>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95" name="Text Box 11"/>
          <p:cNvSpPr txBox="1">
            <a:spLocks noChangeArrowheads="1"/>
          </p:cNvSpPr>
          <p:nvPr/>
        </p:nvSpPr>
        <p:spPr bwMode="auto">
          <a:xfrm>
            <a:off x="7820025" y="4287838"/>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P4</a:t>
            </a:r>
          </a:p>
        </p:txBody>
      </p:sp>
      <p:sp>
        <p:nvSpPr>
          <p:cNvPr id="272396" name="Oval 12"/>
          <p:cNvSpPr>
            <a:spLocks noChangeArrowheads="1"/>
          </p:cNvSpPr>
          <p:nvPr/>
        </p:nvSpPr>
        <p:spPr bwMode="auto">
          <a:xfrm>
            <a:off x="6403975" y="5102225"/>
            <a:ext cx="379413"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sz="1600"/>
          </a:p>
        </p:txBody>
      </p:sp>
      <p:sp>
        <p:nvSpPr>
          <p:cNvPr id="272397" name="Text Box 13"/>
          <p:cNvSpPr txBox="1">
            <a:spLocks noChangeArrowheads="1"/>
          </p:cNvSpPr>
          <p:nvPr/>
        </p:nvSpPr>
        <p:spPr bwMode="auto">
          <a:xfrm>
            <a:off x="6373813" y="5124450"/>
            <a:ext cx="402049"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P5</a:t>
            </a:r>
          </a:p>
        </p:txBody>
      </p:sp>
      <p:sp>
        <p:nvSpPr>
          <p:cNvPr id="272398" name="Line 14"/>
          <p:cNvSpPr>
            <a:spLocks noChangeShapeType="1"/>
          </p:cNvSpPr>
          <p:nvPr/>
        </p:nvSpPr>
        <p:spPr bwMode="auto">
          <a:xfrm>
            <a:off x="6345238" y="5102225"/>
            <a:ext cx="531812" cy="381000"/>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sz="1600"/>
          </a:p>
        </p:txBody>
      </p:sp>
      <p:sp>
        <p:nvSpPr>
          <p:cNvPr id="272399" name="Line 15"/>
          <p:cNvSpPr>
            <a:spLocks noChangeShapeType="1"/>
          </p:cNvSpPr>
          <p:nvPr/>
        </p:nvSpPr>
        <p:spPr bwMode="auto">
          <a:xfrm rot="-5400000">
            <a:off x="6344444" y="5103019"/>
            <a:ext cx="533400" cy="379412"/>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sz="1600"/>
          </a:p>
        </p:txBody>
      </p:sp>
      <p:sp>
        <p:nvSpPr>
          <p:cNvPr id="272400" name="Line 16"/>
          <p:cNvSpPr>
            <a:spLocks noChangeShapeType="1"/>
          </p:cNvSpPr>
          <p:nvPr/>
        </p:nvSpPr>
        <p:spPr bwMode="auto">
          <a:xfrm flipV="1">
            <a:off x="5432425" y="2820988"/>
            <a:ext cx="531813" cy="912812"/>
          </a:xfrm>
          <a:prstGeom prst="line">
            <a:avLst/>
          </a:prstGeom>
          <a:noFill/>
          <a:ln w="76200">
            <a:solidFill>
              <a:srgbClr val="969696"/>
            </a:solidFill>
            <a:round/>
            <a:headEnd/>
            <a:tailEnd type="triangle" w="med" len="med"/>
          </a:ln>
          <a:effectLst/>
        </p:spPr>
        <p:txBody>
          <a:bodyPr lIns="90488" tIns="44450" rIns="90488" bIns="44450">
            <a:prstTxWarp prst="textNoShape">
              <a:avLst/>
            </a:prstTxWarp>
          </a:bodyPr>
          <a:lstStyle/>
          <a:p>
            <a:endParaRPr lang="en-US" sz="1600"/>
          </a:p>
        </p:txBody>
      </p:sp>
      <p:sp>
        <p:nvSpPr>
          <p:cNvPr id="272401" name="Line 17"/>
          <p:cNvSpPr>
            <a:spLocks noChangeShapeType="1"/>
          </p:cNvSpPr>
          <p:nvPr/>
        </p:nvSpPr>
        <p:spPr bwMode="auto">
          <a:xfrm flipV="1">
            <a:off x="5583238" y="2820988"/>
            <a:ext cx="1979612" cy="1063625"/>
          </a:xfrm>
          <a:prstGeom prst="line">
            <a:avLst/>
          </a:prstGeom>
          <a:noFill/>
          <a:ln w="76200">
            <a:solidFill>
              <a:srgbClr val="969696"/>
            </a:solidFill>
            <a:round/>
            <a:headEnd/>
            <a:tailEnd type="triangle" w="med" len="med"/>
          </a:ln>
          <a:effectLst/>
        </p:spPr>
        <p:txBody>
          <a:bodyPr lIns="90488" tIns="44450" rIns="90488" bIns="44450">
            <a:prstTxWarp prst="textNoShape">
              <a:avLst/>
            </a:prstTxWarp>
          </a:bodyPr>
          <a:lstStyle/>
          <a:p>
            <a:endParaRPr lang="en-US" sz="1600"/>
          </a:p>
        </p:txBody>
      </p:sp>
      <p:sp>
        <p:nvSpPr>
          <p:cNvPr id="272402" name="Line 18"/>
          <p:cNvSpPr>
            <a:spLocks noChangeShapeType="1"/>
          </p:cNvSpPr>
          <p:nvPr/>
        </p:nvSpPr>
        <p:spPr bwMode="auto">
          <a:xfrm>
            <a:off x="5583238" y="4037013"/>
            <a:ext cx="2132012" cy="381000"/>
          </a:xfrm>
          <a:prstGeom prst="line">
            <a:avLst/>
          </a:prstGeom>
          <a:noFill/>
          <a:ln w="76200">
            <a:solidFill>
              <a:srgbClr val="969696"/>
            </a:solidFill>
            <a:round/>
            <a:headEnd/>
            <a:tailEnd type="triangle" w="med" len="med"/>
          </a:ln>
          <a:effectLst/>
        </p:spPr>
        <p:txBody>
          <a:bodyPr lIns="90488" tIns="44450" rIns="90488" bIns="44450">
            <a:prstTxWarp prst="textNoShape">
              <a:avLst/>
            </a:prstTxWarp>
          </a:bodyPr>
          <a:lstStyle/>
          <a:p>
            <a:endParaRPr lang="en-US" sz="1600"/>
          </a:p>
        </p:txBody>
      </p:sp>
      <p:sp>
        <p:nvSpPr>
          <p:cNvPr id="272403" name="Line 19"/>
          <p:cNvSpPr>
            <a:spLocks noChangeShapeType="1"/>
          </p:cNvSpPr>
          <p:nvPr/>
        </p:nvSpPr>
        <p:spPr bwMode="auto">
          <a:xfrm>
            <a:off x="5508625" y="4189413"/>
            <a:ext cx="989013" cy="836612"/>
          </a:xfrm>
          <a:prstGeom prst="line">
            <a:avLst/>
          </a:prstGeom>
          <a:noFill/>
          <a:ln w="76200">
            <a:solidFill>
              <a:srgbClr val="969696"/>
            </a:solidFill>
            <a:round/>
            <a:headEnd/>
            <a:tailEnd type="triangle" w="med" len="med"/>
          </a:ln>
          <a:effectLst/>
        </p:spPr>
        <p:txBody>
          <a:bodyPr lIns="90488" tIns="44450" rIns="90488" bIns="44450">
            <a:prstTxWarp prst="textNoShape">
              <a:avLst/>
            </a:prstTxWarp>
          </a:bodyPr>
          <a:lstStyle/>
          <a:p>
            <a:endParaRPr lang="en-US" sz="1600"/>
          </a:p>
        </p:txBody>
      </p:sp>
      <p:sp>
        <p:nvSpPr>
          <p:cNvPr id="272404" name="Text Box 20"/>
          <p:cNvSpPr txBox="1">
            <a:spLocks noChangeArrowheads="1"/>
          </p:cNvSpPr>
          <p:nvPr/>
        </p:nvSpPr>
        <p:spPr bwMode="auto">
          <a:xfrm>
            <a:off x="5851525" y="3795713"/>
            <a:ext cx="1180508" cy="30506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400">
                <a:latin typeface="Arial" charset="0"/>
              </a:rPr>
              <a:t>change view</a:t>
            </a:r>
          </a:p>
        </p:txBody>
      </p:sp>
      <p:sp>
        <p:nvSpPr>
          <p:cNvPr id="25" name="Slide Number Placeholder 24"/>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rmAutofit fontScale="90000"/>
          </a:bodyPr>
          <a:lstStyle/>
          <a:p>
            <a:r>
              <a:rPr lang="en-US" smtClean="0"/>
              <a:t>Virtual Synchrony Implementation: Example</a:t>
            </a:r>
            <a:endParaRPr lang="en-US"/>
          </a:p>
        </p:txBody>
      </p:sp>
      <p:sp>
        <p:nvSpPr>
          <p:cNvPr id="273411" name="Rectangle 3"/>
          <p:cNvSpPr>
            <a:spLocks noGrp="1" noChangeArrowheads="1"/>
          </p:cNvSpPr>
          <p:nvPr>
            <p:ph type="body" idx="1"/>
          </p:nvPr>
        </p:nvSpPr>
        <p:spPr>
          <a:xfrm>
            <a:off x="304800" y="1447800"/>
            <a:ext cx="4343400" cy="4678363"/>
          </a:xfrm>
        </p:spPr>
        <p:txBody>
          <a:bodyPr/>
          <a:lstStyle/>
          <a:p>
            <a:r>
              <a:rPr lang="en-US" dirty="0" smtClean="0"/>
              <a:t>Every process </a:t>
            </a:r>
          </a:p>
          <a:p>
            <a:pPr lvl="1"/>
            <a:r>
              <a:rPr lang="en-US" dirty="0" smtClean="0"/>
              <a:t>Send each </a:t>
            </a:r>
            <a:r>
              <a:rPr lang="en-US" dirty="0" smtClean="0">
                <a:solidFill>
                  <a:srgbClr val="FF0000"/>
                </a:solidFill>
              </a:rPr>
              <a:t>unstable message</a:t>
            </a:r>
            <a:r>
              <a:rPr lang="en-US" dirty="0" smtClean="0"/>
              <a:t> </a:t>
            </a:r>
            <a:r>
              <a:rPr lang="en-US" dirty="0" err="1" smtClean="0"/>
              <a:t>m</a:t>
            </a:r>
            <a:r>
              <a:rPr lang="en-US" dirty="0" smtClean="0"/>
              <a:t> from </a:t>
            </a:r>
            <a:r>
              <a:rPr lang="en-US" dirty="0" err="1" smtClean="0"/>
              <a:t>Gi</a:t>
            </a:r>
            <a:r>
              <a:rPr lang="en-US" dirty="0" smtClean="0"/>
              <a:t> to members in G</a:t>
            </a:r>
            <a:r>
              <a:rPr lang="en-US" baseline="-25000" dirty="0" smtClean="0"/>
              <a:t>i+1</a:t>
            </a:r>
          </a:p>
          <a:p>
            <a:pPr lvl="1"/>
            <a:r>
              <a:rPr lang="en-US" dirty="0" smtClean="0"/>
              <a:t>Marks </a:t>
            </a:r>
            <a:r>
              <a:rPr lang="en-US" dirty="0" err="1" smtClean="0"/>
              <a:t>m</a:t>
            </a:r>
            <a:r>
              <a:rPr lang="en-US" dirty="0" smtClean="0"/>
              <a:t> as being stable</a:t>
            </a:r>
          </a:p>
          <a:p>
            <a:pPr lvl="1"/>
            <a:r>
              <a:rPr lang="en-US" dirty="0" smtClean="0"/>
              <a:t>Send a flush message to mark that all unstable messages have been sent</a:t>
            </a:r>
          </a:p>
          <a:p>
            <a:pPr lvl="1"/>
            <a:endParaRPr lang="en-US" dirty="0"/>
          </a:p>
        </p:txBody>
      </p:sp>
      <p:sp>
        <p:nvSpPr>
          <p:cNvPr id="273412" name="Oval 4"/>
          <p:cNvSpPr>
            <a:spLocks noChangeArrowheads="1"/>
          </p:cNvSpPr>
          <p:nvPr/>
        </p:nvSpPr>
        <p:spPr bwMode="auto">
          <a:xfrm>
            <a:off x="4678363" y="3810000"/>
            <a:ext cx="381000" cy="379413"/>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13" name="Text Box 5"/>
          <p:cNvSpPr txBox="1">
            <a:spLocks noChangeArrowheads="1"/>
          </p:cNvSpPr>
          <p:nvPr/>
        </p:nvSpPr>
        <p:spPr bwMode="auto">
          <a:xfrm>
            <a:off x="4648200" y="3832225"/>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273414" name="Oval 6"/>
          <p:cNvSpPr>
            <a:spLocks noChangeArrowheads="1"/>
          </p:cNvSpPr>
          <p:nvPr/>
        </p:nvSpPr>
        <p:spPr bwMode="auto">
          <a:xfrm>
            <a:off x="5467350" y="2363788"/>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15" name="Text Box 7"/>
          <p:cNvSpPr txBox="1">
            <a:spLocks noChangeArrowheads="1"/>
          </p:cNvSpPr>
          <p:nvPr/>
        </p:nvSpPr>
        <p:spPr bwMode="auto">
          <a:xfrm>
            <a:off x="5437188" y="23860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273416" name="Oval 8"/>
          <p:cNvSpPr>
            <a:spLocks noChangeArrowheads="1"/>
          </p:cNvSpPr>
          <p:nvPr/>
        </p:nvSpPr>
        <p:spPr bwMode="auto">
          <a:xfrm>
            <a:off x="7189788" y="2439988"/>
            <a:ext cx="379412"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17" name="Text Box 9"/>
          <p:cNvSpPr txBox="1">
            <a:spLocks noChangeArrowheads="1"/>
          </p:cNvSpPr>
          <p:nvPr/>
        </p:nvSpPr>
        <p:spPr bwMode="auto">
          <a:xfrm>
            <a:off x="7159625" y="24622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P3</a:t>
            </a:r>
          </a:p>
        </p:txBody>
      </p:sp>
      <p:sp>
        <p:nvSpPr>
          <p:cNvPr id="273418" name="Oval 10"/>
          <p:cNvSpPr>
            <a:spLocks noChangeArrowheads="1"/>
          </p:cNvSpPr>
          <p:nvPr/>
        </p:nvSpPr>
        <p:spPr bwMode="auto">
          <a:xfrm>
            <a:off x="7445375" y="4265613"/>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19" name="Text Box 11"/>
          <p:cNvSpPr txBox="1">
            <a:spLocks noChangeArrowheads="1"/>
          </p:cNvSpPr>
          <p:nvPr/>
        </p:nvSpPr>
        <p:spPr bwMode="auto">
          <a:xfrm>
            <a:off x="7416800" y="4287838"/>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sp>
        <p:nvSpPr>
          <p:cNvPr id="273420" name="Oval 12"/>
          <p:cNvSpPr>
            <a:spLocks noChangeArrowheads="1"/>
          </p:cNvSpPr>
          <p:nvPr/>
        </p:nvSpPr>
        <p:spPr bwMode="auto">
          <a:xfrm>
            <a:off x="6000750" y="5102225"/>
            <a:ext cx="379413"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3421" name="Text Box 13"/>
          <p:cNvSpPr txBox="1">
            <a:spLocks noChangeArrowheads="1"/>
          </p:cNvSpPr>
          <p:nvPr/>
        </p:nvSpPr>
        <p:spPr bwMode="auto">
          <a:xfrm>
            <a:off x="5970588" y="51244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P5</a:t>
            </a:r>
          </a:p>
        </p:txBody>
      </p:sp>
      <p:sp>
        <p:nvSpPr>
          <p:cNvPr id="273422" name="Line 14"/>
          <p:cNvSpPr>
            <a:spLocks noChangeShapeType="1"/>
          </p:cNvSpPr>
          <p:nvPr/>
        </p:nvSpPr>
        <p:spPr bwMode="auto">
          <a:xfrm>
            <a:off x="5942013" y="5102225"/>
            <a:ext cx="531812" cy="381000"/>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a:p>
        </p:txBody>
      </p:sp>
      <p:sp>
        <p:nvSpPr>
          <p:cNvPr id="273423" name="Line 15"/>
          <p:cNvSpPr>
            <a:spLocks noChangeShapeType="1"/>
          </p:cNvSpPr>
          <p:nvPr/>
        </p:nvSpPr>
        <p:spPr bwMode="auto">
          <a:xfrm rot="-5400000">
            <a:off x="5941219" y="5103019"/>
            <a:ext cx="533400" cy="379412"/>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a:p>
        </p:txBody>
      </p:sp>
      <p:sp>
        <p:nvSpPr>
          <p:cNvPr id="273424" name="Line 16"/>
          <p:cNvSpPr>
            <a:spLocks noChangeShapeType="1"/>
          </p:cNvSpPr>
          <p:nvPr/>
        </p:nvSpPr>
        <p:spPr bwMode="auto">
          <a:xfrm>
            <a:off x="5789613" y="2820988"/>
            <a:ext cx="1598612" cy="1368425"/>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3425" name="Line 17"/>
          <p:cNvSpPr>
            <a:spLocks noChangeShapeType="1"/>
          </p:cNvSpPr>
          <p:nvPr/>
        </p:nvSpPr>
        <p:spPr bwMode="auto">
          <a:xfrm>
            <a:off x="7462838" y="2973388"/>
            <a:ext cx="76200" cy="1216025"/>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3426" name="Line 18"/>
          <p:cNvSpPr>
            <a:spLocks noChangeShapeType="1"/>
          </p:cNvSpPr>
          <p:nvPr/>
        </p:nvSpPr>
        <p:spPr bwMode="auto">
          <a:xfrm>
            <a:off x="5180013" y="4037013"/>
            <a:ext cx="2132012" cy="381000"/>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3427" name="Rectangle 19"/>
          <p:cNvSpPr>
            <a:spLocks noChangeArrowheads="1"/>
          </p:cNvSpPr>
          <p:nvPr/>
        </p:nvSpPr>
        <p:spPr bwMode="auto">
          <a:xfrm>
            <a:off x="5713413" y="3884613"/>
            <a:ext cx="381000" cy="152400"/>
          </a:xfrm>
          <a:prstGeom prst="rect">
            <a:avLst/>
          </a:prstGeom>
          <a:solidFill>
            <a:srgbClr val="FFCC00"/>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28" name="Rectangle 20"/>
          <p:cNvSpPr>
            <a:spLocks noChangeArrowheads="1"/>
          </p:cNvSpPr>
          <p:nvPr/>
        </p:nvSpPr>
        <p:spPr bwMode="auto">
          <a:xfrm>
            <a:off x="6170613" y="3960813"/>
            <a:ext cx="379412" cy="152400"/>
          </a:xfrm>
          <a:prstGeom prst="rect">
            <a:avLst/>
          </a:prstGeom>
          <a:solidFill>
            <a:srgbClr val="FFCC00"/>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29" name="Rectangle 21"/>
          <p:cNvSpPr>
            <a:spLocks noChangeArrowheads="1"/>
          </p:cNvSpPr>
          <p:nvPr/>
        </p:nvSpPr>
        <p:spPr bwMode="auto">
          <a:xfrm>
            <a:off x="6321425" y="2973388"/>
            <a:ext cx="381000" cy="150812"/>
          </a:xfrm>
          <a:prstGeom prst="rect">
            <a:avLst/>
          </a:prstGeom>
          <a:solidFill>
            <a:srgbClr val="FFCC00"/>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30" name="Rectangle 22"/>
          <p:cNvSpPr>
            <a:spLocks noChangeArrowheads="1"/>
          </p:cNvSpPr>
          <p:nvPr/>
        </p:nvSpPr>
        <p:spPr bwMode="auto">
          <a:xfrm>
            <a:off x="6702425" y="4037013"/>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31" name="Rectangle 23"/>
          <p:cNvSpPr>
            <a:spLocks noChangeArrowheads="1"/>
          </p:cNvSpPr>
          <p:nvPr/>
        </p:nvSpPr>
        <p:spPr bwMode="auto">
          <a:xfrm>
            <a:off x="6778625" y="3352800"/>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32" name="Rectangle 24"/>
          <p:cNvSpPr>
            <a:spLocks noChangeArrowheads="1"/>
          </p:cNvSpPr>
          <p:nvPr/>
        </p:nvSpPr>
        <p:spPr bwMode="auto">
          <a:xfrm>
            <a:off x="7615238" y="3505200"/>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3433" name="Line 25"/>
          <p:cNvSpPr>
            <a:spLocks noChangeShapeType="1"/>
          </p:cNvSpPr>
          <p:nvPr/>
        </p:nvSpPr>
        <p:spPr bwMode="auto">
          <a:xfrm flipH="1">
            <a:off x="6473825" y="2363788"/>
            <a:ext cx="152400" cy="609600"/>
          </a:xfrm>
          <a:prstGeom prst="line">
            <a:avLst/>
          </a:prstGeom>
          <a:noFill/>
          <a:ln w="12700">
            <a:solidFill>
              <a:schemeClr val="tx1"/>
            </a:solidFill>
            <a:round/>
            <a:headEnd/>
            <a:tailEnd type="triangle" w="med" len="med"/>
          </a:ln>
          <a:effectLst/>
        </p:spPr>
        <p:txBody>
          <a:bodyPr lIns="90488" tIns="44450" rIns="90488" bIns="44450">
            <a:prstTxWarp prst="textNoShape">
              <a:avLst/>
            </a:prstTxWarp>
          </a:bodyPr>
          <a:lstStyle/>
          <a:p>
            <a:endParaRPr lang="en-US"/>
          </a:p>
        </p:txBody>
      </p:sp>
      <p:sp>
        <p:nvSpPr>
          <p:cNvPr id="273434" name="Text Box 26"/>
          <p:cNvSpPr txBox="1">
            <a:spLocks noChangeArrowheads="1"/>
          </p:cNvSpPr>
          <p:nvPr/>
        </p:nvSpPr>
        <p:spPr bwMode="auto">
          <a:xfrm>
            <a:off x="5635625" y="1946275"/>
            <a:ext cx="2036763" cy="363538"/>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800">
                <a:latin typeface="Arial" charset="0"/>
              </a:rPr>
              <a:t>unstable message</a:t>
            </a:r>
          </a:p>
        </p:txBody>
      </p:sp>
      <p:sp>
        <p:nvSpPr>
          <p:cNvPr id="273435" name="Line 27"/>
          <p:cNvSpPr>
            <a:spLocks noChangeShapeType="1"/>
          </p:cNvSpPr>
          <p:nvPr/>
        </p:nvSpPr>
        <p:spPr bwMode="auto">
          <a:xfrm flipH="1" flipV="1">
            <a:off x="7843838" y="3657600"/>
            <a:ext cx="457200" cy="531813"/>
          </a:xfrm>
          <a:prstGeom prst="line">
            <a:avLst/>
          </a:prstGeom>
          <a:noFill/>
          <a:ln w="12700">
            <a:solidFill>
              <a:schemeClr val="tx1"/>
            </a:solidFill>
            <a:round/>
            <a:headEnd/>
            <a:tailEnd type="triangle" w="med" len="med"/>
          </a:ln>
          <a:effectLst/>
        </p:spPr>
        <p:txBody>
          <a:bodyPr lIns="90488" tIns="44450" rIns="90488" bIns="44450">
            <a:prstTxWarp prst="textNoShape">
              <a:avLst/>
            </a:prstTxWarp>
          </a:bodyPr>
          <a:lstStyle/>
          <a:p>
            <a:endParaRPr lang="en-US"/>
          </a:p>
        </p:txBody>
      </p:sp>
      <p:sp>
        <p:nvSpPr>
          <p:cNvPr id="273436" name="Text Box 28"/>
          <p:cNvSpPr txBox="1">
            <a:spLocks noChangeArrowheads="1"/>
          </p:cNvSpPr>
          <p:nvPr/>
        </p:nvSpPr>
        <p:spPr bwMode="auto">
          <a:xfrm>
            <a:off x="8037513" y="4113213"/>
            <a:ext cx="1108075" cy="638175"/>
          </a:xfrm>
          <a:prstGeom prst="rect">
            <a:avLst/>
          </a:prstGeom>
          <a:noFill/>
          <a:ln w="12700">
            <a:noFill/>
            <a:miter lim="800000"/>
            <a:headEnd/>
            <a:tailEnd/>
          </a:ln>
          <a:effectLst/>
        </p:spPr>
        <p:txBody>
          <a:bodyPr wrap="none" lIns="90343" tIns="44379" rIns="90343" bIns="44379">
            <a:prstTxWarp prst="textNoShape">
              <a:avLst/>
            </a:prstTxWarp>
            <a:spAutoFit/>
          </a:bodyPr>
          <a:lstStyle/>
          <a:p>
            <a:pPr algn="l" defTabSz="912813" eaLnBrk="0" hangingPunct="0"/>
            <a:r>
              <a:rPr lang="en-US" sz="1800">
                <a:latin typeface="Arial" charset="0"/>
              </a:rPr>
              <a:t>flush </a:t>
            </a:r>
          </a:p>
          <a:p>
            <a:pPr algn="l" defTabSz="912813" eaLnBrk="0" hangingPunct="0"/>
            <a:r>
              <a:rPr lang="en-US" sz="1800">
                <a:latin typeface="Arial" charset="0"/>
              </a:rPr>
              <a:t>message</a:t>
            </a:r>
          </a:p>
        </p:txBody>
      </p:sp>
      <p:sp>
        <p:nvSpPr>
          <p:cNvPr id="33" name="Slide Number Placeholder 32"/>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fontScale="90000"/>
          </a:bodyPr>
          <a:lstStyle/>
          <a:p>
            <a:r>
              <a:rPr lang="en-US" smtClean="0"/>
              <a:t>Virtual Synchrony Implementation: Example</a:t>
            </a:r>
            <a:endParaRPr lang="en-US"/>
          </a:p>
        </p:txBody>
      </p:sp>
      <p:sp>
        <p:nvSpPr>
          <p:cNvPr id="274435" name="Rectangle 3"/>
          <p:cNvSpPr>
            <a:spLocks noGrp="1" noChangeArrowheads="1"/>
          </p:cNvSpPr>
          <p:nvPr>
            <p:ph type="body" idx="1"/>
          </p:nvPr>
        </p:nvSpPr>
        <p:spPr>
          <a:xfrm>
            <a:off x="304800" y="1447800"/>
            <a:ext cx="4038600" cy="4678363"/>
          </a:xfrm>
        </p:spPr>
        <p:txBody>
          <a:bodyPr/>
          <a:lstStyle/>
          <a:p>
            <a:r>
              <a:rPr lang="en-US" dirty="0" smtClean="0"/>
              <a:t>Every process </a:t>
            </a:r>
          </a:p>
          <a:p>
            <a:pPr lvl="1"/>
            <a:r>
              <a:rPr lang="en-US" dirty="0" smtClean="0"/>
              <a:t>After receiving a flush message from any process in G</a:t>
            </a:r>
            <a:r>
              <a:rPr lang="en-US" baseline="-25000" dirty="0" smtClean="0"/>
              <a:t>i+1</a:t>
            </a:r>
            <a:r>
              <a:rPr lang="en-US" dirty="0" smtClean="0"/>
              <a:t> installs G</a:t>
            </a:r>
            <a:r>
              <a:rPr lang="en-US" baseline="-25000" dirty="0" smtClean="0"/>
              <a:t>i+1</a:t>
            </a:r>
            <a:r>
              <a:rPr lang="en-US" dirty="0" smtClean="0"/>
              <a:t> </a:t>
            </a:r>
            <a:endParaRPr lang="en-US" dirty="0"/>
          </a:p>
        </p:txBody>
      </p:sp>
      <p:sp>
        <p:nvSpPr>
          <p:cNvPr id="274436" name="Oval 4"/>
          <p:cNvSpPr>
            <a:spLocks noChangeArrowheads="1"/>
          </p:cNvSpPr>
          <p:nvPr/>
        </p:nvSpPr>
        <p:spPr bwMode="auto">
          <a:xfrm>
            <a:off x="4678363" y="3810000"/>
            <a:ext cx="381000" cy="379413"/>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37" name="Text Box 5"/>
          <p:cNvSpPr txBox="1">
            <a:spLocks noChangeArrowheads="1"/>
          </p:cNvSpPr>
          <p:nvPr/>
        </p:nvSpPr>
        <p:spPr bwMode="auto">
          <a:xfrm>
            <a:off x="4648200" y="3832225"/>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P1</a:t>
            </a:r>
          </a:p>
        </p:txBody>
      </p:sp>
      <p:sp>
        <p:nvSpPr>
          <p:cNvPr id="274438" name="Oval 6"/>
          <p:cNvSpPr>
            <a:spLocks noChangeArrowheads="1"/>
          </p:cNvSpPr>
          <p:nvPr/>
        </p:nvSpPr>
        <p:spPr bwMode="auto">
          <a:xfrm>
            <a:off x="5467350" y="2363788"/>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39" name="Text Box 7"/>
          <p:cNvSpPr txBox="1">
            <a:spLocks noChangeArrowheads="1"/>
          </p:cNvSpPr>
          <p:nvPr/>
        </p:nvSpPr>
        <p:spPr bwMode="auto">
          <a:xfrm>
            <a:off x="5437188" y="2386013"/>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P2</a:t>
            </a:r>
          </a:p>
        </p:txBody>
      </p:sp>
      <p:sp>
        <p:nvSpPr>
          <p:cNvPr id="274440" name="Oval 8"/>
          <p:cNvSpPr>
            <a:spLocks noChangeArrowheads="1"/>
          </p:cNvSpPr>
          <p:nvPr/>
        </p:nvSpPr>
        <p:spPr bwMode="auto">
          <a:xfrm>
            <a:off x="7189788" y="2439988"/>
            <a:ext cx="379412"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41" name="Text Box 9"/>
          <p:cNvSpPr txBox="1">
            <a:spLocks noChangeArrowheads="1"/>
          </p:cNvSpPr>
          <p:nvPr/>
        </p:nvSpPr>
        <p:spPr bwMode="auto">
          <a:xfrm>
            <a:off x="7159625" y="2462213"/>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P3</a:t>
            </a:r>
          </a:p>
        </p:txBody>
      </p:sp>
      <p:sp>
        <p:nvSpPr>
          <p:cNvPr id="274442" name="Oval 10"/>
          <p:cNvSpPr>
            <a:spLocks noChangeArrowheads="1"/>
          </p:cNvSpPr>
          <p:nvPr/>
        </p:nvSpPr>
        <p:spPr bwMode="auto">
          <a:xfrm>
            <a:off x="7445375" y="4265613"/>
            <a:ext cx="381000"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43" name="Text Box 11"/>
          <p:cNvSpPr txBox="1">
            <a:spLocks noChangeArrowheads="1"/>
          </p:cNvSpPr>
          <p:nvPr/>
        </p:nvSpPr>
        <p:spPr bwMode="auto">
          <a:xfrm>
            <a:off x="7416800" y="4287838"/>
            <a:ext cx="430213"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P4</a:t>
            </a:r>
          </a:p>
        </p:txBody>
      </p:sp>
      <p:sp>
        <p:nvSpPr>
          <p:cNvPr id="274444" name="Oval 12"/>
          <p:cNvSpPr>
            <a:spLocks noChangeArrowheads="1"/>
          </p:cNvSpPr>
          <p:nvPr/>
        </p:nvSpPr>
        <p:spPr bwMode="auto">
          <a:xfrm>
            <a:off x="6000750" y="5102225"/>
            <a:ext cx="379413" cy="381000"/>
          </a:xfrm>
          <a:prstGeom prst="ellipse">
            <a:avLst/>
          </a:prstGeom>
          <a:solidFill>
            <a:schemeClr val="bg1"/>
          </a:solidFill>
          <a:ln w="12700">
            <a:solidFill>
              <a:schemeClr val="tx1"/>
            </a:solidFill>
            <a:round/>
            <a:headEnd/>
            <a:tailEnd/>
          </a:ln>
          <a:effectLst>
            <a:outerShdw blurRad="63500" dist="46662" dir="2115817" algn="ctr" rotWithShape="0">
              <a:schemeClr val="bg2">
                <a:alpha val="74998"/>
              </a:schemeClr>
            </a:outerShdw>
          </a:effectLst>
        </p:spPr>
        <p:txBody>
          <a:bodyPr wrap="none" lIns="90488" tIns="44450" rIns="90488" bIns="44450" anchor="ctr">
            <a:prstTxWarp prst="textNoShape">
              <a:avLst/>
            </a:prstTxWarp>
          </a:bodyPr>
          <a:lstStyle/>
          <a:p>
            <a:endParaRPr lang="en-US"/>
          </a:p>
        </p:txBody>
      </p:sp>
      <p:sp>
        <p:nvSpPr>
          <p:cNvPr id="274445" name="Text Box 13"/>
          <p:cNvSpPr txBox="1">
            <a:spLocks noChangeArrowheads="1"/>
          </p:cNvSpPr>
          <p:nvPr/>
        </p:nvSpPr>
        <p:spPr bwMode="auto">
          <a:xfrm>
            <a:off x="5970588" y="5124450"/>
            <a:ext cx="430212" cy="333375"/>
          </a:xfrm>
          <a:prstGeom prst="rect">
            <a:avLst/>
          </a:prstGeom>
          <a:noFill/>
          <a:ln w="12700">
            <a:noFill/>
            <a:miter lim="800000"/>
            <a:headEnd/>
            <a:tailEnd/>
          </a:ln>
          <a:effectLst/>
        </p:spPr>
        <p:txBody>
          <a:bodyPr wrap="none" lIns="90343" tIns="44379" rIns="90343" bIns="44379">
            <a:prstTxWarp prst="textNoShape">
              <a:avLst/>
            </a:prstTxWarp>
            <a:spAutoFit/>
          </a:bodyPr>
          <a:lstStyle/>
          <a:p>
            <a:pPr defTabSz="912813" eaLnBrk="0" hangingPunct="0"/>
            <a:r>
              <a:rPr lang="en-US" sz="1600">
                <a:latin typeface="Arial" charset="0"/>
              </a:rPr>
              <a:t>P5</a:t>
            </a:r>
          </a:p>
        </p:txBody>
      </p:sp>
      <p:sp>
        <p:nvSpPr>
          <p:cNvPr id="274446" name="Line 14"/>
          <p:cNvSpPr>
            <a:spLocks noChangeShapeType="1"/>
          </p:cNvSpPr>
          <p:nvPr/>
        </p:nvSpPr>
        <p:spPr bwMode="auto">
          <a:xfrm>
            <a:off x="5942013" y="5102225"/>
            <a:ext cx="531812" cy="381000"/>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a:p>
        </p:txBody>
      </p:sp>
      <p:sp>
        <p:nvSpPr>
          <p:cNvPr id="274447" name="Line 15"/>
          <p:cNvSpPr>
            <a:spLocks noChangeShapeType="1"/>
          </p:cNvSpPr>
          <p:nvPr/>
        </p:nvSpPr>
        <p:spPr bwMode="auto">
          <a:xfrm rot="-5400000">
            <a:off x="5941219" y="5103019"/>
            <a:ext cx="533400" cy="379412"/>
          </a:xfrm>
          <a:prstGeom prst="line">
            <a:avLst/>
          </a:prstGeom>
          <a:noFill/>
          <a:ln w="38100">
            <a:solidFill>
              <a:schemeClr val="accent1"/>
            </a:solidFill>
            <a:round/>
            <a:headEnd/>
            <a:tailEnd/>
          </a:ln>
          <a:effectLst/>
        </p:spPr>
        <p:txBody>
          <a:bodyPr lIns="90488" tIns="44450" rIns="90488" bIns="44450">
            <a:prstTxWarp prst="textNoShape">
              <a:avLst/>
            </a:prstTxWarp>
          </a:bodyPr>
          <a:lstStyle/>
          <a:p>
            <a:endParaRPr lang="en-US"/>
          </a:p>
        </p:txBody>
      </p:sp>
      <p:sp>
        <p:nvSpPr>
          <p:cNvPr id="274448" name="Line 16"/>
          <p:cNvSpPr>
            <a:spLocks noChangeShapeType="1"/>
          </p:cNvSpPr>
          <p:nvPr/>
        </p:nvSpPr>
        <p:spPr bwMode="auto">
          <a:xfrm flipH="1" flipV="1">
            <a:off x="5865813" y="2897188"/>
            <a:ext cx="1522412" cy="1444625"/>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4449" name="Line 17"/>
          <p:cNvSpPr>
            <a:spLocks noChangeShapeType="1"/>
          </p:cNvSpPr>
          <p:nvPr/>
        </p:nvSpPr>
        <p:spPr bwMode="auto">
          <a:xfrm flipH="1" flipV="1">
            <a:off x="7388225" y="2897188"/>
            <a:ext cx="150813" cy="1292225"/>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4450" name="Line 18"/>
          <p:cNvSpPr>
            <a:spLocks noChangeShapeType="1"/>
          </p:cNvSpPr>
          <p:nvPr/>
        </p:nvSpPr>
        <p:spPr bwMode="auto">
          <a:xfrm flipH="1" flipV="1">
            <a:off x="5105400" y="4113213"/>
            <a:ext cx="2282825" cy="381000"/>
          </a:xfrm>
          <a:prstGeom prst="line">
            <a:avLst/>
          </a:prstGeom>
          <a:noFill/>
          <a:ln w="76200">
            <a:solidFill>
              <a:srgbClr val="969696"/>
            </a:solidFill>
            <a:round/>
            <a:headEnd type="triangle" w="med" len="med"/>
            <a:tailEnd/>
          </a:ln>
          <a:effectLst/>
        </p:spPr>
        <p:txBody>
          <a:bodyPr lIns="90488" tIns="44450" rIns="90488" bIns="44450">
            <a:prstTxWarp prst="textNoShape">
              <a:avLst/>
            </a:prstTxWarp>
          </a:bodyPr>
          <a:lstStyle/>
          <a:p>
            <a:endParaRPr lang="en-US"/>
          </a:p>
        </p:txBody>
      </p:sp>
      <p:sp>
        <p:nvSpPr>
          <p:cNvPr id="274451" name="Rectangle 19"/>
          <p:cNvSpPr>
            <a:spLocks noChangeArrowheads="1"/>
          </p:cNvSpPr>
          <p:nvPr/>
        </p:nvSpPr>
        <p:spPr bwMode="auto">
          <a:xfrm>
            <a:off x="6626225" y="4113213"/>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4452" name="Rectangle 20"/>
          <p:cNvSpPr>
            <a:spLocks noChangeArrowheads="1"/>
          </p:cNvSpPr>
          <p:nvPr/>
        </p:nvSpPr>
        <p:spPr bwMode="auto">
          <a:xfrm>
            <a:off x="6778625" y="3429000"/>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74453" name="Rectangle 21"/>
          <p:cNvSpPr>
            <a:spLocks noChangeArrowheads="1"/>
          </p:cNvSpPr>
          <p:nvPr/>
        </p:nvSpPr>
        <p:spPr bwMode="auto">
          <a:xfrm>
            <a:off x="7615238" y="3505200"/>
            <a:ext cx="228600" cy="152400"/>
          </a:xfrm>
          <a:prstGeom prst="rect">
            <a:avLst/>
          </a:prstGeom>
          <a:solidFill>
            <a:srgbClr val="3366FF"/>
          </a:solidFill>
          <a:ln w="12700">
            <a:solidFill>
              <a:schemeClr val="tx1"/>
            </a:solidFill>
            <a:miter lim="800000"/>
            <a:headEnd/>
            <a:tailEnd/>
          </a:ln>
          <a:effectLst/>
        </p:spPr>
        <p:txBody>
          <a:bodyPr wrap="none" lIns="90488" tIns="44450" rIns="90488" bIns="44450" anchor="ctr">
            <a:prstTxWarp prst="textNoShape">
              <a:avLst/>
            </a:prstTxWarp>
          </a:bodyPr>
          <a:lstStyle/>
          <a:p>
            <a:endParaRPr lang="en-US"/>
          </a:p>
        </p:txBody>
      </p:sp>
      <p:sp>
        <p:nvSpPr>
          <p:cNvPr id="24" name="Slide Number Placeholder 2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Important Lessons</a:t>
            </a:r>
            <a:endParaRPr lang="en-US" dirty="0"/>
          </a:p>
        </p:txBody>
      </p:sp>
      <p:sp>
        <p:nvSpPr>
          <p:cNvPr id="3" name="Content Placeholder 2"/>
          <p:cNvSpPr>
            <a:spLocks noGrp="1"/>
          </p:cNvSpPr>
          <p:nvPr>
            <p:ph idx="1"/>
          </p:nvPr>
        </p:nvSpPr>
        <p:spPr/>
        <p:txBody>
          <a:bodyPr>
            <a:normAutofit lnSpcReduction="10000"/>
          </a:bodyPr>
          <a:lstStyle/>
          <a:p>
            <a:r>
              <a:rPr lang="en-US" dirty="0" smtClean="0"/>
              <a:t>Terminology &amp; Background</a:t>
            </a:r>
          </a:p>
          <a:p>
            <a:pPr lvl="1"/>
            <a:r>
              <a:rPr lang="en-US" dirty="0" smtClean="0"/>
              <a:t>Failure models</a:t>
            </a:r>
          </a:p>
          <a:p>
            <a:endParaRPr lang="en-US" dirty="0" smtClean="0"/>
          </a:p>
          <a:p>
            <a:r>
              <a:rPr lang="en-US" dirty="0" smtClean="0"/>
              <a:t>Byzantine Fault Tolerance</a:t>
            </a:r>
          </a:p>
          <a:p>
            <a:pPr lvl="1"/>
            <a:r>
              <a:rPr lang="en-US" dirty="0" smtClean="0"/>
              <a:t>Protocol design </a:t>
            </a:r>
            <a:r>
              <a:rPr lang="en-US" dirty="0" err="1" smtClean="0">
                <a:sym typeface="Wingdings"/>
              </a:rPr>
              <a:t></a:t>
            </a:r>
            <a:r>
              <a:rPr lang="en-US" dirty="0" smtClean="0">
                <a:sym typeface="Wingdings"/>
              </a:rPr>
              <a:t> with and without crypto</a:t>
            </a:r>
            <a:endParaRPr lang="en-US" dirty="0" smtClean="0"/>
          </a:p>
          <a:p>
            <a:pPr lvl="1"/>
            <a:r>
              <a:rPr lang="en-US" dirty="0" smtClean="0"/>
              <a:t>How many servers do we need to tolerate</a:t>
            </a:r>
          </a:p>
          <a:p>
            <a:endParaRPr lang="en-US" dirty="0" smtClean="0"/>
          </a:p>
          <a:p>
            <a:r>
              <a:rPr lang="en-US" dirty="0" smtClean="0"/>
              <a:t>Issues in client/server</a:t>
            </a:r>
          </a:p>
          <a:p>
            <a:pPr lvl="1"/>
            <a:r>
              <a:rPr lang="en-US" dirty="0" smtClean="0"/>
              <a:t>Where do all those RPC failure semantics come from?</a:t>
            </a:r>
          </a:p>
          <a:p>
            <a:endParaRPr lang="en-US" dirty="0" smtClean="0"/>
          </a:p>
          <a:p>
            <a:r>
              <a:rPr lang="en-US" dirty="0" smtClean="0"/>
              <a:t>Reliable group communication</a:t>
            </a:r>
          </a:p>
          <a:p>
            <a:pPr lvl="1"/>
            <a:r>
              <a:rPr lang="en-US" dirty="0" smtClean="0"/>
              <a:t>How do we manage group membership changes as part of reliable multicast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rmAutofit fontScale="90000"/>
          </a:bodyPr>
          <a:lstStyle/>
          <a:p>
            <a:r>
              <a:rPr lang="en-US" smtClean="0"/>
              <a:t>Scalable Reliable Group Communication - 1</a:t>
            </a:r>
            <a:endParaRPr lang="en-US"/>
          </a:p>
        </p:txBody>
      </p:sp>
      <p:sp>
        <p:nvSpPr>
          <p:cNvPr id="235523" name="Rectangle 3"/>
          <p:cNvSpPr>
            <a:spLocks noGrp="1" noChangeArrowheads="1"/>
          </p:cNvSpPr>
          <p:nvPr>
            <p:ph type="body" idx="1"/>
          </p:nvPr>
        </p:nvSpPr>
        <p:spPr>
          <a:xfrm>
            <a:off x="304800" y="1447801"/>
            <a:ext cx="8534400" cy="2743200"/>
          </a:xfrm>
        </p:spPr>
        <p:txBody>
          <a:bodyPr>
            <a:normAutofit fontScale="92500"/>
          </a:bodyPr>
          <a:lstStyle/>
          <a:p>
            <a:r>
              <a:rPr lang="en-US" dirty="0" smtClean="0"/>
              <a:t>Scalable Reliable Multicasting (SRM) – uses only negative acknowledgements</a:t>
            </a:r>
          </a:p>
          <a:p>
            <a:endParaRPr lang="en-US" dirty="0" smtClean="0"/>
          </a:p>
          <a:p>
            <a:r>
              <a:rPr lang="en-US" dirty="0" smtClean="0"/>
              <a:t>Several receivers have scheduled a request for retransmission, but the first retransmission request leads to the suppression of others.</a:t>
            </a:r>
          </a:p>
          <a:p>
            <a:endParaRPr lang="en-US" dirty="0" smtClean="0"/>
          </a:p>
          <a:p>
            <a:endParaRPr lang="en-US" dirty="0"/>
          </a:p>
        </p:txBody>
      </p:sp>
      <p:pic>
        <p:nvPicPr>
          <p:cNvPr id="235524" name="Picture 4" descr="08-10"/>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1316038" y="4191000"/>
            <a:ext cx="6170612" cy="2220912"/>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fontScale="90000"/>
          </a:bodyPr>
          <a:lstStyle/>
          <a:p>
            <a:r>
              <a:rPr lang="en-US" smtClean="0"/>
              <a:t>Scalable Reliable Group Communication - 2</a:t>
            </a:r>
            <a:endParaRPr lang="en-US"/>
          </a:p>
        </p:txBody>
      </p:sp>
      <p:sp>
        <p:nvSpPr>
          <p:cNvPr id="237571" name="Rectangle 3"/>
          <p:cNvSpPr>
            <a:spLocks noGrp="1" noChangeArrowheads="1"/>
          </p:cNvSpPr>
          <p:nvPr>
            <p:ph type="body" idx="1"/>
          </p:nvPr>
        </p:nvSpPr>
        <p:spPr>
          <a:xfrm>
            <a:off x="304800" y="4876800"/>
            <a:ext cx="8534400" cy="1600200"/>
          </a:xfrm>
        </p:spPr>
        <p:txBody>
          <a:bodyPr>
            <a:normAutofit fontScale="77500" lnSpcReduction="20000"/>
          </a:bodyPr>
          <a:lstStyle/>
          <a:p>
            <a:pPr marL="609600" indent="-609600">
              <a:lnSpc>
                <a:spcPct val="90000"/>
              </a:lnSpc>
              <a:spcBef>
                <a:spcPct val="20000"/>
              </a:spcBef>
              <a:buClr>
                <a:schemeClr val="accent2"/>
              </a:buClr>
            </a:pPr>
            <a:r>
              <a:rPr lang="en-US" dirty="0" smtClean="0">
                <a:latin typeface="Arial" charset="0"/>
              </a:rPr>
              <a:t>The essence of hierarchical reliable multicasting.  Each local coordinator forwards the message to its children and later handles retransmission requests.</a:t>
            </a:r>
          </a:p>
          <a:p>
            <a:pPr marL="609600" indent="-609600">
              <a:lnSpc>
                <a:spcPct val="90000"/>
              </a:lnSpc>
              <a:spcBef>
                <a:spcPct val="20000"/>
              </a:spcBef>
              <a:buClr>
                <a:schemeClr val="accent2"/>
              </a:buClr>
            </a:pPr>
            <a:r>
              <a:rPr lang="en-US" dirty="0" smtClean="0">
                <a:latin typeface="Arial" charset="0"/>
              </a:rPr>
              <a:t>Construction of the coordinator tree, which is typically done dynamically, is one of the main problems with implementing this approach.</a:t>
            </a:r>
            <a:endParaRPr lang="en-US" dirty="0">
              <a:latin typeface="Arial" charset="0"/>
            </a:endParaRPr>
          </a:p>
        </p:txBody>
      </p:sp>
      <p:pic>
        <p:nvPicPr>
          <p:cNvPr id="237572" name="Picture 4" descr="08-11"/>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1223963" y="1416050"/>
            <a:ext cx="6380162" cy="338455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mtClean="0"/>
              <a:t>Byzantine General’s Problem</a:t>
            </a:r>
            <a:endParaRPr lang="en-US"/>
          </a:p>
        </p:txBody>
      </p:sp>
      <p:sp>
        <p:nvSpPr>
          <p:cNvPr id="206851" name="Rectangle 3"/>
          <p:cNvSpPr>
            <a:spLocks noGrp="1" noChangeArrowheads="1"/>
          </p:cNvSpPr>
          <p:nvPr>
            <p:ph type="body" idx="1"/>
          </p:nvPr>
        </p:nvSpPr>
        <p:spPr/>
        <p:txBody>
          <a:bodyPr/>
          <a:lstStyle/>
          <a:p>
            <a:r>
              <a:rPr lang="en-US" smtClean="0"/>
              <a:t>Also in the paper:</a:t>
            </a:r>
          </a:p>
          <a:p>
            <a:pPr lvl="1"/>
            <a:r>
              <a:rPr lang="en-US" smtClean="0"/>
              <a:t>Approximate agreement  (ex: agreement on time or troop strength within a delta) – no impact on impossibility results</a:t>
            </a:r>
          </a:p>
          <a:p>
            <a:pPr lvl="1"/>
            <a:r>
              <a:rPr lang="en-US" smtClean="0"/>
              <a:t>Case where not every process can send directly to every other process.  Looks at both oral and signed messages.</a:t>
            </a:r>
          </a:p>
          <a:p>
            <a:pPr lvl="1"/>
            <a:endParaRPr lang="en-US" smtClean="0"/>
          </a:p>
          <a:p>
            <a:pPr lvl="1"/>
            <a:endParaRPr lang="en-US" smtClean="0"/>
          </a:p>
          <a:p>
            <a:pPr lvl="1"/>
            <a:endParaRPr lang="en-US" smtClean="0"/>
          </a:p>
          <a:p>
            <a:pPr lvl="1"/>
            <a:endParaRPr lang="en-US"/>
          </a:p>
        </p:txBody>
      </p:sp>
      <p:sp>
        <p:nvSpPr>
          <p:cNvPr id="206852" name="Text Box 4"/>
          <p:cNvSpPr txBox="1">
            <a:spLocks noChangeArrowheads="1"/>
          </p:cNvSpPr>
          <p:nvPr/>
        </p:nvSpPr>
        <p:spPr bwMode="auto">
          <a:xfrm>
            <a:off x="622300" y="6415088"/>
            <a:ext cx="8039226" cy="276999"/>
          </a:xfrm>
          <a:prstGeom prst="rect">
            <a:avLst/>
          </a:prstGeom>
          <a:noFill/>
          <a:ln w="9525">
            <a:noFill/>
            <a:miter lim="800000"/>
            <a:headEnd/>
            <a:tailEnd/>
          </a:ln>
          <a:effectLst/>
        </p:spPr>
        <p:txBody>
          <a:bodyPr wrap="none">
            <a:prstTxWarp prst="textNoShape">
              <a:avLst/>
            </a:prstTxWarp>
            <a:spAutoFit/>
          </a:bodyPr>
          <a:lstStyle/>
          <a:p>
            <a:pPr algn="l"/>
            <a:r>
              <a:rPr lang="en-US" sz="1200" i="1"/>
              <a:t>Lamport, Shostak, Pease.  The Byzantine General’s Problem. ACM TOPLAS, 4,3, July 1982, 382-401.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fontScale="90000"/>
          </a:bodyPr>
          <a:lstStyle/>
          <a:p>
            <a:r>
              <a:rPr lang="en-US" smtClean="0"/>
              <a:t>Agreement in Faulty Systems - 6</a:t>
            </a:r>
            <a:endParaRPr lang="en-US"/>
          </a:p>
        </p:txBody>
      </p:sp>
      <p:sp>
        <p:nvSpPr>
          <p:cNvPr id="194563" name="Rectangle 3"/>
          <p:cNvSpPr>
            <a:spLocks noGrp="1" noChangeArrowheads="1"/>
          </p:cNvSpPr>
          <p:nvPr>
            <p:ph type="body" idx="1"/>
          </p:nvPr>
        </p:nvSpPr>
        <p:spPr>
          <a:xfrm>
            <a:off x="304800" y="1447801"/>
            <a:ext cx="8534400" cy="1981200"/>
          </a:xfrm>
        </p:spPr>
        <p:txBody>
          <a:bodyPr>
            <a:normAutofit fontScale="92500" lnSpcReduction="10000"/>
          </a:bodyPr>
          <a:lstStyle/>
          <a:p>
            <a:r>
              <a:rPr lang="en-US" dirty="0" smtClean="0"/>
              <a:t>For other types of systems, agreement is impossible:</a:t>
            </a:r>
          </a:p>
          <a:p>
            <a:r>
              <a:rPr lang="en-US" dirty="0" smtClean="0"/>
              <a:t>“No completely asynchronous consensus protocol can tolerate even a single unannounced process death.”</a:t>
            </a:r>
            <a:endParaRPr lang="en-US" dirty="0"/>
          </a:p>
        </p:txBody>
      </p:sp>
      <p:pic>
        <p:nvPicPr>
          <p:cNvPr id="194564" name="Picture 4" descr="08-04"/>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808038" y="3482975"/>
            <a:ext cx="6445250" cy="2633663"/>
          </a:xfrm>
          <a:prstGeom prst="rect">
            <a:avLst/>
          </a:prstGeom>
          <a:noFill/>
        </p:spPr>
      </p:pic>
      <p:sp>
        <p:nvSpPr>
          <p:cNvPr id="194565" name="Rectangle 5"/>
          <p:cNvSpPr>
            <a:spLocks noChangeArrowheads="1"/>
          </p:cNvSpPr>
          <p:nvPr/>
        </p:nvSpPr>
        <p:spPr bwMode="auto">
          <a:xfrm>
            <a:off x="3241675" y="5241925"/>
            <a:ext cx="912813" cy="325438"/>
          </a:xfrm>
          <a:prstGeom prst="rect">
            <a:avLst/>
          </a:prstGeom>
          <a:noFill/>
          <a:ln w="57150">
            <a:solidFill>
              <a:srgbClr val="FF5050"/>
            </a:solidFill>
            <a:miter lim="800000"/>
            <a:headEnd/>
            <a:tailEnd/>
          </a:ln>
          <a:effectLst/>
        </p:spPr>
        <p:txBody>
          <a:bodyPr wrap="none" anchor="ctr">
            <a:prstTxWarp prst="textNoShape">
              <a:avLst/>
            </a:prstTxWarp>
          </a:bodyPr>
          <a:lstStyle/>
          <a:p>
            <a:endParaRPr lang="en-US"/>
          </a:p>
        </p:txBody>
      </p:sp>
      <p:sp>
        <p:nvSpPr>
          <p:cNvPr id="194566" name="Text Box 6"/>
          <p:cNvSpPr txBox="1">
            <a:spLocks noChangeArrowheads="1"/>
          </p:cNvSpPr>
          <p:nvPr/>
        </p:nvSpPr>
        <p:spPr bwMode="auto">
          <a:xfrm>
            <a:off x="136525" y="6405563"/>
            <a:ext cx="8659184" cy="261610"/>
          </a:xfrm>
          <a:prstGeom prst="rect">
            <a:avLst/>
          </a:prstGeom>
          <a:noFill/>
          <a:ln w="9525">
            <a:noFill/>
            <a:miter lim="800000"/>
            <a:headEnd/>
            <a:tailEnd/>
          </a:ln>
          <a:effectLst/>
        </p:spPr>
        <p:txBody>
          <a:bodyPr wrap="none">
            <a:prstTxWarp prst="textNoShape">
              <a:avLst/>
            </a:prstTxWarp>
            <a:spAutoFit/>
          </a:bodyPr>
          <a:lstStyle/>
          <a:p>
            <a:pPr algn="l"/>
            <a:r>
              <a:rPr lang="en-US" sz="1100" i="1" dirty="0"/>
              <a:t>Fischer, Lynch.  The Impossibility of Distributed Consensus with One Faulty Process. JACM, 32,2, April 1985, 374-382.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fontScale="90000"/>
          </a:bodyPr>
          <a:lstStyle/>
          <a:p>
            <a:r>
              <a:rPr lang="en-US" smtClean="0"/>
              <a:t>Agreement in Faulty Systems - 7</a:t>
            </a:r>
            <a:endParaRPr lang="en-US"/>
          </a:p>
        </p:txBody>
      </p:sp>
      <p:sp>
        <p:nvSpPr>
          <p:cNvPr id="217091" name="Rectangle 3"/>
          <p:cNvSpPr>
            <a:spLocks noGrp="1" noChangeArrowheads="1"/>
          </p:cNvSpPr>
          <p:nvPr>
            <p:ph type="body" idx="1"/>
          </p:nvPr>
        </p:nvSpPr>
        <p:spPr>
          <a:xfrm>
            <a:off x="304800" y="1447800"/>
            <a:ext cx="8534400" cy="4876800"/>
          </a:xfrm>
        </p:spPr>
        <p:txBody>
          <a:bodyPr>
            <a:normAutofit fontScale="85000" lnSpcReduction="20000"/>
          </a:bodyPr>
          <a:lstStyle/>
          <a:p>
            <a:r>
              <a:rPr lang="en-US" dirty="0" smtClean="0"/>
              <a:t>Processing is completely asynchronous: i.e. no assumptions about relative speed of processes or delays on message delivery.</a:t>
            </a:r>
          </a:p>
          <a:p>
            <a:r>
              <a:rPr lang="en-US" dirty="0" smtClean="0"/>
              <a:t>Consensus problem:</a:t>
            </a:r>
          </a:p>
          <a:p>
            <a:pPr lvl="1"/>
            <a:r>
              <a:rPr lang="en-US" dirty="0" smtClean="0"/>
              <a:t>Each process starts with an initial value {0,1}.  A non-faulty process decides on a value {0,1} by entering an appropriate decision state.</a:t>
            </a:r>
          </a:p>
          <a:p>
            <a:pPr lvl="1"/>
            <a:r>
              <a:rPr lang="en-US" dirty="0" smtClean="0">
                <a:solidFill>
                  <a:srgbClr val="FF0000"/>
                </a:solidFill>
              </a:rPr>
              <a:t>All non-faulty processes that make a decision are required to choose the same value.</a:t>
            </a:r>
          </a:p>
          <a:p>
            <a:pPr lvl="1"/>
            <a:r>
              <a:rPr lang="en-US" dirty="0" smtClean="0"/>
              <a:t>Processes are modeled as automata.  In one step, a process can attempt to receive a message, perform a local computation on the basis of whether or not a message was delivered to it and send an arbitrary but finite set of messages to other processes.</a:t>
            </a:r>
          </a:p>
          <a:p>
            <a:pPr lvl="1"/>
            <a:r>
              <a:rPr lang="en-US" dirty="0" smtClean="0"/>
              <a:t>Atomic broadcast assumed – if one non-faulty process receives a message, than all non-faulty processes do.  Every message is eventually delivered as long as the destination processes makes infinitely many attempts to receive; however, messages can be delayed and delivered out of order.</a:t>
            </a:r>
          </a:p>
          <a:p>
            <a:pPr lvl="1"/>
            <a:endParaRPr lang="en-US" dirty="0" smtClean="0"/>
          </a:p>
          <a:p>
            <a:pPr lvl="1"/>
            <a:endParaRPr lang="en-US" dirty="0"/>
          </a:p>
        </p:txBody>
      </p:sp>
      <p:sp>
        <p:nvSpPr>
          <p:cNvPr id="217092" name="Text Box 4"/>
          <p:cNvSpPr txBox="1">
            <a:spLocks noChangeArrowheads="1"/>
          </p:cNvSpPr>
          <p:nvPr/>
        </p:nvSpPr>
        <p:spPr bwMode="auto">
          <a:xfrm>
            <a:off x="136525" y="6405563"/>
            <a:ext cx="8659184" cy="261610"/>
          </a:xfrm>
          <a:prstGeom prst="rect">
            <a:avLst/>
          </a:prstGeom>
          <a:noFill/>
          <a:ln w="9525">
            <a:noFill/>
            <a:miter lim="800000"/>
            <a:headEnd/>
            <a:tailEnd/>
          </a:ln>
          <a:effectLst/>
        </p:spPr>
        <p:txBody>
          <a:bodyPr wrap="none">
            <a:prstTxWarp prst="textNoShape">
              <a:avLst/>
            </a:prstTxWarp>
            <a:spAutoFit/>
          </a:bodyPr>
          <a:lstStyle/>
          <a:p>
            <a:pPr algn="l"/>
            <a:r>
              <a:rPr lang="en-US" sz="1100" i="1" dirty="0"/>
              <a:t>Fischer, Lynch.  The Impossibility of Distributed Consensus with One Faulty Process. JACM, 32,2, April 1985, 374-382.</a:t>
            </a:r>
          </a:p>
        </p:txBody>
      </p:sp>
      <p:sp>
        <p:nvSpPr>
          <p:cNvPr id="217093" name="Text Box 5"/>
          <p:cNvSpPr txBox="1">
            <a:spLocks noChangeArrowheads="1"/>
          </p:cNvSpPr>
          <p:nvPr/>
        </p:nvSpPr>
        <p:spPr bwMode="auto">
          <a:xfrm>
            <a:off x="7696200" y="2095500"/>
            <a:ext cx="11366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FF5050"/>
                </a:solidFill>
              </a:rPr>
              <a:t>agreement</a:t>
            </a:r>
          </a:p>
        </p:txBody>
      </p:sp>
      <p:sp>
        <p:nvSpPr>
          <p:cNvPr id="217094" name="Line 6"/>
          <p:cNvSpPr>
            <a:spLocks noChangeShapeType="1"/>
          </p:cNvSpPr>
          <p:nvPr/>
        </p:nvSpPr>
        <p:spPr bwMode="auto">
          <a:xfrm flipH="1">
            <a:off x="8458200" y="2514600"/>
            <a:ext cx="304800" cy="838200"/>
          </a:xfrm>
          <a:prstGeom prst="line">
            <a:avLst/>
          </a:prstGeom>
          <a:noFill/>
          <a:ln w="9525">
            <a:solidFill>
              <a:srgbClr val="FF5050"/>
            </a:solidFill>
            <a:round/>
            <a:headEnd/>
            <a:tailEnd type="triangle" w="med" len="med"/>
          </a:ln>
          <a:effectLst/>
        </p:spPr>
        <p:txBody>
          <a:bodyPr>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smtClean="0"/>
              <a:t>Process Resilience - 1</a:t>
            </a:r>
            <a:endParaRPr lang="en-US"/>
          </a:p>
        </p:txBody>
      </p:sp>
      <p:sp>
        <p:nvSpPr>
          <p:cNvPr id="188419" name="Rectangle 3"/>
          <p:cNvSpPr>
            <a:spLocks noGrp="1" noChangeArrowheads="1"/>
          </p:cNvSpPr>
          <p:nvPr>
            <p:ph type="body" idx="1"/>
          </p:nvPr>
        </p:nvSpPr>
        <p:spPr/>
        <p:txBody>
          <a:bodyPr/>
          <a:lstStyle/>
          <a:p>
            <a:r>
              <a:rPr lang="en-US" dirty="0" smtClean="0"/>
              <a:t>The key approach to tolerating a faulty process is to use process groups:</a:t>
            </a:r>
          </a:p>
          <a:p>
            <a:pPr lvl="1"/>
            <a:r>
              <a:rPr lang="en-US" dirty="0" smtClean="0"/>
              <a:t>This group can be thought of as an abstraction for a single “process”.  Messages to the “process” are sent to the entire group.</a:t>
            </a:r>
          </a:p>
          <a:p>
            <a:pPr lvl="1"/>
            <a:r>
              <a:rPr lang="en-US" dirty="0" smtClean="0"/>
              <a:t>Group membership can be dynamic</a:t>
            </a:r>
          </a:p>
          <a:p>
            <a:pPr lvl="2"/>
            <a:r>
              <a:rPr lang="en-US" dirty="0" smtClean="0"/>
              <a:t>Need mechanisms for creating and destroying groups</a:t>
            </a:r>
          </a:p>
          <a:p>
            <a:pPr lvl="2"/>
            <a:r>
              <a:rPr lang="en-US" dirty="0" smtClean="0"/>
              <a:t>Need mechanisms for adding and removing processes from groups</a:t>
            </a:r>
          </a:p>
          <a:p>
            <a:pPr lvl="1"/>
            <a:r>
              <a:rPr lang="en-US" dirty="0" smtClean="0"/>
              <a:t>Many choices for the structure of the group</a:t>
            </a:r>
          </a:p>
          <a:p>
            <a:pPr lvl="1"/>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0500" y="161925"/>
            <a:ext cx="8664575" cy="1143000"/>
          </a:xfrm>
        </p:spPr>
        <p:txBody>
          <a:bodyPr/>
          <a:lstStyle/>
          <a:p>
            <a:r>
              <a:rPr lang="en-US" sz="4000"/>
              <a:t>Flat Groups versus Hierarchical Groups</a:t>
            </a:r>
          </a:p>
        </p:txBody>
      </p:sp>
      <p:sp>
        <p:nvSpPr>
          <p:cNvPr id="80899" name="Rectangle 3"/>
          <p:cNvSpPr>
            <a:spLocks noGrp="1" noChangeArrowheads="1"/>
          </p:cNvSpPr>
          <p:nvPr>
            <p:ph type="body" idx="1"/>
          </p:nvPr>
        </p:nvSpPr>
        <p:spPr>
          <a:xfrm>
            <a:off x="425450" y="5715000"/>
            <a:ext cx="8329613" cy="838200"/>
          </a:xfrm>
        </p:spPr>
        <p:txBody>
          <a:bodyPr>
            <a:normAutofit fontScale="85000" lnSpcReduction="10000"/>
          </a:bodyPr>
          <a:lstStyle/>
          <a:p>
            <a:r>
              <a:rPr lang="en-US" dirty="0" smtClean="0"/>
              <a:t>(</a:t>
            </a:r>
            <a:r>
              <a:rPr lang="en-US" dirty="0"/>
              <a:t>a) Communication in a flat group.</a:t>
            </a:r>
            <a:r>
              <a:rPr lang="en-US" dirty="0" smtClean="0"/>
              <a:t> </a:t>
            </a:r>
          </a:p>
          <a:p>
            <a:r>
              <a:rPr lang="en-US" dirty="0" smtClean="0"/>
              <a:t>(</a:t>
            </a:r>
            <a:r>
              <a:rPr lang="en-US" dirty="0" err="1"/>
              <a:t>b</a:t>
            </a:r>
            <a:r>
              <a:rPr lang="en-US" dirty="0"/>
              <a:t>) Communication in a simple hierarchical group.</a:t>
            </a:r>
          </a:p>
        </p:txBody>
      </p:sp>
      <p:pic>
        <p:nvPicPr>
          <p:cNvPr id="80900" name="Picture 4" descr="08-03"/>
          <p:cNvPicPr>
            <a:picLocks noChangeAspect="1" noChangeArrowheads="1"/>
          </p:cNvPicPr>
          <p:nvPr/>
        </p:nvPicPr>
        <p:blipFill>
          <a:blip r:embed="rId3"/>
          <a:srcRect/>
          <a:stretch>
            <a:fillRect/>
          </a:stretch>
        </p:blipFill>
        <p:spPr bwMode="auto">
          <a:xfrm>
            <a:off x="409575" y="1512888"/>
            <a:ext cx="8293100" cy="3856037"/>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smtClean="0"/>
              <a:t>Process Resilience - 2</a:t>
            </a:r>
            <a:endParaRPr lang="en-US"/>
          </a:p>
        </p:txBody>
      </p:sp>
      <p:sp>
        <p:nvSpPr>
          <p:cNvPr id="190467" name="Rectangle 3"/>
          <p:cNvSpPr>
            <a:spLocks noGrp="1" noChangeArrowheads="1"/>
          </p:cNvSpPr>
          <p:nvPr>
            <p:ph type="body" idx="1"/>
          </p:nvPr>
        </p:nvSpPr>
        <p:spPr/>
        <p:txBody>
          <a:bodyPr/>
          <a:lstStyle/>
          <a:p>
            <a:r>
              <a:rPr lang="en-US" dirty="0" smtClean="0"/>
              <a:t>Reaching agreement:</a:t>
            </a:r>
          </a:p>
          <a:p>
            <a:pPr lvl="1"/>
            <a:r>
              <a:rPr lang="en-US" dirty="0" smtClean="0"/>
              <a:t>computation results</a:t>
            </a:r>
          </a:p>
          <a:p>
            <a:pPr lvl="1"/>
            <a:r>
              <a:rPr lang="en-US" dirty="0" smtClean="0"/>
              <a:t>Electing a leader</a:t>
            </a:r>
          </a:p>
          <a:p>
            <a:pPr lvl="1"/>
            <a:r>
              <a:rPr lang="en-US" dirty="0" smtClean="0"/>
              <a:t>synchronization</a:t>
            </a:r>
          </a:p>
          <a:p>
            <a:pPr lvl="1"/>
            <a:r>
              <a:rPr lang="en-US" dirty="0" smtClean="0"/>
              <a:t>committing to a transaction</a:t>
            </a:r>
          </a:p>
          <a:p>
            <a:pPr lvl="1"/>
            <a:r>
              <a:rPr lang="en-US" dirty="0" smtClean="0"/>
              <a:t>…</a:t>
            </a:r>
          </a:p>
          <a:p>
            <a:r>
              <a:rPr lang="en-US" dirty="0" smtClean="0"/>
              <a:t>How much replication is necessary?</a:t>
            </a:r>
          </a:p>
          <a:p>
            <a:pPr lvl="1"/>
            <a:r>
              <a:rPr lang="en-US" dirty="0" smtClean="0"/>
              <a:t>A system is </a:t>
            </a:r>
            <a:r>
              <a:rPr lang="en-US" dirty="0" err="1" smtClean="0">
                <a:solidFill>
                  <a:srgbClr val="FF0000"/>
                </a:solidFill>
              </a:rPr>
              <a:t>k</a:t>
            </a:r>
            <a:r>
              <a:rPr lang="en-US" dirty="0" smtClean="0">
                <a:solidFill>
                  <a:srgbClr val="FF0000"/>
                </a:solidFill>
              </a:rPr>
              <a:t> fault tolerant </a:t>
            </a:r>
            <a:r>
              <a:rPr lang="en-US" dirty="0" smtClean="0"/>
              <a:t>if it can survive faults in </a:t>
            </a:r>
            <a:r>
              <a:rPr lang="en-US" dirty="0" err="1" smtClean="0"/>
              <a:t>k</a:t>
            </a:r>
            <a:r>
              <a:rPr lang="en-US" dirty="0" smtClean="0"/>
              <a:t> components and still meet its specifications.</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fontScale="90000"/>
          </a:bodyPr>
          <a:lstStyle/>
          <a:p>
            <a:r>
              <a:rPr lang="en-US" smtClean="0"/>
              <a:t>Agreement in Faulty Systems - 1</a:t>
            </a:r>
            <a:endParaRPr lang="en-US"/>
          </a:p>
        </p:txBody>
      </p:sp>
      <p:sp>
        <p:nvSpPr>
          <p:cNvPr id="166915" name="Rectangle 3"/>
          <p:cNvSpPr>
            <a:spLocks noGrp="1" noChangeArrowheads="1"/>
          </p:cNvSpPr>
          <p:nvPr>
            <p:ph type="body" idx="1"/>
          </p:nvPr>
        </p:nvSpPr>
        <p:spPr/>
        <p:txBody>
          <a:bodyPr/>
          <a:lstStyle/>
          <a:p>
            <a:r>
              <a:rPr lang="en-US" smtClean="0"/>
              <a:t>Many things can go wrong…</a:t>
            </a:r>
          </a:p>
          <a:p>
            <a:r>
              <a:rPr lang="en-US" smtClean="0"/>
              <a:t>Communication </a:t>
            </a:r>
          </a:p>
          <a:p>
            <a:pPr lvl="1"/>
            <a:r>
              <a:rPr lang="en-US" smtClean="0"/>
              <a:t>Message transmission can be unreliable</a:t>
            </a:r>
          </a:p>
          <a:p>
            <a:pPr lvl="1"/>
            <a:r>
              <a:rPr lang="en-US" smtClean="0"/>
              <a:t>Time taken to deliver a message is unbounded</a:t>
            </a:r>
          </a:p>
          <a:p>
            <a:pPr lvl="1"/>
            <a:r>
              <a:rPr lang="en-US" smtClean="0"/>
              <a:t>Adversary can intercept messages</a:t>
            </a:r>
          </a:p>
          <a:p>
            <a:r>
              <a:rPr lang="en-US" smtClean="0"/>
              <a:t>Processes</a:t>
            </a:r>
          </a:p>
          <a:p>
            <a:pPr lvl="1"/>
            <a:r>
              <a:rPr lang="en-US" smtClean="0"/>
              <a:t>Can fail or team up to produce wrong results</a:t>
            </a:r>
          </a:p>
          <a:p>
            <a:r>
              <a:rPr lang="en-US" smtClean="0"/>
              <a:t>Agreement very hard, sometime impossible, to achieve!  </a:t>
            </a:r>
          </a:p>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6470</TotalTime>
  <Words>3764</Words>
  <Application>Microsoft Office PowerPoint</Application>
  <PresentationFormat>On-screen Show (4:3)</PresentationFormat>
  <Paragraphs>654</Paragraphs>
  <Slides>59</Slides>
  <Notes>57</Notes>
  <HiddenSlides>5</HiddenSlides>
  <MMClips>0</MMClips>
  <ScaleCrop>false</ScaleCrop>
  <HeadingPairs>
    <vt:vector size="4" baseType="variant">
      <vt:variant>
        <vt:lpstr>Design Template</vt:lpstr>
      </vt:variant>
      <vt:variant>
        <vt:i4>1</vt:i4>
      </vt:variant>
      <vt:variant>
        <vt:lpstr>Slide Titles</vt:lpstr>
      </vt:variant>
      <vt:variant>
        <vt:i4>59</vt:i4>
      </vt:variant>
    </vt:vector>
  </HeadingPairs>
  <TitlesOfParts>
    <vt:vector size="60" baseType="lpstr">
      <vt:lpstr>Carnival</vt:lpstr>
      <vt:lpstr>15-446 Distributed Systems Spring 2009</vt:lpstr>
      <vt:lpstr>Fault Tolerance</vt:lpstr>
      <vt:lpstr>Fault Tolerance</vt:lpstr>
      <vt:lpstr>Failure Models</vt:lpstr>
      <vt:lpstr>Failure Masking by Redundancy</vt:lpstr>
      <vt:lpstr>Process Resilience - 1</vt:lpstr>
      <vt:lpstr>Flat Groups versus Hierarchical Groups</vt:lpstr>
      <vt:lpstr>Process Resilience - 2</vt:lpstr>
      <vt:lpstr>Agreement in Faulty Systems - 1</vt:lpstr>
      <vt:lpstr>Agreement in Faulty Systems - 2</vt:lpstr>
      <vt:lpstr>Agreement in Faulty Systems - 3</vt:lpstr>
      <vt:lpstr>Fault Tolerance</vt:lpstr>
      <vt:lpstr>Agreement in Faulty Systems - 4</vt:lpstr>
      <vt:lpstr>Agreement in Faulty Systems - 5</vt:lpstr>
      <vt:lpstr>Byzantine General’s Problem</vt:lpstr>
      <vt:lpstr>Impossibility Results</vt:lpstr>
      <vt:lpstr>Byzantine Agreement Algorithm (oral messages) - 1</vt:lpstr>
      <vt:lpstr>Byzantine General Problem Example - 1</vt:lpstr>
      <vt:lpstr>Byzantine General Problem  Example - 2</vt:lpstr>
      <vt:lpstr>Byzantine General Problem Example - 3</vt:lpstr>
      <vt:lpstr>Byzantine Agreement Algorithm (oral messages) - 2</vt:lpstr>
      <vt:lpstr>Byzantine General Problem Example - 4</vt:lpstr>
      <vt:lpstr>Byzantine Agreement Algorithm (oral messages) - 3</vt:lpstr>
      <vt:lpstr>Byzantine General Problem Example - 5</vt:lpstr>
      <vt:lpstr>Byzantine Agreement Algorithm (oral messages) - 4</vt:lpstr>
      <vt:lpstr>Byzantine Agreement Algorithm (signed messages)</vt:lpstr>
      <vt:lpstr>Signed messages</vt:lpstr>
      <vt:lpstr>Fault Tolerance</vt:lpstr>
      <vt:lpstr>Fault Tolerance in Client/Server Systems</vt:lpstr>
      <vt:lpstr>Lost Messages</vt:lpstr>
      <vt:lpstr>Server Crashes (1)</vt:lpstr>
      <vt:lpstr>Server Crashes (2) </vt:lpstr>
      <vt:lpstr>Server Crashes (3)</vt:lpstr>
      <vt:lpstr>Server Crashes (4)</vt:lpstr>
      <vt:lpstr>Server Crashes (5)</vt:lpstr>
      <vt:lpstr>Server Crashes (6)</vt:lpstr>
      <vt:lpstr>Client Crashes</vt:lpstr>
      <vt:lpstr>Fault Tolerance</vt:lpstr>
      <vt:lpstr>Reliable Group Communication</vt:lpstr>
      <vt:lpstr>Basic Reliable-Multicasting Schemes</vt:lpstr>
      <vt:lpstr>Atomic Multicast</vt:lpstr>
      <vt:lpstr>Virtual Synchrony (1)</vt:lpstr>
      <vt:lpstr>Group communication</vt:lpstr>
      <vt:lpstr>View delivery</vt:lpstr>
      <vt:lpstr>View-synchronous group communication</vt:lpstr>
      <vt:lpstr>Virtual Synchrony (2)</vt:lpstr>
      <vt:lpstr>Virtual Synchrony Implementation: [Birman et al., 1991]</vt:lpstr>
      <vt:lpstr>Message Ordering (1)</vt:lpstr>
      <vt:lpstr>Unordered Multicast</vt:lpstr>
      <vt:lpstr>FIFO Multicast</vt:lpstr>
      <vt:lpstr>Virtual Synchrony Implementation: Example</vt:lpstr>
      <vt:lpstr>Virtual Synchrony Implementation: Example</vt:lpstr>
      <vt:lpstr>Virtual Synchrony Implementation: Example</vt:lpstr>
      <vt:lpstr>Important Lessons</vt:lpstr>
      <vt:lpstr>Scalable Reliable Group Communication - 1</vt:lpstr>
      <vt:lpstr>Scalable Reliable Group Communication - 2</vt:lpstr>
      <vt:lpstr>Byzantine General’s Problem</vt:lpstr>
      <vt:lpstr>Agreement in Faulty Systems - 6</vt:lpstr>
      <vt:lpstr>Agreement in Faulty Systems - 7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at the Edge: Problems and Opportunities in Residential Wireless Networks</dc:title>
  <dc:creator>srini</dc:creator>
  <cp:lastModifiedBy>Srinivasan Seshan</cp:lastModifiedBy>
  <cp:revision>72</cp:revision>
  <cp:lastPrinted>2009-03-17T04:49:05Z</cp:lastPrinted>
  <dcterms:created xsi:type="dcterms:W3CDTF">2009-05-06T02:46:42Z</dcterms:created>
  <dcterms:modified xsi:type="dcterms:W3CDTF">2009-05-06T03:18:12Z</dcterms:modified>
</cp:coreProperties>
</file>