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2.xml" ContentType="application/vnd.openxmlformats-officedocument.presentationml.notesSlide+xml"/>
  <Override PartName="/ppt/notesSlides/notesSlide31.xml" ContentType="application/vnd.openxmlformats-officedocument.presentationml.notesSlide+xml"/>
  <Override PartName="/ppt/embeddings/oleObject4.bin" ContentType="application/vnd.openxmlformats-officedocument.oleObject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ppt/notesSlides/notesSlide11.xml" ContentType="application/vnd.openxmlformats-officedocument.presentationml.notesSlide+xml"/>
  <Override PartName="/docProps/app.xml" ContentType="application/vnd.openxmlformats-officedocument.extended-properties+xml"/>
  <Override PartName="/ppt/slides/slide30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36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s/slide47.xml" ContentType="application/vnd.openxmlformats-officedocument.presentationml.slide+xml"/>
  <Override PartName="/ppt/theme/theme3.xml" ContentType="application/vnd.openxmlformats-officedocument.theme+xml"/>
  <Override PartName="/ppt/notesSlides/notesSlide16.xml" ContentType="application/vnd.openxmlformats-officedocument.presentationml.notesSlide+xml"/>
  <Override PartName="/ppt/notesSlides/notesSlide32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embeddings/oleObject2.bin" ContentType="application/vnd.openxmlformats-officedocument.oleObject"/>
  <Override PartName="/ppt/slides/slide52.xml" ContentType="application/vnd.openxmlformats-officedocument.presentationml.slide+xml"/>
  <Override PartName="/ppt/slides/slide1.xml" ContentType="application/vnd.openxmlformats-officedocument.presentationml.slide+xml"/>
  <Override PartName="/ppt/slides/slide51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notesSlides/notesSlide15.xml" ContentType="application/vnd.openxmlformats-officedocument.presentationml.notesSlide+xml"/>
  <Default Extension="wmf" ContentType="image/x-wmf"/>
  <Override PartName="/ppt/notesSlides/notesSlide4.xml" ContentType="application/vnd.openxmlformats-officedocument.presentationml.notesSlide+xml"/>
  <Override PartName="/ppt/notesSlides/notesSlide41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notesSlides/notesSlide23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embeddings/oleObject3.bin" ContentType="application/vnd.openxmlformats-officedocument.oleObject"/>
  <Override PartName="/ppt/slideLayouts/slideLayout4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4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37.xml" ContentType="application/vnd.openxmlformats-officedocument.presentationml.slide+xml"/>
  <Override PartName="/ppt/notesSlides/notesSlide43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45.xml" ContentType="application/vnd.openxmlformats-officedocument.presentationml.notesSlide+xml"/>
  <Override PartName="/ppt/slides/slide33.xml" ContentType="application/vnd.openxmlformats-officedocument.presentationml.slide+xml"/>
  <Override PartName="/ppt/embeddings/oleObject10.bin" ContentType="application/vnd.openxmlformats-officedocument.oleObject"/>
  <Override PartName="/ppt/presProps.xml" ContentType="application/vnd.openxmlformats-officedocument.presentationml.presProps+xml"/>
  <Override PartName="/ppt/notesSlides/notesSlide18.xml" ContentType="application/vnd.openxmlformats-officedocument.presentationml.notesSlide+xml"/>
  <Default Extension="vml" ContentType="application/vnd.openxmlformats-officedocument.vmlDrawing"/>
  <Override PartName="/ppt/embeddings/oleObject13.bin" ContentType="application/vnd.openxmlformats-officedocument.oleObject"/>
  <Default Extension="png" ContentType="image/png"/>
  <Override PartName="/ppt/slides/slide27.xml" ContentType="application/vnd.openxmlformats-officedocument.presentationml.slide+xml"/>
  <Override PartName="/ppt/embeddings/oleObject9.bin" ContentType="application/vnd.openxmlformats-officedocument.oleObject"/>
  <Override PartName="/docProps/core.xml" ContentType="application/vnd.openxmlformats-package.core-properties+xml"/>
  <Override PartName="/ppt/slides/slide56.xml" ContentType="application/vnd.openxmlformats-officedocument.presentationml.slide+xml"/>
  <Override PartName="/ppt/slides/slide31.xml" ContentType="application/vnd.openxmlformats-officedocument.presentationml.slide+xml"/>
  <Override PartName="/ppt/embeddings/oleObject11.bin" ContentType="application/vnd.openxmlformats-officedocument.oleObject"/>
  <Default Extension="bin" ContentType="application/vnd.openxmlformats-officedocument.presentationml.printerSettings"/>
  <Override PartName="/ppt/notesSlides/notesSlide10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53.xml" ContentType="application/vnd.openxmlformats-officedocument.presentationml.slide+xml"/>
  <Override PartName="/ppt/notesSlides/notesSlide24.xml" ContentType="application/vnd.openxmlformats-officedocument.presentationml.notesSlide+xml"/>
  <Override PartName="/ppt/slides/slide55.xml" ContentType="application/vnd.openxmlformats-officedocument.presentationml.slide+xml"/>
  <Override PartName="/ppt/slides/slide12.xml" ContentType="application/vnd.openxmlformats-officedocument.presentationml.slide+xml"/>
  <Override PartName="/ppt/slides/slide19.xml" ContentType="application/vnd.openxmlformats-officedocument.presentationml.slide+xml"/>
  <Override PartName="/ppt/slides/slide41.xml" ContentType="application/vnd.openxmlformats-officedocument.presentationml.slide+xml"/>
  <Override PartName="/ppt/slides/slide46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8.xml" ContentType="application/vnd.openxmlformats-officedocument.presentationml.notesSlide+xml"/>
  <Override PartName="/ppt/theme/theme2.xml" ContentType="application/vnd.openxmlformats-officedocument.theme+xml"/>
  <Override PartName="/ppt/notesSlides/notesSlide27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35.xml" ContentType="application/vnd.openxmlformats-officedocument.presentationml.slide+xml"/>
  <Override PartName="/ppt/slides/slide42.xml" ContentType="application/vnd.openxmlformats-officedocument.presentationml.slide+xml"/>
  <Override PartName="/ppt/notesSlides/notesSlide40.xml" ContentType="application/vnd.openxmlformats-officedocument.presentationml.notesSlide+xml"/>
  <Override PartName="/ppt/slides/slide45.xml" ContentType="application/vnd.openxmlformats-officedocument.presentationml.slide+xml"/>
  <Override PartName="/ppt/notesSlides/notesSlide34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21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50.xml" ContentType="application/vnd.openxmlformats-officedocument.presentationml.slide+xml"/>
  <Override PartName="/ppt/slides/slide54.xml" ContentType="application/vnd.openxmlformats-officedocument.presentationml.slide+xml"/>
  <Override PartName="/ppt/embeddings/oleObject6.bin" ContentType="application/vnd.openxmlformats-officedocument.oleObject"/>
  <Override PartName="/ppt/notesSlides/notesSlide3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6.xml" ContentType="application/vnd.openxmlformats-officedocument.presentationml.notesSlide+xml"/>
  <Default Extension="xml" ContentType="application/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7.xml" ContentType="application/vnd.openxmlformats-officedocument.presentationml.notesSlide+xml"/>
  <Override PartName="/ppt/slides/slide25.xml" ContentType="application/vnd.openxmlformats-officedocument.presentationml.slide+xml"/>
  <Override PartName="/ppt/notesSlides/notesSlide19.xml" ContentType="application/vnd.openxmlformats-officedocument.presentationml.notesSlide+xml"/>
  <Override PartName="/ppt/embeddings/oleObject5.bin" ContentType="application/vnd.openxmlformats-officedocument.oleObject"/>
  <Override PartName="/ppt/slides/slide14.xml" ContentType="application/vnd.openxmlformats-officedocument.presentationml.slide+xml"/>
  <Override PartName="/ppt/slides/slide40.xml" ContentType="application/vnd.openxmlformats-officedocument.presentationml.slide+xml"/>
  <Override PartName="/ppt/embeddings/oleObject1.bin" ContentType="application/vnd.openxmlformats-officedocument.oleObject"/>
  <Override PartName="/ppt/slides/slide34.xml" ContentType="application/vnd.openxmlformats-officedocument.presentationml.slide+xml"/>
  <Override PartName="/ppt/notesSlides/notesSlide26.xml" ContentType="application/vnd.openxmlformats-officedocument.presentationml.notesSlide+xml"/>
  <Override PartName="/ppt/slides/slide44.xml" ContentType="application/vnd.openxmlformats-officedocument.presentationml.slide+xml"/>
  <Override PartName="/ppt/notesSlides/notesSlide12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5.xml" ContentType="application/vnd.openxmlformats-officedocument.presentationml.notesSlide+xml"/>
  <Override PartName="/ppt/slides/slide49.xml" ContentType="application/vnd.openxmlformats-officedocument.presentationml.slide+xml"/>
  <Override PartName="/ppt/slideLayouts/slideLayout1.xml" ContentType="application/vnd.openxmlformats-officedocument.presentationml.slideLayout+xml"/>
  <Override PartName="/ppt/embeddings/oleObject7.bin" ContentType="application/vnd.openxmlformats-officedocument.oleObject"/>
  <Override PartName="/ppt/slides/slide48.xml" ContentType="application/vnd.openxmlformats-officedocument.presentationml.slide+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embeddings/oleObject12.bin" ContentType="application/vnd.openxmlformats-officedocument.oleObject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jpeg" ContentType="image/jpeg"/>
  <Override PartName="/ppt/notesSlides/notesSlide33.xml" ContentType="application/vnd.openxmlformats-officedocument.presentationml.notesSlide+xml"/>
  <Override PartName="/ppt/embeddings/oleObject14.bin" ContentType="application/vnd.openxmlformats-officedocument.oleObject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8.xml" ContentType="application/vnd.openxmlformats-officedocument.presentationml.notesSlide+xml"/>
  <Override PartName="/ppt/slides/slide8.xml" ContentType="application/vnd.openxmlformats-officedocument.presentationml.slide+xml"/>
  <Override PartName="/ppt/slides/slide15.xml" ContentType="application/vnd.openxmlformats-officedocument.presentationml.slide+xml"/>
  <Default Extension="rels" ContentType="application/vnd.openxmlformats-package.relationships+xml"/>
  <Override PartName="/ppt/slides/slide9.xml" ContentType="application/vnd.openxmlformats-officedocument.presentationml.slide+xml"/>
  <Override PartName="/ppt/embeddings/oleObject8.bin" ContentType="application/vnd.openxmlformats-officedocument.oleObject"/>
  <Override PartName="/ppt/slides/slide24.xml" ContentType="application/vnd.openxmlformats-officedocument.presentationml.slide+xml"/>
  <Override PartName="/ppt/slides/slide39.xml" ContentType="application/vnd.openxmlformats-officedocument.presentationml.slide+xml"/>
  <Override PartName="/ppt/slides/slide32.xml" ContentType="application/vnd.openxmlformats-officedocument.presentationml.slide+xml"/>
  <Override PartName="/ppt/notesSlides/notesSlide30.xml" ContentType="application/vnd.openxmlformats-officedocument.presentationml.notes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38.xml" ContentType="application/vnd.openxmlformats-officedocument.presentationml.slide+xml"/>
  <Default Extension="pdf" ContentType="application/pdf"/>
  <Override PartName="/ppt/notesSlides/notesSlide20.xml" ContentType="application/vnd.openxmlformats-officedocument.presentationml.notesSlide+xml"/>
  <Override PartName="/ppt/slides/slide2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800" r:id="rId1"/>
  </p:sldMasterIdLst>
  <p:notesMasterIdLst>
    <p:notesMasterId r:id="rId58"/>
  </p:notesMasterIdLst>
  <p:handoutMasterIdLst>
    <p:handoutMasterId r:id="rId59"/>
  </p:handoutMasterIdLst>
  <p:sldIdLst>
    <p:sldId id="410" r:id="rId2"/>
    <p:sldId id="546" r:id="rId3"/>
    <p:sldId id="547" r:id="rId4"/>
    <p:sldId id="532" r:id="rId5"/>
    <p:sldId id="534" r:id="rId6"/>
    <p:sldId id="535" r:id="rId7"/>
    <p:sldId id="536" r:id="rId8"/>
    <p:sldId id="537" r:id="rId9"/>
    <p:sldId id="611" r:id="rId10"/>
    <p:sldId id="564" r:id="rId11"/>
    <p:sldId id="565" r:id="rId12"/>
    <p:sldId id="566" r:id="rId13"/>
    <p:sldId id="567" r:id="rId14"/>
    <p:sldId id="568" r:id="rId15"/>
    <p:sldId id="569" r:id="rId16"/>
    <p:sldId id="570" r:id="rId17"/>
    <p:sldId id="571" r:id="rId18"/>
    <p:sldId id="563" r:id="rId19"/>
    <p:sldId id="572" r:id="rId20"/>
    <p:sldId id="573" r:id="rId21"/>
    <p:sldId id="619" r:id="rId22"/>
    <p:sldId id="602" r:id="rId23"/>
    <p:sldId id="606" r:id="rId24"/>
    <p:sldId id="620" r:id="rId25"/>
    <p:sldId id="582" r:id="rId26"/>
    <p:sldId id="583" r:id="rId27"/>
    <p:sldId id="621" r:id="rId28"/>
    <p:sldId id="597" r:id="rId29"/>
    <p:sldId id="622" r:id="rId30"/>
    <p:sldId id="623" r:id="rId31"/>
    <p:sldId id="624" r:id="rId32"/>
    <p:sldId id="601" r:id="rId33"/>
    <p:sldId id="607" r:id="rId34"/>
    <p:sldId id="625" r:id="rId35"/>
    <p:sldId id="645" r:id="rId36"/>
    <p:sldId id="646" r:id="rId37"/>
    <p:sldId id="647" r:id="rId38"/>
    <p:sldId id="649" r:id="rId39"/>
    <p:sldId id="627" r:id="rId40"/>
    <p:sldId id="628" r:id="rId41"/>
    <p:sldId id="630" r:id="rId42"/>
    <p:sldId id="634" r:id="rId43"/>
    <p:sldId id="635" r:id="rId44"/>
    <p:sldId id="636" r:id="rId45"/>
    <p:sldId id="637" r:id="rId46"/>
    <p:sldId id="638" r:id="rId47"/>
    <p:sldId id="650" r:id="rId48"/>
    <p:sldId id="651" r:id="rId49"/>
    <p:sldId id="652" r:id="rId50"/>
    <p:sldId id="639" r:id="rId51"/>
    <p:sldId id="640" r:id="rId52"/>
    <p:sldId id="657" r:id="rId53"/>
    <p:sldId id="653" r:id="rId54"/>
    <p:sldId id="654" r:id="rId55"/>
    <p:sldId id="655" r:id="rId56"/>
    <p:sldId id="656" r:id="rId57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4" frameSlides="1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86589" autoAdjust="0"/>
  </p:normalViewPr>
  <p:slideViewPr>
    <p:cSldViewPr>
      <p:cViewPr varScale="1">
        <p:scale>
          <a:sx n="92" d="100"/>
          <a:sy n="92" d="100"/>
        </p:scale>
        <p:origin x="-7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70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64" Type="http://schemas.openxmlformats.org/officeDocument/2006/relationships/tableStyles" Target="tableStyles.xml"/><Relationship Id="rId60" Type="http://schemas.openxmlformats.org/officeDocument/2006/relationships/printerSettings" Target="printerSettings/printerSettings1.bin"/><Relationship Id="rId39" Type="http://schemas.openxmlformats.org/officeDocument/2006/relationships/slide" Target="slides/slide38.xml"/><Relationship Id="rId7" Type="http://schemas.openxmlformats.org/officeDocument/2006/relationships/slide" Target="slides/slide6.xml"/><Relationship Id="rId43" Type="http://schemas.openxmlformats.org/officeDocument/2006/relationships/slide" Target="slides/slide42.xml"/><Relationship Id="rId25" Type="http://schemas.openxmlformats.org/officeDocument/2006/relationships/slide" Target="slides/slide24.xml"/><Relationship Id="rId10" Type="http://schemas.openxmlformats.org/officeDocument/2006/relationships/slide" Target="slides/slide9.xml"/><Relationship Id="rId50" Type="http://schemas.openxmlformats.org/officeDocument/2006/relationships/slide" Target="slides/slide49.xml"/><Relationship Id="rId63" Type="http://schemas.openxmlformats.org/officeDocument/2006/relationships/theme" Target="theme/theme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27" Type="http://schemas.openxmlformats.org/officeDocument/2006/relationships/slide" Target="slides/slide26.xml"/><Relationship Id="rId14" Type="http://schemas.openxmlformats.org/officeDocument/2006/relationships/slide" Target="slides/slide13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45" Type="http://schemas.openxmlformats.org/officeDocument/2006/relationships/slide" Target="slides/slide44.xml"/><Relationship Id="rId58" Type="http://schemas.openxmlformats.org/officeDocument/2006/relationships/notesMaster" Target="notesMasters/notesMaster1.xml"/><Relationship Id="rId42" Type="http://schemas.openxmlformats.org/officeDocument/2006/relationships/slide" Target="slides/slide41.xml"/><Relationship Id="rId6" Type="http://schemas.openxmlformats.org/officeDocument/2006/relationships/slide" Target="slides/slide5.xml"/><Relationship Id="rId49" Type="http://schemas.openxmlformats.org/officeDocument/2006/relationships/slide" Target="slides/slide48.xml"/><Relationship Id="rId44" Type="http://schemas.openxmlformats.org/officeDocument/2006/relationships/slide" Target="slides/slide43.xml"/><Relationship Id="rId19" Type="http://schemas.openxmlformats.org/officeDocument/2006/relationships/slide" Target="slides/slide18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2" Type="http://schemas.openxmlformats.org/officeDocument/2006/relationships/slide" Target="slides/slide1.xml"/><Relationship Id="rId46" Type="http://schemas.openxmlformats.org/officeDocument/2006/relationships/slide" Target="slides/slide45.xml"/><Relationship Id="rId57" Type="http://schemas.openxmlformats.org/officeDocument/2006/relationships/slide" Target="slides/slide56.xml"/><Relationship Id="rId59" Type="http://schemas.openxmlformats.org/officeDocument/2006/relationships/handoutMaster" Target="handoutMasters/handoutMaster1.xml"/><Relationship Id="rId35" Type="http://schemas.openxmlformats.org/officeDocument/2006/relationships/slide" Target="slides/slide34.xml"/><Relationship Id="rId51" Type="http://schemas.openxmlformats.org/officeDocument/2006/relationships/slide" Target="slides/slide50.xml"/><Relationship Id="rId55" Type="http://schemas.openxmlformats.org/officeDocument/2006/relationships/slide" Target="slides/slide54.xml"/><Relationship Id="rId31" Type="http://schemas.openxmlformats.org/officeDocument/2006/relationships/slide" Target="slides/slide30.xml"/><Relationship Id="rId34" Type="http://schemas.openxmlformats.org/officeDocument/2006/relationships/slide" Target="slides/slide33.xml"/><Relationship Id="rId40" Type="http://schemas.openxmlformats.org/officeDocument/2006/relationships/slide" Target="slides/slide39.xml"/><Relationship Id="rId62" Type="http://schemas.openxmlformats.org/officeDocument/2006/relationships/viewProps" Target="viewProps.xml"/><Relationship Id="rId36" Type="http://schemas.openxmlformats.org/officeDocument/2006/relationships/slide" Target="slides/slide35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47" Type="http://schemas.openxmlformats.org/officeDocument/2006/relationships/slide" Target="slides/slide46.xml"/><Relationship Id="rId56" Type="http://schemas.openxmlformats.org/officeDocument/2006/relationships/slide" Target="slides/slide55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2" Type="http://schemas.openxmlformats.org/officeDocument/2006/relationships/slide" Target="slides/slide51.xml"/><Relationship Id="rId54" Type="http://schemas.openxmlformats.org/officeDocument/2006/relationships/slide" Target="slides/slide53.xml"/><Relationship Id="rId12" Type="http://schemas.openxmlformats.org/officeDocument/2006/relationships/slide" Target="slides/slide11.xml"/><Relationship Id="rId3" Type="http://schemas.openxmlformats.org/officeDocument/2006/relationships/slide" Target="slides/slide2.xml"/><Relationship Id="rId23" Type="http://schemas.openxmlformats.org/officeDocument/2006/relationships/slide" Target="slides/slide22.xml"/><Relationship Id="rId61" Type="http://schemas.openxmlformats.org/officeDocument/2006/relationships/presProps" Target="presProps.xml"/><Relationship Id="rId53" Type="http://schemas.openxmlformats.org/officeDocument/2006/relationships/slide" Target="slides/slide52.xml"/><Relationship Id="rId26" Type="http://schemas.openxmlformats.org/officeDocument/2006/relationships/slide" Target="slides/slide25.xml"/><Relationship Id="rId30" Type="http://schemas.openxmlformats.org/officeDocument/2006/relationships/slide" Target="slides/slide29.xml"/><Relationship Id="rId11" Type="http://schemas.openxmlformats.org/officeDocument/2006/relationships/slide" Target="slides/slide10.xml"/><Relationship Id="rId29" Type="http://schemas.openxmlformats.org/officeDocument/2006/relationships/slide" Target="slides/slide28.xml"/><Relationship Id="rId16" Type="http://schemas.openxmlformats.org/officeDocument/2006/relationships/slide" Target="slides/slide15.xml"/><Relationship Id="rId33" Type="http://schemas.openxmlformats.org/officeDocument/2006/relationships/slide" Target="slides/slide32.xml"/><Relationship Id="rId41" Type="http://schemas.openxmlformats.org/officeDocument/2006/relationships/slide" Target="slides/slide4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2" Type="http://schemas.openxmlformats.org/officeDocument/2006/relationships/slide" Target="slides/slide21.xml"/><Relationship Id="rId21" Type="http://schemas.openxmlformats.org/officeDocument/2006/relationships/slide" Target="slides/slide2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CCBEAD-6B71-3348-BF9F-9613C4C3C999}" type="datetimeFigureOut">
              <a:rPr lang="en-US" smtClean="0"/>
              <a:pPr/>
              <a:t>2/22/09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CF47B0-0373-7744-B577-08A7E9D1362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4EF078-8C60-4F1F-BF94-84BF097D947E}" type="datetimeFigureOut">
              <a:rPr lang="en-US" smtClean="0"/>
              <a:pPr/>
              <a:t>2/22/09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62AC01-5D10-4856-8121-C9B953CE6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869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886075" y="533400"/>
            <a:ext cx="3375025" cy="25320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786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21325" y="3258288"/>
            <a:ext cx="6701351" cy="30854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8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9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9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9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9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9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2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979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886075" y="533400"/>
            <a:ext cx="3375025" cy="25320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697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21325" y="3258288"/>
            <a:ext cx="6701351" cy="30854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798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886075" y="533400"/>
            <a:ext cx="3375025" cy="25320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779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21325" y="3258288"/>
            <a:ext cx="6701351" cy="30854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208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886075" y="533400"/>
            <a:ext cx="3375025" cy="25320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820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21325" y="3258288"/>
            <a:ext cx="6701351" cy="30854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073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886075" y="533400"/>
            <a:ext cx="3375025" cy="25320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807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21325" y="3258288"/>
            <a:ext cx="6701351" cy="30854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413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886075" y="533400"/>
            <a:ext cx="3375025" cy="25320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841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21325" y="3258288"/>
            <a:ext cx="6701351" cy="30854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846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886075" y="533400"/>
            <a:ext cx="3375025" cy="25320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984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21325" y="3258288"/>
            <a:ext cx="6701351" cy="30854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051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886075" y="533400"/>
            <a:ext cx="3375025" cy="25320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005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21325" y="3258288"/>
            <a:ext cx="6701351" cy="30854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617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886075" y="533400"/>
            <a:ext cx="3375025" cy="25320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861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21325" y="3258288"/>
            <a:ext cx="6701351" cy="30854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0CA5F3-2514-714C-91D4-15507037C8EA}" type="slidenum">
              <a:rPr lang="en-US"/>
              <a:pPr/>
              <a:t>28</a:t>
            </a:fld>
            <a:endParaRPr lang="en-US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822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886075" y="533400"/>
            <a:ext cx="3375025" cy="25320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882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21325" y="3258288"/>
            <a:ext cx="6701351" cy="30854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027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886075" y="533400"/>
            <a:ext cx="3375025" cy="25320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902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21325" y="3258288"/>
            <a:ext cx="6701351" cy="30854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232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886075" y="533400"/>
            <a:ext cx="3375025" cy="25320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923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21325" y="3258288"/>
            <a:ext cx="6701351" cy="30854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DC262A-22BB-9C48-B4D8-1493220BD732}" type="slidenum">
              <a:rPr lang="en-US"/>
              <a:pPr/>
              <a:t>35</a:t>
            </a:fld>
            <a:endParaRPr lang="en-US"/>
          </a:p>
        </p:txBody>
      </p:sp>
      <p:sp>
        <p:nvSpPr>
          <p:cNvPr id="478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8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D59F56-0EDA-3E47-AA56-2B5A9A4B7B4F}" type="slidenum">
              <a:rPr lang="en-US"/>
              <a:pPr/>
              <a:t>36</a:t>
            </a:fld>
            <a:endParaRPr lang="en-US"/>
          </a:p>
        </p:txBody>
      </p:sp>
      <p:sp>
        <p:nvSpPr>
          <p:cNvPr id="479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9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DE1CEE-18DD-5946-98E3-8E69C3A5B5C6}" type="slidenum">
              <a:rPr lang="en-US"/>
              <a:pPr/>
              <a:t>4</a:t>
            </a:fld>
            <a:endParaRPr lang="en-US"/>
          </a:p>
        </p:txBody>
      </p:sp>
      <p:sp>
        <p:nvSpPr>
          <p:cNvPr id="347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7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97F628-ACBA-7A47-B96A-44E29EBA3684}" type="slidenum">
              <a:rPr lang="en-US"/>
              <a:pPr/>
              <a:t>37</a:t>
            </a:fld>
            <a:endParaRPr lang="en-US"/>
          </a:p>
        </p:txBody>
      </p:sp>
      <p:sp>
        <p:nvSpPr>
          <p:cNvPr id="480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0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792C2C-DA45-014C-8A2B-19A3122D020A}" type="slidenum">
              <a:rPr lang="en-US"/>
              <a:pPr/>
              <a:t>38</a:t>
            </a:fld>
            <a:endParaRPr lang="en-US"/>
          </a:p>
        </p:txBody>
      </p:sp>
      <p:sp>
        <p:nvSpPr>
          <p:cNvPr id="482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2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3F781E-855F-3249-978F-C5E82ECF8574}" type="slidenum">
              <a:rPr lang="en-US"/>
              <a:pPr/>
              <a:t>42</a:t>
            </a:fld>
            <a:endParaRPr lang="en-US"/>
          </a:p>
        </p:txBody>
      </p:sp>
      <p:sp>
        <p:nvSpPr>
          <p:cNvPr id="487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7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4AB9F9-AAB5-A241-BB27-EC8B08A7EC59}" type="slidenum">
              <a:rPr lang="en-US"/>
              <a:pPr/>
              <a:t>43</a:t>
            </a:fld>
            <a:endParaRPr lang="en-US"/>
          </a:p>
        </p:txBody>
      </p:sp>
      <p:sp>
        <p:nvSpPr>
          <p:cNvPr id="488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8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D54F9A-2CA8-4E43-BD77-B64254045ED8}" type="slidenum">
              <a:rPr lang="en-US"/>
              <a:pPr/>
              <a:t>44</a:t>
            </a:fld>
            <a:endParaRPr lang="en-US"/>
          </a:p>
        </p:txBody>
      </p:sp>
      <p:sp>
        <p:nvSpPr>
          <p:cNvPr id="489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9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447AF5-7737-9842-BF8A-E4389E1809D3}" type="slidenum">
              <a:rPr lang="en-US"/>
              <a:pPr/>
              <a:t>45</a:t>
            </a:fld>
            <a:endParaRPr lang="en-US"/>
          </a:p>
        </p:txBody>
      </p:sp>
      <p:sp>
        <p:nvSpPr>
          <p:cNvPr id="490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0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4CB529-A218-254E-B2D4-24E51E8B8EA4}" type="slidenum">
              <a:rPr lang="en-US"/>
              <a:pPr/>
              <a:t>46</a:t>
            </a:fld>
            <a:endParaRPr lang="en-US"/>
          </a:p>
        </p:txBody>
      </p:sp>
      <p:sp>
        <p:nvSpPr>
          <p:cNvPr id="491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A8E3A3-2970-C641-AD0F-8482B2F558E8}" type="slidenum">
              <a:rPr lang="en-US"/>
              <a:pPr/>
              <a:t>47</a:t>
            </a:fld>
            <a:endParaRPr lang="en-US"/>
          </a:p>
        </p:txBody>
      </p:sp>
      <p:sp>
        <p:nvSpPr>
          <p:cNvPr id="505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5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6BD53F-3411-F54B-A81E-2F9268B808D9}" type="slidenum">
              <a:rPr lang="en-US"/>
              <a:pPr/>
              <a:t>48</a:t>
            </a:fld>
            <a:endParaRPr lang="en-US"/>
          </a:p>
        </p:txBody>
      </p:sp>
      <p:sp>
        <p:nvSpPr>
          <p:cNvPr id="506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6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61B385-F1CD-E443-91E8-719EFA55CB01}" type="slidenum">
              <a:rPr lang="en-US"/>
              <a:pPr/>
              <a:t>49</a:t>
            </a:fld>
            <a:endParaRPr lang="en-US"/>
          </a:p>
        </p:txBody>
      </p:sp>
      <p:sp>
        <p:nvSpPr>
          <p:cNvPr id="507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7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34F3C0-EC8C-EF40-990D-EDC5D60A87EA}" type="slidenum">
              <a:rPr lang="en-US"/>
              <a:pPr/>
              <a:t>5</a:t>
            </a:fld>
            <a:endParaRPr lang="en-US"/>
          </a:p>
        </p:txBody>
      </p:sp>
      <p:sp>
        <p:nvSpPr>
          <p:cNvPr id="339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9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10DF65-878F-C748-816D-767E7D7CDE0E}" type="slidenum">
              <a:rPr lang="en-US"/>
              <a:pPr/>
              <a:t>50</a:t>
            </a:fld>
            <a:endParaRPr lang="en-US"/>
          </a:p>
        </p:txBody>
      </p:sp>
      <p:sp>
        <p:nvSpPr>
          <p:cNvPr id="492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2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6ED681-01ED-1046-B6A1-A1A25E2DAEA6}" type="slidenum">
              <a:rPr lang="en-US"/>
              <a:pPr/>
              <a:t>51</a:t>
            </a:fld>
            <a:endParaRPr lang="en-US"/>
          </a:p>
        </p:txBody>
      </p:sp>
      <p:sp>
        <p:nvSpPr>
          <p:cNvPr id="493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3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B38E45-D459-A341-B784-7C155CE045C9}" type="slidenum">
              <a:rPr lang="en-US"/>
              <a:pPr/>
              <a:t>53</a:t>
            </a:fld>
            <a:endParaRPr lang="en-US"/>
          </a:p>
        </p:txBody>
      </p:sp>
      <p:sp>
        <p:nvSpPr>
          <p:cNvPr id="474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4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B87BC5-DCF0-A345-BEFC-2BF05D7B0811}" type="slidenum">
              <a:rPr lang="en-US"/>
              <a:pPr/>
              <a:t>54</a:t>
            </a:fld>
            <a:endParaRPr lang="en-US"/>
          </a:p>
        </p:txBody>
      </p:sp>
      <p:sp>
        <p:nvSpPr>
          <p:cNvPr id="475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5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621680-FE27-D746-A87D-E2BD1529DF67}" type="slidenum">
              <a:rPr lang="en-US"/>
              <a:pPr/>
              <a:t>55</a:t>
            </a:fld>
            <a:endParaRPr lang="en-US"/>
          </a:p>
        </p:txBody>
      </p:sp>
      <p:sp>
        <p:nvSpPr>
          <p:cNvPr id="476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6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121397-99F2-7542-BA80-D560FD9909E0}" type="slidenum">
              <a:rPr lang="en-US"/>
              <a:pPr/>
              <a:t>56</a:t>
            </a:fld>
            <a:endParaRPr lang="en-US"/>
          </a:p>
        </p:txBody>
      </p:sp>
      <p:sp>
        <p:nvSpPr>
          <p:cNvPr id="477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7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2B916F-2B60-3541-8BF9-0CBED84147A8}" type="slidenum">
              <a:rPr lang="en-US"/>
              <a:pPr/>
              <a:t>6</a:t>
            </a:fld>
            <a:endParaRPr lang="en-US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58BB60-9F2B-4D4A-B708-001A9A0C2C10}" type="slidenum">
              <a:rPr lang="en-US"/>
              <a:pPr/>
              <a:t>7</a:t>
            </a:fld>
            <a:endParaRPr lang="en-US"/>
          </a:p>
        </p:txBody>
      </p:sp>
      <p:sp>
        <p:nvSpPr>
          <p:cNvPr id="342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2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2C0223-BD9D-0D4E-8412-ACEA1A9E10A2}" type="slidenum">
              <a:rPr lang="en-US"/>
              <a:pPr/>
              <a:t>8</a:t>
            </a:fld>
            <a:endParaRPr lang="en-US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8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8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0"/>
          <p:cNvSpPr>
            <a:spLocks noGrp="1"/>
          </p:cNvSpPr>
          <p:nvPr>
            <p:ph type="ctrTitle"/>
          </p:nvPr>
        </p:nvSpPr>
        <p:spPr>
          <a:xfrm>
            <a:off x="457200" y="853440"/>
            <a:ext cx="8229600" cy="3108960"/>
          </a:xfrm>
        </p:spPr>
        <p:txBody>
          <a:bodyPr anchor="t" anchorCtr="0">
            <a:noAutofit/>
          </a:bodyPr>
          <a:lstStyle>
            <a:lvl1pPr algn="ctr">
              <a:lnSpc>
                <a:spcPct val="100000"/>
              </a:lnSpc>
              <a:defRPr lang="en-US" sz="5400" b="1" cap="none" spc="0" dirty="0" smtClean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4" name="Rectangle 26"/>
          <p:cNvSpPr>
            <a:spLocks noGrp="1"/>
          </p:cNvSpPr>
          <p:nvPr>
            <p:ph type="subTitle" idx="1"/>
          </p:nvPr>
        </p:nvSpPr>
        <p:spPr>
          <a:xfrm>
            <a:off x="457200" y="4282440"/>
            <a:ext cx="8229600" cy="1508760"/>
          </a:xfrm>
        </p:spPr>
        <p:txBody>
          <a:bodyPr anchor="b">
            <a:normAutofit/>
          </a:bodyPr>
          <a:lstStyle>
            <a:lvl1pPr marL="0" indent="0" algn="ctr">
              <a:buNone/>
              <a:defRPr lang="en-US" sz="2200" b="0">
                <a:solidFill>
                  <a:schemeClr val="tx2">
                    <a:shade val="55000"/>
                  </a:schemeClr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8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r>
              <a:rPr lang="en-US" smtClean="0"/>
              <a:t>L -13; 2-26-01</a:t>
            </a:r>
            <a:endParaRPr lang="en-US"/>
          </a:p>
        </p:txBody>
      </p:sp>
      <p:sp>
        <p:nvSpPr>
          <p:cNvPr id="9" name="Rectangle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5" name="Rectangle 2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r>
              <a:rPr lang="en-US" smtClean="0"/>
              <a:t>© Srinivasan Seshan, 2001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 -13; 2-26-01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Srinivasan Seshan, 2001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 -13; 2-26-01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Srinivasan Seshan, 2001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 -13; 2-26-01</a:t>
            </a:r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Srinivasan Seshan, 2001</a:t>
            </a:r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690563" y="491696"/>
            <a:ext cx="7762875" cy="5874608"/>
          </a:xfrm>
          <a:prstGeom prst="roundRect">
            <a:avLst>
              <a:gd name="adj" fmla="val 2238"/>
            </a:avLst>
          </a:prstGeom>
          <a:gradFill rotWithShape="1">
            <a:gsLst>
              <a:gs pos="0">
                <a:schemeClr val="bg1">
                  <a:satMod val="300000"/>
                  <a:alpha val="50000"/>
                </a:schemeClr>
              </a:gs>
              <a:gs pos="35000">
                <a:schemeClr val="bg1">
                  <a:satMod val="300000"/>
                  <a:alpha val="87000"/>
                </a:schemeClr>
              </a:gs>
              <a:gs pos="50000">
                <a:schemeClr val="bg1">
                  <a:satMod val="300000"/>
                  <a:alpha val="92000"/>
                </a:schemeClr>
              </a:gs>
              <a:gs pos="60000">
                <a:schemeClr val="bg1">
                  <a:satMod val="300000"/>
                  <a:alpha val="89000"/>
                </a:schemeClr>
              </a:gs>
              <a:gs pos="100000">
                <a:schemeClr val="bg1">
                  <a:satMod val="300000"/>
                  <a:alpha val="55000"/>
                </a:schemeClr>
              </a:gs>
            </a:gsLst>
            <a:lin ang="5400000" scaled="1"/>
          </a:gradFill>
          <a:ln>
            <a:noFill/>
          </a:ln>
          <a:effectLst>
            <a:outerShdw blurRad="63500" dist="45720" dir="5400000" algn="t" rotWithShape="0">
              <a:schemeClr val="bg2">
                <a:shade val="30000"/>
                <a:satMod val="250000"/>
                <a:alpha val="90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500000"/>
            </a:lightRig>
          </a:scene3d>
          <a:sp3d contourW="6350" prstMaterial="powder">
            <a:bevelT w="50800" h="63500"/>
            <a:contourClr>
              <a:schemeClr val="bg2">
                <a:shade val="90000"/>
                <a:lumMod val="55000"/>
              </a:schemeClr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777240" y="795996"/>
            <a:ext cx="7589520" cy="3112843"/>
          </a:xfrm>
        </p:spPr>
        <p:txBody>
          <a:bodyPr anchor="b">
            <a:normAutofit/>
          </a:bodyPr>
          <a:lstStyle>
            <a:lvl1pPr algn="ctr">
              <a:buNone/>
              <a:defRPr lang="en-US" sz="6200" b="1" cap="none" spc="0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777240" y="3948552"/>
            <a:ext cx="7589520" cy="1509712"/>
          </a:xfrm>
        </p:spPr>
        <p:txBody>
          <a:bodyPr anchor="t">
            <a:normAutofit/>
          </a:bodyPr>
          <a:lstStyle>
            <a:lvl1pPr indent="0" algn="ctr">
              <a:buNone/>
              <a:defRPr lang="en-US" sz="2200" b="0" smtClean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>
          <a:xfrm>
            <a:off x="762000" y="5958840"/>
            <a:ext cx="2133600" cy="365760"/>
          </a:xfrm>
        </p:spPr>
        <p:txBody>
          <a:bodyPr/>
          <a:lstStyle/>
          <a:p>
            <a:r>
              <a:rPr lang="en-US" smtClean="0"/>
              <a:t>L -13; 2-26-01</a:t>
            </a:r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>
          <a:xfrm>
            <a:off x="3124200" y="5958840"/>
            <a:ext cx="2895600" cy="365760"/>
          </a:xfrm>
        </p:spPr>
        <p:txBody>
          <a:bodyPr/>
          <a:lstStyle/>
          <a:p>
            <a:r>
              <a:rPr lang="en-US" smtClean="0"/>
              <a:t>© Srinivasan Seshan, 2001</a:t>
            </a:r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>
          <a:xfrm>
            <a:off x="6248400" y="5958840"/>
            <a:ext cx="21336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 -13; 2-26-01</a:t>
            </a:r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Srinivasan Seshan, 2001</a:t>
            </a: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 rot="16200000">
            <a:off x="-1965960" y="2785402"/>
            <a:ext cx="5760720" cy="914400"/>
          </a:xfrm>
        </p:spPr>
        <p:txBody>
          <a:bodyPr lIns="91440" rIns="91440" anchor="ctr">
            <a:noAutofit/>
          </a:bodyPr>
          <a:lstStyle>
            <a:lvl1pPr algn="ctr">
              <a:defRPr sz="3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1600200" y="547468"/>
            <a:ext cx="3383280" cy="639762"/>
          </a:xfrm>
          <a:prstGeom prst="roundRect">
            <a:avLst>
              <a:gd name="adj" fmla="val 6772"/>
            </a:avLst>
          </a:prstGeom>
          <a:solidFill>
            <a:schemeClr val="bg1">
              <a:alpha val="55000"/>
            </a:schemeClr>
          </a:solidFill>
          <a:ln w="12700">
            <a:solidFill>
              <a:schemeClr val="bg1"/>
            </a:solidFill>
          </a:ln>
        </p:spPr>
        <p:txBody>
          <a:bodyPr lIns="91440" tIns="91440" rIns="91440" bIns="91440" anchor="ctr">
            <a:noAutofit/>
          </a:bodyPr>
          <a:lstStyle>
            <a:lvl1pPr marL="0" indent="0" algn="l">
              <a:buNone/>
              <a:defRPr sz="16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1600200" y="1322362"/>
            <a:ext cx="3383280" cy="4800600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5128846" y="547468"/>
            <a:ext cx="3383280" cy="639762"/>
          </a:xfrm>
          <a:prstGeom prst="roundRect">
            <a:avLst>
              <a:gd name="adj" fmla="val 5673"/>
            </a:avLst>
          </a:prstGeom>
          <a:solidFill>
            <a:schemeClr val="bg1">
              <a:alpha val="55000"/>
            </a:schemeClr>
          </a:solidFill>
          <a:ln w="12700">
            <a:solidFill>
              <a:schemeClr val="bg1"/>
            </a:solidFill>
          </a:ln>
        </p:spPr>
        <p:txBody>
          <a:bodyPr lIns="91440" tIns="91440" rIns="91440" bIns="91440" anchor="ctr">
            <a:noAutofit/>
          </a:bodyPr>
          <a:lstStyle>
            <a:lvl1pPr marL="0" indent="0" algn="l">
              <a:buNone/>
              <a:defRPr sz="16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5128846" y="1322362"/>
            <a:ext cx="3383280" cy="4800600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 -13; 2-26-01</a:t>
            </a:r>
            <a:endParaRPr lang="en-US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Srinivasan Seshan, 2001</a:t>
            </a:r>
            <a:endParaRPr lang="en-US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>
          <a:xfrm>
            <a:off x="6553200" y="6214404"/>
            <a:ext cx="21336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 -13; 2-26-01</a:t>
            </a:r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Srinivasan Seshan, 2001</a:t>
            </a:r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 -13; 2-26-01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Srinivasan Seshan, 2001</a:t>
            </a:r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 rot="16200000">
            <a:off x="-1828801" y="2888565"/>
            <a:ext cx="5486400" cy="914400"/>
          </a:xfrm>
        </p:spPr>
        <p:txBody>
          <a:bodyPr anchor="b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>
            <a:lvl1pPr algn="l">
              <a:defRPr sz="2800" b="1">
                <a:solidFill>
                  <a:schemeClr val="tx2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2590800" y="602566"/>
            <a:ext cx="5943600" cy="54864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 rot="16200000">
            <a:off x="-859303" y="2888566"/>
            <a:ext cx="5486400" cy="914400"/>
          </a:xfrm>
        </p:spPr>
        <p:txBody>
          <a:bodyPr lIns="91440" rIns="91440"/>
          <a:lstStyle>
            <a:lvl1pPr marL="0" indent="0" algn="l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 -13; 2-26-01</a:t>
            </a:r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Srinivasan Seshan, 2001</a:t>
            </a: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>
          <a:xfrm>
            <a:off x="6553200" y="6214404"/>
            <a:ext cx="21336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4740812" y="794822"/>
            <a:ext cx="3960051" cy="5294376"/>
          </a:xfrm>
          <a:prstGeom prst="roundRect">
            <a:avLst>
              <a:gd name="adj" fmla="val 3541"/>
            </a:avLst>
          </a:prstGeom>
          <a:solidFill>
            <a:srgbClr val="FFFFFF">
              <a:alpha val="40000"/>
            </a:srgbClr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5277728" y="3501743"/>
            <a:ext cx="3200400" cy="1143000"/>
          </a:xfrm>
        </p:spPr>
        <p:txBody>
          <a:bodyPr anchor="t">
            <a:no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>
            <a:lvl1pPr algn="ctr">
              <a:buNone/>
              <a:defRPr sz="2600" b="1">
                <a:solidFill>
                  <a:schemeClr val="tx2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pic" idx="1"/>
          </p:nvPr>
        </p:nvSpPr>
        <p:spPr>
          <a:xfrm>
            <a:off x="527537" y="821202"/>
            <a:ext cx="4550899" cy="5215597"/>
          </a:xfrm>
          <a:prstGeom prst="roundRect">
            <a:avLst>
              <a:gd name="adj" fmla="val 622"/>
            </a:avLst>
          </a:prstGeom>
          <a:solidFill>
            <a:schemeClr val="bg1">
              <a:lumMod val="85000"/>
            </a:schemeClr>
          </a:solidFill>
          <a:ln w="101600">
            <a:solidFill>
              <a:srgbClr val="FFFFFF"/>
            </a:solidFill>
            <a:miter lim="800000"/>
          </a:ln>
          <a:effectLst>
            <a:outerShdw blurRad="65000" dist="25000" dir="5400000" algn="t" rotWithShape="0">
              <a:schemeClr val="bg2">
                <a:shade val="30000"/>
                <a:satMod val="250000"/>
                <a:alpha val="85000"/>
              </a:schemeClr>
            </a:outerShdw>
          </a:effectLst>
          <a:scene3d>
            <a:camera prst="orthographicFront"/>
            <a:lightRig rig="soft" dir="t">
              <a:rot lat="0" lon="0" rev="20100000"/>
            </a:lightRig>
          </a:scene3d>
          <a:sp3d contourW="3810">
            <a:bevelT w="95250" h="25400"/>
            <a:contourClr>
              <a:schemeClr val="bg2">
                <a:shade val="45000"/>
                <a:satMod val="145000"/>
              </a:schemeClr>
            </a:contourClr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>
            <a:lvl1pPr>
              <a:buNone/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sz="2000" smtClean="0"/>
              <a:t>Click icon to add picture</a:t>
            </a:r>
            <a:endParaRPr lang="en-US" sz="2000" dirty="0"/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5277728" y="1600200"/>
            <a:ext cx="3200400" cy="1825343"/>
          </a:xfrm>
        </p:spPr>
        <p:txBody>
          <a:bodyPr bIns="0" anchor="b">
            <a:normAutofit/>
          </a:bodyPr>
          <a:lstStyle>
            <a:lvl1pPr marL="0" marR="0" indent="0" algn="ctr">
              <a:buFontTx/>
              <a:buNone/>
              <a:defRPr sz="1300">
                <a:solidFill>
                  <a:schemeClr val="tx1">
                    <a:tint val="95000"/>
                  </a:schemeClr>
                </a:solidFill>
              </a:defRPr>
            </a:lvl1pPr>
            <a:lvl2pPr marL="460375" marR="0" indent="-112713">
              <a:buFontTx/>
              <a:buNone/>
              <a:defRPr sz="1200"/>
            </a:lvl2pPr>
            <a:lvl3pPr marL="914400" marR="0" indent="-117475">
              <a:buFontTx/>
              <a:buNone/>
              <a:defRPr sz="1000"/>
            </a:lvl3pPr>
            <a:lvl4pPr marL="1316038" marR="0" indent="-112713">
              <a:buFontTx/>
              <a:buNone/>
              <a:defRPr sz="900"/>
            </a:lvl4pPr>
            <a:lvl5pPr marL="1711325" marR="0" indent="-117475"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 -13; 2-26-01</a:t>
            </a:r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Srinivasan Seshan, 2001</a:t>
            </a:r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152400" y="152400"/>
            <a:ext cx="8839200" cy="6553200"/>
          </a:xfrm>
          <a:prstGeom prst="roundRect">
            <a:avLst>
              <a:gd name="adj" fmla="val 2238"/>
            </a:avLst>
          </a:prstGeom>
          <a:gradFill rotWithShape="1">
            <a:gsLst>
              <a:gs pos="0">
                <a:schemeClr val="bg1">
                  <a:satMod val="300000"/>
                  <a:alpha val="50000"/>
                </a:schemeClr>
              </a:gs>
              <a:gs pos="35000">
                <a:schemeClr val="bg1">
                  <a:satMod val="300000"/>
                  <a:alpha val="87000"/>
                </a:schemeClr>
              </a:gs>
              <a:gs pos="50000">
                <a:schemeClr val="bg1">
                  <a:satMod val="300000"/>
                  <a:alpha val="92000"/>
                </a:schemeClr>
              </a:gs>
              <a:gs pos="60000">
                <a:schemeClr val="bg1">
                  <a:satMod val="300000"/>
                  <a:alpha val="89000"/>
                </a:schemeClr>
              </a:gs>
              <a:gs pos="100000">
                <a:schemeClr val="bg1">
                  <a:satMod val="300000"/>
                  <a:alpha val="55000"/>
                </a:schemeClr>
              </a:gs>
            </a:gsLst>
            <a:lin ang="5400000" scaled="1"/>
          </a:gradFill>
          <a:ln>
            <a:noFill/>
          </a:ln>
          <a:effectLst>
            <a:outerShdw blurRad="63500" dist="45720" dir="5400000" algn="t" rotWithShape="0">
              <a:schemeClr val="bg2">
                <a:shade val="30000"/>
                <a:satMod val="250000"/>
                <a:alpha val="90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500000"/>
            </a:lightRig>
          </a:scene3d>
          <a:sp3d contourW="6350" prstMaterial="powder">
            <a:bevelT w="50800" h="63500"/>
            <a:contourClr>
              <a:schemeClr val="bg2">
                <a:shade val="90000"/>
                <a:lumMod val="55000"/>
              </a:schemeClr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2" name="Rectangle 10"/>
          <p:cNvSpPr>
            <a:spLocks noGrp="1"/>
          </p:cNvSpPr>
          <p:nvPr>
            <p:ph type="title"/>
          </p:nvPr>
        </p:nvSpPr>
        <p:spPr>
          <a:xfrm>
            <a:off x="304800" y="228600"/>
            <a:ext cx="8534400" cy="1066800"/>
          </a:xfrm>
          <a:prstGeom prst="rect">
            <a:avLst/>
          </a:prstGeom>
        </p:spPr>
        <p:txBody>
          <a:bodyPr anchor="t" anchorCtr="0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Rectangle 11"/>
          <p:cNvSpPr>
            <a:spLocks noGrp="1"/>
          </p:cNvSpPr>
          <p:nvPr>
            <p:ph type="body" idx="1"/>
          </p:nvPr>
        </p:nvSpPr>
        <p:spPr>
          <a:xfrm>
            <a:off x="304800" y="1447800"/>
            <a:ext cx="8534400" cy="4678363"/>
          </a:xfrm>
          <a:prstGeom prst="rect">
            <a:avLst/>
          </a:prstGeom>
        </p:spPr>
        <p:txBody>
          <a:bodyPr lIns="45720" rIns="45720" anchor="t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7" name="Rectangle 22"/>
          <p:cNvSpPr>
            <a:spLocks noGrp="1"/>
          </p:cNvSpPr>
          <p:nvPr>
            <p:ph type="dt" sz="half" idx="2"/>
          </p:nvPr>
        </p:nvSpPr>
        <p:spPr>
          <a:xfrm>
            <a:off x="457200" y="6214404"/>
            <a:ext cx="2133600" cy="365760"/>
          </a:xfrm>
          <a:prstGeom prst="rect">
            <a:avLst/>
          </a:prstGeom>
        </p:spPr>
        <p:txBody>
          <a:bodyPr anchor="b" anchorCtr="0"/>
          <a:lstStyle>
            <a:lvl1pPr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r>
              <a:rPr lang="en-US" smtClean="0"/>
              <a:t>L -13; 2-26-01</a:t>
            </a:r>
            <a:endParaRPr lang="en-US"/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3"/>
          </p:nvPr>
        </p:nvSpPr>
        <p:spPr>
          <a:xfrm>
            <a:off x="3124200" y="6214404"/>
            <a:ext cx="2895600" cy="365760"/>
          </a:xfrm>
          <a:prstGeom prst="rect">
            <a:avLst/>
          </a:prstGeom>
        </p:spPr>
        <p:txBody>
          <a:bodyPr anchor="b" anchorCtr="0"/>
          <a:lstStyle>
            <a:lvl1pPr algn="ctr"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r>
              <a:rPr lang="en-US" smtClean="0"/>
              <a:t>© Srinivasan Seshan, 2001</a:t>
            </a:r>
            <a:endParaRPr lang="en-US"/>
          </a:p>
        </p:txBody>
      </p:sp>
      <p:sp>
        <p:nvSpPr>
          <p:cNvPr id="13" name="Rectangle 15"/>
          <p:cNvSpPr>
            <a:spLocks noGrp="1"/>
          </p:cNvSpPr>
          <p:nvPr>
            <p:ph type="sldNum" sz="quarter" idx="4"/>
          </p:nvPr>
        </p:nvSpPr>
        <p:spPr>
          <a:xfrm>
            <a:off x="6553200" y="6214404"/>
            <a:ext cx="2133600" cy="365760"/>
          </a:xfrm>
          <a:prstGeom prst="rect">
            <a:avLst/>
          </a:prstGeom>
        </p:spPr>
        <p:txBody>
          <a:bodyPr anchor="b" anchorCtr="0"/>
          <a:lstStyle>
            <a:lvl1pPr algn="r"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802" r:id="rId2"/>
    <p:sldLayoutId id="2147483803" r:id="rId3"/>
    <p:sldLayoutId id="2147483804" r:id="rId4"/>
    <p:sldLayoutId id="2147483805" r:id="rId5"/>
    <p:sldLayoutId id="2147483806" r:id="rId6"/>
    <p:sldLayoutId id="2147483807" r:id="rId7"/>
    <p:sldLayoutId id="2147483808" r:id="rId8"/>
    <p:sldLayoutId id="2147483809" r:id="rId9"/>
    <p:sldLayoutId id="2147483810" r:id="rId10"/>
    <p:sldLayoutId id="2147483811" r:id="rId11"/>
  </p:sldLayoutIdLst>
  <p:hf hdr="0" ftr="0" dt="0"/>
  <p:txStyles>
    <p:titleStyle>
      <a:defPPr>
        <a:defRPr sz="4400">
          <a:solidFill>
            <a:schemeClr val="tx2">
              <a:shade val="80000"/>
              <a:satMod val="150000"/>
            </a:schemeClr>
          </a:solidFill>
          <a:latin typeface="+mj-lt"/>
          <a:ea typeface="+mj-ea"/>
          <a:cs typeface="+mj-cs"/>
        </a:defRPr>
      </a:defPPr>
      <a:lvl1pPr algn="ctr" eaLnBrk="1" hangingPunct="1">
        <a:lnSpc>
          <a:spcPts val="4000"/>
        </a:lnSpc>
        <a:buNone/>
        <a:defRPr lang="en-US" sz="4400" b="1" strike="noStrike" kern="1200" baseline="0" dirty="0" smtClean="0">
          <a:solidFill>
            <a:schemeClr val="tx2">
              <a:shade val="85000"/>
              <a:satMod val="150000"/>
            </a:schemeClr>
          </a:solidFill>
          <a:effectLst/>
          <a:latin typeface="+mj-lt"/>
          <a:ea typeface="+mj-lt"/>
          <a:cs typeface="+mj-lt"/>
        </a:defRPr>
      </a:lvl1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457200" indent="-274320" algn="l" eaLnBrk="1" hangingPunct="1">
        <a:buClr>
          <a:schemeClr val="accent1"/>
        </a:buClr>
        <a:buSzPct val="80000"/>
        <a:buFont typeface="Wingdings 2" pitchFamily="18" charset="2"/>
        <a:buChar char=""/>
        <a:defRPr sz="2800">
          <a:solidFill>
            <a:schemeClr val="tx1"/>
          </a:solidFill>
          <a:latin typeface="+mn-lt"/>
          <a:ea typeface="+mn-lt"/>
          <a:cs typeface="+mn-lt"/>
        </a:defRPr>
      </a:lvl1pPr>
      <a:lvl2pPr marL="758952" indent="-228600" algn="l" eaLnBrk="1" hangingPunct="1">
        <a:buClr>
          <a:schemeClr val="accent2"/>
        </a:buClr>
        <a:buFont typeface="Wingdings 2" pitchFamily="18" charset="2"/>
        <a:buChar char=""/>
        <a:defRPr sz="2200">
          <a:solidFill>
            <a:schemeClr val="tx1"/>
          </a:solidFill>
          <a:latin typeface="+mn-lt"/>
          <a:ea typeface="+mn-lt"/>
          <a:cs typeface="+mn-lt"/>
        </a:defRPr>
      </a:lvl2pPr>
      <a:lvl3pPr marL="1033272" indent="-228600" algn="l" eaLnBrk="1" hangingPunct="1">
        <a:buClr>
          <a:schemeClr val="accent3"/>
        </a:buClr>
        <a:buFont typeface="Wingdings 2" pitchFamily="18" charset="2"/>
        <a:buChar char=""/>
        <a:defRPr sz="2000">
          <a:solidFill>
            <a:schemeClr val="tx1"/>
          </a:solidFill>
          <a:latin typeface="+mn-lt"/>
          <a:ea typeface="+mn-lt"/>
          <a:cs typeface="+mn-lt"/>
        </a:defRPr>
      </a:lvl3pPr>
      <a:lvl4pPr marL="1298448" indent="-228600" algn="l" eaLnBrk="1" hangingPunct="1">
        <a:buClr>
          <a:schemeClr val="accent4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4pPr>
      <a:lvl5pPr marL="1554480" indent="-228600" algn="l" eaLnBrk="1" hangingPunct="1">
        <a:buClr>
          <a:schemeClr val="accent5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5pPr>
      <a:lvl6pPr marL="1810512" indent="-228600" algn="l" eaLnBrk="1" hangingPunct="1">
        <a:buClr>
          <a:schemeClr val="accent6"/>
        </a:buClr>
        <a:buFont typeface="Wingdings 2" pitchFamily="18" charset="2"/>
        <a:buChar char=""/>
        <a:defRPr lang="en-US" sz="1600" baseline="0" smtClean="0">
          <a:latin typeface="+mn-lt"/>
        </a:defRPr>
      </a:lvl6pPr>
      <a:lvl7pPr marL="2075688" indent="-228600" algn="l" eaLnBrk="1" hangingPunct="1">
        <a:buClr>
          <a:schemeClr val="tx2"/>
        </a:buClr>
        <a:buFont typeface="Wingdings 2" pitchFamily="18" charset="2"/>
        <a:buChar char=""/>
        <a:defRPr lang="en-US" sz="1600" baseline="0" smtClean="0">
          <a:latin typeface="+mn-lt"/>
        </a:defRPr>
      </a:lvl7pPr>
      <a:lvl8pPr marL="2340864" indent="-228600" algn="l" eaLnBrk="1" hangingPunct="1">
        <a:buClr>
          <a:schemeClr val="accent2"/>
        </a:buClr>
        <a:buFont typeface="Wingdings 2" pitchFamily="18" charset="2"/>
        <a:buChar char=""/>
        <a:defRPr sz="1600" baseline="0">
          <a:latin typeface="+mn-lt"/>
        </a:defRPr>
      </a:lvl8pPr>
      <a:lvl9pPr marL="2596896" indent="-228600" algn="l" eaLnBrk="1" hangingPunct="1">
        <a:buClr>
          <a:schemeClr val="accent1"/>
        </a:buClr>
        <a:buFont typeface="Wingdings 2" pitchFamily="18" charset="2"/>
        <a:buChar char=""/>
        <a:defRPr sz="1400" baseline="0">
          <a:latin typeface="+mn-lt"/>
        </a:defRPr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df"/><Relationship Id="rId3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4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Relationship Id="rId3" Type="http://schemas.openxmlformats.org/officeDocument/2006/relationships/image" Target="../media/image10.png"/></Relationships>
</file>

<file path=ppt/slides/_rels/slide51.xml.rels><?xml version="1.0" encoding="UTF-8" standalone="yes"?>
<Relationships xmlns="http://schemas.openxmlformats.org/package/2006/relationships"><Relationship Id="rId4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Relationship Id="rId3" Type="http://schemas.openxmlformats.org/officeDocument/2006/relationships/image" Target="../media/image10.png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oleObject1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4.xml"/><Relationship Id="rId3" Type="http://schemas.openxmlformats.org/officeDocument/2006/relationships/notesSlide" Target="../notesSlides/notesSlide42.xml"/><Relationship Id="rId5" Type="http://schemas.openxmlformats.org/officeDocument/2006/relationships/oleObject" Target="../embeddings/oleObject2.bin"/></Relationships>
</file>

<file path=ppt/slides/_rels/slide54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oleObject3.bin"/><Relationship Id="rId5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4.xml"/><Relationship Id="rId3" Type="http://schemas.openxmlformats.org/officeDocument/2006/relationships/notesSlide" Target="../notesSlides/notesSlide43.xml"/><Relationship Id="rId6" Type="http://schemas.openxmlformats.org/officeDocument/2006/relationships/oleObject" Target="../embeddings/oleObject5.bin"/></Relationships>
</file>

<file path=ppt/slides/_rels/slide55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oleObject7.bin"/><Relationship Id="rId5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4.xml"/><Relationship Id="rId3" Type="http://schemas.openxmlformats.org/officeDocument/2006/relationships/notesSlide" Target="../notesSlides/notesSlide44.xml"/><Relationship Id="rId6" Type="http://schemas.openxmlformats.org/officeDocument/2006/relationships/oleObject" Target="../embeddings/oleObject9.bin"/></Relationships>
</file>

<file path=ppt/slides/_rels/slide56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oleObject11.bin"/><Relationship Id="rId5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4.xml"/><Relationship Id="rId3" Type="http://schemas.openxmlformats.org/officeDocument/2006/relationships/notesSlide" Target="../notesSlides/notesSlide45.xml"/><Relationship Id="rId6" Type="http://schemas.openxmlformats.org/officeDocument/2006/relationships/oleObject" Target="../embeddings/oleObject13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sz="4800" dirty="0"/>
              <a:t>15-446 Distributed Systems</a:t>
            </a:r>
            <a:br>
              <a:rPr sz="4800" dirty="0"/>
            </a:br>
            <a:r>
              <a:rPr sz="4800" dirty="0"/>
              <a:t>Spring 2009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sz="2400" dirty="0" smtClean="0"/>
              <a:t>L-12 CDNs</a:t>
            </a:r>
            <a:endParaRPr lang="en-US" dirty="0"/>
          </a:p>
        </p:txBody>
      </p:sp>
      <p:grpSp>
        <p:nvGrpSpPr>
          <p:cNvPr id="51" name="Group 443"/>
          <p:cNvGrpSpPr>
            <a:grpSpLocks/>
          </p:cNvGrpSpPr>
          <p:nvPr/>
        </p:nvGrpSpPr>
        <p:grpSpPr bwMode="auto">
          <a:xfrm>
            <a:off x="3733800" y="3236463"/>
            <a:ext cx="1524000" cy="1481587"/>
            <a:chOff x="3216" y="2448"/>
            <a:chExt cx="1979" cy="1729"/>
          </a:xfrm>
        </p:grpSpPr>
        <p:sp>
          <p:nvSpPr>
            <p:cNvPr id="52" name="Line 444"/>
            <p:cNvSpPr>
              <a:spLocks noChangeShapeType="1"/>
            </p:cNvSpPr>
            <p:nvPr/>
          </p:nvSpPr>
          <p:spPr bwMode="auto">
            <a:xfrm flipV="1">
              <a:off x="3888" y="3360"/>
              <a:ext cx="14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Freeform 445"/>
            <p:cNvSpPr>
              <a:spLocks/>
            </p:cNvSpPr>
            <p:nvPr/>
          </p:nvSpPr>
          <p:spPr bwMode="auto">
            <a:xfrm>
              <a:off x="3290" y="4065"/>
              <a:ext cx="115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5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5" y="112"/>
                </a:cxn>
                <a:cxn ang="0">
                  <a:pos x="115" y="112"/>
                </a:cxn>
              </a:cxnLst>
              <a:rect l="0" t="0" r="r" b="b"/>
              <a:pathLst>
                <a:path w="115" h="112">
                  <a:moveTo>
                    <a:pt x="112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5" y="112"/>
                  </a:lnTo>
                  <a:lnTo>
                    <a:pt x="115" y="112"/>
                  </a:lnTo>
                </a:path>
              </a:pathLst>
            </a:custGeom>
            <a:solidFill>
              <a:srgbClr val="FF0066">
                <a:alpha val="50000"/>
              </a:srgbClr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Freeform 446"/>
            <p:cNvSpPr>
              <a:spLocks/>
            </p:cNvSpPr>
            <p:nvPr/>
          </p:nvSpPr>
          <p:spPr bwMode="auto">
            <a:xfrm>
              <a:off x="3948" y="4065"/>
              <a:ext cx="115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5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5" y="112"/>
                </a:cxn>
                <a:cxn ang="0">
                  <a:pos x="115" y="112"/>
                </a:cxn>
              </a:cxnLst>
              <a:rect l="0" t="0" r="r" b="b"/>
              <a:pathLst>
                <a:path w="115" h="112">
                  <a:moveTo>
                    <a:pt x="112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5" y="112"/>
                  </a:lnTo>
                  <a:lnTo>
                    <a:pt x="115" y="112"/>
                  </a:lnTo>
                </a:path>
              </a:pathLst>
            </a:custGeom>
            <a:solidFill>
              <a:schemeClr val="accent1">
                <a:alpha val="50000"/>
              </a:schemeClr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Freeform 447"/>
            <p:cNvSpPr>
              <a:spLocks/>
            </p:cNvSpPr>
            <p:nvPr/>
          </p:nvSpPr>
          <p:spPr bwMode="auto">
            <a:xfrm>
              <a:off x="4151" y="2448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</a:path>
              </a:pathLst>
            </a:custGeom>
            <a:solidFill>
              <a:schemeClr val="accent1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Freeform 448"/>
            <p:cNvSpPr>
              <a:spLocks/>
            </p:cNvSpPr>
            <p:nvPr/>
          </p:nvSpPr>
          <p:spPr bwMode="auto">
            <a:xfrm>
              <a:off x="3605" y="2756"/>
              <a:ext cx="114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4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4" y="112"/>
                </a:cxn>
                <a:cxn ang="0">
                  <a:pos x="114" y="112"/>
                </a:cxn>
              </a:cxnLst>
              <a:rect l="0" t="0" r="r" b="b"/>
              <a:pathLst>
                <a:path w="114" h="112">
                  <a:moveTo>
                    <a:pt x="112" y="112"/>
                  </a:moveTo>
                  <a:lnTo>
                    <a:pt x="114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4" y="112"/>
                  </a:lnTo>
                  <a:lnTo>
                    <a:pt x="114" y="112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Freeform 449"/>
            <p:cNvSpPr>
              <a:spLocks/>
            </p:cNvSpPr>
            <p:nvPr/>
          </p:nvSpPr>
          <p:spPr bwMode="auto">
            <a:xfrm>
              <a:off x="4704" y="2753"/>
              <a:ext cx="114" cy="115"/>
            </a:xfrm>
            <a:custGeom>
              <a:avLst/>
              <a:gdLst/>
              <a:ahLst/>
              <a:cxnLst>
                <a:cxn ang="0">
                  <a:pos x="0" y="112"/>
                </a:cxn>
                <a:cxn ang="0">
                  <a:pos x="114" y="115"/>
                </a:cxn>
                <a:cxn ang="0">
                  <a:pos x="114" y="0"/>
                </a:cxn>
                <a:cxn ang="0">
                  <a:pos x="2" y="0"/>
                </a:cxn>
                <a:cxn ang="0">
                  <a:pos x="2" y="115"/>
                </a:cxn>
                <a:cxn ang="0">
                  <a:pos x="2" y="115"/>
                </a:cxn>
              </a:cxnLst>
              <a:rect l="0" t="0" r="r" b="b"/>
              <a:pathLst>
                <a:path w="114" h="115">
                  <a:moveTo>
                    <a:pt x="0" y="112"/>
                  </a:moveTo>
                  <a:lnTo>
                    <a:pt x="114" y="115"/>
                  </a:lnTo>
                  <a:lnTo>
                    <a:pt x="114" y="0"/>
                  </a:lnTo>
                  <a:lnTo>
                    <a:pt x="2" y="0"/>
                  </a:lnTo>
                  <a:lnTo>
                    <a:pt x="2" y="115"/>
                  </a:lnTo>
                  <a:lnTo>
                    <a:pt x="2" y="115"/>
                  </a:lnTo>
                </a:path>
              </a:pathLst>
            </a:custGeom>
            <a:solidFill>
              <a:srgbClr val="996633">
                <a:alpha val="50000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Freeform 450"/>
            <p:cNvSpPr>
              <a:spLocks/>
            </p:cNvSpPr>
            <p:nvPr/>
          </p:nvSpPr>
          <p:spPr bwMode="auto">
            <a:xfrm>
              <a:off x="5083" y="3333"/>
              <a:ext cx="112" cy="114"/>
            </a:xfrm>
            <a:custGeom>
              <a:avLst/>
              <a:gdLst/>
              <a:ahLst/>
              <a:cxnLst>
                <a:cxn ang="0">
                  <a:pos x="0" y="112"/>
                </a:cxn>
                <a:cxn ang="0">
                  <a:pos x="112" y="114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4"/>
                </a:cxn>
                <a:cxn ang="0">
                  <a:pos x="0" y="114"/>
                </a:cxn>
              </a:cxnLst>
              <a:rect l="0" t="0" r="r" b="b"/>
              <a:pathLst>
                <a:path w="112" h="114">
                  <a:moveTo>
                    <a:pt x="0" y="112"/>
                  </a:moveTo>
                  <a:lnTo>
                    <a:pt x="112" y="114"/>
                  </a:lnTo>
                  <a:lnTo>
                    <a:pt x="112" y="0"/>
                  </a:lnTo>
                  <a:lnTo>
                    <a:pt x="0" y="0"/>
                  </a:lnTo>
                  <a:lnTo>
                    <a:pt x="0" y="114"/>
                  </a:lnTo>
                  <a:lnTo>
                    <a:pt x="0" y="114"/>
                  </a:lnTo>
                </a:path>
              </a:pathLst>
            </a:custGeom>
            <a:solidFill>
              <a:srgbClr val="FF0066">
                <a:alpha val="50000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Freeform 451"/>
            <p:cNvSpPr>
              <a:spLocks/>
            </p:cNvSpPr>
            <p:nvPr/>
          </p:nvSpPr>
          <p:spPr bwMode="auto">
            <a:xfrm>
              <a:off x="3216" y="3335"/>
              <a:ext cx="115" cy="112"/>
            </a:xfrm>
            <a:custGeom>
              <a:avLst/>
              <a:gdLst/>
              <a:ahLst/>
              <a:cxnLst>
                <a:cxn ang="0">
                  <a:pos x="115" y="112"/>
                </a:cxn>
                <a:cxn ang="0">
                  <a:pos x="115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5" y="112"/>
                </a:cxn>
                <a:cxn ang="0">
                  <a:pos x="115" y="112"/>
                </a:cxn>
              </a:cxnLst>
              <a:rect l="0" t="0" r="r" b="b"/>
              <a:pathLst>
                <a:path w="115" h="112">
                  <a:moveTo>
                    <a:pt x="115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5" y="112"/>
                  </a:lnTo>
                  <a:lnTo>
                    <a:pt x="115" y="112"/>
                  </a:lnTo>
                </a:path>
              </a:pathLst>
            </a:custGeom>
            <a:solidFill>
              <a:srgbClr val="996633">
                <a:alpha val="50000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60" name="Group 452"/>
            <p:cNvGrpSpPr>
              <a:grpSpLocks/>
            </p:cNvGrpSpPr>
            <p:nvPr/>
          </p:nvGrpSpPr>
          <p:grpSpPr bwMode="auto">
            <a:xfrm>
              <a:off x="3891" y="2677"/>
              <a:ext cx="632" cy="470"/>
              <a:chOff x="3891" y="2677"/>
              <a:chExt cx="632" cy="470"/>
            </a:xfrm>
          </p:grpSpPr>
          <p:sp>
            <p:nvSpPr>
              <p:cNvPr id="92" name="Freeform 453"/>
              <p:cNvSpPr>
                <a:spLocks/>
              </p:cNvSpPr>
              <p:nvPr/>
            </p:nvSpPr>
            <p:spPr bwMode="auto">
              <a:xfrm>
                <a:off x="4246" y="2687"/>
                <a:ext cx="277" cy="228"/>
              </a:xfrm>
              <a:custGeom>
                <a:avLst/>
                <a:gdLst/>
                <a:ahLst/>
                <a:cxnLst>
                  <a:cxn ang="0">
                    <a:pos x="0" y="23"/>
                  </a:cxn>
                  <a:cxn ang="0">
                    <a:pos x="5" y="23"/>
                  </a:cxn>
                  <a:cxn ang="0">
                    <a:pos x="10" y="19"/>
                  </a:cxn>
                  <a:cxn ang="0">
                    <a:pos x="17" y="14"/>
                  </a:cxn>
                  <a:cxn ang="0">
                    <a:pos x="26" y="9"/>
                  </a:cxn>
                  <a:cxn ang="0">
                    <a:pos x="36" y="4"/>
                  </a:cxn>
                  <a:cxn ang="0">
                    <a:pos x="50" y="2"/>
                  </a:cxn>
                  <a:cxn ang="0">
                    <a:pos x="65" y="0"/>
                  </a:cxn>
                  <a:cxn ang="0">
                    <a:pos x="79" y="0"/>
                  </a:cxn>
                  <a:cxn ang="0">
                    <a:pos x="96" y="4"/>
                  </a:cxn>
                  <a:cxn ang="0">
                    <a:pos x="110" y="11"/>
                  </a:cxn>
                  <a:cxn ang="0">
                    <a:pos x="124" y="23"/>
                  </a:cxn>
                  <a:cxn ang="0">
                    <a:pos x="134" y="33"/>
                  </a:cxn>
                  <a:cxn ang="0">
                    <a:pos x="143" y="42"/>
                  </a:cxn>
                  <a:cxn ang="0">
                    <a:pos x="148" y="52"/>
                  </a:cxn>
                  <a:cxn ang="0">
                    <a:pos x="150" y="59"/>
                  </a:cxn>
                  <a:cxn ang="0">
                    <a:pos x="153" y="66"/>
                  </a:cxn>
                  <a:cxn ang="0">
                    <a:pos x="153" y="73"/>
                  </a:cxn>
                  <a:cxn ang="0">
                    <a:pos x="153" y="78"/>
                  </a:cxn>
                  <a:cxn ang="0">
                    <a:pos x="153" y="81"/>
                  </a:cxn>
                  <a:cxn ang="0">
                    <a:pos x="153" y="81"/>
                  </a:cxn>
                  <a:cxn ang="0">
                    <a:pos x="153" y="81"/>
                  </a:cxn>
                  <a:cxn ang="0">
                    <a:pos x="155" y="78"/>
                  </a:cxn>
                  <a:cxn ang="0">
                    <a:pos x="160" y="76"/>
                  </a:cxn>
                  <a:cxn ang="0">
                    <a:pos x="167" y="73"/>
                  </a:cxn>
                  <a:cxn ang="0">
                    <a:pos x="174" y="71"/>
                  </a:cxn>
                  <a:cxn ang="0">
                    <a:pos x="181" y="69"/>
                  </a:cxn>
                  <a:cxn ang="0">
                    <a:pos x="191" y="69"/>
                  </a:cxn>
                  <a:cxn ang="0">
                    <a:pos x="200" y="71"/>
                  </a:cxn>
                  <a:cxn ang="0">
                    <a:pos x="210" y="73"/>
                  </a:cxn>
                  <a:cxn ang="0">
                    <a:pos x="219" y="81"/>
                  </a:cxn>
                  <a:cxn ang="0">
                    <a:pos x="229" y="90"/>
                  </a:cxn>
                  <a:cxn ang="0">
                    <a:pos x="234" y="97"/>
                  </a:cxn>
                  <a:cxn ang="0">
                    <a:pos x="236" y="107"/>
                  </a:cxn>
                  <a:cxn ang="0">
                    <a:pos x="239" y="116"/>
                  </a:cxn>
                  <a:cxn ang="0">
                    <a:pos x="239" y="124"/>
                  </a:cxn>
                  <a:cxn ang="0">
                    <a:pos x="236" y="131"/>
                  </a:cxn>
                  <a:cxn ang="0">
                    <a:pos x="236" y="138"/>
                  </a:cxn>
                  <a:cxn ang="0">
                    <a:pos x="234" y="143"/>
                  </a:cxn>
                  <a:cxn ang="0">
                    <a:pos x="234" y="145"/>
                  </a:cxn>
                  <a:cxn ang="0">
                    <a:pos x="231" y="145"/>
                  </a:cxn>
                  <a:cxn ang="0">
                    <a:pos x="234" y="147"/>
                  </a:cxn>
                  <a:cxn ang="0">
                    <a:pos x="236" y="147"/>
                  </a:cxn>
                  <a:cxn ang="0">
                    <a:pos x="241" y="152"/>
                  </a:cxn>
                  <a:cxn ang="0">
                    <a:pos x="248" y="157"/>
                  </a:cxn>
                  <a:cxn ang="0">
                    <a:pos x="253" y="164"/>
                  </a:cxn>
                  <a:cxn ang="0">
                    <a:pos x="260" y="174"/>
                  </a:cxn>
                  <a:cxn ang="0">
                    <a:pos x="267" y="183"/>
                  </a:cxn>
                  <a:cxn ang="0">
                    <a:pos x="272" y="195"/>
                  </a:cxn>
                  <a:cxn ang="0">
                    <a:pos x="274" y="212"/>
                  </a:cxn>
                  <a:cxn ang="0">
                    <a:pos x="277" y="228"/>
                  </a:cxn>
                </a:cxnLst>
                <a:rect l="0" t="0" r="r" b="b"/>
                <a:pathLst>
                  <a:path w="277" h="228">
                    <a:moveTo>
                      <a:pt x="0" y="23"/>
                    </a:moveTo>
                    <a:lnTo>
                      <a:pt x="5" y="23"/>
                    </a:lnTo>
                    <a:lnTo>
                      <a:pt x="10" y="19"/>
                    </a:lnTo>
                    <a:lnTo>
                      <a:pt x="17" y="14"/>
                    </a:lnTo>
                    <a:lnTo>
                      <a:pt x="26" y="9"/>
                    </a:lnTo>
                    <a:lnTo>
                      <a:pt x="36" y="4"/>
                    </a:lnTo>
                    <a:lnTo>
                      <a:pt x="50" y="2"/>
                    </a:lnTo>
                    <a:lnTo>
                      <a:pt x="65" y="0"/>
                    </a:lnTo>
                    <a:lnTo>
                      <a:pt x="79" y="0"/>
                    </a:lnTo>
                    <a:lnTo>
                      <a:pt x="96" y="4"/>
                    </a:lnTo>
                    <a:lnTo>
                      <a:pt x="110" y="11"/>
                    </a:lnTo>
                    <a:lnTo>
                      <a:pt x="124" y="23"/>
                    </a:lnTo>
                    <a:lnTo>
                      <a:pt x="134" y="33"/>
                    </a:lnTo>
                    <a:lnTo>
                      <a:pt x="143" y="42"/>
                    </a:lnTo>
                    <a:lnTo>
                      <a:pt x="148" y="52"/>
                    </a:lnTo>
                    <a:lnTo>
                      <a:pt x="150" y="59"/>
                    </a:lnTo>
                    <a:lnTo>
                      <a:pt x="153" y="66"/>
                    </a:lnTo>
                    <a:lnTo>
                      <a:pt x="153" y="73"/>
                    </a:lnTo>
                    <a:lnTo>
                      <a:pt x="153" y="78"/>
                    </a:lnTo>
                    <a:lnTo>
                      <a:pt x="153" y="81"/>
                    </a:lnTo>
                    <a:lnTo>
                      <a:pt x="153" y="81"/>
                    </a:lnTo>
                    <a:lnTo>
                      <a:pt x="153" y="81"/>
                    </a:lnTo>
                    <a:lnTo>
                      <a:pt x="155" y="78"/>
                    </a:lnTo>
                    <a:lnTo>
                      <a:pt x="160" y="76"/>
                    </a:lnTo>
                    <a:lnTo>
                      <a:pt x="167" y="73"/>
                    </a:lnTo>
                    <a:lnTo>
                      <a:pt x="174" y="71"/>
                    </a:lnTo>
                    <a:lnTo>
                      <a:pt x="181" y="69"/>
                    </a:lnTo>
                    <a:lnTo>
                      <a:pt x="191" y="69"/>
                    </a:lnTo>
                    <a:lnTo>
                      <a:pt x="200" y="71"/>
                    </a:lnTo>
                    <a:lnTo>
                      <a:pt x="210" y="73"/>
                    </a:lnTo>
                    <a:lnTo>
                      <a:pt x="219" y="81"/>
                    </a:lnTo>
                    <a:lnTo>
                      <a:pt x="229" y="90"/>
                    </a:lnTo>
                    <a:lnTo>
                      <a:pt x="234" y="97"/>
                    </a:lnTo>
                    <a:lnTo>
                      <a:pt x="236" y="107"/>
                    </a:lnTo>
                    <a:lnTo>
                      <a:pt x="239" y="116"/>
                    </a:lnTo>
                    <a:lnTo>
                      <a:pt x="239" y="124"/>
                    </a:lnTo>
                    <a:lnTo>
                      <a:pt x="236" y="131"/>
                    </a:lnTo>
                    <a:lnTo>
                      <a:pt x="236" y="138"/>
                    </a:lnTo>
                    <a:lnTo>
                      <a:pt x="234" y="143"/>
                    </a:lnTo>
                    <a:lnTo>
                      <a:pt x="234" y="145"/>
                    </a:lnTo>
                    <a:lnTo>
                      <a:pt x="231" y="145"/>
                    </a:lnTo>
                    <a:lnTo>
                      <a:pt x="234" y="147"/>
                    </a:lnTo>
                    <a:lnTo>
                      <a:pt x="236" y="147"/>
                    </a:lnTo>
                    <a:lnTo>
                      <a:pt x="241" y="152"/>
                    </a:lnTo>
                    <a:lnTo>
                      <a:pt x="248" y="157"/>
                    </a:lnTo>
                    <a:lnTo>
                      <a:pt x="253" y="164"/>
                    </a:lnTo>
                    <a:lnTo>
                      <a:pt x="260" y="174"/>
                    </a:lnTo>
                    <a:lnTo>
                      <a:pt x="267" y="183"/>
                    </a:lnTo>
                    <a:lnTo>
                      <a:pt x="272" y="195"/>
                    </a:lnTo>
                    <a:lnTo>
                      <a:pt x="274" y="212"/>
                    </a:lnTo>
                    <a:lnTo>
                      <a:pt x="277" y="228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" name="Freeform 454"/>
              <p:cNvSpPr>
                <a:spLocks/>
              </p:cNvSpPr>
              <p:nvPr/>
            </p:nvSpPr>
            <p:spPr bwMode="auto">
              <a:xfrm>
                <a:off x="3891" y="2677"/>
                <a:ext cx="358" cy="236"/>
              </a:xfrm>
              <a:custGeom>
                <a:avLst/>
                <a:gdLst/>
                <a:ahLst/>
                <a:cxnLst>
                  <a:cxn ang="0">
                    <a:pos x="2" y="219"/>
                  </a:cxn>
                  <a:cxn ang="0">
                    <a:pos x="9" y="193"/>
                  </a:cxn>
                  <a:cxn ang="0">
                    <a:pos x="21" y="174"/>
                  </a:cxn>
                  <a:cxn ang="0">
                    <a:pos x="33" y="162"/>
                  </a:cxn>
                  <a:cxn ang="0">
                    <a:pos x="43" y="155"/>
                  </a:cxn>
                  <a:cxn ang="0">
                    <a:pos x="43" y="155"/>
                  </a:cxn>
                  <a:cxn ang="0">
                    <a:pos x="40" y="145"/>
                  </a:cxn>
                  <a:cxn ang="0">
                    <a:pos x="38" y="134"/>
                  </a:cxn>
                  <a:cxn ang="0">
                    <a:pos x="38" y="117"/>
                  </a:cxn>
                  <a:cxn ang="0">
                    <a:pos x="48" y="98"/>
                  </a:cxn>
                  <a:cxn ang="0">
                    <a:pos x="67" y="83"/>
                  </a:cxn>
                  <a:cxn ang="0">
                    <a:pos x="83" y="79"/>
                  </a:cxn>
                  <a:cxn ang="0">
                    <a:pos x="102" y="81"/>
                  </a:cxn>
                  <a:cxn ang="0">
                    <a:pos x="114" y="86"/>
                  </a:cxn>
                  <a:cxn ang="0">
                    <a:pos x="121" y="91"/>
                  </a:cxn>
                  <a:cxn ang="0">
                    <a:pos x="124" y="88"/>
                  </a:cxn>
                  <a:cxn ang="0">
                    <a:pos x="121" y="81"/>
                  </a:cxn>
                  <a:cxn ang="0">
                    <a:pos x="124" y="69"/>
                  </a:cxn>
                  <a:cxn ang="0">
                    <a:pos x="133" y="52"/>
                  </a:cxn>
                  <a:cxn ang="0">
                    <a:pos x="152" y="31"/>
                  </a:cxn>
                  <a:cxn ang="0">
                    <a:pos x="181" y="14"/>
                  </a:cxn>
                  <a:cxn ang="0">
                    <a:pos x="212" y="10"/>
                  </a:cxn>
                  <a:cxn ang="0">
                    <a:pos x="238" y="14"/>
                  </a:cxn>
                  <a:cxn ang="0">
                    <a:pos x="260" y="24"/>
                  </a:cxn>
                  <a:cxn ang="0">
                    <a:pos x="272" y="31"/>
                  </a:cxn>
                  <a:cxn ang="0">
                    <a:pos x="274" y="31"/>
                  </a:cxn>
                  <a:cxn ang="0">
                    <a:pos x="274" y="26"/>
                  </a:cxn>
                  <a:cxn ang="0">
                    <a:pos x="279" y="17"/>
                  </a:cxn>
                  <a:cxn ang="0">
                    <a:pos x="288" y="7"/>
                  </a:cxn>
                  <a:cxn ang="0">
                    <a:pos x="305" y="2"/>
                  </a:cxn>
                  <a:cxn ang="0">
                    <a:pos x="327" y="2"/>
                  </a:cxn>
                  <a:cxn ang="0">
                    <a:pos x="343" y="7"/>
                  </a:cxn>
                  <a:cxn ang="0">
                    <a:pos x="350" y="17"/>
                  </a:cxn>
                  <a:cxn ang="0">
                    <a:pos x="355" y="26"/>
                  </a:cxn>
                  <a:cxn ang="0">
                    <a:pos x="358" y="31"/>
                  </a:cxn>
                </a:cxnLst>
                <a:rect l="0" t="0" r="r" b="b"/>
                <a:pathLst>
                  <a:path w="358" h="236">
                    <a:moveTo>
                      <a:pt x="0" y="236"/>
                    </a:moveTo>
                    <a:lnTo>
                      <a:pt x="2" y="219"/>
                    </a:lnTo>
                    <a:lnTo>
                      <a:pt x="5" y="205"/>
                    </a:lnTo>
                    <a:lnTo>
                      <a:pt x="9" y="193"/>
                    </a:lnTo>
                    <a:lnTo>
                      <a:pt x="14" y="181"/>
                    </a:lnTo>
                    <a:lnTo>
                      <a:pt x="21" y="174"/>
                    </a:lnTo>
                    <a:lnTo>
                      <a:pt x="29" y="167"/>
                    </a:lnTo>
                    <a:lnTo>
                      <a:pt x="33" y="162"/>
                    </a:lnTo>
                    <a:lnTo>
                      <a:pt x="38" y="157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0" y="150"/>
                    </a:lnTo>
                    <a:lnTo>
                      <a:pt x="40" y="145"/>
                    </a:lnTo>
                    <a:lnTo>
                      <a:pt x="38" y="141"/>
                    </a:lnTo>
                    <a:lnTo>
                      <a:pt x="38" y="134"/>
                    </a:lnTo>
                    <a:lnTo>
                      <a:pt x="38" y="124"/>
                    </a:lnTo>
                    <a:lnTo>
                      <a:pt x="38" y="117"/>
                    </a:lnTo>
                    <a:lnTo>
                      <a:pt x="43" y="107"/>
                    </a:lnTo>
                    <a:lnTo>
                      <a:pt x="48" y="98"/>
                    </a:lnTo>
                    <a:lnTo>
                      <a:pt x="55" y="91"/>
                    </a:lnTo>
                    <a:lnTo>
                      <a:pt x="67" y="83"/>
                    </a:lnTo>
                    <a:lnTo>
                      <a:pt x="76" y="81"/>
                    </a:lnTo>
                    <a:lnTo>
                      <a:pt x="83" y="79"/>
                    </a:lnTo>
                    <a:lnTo>
                      <a:pt x="93" y="79"/>
                    </a:lnTo>
                    <a:lnTo>
                      <a:pt x="102" y="81"/>
                    </a:lnTo>
                    <a:lnTo>
                      <a:pt x="110" y="83"/>
                    </a:lnTo>
                    <a:lnTo>
                      <a:pt x="114" y="86"/>
                    </a:lnTo>
                    <a:lnTo>
                      <a:pt x="119" y="88"/>
                    </a:lnTo>
                    <a:lnTo>
                      <a:pt x="121" y="91"/>
                    </a:lnTo>
                    <a:lnTo>
                      <a:pt x="124" y="91"/>
                    </a:lnTo>
                    <a:lnTo>
                      <a:pt x="124" y="88"/>
                    </a:lnTo>
                    <a:lnTo>
                      <a:pt x="121" y="86"/>
                    </a:lnTo>
                    <a:lnTo>
                      <a:pt x="121" y="81"/>
                    </a:lnTo>
                    <a:lnTo>
                      <a:pt x="124" y="76"/>
                    </a:lnTo>
                    <a:lnTo>
                      <a:pt x="124" y="69"/>
                    </a:lnTo>
                    <a:lnTo>
                      <a:pt x="129" y="60"/>
                    </a:lnTo>
                    <a:lnTo>
                      <a:pt x="133" y="52"/>
                    </a:lnTo>
                    <a:lnTo>
                      <a:pt x="141" y="43"/>
                    </a:lnTo>
                    <a:lnTo>
                      <a:pt x="152" y="31"/>
                    </a:lnTo>
                    <a:lnTo>
                      <a:pt x="164" y="21"/>
                    </a:lnTo>
                    <a:lnTo>
                      <a:pt x="181" y="14"/>
                    </a:lnTo>
                    <a:lnTo>
                      <a:pt x="195" y="10"/>
                    </a:lnTo>
                    <a:lnTo>
                      <a:pt x="212" y="10"/>
                    </a:lnTo>
                    <a:lnTo>
                      <a:pt x="226" y="10"/>
                    </a:lnTo>
                    <a:lnTo>
                      <a:pt x="238" y="14"/>
                    </a:lnTo>
                    <a:lnTo>
                      <a:pt x="250" y="19"/>
                    </a:lnTo>
                    <a:lnTo>
                      <a:pt x="260" y="24"/>
                    </a:lnTo>
                    <a:lnTo>
                      <a:pt x="267" y="29"/>
                    </a:lnTo>
                    <a:lnTo>
                      <a:pt x="272" y="31"/>
                    </a:lnTo>
                    <a:lnTo>
                      <a:pt x="274" y="33"/>
                    </a:lnTo>
                    <a:lnTo>
                      <a:pt x="274" y="31"/>
                    </a:lnTo>
                    <a:lnTo>
                      <a:pt x="274" y="29"/>
                    </a:lnTo>
                    <a:lnTo>
                      <a:pt x="274" y="26"/>
                    </a:lnTo>
                    <a:lnTo>
                      <a:pt x="276" y="21"/>
                    </a:lnTo>
                    <a:lnTo>
                      <a:pt x="279" y="17"/>
                    </a:lnTo>
                    <a:lnTo>
                      <a:pt x="284" y="12"/>
                    </a:lnTo>
                    <a:lnTo>
                      <a:pt x="288" y="7"/>
                    </a:lnTo>
                    <a:lnTo>
                      <a:pt x="296" y="5"/>
                    </a:lnTo>
                    <a:lnTo>
                      <a:pt x="305" y="2"/>
                    </a:lnTo>
                    <a:lnTo>
                      <a:pt x="315" y="0"/>
                    </a:lnTo>
                    <a:lnTo>
                      <a:pt x="327" y="2"/>
                    </a:lnTo>
                    <a:lnTo>
                      <a:pt x="336" y="5"/>
                    </a:lnTo>
                    <a:lnTo>
                      <a:pt x="343" y="7"/>
                    </a:lnTo>
                    <a:lnTo>
                      <a:pt x="348" y="12"/>
                    </a:lnTo>
                    <a:lnTo>
                      <a:pt x="350" y="17"/>
                    </a:lnTo>
                    <a:lnTo>
                      <a:pt x="355" y="21"/>
                    </a:lnTo>
                    <a:lnTo>
                      <a:pt x="355" y="26"/>
                    </a:lnTo>
                    <a:lnTo>
                      <a:pt x="358" y="29"/>
                    </a:lnTo>
                    <a:lnTo>
                      <a:pt x="358" y="31"/>
                    </a:lnTo>
                    <a:lnTo>
                      <a:pt x="358" y="33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" name="Freeform 455"/>
              <p:cNvSpPr>
                <a:spLocks/>
              </p:cNvSpPr>
              <p:nvPr/>
            </p:nvSpPr>
            <p:spPr bwMode="auto">
              <a:xfrm>
                <a:off x="3891" y="2911"/>
                <a:ext cx="272" cy="229"/>
              </a:xfrm>
              <a:custGeom>
                <a:avLst/>
                <a:gdLst/>
                <a:ahLst/>
                <a:cxnLst>
                  <a:cxn ang="0">
                    <a:pos x="272" y="202"/>
                  </a:cxn>
                  <a:cxn ang="0">
                    <a:pos x="272" y="205"/>
                  </a:cxn>
                  <a:cxn ang="0">
                    <a:pos x="267" y="207"/>
                  </a:cxn>
                  <a:cxn ang="0">
                    <a:pos x="260" y="212"/>
                  </a:cxn>
                  <a:cxn ang="0">
                    <a:pos x="250" y="217"/>
                  </a:cxn>
                  <a:cxn ang="0">
                    <a:pos x="238" y="221"/>
                  </a:cxn>
                  <a:cxn ang="0">
                    <a:pos x="226" y="226"/>
                  </a:cxn>
                  <a:cxn ang="0">
                    <a:pos x="212" y="229"/>
                  </a:cxn>
                  <a:cxn ang="0">
                    <a:pos x="195" y="226"/>
                  </a:cxn>
                  <a:cxn ang="0">
                    <a:pos x="181" y="224"/>
                  </a:cxn>
                  <a:cxn ang="0">
                    <a:pos x="164" y="214"/>
                  </a:cxn>
                  <a:cxn ang="0">
                    <a:pos x="152" y="205"/>
                  </a:cxn>
                  <a:cxn ang="0">
                    <a:pos x="141" y="195"/>
                  </a:cxn>
                  <a:cxn ang="0">
                    <a:pos x="133" y="186"/>
                  </a:cxn>
                  <a:cxn ang="0">
                    <a:pos x="129" y="176"/>
                  </a:cxn>
                  <a:cxn ang="0">
                    <a:pos x="124" y="167"/>
                  </a:cxn>
                  <a:cxn ang="0">
                    <a:pos x="124" y="159"/>
                  </a:cxn>
                  <a:cxn ang="0">
                    <a:pos x="121" y="155"/>
                  </a:cxn>
                  <a:cxn ang="0">
                    <a:pos x="121" y="150"/>
                  </a:cxn>
                  <a:cxn ang="0">
                    <a:pos x="124" y="148"/>
                  </a:cxn>
                  <a:cxn ang="0">
                    <a:pos x="124" y="145"/>
                  </a:cxn>
                  <a:cxn ang="0">
                    <a:pos x="121" y="148"/>
                  </a:cxn>
                  <a:cxn ang="0">
                    <a:pos x="119" y="150"/>
                  </a:cxn>
                  <a:cxn ang="0">
                    <a:pos x="114" y="152"/>
                  </a:cxn>
                  <a:cxn ang="0">
                    <a:pos x="110" y="155"/>
                  </a:cxn>
                  <a:cxn ang="0">
                    <a:pos x="102" y="157"/>
                  </a:cxn>
                  <a:cxn ang="0">
                    <a:pos x="93" y="157"/>
                  </a:cxn>
                  <a:cxn ang="0">
                    <a:pos x="83" y="157"/>
                  </a:cxn>
                  <a:cxn ang="0">
                    <a:pos x="76" y="157"/>
                  </a:cxn>
                  <a:cxn ang="0">
                    <a:pos x="67" y="152"/>
                  </a:cxn>
                  <a:cxn ang="0">
                    <a:pos x="55" y="145"/>
                  </a:cxn>
                  <a:cxn ang="0">
                    <a:pos x="48" y="138"/>
                  </a:cxn>
                  <a:cxn ang="0">
                    <a:pos x="43" y="128"/>
                  </a:cxn>
                  <a:cxn ang="0">
                    <a:pos x="38" y="121"/>
                  </a:cxn>
                  <a:cxn ang="0">
                    <a:pos x="38" y="112"/>
                  </a:cxn>
                  <a:cxn ang="0">
                    <a:pos x="38" y="105"/>
                  </a:cxn>
                  <a:cxn ang="0">
                    <a:pos x="38" y="97"/>
                  </a:cxn>
                  <a:cxn ang="0">
                    <a:pos x="40" y="90"/>
                  </a:cxn>
                  <a:cxn ang="0">
                    <a:pos x="40" y="86"/>
                  </a:cxn>
                  <a:cxn ang="0">
                    <a:pos x="43" y="83"/>
                  </a:cxn>
                  <a:cxn ang="0">
                    <a:pos x="43" y="81"/>
                  </a:cxn>
                  <a:cxn ang="0">
                    <a:pos x="43" y="81"/>
                  </a:cxn>
                  <a:cxn ang="0">
                    <a:pos x="38" y="78"/>
                  </a:cxn>
                  <a:cxn ang="0">
                    <a:pos x="33" y="76"/>
                  </a:cxn>
                  <a:cxn ang="0">
                    <a:pos x="29" y="71"/>
                  </a:cxn>
                  <a:cxn ang="0">
                    <a:pos x="21" y="64"/>
                  </a:cxn>
                  <a:cxn ang="0">
                    <a:pos x="14" y="55"/>
                  </a:cxn>
                  <a:cxn ang="0">
                    <a:pos x="9" y="45"/>
                  </a:cxn>
                  <a:cxn ang="0">
                    <a:pos x="5" y="31"/>
                  </a:cxn>
                  <a:cxn ang="0">
                    <a:pos x="2" y="16"/>
                  </a:cxn>
                  <a:cxn ang="0">
                    <a:pos x="0" y="0"/>
                  </a:cxn>
                </a:cxnLst>
                <a:rect l="0" t="0" r="r" b="b"/>
                <a:pathLst>
                  <a:path w="272" h="229">
                    <a:moveTo>
                      <a:pt x="272" y="202"/>
                    </a:moveTo>
                    <a:lnTo>
                      <a:pt x="272" y="205"/>
                    </a:lnTo>
                    <a:lnTo>
                      <a:pt x="267" y="207"/>
                    </a:lnTo>
                    <a:lnTo>
                      <a:pt x="260" y="212"/>
                    </a:lnTo>
                    <a:lnTo>
                      <a:pt x="250" y="217"/>
                    </a:lnTo>
                    <a:lnTo>
                      <a:pt x="238" y="221"/>
                    </a:lnTo>
                    <a:lnTo>
                      <a:pt x="226" y="226"/>
                    </a:lnTo>
                    <a:lnTo>
                      <a:pt x="212" y="229"/>
                    </a:lnTo>
                    <a:lnTo>
                      <a:pt x="195" y="226"/>
                    </a:lnTo>
                    <a:lnTo>
                      <a:pt x="181" y="224"/>
                    </a:lnTo>
                    <a:lnTo>
                      <a:pt x="164" y="214"/>
                    </a:lnTo>
                    <a:lnTo>
                      <a:pt x="152" y="205"/>
                    </a:lnTo>
                    <a:lnTo>
                      <a:pt x="141" y="195"/>
                    </a:lnTo>
                    <a:lnTo>
                      <a:pt x="133" y="186"/>
                    </a:lnTo>
                    <a:lnTo>
                      <a:pt x="129" y="176"/>
                    </a:lnTo>
                    <a:lnTo>
                      <a:pt x="124" y="167"/>
                    </a:lnTo>
                    <a:lnTo>
                      <a:pt x="124" y="159"/>
                    </a:lnTo>
                    <a:lnTo>
                      <a:pt x="121" y="155"/>
                    </a:lnTo>
                    <a:lnTo>
                      <a:pt x="121" y="150"/>
                    </a:lnTo>
                    <a:lnTo>
                      <a:pt x="124" y="148"/>
                    </a:lnTo>
                    <a:lnTo>
                      <a:pt x="124" y="145"/>
                    </a:lnTo>
                    <a:lnTo>
                      <a:pt x="121" y="148"/>
                    </a:lnTo>
                    <a:lnTo>
                      <a:pt x="119" y="150"/>
                    </a:lnTo>
                    <a:lnTo>
                      <a:pt x="114" y="152"/>
                    </a:lnTo>
                    <a:lnTo>
                      <a:pt x="110" y="155"/>
                    </a:lnTo>
                    <a:lnTo>
                      <a:pt x="102" y="157"/>
                    </a:lnTo>
                    <a:lnTo>
                      <a:pt x="93" y="157"/>
                    </a:lnTo>
                    <a:lnTo>
                      <a:pt x="83" y="157"/>
                    </a:lnTo>
                    <a:lnTo>
                      <a:pt x="76" y="157"/>
                    </a:lnTo>
                    <a:lnTo>
                      <a:pt x="67" y="152"/>
                    </a:lnTo>
                    <a:lnTo>
                      <a:pt x="55" y="145"/>
                    </a:lnTo>
                    <a:lnTo>
                      <a:pt x="48" y="138"/>
                    </a:lnTo>
                    <a:lnTo>
                      <a:pt x="43" y="128"/>
                    </a:lnTo>
                    <a:lnTo>
                      <a:pt x="38" y="121"/>
                    </a:lnTo>
                    <a:lnTo>
                      <a:pt x="38" y="112"/>
                    </a:lnTo>
                    <a:lnTo>
                      <a:pt x="38" y="105"/>
                    </a:lnTo>
                    <a:lnTo>
                      <a:pt x="38" y="97"/>
                    </a:lnTo>
                    <a:lnTo>
                      <a:pt x="40" y="90"/>
                    </a:lnTo>
                    <a:lnTo>
                      <a:pt x="40" y="86"/>
                    </a:lnTo>
                    <a:lnTo>
                      <a:pt x="43" y="83"/>
                    </a:lnTo>
                    <a:lnTo>
                      <a:pt x="43" y="81"/>
                    </a:lnTo>
                    <a:lnTo>
                      <a:pt x="43" y="81"/>
                    </a:lnTo>
                    <a:lnTo>
                      <a:pt x="38" y="78"/>
                    </a:lnTo>
                    <a:lnTo>
                      <a:pt x="33" y="76"/>
                    </a:lnTo>
                    <a:lnTo>
                      <a:pt x="29" y="71"/>
                    </a:lnTo>
                    <a:lnTo>
                      <a:pt x="21" y="64"/>
                    </a:lnTo>
                    <a:lnTo>
                      <a:pt x="14" y="55"/>
                    </a:lnTo>
                    <a:lnTo>
                      <a:pt x="9" y="45"/>
                    </a:lnTo>
                    <a:lnTo>
                      <a:pt x="5" y="31"/>
                    </a:lnTo>
                    <a:lnTo>
                      <a:pt x="2" y="16"/>
                    </a:lnTo>
                    <a:lnTo>
                      <a:pt x="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" name="Freeform 456"/>
              <p:cNvSpPr>
                <a:spLocks/>
              </p:cNvSpPr>
              <p:nvPr/>
            </p:nvSpPr>
            <p:spPr bwMode="auto">
              <a:xfrm>
                <a:off x="4165" y="2911"/>
                <a:ext cx="355" cy="236"/>
              </a:xfrm>
              <a:custGeom>
                <a:avLst/>
                <a:gdLst/>
                <a:ahLst/>
                <a:cxnLst>
                  <a:cxn ang="0">
                    <a:pos x="355" y="16"/>
                  </a:cxn>
                  <a:cxn ang="0">
                    <a:pos x="348" y="45"/>
                  </a:cxn>
                  <a:cxn ang="0">
                    <a:pos x="334" y="64"/>
                  </a:cxn>
                  <a:cxn ang="0">
                    <a:pos x="322" y="76"/>
                  </a:cxn>
                  <a:cxn ang="0">
                    <a:pos x="315" y="81"/>
                  </a:cxn>
                  <a:cxn ang="0">
                    <a:pos x="315" y="83"/>
                  </a:cxn>
                  <a:cxn ang="0">
                    <a:pos x="317" y="90"/>
                  </a:cxn>
                  <a:cxn ang="0">
                    <a:pos x="320" y="105"/>
                  </a:cxn>
                  <a:cxn ang="0">
                    <a:pos x="317" y="121"/>
                  </a:cxn>
                  <a:cxn ang="0">
                    <a:pos x="310" y="138"/>
                  </a:cxn>
                  <a:cxn ang="0">
                    <a:pos x="291" y="152"/>
                  </a:cxn>
                  <a:cxn ang="0">
                    <a:pos x="272" y="159"/>
                  </a:cxn>
                  <a:cxn ang="0">
                    <a:pos x="255" y="157"/>
                  </a:cxn>
                  <a:cxn ang="0">
                    <a:pos x="241" y="152"/>
                  </a:cxn>
                  <a:cxn ang="0">
                    <a:pos x="234" y="148"/>
                  </a:cxn>
                  <a:cxn ang="0">
                    <a:pos x="234" y="148"/>
                  </a:cxn>
                  <a:cxn ang="0">
                    <a:pos x="234" y="155"/>
                  </a:cxn>
                  <a:cxn ang="0">
                    <a:pos x="231" y="169"/>
                  </a:cxn>
                  <a:cxn ang="0">
                    <a:pos x="224" y="186"/>
                  </a:cxn>
                  <a:cxn ang="0">
                    <a:pos x="205" y="205"/>
                  </a:cxn>
                  <a:cxn ang="0">
                    <a:pos x="177" y="224"/>
                  </a:cxn>
                  <a:cxn ang="0">
                    <a:pos x="146" y="229"/>
                  </a:cxn>
                  <a:cxn ang="0">
                    <a:pos x="117" y="224"/>
                  </a:cxn>
                  <a:cxn ang="0">
                    <a:pos x="98" y="214"/>
                  </a:cxn>
                  <a:cxn ang="0">
                    <a:pos x="86" y="205"/>
                  </a:cxn>
                  <a:cxn ang="0">
                    <a:pos x="84" y="205"/>
                  </a:cxn>
                  <a:cxn ang="0">
                    <a:pos x="81" y="212"/>
                  </a:cxn>
                  <a:cxn ang="0">
                    <a:pos x="76" y="219"/>
                  </a:cxn>
                  <a:cxn ang="0">
                    <a:pos x="69" y="229"/>
                  </a:cxn>
                  <a:cxn ang="0">
                    <a:pos x="53" y="236"/>
                  </a:cxn>
                  <a:cxn ang="0">
                    <a:pos x="31" y="236"/>
                  </a:cxn>
                  <a:cxn ang="0">
                    <a:pos x="14" y="229"/>
                  </a:cxn>
                  <a:cxn ang="0">
                    <a:pos x="5" y="219"/>
                  </a:cxn>
                  <a:cxn ang="0">
                    <a:pos x="0" y="212"/>
                  </a:cxn>
                  <a:cxn ang="0">
                    <a:pos x="0" y="205"/>
                  </a:cxn>
                </a:cxnLst>
                <a:rect l="0" t="0" r="r" b="b"/>
                <a:pathLst>
                  <a:path w="355" h="236">
                    <a:moveTo>
                      <a:pt x="355" y="0"/>
                    </a:moveTo>
                    <a:lnTo>
                      <a:pt x="355" y="16"/>
                    </a:lnTo>
                    <a:lnTo>
                      <a:pt x="353" y="33"/>
                    </a:lnTo>
                    <a:lnTo>
                      <a:pt x="348" y="45"/>
                    </a:lnTo>
                    <a:lnTo>
                      <a:pt x="341" y="55"/>
                    </a:lnTo>
                    <a:lnTo>
                      <a:pt x="334" y="64"/>
                    </a:lnTo>
                    <a:lnTo>
                      <a:pt x="329" y="71"/>
                    </a:lnTo>
                    <a:lnTo>
                      <a:pt x="322" y="76"/>
                    </a:lnTo>
                    <a:lnTo>
                      <a:pt x="317" y="78"/>
                    </a:lnTo>
                    <a:lnTo>
                      <a:pt x="315" y="81"/>
                    </a:lnTo>
                    <a:lnTo>
                      <a:pt x="312" y="83"/>
                    </a:lnTo>
                    <a:lnTo>
                      <a:pt x="315" y="83"/>
                    </a:lnTo>
                    <a:lnTo>
                      <a:pt x="315" y="86"/>
                    </a:lnTo>
                    <a:lnTo>
                      <a:pt x="317" y="90"/>
                    </a:lnTo>
                    <a:lnTo>
                      <a:pt x="317" y="97"/>
                    </a:lnTo>
                    <a:lnTo>
                      <a:pt x="320" y="105"/>
                    </a:lnTo>
                    <a:lnTo>
                      <a:pt x="320" y="112"/>
                    </a:lnTo>
                    <a:lnTo>
                      <a:pt x="317" y="121"/>
                    </a:lnTo>
                    <a:lnTo>
                      <a:pt x="315" y="131"/>
                    </a:lnTo>
                    <a:lnTo>
                      <a:pt x="310" y="138"/>
                    </a:lnTo>
                    <a:lnTo>
                      <a:pt x="300" y="148"/>
                    </a:lnTo>
                    <a:lnTo>
                      <a:pt x="291" y="152"/>
                    </a:lnTo>
                    <a:lnTo>
                      <a:pt x="281" y="157"/>
                    </a:lnTo>
                    <a:lnTo>
                      <a:pt x="272" y="159"/>
                    </a:lnTo>
                    <a:lnTo>
                      <a:pt x="262" y="159"/>
                    </a:lnTo>
                    <a:lnTo>
                      <a:pt x="255" y="157"/>
                    </a:lnTo>
                    <a:lnTo>
                      <a:pt x="248" y="155"/>
                    </a:lnTo>
                    <a:lnTo>
                      <a:pt x="241" y="152"/>
                    </a:lnTo>
                    <a:lnTo>
                      <a:pt x="236" y="150"/>
                    </a:lnTo>
                    <a:lnTo>
                      <a:pt x="234" y="148"/>
                    </a:lnTo>
                    <a:lnTo>
                      <a:pt x="234" y="148"/>
                    </a:lnTo>
                    <a:lnTo>
                      <a:pt x="234" y="148"/>
                    </a:lnTo>
                    <a:lnTo>
                      <a:pt x="234" y="150"/>
                    </a:lnTo>
                    <a:lnTo>
                      <a:pt x="234" y="155"/>
                    </a:lnTo>
                    <a:lnTo>
                      <a:pt x="234" y="162"/>
                    </a:lnTo>
                    <a:lnTo>
                      <a:pt x="231" y="169"/>
                    </a:lnTo>
                    <a:lnTo>
                      <a:pt x="229" y="176"/>
                    </a:lnTo>
                    <a:lnTo>
                      <a:pt x="224" y="186"/>
                    </a:lnTo>
                    <a:lnTo>
                      <a:pt x="215" y="195"/>
                    </a:lnTo>
                    <a:lnTo>
                      <a:pt x="205" y="205"/>
                    </a:lnTo>
                    <a:lnTo>
                      <a:pt x="191" y="217"/>
                    </a:lnTo>
                    <a:lnTo>
                      <a:pt x="177" y="224"/>
                    </a:lnTo>
                    <a:lnTo>
                      <a:pt x="160" y="229"/>
                    </a:lnTo>
                    <a:lnTo>
                      <a:pt x="146" y="229"/>
                    </a:lnTo>
                    <a:lnTo>
                      <a:pt x="131" y="226"/>
                    </a:lnTo>
                    <a:lnTo>
                      <a:pt x="117" y="224"/>
                    </a:lnTo>
                    <a:lnTo>
                      <a:pt x="107" y="219"/>
                    </a:lnTo>
                    <a:lnTo>
                      <a:pt x="98" y="214"/>
                    </a:lnTo>
                    <a:lnTo>
                      <a:pt x="91" y="209"/>
                    </a:lnTo>
                    <a:lnTo>
                      <a:pt x="86" y="205"/>
                    </a:lnTo>
                    <a:lnTo>
                      <a:pt x="84" y="205"/>
                    </a:lnTo>
                    <a:lnTo>
                      <a:pt x="84" y="205"/>
                    </a:lnTo>
                    <a:lnTo>
                      <a:pt x="84" y="207"/>
                    </a:lnTo>
                    <a:lnTo>
                      <a:pt x="81" y="212"/>
                    </a:lnTo>
                    <a:lnTo>
                      <a:pt x="81" y="214"/>
                    </a:lnTo>
                    <a:lnTo>
                      <a:pt x="76" y="219"/>
                    </a:lnTo>
                    <a:lnTo>
                      <a:pt x="74" y="224"/>
                    </a:lnTo>
                    <a:lnTo>
                      <a:pt x="69" y="229"/>
                    </a:lnTo>
                    <a:lnTo>
                      <a:pt x="62" y="233"/>
                    </a:lnTo>
                    <a:lnTo>
                      <a:pt x="53" y="236"/>
                    </a:lnTo>
                    <a:lnTo>
                      <a:pt x="41" y="236"/>
                    </a:lnTo>
                    <a:lnTo>
                      <a:pt x="31" y="236"/>
                    </a:lnTo>
                    <a:lnTo>
                      <a:pt x="22" y="233"/>
                    </a:lnTo>
                    <a:lnTo>
                      <a:pt x="14" y="229"/>
                    </a:lnTo>
                    <a:lnTo>
                      <a:pt x="10" y="224"/>
                    </a:lnTo>
                    <a:lnTo>
                      <a:pt x="5" y="219"/>
                    </a:lnTo>
                    <a:lnTo>
                      <a:pt x="2" y="214"/>
                    </a:lnTo>
                    <a:lnTo>
                      <a:pt x="0" y="212"/>
                    </a:lnTo>
                    <a:lnTo>
                      <a:pt x="0" y="207"/>
                    </a:lnTo>
                    <a:lnTo>
                      <a:pt x="0" y="205"/>
                    </a:lnTo>
                    <a:lnTo>
                      <a:pt x="0" y="205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1" name="Group 457"/>
            <p:cNvGrpSpPr>
              <a:grpSpLocks/>
            </p:cNvGrpSpPr>
            <p:nvPr/>
          </p:nvGrpSpPr>
          <p:grpSpPr bwMode="auto">
            <a:xfrm>
              <a:off x="4411" y="3428"/>
              <a:ext cx="631" cy="470"/>
              <a:chOff x="4411" y="3428"/>
              <a:chExt cx="631" cy="470"/>
            </a:xfrm>
          </p:grpSpPr>
          <p:sp>
            <p:nvSpPr>
              <p:cNvPr id="88" name="Freeform 458"/>
              <p:cNvSpPr>
                <a:spLocks/>
              </p:cNvSpPr>
              <p:nvPr/>
            </p:nvSpPr>
            <p:spPr bwMode="auto">
              <a:xfrm>
                <a:off x="4768" y="3438"/>
                <a:ext cx="274" cy="228"/>
              </a:xfrm>
              <a:custGeom>
                <a:avLst/>
                <a:gdLst/>
                <a:ahLst/>
                <a:cxnLst>
                  <a:cxn ang="0">
                    <a:pos x="0" y="23"/>
                  </a:cxn>
                  <a:cxn ang="0">
                    <a:pos x="3" y="21"/>
                  </a:cxn>
                  <a:cxn ang="0">
                    <a:pos x="7" y="19"/>
                  </a:cxn>
                  <a:cxn ang="0">
                    <a:pos x="15" y="14"/>
                  </a:cxn>
                  <a:cxn ang="0">
                    <a:pos x="24" y="9"/>
                  </a:cxn>
                  <a:cxn ang="0">
                    <a:pos x="36" y="4"/>
                  </a:cxn>
                  <a:cxn ang="0">
                    <a:pos x="48" y="0"/>
                  </a:cxn>
                  <a:cxn ang="0">
                    <a:pos x="62" y="0"/>
                  </a:cxn>
                  <a:cxn ang="0">
                    <a:pos x="77" y="0"/>
                  </a:cxn>
                  <a:cxn ang="0">
                    <a:pos x="93" y="4"/>
                  </a:cxn>
                  <a:cxn ang="0">
                    <a:pos x="108" y="12"/>
                  </a:cxn>
                  <a:cxn ang="0">
                    <a:pos x="122" y="21"/>
                  </a:cxn>
                  <a:cxn ang="0">
                    <a:pos x="134" y="33"/>
                  </a:cxn>
                  <a:cxn ang="0">
                    <a:pos x="141" y="43"/>
                  </a:cxn>
                  <a:cxn ang="0">
                    <a:pos x="146" y="52"/>
                  </a:cxn>
                  <a:cxn ang="0">
                    <a:pos x="148" y="59"/>
                  </a:cxn>
                  <a:cxn ang="0">
                    <a:pos x="151" y="66"/>
                  </a:cxn>
                  <a:cxn ang="0">
                    <a:pos x="151" y="71"/>
                  </a:cxn>
                  <a:cxn ang="0">
                    <a:pos x="151" y="76"/>
                  </a:cxn>
                  <a:cxn ang="0">
                    <a:pos x="151" y="78"/>
                  </a:cxn>
                  <a:cxn ang="0">
                    <a:pos x="151" y="81"/>
                  </a:cxn>
                  <a:cxn ang="0">
                    <a:pos x="151" y="81"/>
                  </a:cxn>
                  <a:cxn ang="0">
                    <a:pos x="155" y="78"/>
                  </a:cxn>
                  <a:cxn ang="0">
                    <a:pos x="160" y="76"/>
                  </a:cxn>
                  <a:cxn ang="0">
                    <a:pos x="165" y="74"/>
                  </a:cxn>
                  <a:cxn ang="0">
                    <a:pos x="172" y="71"/>
                  </a:cxn>
                  <a:cxn ang="0">
                    <a:pos x="182" y="69"/>
                  </a:cxn>
                  <a:cxn ang="0">
                    <a:pos x="189" y="69"/>
                  </a:cxn>
                  <a:cxn ang="0">
                    <a:pos x="198" y="71"/>
                  </a:cxn>
                  <a:cxn ang="0">
                    <a:pos x="208" y="74"/>
                  </a:cxn>
                  <a:cxn ang="0">
                    <a:pos x="217" y="81"/>
                  </a:cxn>
                  <a:cxn ang="0">
                    <a:pos x="227" y="88"/>
                  </a:cxn>
                  <a:cxn ang="0">
                    <a:pos x="232" y="97"/>
                  </a:cxn>
                  <a:cxn ang="0">
                    <a:pos x="234" y="107"/>
                  </a:cxn>
                  <a:cxn ang="0">
                    <a:pos x="236" y="114"/>
                  </a:cxn>
                  <a:cxn ang="0">
                    <a:pos x="236" y="124"/>
                  </a:cxn>
                  <a:cxn ang="0">
                    <a:pos x="236" y="131"/>
                  </a:cxn>
                  <a:cxn ang="0">
                    <a:pos x="234" y="135"/>
                  </a:cxn>
                  <a:cxn ang="0">
                    <a:pos x="232" y="140"/>
                  </a:cxn>
                  <a:cxn ang="0">
                    <a:pos x="232" y="145"/>
                  </a:cxn>
                  <a:cxn ang="0">
                    <a:pos x="232" y="145"/>
                  </a:cxn>
                  <a:cxn ang="0">
                    <a:pos x="232" y="145"/>
                  </a:cxn>
                  <a:cxn ang="0">
                    <a:pos x="236" y="147"/>
                  </a:cxn>
                  <a:cxn ang="0">
                    <a:pos x="241" y="152"/>
                  </a:cxn>
                  <a:cxn ang="0">
                    <a:pos x="246" y="157"/>
                  </a:cxn>
                  <a:cxn ang="0">
                    <a:pos x="253" y="164"/>
                  </a:cxn>
                  <a:cxn ang="0">
                    <a:pos x="258" y="171"/>
                  </a:cxn>
                  <a:cxn ang="0">
                    <a:pos x="265" y="183"/>
                  </a:cxn>
                  <a:cxn ang="0">
                    <a:pos x="270" y="195"/>
                  </a:cxn>
                  <a:cxn ang="0">
                    <a:pos x="272" y="209"/>
                  </a:cxn>
                  <a:cxn ang="0">
                    <a:pos x="274" y="228"/>
                  </a:cxn>
                </a:cxnLst>
                <a:rect l="0" t="0" r="r" b="b"/>
                <a:pathLst>
                  <a:path w="274" h="228">
                    <a:moveTo>
                      <a:pt x="0" y="23"/>
                    </a:moveTo>
                    <a:lnTo>
                      <a:pt x="3" y="21"/>
                    </a:lnTo>
                    <a:lnTo>
                      <a:pt x="7" y="19"/>
                    </a:lnTo>
                    <a:lnTo>
                      <a:pt x="15" y="14"/>
                    </a:lnTo>
                    <a:lnTo>
                      <a:pt x="24" y="9"/>
                    </a:lnTo>
                    <a:lnTo>
                      <a:pt x="36" y="4"/>
                    </a:lnTo>
                    <a:lnTo>
                      <a:pt x="48" y="0"/>
                    </a:lnTo>
                    <a:lnTo>
                      <a:pt x="62" y="0"/>
                    </a:lnTo>
                    <a:lnTo>
                      <a:pt x="77" y="0"/>
                    </a:lnTo>
                    <a:lnTo>
                      <a:pt x="93" y="4"/>
                    </a:lnTo>
                    <a:lnTo>
                      <a:pt x="108" y="12"/>
                    </a:lnTo>
                    <a:lnTo>
                      <a:pt x="122" y="21"/>
                    </a:lnTo>
                    <a:lnTo>
                      <a:pt x="134" y="33"/>
                    </a:lnTo>
                    <a:lnTo>
                      <a:pt x="141" y="43"/>
                    </a:lnTo>
                    <a:lnTo>
                      <a:pt x="146" y="52"/>
                    </a:lnTo>
                    <a:lnTo>
                      <a:pt x="148" y="59"/>
                    </a:lnTo>
                    <a:lnTo>
                      <a:pt x="151" y="66"/>
                    </a:lnTo>
                    <a:lnTo>
                      <a:pt x="151" y="71"/>
                    </a:lnTo>
                    <a:lnTo>
                      <a:pt x="151" y="76"/>
                    </a:lnTo>
                    <a:lnTo>
                      <a:pt x="151" y="78"/>
                    </a:lnTo>
                    <a:lnTo>
                      <a:pt x="151" y="81"/>
                    </a:lnTo>
                    <a:lnTo>
                      <a:pt x="151" y="81"/>
                    </a:lnTo>
                    <a:lnTo>
                      <a:pt x="155" y="78"/>
                    </a:lnTo>
                    <a:lnTo>
                      <a:pt x="160" y="76"/>
                    </a:lnTo>
                    <a:lnTo>
                      <a:pt x="165" y="74"/>
                    </a:lnTo>
                    <a:lnTo>
                      <a:pt x="172" y="71"/>
                    </a:lnTo>
                    <a:lnTo>
                      <a:pt x="182" y="69"/>
                    </a:lnTo>
                    <a:lnTo>
                      <a:pt x="189" y="69"/>
                    </a:lnTo>
                    <a:lnTo>
                      <a:pt x="198" y="71"/>
                    </a:lnTo>
                    <a:lnTo>
                      <a:pt x="208" y="74"/>
                    </a:lnTo>
                    <a:lnTo>
                      <a:pt x="217" y="81"/>
                    </a:lnTo>
                    <a:lnTo>
                      <a:pt x="227" y="88"/>
                    </a:lnTo>
                    <a:lnTo>
                      <a:pt x="232" y="97"/>
                    </a:lnTo>
                    <a:lnTo>
                      <a:pt x="234" y="107"/>
                    </a:lnTo>
                    <a:lnTo>
                      <a:pt x="236" y="114"/>
                    </a:lnTo>
                    <a:lnTo>
                      <a:pt x="236" y="124"/>
                    </a:lnTo>
                    <a:lnTo>
                      <a:pt x="236" y="131"/>
                    </a:lnTo>
                    <a:lnTo>
                      <a:pt x="234" y="135"/>
                    </a:lnTo>
                    <a:lnTo>
                      <a:pt x="232" y="140"/>
                    </a:lnTo>
                    <a:lnTo>
                      <a:pt x="232" y="145"/>
                    </a:lnTo>
                    <a:lnTo>
                      <a:pt x="232" y="145"/>
                    </a:lnTo>
                    <a:lnTo>
                      <a:pt x="232" y="145"/>
                    </a:lnTo>
                    <a:lnTo>
                      <a:pt x="236" y="147"/>
                    </a:lnTo>
                    <a:lnTo>
                      <a:pt x="241" y="152"/>
                    </a:lnTo>
                    <a:lnTo>
                      <a:pt x="246" y="157"/>
                    </a:lnTo>
                    <a:lnTo>
                      <a:pt x="253" y="164"/>
                    </a:lnTo>
                    <a:lnTo>
                      <a:pt x="258" y="171"/>
                    </a:lnTo>
                    <a:lnTo>
                      <a:pt x="265" y="183"/>
                    </a:lnTo>
                    <a:lnTo>
                      <a:pt x="270" y="195"/>
                    </a:lnTo>
                    <a:lnTo>
                      <a:pt x="272" y="209"/>
                    </a:lnTo>
                    <a:lnTo>
                      <a:pt x="274" y="228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" name="Freeform 459"/>
              <p:cNvSpPr>
                <a:spLocks/>
              </p:cNvSpPr>
              <p:nvPr/>
            </p:nvSpPr>
            <p:spPr bwMode="auto">
              <a:xfrm>
                <a:off x="4411" y="3428"/>
                <a:ext cx="357" cy="236"/>
              </a:xfrm>
              <a:custGeom>
                <a:avLst/>
                <a:gdLst/>
                <a:ahLst/>
                <a:cxnLst>
                  <a:cxn ang="0">
                    <a:pos x="2" y="219"/>
                  </a:cxn>
                  <a:cxn ang="0">
                    <a:pos x="9" y="191"/>
                  </a:cxn>
                  <a:cxn ang="0">
                    <a:pos x="21" y="172"/>
                  </a:cxn>
                  <a:cxn ang="0">
                    <a:pos x="33" y="160"/>
                  </a:cxn>
                  <a:cxn ang="0">
                    <a:pos x="43" y="155"/>
                  </a:cxn>
                  <a:cxn ang="0">
                    <a:pos x="43" y="153"/>
                  </a:cxn>
                  <a:cxn ang="0">
                    <a:pos x="40" y="145"/>
                  </a:cxn>
                  <a:cxn ang="0">
                    <a:pos x="38" y="131"/>
                  </a:cxn>
                  <a:cxn ang="0">
                    <a:pos x="40" y="114"/>
                  </a:cxn>
                  <a:cxn ang="0">
                    <a:pos x="47" y="98"/>
                  </a:cxn>
                  <a:cxn ang="0">
                    <a:pos x="66" y="84"/>
                  </a:cxn>
                  <a:cxn ang="0">
                    <a:pos x="85" y="79"/>
                  </a:cxn>
                  <a:cxn ang="0">
                    <a:pos x="102" y="79"/>
                  </a:cxn>
                  <a:cxn ang="0">
                    <a:pos x="114" y="84"/>
                  </a:cxn>
                  <a:cxn ang="0">
                    <a:pos x="124" y="88"/>
                  </a:cxn>
                  <a:cxn ang="0">
                    <a:pos x="124" y="88"/>
                  </a:cxn>
                  <a:cxn ang="0">
                    <a:pos x="124" y="81"/>
                  </a:cxn>
                  <a:cxn ang="0">
                    <a:pos x="126" y="69"/>
                  </a:cxn>
                  <a:cxn ang="0">
                    <a:pos x="133" y="50"/>
                  </a:cxn>
                  <a:cxn ang="0">
                    <a:pos x="152" y="31"/>
                  </a:cxn>
                  <a:cxn ang="0">
                    <a:pos x="181" y="12"/>
                  </a:cxn>
                  <a:cxn ang="0">
                    <a:pos x="212" y="7"/>
                  </a:cxn>
                  <a:cxn ang="0">
                    <a:pos x="238" y="14"/>
                  </a:cxn>
                  <a:cxn ang="0">
                    <a:pos x="260" y="24"/>
                  </a:cxn>
                  <a:cxn ang="0">
                    <a:pos x="271" y="31"/>
                  </a:cxn>
                  <a:cxn ang="0">
                    <a:pos x="274" y="31"/>
                  </a:cxn>
                  <a:cxn ang="0">
                    <a:pos x="274" y="26"/>
                  </a:cxn>
                  <a:cxn ang="0">
                    <a:pos x="279" y="17"/>
                  </a:cxn>
                  <a:cxn ang="0">
                    <a:pos x="288" y="7"/>
                  </a:cxn>
                  <a:cxn ang="0">
                    <a:pos x="305" y="2"/>
                  </a:cxn>
                  <a:cxn ang="0">
                    <a:pos x="326" y="2"/>
                  </a:cxn>
                  <a:cxn ang="0">
                    <a:pos x="343" y="7"/>
                  </a:cxn>
                  <a:cxn ang="0">
                    <a:pos x="353" y="17"/>
                  </a:cxn>
                  <a:cxn ang="0">
                    <a:pos x="357" y="26"/>
                  </a:cxn>
                  <a:cxn ang="0">
                    <a:pos x="357" y="31"/>
                  </a:cxn>
                </a:cxnLst>
                <a:rect l="0" t="0" r="r" b="b"/>
                <a:pathLst>
                  <a:path w="357" h="236">
                    <a:moveTo>
                      <a:pt x="0" y="236"/>
                    </a:moveTo>
                    <a:lnTo>
                      <a:pt x="2" y="219"/>
                    </a:lnTo>
                    <a:lnTo>
                      <a:pt x="4" y="205"/>
                    </a:lnTo>
                    <a:lnTo>
                      <a:pt x="9" y="191"/>
                    </a:lnTo>
                    <a:lnTo>
                      <a:pt x="16" y="181"/>
                    </a:lnTo>
                    <a:lnTo>
                      <a:pt x="21" y="172"/>
                    </a:lnTo>
                    <a:lnTo>
                      <a:pt x="28" y="165"/>
                    </a:lnTo>
                    <a:lnTo>
                      <a:pt x="33" y="160"/>
                    </a:lnTo>
                    <a:lnTo>
                      <a:pt x="38" y="157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3" y="153"/>
                    </a:lnTo>
                    <a:lnTo>
                      <a:pt x="43" y="150"/>
                    </a:lnTo>
                    <a:lnTo>
                      <a:pt x="40" y="145"/>
                    </a:lnTo>
                    <a:lnTo>
                      <a:pt x="38" y="138"/>
                    </a:lnTo>
                    <a:lnTo>
                      <a:pt x="38" y="131"/>
                    </a:lnTo>
                    <a:lnTo>
                      <a:pt x="38" y="124"/>
                    </a:lnTo>
                    <a:lnTo>
                      <a:pt x="40" y="114"/>
                    </a:lnTo>
                    <a:lnTo>
                      <a:pt x="43" y="107"/>
                    </a:lnTo>
                    <a:lnTo>
                      <a:pt x="47" y="98"/>
                    </a:lnTo>
                    <a:lnTo>
                      <a:pt x="57" y="91"/>
                    </a:lnTo>
                    <a:lnTo>
                      <a:pt x="66" y="84"/>
                    </a:lnTo>
                    <a:lnTo>
                      <a:pt x="76" y="79"/>
                    </a:lnTo>
                    <a:lnTo>
                      <a:pt x="85" y="79"/>
                    </a:lnTo>
                    <a:lnTo>
                      <a:pt x="93" y="79"/>
                    </a:lnTo>
                    <a:lnTo>
                      <a:pt x="102" y="79"/>
                    </a:lnTo>
                    <a:lnTo>
                      <a:pt x="109" y="81"/>
                    </a:lnTo>
                    <a:lnTo>
                      <a:pt x="114" y="84"/>
                    </a:lnTo>
                    <a:lnTo>
                      <a:pt x="119" y="86"/>
                    </a:lnTo>
                    <a:lnTo>
                      <a:pt x="124" y="88"/>
                    </a:lnTo>
                    <a:lnTo>
                      <a:pt x="124" y="91"/>
                    </a:lnTo>
                    <a:lnTo>
                      <a:pt x="124" y="88"/>
                    </a:lnTo>
                    <a:lnTo>
                      <a:pt x="124" y="86"/>
                    </a:lnTo>
                    <a:lnTo>
                      <a:pt x="124" y="81"/>
                    </a:lnTo>
                    <a:lnTo>
                      <a:pt x="124" y="76"/>
                    </a:lnTo>
                    <a:lnTo>
                      <a:pt x="126" y="69"/>
                    </a:lnTo>
                    <a:lnTo>
                      <a:pt x="128" y="60"/>
                    </a:lnTo>
                    <a:lnTo>
                      <a:pt x="133" y="50"/>
                    </a:lnTo>
                    <a:lnTo>
                      <a:pt x="140" y="41"/>
                    </a:lnTo>
                    <a:lnTo>
                      <a:pt x="152" y="31"/>
                    </a:lnTo>
                    <a:lnTo>
                      <a:pt x="167" y="22"/>
                    </a:lnTo>
                    <a:lnTo>
                      <a:pt x="181" y="12"/>
                    </a:lnTo>
                    <a:lnTo>
                      <a:pt x="198" y="10"/>
                    </a:lnTo>
                    <a:lnTo>
                      <a:pt x="212" y="7"/>
                    </a:lnTo>
                    <a:lnTo>
                      <a:pt x="226" y="10"/>
                    </a:lnTo>
                    <a:lnTo>
                      <a:pt x="238" y="14"/>
                    </a:lnTo>
                    <a:lnTo>
                      <a:pt x="250" y="19"/>
                    </a:lnTo>
                    <a:lnTo>
                      <a:pt x="260" y="24"/>
                    </a:lnTo>
                    <a:lnTo>
                      <a:pt x="267" y="29"/>
                    </a:lnTo>
                    <a:lnTo>
                      <a:pt x="271" y="31"/>
                    </a:lnTo>
                    <a:lnTo>
                      <a:pt x="274" y="33"/>
                    </a:lnTo>
                    <a:lnTo>
                      <a:pt x="274" y="31"/>
                    </a:lnTo>
                    <a:lnTo>
                      <a:pt x="274" y="29"/>
                    </a:lnTo>
                    <a:lnTo>
                      <a:pt x="274" y="26"/>
                    </a:lnTo>
                    <a:lnTo>
                      <a:pt x="276" y="22"/>
                    </a:lnTo>
                    <a:lnTo>
                      <a:pt x="279" y="17"/>
                    </a:lnTo>
                    <a:lnTo>
                      <a:pt x="283" y="12"/>
                    </a:lnTo>
                    <a:lnTo>
                      <a:pt x="288" y="7"/>
                    </a:lnTo>
                    <a:lnTo>
                      <a:pt x="295" y="5"/>
                    </a:lnTo>
                    <a:lnTo>
                      <a:pt x="305" y="2"/>
                    </a:lnTo>
                    <a:lnTo>
                      <a:pt x="317" y="0"/>
                    </a:lnTo>
                    <a:lnTo>
                      <a:pt x="326" y="2"/>
                    </a:lnTo>
                    <a:lnTo>
                      <a:pt x="336" y="5"/>
                    </a:lnTo>
                    <a:lnTo>
                      <a:pt x="343" y="7"/>
                    </a:lnTo>
                    <a:lnTo>
                      <a:pt x="348" y="12"/>
                    </a:lnTo>
                    <a:lnTo>
                      <a:pt x="353" y="17"/>
                    </a:lnTo>
                    <a:lnTo>
                      <a:pt x="355" y="22"/>
                    </a:lnTo>
                    <a:lnTo>
                      <a:pt x="357" y="26"/>
                    </a:lnTo>
                    <a:lnTo>
                      <a:pt x="357" y="29"/>
                    </a:lnTo>
                    <a:lnTo>
                      <a:pt x="357" y="31"/>
                    </a:lnTo>
                    <a:lnTo>
                      <a:pt x="357" y="33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" name="Freeform 460"/>
              <p:cNvSpPr>
                <a:spLocks/>
              </p:cNvSpPr>
              <p:nvPr/>
            </p:nvSpPr>
            <p:spPr bwMode="auto">
              <a:xfrm>
                <a:off x="4411" y="3659"/>
                <a:ext cx="274" cy="229"/>
              </a:xfrm>
              <a:custGeom>
                <a:avLst/>
                <a:gdLst/>
                <a:ahLst/>
                <a:cxnLst>
                  <a:cxn ang="0">
                    <a:pos x="274" y="205"/>
                  </a:cxn>
                  <a:cxn ang="0">
                    <a:pos x="271" y="208"/>
                  </a:cxn>
                  <a:cxn ang="0">
                    <a:pos x="267" y="210"/>
                  </a:cxn>
                  <a:cxn ang="0">
                    <a:pos x="260" y="215"/>
                  </a:cxn>
                  <a:cxn ang="0">
                    <a:pos x="250" y="220"/>
                  </a:cxn>
                  <a:cxn ang="0">
                    <a:pos x="238" y="224"/>
                  </a:cxn>
                  <a:cxn ang="0">
                    <a:pos x="226" y="229"/>
                  </a:cxn>
                  <a:cxn ang="0">
                    <a:pos x="212" y="229"/>
                  </a:cxn>
                  <a:cxn ang="0">
                    <a:pos x="198" y="229"/>
                  </a:cxn>
                  <a:cxn ang="0">
                    <a:pos x="181" y="224"/>
                  </a:cxn>
                  <a:cxn ang="0">
                    <a:pos x="167" y="217"/>
                  </a:cxn>
                  <a:cxn ang="0">
                    <a:pos x="152" y="208"/>
                  </a:cxn>
                  <a:cxn ang="0">
                    <a:pos x="140" y="196"/>
                  </a:cxn>
                  <a:cxn ang="0">
                    <a:pos x="133" y="186"/>
                  </a:cxn>
                  <a:cxn ang="0">
                    <a:pos x="128" y="179"/>
                  </a:cxn>
                  <a:cxn ang="0">
                    <a:pos x="126" y="170"/>
                  </a:cxn>
                  <a:cxn ang="0">
                    <a:pos x="124" y="162"/>
                  </a:cxn>
                  <a:cxn ang="0">
                    <a:pos x="124" y="158"/>
                  </a:cxn>
                  <a:cxn ang="0">
                    <a:pos x="124" y="153"/>
                  </a:cxn>
                  <a:cxn ang="0">
                    <a:pos x="124" y="151"/>
                  </a:cxn>
                  <a:cxn ang="0">
                    <a:pos x="124" y="148"/>
                  </a:cxn>
                  <a:cxn ang="0">
                    <a:pos x="124" y="148"/>
                  </a:cxn>
                  <a:cxn ang="0">
                    <a:pos x="119" y="151"/>
                  </a:cxn>
                  <a:cxn ang="0">
                    <a:pos x="114" y="153"/>
                  </a:cxn>
                  <a:cxn ang="0">
                    <a:pos x="109" y="155"/>
                  </a:cxn>
                  <a:cxn ang="0">
                    <a:pos x="102" y="158"/>
                  </a:cxn>
                  <a:cxn ang="0">
                    <a:pos x="93" y="160"/>
                  </a:cxn>
                  <a:cxn ang="0">
                    <a:pos x="85" y="160"/>
                  </a:cxn>
                  <a:cxn ang="0">
                    <a:pos x="76" y="158"/>
                  </a:cxn>
                  <a:cxn ang="0">
                    <a:pos x="66" y="155"/>
                  </a:cxn>
                  <a:cxn ang="0">
                    <a:pos x="57" y="148"/>
                  </a:cxn>
                  <a:cxn ang="0">
                    <a:pos x="47" y="141"/>
                  </a:cxn>
                  <a:cxn ang="0">
                    <a:pos x="43" y="131"/>
                  </a:cxn>
                  <a:cxn ang="0">
                    <a:pos x="40" y="122"/>
                  </a:cxn>
                  <a:cxn ang="0">
                    <a:pos x="38" y="115"/>
                  </a:cxn>
                  <a:cxn ang="0">
                    <a:pos x="38" y="105"/>
                  </a:cxn>
                  <a:cxn ang="0">
                    <a:pos x="38" y="98"/>
                  </a:cxn>
                  <a:cxn ang="0">
                    <a:pos x="40" y="93"/>
                  </a:cxn>
                  <a:cxn ang="0">
                    <a:pos x="43" y="89"/>
                  </a:cxn>
                  <a:cxn ang="0">
                    <a:pos x="43" y="84"/>
                  </a:cxn>
                  <a:cxn ang="0">
                    <a:pos x="43" y="84"/>
                  </a:cxn>
                  <a:cxn ang="0">
                    <a:pos x="43" y="84"/>
                  </a:cxn>
                  <a:cxn ang="0">
                    <a:pos x="38" y="81"/>
                  </a:cxn>
                  <a:cxn ang="0">
                    <a:pos x="33" y="77"/>
                  </a:cxn>
                  <a:cxn ang="0">
                    <a:pos x="28" y="72"/>
                  </a:cxn>
                  <a:cxn ang="0">
                    <a:pos x="21" y="65"/>
                  </a:cxn>
                  <a:cxn ang="0">
                    <a:pos x="16" y="58"/>
                  </a:cxn>
                  <a:cxn ang="0">
                    <a:pos x="9" y="46"/>
                  </a:cxn>
                  <a:cxn ang="0">
                    <a:pos x="4" y="34"/>
                  </a:cxn>
                  <a:cxn ang="0">
                    <a:pos x="2" y="19"/>
                  </a:cxn>
                  <a:cxn ang="0">
                    <a:pos x="0" y="0"/>
                  </a:cxn>
                </a:cxnLst>
                <a:rect l="0" t="0" r="r" b="b"/>
                <a:pathLst>
                  <a:path w="274" h="229">
                    <a:moveTo>
                      <a:pt x="274" y="205"/>
                    </a:moveTo>
                    <a:lnTo>
                      <a:pt x="271" y="208"/>
                    </a:lnTo>
                    <a:lnTo>
                      <a:pt x="267" y="210"/>
                    </a:lnTo>
                    <a:lnTo>
                      <a:pt x="260" y="215"/>
                    </a:lnTo>
                    <a:lnTo>
                      <a:pt x="250" y="220"/>
                    </a:lnTo>
                    <a:lnTo>
                      <a:pt x="238" y="224"/>
                    </a:lnTo>
                    <a:lnTo>
                      <a:pt x="226" y="229"/>
                    </a:lnTo>
                    <a:lnTo>
                      <a:pt x="212" y="229"/>
                    </a:lnTo>
                    <a:lnTo>
                      <a:pt x="198" y="229"/>
                    </a:lnTo>
                    <a:lnTo>
                      <a:pt x="181" y="224"/>
                    </a:lnTo>
                    <a:lnTo>
                      <a:pt x="167" y="217"/>
                    </a:lnTo>
                    <a:lnTo>
                      <a:pt x="152" y="208"/>
                    </a:lnTo>
                    <a:lnTo>
                      <a:pt x="140" y="196"/>
                    </a:lnTo>
                    <a:lnTo>
                      <a:pt x="133" y="186"/>
                    </a:lnTo>
                    <a:lnTo>
                      <a:pt x="128" y="179"/>
                    </a:lnTo>
                    <a:lnTo>
                      <a:pt x="126" y="170"/>
                    </a:lnTo>
                    <a:lnTo>
                      <a:pt x="124" y="162"/>
                    </a:lnTo>
                    <a:lnTo>
                      <a:pt x="124" y="158"/>
                    </a:lnTo>
                    <a:lnTo>
                      <a:pt x="124" y="153"/>
                    </a:lnTo>
                    <a:lnTo>
                      <a:pt x="124" y="151"/>
                    </a:lnTo>
                    <a:lnTo>
                      <a:pt x="124" y="148"/>
                    </a:lnTo>
                    <a:lnTo>
                      <a:pt x="124" y="148"/>
                    </a:lnTo>
                    <a:lnTo>
                      <a:pt x="119" y="151"/>
                    </a:lnTo>
                    <a:lnTo>
                      <a:pt x="114" y="153"/>
                    </a:lnTo>
                    <a:lnTo>
                      <a:pt x="109" y="155"/>
                    </a:lnTo>
                    <a:lnTo>
                      <a:pt x="102" y="158"/>
                    </a:lnTo>
                    <a:lnTo>
                      <a:pt x="93" y="160"/>
                    </a:lnTo>
                    <a:lnTo>
                      <a:pt x="85" y="160"/>
                    </a:lnTo>
                    <a:lnTo>
                      <a:pt x="76" y="158"/>
                    </a:lnTo>
                    <a:lnTo>
                      <a:pt x="66" y="155"/>
                    </a:lnTo>
                    <a:lnTo>
                      <a:pt x="57" y="148"/>
                    </a:lnTo>
                    <a:lnTo>
                      <a:pt x="47" y="141"/>
                    </a:lnTo>
                    <a:lnTo>
                      <a:pt x="43" y="131"/>
                    </a:lnTo>
                    <a:lnTo>
                      <a:pt x="40" y="122"/>
                    </a:lnTo>
                    <a:lnTo>
                      <a:pt x="38" y="115"/>
                    </a:lnTo>
                    <a:lnTo>
                      <a:pt x="38" y="105"/>
                    </a:lnTo>
                    <a:lnTo>
                      <a:pt x="38" y="98"/>
                    </a:lnTo>
                    <a:lnTo>
                      <a:pt x="40" y="93"/>
                    </a:lnTo>
                    <a:lnTo>
                      <a:pt x="43" y="89"/>
                    </a:lnTo>
                    <a:lnTo>
                      <a:pt x="43" y="84"/>
                    </a:lnTo>
                    <a:lnTo>
                      <a:pt x="43" y="84"/>
                    </a:lnTo>
                    <a:lnTo>
                      <a:pt x="43" y="84"/>
                    </a:lnTo>
                    <a:lnTo>
                      <a:pt x="38" y="81"/>
                    </a:lnTo>
                    <a:lnTo>
                      <a:pt x="33" y="77"/>
                    </a:lnTo>
                    <a:lnTo>
                      <a:pt x="28" y="72"/>
                    </a:lnTo>
                    <a:lnTo>
                      <a:pt x="21" y="65"/>
                    </a:lnTo>
                    <a:lnTo>
                      <a:pt x="16" y="58"/>
                    </a:lnTo>
                    <a:lnTo>
                      <a:pt x="9" y="46"/>
                    </a:lnTo>
                    <a:lnTo>
                      <a:pt x="4" y="34"/>
                    </a:lnTo>
                    <a:lnTo>
                      <a:pt x="2" y="19"/>
                    </a:lnTo>
                    <a:lnTo>
                      <a:pt x="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" name="Freeform 461"/>
              <p:cNvSpPr>
                <a:spLocks/>
              </p:cNvSpPr>
              <p:nvPr/>
            </p:nvSpPr>
            <p:spPr bwMode="auto">
              <a:xfrm>
                <a:off x="4685" y="3659"/>
                <a:ext cx="355" cy="239"/>
              </a:xfrm>
              <a:custGeom>
                <a:avLst/>
                <a:gdLst/>
                <a:ahLst/>
                <a:cxnLst>
                  <a:cxn ang="0">
                    <a:pos x="355" y="19"/>
                  </a:cxn>
                  <a:cxn ang="0">
                    <a:pos x="348" y="48"/>
                  </a:cxn>
                  <a:cxn ang="0">
                    <a:pos x="336" y="67"/>
                  </a:cxn>
                  <a:cxn ang="0">
                    <a:pos x="324" y="79"/>
                  </a:cxn>
                  <a:cxn ang="0">
                    <a:pos x="315" y="84"/>
                  </a:cxn>
                  <a:cxn ang="0">
                    <a:pos x="315" y="86"/>
                  </a:cxn>
                  <a:cxn ang="0">
                    <a:pos x="317" y="93"/>
                  </a:cxn>
                  <a:cxn ang="0">
                    <a:pos x="319" y="108"/>
                  </a:cxn>
                  <a:cxn ang="0">
                    <a:pos x="317" y="124"/>
                  </a:cxn>
                  <a:cxn ang="0">
                    <a:pos x="310" y="141"/>
                  </a:cxn>
                  <a:cxn ang="0">
                    <a:pos x="291" y="155"/>
                  </a:cxn>
                  <a:cxn ang="0">
                    <a:pos x="272" y="160"/>
                  </a:cxn>
                  <a:cxn ang="0">
                    <a:pos x="255" y="160"/>
                  </a:cxn>
                  <a:cxn ang="0">
                    <a:pos x="243" y="155"/>
                  </a:cxn>
                  <a:cxn ang="0">
                    <a:pos x="234" y="151"/>
                  </a:cxn>
                  <a:cxn ang="0">
                    <a:pos x="234" y="151"/>
                  </a:cxn>
                  <a:cxn ang="0">
                    <a:pos x="234" y="158"/>
                  </a:cxn>
                  <a:cxn ang="0">
                    <a:pos x="231" y="170"/>
                  </a:cxn>
                  <a:cxn ang="0">
                    <a:pos x="224" y="189"/>
                  </a:cxn>
                  <a:cxn ang="0">
                    <a:pos x="205" y="208"/>
                  </a:cxn>
                  <a:cxn ang="0">
                    <a:pos x="176" y="227"/>
                  </a:cxn>
                  <a:cxn ang="0">
                    <a:pos x="145" y="232"/>
                  </a:cxn>
                  <a:cxn ang="0">
                    <a:pos x="119" y="224"/>
                  </a:cxn>
                  <a:cxn ang="0">
                    <a:pos x="98" y="215"/>
                  </a:cxn>
                  <a:cxn ang="0">
                    <a:pos x="86" y="208"/>
                  </a:cxn>
                  <a:cxn ang="0">
                    <a:pos x="83" y="208"/>
                  </a:cxn>
                  <a:cxn ang="0">
                    <a:pos x="83" y="213"/>
                  </a:cxn>
                  <a:cxn ang="0">
                    <a:pos x="79" y="222"/>
                  </a:cxn>
                  <a:cxn ang="0">
                    <a:pos x="69" y="232"/>
                  </a:cxn>
                  <a:cxn ang="0">
                    <a:pos x="52" y="236"/>
                  </a:cxn>
                  <a:cxn ang="0">
                    <a:pos x="31" y="236"/>
                  </a:cxn>
                  <a:cxn ang="0">
                    <a:pos x="14" y="232"/>
                  </a:cxn>
                  <a:cxn ang="0">
                    <a:pos x="5" y="222"/>
                  </a:cxn>
                  <a:cxn ang="0">
                    <a:pos x="0" y="213"/>
                  </a:cxn>
                  <a:cxn ang="0">
                    <a:pos x="0" y="208"/>
                  </a:cxn>
                </a:cxnLst>
                <a:rect l="0" t="0" r="r" b="b"/>
                <a:pathLst>
                  <a:path w="355" h="239">
                    <a:moveTo>
                      <a:pt x="355" y="0"/>
                    </a:moveTo>
                    <a:lnTo>
                      <a:pt x="355" y="19"/>
                    </a:lnTo>
                    <a:lnTo>
                      <a:pt x="353" y="34"/>
                    </a:lnTo>
                    <a:lnTo>
                      <a:pt x="348" y="48"/>
                    </a:lnTo>
                    <a:lnTo>
                      <a:pt x="341" y="58"/>
                    </a:lnTo>
                    <a:lnTo>
                      <a:pt x="336" y="67"/>
                    </a:lnTo>
                    <a:lnTo>
                      <a:pt x="329" y="74"/>
                    </a:lnTo>
                    <a:lnTo>
                      <a:pt x="324" y="79"/>
                    </a:lnTo>
                    <a:lnTo>
                      <a:pt x="319" y="81"/>
                    </a:lnTo>
                    <a:lnTo>
                      <a:pt x="315" y="84"/>
                    </a:lnTo>
                    <a:lnTo>
                      <a:pt x="315" y="84"/>
                    </a:lnTo>
                    <a:lnTo>
                      <a:pt x="315" y="86"/>
                    </a:lnTo>
                    <a:lnTo>
                      <a:pt x="315" y="89"/>
                    </a:lnTo>
                    <a:lnTo>
                      <a:pt x="317" y="93"/>
                    </a:lnTo>
                    <a:lnTo>
                      <a:pt x="319" y="100"/>
                    </a:lnTo>
                    <a:lnTo>
                      <a:pt x="319" y="108"/>
                    </a:lnTo>
                    <a:lnTo>
                      <a:pt x="319" y="115"/>
                    </a:lnTo>
                    <a:lnTo>
                      <a:pt x="317" y="124"/>
                    </a:lnTo>
                    <a:lnTo>
                      <a:pt x="315" y="131"/>
                    </a:lnTo>
                    <a:lnTo>
                      <a:pt x="310" y="141"/>
                    </a:lnTo>
                    <a:lnTo>
                      <a:pt x="300" y="151"/>
                    </a:lnTo>
                    <a:lnTo>
                      <a:pt x="291" y="155"/>
                    </a:lnTo>
                    <a:lnTo>
                      <a:pt x="281" y="160"/>
                    </a:lnTo>
                    <a:lnTo>
                      <a:pt x="272" y="160"/>
                    </a:lnTo>
                    <a:lnTo>
                      <a:pt x="265" y="160"/>
                    </a:lnTo>
                    <a:lnTo>
                      <a:pt x="255" y="160"/>
                    </a:lnTo>
                    <a:lnTo>
                      <a:pt x="248" y="158"/>
                    </a:lnTo>
                    <a:lnTo>
                      <a:pt x="243" y="155"/>
                    </a:lnTo>
                    <a:lnTo>
                      <a:pt x="238" y="153"/>
                    </a:lnTo>
                    <a:lnTo>
                      <a:pt x="234" y="151"/>
                    </a:lnTo>
                    <a:lnTo>
                      <a:pt x="234" y="151"/>
                    </a:lnTo>
                    <a:lnTo>
                      <a:pt x="234" y="151"/>
                    </a:lnTo>
                    <a:lnTo>
                      <a:pt x="234" y="153"/>
                    </a:lnTo>
                    <a:lnTo>
                      <a:pt x="234" y="158"/>
                    </a:lnTo>
                    <a:lnTo>
                      <a:pt x="234" y="162"/>
                    </a:lnTo>
                    <a:lnTo>
                      <a:pt x="231" y="170"/>
                    </a:lnTo>
                    <a:lnTo>
                      <a:pt x="229" y="179"/>
                    </a:lnTo>
                    <a:lnTo>
                      <a:pt x="224" y="189"/>
                    </a:lnTo>
                    <a:lnTo>
                      <a:pt x="217" y="198"/>
                    </a:lnTo>
                    <a:lnTo>
                      <a:pt x="205" y="208"/>
                    </a:lnTo>
                    <a:lnTo>
                      <a:pt x="191" y="217"/>
                    </a:lnTo>
                    <a:lnTo>
                      <a:pt x="176" y="227"/>
                    </a:lnTo>
                    <a:lnTo>
                      <a:pt x="160" y="229"/>
                    </a:lnTo>
                    <a:lnTo>
                      <a:pt x="145" y="232"/>
                    </a:lnTo>
                    <a:lnTo>
                      <a:pt x="131" y="229"/>
                    </a:lnTo>
                    <a:lnTo>
                      <a:pt x="119" y="224"/>
                    </a:lnTo>
                    <a:lnTo>
                      <a:pt x="107" y="220"/>
                    </a:lnTo>
                    <a:lnTo>
                      <a:pt x="98" y="215"/>
                    </a:lnTo>
                    <a:lnTo>
                      <a:pt x="90" y="210"/>
                    </a:lnTo>
                    <a:lnTo>
                      <a:pt x="86" y="208"/>
                    </a:lnTo>
                    <a:lnTo>
                      <a:pt x="83" y="208"/>
                    </a:lnTo>
                    <a:lnTo>
                      <a:pt x="83" y="208"/>
                    </a:lnTo>
                    <a:lnTo>
                      <a:pt x="83" y="210"/>
                    </a:lnTo>
                    <a:lnTo>
                      <a:pt x="83" y="213"/>
                    </a:lnTo>
                    <a:lnTo>
                      <a:pt x="81" y="217"/>
                    </a:lnTo>
                    <a:lnTo>
                      <a:pt x="79" y="222"/>
                    </a:lnTo>
                    <a:lnTo>
                      <a:pt x="74" y="227"/>
                    </a:lnTo>
                    <a:lnTo>
                      <a:pt x="69" y="232"/>
                    </a:lnTo>
                    <a:lnTo>
                      <a:pt x="62" y="234"/>
                    </a:lnTo>
                    <a:lnTo>
                      <a:pt x="52" y="236"/>
                    </a:lnTo>
                    <a:lnTo>
                      <a:pt x="43" y="239"/>
                    </a:lnTo>
                    <a:lnTo>
                      <a:pt x="31" y="236"/>
                    </a:lnTo>
                    <a:lnTo>
                      <a:pt x="21" y="234"/>
                    </a:lnTo>
                    <a:lnTo>
                      <a:pt x="14" y="232"/>
                    </a:lnTo>
                    <a:lnTo>
                      <a:pt x="9" y="227"/>
                    </a:lnTo>
                    <a:lnTo>
                      <a:pt x="5" y="222"/>
                    </a:lnTo>
                    <a:lnTo>
                      <a:pt x="2" y="217"/>
                    </a:lnTo>
                    <a:lnTo>
                      <a:pt x="0" y="213"/>
                    </a:lnTo>
                    <a:lnTo>
                      <a:pt x="0" y="210"/>
                    </a:lnTo>
                    <a:lnTo>
                      <a:pt x="0" y="208"/>
                    </a:lnTo>
                    <a:lnTo>
                      <a:pt x="0" y="208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2" name="Group 462"/>
            <p:cNvGrpSpPr>
              <a:grpSpLocks/>
            </p:cNvGrpSpPr>
            <p:nvPr/>
          </p:nvGrpSpPr>
          <p:grpSpPr bwMode="auto">
            <a:xfrm>
              <a:off x="3366" y="3430"/>
              <a:ext cx="632" cy="470"/>
              <a:chOff x="3366" y="3430"/>
              <a:chExt cx="632" cy="470"/>
            </a:xfrm>
          </p:grpSpPr>
          <p:sp>
            <p:nvSpPr>
              <p:cNvPr id="84" name="Freeform 463"/>
              <p:cNvSpPr>
                <a:spLocks/>
              </p:cNvSpPr>
              <p:nvPr/>
            </p:nvSpPr>
            <p:spPr bwMode="auto">
              <a:xfrm>
                <a:off x="3722" y="3440"/>
                <a:ext cx="276" cy="229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4" y="24"/>
                  </a:cxn>
                  <a:cxn ang="0">
                    <a:pos x="7" y="19"/>
                  </a:cxn>
                  <a:cxn ang="0">
                    <a:pos x="16" y="14"/>
                  </a:cxn>
                  <a:cxn ang="0">
                    <a:pos x="26" y="10"/>
                  </a:cxn>
                  <a:cxn ang="0">
                    <a:pos x="35" y="5"/>
                  </a:cxn>
                  <a:cxn ang="0">
                    <a:pos x="50" y="2"/>
                  </a:cxn>
                  <a:cxn ang="0">
                    <a:pos x="64" y="0"/>
                  </a:cxn>
                  <a:cxn ang="0">
                    <a:pos x="78" y="0"/>
                  </a:cxn>
                  <a:cxn ang="0">
                    <a:pos x="95" y="5"/>
                  </a:cxn>
                  <a:cxn ang="0">
                    <a:pos x="109" y="12"/>
                  </a:cxn>
                  <a:cxn ang="0">
                    <a:pos x="124" y="24"/>
                  </a:cxn>
                  <a:cxn ang="0">
                    <a:pos x="133" y="33"/>
                  </a:cxn>
                  <a:cxn ang="0">
                    <a:pos x="143" y="43"/>
                  </a:cxn>
                  <a:cxn ang="0">
                    <a:pos x="147" y="52"/>
                  </a:cxn>
                  <a:cxn ang="0">
                    <a:pos x="150" y="60"/>
                  </a:cxn>
                  <a:cxn ang="0">
                    <a:pos x="152" y="67"/>
                  </a:cxn>
                  <a:cxn ang="0">
                    <a:pos x="152" y="74"/>
                  </a:cxn>
                  <a:cxn ang="0">
                    <a:pos x="152" y="79"/>
                  </a:cxn>
                  <a:cxn ang="0">
                    <a:pos x="152" y="81"/>
                  </a:cxn>
                  <a:cxn ang="0">
                    <a:pos x="152" y="81"/>
                  </a:cxn>
                  <a:cxn ang="0">
                    <a:pos x="152" y="81"/>
                  </a:cxn>
                  <a:cxn ang="0">
                    <a:pos x="155" y="79"/>
                  </a:cxn>
                  <a:cxn ang="0">
                    <a:pos x="159" y="76"/>
                  </a:cxn>
                  <a:cxn ang="0">
                    <a:pos x="167" y="74"/>
                  </a:cxn>
                  <a:cxn ang="0">
                    <a:pos x="174" y="72"/>
                  </a:cxn>
                  <a:cxn ang="0">
                    <a:pos x="181" y="69"/>
                  </a:cxn>
                  <a:cxn ang="0">
                    <a:pos x="190" y="69"/>
                  </a:cxn>
                  <a:cxn ang="0">
                    <a:pos x="200" y="72"/>
                  </a:cxn>
                  <a:cxn ang="0">
                    <a:pos x="209" y="74"/>
                  </a:cxn>
                  <a:cxn ang="0">
                    <a:pos x="219" y="81"/>
                  </a:cxn>
                  <a:cxn ang="0">
                    <a:pos x="229" y="91"/>
                  </a:cxn>
                  <a:cxn ang="0">
                    <a:pos x="233" y="98"/>
                  </a:cxn>
                  <a:cxn ang="0">
                    <a:pos x="236" y="107"/>
                  </a:cxn>
                  <a:cxn ang="0">
                    <a:pos x="238" y="117"/>
                  </a:cxn>
                  <a:cxn ang="0">
                    <a:pos x="238" y="124"/>
                  </a:cxn>
                  <a:cxn ang="0">
                    <a:pos x="236" y="131"/>
                  </a:cxn>
                  <a:cxn ang="0">
                    <a:pos x="236" y="138"/>
                  </a:cxn>
                  <a:cxn ang="0">
                    <a:pos x="233" y="143"/>
                  </a:cxn>
                  <a:cxn ang="0">
                    <a:pos x="233" y="145"/>
                  </a:cxn>
                  <a:cxn ang="0">
                    <a:pos x="231" y="145"/>
                  </a:cxn>
                  <a:cxn ang="0">
                    <a:pos x="233" y="148"/>
                  </a:cxn>
                  <a:cxn ang="0">
                    <a:pos x="236" y="148"/>
                  </a:cxn>
                  <a:cxn ang="0">
                    <a:pos x="240" y="153"/>
                  </a:cxn>
                  <a:cxn ang="0">
                    <a:pos x="248" y="157"/>
                  </a:cxn>
                  <a:cxn ang="0">
                    <a:pos x="252" y="164"/>
                  </a:cxn>
                  <a:cxn ang="0">
                    <a:pos x="259" y="174"/>
                  </a:cxn>
                  <a:cxn ang="0">
                    <a:pos x="267" y="184"/>
                  </a:cxn>
                  <a:cxn ang="0">
                    <a:pos x="271" y="195"/>
                  </a:cxn>
                  <a:cxn ang="0">
                    <a:pos x="274" y="212"/>
                  </a:cxn>
                  <a:cxn ang="0">
                    <a:pos x="276" y="229"/>
                  </a:cxn>
                </a:cxnLst>
                <a:rect l="0" t="0" r="r" b="b"/>
                <a:pathLst>
                  <a:path w="276" h="229">
                    <a:moveTo>
                      <a:pt x="0" y="24"/>
                    </a:moveTo>
                    <a:lnTo>
                      <a:pt x="4" y="24"/>
                    </a:lnTo>
                    <a:lnTo>
                      <a:pt x="7" y="19"/>
                    </a:lnTo>
                    <a:lnTo>
                      <a:pt x="16" y="14"/>
                    </a:lnTo>
                    <a:lnTo>
                      <a:pt x="26" y="10"/>
                    </a:lnTo>
                    <a:lnTo>
                      <a:pt x="35" y="5"/>
                    </a:lnTo>
                    <a:lnTo>
                      <a:pt x="50" y="2"/>
                    </a:lnTo>
                    <a:lnTo>
                      <a:pt x="64" y="0"/>
                    </a:lnTo>
                    <a:lnTo>
                      <a:pt x="78" y="0"/>
                    </a:lnTo>
                    <a:lnTo>
                      <a:pt x="95" y="5"/>
                    </a:lnTo>
                    <a:lnTo>
                      <a:pt x="109" y="12"/>
                    </a:lnTo>
                    <a:lnTo>
                      <a:pt x="124" y="24"/>
                    </a:lnTo>
                    <a:lnTo>
                      <a:pt x="133" y="33"/>
                    </a:lnTo>
                    <a:lnTo>
                      <a:pt x="143" y="43"/>
                    </a:lnTo>
                    <a:lnTo>
                      <a:pt x="147" y="52"/>
                    </a:lnTo>
                    <a:lnTo>
                      <a:pt x="150" y="60"/>
                    </a:lnTo>
                    <a:lnTo>
                      <a:pt x="152" y="67"/>
                    </a:lnTo>
                    <a:lnTo>
                      <a:pt x="152" y="74"/>
                    </a:lnTo>
                    <a:lnTo>
                      <a:pt x="152" y="79"/>
                    </a:lnTo>
                    <a:lnTo>
                      <a:pt x="152" y="81"/>
                    </a:lnTo>
                    <a:lnTo>
                      <a:pt x="152" y="81"/>
                    </a:lnTo>
                    <a:lnTo>
                      <a:pt x="152" y="81"/>
                    </a:lnTo>
                    <a:lnTo>
                      <a:pt x="155" y="79"/>
                    </a:lnTo>
                    <a:lnTo>
                      <a:pt x="159" y="76"/>
                    </a:lnTo>
                    <a:lnTo>
                      <a:pt x="167" y="74"/>
                    </a:lnTo>
                    <a:lnTo>
                      <a:pt x="174" y="72"/>
                    </a:lnTo>
                    <a:lnTo>
                      <a:pt x="181" y="69"/>
                    </a:lnTo>
                    <a:lnTo>
                      <a:pt x="190" y="69"/>
                    </a:lnTo>
                    <a:lnTo>
                      <a:pt x="200" y="72"/>
                    </a:lnTo>
                    <a:lnTo>
                      <a:pt x="209" y="74"/>
                    </a:lnTo>
                    <a:lnTo>
                      <a:pt x="219" y="81"/>
                    </a:lnTo>
                    <a:lnTo>
                      <a:pt x="229" y="91"/>
                    </a:lnTo>
                    <a:lnTo>
                      <a:pt x="233" y="98"/>
                    </a:lnTo>
                    <a:lnTo>
                      <a:pt x="236" y="107"/>
                    </a:lnTo>
                    <a:lnTo>
                      <a:pt x="238" y="117"/>
                    </a:lnTo>
                    <a:lnTo>
                      <a:pt x="238" y="124"/>
                    </a:lnTo>
                    <a:lnTo>
                      <a:pt x="236" y="131"/>
                    </a:lnTo>
                    <a:lnTo>
                      <a:pt x="236" y="138"/>
                    </a:lnTo>
                    <a:lnTo>
                      <a:pt x="233" y="143"/>
                    </a:lnTo>
                    <a:lnTo>
                      <a:pt x="233" y="145"/>
                    </a:lnTo>
                    <a:lnTo>
                      <a:pt x="231" y="145"/>
                    </a:lnTo>
                    <a:lnTo>
                      <a:pt x="233" y="148"/>
                    </a:lnTo>
                    <a:lnTo>
                      <a:pt x="236" y="148"/>
                    </a:lnTo>
                    <a:lnTo>
                      <a:pt x="240" y="153"/>
                    </a:lnTo>
                    <a:lnTo>
                      <a:pt x="248" y="157"/>
                    </a:lnTo>
                    <a:lnTo>
                      <a:pt x="252" y="164"/>
                    </a:lnTo>
                    <a:lnTo>
                      <a:pt x="259" y="174"/>
                    </a:lnTo>
                    <a:lnTo>
                      <a:pt x="267" y="184"/>
                    </a:lnTo>
                    <a:lnTo>
                      <a:pt x="271" y="195"/>
                    </a:lnTo>
                    <a:lnTo>
                      <a:pt x="274" y="212"/>
                    </a:lnTo>
                    <a:lnTo>
                      <a:pt x="276" y="229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" name="Freeform 464"/>
              <p:cNvSpPr>
                <a:spLocks/>
              </p:cNvSpPr>
              <p:nvPr/>
            </p:nvSpPr>
            <p:spPr bwMode="auto">
              <a:xfrm>
                <a:off x="3366" y="3430"/>
                <a:ext cx="358" cy="236"/>
              </a:xfrm>
              <a:custGeom>
                <a:avLst/>
                <a:gdLst/>
                <a:ahLst/>
                <a:cxnLst>
                  <a:cxn ang="0">
                    <a:pos x="3" y="220"/>
                  </a:cxn>
                  <a:cxn ang="0">
                    <a:pos x="10" y="194"/>
                  </a:cxn>
                  <a:cxn ang="0">
                    <a:pos x="22" y="174"/>
                  </a:cxn>
                  <a:cxn ang="0">
                    <a:pos x="34" y="163"/>
                  </a:cxn>
                  <a:cxn ang="0">
                    <a:pos x="43" y="155"/>
                  </a:cxn>
                  <a:cxn ang="0">
                    <a:pos x="43" y="155"/>
                  </a:cxn>
                  <a:cxn ang="0">
                    <a:pos x="41" y="146"/>
                  </a:cxn>
                  <a:cxn ang="0">
                    <a:pos x="39" y="134"/>
                  </a:cxn>
                  <a:cxn ang="0">
                    <a:pos x="39" y="117"/>
                  </a:cxn>
                  <a:cxn ang="0">
                    <a:pos x="48" y="98"/>
                  </a:cxn>
                  <a:cxn ang="0">
                    <a:pos x="65" y="84"/>
                  </a:cxn>
                  <a:cxn ang="0">
                    <a:pos x="84" y="79"/>
                  </a:cxn>
                  <a:cxn ang="0">
                    <a:pos x="103" y="82"/>
                  </a:cxn>
                  <a:cxn ang="0">
                    <a:pos x="115" y="86"/>
                  </a:cxn>
                  <a:cxn ang="0">
                    <a:pos x="122" y="91"/>
                  </a:cxn>
                  <a:cxn ang="0">
                    <a:pos x="124" y="89"/>
                  </a:cxn>
                  <a:cxn ang="0">
                    <a:pos x="122" y="82"/>
                  </a:cxn>
                  <a:cxn ang="0">
                    <a:pos x="124" y="70"/>
                  </a:cxn>
                  <a:cxn ang="0">
                    <a:pos x="134" y="53"/>
                  </a:cxn>
                  <a:cxn ang="0">
                    <a:pos x="153" y="31"/>
                  </a:cxn>
                  <a:cxn ang="0">
                    <a:pos x="182" y="15"/>
                  </a:cxn>
                  <a:cxn ang="0">
                    <a:pos x="213" y="10"/>
                  </a:cxn>
                  <a:cxn ang="0">
                    <a:pos x="239" y="15"/>
                  </a:cxn>
                  <a:cxn ang="0">
                    <a:pos x="260" y="24"/>
                  </a:cxn>
                  <a:cxn ang="0">
                    <a:pos x="272" y="31"/>
                  </a:cxn>
                  <a:cxn ang="0">
                    <a:pos x="275" y="31"/>
                  </a:cxn>
                  <a:cxn ang="0">
                    <a:pos x="275" y="27"/>
                  </a:cxn>
                  <a:cxn ang="0">
                    <a:pos x="279" y="17"/>
                  </a:cxn>
                  <a:cxn ang="0">
                    <a:pos x="289" y="8"/>
                  </a:cxn>
                  <a:cxn ang="0">
                    <a:pos x="306" y="3"/>
                  </a:cxn>
                  <a:cxn ang="0">
                    <a:pos x="327" y="3"/>
                  </a:cxn>
                  <a:cxn ang="0">
                    <a:pos x="344" y="8"/>
                  </a:cxn>
                  <a:cxn ang="0">
                    <a:pos x="351" y="17"/>
                  </a:cxn>
                  <a:cxn ang="0">
                    <a:pos x="356" y="27"/>
                  </a:cxn>
                  <a:cxn ang="0">
                    <a:pos x="358" y="31"/>
                  </a:cxn>
                </a:cxnLst>
                <a:rect l="0" t="0" r="r" b="b"/>
                <a:pathLst>
                  <a:path w="358" h="236">
                    <a:moveTo>
                      <a:pt x="0" y="236"/>
                    </a:moveTo>
                    <a:lnTo>
                      <a:pt x="3" y="220"/>
                    </a:lnTo>
                    <a:lnTo>
                      <a:pt x="5" y="205"/>
                    </a:lnTo>
                    <a:lnTo>
                      <a:pt x="10" y="194"/>
                    </a:lnTo>
                    <a:lnTo>
                      <a:pt x="15" y="182"/>
                    </a:lnTo>
                    <a:lnTo>
                      <a:pt x="22" y="174"/>
                    </a:lnTo>
                    <a:lnTo>
                      <a:pt x="29" y="167"/>
                    </a:lnTo>
                    <a:lnTo>
                      <a:pt x="34" y="163"/>
                    </a:lnTo>
                    <a:lnTo>
                      <a:pt x="39" y="158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1" y="151"/>
                    </a:lnTo>
                    <a:lnTo>
                      <a:pt x="41" y="146"/>
                    </a:lnTo>
                    <a:lnTo>
                      <a:pt x="39" y="141"/>
                    </a:lnTo>
                    <a:lnTo>
                      <a:pt x="39" y="134"/>
                    </a:lnTo>
                    <a:lnTo>
                      <a:pt x="39" y="124"/>
                    </a:lnTo>
                    <a:lnTo>
                      <a:pt x="39" y="117"/>
                    </a:lnTo>
                    <a:lnTo>
                      <a:pt x="43" y="108"/>
                    </a:lnTo>
                    <a:lnTo>
                      <a:pt x="48" y="98"/>
                    </a:lnTo>
                    <a:lnTo>
                      <a:pt x="55" y="91"/>
                    </a:lnTo>
                    <a:lnTo>
                      <a:pt x="65" y="84"/>
                    </a:lnTo>
                    <a:lnTo>
                      <a:pt x="77" y="82"/>
                    </a:lnTo>
                    <a:lnTo>
                      <a:pt x="84" y="79"/>
                    </a:lnTo>
                    <a:lnTo>
                      <a:pt x="93" y="79"/>
                    </a:lnTo>
                    <a:lnTo>
                      <a:pt x="103" y="82"/>
                    </a:lnTo>
                    <a:lnTo>
                      <a:pt x="110" y="84"/>
                    </a:lnTo>
                    <a:lnTo>
                      <a:pt x="115" y="86"/>
                    </a:lnTo>
                    <a:lnTo>
                      <a:pt x="120" y="89"/>
                    </a:lnTo>
                    <a:lnTo>
                      <a:pt x="122" y="91"/>
                    </a:lnTo>
                    <a:lnTo>
                      <a:pt x="124" y="91"/>
                    </a:lnTo>
                    <a:lnTo>
                      <a:pt x="124" y="89"/>
                    </a:lnTo>
                    <a:lnTo>
                      <a:pt x="122" y="86"/>
                    </a:lnTo>
                    <a:lnTo>
                      <a:pt x="122" y="82"/>
                    </a:lnTo>
                    <a:lnTo>
                      <a:pt x="124" y="77"/>
                    </a:lnTo>
                    <a:lnTo>
                      <a:pt x="124" y="70"/>
                    </a:lnTo>
                    <a:lnTo>
                      <a:pt x="129" y="60"/>
                    </a:lnTo>
                    <a:lnTo>
                      <a:pt x="134" y="53"/>
                    </a:lnTo>
                    <a:lnTo>
                      <a:pt x="141" y="43"/>
                    </a:lnTo>
                    <a:lnTo>
                      <a:pt x="153" y="31"/>
                    </a:lnTo>
                    <a:lnTo>
                      <a:pt x="165" y="22"/>
                    </a:lnTo>
                    <a:lnTo>
                      <a:pt x="182" y="15"/>
                    </a:lnTo>
                    <a:lnTo>
                      <a:pt x="196" y="10"/>
                    </a:lnTo>
                    <a:lnTo>
                      <a:pt x="213" y="10"/>
                    </a:lnTo>
                    <a:lnTo>
                      <a:pt x="227" y="10"/>
                    </a:lnTo>
                    <a:lnTo>
                      <a:pt x="239" y="15"/>
                    </a:lnTo>
                    <a:lnTo>
                      <a:pt x="251" y="20"/>
                    </a:lnTo>
                    <a:lnTo>
                      <a:pt x="260" y="24"/>
                    </a:lnTo>
                    <a:lnTo>
                      <a:pt x="267" y="29"/>
                    </a:lnTo>
                    <a:lnTo>
                      <a:pt x="272" y="31"/>
                    </a:lnTo>
                    <a:lnTo>
                      <a:pt x="275" y="34"/>
                    </a:lnTo>
                    <a:lnTo>
                      <a:pt x="275" y="31"/>
                    </a:lnTo>
                    <a:lnTo>
                      <a:pt x="275" y="29"/>
                    </a:lnTo>
                    <a:lnTo>
                      <a:pt x="275" y="27"/>
                    </a:lnTo>
                    <a:lnTo>
                      <a:pt x="277" y="22"/>
                    </a:lnTo>
                    <a:lnTo>
                      <a:pt x="279" y="17"/>
                    </a:lnTo>
                    <a:lnTo>
                      <a:pt x="284" y="12"/>
                    </a:lnTo>
                    <a:lnTo>
                      <a:pt x="289" y="8"/>
                    </a:lnTo>
                    <a:lnTo>
                      <a:pt x="296" y="5"/>
                    </a:lnTo>
                    <a:lnTo>
                      <a:pt x="306" y="3"/>
                    </a:lnTo>
                    <a:lnTo>
                      <a:pt x="315" y="0"/>
                    </a:lnTo>
                    <a:lnTo>
                      <a:pt x="327" y="3"/>
                    </a:lnTo>
                    <a:lnTo>
                      <a:pt x="337" y="5"/>
                    </a:lnTo>
                    <a:lnTo>
                      <a:pt x="344" y="8"/>
                    </a:lnTo>
                    <a:lnTo>
                      <a:pt x="348" y="12"/>
                    </a:lnTo>
                    <a:lnTo>
                      <a:pt x="351" y="17"/>
                    </a:lnTo>
                    <a:lnTo>
                      <a:pt x="356" y="22"/>
                    </a:lnTo>
                    <a:lnTo>
                      <a:pt x="356" y="27"/>
                    </a:lnTo>
                    <a:lnTo>
                      <a:pt x="358" y="29"/>
                    </a:lnTo>
                    <a:lnTo>
                      <a:pt x="358" y="31"/>
                    </a:lnTo>
                    <a:lnTo>
                      <a:pt x="358" y="34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" name="Freeform 465"/>
              <p:cNvSpPr>
                <a:spLocks/>
              </p:cNvSpPr>
              <p:nvPr/>
            </p:nvSpPr>
            <p:spPr bwMode="auto">
              <a:xfrm>
                <a:off x="3366" y="3664"/>
                <a:ext cx="272" cy="229"/>
              </a:xfrm>
              <a:custGeom>
                <a:avLst/>
                <a:gdLst/>
                <a:ahLst/>
                <a:cxnLst>
                  <a:cxn ang="0">
                    <a:pos x="272" y="203"/>
                  </a:cxn>
                  <a:cxn ang="0">
                    <a:pos x="272" y="205"/>
                  </a:cxn>
                  <a:cxn ang="0">
                    <a:pos x="267" y="208"/>
                  </a:cxn>
                  <a:cxn ang="0">
                    <a:pos x="260" y="212"/>
                  </a:cxn>
                  <a:cxn ang="0">
                    <a:pos x="251" y="217"/>
                  </a:cxn>
                  <a:cxn ang="0">
                    <a:pos x="239" y="222"/>
                  </a:cxn>
                  <a:cxn ang="0">
                    <a:pos x="227" y="227"/>
                  </a:cxn>
                  <a:cxn ang="0">
                    <a:pos x="213" y="229"/>
                  </a:cxn>
                  <a:cxn ang="0">
                    <a:pos x="196" y="227"/>
                  </a:cxn>
                  <a:cxn ang="0">
                    <a:pos x="182" y="224"/>
                  </a:cxn>
                  <a:cxn ang="0">
                    <a:pos x="165" y="215"/>
                  </a:cxn>
                  <a:cxn ang="0">
                    <a:pos x="153" y="205"/>
                  </a:cxn>
                  <a:cxn ang="0">
                    <a:pos x="141" y="196"/>
                  </a:cxn>
                  <a:cxn ang="0">
                    <a:pos x="134" y="186"/>
                  </a:cxn>
                  <a:cxn ang="0">
                    <a:pos x="129" y="177"/>
                  </a:cxn>
                  <a:cxn ang="0">
                    <a:pos x="124" y="167"/>
                  </a:cxn>
                  <a:cxn ang="0">
                    <a:pos x="124" y="160"/>
                  </a:cxn>
                  <a:cxn ang="0">
                    <a:pos x="122" y="155"/>
                  </a:cxn>
                  <a:cxn ang="0">
                    <a:pos x="122" y="150"/>
                  </a:cxn>
                  <a:cxn ang="0">
                    <a:pos x="124" y="148"/>
                  </a:cxn>
                  <a:cxn ang="0">
                    <a:pos x="124" y="146"/>
                  </a:cxn>
                  <a:cxn ang="0">
                    <a:pos x="122" y="148"/>
                  </a:cxn>
                  <a:cxn ang="0">
                    <a:pos x="120" y="150"/>
                  </a:cxn>
                  <a:cxn ang="0">
                    <a:pos x="115" y="153"/>
                  </a:cxn>
                  <a:cxn ang="0">
                    <a:pos x="110" y="155"/>
                  </a:cxn>
                  <a:cxn ang="0">
                    <a:pos x="103" y="157"/>
                  </a:cxn>
                  <a:cxn ang="0">
                    <a:pos x="93" y="157"/>
                  </a:cxn>
                  <a:cxn ang="0">
                    <a:pos x="84" y="157"/>
                  </a:cxn>
                  <a:cxn ang="0">
                    <a:pos x="77" y="157"/>
                  </a:cxn>
                  <a:cxn ang="0">
                    <a:pos x="65" y="153"/>
                  </a:cxn>
                  <a:cxn ang="0">
                    <a:pos x="55" y="146"/>
                  </a:cxn>
                  <a:cxn ang="0">
                    <a:pos x="48" y="138"/>
                  </a:cxn>
                  <a:cxn ang="0">
                    <a:pos x="43" y="129"/>
                  </a:cxn>
                  <a:cxn ang="0">
                    <a:pos x="39" y="122"/>
                  </a:cxn>
                  <a:cxn ang="0">
                    <a:pos x="39" y="112"/>
                  </a:cxn>
                  <a:cxn ang="0">
                    <a:pos x="39" y="105"/>
                  </a:cxn>
                  <a:cxn ang="0">
                    <a:pos x="39" y="98"/>
                  </a:cxn>
                  <a:cxn ang="0">
                    <a:pos x="41" y="91"/>
                  </a:cxn>
                  <a:cxn ang="0">
                    <a:pos x="41" y="86"/>
                  </a:cxn>
                  <a:cxn ang="0">
                    <a:pos x="43" y="84"/>
                  </a:cxn>
                  <a:cxn ang="0">
                    <a:pos x="43" y="81"/>
                  </a:cxn>
                  <a:cxn ang="0">
                    <a:pos x="43" y="81"/>
                  </a:cxn>
                  <a:cxn ang="0">
                    <a:pos x="39" y="79"/>
                  </a:cxn>
                  <a:cxn ang="0">
                    <a:pos x="34" y="76"/>
                  </a:cxn>
                  <a:cxn ang="0">
                    <a:pos x="29" y="72"/>
                  </a:cxn>
                  <a:cxn ang="0">
                    <a:pos x="22" y="64"/>
                  </a:cxn>
                  <a:cxn ang="0">
                    <a:pos x="15" y="55"/>
                  </a:cxn>
                  <a:cxn ang="0">
                    <a:pos x="10" y="45"/>
                  </a:cxn>
                  <a:cxn ang="0">
                    <a:pos x="5" y="31"/>
                  </a:cxn>
                  <a:cxn ang="0">
                    <a:pos x="3" y="17"/>
                  </a:cxn>
                  <a:cxn ang="0">
                    <a:pos x="0" y="0"/>
                  </a:cxn>
                </a:cxnLst>
                <a:rect l="0" t="0" r="r" b="b"/>
                <a:pathLst>
                  <a:path w="272" h="229">
                    <a:moveTo>
                      <a:pt x="272" y="203"/>
                    </a:moveTo>
                    <a:lnTo>
                      <a:pt x="272" y="205"/>
                    </a:lnTo>
                    <a:lnTo>
                      <a:pt x="267" y="208"/>
                    </a:lnTo>
                    <a:lnTo>
                      <a:pt x="260" y="212"/>
                    </a:lnTo>
                    <a:lnTo>
                      <a:pt x="251" y="217"/>
                    </a:lnTo>
                    <a:lnTo>
                      <a:pt x="239" y="222"/>
                    </a:lnTo>
                    <a:lnTo>
                      <a:pt x="227" y="227"/>
                    </a:lnTo>
                    <a:lnTo>
                      <a:pt x="213" y="229"/>
                    </a:lnTo>
                    <a:lnTo>
                      <a:pt x="196" y="227"/>
                    </a:lnTo>
                    <a:lnTo>
                      <a:pt x="182" y="224"/>
                    </a:lnTo>
                    <a:lnTo>
                      <a:pt x="165" y="215"/>
                    </a:lnTo>
                    <a:lnTo>
                      <a:pt x="153" y="205"/>
                    </a:lnTo>
                    <a:lnTo>
                      <a:pt x="141" y="196"/>
                    </a:lnTo>
                    <a:lnTo>
                      <a:pt x="134" y="186"/>
                    </a:lnTo>
                    <a:lnTo>
                      <a:pt x="129" y="177"/>
                    </a:lnTo>
                    <a:lnTo>
                      <a:pt x="124" y="167"/>
                    </a:lnTo>
                    <a:lnTo>
                      <a:pt x="124" y="160"/>
                    </a:lnTo>
                    <a:lnTo>
                      <a:pt x="122" y="155"/>
                    </a:lnTo>
                    <a:lnTo>
                      <a:pt x="122" y="150"/>
                    </a:lnTo>
                    <a:lnTo>
                      <a:pt x="124" y="148"/>
                    </a:lnTo>
                    <a:lnTo>
                      <a:pt x="124" y="146"/>
                    </a:lnTo>
                    <a:lnTo>
                      <a:pt x="122" y="148"/>
                    </a:lnTo>
                    <a:lnTo>
                      <a:pt x="120" y="150"/>
                    </a:lnTo>
                    <a:lnTo>
                      <a:pt x="115" y="153"/>
                    </a:lnTo>
                    <a:lnTo>
                      <a:pt x="110" y="155"/>
                    </a:lnTo>
                    <a:lnTo>
                      <a:pt x="103" y="157"/>
                    </a:lnTo>
                    <a:lnTo>
                      <a:pt x="93" y="157"/>
                    </a:lnTo>
                    <a:lnTo>
                      <a:pt x="84" y="157"/>
                    </a:lnTo>
                    <a:lnTo>
                      <a:pt x="77" y="157"/>
                    </a:lnTo>
                    <a:lnTo>
                      <a:pt x="65" y="153"/>
                    </a:lnTo>
                    <a:lnTo>
                      <a:pt x="55" y="146"/>
                    </a:lnTo>
                    <a:lnTo>
                      <a:pt x="48" y="138"/>
                    </a:lnTo>
                    <a:lnTo>
                      <a:pt x="43" y="129"/>
                    </a:lnTo>
                    <a:lnTo>
                      <a:pt x="39" y="122"/>
                    </a:lnTo>
                    <a:lnTo>
                      <a:pt x="39" y="112"/>
                    </a:lnTo>
                    <a:lnTo>
                      <a:pt x="39" y="105"/>
                    </a:lnTo>
                    <a:lnTo>
                      <a:pt x="39" y="98"/>
                    </a:lnTo>
                    <a:lnTo>
                      <a:pt x="41" y="91"/>
                    </a:lnTo>
                    <a:lnTo>
                      <a:pt x="41" y="86"/>
                    </a:lnTo>
                    <a:lnTo>
                      <a:pt x="43" y="84"/>
                    </a:lnTo>
                    <a:lnTo>
                      <a:pt x="43" y="81"/>
                    </a:lnTo>
                    <a:lnTo>
                      <a:pt x="43" y="81"/>
                    </a:lnTo>
                    <a:lnTo>
                      <a:pt x="39" y="79"/>
                    </a:lnTo>
                    <a:lnTo>
                      <a:pt x="34" y="76"/>
                    </a:lnTo>
                    <a:lnTo>
                      <a:pt x="29" y="72"/>
                    </a:lnTo>
                    <a:lnTo>
                      <a:pt x="22" y="64"/>
                    </a:lnTo>
                    <a:lnTo>
                      <a:pt x="15" y="55"/>
                    </a:lnTo>
                    <a:lnTo>
                      <a:pt x="10" y="45"/>
                    </a:lnTo>
                    <a:lnTo>
                      <a:pt x="5" y="31"/>
                    </a:lnTo>
                    <a:lnTo>
                      <a:pt x="3" y="17"/>
                    </a:lnTo>
                    <a:lnTo>
                      <a:pt x="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" name="Freeform 466"/>
              <p:cNvSpPr>
                <a:spLocks/>
              </p:cNvSpPr>
              <p:nvPr/>
            </p:nvSpPr>
            <p:spPr bwMode="auto">
              <a:xfrm>
                <a:off x="3638" y="3664"/>
                <a:ext cx="360" cy="236"/>
              </a:xfrm>
              <a:custGeom>
                <a:avLst/>
                <a:gdLst/>
                <a:ahLst/>
                <a:cxnLst>
                  <a:cxn ang="0">
                    <a:pos x="3" y="205"/>
                  </a:cxn>
                  <a:cxn ang="0">
                    <a:pos x="3" y="212"/>
                  </a:cxn>
                  <a:cxn ang="0">
                    <a:pos x="7" y="219"/>
                  </a:cxn>
                  <a:cxn ang="0">
                    <a:pos x="17" y="229"/>
                  </a:cxn>
                  <a:cxn ang="0">
                    <a:pos x="34" y="236"/>
                  </a:cxn>
                  <a:cxn ang="0">
                    <a:pos x="55" y="236"/>
                  </a:cxn>
                  <a:cxn ang="0">
                    <a:pos x="72" y="229"/>
                  </a:cxn>
                  <a:cxn ang="0">
                    <a:pos x="79" y="219"/>
                  </a:cxn>
                  <a:cxn ang="0">
                    <a:pos x="84" y="212"/>
                  </a:cxn>
                  <a:cxn ang="0">
                    <a:pos x="86" y="205"/>
                  </a:cxn>
                  <a:cxn ang="0">
                    <a:pos x="88" y="205"/>
                  </a:cxn>
                  <a:cxn ang="0">
                    <a:pos x="100" y="215"/>
                  </a:cxn>
                  <a:cxn ang="0">
                    <a:pos x="119" y="224"/>
                  </a:cxn>
                  <a:cxn ang="0">
                    <a:pos x="148" y="229"/>
                  </a:cxn>
                  <a:cxn ang="0">
                    <a:pos x="179" y="224"/>
                  </a:cxn>
                  <a:cxn ang="0">
                    <a:pos x="208" y="205"/>
                  </a:cxn>
                  <a:cxn ang="0">
                    <a:pos x="227" y="186"/>
                  </a:cxn>
                  <a:cxn ang="0">
                    <a:pos x="234" y="169"/>
                  </a:cxn>
                  <a:cxn ang="0">
                    <a:pos x="236" y="155"/>
                  </a:cxn>
                  <a:cxn ang="0">
                    <a:pos x="236" y="148"/>
                  </a:cxn>
                  <a:cxn ang="0">
                    <a:pos x="236" y="148"/>
                  </a:cxn>
                  <a:cxn ang="0">
                    <a:pos x="243" y="153"/>
                  </a:cxn>
                  <a:cxn ang="0">
                    <a:pos x="258" y="157"/>
                  </a:cxn>
                  <a:cxn ang="0">
                    <a:pos x="274" y="160"/>
                  </a:cxn>
                  <a:cxn ang="0">
                    <a:pos x="293" y="153"/>
                  </a:cxn>
                  <a:cxn ang="0">
                    <a:pos x="313" y="138"/>
                  </a:cxn>
                  <a:cxn ang="0">
                    <a:pos x="320" y="122"/>
                  </a:cxn>
                  <a:cxn ang="0">
                    <a:pos x="322" y="105"/>
                  </a:cxn>
                  <a:cxn ang="0">
                    <a:pos x="320" y="91"/>
                  </a:cxn>
                  <a:cxn ang="0">
                    <a:pos x="317" y="84"/>
                  </a:cxn>
                  <a:cxn ang="0">
                    <a:pos x="317" y="81"/>
                  </a:cxn>
                  <a:cxn ang="0">
                    <a:pos x="324" y="76"/>
                  </a:cxn>
                  <a:cxn ang="0">
                    <a:pos x="336" y="64"/>
                  </a:cxn>
                  <a:cxn ang="0">
                    <a:pos x="351" y="45"/>
                  </a:cxn>
                  <a:cxn ang="0">
                    <a:pos x="358" y="17"/>
                  </a:cxn>
                </a:cxnLst>
                <a:rect l="0" t="0" r="r" b="b"/>
                <a:pathLst>
                  <a:path w="360" h="236">
                    <a:moveTo>
                      <a:pt x="0" y="203"/>
                    </a:moveTo>
                    <a:lnTo>
                      <a:pt x="3" y="205"/>
                    </a:lnTo>
                    <a:lnTo>
                      <a:pt x="3" y="208"/>
                    </a:lnTo>
                    <a:lnTo>
                      <a:pt x="3" y="212"/>
                    </a:lnTo>
                    <a:lnTo>
                      <a:pt x="5" y="215"/>
                    </a:lnTo>
                    <a:lnTo>
                      <a:pt x="7" y="219"/>
                    </a:lnTo>
                    <a:lnTo>
                      <a:pt x="12" y="224"/>
                    </a:lnTo>
                    <a:lnTo>
                      <a:pt x="17" y="229"/>
                    </a:lnTo>
                    <a:lnTo>
                      <a:pt x="24" y="234"/>
                    </a:lnTo>
                    <a:lnTo>
                      <a:pt x="34" y="236"/>
                    </a:lnTo>
                    <a:lnTo>
                      <a:pt x="43" y="236"/>
                    </a:lnTo>
                    <a:lnTo>
                      <a:pt x="55" y="236"/>
                    </a:lnTo>
                    <a:lnTo>
                      <a:pt x="65" y="234"/>
                    </a:lnTo>
                    <a:lnTo>
                      <a:pt x="72" y="229"/>
                    </a:lnTo>
                    <a:lnTo>
                      <a:pt x="76" y="224"/>
                    </a:lnTo>
                    <a:lnTo>
                      <a:pt x="79" y="219"/>
                    </a:lnTo>
                    <a:lnTo>
                      <a:pt x="84" y="215"/>
                    </a:lnTo>
                    <a:lnTo>
                      <a:pt x="84" y="212"/>
                    </a:lnTo>
                    <a:lnTo>
                      <a:pt x="86" y="208"/>
                    </a:lnTo>
                    <a:lnTo>
                      <a:pt x="86" y="205"/>
                    </a:lnTo>
                    <a:lnTo>
                      <a:pt x="86" y="205"/>
                    </a:lnTo>
                    <a:lnTo>
                      <a:pt x="88" y="205"/>
                    </a:lnTo>
                    <a:lnTo>
                      <a:pt x="91" y="210"/>
                    </a:lnTo>
                    <a:lnTo>
                      <a:pt x="100" y="215"/>
                    </a:lnTo>
                    <a:lnTo>
                      <a:pt x="110" y="219"/>
                    </a:lnTo>
                    <a:lnTo>
                      <a:pt x="119" y="224"/>
                    </a:lnTo>
                    <a:lnTo>
                      <a:pt x="134" y="227"/>
                    </a:lnTo>
                    <a:lnTo>
                      <a:pt x="148" y="229"/>
                    </a:lnTo>
                    <a:lnTo>
                      <a:pt x="162" y="229"/>
                    </a:lnTo>
                    <a:lnTo>
                      <a:pt x="179" y="224"/>
                    </a:lnTo>
                    <a:lnTo>
                      <a:pt x="193" y="217"/>
                    </a:lnTo>
                    <a:lnTo>
                      <a:pt x="208" y="205"/>
                    </a:lnTo>
                    <a:lnTo>
                      <a:pt x="217" y="196"/>
                    </a:lnTo>
                    <a:lnTo>
                      <a:pt x="227" y="186"/>
                    </a:lnTo>
                    <a:lnTo>
                      <a:pt x="231" y="177"/>
                    </a:lnTo>
                    <a:lnTo>
                      <a:pt x="234" y="169"/>
                    </a:lnTo>
                    <a:lnTo>
                      <a:pt x="236" y="162"/>
                    </a:lnTo>
                    <a:lnTo>
                      <a:pt x="236" y="155"/>
                    </a:lnTo>
                    <a:lnTo>
                      <a:pt x="236" y="150"/>
                    </a:lnTo>
                    <a:lnTo>
                      <a:pt x="236" y="148"/>
                    </a:lnTo>
                    <a:lnTo>
                      <a:pt x="236" y="148"/>
                    </a:lnTo>
                    <a:lnTo>
                      <a:pt x="236" y="148"/>
                    </a:lnTo>
                    <a:lnTo>
                      <a:pt x="239" y="150"/>
                    </a:lnTo>
                    <a:lnTo>
                      <a:pt x="243" y="153"/>
                    </a:lnTo>
                    <a:lnTo>
                      <a:pt x="251" y="155"/>
                    </a:lnTo>
                    <a:lnTo>
                      <a:pt x="258" y="157"/>
                    </a:lnTo>
                    <a:lnTo>
                      <a:pt x="265" y="160"/>
                    </a:lnTo>
                    <a:lnTo>
                      <a:pt x="274" y="160"/>
                    </a:lnTo>
                    <a:lnTo>
                      <a:pt x="284" y="157"/>
                    </a:lnTo>
                    <a:lnTo>
                      <a:pt x="293" y="153"/>
                    </a:lnTo>
                    <a:lnTo>
                      <a:pt x="303" y="148"/>
                    </a:lnTo>
                    <a:lnTo>
                      <a:pt x="313" y="138"/>
                    </a:lnTo>
                    <a:lnTo>
                      <a:pt x="317" y="131"/>
                    </a:lnTo>
                    <a:lnTo>
                      <a:pt x="320" y="122"/>
                    </a:lnTo>
                    <a:lnTo>
                      <a:pt x="322" y="112"/>
                    </a:lnTo>
                    <a:lnTo>
                      <a:pt x="322" y="105"/>
                    </a:lnTo>
                    <a:lnTo>
                      <a:pt x="320" y="98"/>
                    </a:lnTo>
                    <a:lnTo>
                      <a:pt x="320" y="91"/>
                    </a:lnTo>
                    <a:lnTo>
                      <a:pt x="317" y="86"/>
                    </a:lnTo>
                    <a:lnTo>
                      <a:pt x="317" y="84"/>
                    </a:lnTo>
                    <a:lnTo>
                      <a:pt x="315" y="84"/>
                    </a:lnTo>
                    <a:lnTo>
                      <a:pt x="317" y="81"/>
                    </a:lnTo>
                    <a:lnTo>
                      <a:pt x="320" y="79"/>
                    </a:lnTo>
                    <a:lnTo>
                      <a:pt x="324" y="76"/>
                    </a:lnTo>
                    <a:lnTo>
                      <a:pt x="332" y="72"/>
                    </a:lnTo>
                    <a:lnTo>
                      <a:pt x="336" y="64"/>
                    </a:lnTo>
                    <a:lnTo>
                      <a:pt x="343" y="55"/>
                    </a:lnTo>
                    <a:lnTo>
                      <a:pt x="351" y="45"/>
                    </a:lnTo>
                    <a:lnTo>
                      <a:pt x="355" y="33"/>
                    </a:lnTo>
                    <a:lnTo>
                      <a:pt x="358" y="17"/>
                    </a:lnTo>
                    <a:lnTo>
                      <a:pt x="36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3" name="Freeform 467"/>
            <p:cNvSpPr>
              <a:spLocks/>
            </p:cNvSpPr>
            <p:nvPr/>
          </p:nvSpPr>
          <p:spPr bwMode="auto">
            <a:xfrm>
              <a:off x="4346" y="4062"/>
              <a:ext cx="115" cy="115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5" y="0"/>
                </a:cxn>
                <a:cxn ang="0">
                  <a:pos x="0" y="0"/>
                </a:cxn>
                <a:cxn ang="0">
                  <a:pos x="0" y="115"/>
                </a:cxn>
                <a:cxn ang="0">
                  <a:pos x="115" y="115"/>
                </a:cxn>
                <a:cxn ang="0">
                  <a:pos x="115" y="115"/>
                </a:cxn>
              </a:cxnLst>
              <a:rect l="0" t="0" r="r" b="b"/>
              <a:pathLst>
                <a:path w="115" h="115">
                  <a:moveTo>
                    <a:pt x="112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5" y="115"/>
                  </a:lnTo>
                  <a:lnTo>
                    <a:pt x="115" y="11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Freeform 468"/>
            <p:cNvSpPr>
              <a:spLocks/>
            </p:cNvSpPr>
            <p:nvPr/>
          </p:nvSpPr>
          <p:spPr bwMode="auto">
            <a:xfrm>
              <a:off x="4985" y="4062"/>
              <a:ext cx="112" cy="115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5"/>
                </a:cxn>
                <a:cxn ang="0">
                  <a:pos x="112" y="115"/>
                </a:cxn>
                <a:cxn ang="0">
                  <a:pos x="112" y="115"/>
                </a:cxn>
              </a:cxnLst>
              <a:rect l="0" t="0" r="r" b="b"/>
              <a:pathLst>
                <a:path w="112" h="115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2" y="115"/>
                  </a:lnTo>
                  <a:lnTo>
                    <a:pt x="112" y="115"/>
                  </a:lnTo>
                </a:path>
              </a:pathLst>
            </a:custGeom>
            <a:solidFill>
              <a:schemeClr val="accent1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Line 469"/>
            <p:cNvSpPr>
              <a:spLocks noChangeShapeType="1"/>
            </p:cNvSpPr>
            <p:nvPr/>
          </p:nvSpPr>
          <p:spPr bwMode="auto">
            <a:xfrm>
              <a:off x="4206" y="2558"/>
              <a:ext cx="1" cy="11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Line 470"/>
            <p:cNvSpPr>
              <a:spLocks noChangeShapeType="1"/>
            </p:cNvSpPr>
            <p:nvPr/>
          </p:nvSpPr>
          <p:spPr bwMode="auto">
            <a:xfrm flipH="1" flipV="1">
              <a:off x="3719" y="2813"/>
              <a:ext cx="172" cy="95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Line 471"/>
            <p:cNvSpPr>
              <a:spLocks noChangeShapeType="1"/>
            </p:cNvSpPr>
            <p:nvPr/>
          </p:nvSpPr>
          <p:spPr bwMode="auto">
            <a:xfrm flipV="1">
              <a:off x="4520" y="2811"/>
              <a:ext cx="184" cy="10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Line 472"/>
            <p:cNvSpPr>
              <a:spLocks noChangeShapeType="1"/>
            </p:cNvSpPr>
            <p:nvPr/>
          </p:nvSpPr>
          <p:spPr bwMode="auto">
            <a:xfrm flipH="1">
              <a:off x="3683" y="3049"/>
              <a:ext cx="253" cy="37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Freeform 473"/>
            <p:cNvSpPr>
              <a:spLocks/>
            </p:cNvSpPr>
            <p:nvPr/>
          </p:nvSpPr>
          <p:spPr bwMode="auto">
            <a:xfrm>
              <a:off x="3745" y="3199"/>
              <a:ext cx="113" cy="115"/>
            </a:xfrm>
            <a:custGeom>
              <a:avLst/>
              <a:gdLst/>
              <a:ahLst/>
              <a:cxnLst>
                <a:cxn ang="0">
                  <a:pos x="113" y="112"/>
                </a:cxn>
                <a:cxn ang="0">
                  <a:pos x="113" y="0"/>
                </a:cxn>
                <a:cxn ang="0">
                  <a:pos x="0" y="0"/>
                </a:cxn>
                <a:cxn ang="0">
                  <a:pos x="0" y="115"/>
                </a:cxn>
                <a:cxn ang="0">
                  <a:pos x="113" y="115"/>
                </a:cxn>
                <a:cxn ang="0">
                  <a:pos x="113" y="115"/>
                </a:cxn>
                <a:cxn ang="0">
                  <a:pos x="113" y="112"/>
                </a:cxn>
              </a:cxnLst>
              <a:rect l="0" t="0" r="r" b="b"/>
              <a:pathLst>
                <a:path w="113" h="115">
                  <a:moveTo>
                    <a:pt x="113" y="112"/>
                  </a:moveTo>
                  <a:lnTo>
                    <a:pt x="113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3" y="115"/>
                  </a:lnTo>
                  <a:lnTo>
                    <a:pt x="113" y="115"/>
                  </a:lnTo>
                  <a:lnTo>
                    <a:pt x="113" y="112"/>
                  </a:lnTo>
                  <a:close/>
                </a:path>
              </a:pathLst>
            </a:custGeom>
            <a:solidFill>
              <a:srgbClr val="FFFF66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Freeform 474"/>
            <p:cNvSpPr>
              <a:spLocks/>
            </p:cNvSpPr>
            <p:nvPr/>
          </p:nvSpPr>
          <p:spPr bwMode="auto">
            <a:xfrm>
              <a:off x="3984" y="3264"/>
              <a:ext cx="113" cy="115"/>
            </a:xfrm>
            <a:custGeom>
              <a:avLst/>
              <a:gdLst/>
              <a:ahLst/>
              <a:cxnLst>
                <a:cxn ang="0">
                  <a:pos x="113" y="112"/>
                </a:cxn>
                <a:cxn ang="0">
                  <a:pos x="113" y="0"/>
                </a:cxn>
                <a:cxn ang="0">
                  <a:pos x="0" y="0"/>
                </a:cxn>
                <a:cxn ang="0">
                  <a:pos x="0" y="115"/>
                </a:cxn>
                <a:cxn ang="0">
                  <a:pos x="113" y="115"/>
                </a:cxn>
                <a:cxn ang="0">
                  <a:pos x="113" y="115"/>
                </a:cxn>
              </a:cxnLst>
              <a:rect l="0" t="0" r="r" b="b"/>
              <a:pathLst>
                <a:path w="113" h="115">
                  <a:moveTo>
                    <a:pt x="113" y="112"/>
                  </a:moveTo>
                  <a:lnTo>
                    <a:pt x="113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3" y="115"/>
                  </a:lnTo>
                  <a:lnTo>
                    <a:pt x="113" y="115"/>
                  </a:lnTo>
                </a:path>
              </a:pathLst>
            </a:custGeom>
            <a:solidFill>
              <a:srgbClr val="FF0066">
                <a:alpha val="50000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Line 475"/>
            <p:cNvSpPr>
              <a:spLocks noChangeShapeType="1"/>
            </p:cNvSpPr>
            <p:nvPr/>
          </p:nvSpPr>
          <p:spPr bwMode="auto">
            <a:xfrm>
              <a:off x="4468" y="3054"/>
              <a:ext cx="260" cy="37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Freeform 476"/>
            <p:cNvSpPr>
              <a:spLocks/>
            </p:cNvSpPr>
            <p:nvPr/>
          </p:nvSpPr>
          <p:spPr bwMode="auto">
            <a:xfrm>
              <a:off x="4554" y="3202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Freeform 477"/>
            <p:cNvSpPr>
              <a:spLocks/>
            </p:cNvSpPr>
            <p:nvPr/>
          </p:nvSpPr>
          <p:spPr bwMode="auto">
            <a:xfrm>
              <a:off x="4554" y="3202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</a:path>
              </a:pathLst>
            </a:custGeom>
            <a:solidFill>
              <a:schemeClr val="accent1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Line 478"/>
            <p:cNvSpPr>
              <a:spLocks noChangeShapeType="1"/>
            </p:cNvSpPr>
            <p:nvPr/>
          </p:nvSpPr>
          <p:spPr bwMode="auto">
            <a:xfrm flipH="1" flipV="1">
              <a:off x="3273" y="3447"/>
              <a:ext cx="141" cy="7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Line 479"/>
            <p:cNvSpPr>
              <a:spLocks noChangeShapeType="1"/>
            </p:cNvSpPr>
            <p:nvPr/>
          </p:nvSpPr>
          <p:spPr bwMode="auto">
            <a:xfrm flipV="1">
              <a:off x="4990" y="3447"/>
              <a:ext cx="148" cy="7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Line 480"/>
            <p:cNvSpPr>
              <a:spLocks noChangeShapeType="1"/>
            </p:cNvSpPr>
            <p:nvPr/>
          </p:nvSpPr>
          <p:spPr bwMode="auto">
            <a:xfrm flipH="1">
              <a:off x="3347" y="3876"/>
              <a:ext cx="181" cy="186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Line 481"/>
            <p:cNvSpPr>
              <a:spLocks noChangeShapeType="1"/>
            </p:cNvSpPr>
            <p:nvPr/>
          </p:nvSpPr>
          <p:spPr bwMode="auto">
            <a:xfrm>
              <a:off x="3822" y="3883"/>
              <a:ext cx="183" cy="18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Line 482"/>
            <p:cNvSpPr>
              <a:spLocks noChangeShapeType="1"/>
            </p:cNvSpPr>
            <p:nvPr/>
          </p:nvSpPr>
          <p:spPr bwMode="auto">
            <a:xfrm flipH="1">
              <a:off x="4404" y="3881"/>
              <a:ext cx="178" cy="18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Line 483"/>
            <p:cNvSpPr>
              <a:spLocks noChangeShapeType="1"/>
            </p:cNvSpPr>
            <p:nvPr/>
          </p:nvSpPr>
          <p:spPr bwMode="auto">
            <a:xfrm>
              <a:off x="4883" y="3872"/>
              <a:ext cx="157" cy="19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Line 484"/>
            <p:cNvSpPr>
              <a:spLocks noChangeShapeType="1"/>
            </p:cNvSpPr>
            <p:nvPr/>
          </p:nvSpPr>
          <p:spPr bwMode="auto">
            <a:xfrm>
              <a:off x="3996" y="3666"/>
              <a:ext cx="415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Freeform 485"/>
            <p:cNvSpPr>
              <a:spLocks/>
            </p:cNvSpPr>
            <p:nvPr/>
          </p:nvSpPr>
          <p:spPr bwMode="auto">
            <a:xfrm>
              <a:off x="4160" y="3612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Freeform 486"/>
            <p:cNvSpPr>
              <a:spLocks/>
            </p:cNvSpPr>
            <p:nvPr/>
          </p:nvSpPr>
          <p:spPr bwMode="auto">
            <a:xfrm>
              <a:off x="4160" y="3612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Line 487"/>
            <p:cNvSpPr>
              <a:spLocks noChangeShapeType="1"/>
            </p:cNvSpPr>
            <p:nvPr/>
          </p:nvSpPr>
          <p:spPr bwMode="auto">
            <a:xfrm flipH="1" flipV="1">
              <a:off x="3984" y="3072"/>
              <a:ext cx="4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0" name="Slide Number Placeholder 4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34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Motivating Scenario: Shared Calendar</a:t>
            </a:r>
            <a:endParaRPr lang="en-US"/>
          </a:p>
        </p:txBody>
      </p:sp>
      <p:sp>
        <p:nvSpPr>
          <p:cNvPr id="198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Calendar updates made by several people</a:t>
            </a:r>
          </a:p>
          <a:p>
            <a:pPr lvl="1"/>
            <a:r>
              <a:rPr lang="en-US" dirty="0" smtClean="0"/>
              <a:t>e.g., meeting room scheduling, or </a:t>
            </a:r>
            <a:r>
              <a:rPr lang="en-US" dirty="0" err="1" smtClean="0"/>
              <a:t>exec+admin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Want to allow updates offline</a:t>
            </a:r>
          </a:p>
          <a:p>
            <a:pPr lvl="1"/>
            <a:r>
              <a:rPr lang="en-US" dirty="0" smtClean="0"/>
              <a:t>Mobile users</a:t>
            </a:r>
          </a:p>
          <a:p>
            <a:endParaRPr lang="en-US" dirty="0" smtClean="0"/>
          </a:p>
          <a:p>
            <a:r>
              <a:rPr lang="en-US" dirty="0" smtClean="0"/>
              <a:t>But conflicts can’t be prevented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Two possibilities:</a:t>
            </a:r>
          </a:p>
          <a:p>
            <a:pPr lvl="1"/>
            <a:r>
              <a:rPr lang="en-US" dirty="0" smtClean="0"/>
              <a:t>Disallow offline updates?</a:t>
            </a:r>
          </a:p>
          <a:p>
            <a:pPr lvl="1"/>
            <a:r>
              <a:rPr lang="en-US" dirty="0" smtClean="0"/>
              <a:t>Conflict resolution?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553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1294" tIns="45647" rIns="91294" bIns="45647"/>
          <a:lstStyle/>
          <a:p>
            <a:r>
              <a:rPr lang="en-US"/>
              <a:t>Conflict Resolution</a:t>
            </a:r>
          </a:p>
        </p:txBody>
      </p:sp>
      <p:sp>
        <p:nvSpPr>
          <p:cNvPr id="198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tIns="45647" bIns="45647"/>
          <a:lstStyle/>
          <a:p>
            <a:r>
              <a:rPr lang="en-US"/>
              <a:t>Replication </a:t>
            </a:r>
            <a:r>
              <a:rPr lang="en-US" b="1"/>
              <a:t>not</a:t>
            </a:r>
            <a:r>
              <a:rPr lang="en-US"/>
              <a:t> transparent to application</a:t>
            </a:r>
          </a:p>
          <a:p>
            <a:pPr lvl="1"/>
            <a:r>
              <a:rPr lang="en-US"/>
              <a:t>Only the application knows how to resolve conflicts</a:t>
            </a:r>
          </a:p>
          <a:p>
            <a:pPr lvl="1"/>
            <a:r>
              <a:rPr lang="en-US"/>
              <a:t>Application can do record-level conflict detection, not just file-level conflict detection</a:t>
            </a:r>
          </a:p>
          <a:p>
            <a:pPr lvl="1"/>
            <a:r>
              <a:rPr lang="en-US"/>
              <a:t>Calendar example: record-level, and easy resolution</a:t>
            </a:r>
          </a:p>
          <a:p>
            <a:pPr lvl="1"/>
            <a:endParaRPr lang="en-US"/>
          </a:p>
          <a:p>
            <a:r>
              <a:rPr lang="en-US"/>
              <a:t>Split of responsibility:</a:t>
            </a:r>
          </a:p>
          <a:p>
            <a:pPr lvl="1"/>
            <a:r>
              <a:rPr lang="en-US"/>
              <a:t>Replication system: propagates updates</a:t>
            </a:r>
          </a:p>
          <a:p>
            <a:pPr lvl="1"/>
            <a:r>
              <a:rPr lang="en-US"/>
              <a:t>Application: resolves conflict</a:t>
            </a:r>
          </a:p>
          <a:p>
            <a:pPr lvl="1"/>
            <a:endParaRPr lang="en-US"/>
          </a:p>
          <a:p>
            <a:r>
              <a:rPr lang="en-US"/>
              <a:t>Optimistic application of writes requires that writes be “undo-able”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758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1294" tIns="45647" rIns="91294" bIns="45647"/>
          <a:lstStyle/>
          <a:p>
            <a:r>
              <a:rPr lang="en-US"/>
              <a:t>Meeting room scheduler</a:t>
            </a:r>
          </a:p>
        </p:txBody>
      </p:sp>
      <p:sp>
        <p:nvSpPr>
          <p:cNvPr id="198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0472" y="1676471"/>
            <a:ext cx="8522563" cy="2133530"/>
          </a:xfrm>
        </p:spPr>
        <p:txBody>
          <a:bodyPr tIns="45647" bIns="45647">
            <a:normAutofit fontScale="92500" lnSpcReduction="20000"/>
          </a:bodyPr>
          <a:lstStyle/>
          <a:p>
            <a:pPr marL="342351" indent="-342351" defTabSz="912937"/>
            <a:r>
              <a:rPr lang="en-US" dirty="0"/>
              <a:t>Reserve same room at same time: conflict</a:t>
            </a:r>
          </a:p>
          <a:p>
            <a:pPr marL="342351" indent="-342351" defTabSz="912937"/>
            <a:r>
              <a:rPr lang="en-US" dirty="0"/>
              <a:t>Reserve different rooms at same time: no conflict</a:t>
            </a:r>
          </a:p>
          <a:p>
            <a:pPr marL="342351" indent="-342351" defTabSz="912937"/>
            <a:r>
              <a:rPr lang="en-US" dirty="0"/>
              <a:t>Reserve same room at different times: no conflict</a:t>
            </a:r>
          </a:p>
          <a:p>
            <a:pPr marL="342351" indent="-342351" defTabSz="912937"/>
            <a:r>
              <a:rPr lang="en-US" dirty="0"/>
              <a:t>Only the application would know this!</a:t>
            </a:r>
          </a:p>
        </p:txBody>
      </p:sp>
      <p:sp>
        <p:nvSpPr>
          <p:cNvPr id="1987588" name="Rectangle 4"/>
          <p:cNvSpPr>
            <a:spLocks noChangeArrowheads="1"/>
          </p:cNvSpPr>
          <p:nvPr/>
        </p:nvSpPr>
        <p:spPr bwMode="auto">
          <a:xfrm>
            <a:off x="990812" y="3962999"/>
            <a:ext cx="7314566" cy="6845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87589" name="Rectangle 5"/>
          <p:cNvSpPr>
            <a:spLocks noChangeArrowheads="1"/>
          </p:cNvSpPr>
          <p:nvPr/>
        </p:nvSpPr>
        <p:spPr bwMode="auto">
          <a:xfrm>
            <a:off x="990812" y="5105471"/>
            <a:ext cx="7314566" cy="68611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87590" name="Rectangle 6"/>
          <p:cNvSpPr>
            <a:spLocks noChangeArrowheads="1"/>
          </p:cNvSpPr>
          <p:nvPr/>
        </p:nvSpPr>
        <p:spPr bwMode="auto">
          <a:xfrm>
            <a:off x="1523473" y="4267236"/>
            <a:ext cx="610339" cy="380296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294" tIns="45647" rIns="91294" bIns="45647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87591" name="Rectangle 7"/>
          <p:cNvSpPr>
            <a:spLocks noChangeArrowheads="1"/>
          </p:cNvSpPr>
          <p:nvPr/>
        </p:nvSpPr>
        <p:spPr bwMode="auto">
          <a:xfrm>
            <a:off x="1523473" y="5409707"/>
            <a:ext cx="610339" cy="381881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294" tIns="45647" rIns="91294" bIns="45647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87592" name="Text Box 8"/>
          <p:cNvSpPr txBox="1">
            <a:spLocks noChangeArrowheads="1"/>
          </p:cNvSpPr>
          <p:nvPr/>
        </p:nvSpPr>
        <p:spPr bwMode="auto">
          <a:xfrm>
            <a:off x="163720" y="5181530"/>
            <a:ext cx="893674" cy="461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0" tIns="45716" rIns="91430" bIns="45716">
            <a:prstTxWarp prst="textNoShape">
              <a:avLst/>
            </a:prstTxWarp>
            <a:spAutoFit/>
          </a:bodyPr>
          <a:lstStyle/>
          <a:p>
            <a:pPr algn="r" defTabSz="914522"/>
            <a:r>
              <a:rPr lang="en-US" sz="2400" dirty="0"/>
              <a:t>Rm2</a:t>
            </a:r>
          </a:p>
        </p:txBody>
      </p:sp>
      <p:sp>
        <p:nvSpPr>
          <p:cNvPr id="1987593" name="Text Box 9"/>
          <p:cNvSpPr txBox="1">
            <a:spLocks noChangeArrowheads="1"/>
          </p:cNvSpPr>
          <p:nvPr/>
        </p:nvSpPr>
        <p:spPr bwMode="auto">
          <a:xfrm>
            <a:off x="163720" y="4115117"/>
            <a:ext cx="893674" cy="461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0" tIns="45716" rIns="91430" bIns="45716">
            <a:prstTxWarp prst="textNoShape">
              <a:avLst/>
            </a:prstTxWarp>
            <a:spAutoFit/>
          </a:bodyPr>
          <a:lstStyle/>
          <a:p>
            <a:pPr algn="r" defTabSz="914522"/>
            <a:r>
              <a:rPr lang="en-US" sz="2400" dirty="0"/>
              <a:t>Rm1</a:t>
            </a:r>
          </a:p>
        </p:txBody>
      </p:sp>
      <p:sp>
        <p:nvSpPr>
          <p:cNvPr id="1987594" name="Text Box 10"/>
          <p:cNvSpPr txBox="1">
            <a:spLocks noChangeArrowheads="1"/>
          </p:cNvSpPr>
          <p:nvPr/>
        </p:nvSpPr>
        <p:spPr bwMode="auto">
          <a:xfrm>
            <a:off x="3993780" y="4647531"/>
            <a:ext cx="873085" cy="461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0" tIns="45716" rIns="91430" bIns="45716">
            <a:prstTxWarp prst="textNoShape">
              <a:avLst/>
            </a:prstTxWarp>
            <a:spAutoFit/>
          </a:bodyPr>
          <a:lstStyle/>
          <a:p>
            <a:pPr algn="r" defTabSz="914522"/>
            <a:r>
              <a:rPr lang="en-US" sz="2400" dirty="0"/>
              <a:t>time</a:t>
            </a:r>
          </a:p>
        </p:txBody>
      </p:sp>
      <p:sp>
        <p:nvSpPr>
          <p:cNvPr id="1987595" name="Line 11"/>
          <p:cNvSpPr>
            <a:spLocks noChangeShapeType="1"/>
          </p:cNvSpPr>
          <p:nvPr/>
        </p:nvSpPr>
        <p:spPr bwMode="auto">
          <a:xfrm>
            <a:off x="4952472" y="4877293"/>
            <a:ext cx="167724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1294" tIns="45647" rIns="91294" bIns="45647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87596" name="Text Box 12"/>
          <p:cNvSpPr txBox="1">
            <a:spLocks noChangeArrowheads="1"/>
          </p:cNvSpPr>
          <p:nvPr/>
        </p:nvSpPr>
        <p:spPr bwMode="auto">
          <a:xfrm>
            <a:off x="3742759" y="5181530"/>
            <a:ext cx="1810542" cy="461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0" tIns="45716" rIns="91430" bIns="45716">
            <a:prstTxWarp prst="textNoShape">
              <a:avLst/>
            </a:prstTxWarp>
            <a:spAutoFit/>
          </a:bodyPr>
          <a:lstStyle/>
          <a:p>
            <a:pPr algn="r" defTabSz="914522"/>
            <a:r>
              <a:rPr lang="en-US" sz="2400" dirty="0"/>
              <a:t>No conflict</a:t>
            </a:r>
          </a:p>
        </p:txBody>
      </p:sp>
      <p:cxnSp>
        <p:nvCxnSpPr>
          <p:cNvPr id="1987597" name="AutoShape 13"/>
          <p:cNvCxnSpPr>
            <a:cxnSpLocks noChangeShapeType="1"/>
            <a:stCxn id="1987596" idx="1"/>
            <a:endCxn id="1987591" idx="3"/>
          </p:cNvCxnSpPr>
          <p:nvPr/>
        </p:nvCxnSpPr>
        <p:spPr bwMode="auto">
          <a:xfrm rot="10800000" flipV="1">
            <a:off x="2133813" y="5412358"/>
            <a:ext cx="1608947" cy="188289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9634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1294" tIns="45647" rIns="91294" bIns="45647"/>
          <a:lstStyle/>
          <a:p>
            <a:r>
              <a:rPr lang="en-US"/>
              <a:t>Meeting Room Scheduler</a:t>
            </a:r>
          </a:p>
        </p:txBody>
      </p:sp>
      <p:sp>
        <p:nvSpPr>
          <p:cNvPr id="198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0472" y="1676470"/>
            <a:ext cx="8522563" cy="2986907"/>
          </a:xfrm>
        </p:spPr>
        <p:txBody>
          <a:bodyPr tIns="45647" bIns="45647"/>
          <a:lstStyle/>
          <a:p>
            <a:pPr marL="342351" indent="-342351" defTabSz="912937"/>
            <a:endParaRPr lang="en-US" dirty="0"/>
          </a:p>
        </p:txBody>
      </p:sp>
      <p:sp>
        <p:nvSpPr>
          <p:cNvPr id="1989636" name="Rectangle 4"/>
          <p:cNvSpPr>
            <a:spLocks noChangeArrowheads="1"/>
          </p:cNvSpPr>
          <p:nvPr/>
        </p:nvSpPr>
        <p:spPr bwMode="auto">
          <a:xfrm>
            <a:off x="990812" y="3962999"/>
            <a:ext cx="7314566" cy="6845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89637" name="Rectangle 5"/>
          <p:cNvSpPr>
            <a:spLocks noChangeArrowheads="1"/>
          </p:cNvSpPr>
          <p:nvPr/>
        </p:nvSpPr>
        <p:spPr bwMode="auto">
          <a:xfrm>
            <a:off x="990812" y="5105471"/>
            <a:ext cx="7314566" cy="68611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89638" name="Rectangle 6"/>
          <p:cNvSpPr>
            <a:spLocks noChangeArrowheads="1"/>
          </p:cNvSpPr>
          <p:nvPr/>
        </p:nvSpPr>
        <p:spPr bwMode="auto">
          <a:xfrm>
            <a:off x="1523473" y="4267236"/>
            <a:ext cx="610339" cy="380296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294" tIns="45647" rIns="91294" bIns="45647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89639" name="Rectangle 7"/>
          <p:cNvSpPr>
            <a:spLocks noChangeArrowheads="1"/>
          </p:cNvSpPr>
          <p:nvPr/>
        </p:nvSpPr>
        <p:spPr bwMode="auto">
          <a:xfrm>
            <a:off x="1523473" y="5409707"/>
            <a:ext cx="610339" cy="381881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294" tIns="45647" rIns="91294" bIns="45647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89640" name="Text Box 8"/>
          <p:cNvSpPr txBox="1">
            <a:spLocks noChangeArrowheads="1"/>
          </p:cNvSpPr>
          <p:nvPr/>
        </p:nvSpPr>
        <p:spPr bwMode="auto">
          <a:xfrm>
            <a:off x="163720" y="5181530"/>
            <a:ext cx="893674" cy="461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0" tIns="45716" rIns="91430" bIns="45716">
            <a:prstTxWarp prst="textNoShape">
              <a:avLst/>
            </a:prstTxWarp>
            <a:spAutoFit/>
          </a:bodyPr>
          <a:lstStyle/>
          <a:p>
            <a:pPr algn="r" defTabSz="914522"/>
            <a:r>
              <a:rPr lang="en-US" sz="2400" dirty="0"/>
              <a:t>Rm2</a:t>
            </a:r>
          </a:p>
        </p:txBody>
      </p:sp>
      <p:sp>
        <p:nvSpPr>
          <p:cNvPr id="1989641" name="Text Box 9"/>
          <p:cNvSpPr txBox="1">
            <a:spLocks noChangeArrowheads="1"/>
          </p:cNvSpPr>
          <p:nvPr/>
        </p:nvSpPr>
        <p:spPr bwMode="auto">
          <a:xfrm>
            <a:off x="163720" y="4115117"/>
            <a:ext cx="893674" cy="461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0" tIns="45716" rIns="91430" bIns="45716">
            <a:prstTxWarp prst="textNoShape">
              <a:avLst/>
            </a:prstTxWarp>
            <a:spAutoFit/>
          </a:bodyPr>
          <a:lstStyle/>
          <a:p>
            <a:pPr algn="r" defTabSz="914522"/>
            <a:r>
              <a:rPr lang="en-US" sz="2400" dirty="0"/>
              <a:t>Rm1</a:t>
            </a:r>
          </a:p>
        </p:txBody>
      </p:sp>
      <p:sp>
        <p:nvSpPr>
          <p:cNvPr id="1989642" name="Text Box 10"/>
          <p:cNvSpPr txBox="1">
            <a:spLocks noChangeArrowheads="1"/>
          </p:cNvSpPr>
          <p:nvPr/>
        </p:nvSpPr>
        <p:spPr bwMode="auto">
          <a:xfrm>
            <a:off x="3993780" y="4647531"/>
            <a:ext cx="873085" cy="461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0" tIns="45716" rIns="91430" bIns="45716">
            <a:prstTxWarp prst="textNoShape">
              <a:avLst/>
            </a:prstTxWarp>
            <a:spAutoFit/>
          </a:bodyPr>
          <a:lstStyle/>
          <a:p>
            <a:pPr algn="r" defTabSz="914522"/>
            <a:r>
              <a:rPr lang="en-US" sz="2400" dirty="0"/>
              <a:t>time</a:t>
            </a:r>
          </a:p>
        </p:txBody>
      </p:sp>
      <p:sp>
        <p:nvSpPr>
          <p:cNvPr id="1989643" name="Line 11"/>
          <p:cNvSpPr>
            <a:spLocks noChangeShapeType="1"/>
          </p:cNvSpPr>
          <p:nvPr/>
        </p:nvSpPr>
        <p:spPr bwMode="auto">
          <a:xfrm>
            <a:off x="4952472" y="4877293"/>
            <a:ext cx="167724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1294" tIns="45647" rIns="91294" bIns="45647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89644" name="Rectangle 12"/>
          <p:cNvSpPr>
            <a:spLocks noChangeArrowheads="1"/>
          </p:cNvSpPr>
          <p:nvPr/>
        </p:nvSpPr>
        <p:spPr bwMode="auto">
          <a:xfrm>
            <a:off x="2133811" y="4267236"/>
            <a:ext cx="608755" cy="380296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294" tIns="45647" rIns="91294" bIns="45647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89645" name="Text Box 13"/>
          <p:cNvSpPr txBox="1">
            <a:spLocks noChangeArrowheads="1"/>
          </p:cNvSpPr>
          <p:nvPr/>
        </p:nvSpPr>
        <p:spPr bwMode="auto">
          <a:xfrm>
            <a:off x="3684103" y="4039058"/>
            <a:ext cx="1810542" cy="461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0" tIns="45716" rIns="91430" bIns="45716">
            <a:prstTxWarp prst="textNoShape">
              <a:avLst/>
            </a:prstTxWarp>
            <a:spAutoFit/>
          </a:bodyPr>
          <a:lstStyle/>
          <a:p>
            <a:pPr algn="r" defTabSz="914522"/>
            <a:r>
              <a:rPr lang="en-US" sz="2400" dirty="0"/>
              <a:t>No conflict</a:t>
            </a:r>
          </a:p>
        </p:txBody>
      </p:sp>
      <p:cxnSp>
        <p:nvCxnSpPr>
          <p:cNvPr id="1989646" name="AutoShape 14"/>
          <p:cNvCxnSpPr>
            <a:cxnSpLocks noChangeShapeType="1"/>
            <a:stCxn id="1989645" idx="1"/>
            <a:endCxn id="1989644" idx="3"/>
          </p:cNvCxnSpPr>
          <p:nvPr/>
        </p:nvCxnSpPr>
        <p:spPr bwMode="auto">
          <a:xfrm rot="10800000" flipV="1">
            <a:off x="2742567" y="4269886"/>
            <a:ext cx="941537" cy="18749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168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1294" tIns="45647" rIns="91294" bIns="45647"/>
          <a:lstStyle/>
          <a:p>
            <a:r>
              <a:rPr lang="en-US"/>
              <a:t>Meeting Room Scheduler</a:t>
            </a:r>
          </a:p>
        </p:txBody>
      </p:sp>
      <p:sp>
        <p:nvSpPr>
          <p:cNvPr id="199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0472" y="1676470"/>
            <a:ext cx="8522563" cy="2986907"/>
          </a:xfrm>
        </p:spPr>
        <p:txBody>
          <a:bodyPr tIns="45647" bIns="45647"/>
          <a:lstStyle/>
          <a:p>
            <a:pPr marL="342351" indent="-342351" defTabSz="912937"/>
            <a:r>
              <a:rPr lang="en-US" dirty="0" smtClean="0"/>
              <a:t>Conflict detection</a:t>
            </a:r>
            <a:endParaRPr lang="en-US" dirty="0"/>
          </a:p>
        </p:txBody>
      </p:sp>
      <p:grpSp>
        <p:nvGrpSpPr>
          <p:cNvPr id="18" name="Group 4"/>
          <p:cNvGrpSpPr>
            <a:grpSpLocks/>
          </p:cNvGrpSpPr>
          <p:nvPr/>
        </p:nvGrpSpPr>
        <p:grpSpPr bwMode="auto">
          <a:xfrm>
            <a:off x="231775" y="3970338"/>
            <a:ext cx="8085138" cy="1831975"/>
            <a:chOff x="146" y="2496"/>
            <a:chExt cx="5086" cy="1152"/>
          </a:xfrm>
        </p:grpSpPr>
        <p:sp>
          <p:nvSpPr>
            <p:cNvPr id="19" name="Rectangle 5"/>
            <p:cNvSpPr>
              <a:spLocks noChangeArrowheads="1"/>
            </p:cNvSpPr>
            <p:nvPr/>
          </p:nvSpPr>
          <p:spPr bwMode="auto">
            <a:xfrm>
              <a:off x="624" y="2496"/>
              <a:ext cx="4608" cy="4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1990" tIns="45996" rIns="91990" bIns="45996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0" name="Rectangle 6"/>
            <p:cNvSpPr>
              <a:spLocks noChangeArrowheads="1"/>
            </p:cNvSpPr>
            <p:nvPr/>
          </p:nvSpPr>
          <p:spPr bwMode="auto">
            <a:xfrm>
              <a:off x="624" y="3216"/>
              <a:ext cx="4608" cy="4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1990" tIns="45996" rIns="91990" bIns="45996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1" name="Rectangle 7"/>
            <p:cNvSpPr>
              <a:spLocks noChangeArrowheads="1"/>
            </p:cNvSpPr>
            <p:nvPr/>
          </p:nvSpPr>
          <p:spPr bwMode="auto">
            <a:xfrm>
              <a:off x="960" y="2688"/>
              <a:ext cx="384" cy="240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1990" tIns="45996" rIns="91990" bIns="45996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2" name="Rectangle 8"/>
            <p:cNvSpPr>
              <a:spLocks noChangeArrowheads="1"/>
            </p:cNvSpPr>
            <p:nvPr/>
          </p:nvSpPr>
          <p:spPr bwMode="auto">
            <a:xfrm>
              <a:off x="960" y="3408"/>
              <a:ext cx="384" cy="240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1990" tIns="45996" rIns="91990" bIns="45996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3" name="Text Box 9"/>
            <p:cNvSpPr txBox="1">
              <a:spLocks noChangeArrowheads="1"/>
            </p:cNvSpPr>
            <p:nvPr/>
          </p:nvSpPr>
          <p:spPr bwMode="auto">
            <a:xfrm>
              <a:off x="146" y="3264"/>
              <a:ext cx="520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1990" tIns="45996" rIns="91990" bIns="45996">
              <a:prstTxWarp prst="textNoShape">
                <a:avLst/>
              </a:prstTxWarp>
              <a:spAutoFit/>
            </a:bodyPr>
            <a:lstStyle/>
            <a:p>
              <a:pPr algn="r" defTabSz="915988" eaLnBrk="1" hangingPunct="1"/>
              <a:r>
                <a:rPr lang="en-US" sz="2400"/>
                <a:t>Rm2</a:t>
              </a:r>
            </a:p>
          </p:txBody>
        </p:sp>
        <p:sp>
          <p:nvSpPr>
            <p:cNvPr id="24" name="Text Box 10"/>
            <p:cNvSpPr txBox="1">
              <a:spLocks noChangeArrowheads="1"/>
            </p:cNvSpPr>
            <p:nvPr/>
          </p:nvSpPr>
          <p:spPr bwMode="auto">
            <a:xfrm>
              <a:off x="146" y="2592"/>
              <a:ext cx="520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1990" tIns="45996" rIns="91990" bIns="45996">
              <a:prstTxWarp prst="textNoShape">
                <a:avLst/>
              </a:prstTxWarp>
              <a:spAutoFit/>
            </a:bodyPr>
            <a:lstStyle/>
            <a:p>
              <a:pPr algn="r" defTabSz="915988" eaLnBrk="1" hangingPunct="1"/>
              <a:r>
                <a:rPr lang="en-US" sz="2400"/>
                <a:t>Rm1</a:t>
              </a:r>
            </a:p>
          </p:txBody>
        </p:sp>
        <p:sp>
          <p:nvSpPr>
            <p:cNvPr id="25" name="Text Box 11"/>
            <p:cNvSpPr txBox="1">
              <a:spLocks noChangeArrowheads="1"/>
            </p:cNvSpPr>
            <p:nvPr/>
          </p:nvSpPr>
          <p:spPr bwMode="auto">
            <a:xfrm>
              <a:off x="2588" y="2928"/>
              <a:ext cx="47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1990" tIns="45996" rIns="91990" bIns="45996">
              <a:prstTxWarp prst="textNoShape">
                <a:avLst/>
              </a:prstTxWarp>
              <a:spAutoFit/>
            </a:bodyPr>
            <a:lstStyle/>
            <a:p>
              <a:pPr algn="r" defTabSz="915988" eaLnBrk="1" hangingPunct="1"/>
              <a:r>
                <a:rPr lang="en-US" sz="2400"/>
                <a:t>time</a:t>
              </a:r>
            </a:p>
          </p:txBody>
        </p:sp>
        <p:sp>
          <p:nvSpPr>
            <p:cNvPr id="26" name="Line 12"/>
            <p:cNvSpPr>
              <a:spLocks noChangeShapeType="1"/>
            </p:cNvSpPr>
            <p:nvPr/>
          </p:nvSpPr>
          <p:spPr bwMode="auto">
            <a:xfrm>
              <a:off x="3120" y="3072"/>
              <a:ext cx="105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lIns="91990" tIns="45996" rIns="91990" bIns="45996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7" name="Rectangle 13"/>
            <p:cNvSpPr>
              <a:spLocks noChangeArrowheads="1"/>
            </p:cNvSpPr>
            <p:nvPr/>
          </p:nvSpPr>
          <p:spPr bwMode="auto">
            <a:xfrm>
              <a:off x="1344" y="2688"/>
              <a:ext cx="384" cy="240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1990" tIns="45996" rIns="91990" bIns="45996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8" name="Rectangle 14"/>
            <p:cNvSpPr>
              <a:spLocks noChangeArrowheads="1"/>
            </p:cNvSpPr>
            <p:nvPr/>
          </p:nvSpPr>
          <p:spPr bwMode="auto">
            <a:xfrm>
              <a:off x="2016" y="3408"/>
              <a:ext cx="384" cy="240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1990" tIns="45996" rIns="91990" bIns="45996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9" name="Rectangle 15"/>
            <p:cNvSpPr>
              <a:spLocks noChangeArrowheads="1"/>
            </p:cNvSpPr>
            <p:nvPr/>
          </p:nvSpPr>
          <p:spPr bwMode="auto">
            <a:xfrm>
              <a:off x="2016" y="3216"/>
              <a:ext cx="384" cy="240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1990" tIns="45996" rIns="91990" bIns="45996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0" name="Text Box 16"/>
            <p:cNvSpPr txBox="1">
              <a:spLocks noChangeArrowheads="1"/>
            </p:cNvSpPr>
            <p:nvPr/>
          </p:nvSpPr>
          <p:spPr bwMode="auto">
            <a:xfrm>
              <a:off x="2785" y="3264"/>
              <a:ext cx="713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1990" tIns="45996" rIns="91990" bIns="45996">
              <a:prstTxWarp prst="textNoShape">
                <a:avLst/>
              </a:prstTxWarp>
              <a:spAutoFit/>
            </a:bodyPr>
            <a:lstStyle/>
            <a:p>
              <a:pPr algn="r" defTabSz="915988" eaLnBrk="1" hangingPunct="1"/>
              <a:r>
                <a:rPr lang="en-US" sz="2400"/>
                <a:t>conflict</a:t>
              </a:r>
            </a:p>
          </p:txBody>
        </p:sp>
        <p:cxnSp>
          <p:nvCxnSpPr>
            <p:cNvPr id="31" name="AutoShape 17"/>
            <p:cNvCxnSpPr>
              <a:cxnSpLocks noChangeShapeType="1"/>
              <a:stCxn id="30" idx="1"/>
              <a:endCxn id="29" idx="3"/>
            </p:cNvCxnSpPr>
            <p:nvPr/>
          </p:nvCxnSpPr>
          <p:spPr bwMode="auto">
            <a:xfrm flipH="1" flipV="1">
              <a:off x="2400" y="3336"/>
              <a:ext cx="384" cy="72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  <p:sp>
        <p:nvSpPr>
          <p:cNvPr id="33" name="Slide Number Placeholder 3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373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1294" tIns="45647" rIns="91294" bIns="45647"/>
          <a:lstStyle/>
          <a:p>
            <a:r>
              <a:rPr lang="en-US"/>
              <a:t>Meeting Room Scheduler</a:t>
            </a:r>
          </a:p>
        </p:txBody>
      </p:sp>
      <p:sp>
        <p:nvSpPr>
          <p:cNvPr id="199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tIns="45647" bIns="45647"/>
          <a:lstStyle/>
          <a:p>
            <a:r>
              <a:rPr lang="en-US" dirty="0" smtClean="0"/>
              <a:t>Automated resolution</a:t>
            </a:r>
            <a:endParaRPr lang="en-US" dirty="0"/>
          </a:p>
        </p:txBody>
      </p:sp>
      <p:sp>
        <p:nvSpPr>
          <p:cNvPr id="1993732" name="Rectangle 4"/>
          <p:cNvSpPr>
            <a:spLocks noChangeArrowheads="1"/>
          </p:cNvSpPr>
          <p:nvPr/>
        </p:nvSpPr>
        <p:spPr bwMode="auto">
          <a:xfrm>
            <a:off x="990812" y="3962999"/>
            <a:ext cx="7314566" cy="6845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93733" name="Rectangle 5"/>
          <p:cNvSpPr>
            <a:spLocks noChangeArrowheads="1"/>
          </p:cNvSpPr>
          <p:nvPr/>
        </p:nvSpPr>
        <p:spPr bwMode="auto">
          <a:xfrm>
            <a:off x="990812" y="5105471"/>
            <a:ext cx="7314566" cy="68611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93734" name="Rectangle 6"/>
          <p:cNvSpPr>
            <a:spLocks noChangeArrowheads="1"/>
          </p:cNvSpPr>
          <p:nvPr/>
        </p:nvSpPr>
        <p:spPr bwMode="auto">
          <a:xfrm>
            <a:off x="1523473" y="4267236"/>
            <a:ext cx="610339" cy="380296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294" tIns="45647" rIns="91294" bIns="45647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93735" name="Rectangle 7"/>
          <p:cNvSpPr>
            <a:spLocks noChangeArrowheads="1"/>
          </p:cNvSpPr>
          <p:nvPr/>
        </p:nvSpPr>
        <p:spPr bwMode="auto">
          <a:xfrm>
            <a:off x="1523473" y="5409707"/>
            <a:ext cx="610339" cy="381881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294" tIns="45647" rIns="91294" bIns="45647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93736" name="Text Box 8"/>
          <p:cNvSpPr txBox="1">
            <a:spLocks noChangeArrowheads="1"/>
          </p:cNvSpPr>
          <p:nvPr/>
        </p:nvSpPr>
        <p:spPr bwMode="auto">
          <a:xfrm>
            <a:off x="163720" y="5181530"/>
            <a:ext cx="893674" cy="461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0" tIns="45716" rIns="91430" bIns="45716">
            <a:prstTxWarp prst="textNoShape">
              <a:avLst/>
            </a:prstTxWarp>
            <a:spAutoFit/>
          </a:bodyPr>
          <a:lstStyle/>
          <a:p>
            <a:pPr algn="r" defTabSz="914522"/>
            <a:r>
              <a:rPr lang="en-US" sz="2400" dirty="0"/>
              <a:t>Rm2</a:t>
            </a:r>
          </a:p>
        </p:txBody>
      </p:sp>
      <p:sp>
        <p:nvSpPr>
          <p:cNvPr id="1993737" name="Text Box 9"/>
          <p:cNvSpPr txBox="1">
            <a:spLocks noChangeArrowheads="1"/>
          </p:cNvSpPr>
          <p:nvPr/>
        </p:nvSpPr>
        <p:spPr bwMode="auto">
          <a:xfrm>
            <a:off x="163720" y="4115117"/>
            <a:ext cx="893674" cy="461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0" tIns="45716" rIns="91430" bIns="45716">
            <a:prstTxWarp prst="textNoShape">
              <a:avLst/>
            </a:prstTxWarp>
            <a:spAutoFit/>
          </a:bodyPr>
          <a:lstStyle/>
          <a:p>
            <a:pPr algn="r" defTabSz="914522"/>
            <a:r>
              <a:rPr lang="en-US" sz="2400" dirty="0"/>
              <a:t>Rm1</a:t>
            </a:r>
          </a:p>
        </p:txBody>
      </p:sp>
      <p:sp>
        <p:nvSpPr>
          <p:cNvPr id="1993738" name="Text Box 10"/>
          <p:cNvSpPr txBox="1">
            <a:spLocks noChangeArrowheads="1"/>
          </p:cNvSpPr>
          <p:nvPr/>
        </p:nvSpPr>
        <p:spPr bwMode="auto">
          <a:xfrm>
            <a:off x="3993780" y="4647531"/>
            <a:ext cx="873085" cy="461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0" tIns="45716" rIns="91430" bIns="45716">
            <a:prstTxWarp prst="textNoShape">
              <a:avLst/>
            </a:prstTxWarp>
            <a:spAutoFit/>
          </a:bodyPr>
          <a:lstStyle/>
          <a:p>
            <a:pPr algn="r" defTabSz="914522"/>
            <a:r>
              <a:rPr lang="en-US" sz="2400" dirty="0"/>
              <a:t>time</a:t>
            </a:r>
          </a:p>
        </p:txBody>
      </p:sp>
      <p:sp>
        <p:nvSpPr>
          <p:cNvPr id="1993739" name="Line 11"/>
          <p:cNvSpPr>
            <a:spLocks noChangeShapeType="1"/>
          </p:cNvSpPr>
          <p:nvPr/>
        </p:nvSpPr>
        <p:spPr bwMode="auto">
          <a:xfrm>
            <a:off x="4952472" y="4877293"/>
            <a:ext cx="167724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1294" tIns="45647" rIns="91294" bIns="45647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93740" name="Rectangle 12"/>
          <p:cNvSpPr>
            <a:spLocks noChangeArrowheads="1"/>
          </p:cNvSpPr>
          <p:nvPr/>
        </p:nvSpPr>
        <p:spPr bwMode="auto">
          <a:xfrm>
            <a:off x="2133811" y="4267236"/>
            <a:ext cx="608755" cy="380296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294" tIns="45647" rIns="91294" bIns="45647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93741" name="Rectangle 13"/>
          <p:cNvSpPr>
            <a:spLocks noChangeArrowheads="1"/>
          </p:cNvSpPr>
          <p:nvPr/>
        </p:nvSpPr>
        <p:spPr bwMode="auto">
          <a:xfrm>
            <a:off x="3200717" y="5409707"/>
            <a:ext cx="608755" cy="381881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294" tIns="45647" rIns="91294" bIns="45647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93742" name="Rectangle 14"/>
          <p:cNvSpPr>
            <a:spLocks noChangeArrowheads="1"/>
          </p:cNvSpPr>
          <p:nvPr/>
        </p:nvSpPr>
        <p:spPr bwMode="auto">
          <a:xfrm>
            <a:off x="3276812" y="4267236"/>
            <a:ext cx="608755" cy="380296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294" tIns="45647" rIns="91294" bIns="45647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93743" name="Text Box 15"/>
          <p:cNvSpPr txBox="1">
            <a:spLocks noChangeArrowheads="1"/>
          </p:cNvSpPr>
          <p:nvPr/>
        </p:nvSpPr>
        <p:spPr bwMode="auto">
          <a:xfrm>
            <a:off x="4445046" y="4039058"/>
            <a:ext cx="1810542" cy="461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0" tIns="45716" rIns="91430" bIns="45716">
            <a:prstTxWarp prst="textNoShape">
              <a:avLst/>
            </a:prstTxWarp>
            <a:spAutoFit/>
          </a:bodyPr>
          <a:lstStyle/>
          <a:p>
            <a:pPr algn="r" defTabSz="914522"/>
            <a:r>
              <a:rPr lang="en-US" sz="2400" dirty="0"/>
              <a:t>No conflict</a:t>
            </a:r>
          </a:p>
        </p:txBody>
      </p:sp>
      <p:cxnSp>
        <p:nvCxnSpPr>
          <p:cNvPr id="1993744" name="AutoShape 16"/>
          <p:cNvCxnSpPr>
            <a:cxnSpLocks noChangeShapeType="1"/>
            <a:stCxn id="1993743" idx="1"/>
            <a:endCxn id="1993742" idx="3"/>
          </p:cNvCxnSpPr>
          <p:nvPr/>
        </p:nvCxnSpPr>
        <p:spPr bwMode="auto">
          <a:xfrm rot="10800000" flipV="1">
            <a:off x="3885568" y="4269886"/>
            <a:ext cx="559479" cy="18749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577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1294" tIns="45647" rIns="91294" bIns="45647"/>
          <a:lstStyle/>
          <a:p>
            <a:r>
              <a:rPr lang="en-US"/>
              <a:t>Meeting Room Scheduler</a:t>
            </a:r>
          </a:p>
        </p:txBody>
      </p:sp>
      <p:sp>
        <p:nvSpPr>
          <p:cNvPr id="199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tIns="45647" bIns="45647"/>
          <a:lstStyle/>
          <a:p>
            <a:endParaRPr lang="en-US"/>
          </a:p>
        </p:txBody>
      </p:sp>
      <p:sp>
        <p:nvSpPr>
          <p:cNvPr id="1995780" name="Rectangle 4"/>
          <p:cNvSpPr>
            <a:spLocks noChangeArrowheads="1"/>
          </p:cNvSpPr>
          <p:nvPr/>
        </p:nvSpPr>
        <p:spPr bwMode="auto">
          <a:xfrm>
            <a:off x="990812" y="3962999"/>
            <a:ext cx="7314566" cy="6845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95781" name="Rectangle 5"/>
          <p:cNvSpPr>
            <a:spLocks noChangeArrowheads="1"/>
          </p:cNvSpPr>
          <p:nvPr/>
        </p:nvSpPr>
        <p:spPr bwMode="auto">
          <a:xfrm>
            <a:off x="990812" y="5105471"/>
            <a:ext cx="7314566" cy="68611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95782" name="Rectangle 6"/>
          <p:cNvSpPr>
            <a:spLocks noChangeArrowheads="1"/>
          </p:cNvSpPr>
          <p:nvPr/>
        </p:nvSpPr>
        <p:spPr bwMode="auto">
          <a:xfrm>
            <a:off x="1523473" y="4267236"/>
            <a:ext cx="610339" cy="380296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294" tIns="45647" rIns="91294" bIns="45647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95783" name="Rectangle 7"/>
          <p:cNvSpPr>
            <a:spLocks noChangeArrowheads="1"/>
          </p:cNvSpPr>
          <p:nvPr/>
        </p:nvSpPr>
        <p:spPr bwMode="auto">
          <a:xfrm>
            <a:off x="1523473" y="5409707"/>
            <a:ext cx="610339" cy="381881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294" tIns="45647" rIns="91294" bIns="45647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95784" name="Text Box 8"/>
          <p:cNvSpPr txBox="1">
            <a:spLocks noChangeArrowheads="1"/>
          </p:cNvSpPr>
          <p:nvPr/>
        </p:nvSpPr>
        <p:spPr bwMode="auto">
          <a:xfrm>
            <a:off x="163720" y="5181530"/>
            <a:ext cx="893674" cy="461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0" tIns="45716" rIns="91430" bIns="45716">
            <a:prstTxWarp prst="textNoShape">
              <a:avLst/>
            </a:prstTxWarp>
            <a:spAutoFit/>
          </a:bodyPr>
          <a:lstStyle/>
          <a:p>
            <a:pPr algn="r" defTabSz="914522"/>
            <a:r>
              <a:rPr lang="en-US" sz="2400" dirty="0"/>
              <a:t>Rm2</a:t>
            </a:r>
          </a:p>
        </p:txBody>
      </p:sp>
      <p:sp>
        <p:nvSpPr>
          <p:cNvPr id="1995785" name="Text Box 9"/>
          <p:cNvSpPr txBox="1">
            <a:spLocks noChangeArrowheads="1"/>
          </p:cNvSpPr>
          <p:nvPr/>
        </p:nvSpPr>
        <p:spPr bwMode="auto">
          <a:xfrm>
            <a:off x="163720" y="4115117"/>
            <a:ext cx="893674" cy="461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0" tIns="45716" rIns="91430" bIns="45716">
            <a:prstTxWarp prst="textNoShape">
              <a:avLst/>
            </a:prstTxWarp>
            <a:spAutoFit/>
          </a:bodyPr>
          <a:lstStyle/>
          <a:p>
            <a:pPr algn="r" defTabSz="914522"/>
            <a:r>
              <a:rPr lang="en-US" sz="2400" dirty="0"/>
              <a:t>Rm1</a:t>
            </a:r>
          </a:p>
        </p:txBody>
      </p:sp>
      <p:sp>
        <p:nvSpPr>
          <p:cNvPr id="1995786" name="Text Box 10"/>
          <p:cNvSpPr txBox="1">
            <a:spLocks noChangeArrowheads="1"/>
          </p:cNvSpPr>
          <p:nvPr/>
        </p:nvSpPr>
        <p:spPr bwMode="auto">
          <a:xfrm>
            <a:off x="3993780" y="4647531"/>
            <a:ext cx="873085" cy="461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0" tIns="45716" rIns="91430" bIns="45716">
            <a:prstTxWarp prst="textNoShape">
              <a:avLst/>
            </a:prstTxWarp>
            <a:spAutoFit/>
          </a:bodyPr>
          <a:lstStyle/>
          <a:p>
            <a:pPr algn="r" defTabSz="914522"/>
            <a:r>
              <a:rPr lang="en-US" sz="2400" dirty="0"/>
              <a:t>time</a:t>
            </a:r>
          </a:p>
        </p:txBody>
      </p:sp>
      <p:sp>
        <p:nvSpPr>
          <p:cNvPr id="1995787" name="Line 11"/>
          <p:cNvSpPr>
            <a:spLocks noChangeShapeType="1"/>
          </p:cNvSpPr>
          <p:nvPr/>
        </p:nvSpPr>
        <p:spPr bwMode="auto">
          <a:xfrm>
            <a:off x="4952472" y="4877293"/>
            <a:ext cx="167724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1294" tIns="45647" rIns="91294" bIns="45647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95788" name="Rectangle 12"/>
          <p:cNvSpPr>
            <a:spLocks noChangeArrowheads="1"/>
          </p:cNvSpPr>
          <p:nvPr/>
        </p:nvSpPr>
        <p:spPr bwMode="auto">
          <a:xfrm>
            <a:off x="2133811" y="4267236"/>
            <a:ext cx="608755" cy="380296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294" tIns="45647" rIns="91294" bIns="45647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95789" name="Rectangle 13"/>
          <p:cNvSpPr>
            <a:spLocks noChangeArrowheads="1"/>
          </p:cNvSpPr>
          <p:nvPr/>
        </p:nvSpPr>
        <p:spPr bwMode="auto">
          <a:xfrm>
            <a:off x="3200717" y="5409707"/>
            <a:ext cx="608755" cy="381881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294" tIns="45647" rIns="91294" bIns="45647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95790" name="Rectangle 14"/>
          <p:cNvSpPr>
            <a:spLocks noChangeArrowheads="1"/>
          </p:cNvSpPr>
          <p:nvPr/>
        </p:nvSpPr>
        <p:spPr bwMode="auto">
          <a:xfrm>
            <a:off x="3276812" y="4267236"/>
            <a:ext cx="608755" cy="380296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294" tIns="45647" rIns="91294" bIns="45647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95791" name="Text Box 15"/>
          <p:cNvSpPr txBox="1">
            <a:spLocks noChangeArrowheads="1"/>
          </p:cNvSpPr>
          <p:nvPr/>
        </p:nvSpPr>
        <p:spPr bwMode="auto">
          <a:xfrm>
            <a:off x="4903197" y="5257589"/>
            <a:ext cx="1810542" cy="461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0" tIns="45716" rIns="91430" bIns="45716">
            <a:prstTxWarp prst="textNoShape">
              <a:avLst/>
            </a:prstTxWarp>
            <a:spAutoFit/>
          </a:bodyPr>
          <a:lstStyle/>
          <a:p>
            <a:pPr algn="r" defTabSz="914522"/>
            <a:r>
              <a:rPr lang="en-US" sz="2400" dirty="0"/>
              <a:t>No conflict</a:t>
            </a:r>
          </a:p>
        </p:txBody>
      </p:sp>
      <p:cxnSp>
        <p:nvCxnSpPr>
          <p:cNvPr id="1995792" name="AutoShape 16"/>
          <p:cNvCxnSpPr>
            <a:cxnSpLocks noChangeShapeType="1"/>
            <a:stCxn id="1995791" idx="1"/>
            <a:endCxn id="1995793" idx="3"/>
          </p:cNvCxnSpPr>
          <p:nvPr/>
        </p:nvCxnSpPr>
        <p:spPr bwMode="auto">
          <a:xfrm rot="10800000" flipV="1">
            <a:off x="4419813" y="5488418"/>
            <a:ext cx="483385" cy="11223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995793" name="Rectangle 17"/>
          <p:cNvSpPr>
            <a:spLocks noChangeArrowheads="1"/>
          </p:cNvSpPr>
          <p:nvPr/>
        </p:nvSpPr>
        <p:spPr bwMode="auto">
          <a:xfrm>
            <a:off x="3809473" y="5409707"/>
            <a:ext cx="610339" cy="381881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294" tIns="45647" rIns="91294" bIns="45647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782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1294" tIns="45647" rIns="91294" bIns="45647"/>
          <a:lstStyle/>
          <a:p>
            <a:r>
              <a:rPr lang="en-US"/>
              <a:t>Other Resolution Strategies</a:t>
            </a:r>
          </a:p>
        </p:txBody>
      </p:sp>
      <p:sp>
        <p:nvSpPr>
          <p:cNvPr id="199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tIns="45647" bIns="45647"/>
          <a:lstStyle/>
          <a:p>
            <a:r>
              <a:rPr lang="en-US"/>
              <a:t>Classes take priority over meetings</a:t>
            </a:r>
          </a:p>
          <a:p>
            <a:endParaRPr lang="en-US"/>
          </a:p>
          <a:p>
            <a:r>
              <a:rPr lang="en-US"/>
              <a:t>Faculty reservations are bumped by admin reservations</a:t>
            </a:r>
          </a:p>
          <a:p>
            <a:endParaRPr lang="en-US"/>
          </a:p>
          <a:p>
            <a:r>
              <a:rPr lang="en-US"/>
              <a:t>Move meetings to bigger room, if available</a:t>
            </a:r>
          </a:p>
          <a:p>
            <a:endParaRPr lang="en-US"/>
          </a:p>
          <a:p>
            <a:r>
              <a:rPr lang="en-US"/>
              <a:t>Point:</a:t>
            </a:r>
          </a:p>
          <a:p>
            <a:pPr lvl="1"/>
            <a:r>
              <a:rPr lang="en-US"/>
              <a:t>Conflicts are detected at very fine granularity</a:t>
            </a:r>
          </a:p>
          <a:p>
            <a:pPr lvl="1"/>
            <a:r>
              <a:rPr lang="en-US"/>
              <a:t>Resolution can be policy-driven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854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1294" tIns="45647" rIns="91294" bIns="45647"/>
          <a:lstStyle/>
          <a:p>
            <a:r>
              <a:rPr lang="en-US"/>
              <a:t>Bayou Architecture</a:t>
            </a:r>
          </a:p>
        </p:txBody>
      </p:sp>
      <p:pic>
        <p:nvPicPr>
          <p:cNvPr id="2028548" name="Picture 4" descr="bayou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208"/>
          <a:stretch>
            <a:fillRect/>
          </a:stretch>
        </p:blipFill>
        <p:spPr bwMode="auto">
          <a:xfrm>
            <a:off x="266330" y="1235961"/>
            <a:ext cx="8712799" cy="5241039"/>
          </a:xfrm>
          <a:prstGeom prst="rect">
            <a:avLst/>
          </a:prstGeom>
          <a:noFill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877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1294" tIns="45647" rIns="91294" bIns="45647"/>
          <a:lstStyle/>
          <a:p>
            <a:r>
              <a:rPr lang="en-US"/>
              <a:t>Updates</a:t>
            </a:r>
          </a:p>
        </p:txBody>
      </p:sp>
      <p:sp>
        <p:nvSpPr>
          <p:cNvPr id="1568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0472" y="1293006"/>
            <a:ext cx="8522563" cy="5172022"/>
          </a:xfrm>
        </p:spPr>
        <p:txBody>
          <a:bodyPr tIns="45647" bIns="45647"/>
          <a:lstStyle/>
          <a:p>
            <a:r>
              <a:rPr lang="en-US" dirty="0"/>
              <a:t>Client sends update to a server</a:t>
            </a:r>
          </a:p>
          <a:p>
            <a:endParaRPr lang="en-US" dirty="0"/>
          </a:p>
          <a:p>
            <a:r>
              <a:rPr lang="en-US" dirty="0"/>
              <a:t>Identified by a triple:</a:t>
            </a:r>
          </a:p>
          <a:p>
            <a:pPr lvl="1"/>
            <a:r>
              <a:rPr lang="en-US" dirty="0"/>
              <a:t>&lt;Commit-stamp, Time-stamp, Server-ID of accepting server&gt;</a:t>
            </a:r>
          </a:p>
          <a:p>
            <a:endParaRPr lang="en-US" dirty="0"/>
          </a:p>
          <a:p>
            <a:r>
              <a:rPr lang="en-US" dirty="0"/>
              <a:t>Updates are either committed or tentative</a:t>
            </a:r>
          </a:p>
          <a:p>
            <a:pPr lvl="1"/>
            <a:r>
              <a:rPr lang="en-US" dirty="0"/>
              <a:t>Commit-stamps increase monotonically</a:t>
            </a:r>
          </a:p>
          <a:p>
            <a:pPr lvl="1"/>
            <a:r>
              <a:rPr lang="en-US" dirty="0"/>
              <a:t>Tentative updates have commit-stamp = </a:t>
            </a:r>
            <a:r>
              <a:rPr lang="en-US" dirty="0" err="1"/>
              <a:t>inf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766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1294" tIns="45647" rIns="91294" bIns="45647"/>
          <a:lstStyle/>
          <a:p>
            <a:r>
              <a:rPr lang="en-US" smtClean="0"/>
              <a:t>ACID vs BASE</a:t>
            </a:r>
            <a:endParaRPr lang="en-US"/>
          </a:p>
        </p:txBody>
      </p:sp>
      <p:sp>
        <p:nvSpPr>
          <p:cNvPr id="177766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 tIns="45647" bIns="45647">
            <a:normAutofit/>
          </a:bodyPr>
          <a:lstStyle/>
          <a:p>
            <a:pPr algn="ctr">
              <a:buFontTx/>
              <a:buNone/>
            </a:pPr>
            <a:r>
              <a:rPr lang="en-US" sz="2800" dirty="0" smtClean="0">
                <a:solidFill>
                  <a:schemeClr val="accent1"/>
                </a:solidFill>
              </a:rPr>
              <a:t>ACID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Strong consistency for transactions highest priority</a:t>
            </a:r>
          </a:p>
          <a:p>
            <a:r>
              <a:rPr lang="en-US" dirty="0" smtClean="0"/>
              <a:t>Availability less important</a:t>
            </a:r>
          </a:p>
          <a:p>
            <a:r>
              <a:rPr lang="en-US" dirty="0" smtClean="0"/>
              <a:t>Pessimistic</a:t>
            </a:r>
          </a:p>
          <a:p>
            <a:r>
              <a:rPr lang="en-US" dirty="0" smtClean="0"/>
              <a:t>Rigorous analysis</a:t>
            </a:r>
          </a:p>
          <a:p>
            <a:r>
              <a:rPr lang="en-US" dirty="0" smtClean="0"/>
              <a:t>Complex mechanisms</a:t>
            </a:r>
          </a:p>
          <a:p>
            <a:endParaRPr lang="en-US" dirty="0"/>
          </a:p>
        </p:txBody>
      </p:sp>
      <p:sp>
        <p:nvSpPr>
          <p:cNvPr id="177766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 tIns="45647" bIns="45647">
            <a:normAutofit/>
          </a:bodyPr>
          <a:lstStyle/>
          <a:p>
            <a:pPr algn="ctr">
              <a:buFontTx/>
              <a:buNone/>
            </a:pPr>
            <a:r>
              <a:rPr lang="en-US" sz="2800" dirty="0" smtClean="0">
                <a:solidFill>
                  <a:schemeClr val="accent1"/>
                </a:solidFill>
              </a:rPr>
              <a:t>BASE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Availability and scaling highest priorities</a:t>
            </a:r>
          </a:p>
          <a:p>
            <a:r>
              <a:rPr lang="en-US" dirty="0" smtClean="0"/>
              <a:t>Weak consistency</a:t>
            </a:r>
          </a:p>
          <a:p>
            <a:r>
              <a:rPr lang="en-US" dirty="0" smtClean="0"/>
              <a:t>Optimistic</a:t>
            </a:r>
          </a:p>
          <a:p>
            <a:r>
              <a:rPr lang="en-US" dirty="0" smtClean="0"/>
              <a:t>Best effort</a:t>
            </a:r>
          </a:p>
          <a:p>
            <a:r>
              <a:rPr lang="en-US" dirty="0" smtClean="0"/>
              <a:t>Simple and fast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6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1294" tIns="45647" rIns="91294" bIns="45647"/>
          <a:lstStyle/>
          <a:p>
            <a:r>
              <a:rPr lang="en-US"/>
              <a:t>Anti-Entropy Exchange</a:t>
            </a:r>
          </a:p>
        </p:txBody>
      </p:sp>
      <p:sp>
        <p:nvSpPr>
          <p:cNvPr id="1576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tIns="45647" bIns="45647">
            <a:normAutofit fontScale="92500"/>
          </a:bodyPr>
          <a:lstStyle/>
          <a:p>
            <a:r>
              <a:rPr lang="en-US" dirty="0"/>
              <a:t>Each server keeps a</a:t>
            </a:r>
            <a:r>
              <a:rPr lang="en-US" dirty="0" smtClean="0"/>
              <a:t> vector timestamp</a:t>
            </a:r>
          </a:p>
          <a:p>
            <a:pPr lvl="1"/>
            <a:endParaRPr lang="en-US" dirty="0" smtClean="0"/>
          </a:p>
          <a:p>
            <a:r>
              <a:rPr lang="en-US" dirty="0"/>
              <a:t>When two servers connect, exchanging the version vectors allows them to identify the missing updates</a:t>
            </a:r>
          </a:p>
          <a:p>
            <a:endParaRPr lang="en-US" dirty="0"/>
          </a:p>
          <a:p>
            <a:r>
              <a:rPr lang="en-US" dirty="0"/>
              <a:t>These updates are exchanged in the order of the logs, so that if the connection is dropped the crucial </a:t>
            </a:r>
            <a:r>
              <a:rPr lang="en-US" dirty="0" err="1"/>
              <a:t>monotonicity</a:t>
            </a:r>
            <a:r>
              <a:rPr lang="en-US" dirty="0"/>
              <a:t> property still holds</a:t>
            </a:r>
          </a:p>
          <a:p>
            <a:pPr lvl="1"/>
            <a:r>
              <a:rPr lang="en-US" dirty="0"/>
              <a:t>If a server X has an update accepted by server Y, server X has all previous updates accepted by that server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105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1294" tIns="45647" rIns="91294" bIns="45647"/>
          <a:lstStyle/>
          <a:p>
            <a:r>
              <a:rPr lang="en-US"/>
              <a:t>Example with Three Servers</a:t>
            </a:r>
          </a:p>
        </p:txBody>
      </p:sp>
      <p:sp>
        <p:nvSpPr>
          <p:cNvPr id="1581059" name="Text Box 3"/>
          <p:cNvSpPr txBox="1">
            <a:spLocks noChangeArrowheads="1"/>
          </p:cNvSpPr>
          <p:nvPr/>
        </p:nvSpPr>
        <p:spPr bwMode="auto">
          <a:xfrm>
            <a:off x="1114466" y="1521183"/>
            <a:ext cx="1000283" cy="9206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343" tIns="44379" rIns="90343" bIns="44379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tx2"/>
                </a:solidFill>
              </a:rPr>
              <a:t>P</a:t>
            </a:r>
            <a:endParaRPr lang="en-US"/>
          </a:p>
          <a:p>
            <a:endParaRPr lang="en-US"/>
          </a:p>
          <a:p>
            <a:r>
              <a:rPr lang="en-US"/>
              <a:t>[0,0,0]</a:t>
            </a:r>
          </a:p>
        </p:txBody>
      </p:sp>
      <p:sp>
        <p:nvSpPr>
          <p:cNvPr id="1581060" name="Text Box 4"/>
          <p:cNvSpPr txBox="1">
            <a:spLocks noChangeArrowheads="1"/>
          </p:cNvSpPr>
          <p:nvPr/>
        </p:nvSpPr>
        <p:spPr bwMode="auto">
          <a:xfrm>
            <a:off x="4078973" y="1521183"/>
            <a:ext cx="1000283" cy="9206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343" tIns="44379" rIns="90343" bIns="44379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tx2"/>
                </a:solidFill>
              </a:rPr>
              <a:t>A</a:t>
            </a:r>
            <a:endParaRPr lang="en-US"/>
          </a:p>
          <a:p>
            <a:endParaRPr lang="en-US"/>
          </a:p>
          <a:p>
            <a:r>
              <a:rPr lang="en-US"/>
              <a:t>[0,0,0]</a:t>
            </a:r>
          </a:p>
        </p:txBody>
      </p:sp>
      <p:sp>
        <p:nvSpPr>
          <p:cNvPr id="1581061" name="Text Box 5"/>
          <p:cNvSpPr txBox="1">
            <a:spLocks noChangeArrowheads="1"/>
          </p:cNvSpPr>
          <p:nvPr/>
        </p:nvSpPr>
        <p:spPr bwMode="auto">
          <a:xfrm>
            <a:off x="7351029" y="1521183"/>
            <a:ext cx="1000283" cy="9206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343" tIns="44379" rIns="90343" bIns="44379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tx2"/>
                </a:solidFill>
              </a:rPr>
              <a:t>B</a:t>
            </a:r>
            <a:endParaRPr lang="en-US"/>
          </a:p>
          <a:p>
            <a:endParaRPr lang="en-US"/>
          </a:p>
          <a:p>
            <a:r>
              <a:rPr lang="en-US"/>
              <a:t>[0,0,0]</a:t>
            </a:r>
          </a:p>
        </p:txBody>
      </p:sp>
      <p:sp>
        <p:nvSpPr>
          <p:cNvPr id="1581062" name="Text Box 6"/>
          <p:cNvSpPr txBox="1">
            <a:spLocks noChangeArrowheads="1"/>
          </p:cNvSpPr>
          <p:nvPr/>
        </p:nvSpPr>
        <p:spPr bwMode="auto">
          <a:xfrm>
            <a:off x="1696270" y="3094658"/>
            <a:ext cx="1970049" cy="3666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343" tIns="44379" rIns="90343" bIns="44379">
            <a:prstTxWarp prst="textNoShape">
              <a:avLst/>
            </a:prstTxWarp>
            <a:spAutoFit/>
          </a:bodyPr>
          <a:lstStyle/>
          <a:p>
            <a:r>
              <a:rPr lang="en-US" dirty="0"/>
              <a:t>Version Vectors</a:t>
            </a:r>
          </a:p>
        </p:txBody>
      </p:sp>
      <p:sp>
        <p:nvSpPr>
          <p:cNvPr id="1581063" name="Line 7"/>
          <p:cNvSpPr>
            <a:spLocks noChangeShapeType="1"/>
          </p:cNvSpPr>
          <p:nvPr/>
        </p:nvSpPr>
        <p:spPr bwMode="auto">
          <a:xfrm flipH="1" flipV="1">
            <a:off x="1826264" y="2357834"/>
            <a:ext cx="760943" cy="68453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0343" tIns="44379" rIns="90343" bIns="4437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1064" name="Line 8"/>
          <p:cNvSpPr>
            <a:spLocks noChangeShapeType="1"/>
          </p:cNvSpPr>
          <p:nvPr/>
        </p:nvSpPr>
        <p:spPr bwMode="auto">
          <a:xfrm flipV="1">
            <a:off x="2739395" y="2281775"/>
            <a:ext cx="1674075" cy="760591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0343" tIns="44379" rIns="90343" bIns="4437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1065" name="Line 9"/>
          <p:cNvSpPr>
            <a:spLocks noChangeShapeType="1"/>
          </p:cNvSpPr>
          <p:nvPr/>
        </p:nvSpPr>
        <p:spPr bwMode="auto">
          <a:xfrm flipV="1">
            <a:off x="3043772" y="2205715"/>
            <a:ext cx="4337376" cy="836651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0343" tIns="44379" rIns="90343" bIns="4437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Vector Clocks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Helvetica" charset="0"/>
              </a:rPr>
              <a:t>Vector clocks overcome the shortcoming of </a:t>
            </a:r>
            <a:r>
              <a:rPr lang="en-GB" dirty="0" err="1" smtClean="0">
                <a:latin typeface="Helvetica" charset="0"/>
              </a:rPr>
              <a:t>Lamport</a:t>
            </a:r>
            <a:r>
              <a:rPr lang="en-GB" dirty="0" smtClean="0">
                <a:latin typeface="Helvetica" charset="0"/>
              </a:rPr>
              <a:t> logical clocks</a:t>
            </a:r>
          </a:p>
          <a:p>
            <a:pPr lvl="1"/>
            <a:r>
              <a:rPr lang="en-GB" i="1" dirty="0" err="1" smtClean="0">
                <a:latin typeface="Helvetica" charset="0"/>
              </a:rPr>
              <a:t>L</a:t>
            </a:r>
            <a:r>
              <a:rPr lang="en-GB" dirty="0" err="1" smtClean="0">
                <a:latin typeface="Helvetica" charset="0"/>
              </a:rPr>
              <a:t>(e</a:t>
            </a:r>
            <a:r>
              <a:rPr lang="en-GB" dirty="0" smtClean="0">
                <a:latin typeface="Helvetica" charset="0"/>
              </a:rPr>
              <a:t>) &lt; </a:t>
            </a:r>
            <a:r>
              <a:rPr lang="en-GB" i="1" dirty="0" err="1" smtClean="0">
                <a:latin typeface="Helvetica" charset="0"/>
              </a:rPr>
              <a:t>L</a:t>
            </a:r>
            <a:r>
              <a:rPr lang="en-GB" dirty="0" err="1" smtClean="0">
                <a:latin typeface="Helvetica" charset="0"/>
              </a:rPr>
              <a:t>(</a:t>
            </a:r>
            <a:r>
              <a:rPr lang="en-GB" i="1" dirty="0" err="1" smtClean="0">
                <a:latin typeface="Helvetica" charset="0"/>
              </a:rPr>
              <a:t>e</a:t>
            </a:r>
            <a:r>
              <a:rPr lang="en-GB" dirty="0" smtClean="0">
                <a:latin typeface="Helvetica" charset="0"/>
              </a:rPr>
              <a:t>’) does not imply </a:t>
            </a:r>
            <a:r>
              <a:rPr lang="en-GB" i="1" dirty="0" err="1" smtClean="0">
                <a:latin typeface="Helvetica" charset="0"/>
              </a:rPr>
              <a:t>e</a:t>
            </a:r>
            <a:r>
              <a:rPr lang="en-GB" dirty="0" smtClean="0">
                <a:latin typeface="Helvetica" charset="0"/>
              </a:rPr>
              <a:t> happened before </a:t>
            </a:r>
            <a:r>
              <a:rPr lang="en-GB" i="1" dirty="0" err="1" smtClean="0">
                <a:latin typeface="Helvetica" charset="0"/>
              </a:rPr>
              <a:t>e</a:t>
            </a:r>
            <a:r>
              <a:rPr lang="en-GB" dirty="0" smtClean="0">
                <a:latin typeface="Helvetica" charset="0"/>
              </a:rPr>
              <a:t>’</a:t>
            </a:r>
          </a:p>
          <a:p>
            <a:r>
              <a:rPr lang="en-GB" dirty="0" smtClean="0">
                <a:latin typeface="Helvetica" charset="0"/>
              </a:rPr>
              <a:t>Vector timestamps are used to timestamp local events</a:t>
            </a:r>
          </a:p>
          <a:p>
            <a:r>
              <a:rPr lang="en-GB" dirty="0" smtClean="0">
                <a:latin typeface="Helvetica" charset="0"/>
              </a:rPr>
              <a:t>They are applied in schemes  for replication of data</a:t>
            </a:r>
          </a:p>
          <a:p>
            <a:endParaRPr lang="en-GB" dirty="0" smtClean="0">
              <a:latin typeface="Helvetica" charset="0"/>
            </a:endParaRPr>
          </a:p>
          <a:p>
            <a:endParaRPr lang="en-GB" dirty="0" smtClean="0">
              <a:latin typeface="Helvetica" charset="0"/>
            </a:endParaRP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Vector Clocks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04800" y="3505200"/>
            <a:ext cx="8534400" cy="2620963"/>
          </a:xfrm>
        </p:spPr>
        <p:txBody>
          <a:bodyPr/>
          <a:lstStyle/>
          <a:p>
            <a:r>
              <a:rPr lang="en-GB" dirty="0" smtClean="0"/>
              <a:t>How to ensure causality?</a:t>
            </a:r>
          </a:p>
          <a:p>
            <a:r>
              <a:rPr lang="en-GB" dirty="0" smtClean="0"/>
              <a:t>Two rules for delaying message processing:</a:t>
            </a:r>
          </a:p>
          <a:p>
            <a:pPr marL="987552" lvl="1" indent="-457200">
              <a:buFont typeface="+mj-lt"/>
              <a:buAutoNum type="arabicPeriod"/>
            </a:pPr>
            <a:r>
              <a:rPr lang="en-GB" dirty="0" smtClean="0"/>
              <a:t>VC must indicate that this is next message from source</a:t>
            </a:r>
          </a:p>
          <a:p>
            <a:pPr marL="987552" lvl="1" indent="-457200">
              <a:buFont typeface="+mj-lt"/>
              <a:buAutoNum type="arabicPeriod"/>
            </a:pPr>
            <a:r>
              <a:rPr lang="en-GB" dirty="0" smtClean="0"/>
              <a:t>VC must indicate that you have all the other messages that “caused” this message</a:t>
            </a:r>
            <a:endParaRPr lang="en-GB" dirty="0"/>
          </a:p>
        </p:txBody>
      </p:sp>
      <p:pic>
        <p:nvPicPr>
          <p:cNvPr id="47107" name="Picture 3"/>
          <p:cNvPicPr>
            <a:picLocks noChangeAspect="1" noChangeArrowheads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rcRect/>
              <a:stretch>
                <a:fillRect/>
              </a:stretch>
            </p:blipFill>
          </mc:Choice>
          <mc:Fallback>
            <p:blipFill>
              <a:blip r:embed="rId3"/>
              <a:srcRect/>
              <a:stretch>
                <a:fillRect/>
              </a:stretch>
            </p:blipFill>
          </mc:Fallback>
        </mc:AlternateContent>
        <p:spPr bwMode="auto">
          <a:xfrm>
            <a:off x="1600200" y="838200"/>
            <a:ext cx="6213475" cy="2538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31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All Servers Write Independently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304800" y="3733800"/>
            <a:ext cx="8534400" cy="2392363"/>
          </a:xfrm>
        </p:spPr>
        <p:txBody>
          <a:bodyPr/>
          <a:lstStyle/>
          <a:p>
            <a:r>
              <a:rPr lang="en-US" dirty="0" smtClean="0"/>
              <a:t>Identifier (commit-stamp, time-stamp, server-ID)</a:t>
            </a:r>
          </a:p>
          <a:p>
            <a:endParaRPr lang="en-US" dirty="0"/>
          </a:p>
        </p:txBody>
      </p:sp>
      <p:sp>
        <p:nvSpPr>
          <p:cNvPr id="1583107" name="Text Box 3"/>
          <p:cNvSpPr txBox="1">
            <a:spLocks noChangeArrowheads="1"/>
          </p:cNvSpPr>
          <p:nvPr/>
        </p:nvSpPr>
        <p:spPr bwMode="auto">
          <a:xfrm>
            <a:off x="989226" y="1521184"/>
            <a:ext cx="1290063" cy="202861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343" tIns="44379" rIns="90343" bIns="44379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tx2"/>
                </a:solidFill>
              </a:rPr>
              <a:t>P</a:t>
            </a:r>
            <a:endParaRPr lang="en-US"/>
          </a:p>
          <a:p>
            <a:endParaRPr lang="en-US"/>
          </a:p>
          <a:p>
            <a:r>
              <a:rPr lang="en-US"/>
              <a:t>&lt;inf,1,P&gt;</a:t>
            </a:r>
          </a:p>
          <a:p>
            <a:r>
              <a:rPr lang="en-US"/>
              <a:t>&lt;inf,4,P&gt;</a:t>
            </a:r>
          </a:p>
          <a:p>
            <a:r>
              <a:rPr lang="en-US"/>
              <a:t>&lt;inf,8,P&gt;</a:t>
            </a:r>
          </a:p>
          <a:p>
            <a:endParaRPr lang="en-US"/>
          </a:p>
          <a:p>
            <a:r>
              <a:rPr lang="en-US"/>
              <a:t>[8,0,0]</a:t>
            </a:r>
          </a:p>
        </p:txBody>
      </p:sp>
      <p:sp>
        <p:nvSpPr>
          <p:cNvPr id="1583108" name="Text Box 4"/>
          <p:cNvSpPr txBox="1">
            <a:spLocks noChangeArrowheads="1"/>
          </p:cNvSpPr>
          <p:nvPr/>
        </p:nvSpPr>
        <p:spPr bwMode="auto">
          <a:xfrm>
            <a:off x="4232747" y="1521184"/>
            <a:ext cx="1455410" cy="202861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343" tIns="44379" rIns="90343" bIns="44379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tx2"/>
                </a:solidFill>
              </a:rPr>
              <a:t>A</a:t>
            </a:r>
            <a:endParaRPr lang="en-US"/>
          </a:p>
          <a:p>
            <a:endParaRPr lang="en-US"/>
          </a:p>
          <a:p>
            <a:r>
              <a:rPr lang="en-US"/>
              <a:t>&lt;inf,2,A&gt;</a:t>
            </a:r>
          </a:p>
          <a:p>
            <a:r>
              <a:rPr lang="en-US"/>
              <a:t>&lt;inf,3,A&gt;</a:t>
            </a:r>
          </a:p>
          <a:p>
            <a:r>
              <a:rPr lang="en-US"/>
              <a:t>&lt;inf,10,A&gt;</a:t>
            </a:r>
          </a:p>
          <a:p>
            <a:endParaRPr lang="en-US"/>
          </a:p>
          <a:p>
            <a:r>
              <a:rPr lang="en-US"/>
              <a:t>[0,10,0]</a:t>
            </a:r>
          </a:p>
        </p:txBody>
      </p:sp>
      <p:sp>
        <p:nvSpPr>
          <p:cNvPr id="1583109" name="Text Box 5"/>
          <p:cNvSpPr txBox="1">
            <a:spLocks noChangeArrowheads="1"/>
          </p:cNvSpPr>
          <p:nvPr/>
        </p:nvSpPr>
        <p:spPr bwMode="auto">
          <a:xfrm>
            <a:off x="7618943" y="1521184"/>
            <a:ext cx="1309111" cy="202861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343" tIns="44379" rIns="90343" bIns="44379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tx2"/>
                </a:solidFill>
              </a:rPr>
              <a:t>B</a:t>
            </a:r>
            <a:endParaRPr lang="en-US"/>
          </a:p>
          <a:p>
            <a:endParaRPr lang="en-US"/>
          </a:p>
          <a:p>
            <a:r>
              <a:rPr lang="en-US"/>
              <a:t>&lt;inf,1,B&gt;</a:t>
            </a:r>
          </a:p>
          <a:p>
            <a:r>
              <a:rPr lang="en-US"/>
              <a:t>&lt;inf,5,B&gt;</a:t>
            </a:r>
          </a:p>
          <a:p>
            <a:r>
              <a:rPr lang="en-US"/>
              <a:t>&lt;inf,9,B&gt;</a:t>
            </a:r>
          </a:p>
          <a:p>
            <a:endParaRPr lang="en-US"/>
          </a:p>
          <a:p>
            <a:r>
              <a:rPr lang="en-US"/>
              <a:t>[0,0,9]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4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1294" tIns="45647" rIns="91294" bIns="45647"/>
          <a:lstStyle/>
          <a:p>
            <a:r>
              <a:rPr lang="en-US"/>
              <a:t>Conflict Detection</a:t>
            </a:r>
          </a:p>
        </p:txBody>
      </p:sp>
      <p:sp>
        <p:nvSpPr>
          <p:cNvPr id="1597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tIns="45647" bIns="45647"/>
          <a:lstStyle/>
          <a:p>
            <a:r>
              <a:rPr lang="en-US"/>
              <a:t>Write specifies the data the write depends on:</a:t>
            </a:r>
          </a:p>
          <a:p>
            <a:endParaRPr lang="en-US"/>
          </a:p>
          <a:p>
            <a:pPr lvl="1"/>
            <a:r>
              <a:rPr lang="en-US"/>
              <a:t>Set X=8 if Y=5 and Z=3</a:t>
            </a:r>
          </a:p>
          <a:p>
            <a:pPr lvl="1"/>
            <a:endParaRPr lang="en-US"/>
          </a:p>
          <a:p>
            <a:pPr lvl="1"/>
            <a:r>
              <a:rPr lang="en-US"/>
              <a:t>Set Cal(11:00-12:00)=dentist if Cal(11:00-12:00) is null</a:t>
            </a:r>
          </a:p>
          <a:p>
            <a:pPr lvl="1"/>
            <a:endParaRPr lang="en-US"/>
          </a:p>
          <a:p>
            <a:r>
              <a:rPr lang="en-US"/>
              <a:t>These write dependencies are crucial in eliminating unnecessary conflicts</a:t>
            </a:r>
          </a:p>
          <a:p>
            <a:pPr lvl="1"/>
            <a:r>
              <a:rPr lang="en-US"/>
              <a:t>If file-level detection was used, all updates would conflict with each other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949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1294" tIns="45647" rIns="91294" bIns="45647"/>
          <a:lstStyle/>
          <a:p>
            <a:r>
              <a:rPr lang="en-US"/>
              <a:t>Conflict Resolution</a:t>
            </a:r>
          </a:p>
        </p:txBody>
      </p:sp>
      <p:sp>
        <p:nvSpPr>
          <p:cNvPr id="1599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tIns="45647" bIns="45647"/>
          <a:lstStyle/>
          <a:p>
            <a:r>
              <a:rPr lang="en-US"/>
              <a:t>Specified by merge procedure (mergeproc)</a:t>
            </a:r>
          </a:p>
          <a:p>
            <a:endParaRPr lang="en-US"/>
          </a:p>
          <a:p>
            <a:r>
              <a:rPr lang="en-US"/>
              <a:t>When conflict is detected, mergeproc is called</a:t>
            </a:r>
          </a:p>
          <a:p>
            <a:endParaRPr lang="en-US"/>
          </a:p>
          <a:p>
            <a:pPr lvl="1"/>
            <a:r>
              <a:rPr lang="en-US"/>
              <a:t>Move appointments to open spot on calendar</a:t>
            </a:r>
          </a:p>
          <a:p>
            <a:pPr lvl="1"/>
            <a:endParaRPr lang="en-US"/>
          </a:p>
          <a:p>
            <a:pPr lvl="1"/>
            <a:r>
              <a:rPr lang="en-US"/>
              <a:t>Move meetings to open room</a:t>
            </a:r>
          </a:p>
          <a:p>
            <a:pPr lvl="1"/>
            <a:endParaRPr lang="en-US"/>
          </a:p>
          <a:p>
            <a:pPr lvl="1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5154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1294" tIns="45647" rIns="91294" bIns="45647">
            <a:normAutofit fontScale="90000"/>
          </a:bodyPr>
          <a:lstStyle/>
          <a:p>
            <a:r>
              <a:rPr lang="en-US"/>
              <a:t>P and A Do Anti-Entropy Exchange</a:t>
            </a:r>
          </a:p>
        </p:txBody>
      </p:sp>
      <p:sp>
        <p:nvSpPr>
          <p:cNvPr id="1585155" name="Text Box 3"/>
          <p:cNvSpPr txBox="1">
            <a:spLocks noChangeArrowheads="1"/>
          </p:cNvSpPr>
          <p:nvPr/>
        </p:nvSpPr>
        <p:spPr bwMode="auto">
          <a:xfrm>
            <a:off x="932156" y="1521183"/>
            <a:ext cx="1455410" cy="285961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343" tIns="44379" rIns="90343" bIns="44379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tx2"/>
                </a:solidFill>
              </a:rPr>
              <a:t>P</a:t>
            </a:r>
            <a:endParaRPr lang="en-US"/>
          </a:p>
          <a:p>
            <a:endParaRPr lang="en-US"/>
          </a:p>
          <a:p>
            <a:r>
              <a:rPr lang="en-US"/>
              <a:t>&lt;inf,1,P&gt;</a:t>
            </a:r>
          </a:p>
          <a:p>
            <a:r>
              <a:rPr lang="en-US"/>
              <a:t>&lt;inf,2,A&gt;</a:t>
            </a:r>
          </a:p>
          <a:p>
            <a:r>
              <a:rPr lang="en-US"/>
              <a:t>&lt;inf,3,A&gt;</a:t>
            </a:r>
          </a:p>
          <a:p>
            <a:r>
              <a:rPr lang="en-US"/>
              <a:t>&lt;inf,4,P&gt;</a:t>
            </a:r>
          </a:p>
          <a:p>
            <a:r>
              <a:rPr lang="en-US"/>
              <a:t>&lt;inf,8,P&gt;</a:t>
            </a:r>
          </a:p>
          <a:p>
            <a:r>
              <a:rPr lang="en-US"/>
              <a:t>&lt;inf,10,A&gt;</a:t>
            </a:r>
          </a:p>
          <a:p>
            <a:endParaRPr lang="en-US"/>
          </a:p>
          <a:p>
            <a:r>
              <a:rPr lang="en-US"/>
              <a:t>[8,10,0]</a:t>
            </a:r>
          </a:p>
        </p:txBody>
      </p:sp>
      <p:sp>
        <p:nvSpPr>
          <p:cNvPr id="1585156" name="Text Box 4"/>
          <p:cNvSpPr txBox="1">
            <a:spLocks noChangeArrowheads="1"/>
          </p:cNvSpPr>
          <p:nvPr/>
        </p:nvSpPr>
        <p:spPr bwMode="auto">
          <a:xfrm>
            <a:off x="4232747" y="1521183"/>
            <a:ext cx="1455410" cy="3136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343" tIns="44379" rIns="90343" bIns="44379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tx2"/>
                </a:solidFill>
              </a:rPr>
              <a:t>A</a:t>
            </a:r>
            <a:endParaRPr lang="en-US"/>
          </a:p>
          <a:p>
            <a:endParaRPr lang="en-US"/>
          </a:p>
          <a:p>
            <a:r>
              <a:rPr lang="en-US"/>
              <a:t>&lt;inf,1,P&gt;</a:t>
            </a:r>
          </a:p>
          <a:p>
            <a:r>
              <a:rPr lang="en-US"/>
              <a:t>&lt;inf,2,A&gt;</a:t>
            </a:r>
          </a:p>
          <a:p>
            <a:r>
              <a:rPr lang="en-US"/>
              <a:t>&lt;inf,3,A&gt;</a:t>
            </a:r>
          </a:p>
          <a:p>
            <a:r>
              <a:rPr lang="en-US"/>
              <a:t>&lt;inf,4,P&gt;</a:t>
            </a:r>
          </a:p>
          <a:p>
            <a:r>
              <a:rPr lang="en-US"/>
              <a:t>&lt;inf,8,P&gt;</a:t>
            </a:r>
          </a:p>
          <a:p>
            <a:r>
              <a:rPr lang="en-US"/>
              <a:t>&lt;inf,10,A&gt;</a:t>
            </a:r>
          </a:p>
          <a:p>
            <a:endParaRPr lang="en-US"/>
          </a:p>
          <a:p>
            <a:r>
              <a:rPr lang="en-US"/>
              <a:t>[8,10,0]</a:t>
            </a:r>
          </a:p>
          <a:p>
            <a:endParaRPr lang="en-US"/>
          </a:p>
        </p:txBody>
      </p:sp>
      <p:sp>
        <p:nvSpPr>
          <p:cNvPr id="1585157" name="Text Box 5"/>
          <p:cNvSpPr txBox="1">
            <a:spLocks noChangeArrowheads="1"/>
          </p:cNvSpPr>
          <p:nvPr/>
        </p:nvSpPr>
        <p:spPr bwMode="auto">
          <a:xfrm>
            <a:off x="7618943" y="1521184"/>
            <a:ext cx="1309111" cy="202861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343" tIns="44379" rIns="90343" bIns="44379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tx2"/>
                </a:solidFill>
              </a:rPr>
              <a:t>B</a:t>
            </a:r>
            <a:endParaRPr lang="en-US"/>
          </a:p>
          <a:p>
            <a:endParaRPr lang="en-US"/>
          </a:p>
          <a:p>
            <a:r>
              <a:rPr lang="en-US"/>
              <a:t>&lt;inf,1,B&gt;</a:t>
            </a:r>
          </a:p>
          <a:p>
            <a:r>
              <a:rPr lang="en-US"/>
              <a:t>&lt;inf,5,B&gt;</a:t>
            </a:r>
          </a:p>
          <a:p>
            <a:r>
              <a:rPr lang="en-US"/>
              <a:t>&lt;inf,9,B&gt;</a:t>
            </a:r>
          </a:p>
          <a:p>
            <a:endParaRPr lang="en-US"/>
          </a:p>
          <a:p>
            <a:r>
              <a:rPr lang="en-US"/>
              <a:t>[0,0,9]</a:t>
            </a:r>
          </a:p>
        </p:txBody>
      </p:sp>
      <p:sp>
        <p:nvSpPr>
          <p:cNvPr id="1585158" name="Text Box 6"/>
          <p:cNvSpPr txBox="1">
            <a:spLocks noChangeArrowheads="1"/>
          </p:cNvSpPr>
          <p:nvPr/>
        </p:nvSpPr>
        <p:spPr bwMode="auto">
          <a:xfrm>
            <a:off x="989226" y="4715668"/>
            <a:ext cx="1290063" cy="147461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343" tIns="44379" rIns="90343" bIns="44379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1"/>
                </a:solidFill>
              </a:rPr>
              <a:t>&lt;inf,1,P&gt;</a:t>
            </a:r>
          </a:p>
          <a:p>
            <a:r>
              <a:rPr lang="en-US">
                <a:solidFill>
                  <a:schemeClr val="accent1"/>
                </a:solidFill>
              </a:rPr>
              <a:t>&lt;inf,4,P&gt;</a:t>
            </a:r>
          </a:p>
          <a:p>
            <a:r>
              <a:rPr lang="en-US">
                <a:solidFill>
                  <a:schemeClr val="accent1"/>
                </a:solidFill>
              </a:rPr>
              <a:t>&lt;inf,8,P&gt;</a:t>
            </a:r>
          </a:p>
          <a:p>
            <a:endParaRPr lang="en-US">
              <a:solidFill>
                <a:schemeClr val="accent1"/>
              </a:solidFill>
            </a:endParaRPr>
          </a:p>
          <a:p>
            <a:r>
              <a:rPr lang="en-US">
                <a:solidFill>
                  <a:schemeClr val="accent1"/>
                </a:solidFill>
              </a:rPr>
              <a:t>[8,0,0]</a:t>
            </a:r>
          </a:p>
        </p:txBody>
      </p:sp>
      <p:sp>
        <p:nvSpPr>
          <p:cNvPr id="1585159" name="Text Box 7"/>
          <p:cNvSpPr txBox="1">
            <a:spLocks noChangeArrowheads="1"/>
          </p:cNvSpPr>
          <p:nvPr/>
        </p:nvSpPr>
        <p:spPr bwMode="auto">
          <a:xfrm>
            <a:off x="4232747" y="4639609"/>
            <a:ext cx="1455410" cy="147461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343" tIns="44379" rIns="90343" bIns="44379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1"/>
                </a:solidFill>
              </a:rPr>
              <a:t>&lt;inf,2,A&gt;</a:t>
            </a:r>
          </a:p>
          <a:p>
            <a:r>
              <a:rPr lang="en-US">
                <a:solidFill>
                  <a:schemeClr val="accent1"/>
                </a:solidFill>
              </a:rPr>
              <a:t>&lt;inf,3,A&gt;</a:t>
            </a:r>
          </a:p>
          <a:p>
            <a:r>
              <a:rPr lang="en-US">
                <a:solidFill>
                  <a:schemeClr val="accent1"/>
                </a:solidFill>
              </a:rPr>
              <a:t>&lt;inf,10,A&gt;</a:t>
            </a:r>
          </a:p>
          <a:p>
            <a:endParaRPr lang="en-US">
              <a:solidFill>
                <a:schemeClr val="accent1"/>
              </a:solidFill>
            </a:endParaRPr>
          </a:p>
          <a:p>
            <a:r>
              <a:rPr lang="en-US">
                <a:solidFill>
                  <a:schemeClr val="accent1"/>
                </a:solidFill>
              </a:rPr>
              <a:t>[0,10,0]</a:t>
            </a:r>
          </a:p>
        </p:txBody>
      </p:sp>
      <p:sp>
        <p:nvSpPr>
          <p:cNvPr id="1585160" name="Line 8"/>
          <p:cNvSpPr>
            <a:spLocks noChangeShapeType="1"/>
          </p:cNvSpPr>
          <p:nvPr/>
        </p:nvSpPr>
        <p:spPr bwMode="auto">
          <a:xfrm flipV="1">
            <a:off x="1445792" y="4183253"/>
            <a:ext cx="0" cy="380296"/>
          </a:xfrm>
          <a:prstGeom prst="line">
            <a:avLst/>
          </a:prstGeom>
          <a:noFill/>
          <a:ln w="57150">
            <a:solidFill>
              <a:srgbClr val="00CC66"/>
            </a:solidFill>
            <a:round/>
            <a:headEnd/>
            <a:tailEnd type="triangle" w="med" len="med"/>
          </a:ln>
          <a:effectLst/>
        </p:spPr>
        <p:txBody>
          <a:bodyPr wrap="none" lIns="90343" tIns="44379" rIns="90343" bIns="4437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5161" name="Line 9"/>
          <p:cNvSpPr>
            <a:spLocks noChangeShapeType="1"/>
          </p:cNvSpPr>
          <p:nvPr/>
        </p:nvSpPr>
        <p:spPr bwMode="auto">
          <a:xfrm flipV="1">
            <a:off x="4793942" y="4183253"/>
            <a:ext cx="0" cy="380296"/>
          </a:xfrm>
          <a:prstGeom prst="line">
            <a:avLst/>
          </a:prstGeom>
          <a:noFill/>
          <a:ln w="57150">
            <a:solidFill>
              <a:srgbClr val="00CC66"/>
            </a:solidFill>
            <a:round/>
            <a:headEnd/>
            <a:tailEnd type="triangle" w="med" len="med"/>
          </a:ln>
          <a:effectLst/>
        </p:spPr>
        <p:txBody>
          <a:bodyPr wrap="none" lIns="90343" tIns="44379" rIns="90343" bIns="4437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Bayou uses a primary to commit a total order</a:t>
            </a:r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Why is it important to make log stable?</a:t>
            </a:r>
          </a:p>
          <a:p>
            <a:pPr lvl="1"/>
            <a:r>
              <a:rPr lang="en-US" smtClean="0"/>
              <a:t>Stable writes can be committed </a:t>
            </a:r>
          </a:p>
          <a:p>
            <a:pPr lvl="1"/>
            <a:r>
              <a:rPr lang="en-US" smtClean="0"/>
              <a:t>Stable portion of the log can be truncated</a:t>
            </a:r>
          </a:p>
          <a:p>
            <a:r>
              <a:rPr lang="en-US" smtClean="0"/>
              <a:t>Problem: If any node is offline, the stable portion of all logs stops growing</a:t>
            </a:r>
          </a:p>
          <a:p>
            <a:r>
              <a:rPr lang="en-US" smtClean="0"/>
              <a:t>Bayou’s solution:</a:t>
            </a:r>
          </a:p>
          <a:p>
            <a:pPr lvl="1"/>
            <a:r>
              <a:rPr lang="en-US" smtClean="0"/>
              <a:t>A designated primary defines a total commit order </a:t>
            </a:r>
          </a:p>
          <a:p>
            <a:pPr lvl="1"/>
            <a:r>
              <a:rPr lang="en-US" smtClean="0"/>
              <a:t>Primary assigns CSNs (commit-seq-no)</a:t>
            </a:r>
          </a:p>
          <a:p>
            <a:pPr lvl="1"/>
            <a:r>
              <a:rPr lang="en-US" smtClean="0"/>
              <a:t>Any write with a known CSN is stable</a:t>
            </a:r>
          </a:p>
          <a:p>
            <a:pPr lvl="1"/>
            <a:r>
              <a:rPr lang="en-US" smtClean="0"/>
              <a:t>All stable writes are ordered before tentative writes</a:t>
            </a:r>
          </a:p>
          <a:p>
            <a:pPr lvl="1"/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0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1294" tIns="45647" rIns="91294" bIns="45647"/>
          <a:lstStyle/>
          <a:p>
            <a:r>
              <a:rPr lang="en-US"/>
              <a:t>P Commits Some Early Writes</a:t>
            </a:r>
          </a:p>
        </p:txBody>
      </p:sp>
      <p:sp>
        <p:nvSpPr>
          <p:cNvPr id="1587203" name="Text Box 3"/>
          <p:cNvSpPr txBox="1">
            <a:spLocks noChangeArrowheads="1"/>
          </p:cNvSpPr>
          <p:nvPr/>
        </p:nvSpPr>
        <p:spPr bwMode="auto">
          <a:xfrm>
            <a:off x="932156" y="1521183"/>
            <a:ext cx="1455410" cy="285961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343" tIns="44379" rIns="90343" bIns="44379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tx2"/>
                </a:solidFill>
              </a:rPr>
              <a:t>P</a:t>
            </a:r>
            <a:endParaRPr lang="en-US"/>
          </a:p>
          <a:p>
            <a:endParaRPr lang="en-US"/>
          </a:p>
          <a:p>
            <a:r>
              <a:rPr lang="en-US"/>
              <a:t>&lt;1,1,P&gt;</a:t>
            </a:r>
          </a:p>
          <a:p>
            <a:r>
              <a:rPr lang="en-US"/>
              <a:t>&lt;2,2,A&gt;</a:t>
            </a:r>
          </a:p>
          <a:p>
            <a:r>
              <a:rPr lang="en-US"/>
              <a:t>&lt;3,3,A&gt;</a:t>
            </a:r>
          </a:p>
          <a:p>
            <a:r>
              <a:rPr lang="en-US"/>
              <a:t>&lt;inf,4,P&gt;</a:t>
            </a:r>
          </a:p>
          <a:p>
            <a:r>
              <a:rPr lang="en-US"/>
              <a:t>&lt;inf,8,P&gt;</a:t>
            </a:r>
          </a:p>
          <a:p>
            <a:r>
              <a:rPr lang="en-US"/>
              <a:t>&lt;inf,10,A&gt;</a:t>
            </a:r>
          </a:p>
          <a:p>
            <a:endParaRPr lang="en-US"/>
          </a:p>
          <a:p>
            <a:r>
              <a:rPr lang="en-US"/>
              <a:t>[8,10,0]</a:t>
            </a:r>
          </a:p>
        </p:txBody>
      </p:sp>
      <p:sp>
        <p:nvSpPr>
          <p:cNvPr id="1587204" name="Text Box 4"/>
          <p:cNvSpPr txBox="1">
            <a:spLocks noChangeArrowheads="1"/>
          </p:cNvSpPr>
          <p:nvPr/>
        </p:nvSpPr>
        <p:spPr bwMode="auto">
          <a:xfrm>
            <a:off x="4232747" y="1521183"/>
            <a:ext cx="1455410" cy="3136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343" tIns="44379" rIns="90343" bIns="44379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tx2"/>
                </a:solidFill>
              </a:rPr>
              <a:t>A</a:t>
            </a:r>
            <a:endParaRPr lang="en-US"/>
          </a:p>
          <a:p>
            <a:endParaRPr lang="en-US"/>
          </a:p>
          <a:p>
            <a:r>
              <a:rPr lang="en-US"/>
              <a:t>&lt;inf,1,P&gt;</a:t>
            </a:r>
          </a:p>
          <a:p>
            <a:r>
              <a:rPr lang="en-US"/>
              <a:t>&lt;inf,2,A&gt;</a:t>
            </a:r>
          </a:p>
          <a:p>
            <a:r>
              <a:rPr lang="en-US"/>
              <a:t>&lt;inf,3,A&gt;</a:t>
            </a:r>
          </a:p>
          <a:p>
            <a:r>
              <a:rPr lang="en-US"/>
              <a:t>&lt;inf,4,P&gt;</a:t>
            </a:r>
          </a:p>
          <a:p>
            <a:r>
              <a:rPr lang="en-US"/>
              <a:t>&lt;inf,8,P&gt;</a:t>
            </a:r>
          </a:p>
          <a:p>
            <a:r>
              <a:rPr lang="en-US"/>
              <a:t>&lt;inf,10,A&gt;</a:t>
            </a:r>
          </a:p>
          <a:p>
            <a:endParaRPr lang="en-US"/>
          </a:p>
          <a:p>
            <a:r>
              <a:rPr lang="en-US"/>
              <a:t>[8,10,0]</a:t>
            </a:r>
          </a:p>
          <a:p>
            <a:endParaRPr lang="en-US"/>
          </a:p>
        </p:txBody>
      </p:sp>
      <p:sp>
        <p:nvSpPr>
          <p:cNvPr id="1587205" name="Text Box 5"/>
          <p:cNvSpPr txBox="1">
            <a:spLocks noChangeArrowheads="1"/>
          </p:cNvSpPr>
          <p:nvPr/>
        </p:nvSpPr>
        <p:spPr bwMode="auto">
          <a:xfrm>
            <a:off x="7618943" y="1521184"/>
            <a:ext cx="1309111" cy="202861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343" tIns="44379" rIns="90343" bIns="44379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tx2"/>
                </a:solidFill>
              </a:rPr>
              <a:t>B</a:t>
            </a:r>
            <a:endParaRPr lang="en-US"/>
          </a:p>
          <a:p>
            <a:endParaRPr lang="en-US"/>
          </a:p>
          <a:p>
            <a:r>
              <a:rPr lang="en-US"/>
              <a:t>&lt;inf,1,B&gt;</a:t>
            </a:r>
          </a:p>
          <a:p>
            <a:r>
              <a:rPr lang="en-US"/>
              <a:t>&lt;inf,5,B&gt;</a:t>
            </a:r>
          </a:p>
          <a:p>
            <a:r>
              <a:rPr lang="en-US"/>
              <a:t>&lt;inf,9,B&gt;</a:t>
            </a:r>
          </a:p>
          <a:p>
            <a:endParaRPr lang="en-US"/>
          </a:p>
          <a:p>
            <a:r>
              <a:rPr lang="en-US"/>
              <a:t>[0,0,9]</a:t>
            </a:r>
          </a:p>
        </p:txBody>
      </p:sp>
      <p:sp>
        <p:nvSpPr>
          <p:cNvPr id="1587206" name="Text Box 6"/>
          <p:cNvSpPr txBox="1">
            <a:spLocks noChangeArrowheads="1"/>
          </p:cNvSpPr>
          <p:nvPr/>
        </p:nvSpPr>
        <p:spPr bwMode="auto">
          <a:xfrm>
            <a:off x="913132" y="4487490"/>
            <a:ext cx="1455410" cy="230561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343" tIns="44379" rIns="90343" bIns="44379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1"/>
                </a:solidFill>
              </a:rPr>
              <a:t>&lt;inf,1,P&gt;</a:t>
            </a:r>
          </a:p>
          <a:p>
            <a:r>
              <a:rPr lang="en-US">
                <a:solidFill>
                  <a:schemeClr val="accent1"/>
                </a:solidFill>
              </a:rPr>
              <a:t>&lt;inf,2,A&gt;</a:t>
            </a:r>
          </a:p>
          <a:p>
            <a:r>
              <a:rPr lang="en-US">
                <a:solidFill>
                  <a:schemeClr val="accent1"/>
                </a:solidFill>
              </a:rPr>
              <a:t>&lt;inf,3,A&gt;</a:t>
            </a:r>
          </a:p>
          <a:p>
            <a:r>
              <a:rPr lang="en-US">
                <a:solidFill>
                  <a:schemeClr val="accent1"/>
                </a:solidFill>
              </a:rPr>
              <a:t>&lt;inf,4,P&gt;</a:t>
            </a:r>
          </a:p>
          <a:p>
            <a:r>
              <a:rPr lang="en-US">
                <a:solidFill>
                  <a:schemeClr val="accent1"/>
                </a:solidFill>
              </a:rPr>
              <a:t>&lt;inf,8,P&gt;</a:t>
            </a:r>
          </a:p>
          <a:p>
            <a:r>
              <a:rPr lang="en-US">
                <a:solidFill>
                  <a:schemeClr val="accent1"/>
                </a:solidFill>
              </a:rPr>
              <a:t>&lt;inf,10,A&gt;</a:t>
            </a:r>
          </a:p>
          <a:p>
            <a:endParaRPr lang="en-US">
              <a:solidFill>
                <a:schemeClr val="accent1"/>
              </a:solidFill>
            </a:endParaRPr>
          </a:p>
          <a:p>
            <a:r>
              <a:rPr lang="en-US">
                <a:solidFill>
                  <a:schemeClr val="accent1"/>
                </a:solidFill>
              </a:rPr>
              <a:t>[8,10,0]</a:t>
            </a:r>
          </a:p>
        </p:txBody>
      </p:sp>
      <p:sp>
        <p:nvSpPr>
          <p:cNvPr id="1587207" name="Line 7"/>
          <p:cNvSpPr>
            <a:spLocks noChangeShapeType="1"/>
          </p:cNvSpPr>
          <p:nvPr/>
        </p:nvSpPr>
        <p:spPr bwMode="auto">
          <a:xfrm flipV="1">
            <a:off x="1445792" y="4031135"/>
            <a:ext cx="0" cy="380296"/>
          </a:xfrm>
          <a:prstGeom prst="line">
            <a:avLst/>
          </a:prstGeom>
          <a:noFill/>
          <a:ln w="57150">
            <a:solidFill>
              <a:srgbClr val="00CC66"/>
            </a:solidFill>
            <a:round/>
            <a:headEnd/>
            <a:tailEnd type="triangle" w="med" len="med"/>
          </a:ln>
          <a:effectLst/>
        </p:spPr>
        <p:txBody>
          <a:bodyPr wrap="none" lIns="90343" tIns="44379" rIns="90343" bIns="4437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9714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1294" tIns="45647" rIns="91294" bIns="45647"/>
          <a:lstStyle/>
          <a:p>
            <a:r>
              <a:rPr lang="en-US"/>
              <a:t>Why Not ACID+BASE?</a:t>
            </a:r>
          </a:p>
        </p:txBody>
      </p:sp>
      <p:sp>
        <p:nvSpPr>
          <p:cNvPr id="1779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tIns="45647" bIns="45647">
            <a:normAutofit fontScale="92500" lnSpcReduction="10000"/>
          </a:bodyPr>
          <a:lstStyle/>
          <a:p>
            <a:r>
              <a:rPr lang="en-US" dirty="0"/>
              <a:t>What goals might you want from a</a:t>
            </a:r>
            <a:r>
              <a:rPr lang="en-US" dirty="0" smtClean="0"/>
              <a:t> system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C, A, </a:t>
            </a:r>
            <a:r>
              <a:rPr lang="en-US" dirty="0" smtClean="0"/>
              <a:t>P – but you can only have 2</a:t>
            </a:r>
          </a:p>
          <a:p>
            <a:endParaRPr lang="en-US" dirty="0"/>
          </a:p>
          <a:p>
            <a:r>
              <a:rPr lang="en-US" b="1" dirty="0">
                <a:solidFill>
                  <a:schemeClr val="accent1"/>
                </a:solidFill>
              </a:rPr>
              <a:t>Strong Consistency</a:t>
            </a:r>
            <a:r>
              <a:rPr lang="en-US" dirty="0"/>
              <a:t>: all clients see the same view, even in the presence of updates</a:t>
            </a:r>
          </a:p>
          <a:p>
            <a:endParaRPr lang="en-US" dirty="0"/>
          </a:p>
          <a:p>
            <a:r>
              <a:rPr lang="en-US" b="1" dirty="0">
                <a:solidFill>
                  <a:schemeClr val="accent1"/>
                </a:solidFill>
              </a:rPr>
              <a:t>High Availability</a:t>
            </a:r>
            <a:r>
              <a:rPr lang="en-US" dirty="0"/>
              <a:t>: all clients can find some replica of the data, even in the presence of failures</a:t>
            </a:r>
          </a:p>
          <a:p>
            <a:endParaRPr lang="en-US" dirty="0"/>
          </a:p>
          <a:p>
            <a:r>
              <a:rPr lang="en-US" b="1" dirty="0">
                <a:solidFill>
                  <a:schemeClr val="accent1"/>
                </a:solidFill>
              </a:rPr>
              <a:t>Partition-tolerance</a:t>
            </a:r>
            <a:r>
              <a:rPr lang="en-US" dirty="0"/>
              <a:t>: the system properties hold even when the system is partitioned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925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1294" tIns="45647" rIns="91294" bIns="45647">
            <a:normAutofit fontScale="90000"/>
          </a:bodyPr>
          <a:lstStyle/>
          <a:p>
            <a:r>
              <a:rPr lang="en-US" dirty="0"/>
              <a:t>P and B</a:t>
            </a:r>
            <a:r>
              <a:rPr lang="en-US" dirty="0" smtClean="0"/>
              <a:t> Anti</a:t>
            </a:r>
            <a:r>
              <a:rPr lang="en-US" dirty="0"/>
              <a:t>-Entropy Exchange</a:t>
            </a:r>
          </a:p>
        </p:txBody>
      </p:sp>
      <p:sp>
        <p:nvSpPr>
          <p:cNvPr id="1589251" name="Text Box 3"/>
          <p:cNvSpPr txBox="1">
            <a:spLocks noChangeArrowheads="1"/>
          </p:cNvSpPr>
          <p:nvPr/>
        </p:nvSpPr>
        <p:spPr bwMode="auto">
          <a:xfrm>
            <a:off x="932156" y="685800"/>
            <a:ext cx="1455410" cy="36906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343" tIns="44379" rIns="90343" bIns="44379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tx2"/>
                </a:solidFill>
              </a:rPr>
              <a:t>P</a:t>
            </a:r>
            <a:endParaRPr lang="en-US"/>
          </a:p>
          <a:p>
            <a:endParaRPr lang="en-US"/>
          </a:p>
          <a:p>
            <a:r>
              <a:rPr lang="en-US"/>
              <a:t>&lt;1,1,P&gt;</a:t>
            </a:r>
          </a:p>
          <a:p>
            <a:r>
              <a:rPr lang="en-US"/>
              <a:t>&lt;2,2,A&gt;</a:t>
            </a:r>
          </a:p>
          <a:p>
            <a:r>
              <a:rPr lang="en-US"/>
              <a:t>&lt;3,3,A&gt;</a:t>
            </a:r>
          </a:p>
          <a:p>
            <a:r>
              <a:rPr lang="en-US"/>
              <a:t>&lt;inf,1,B&gt;</a:t>
            </a:r>
          </a:p>
          <a:p>
            <a:r>
              <a:rPr lang="en-US"/>
              <a:t>&lt;inf,4,P&gt;</a:t>
            </a:r>
          </a:p>
          <a:p>
            <a:r>
              <a:rPr lang="en-US"/>
              <a:t>&lt;inf,5,B&gt;</a:t>
            </a:r>
          </a:p>
          <a:p>
            <a:r>
              <a:rPr lang="en-US"/>
              <a:t>&lt;inf,8,P&gt;</a:t>
            </a:r>
          </a:p>
          <a:p>
            <a:r>
              <a:rPr lang="en-US"/>
              <a:t>&lt;inf,9,B&gt;</a:t>
            </a:r>
          </a:p>
          <a:p>
            <a:r>
              <a:rPr lang="en-US"/>
              <a:t>&lt;inf,10,A&gt;</a:t>
            </a:r>
          </a:p>
          <a:p>
            <a:endParaRPr lang="en-US"/>
          </a:p>
          <a:p>
            <a:r>
              <a:rPr lang="en-US"/>
              <a:t>[8,10,9]</a:t>
            </a:r>
          </a:p>
        </p:txBody>
      </p:sp>
      <p:sp>
        <p:nvSpPr>
          <p:cNvPr id="1589252" name="Text Box 4"/>
          <p:cNvSpPr txBox="1">
            <a:spLocks noChangeArrowheads="1"/>
          </p:cNvSpPr>
          <p:nvPr/>
        </p:nvSpPr>
        <p:spPr bwMode="auto">
          <a:xfrm>
            <a:off x="4232746" y="685800"/>
            <a:ext cx="1558454" cy="3136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343" tIns="44379" rIns="90343" bIns="44379">
            <a:prstTxWarp prst="textNoShape">
              <a:avLst/>
            </a:prstTxWarp>
            <a:sp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A</a:t>
            </a:r>
            <a:endParaRPr lang="en-US" dirty="0"/>
          </a:p>
          <a:p>
            <a:endParaRPr lang="en-US" dirty="0"/>
          </a:p>
          <a:p>
            <a:pPr algn="l"/>
            <a:r>
              <a:rPr lang="en-US" dirty="0"/>
              <a:t>&lt;inf,1,P&gt;</a:t>
            </a:r>
          </a:p>
          <a:p>
            <a:pPr algn="l"/>
            <a:r>
              <a:rPr lang="en-US" dirty="0"/>
              <a:t>&lt;inf,2,A&gt;</a:t>
            </a:r>
          </a:p>
          <a:p>
            <a:pPr algn="l"/>
            <a:r>
              <a:rPr lang="en-US" dirty="0"/>
              <a:t>&lt;inf,3,A&gt;</a:t>
            </a:r>
          </a:p>
          <a:p>
            <a:pPr algn="l"/>
            <a:r>
              <a:rPr lang="en-US" dirty="0"/>
              <a:t>&lt;inf,4,P&gt;</a:t>
            </a:r>
          </a:p>
          <a:p>
            <a:pPr algn="l"/>
            <a:r>
              <a:rPr lang="en-US" dirty="0"/>
              <a:t>&lt;inf,8,P&gt;</a:t>
            </a:r>
          </a:p>
          <a:p>
            <a:pPr algn="l"/>
            <a:r>
              <a:rPr lang="en-US" dirty="0"/>
              <a:t>&lt;inf,10,A&gt;</a:t>
            </a:r>
          </a:p>
          <a:p>
            <a:pPr algn="l"/>
            <a:endParaRPr lang="en-US" dirty="0"/>
          </a:p>
          <a:p>
            <a:pPr algn="l"/>
            <a:r>
              <a:rPr lang="en-US" dirty="0"/>
              <a:t>[8,10,0]</a:t>
            </a:r>
          </a:p>
          <a:p>
            <a:pPr algn="l"/>
            <a:endParaRPr lang="en-US" dirty="0"/>
          </a:p>
        </p:txBody>
      </p:sp>
      <p:sp>
        <p:nvSpPr>
          <p:cNvPr id="1589253" name="Text Box 5"/>
          <p:cNvSpPr txBox="1">
            <a:spLocks noChangeArrowheads="1"/>
          </p:cNvSpPr>
          <p:nvPr/>
        </p:nvSpPr>
        <p:spPr bwMode="auto">
          <a:xfrm>
            <a:off x="7618944" y="685800"/>
            <a:ext cx="1455410" cy="36906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343" tIns="44379" rIns="90343" bIns="44379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tx2"/>
                </a:solidFill>
              </a:rPr>
              <a:t>B</a:t>
            </a:r>
            <a:endParaRPr lang="en-US"/>
          </a:p>
          <a:p>
            <a:endParaRPr lang="en-US"/>
          </a:p>
          <a:p>
            <a:r>
              <a:rPr lang="en-US"/>
              <a:t>&lt;1,1,P&gt;</a:t>
            </a:r>
          </a:p>
          <a:p>
            <a:r>
              <a:rPr lang="en-US"/>
              <a:t>&lt;2,2,A&gt;</a:t>
            </a:r>
          </a:p>
          <a:p>
            <a:r>
              <a:rPr lang="en-US"/>
              <a:t>&lt;3,3,A&gt;</a:t>
            </a:r>
          </a:p>
          <a:p>
            <a:r>
              <a:rPr lang="en-US"/>
              <a:t>&lt;inf,1,B&gt;</a:t>
            </a:r>
          </a:p>
          <a:p>
            <a:r>
              <a:rPr lang="en-US"/>
              <a:t>&lt;inf,4,P&gt;</a:t>
            </a:r>
          </a:p>
          <a:p>
            <a:r>
              <a:rPr lang="en-US"/>
              <a:t>&lt;inf,5,B&gt;</a:t>
            </a:r>
          </a:p>
          <a:p>
            <a:r>
              <a:rPr lang="en-US"/>
              <a:t>&lt;inf,8,P&gt;</a:t>
            </a:r>
          </a:p>
          <a:p>
            <a:r>
              <a:rPr lang="en-US"/>
              <a:t>&lt;inf,9,B&gt;</a:t>
            </a:r>
          </a:p>
          <a:p>
            <a:r>
              <a:rPr lang="en-US"/>
              <a:t>&lt;inf,10,A&gt;</a:t>
            </a:r>
          </a:p>
          <a:p>
            <a:endParaRPr lang="en-US"/>
          </a:p>
          <a:p>
            <a:r>
              <a:rPr lang="en-US"/>
              <a:t>[8,10,9]</a:t>
            </a:r>
          </a:p>
        </p:txBody>
      </p:sp>
      <p:sp>
        <p:nvSpPr>
          <p:cNvPr id="1589254" name="Text Box 6"/>
          <p:cNvSpPr txBox="1">
            <a:spLocks noChangeArrowheads="1"/>
          </p:cNvSpPr>
          <p:nvPr/>
        </p:nvSpPr>
        <p:spPr bwMode="auto">
          <a:xfrm>
            <a:off x="932156" y="3861269"/>
            <a:ext cx="1455410" cy="285961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343" tIns="44379" rIns="90343" bIns="44379">
            <a:prstTxWarp prst="textNoShape">
              <a:avLst/>
            </a:prstTxWarp>
            <a:spAutoFit/>
          </a:bodyPr>
          <a:lstStyle/>
          <a:p>
            <a:endParaRPr lang="en-US"/>
          </a:p>
          <a:p>
            <a:endParaRPr lang="en-US"/>
          </a:p>
          <a:p>
            <a:r>
              <a:rPr lang="en-US">
                <a:solidFill>
                  <a:schemeClr val="accent1"/>
                </a:solidFill>
              </a:rPr>
              <a:t>&lt;1,1,P&gt;</a:t>
            </a:r>
          </a:p>
          <a:p>
            <a:r>
              <a:rPr lang="en-US">
                <a:solidFill>
                  <a:schemeClr val="accent1"/>
                </a:solidFill>
              </a:rPr>
              <a:t>&lt;2,2,A&gt;</a:t>
            </a:r>
          </a:p>
          <a:p>
            <a:r>
              <a:rPr lang="en-US">
                <a:solidFill>
                  <a:schemeClr val="accent1"/>
                </a:solidFill>
              </a:rPr>
              <a:t>&lt;3,3,A&gt;</a:t>
            </a:r>
          </a:p>
          <a:p>
            <a:r>
              <a:rPr lang="en-US">
                <a:solidFill>
                  <a:schemeClr val="accent1"/>
                </a:solidFill>
              </a:rPr>
              <a:t>&lt;inf,4,P&gt;</a:t>
            </a:r>
          </a:p>
          <a:p>
            <a:r>
              <a:rPr lang="en-US">
                <a:solidFill>
                  <a:schemeClr val="accent1"/>
                </a:solidFill>
              </a:rPr>
              <a:t>&lt;inf,8,P&gt;</a:t>
            </a:r>
          </a:p>
          <a:p>
            <a:r>
              <a:rPr lang="en-US">
                <a:solidFill>
                  <a:schemeClr val="accent1"/>
                </a:solidFill>
              </a:rPr>
              <a:t>&lt;inf,10,A&gt;</a:t>
            </a:r>
          </a:p>
          <a:p>
            <a:endParaRPr lang="en-US">
              <a:solidFill>
                <a:schemeClr val="accent1"/>
              </a:solidFill>
            </a:endParaRPr>
          </a:p>
          <a:p>
            <a:r>
              <a:rPr lang="en-US">
                <a:solidFill>
                  <a:schemeClr val="accent1"/>
                </a:solidFill>
              </a:rPr>
              <a:t>[8,10,0]</a:t>
            </a:r>
          </a:p>
        </p:txBody>
      </p:sp>
      <p:sp>
        <p:nvSpPr>
          <p:cNvPr id="1589255" name="Text Box 7"/>
          <p:cNvSpPr txBox="1">
            <a:spLocks noChangeArrowheads="1"/>
          </p:cNvSpPr>
          <p:nvPr/>
        </p:nvSpPr>
        <p:spPr bwMode="auto">
          <a:xfrm>
            <a:off x="7618943" y="3908806"/>
            <a:ext cx="1309111" cy="202861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343" tIns="44379" rIns="90343" bIns="44379">
            <a:prstTxWarp prst="textNoShape">
              <a:avLst/>
            </a:prstTxWarp>
            <a:spAutoFit/>
          </a:bodyPr>
          <a:lstStyle/>
          <a:p>
            <a:endParaRPr lang="en-US"/>
          </a:p>
          <a:p>
            <a:endParaRPr lang="en-US"/>
          </a:p>
          <a:p>
            <a:r>
              <a:rPr lang="en-US">
                <a:solidFill>
                  <a:schemeClr val="accent1"/>
                </a:solidFill>
              </a:rPr>
              <a:t>&lt;inf,1,B&gt;</a:t>
            </a:r>
          </a:p>
          <a:p>
            <a:r>
              <a:rPr lang="en-US">
                <a:solidFill>
                  <a:schemeClr val="accent1"/>
                </a:solidFill>
              </a:rPr>
              <a:t>&lt;inf,5,B&gt;</a:t>
            </a:r>
          </a:p>
          <a:p>
            <a:r>
              <a:rPr lang="en-US">
                <a:solidFill>
                  <a:schemeClr val="accent1"/>
                </a:solidFill>
              </a:rPr>
              <a:t>&lt;inf,9,B&gt;</a:t>
            </a:r>
          </a:p>
          <a:p>
            <a:endParaRPr lang="en-US">
              <a:solidFill>
                <a:schemeClr val="accent1"/>
              </a:solidFill>
            </a:endParaRPr>
          </a:p>
          <a:p>
            <a:r>
              <a:rPr lang="en-US">
                <a:solidFill>
                  <a:schemeClr val="accent1"/>
                </a:solidFill>
              </a:rPr>
              <a:t>[0,0,9]</a:t>
            </a:r>
          </a:p>
        </p:txBody>
      </p:sp>
      <p:sp>
        <p:nvSpPr>
          <p:cNvPr id="1589256" name="Line 8"/>
          <p:cNvSpPr>
            <a:spLocks noChangeShapeType="1"/>
          </p:cNvSpPr>
          <p:nvPr/>
        </p:nvSpPr>
        <p:spPr bwMode="auto">
          <a:xfrm flipV="1">
            <a:off x="1445792" y="3956343"/>
            <a:ext cx="0" cy="380296"/>
          </a:xfrm>
          <a:prstGeom prst="line">
            <a:avLst/>
          </a:prstGeom>
          <a:noFill/>
          <a:ln w="57150">
            <a:solidFill>
              <a:srgbClr val="00CC66"/>
            </a:solidFill>
            <a:round/>
            <a:headEnd/>
            <a:tailEnd type="triangle" w="med" len="med"/>
          </a:ln>
          <a:effectLst/>
        </p:spPr>
        <p:txBody>
          <a:bodyPr wrap="none" lIns="90343" tIns="44379" rIns="90343" bIns="4437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9257" name="Line 9"/>
          <p:cNvSpPr>
            <a:spLocks noChangeShapeType="1"/>
          </p:cNvSpPr>
          <p:nvPr/>
        </p:nvSpPr>
        <p:spPr bwMode="auto">
          <a:xfrm flipV="1">
            <a:off x="8142092" y="3956343"/>
            <a:ext cx="0" cy="380296"/>
          </a:xfrm>
          <a:prstGeom prst="line">
            <a:avLst/>
          </a:prstGeom>
          <a:noFill/>
          <a:ln w="57150">
            <a:solidFill>
              <a:srgbClr val="00CC66"/>
            </a:solidFill>
            <a:round/>
            <a:headEnd/>
            <a:tailEnd type="triangle" w="med" len="med"/>
          </a:ln>
          <a:effectLst/>
        </p:spPr>
        <p:txBody>
          <a:bodyPr wrap="none" lIns="90343" tIns="44379" rIns="90343" bIns="4437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129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1294" tIns="45647" rIns="91294" bIns="45647"/>
          <a:lstStyle/>
          <a:p>
            <a:r>
              <a:rPr lang="en-US"/>
              <a:t>P Commits More Writes</a:t>
            </a:r>
          </a:p>
        </p:txBody>
      </p:sp>
      <p:sp>
        <p:nvSpPr>
          <p:cNvPr id="1591299" name="Text Box 3"/>
          <p:cNvSpPr txBox="1">
            <a:spLocks noChangeArrowheads="1"/>
          </p:cNvSpPr>
          <p:nvPr/>
        </p:nvSpPr>
        <p:spPr bwMode="auto">
          <a:xfrm>
            <a:off x="6315829" y="1825420"/>
            <a:ext cx="1455410" cy="36906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343" tIns="44379" rIns="90343" bIns="44379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tx2"/>
                </a:solidFill>
              </a:rPr>
              <a:t>P</a:t>
            </a:r>
            <a:endParaRPr lang="en-US"/>
          </a:p>
          <a:p>
            <a:endParaRPr lang="en-US"/>
          </a:p>
          <a:p>
            <a:r>
              <a:rPr lang="en-US"/>
              <a:t>&lt;1,1,P&gt;</a:t>
            </a:r>
          </a:p>
          <a:p>
            <a:r>
              <a:rPr lang="en-US"/>
              <a:t>&lt;2,2,A&gt;</a:t>
            </a:r>
          </a:p>
          <a:p>
            <a:r>
              <a:rPr lang="en-US"/>
              <a:t>&lt;3,3,A&gt;</a:t>
            </a:r>
          </a:p>
          <a:p>
            <a:r>
              <a:rPr lang="en-US"/>
              <a:t>&lt;4,1,B&gt;</a:t>
            </a:r>
          </a:p>
          <a:p>
            <a:r>
              <a:rPr lang="en-US"/>
              <a:t>&lt;5,4,P&gt;</a:t>
            </a:r>
          </a:p>
          <a:p>
            <a:r>
              <a:rPr lang="en-US"/>
              <a:t>&lt;6,5,B&gt;</a:t>
            </a:r>
          </a:p>
          <a:p>
            <a:r>
              <a:rPr lang="en-US"/>
              <a:t>&lt;7,8,P&gt;</a:t>
            </a:r>
          </a:p>
          <a:p>
            <a:r>
              <a:rPr lang="en-US"/>
              <a:t>&lt;inf,9,B&gt;</a:t>
            </a:r>
          </a:p>
          <a:p>
            <a:r>
              <a:rPr lang="en-US"/>
              <a:t>&lt;inf,10,A&gt;</a:t>
            </a:r>
          </a:p>
          <a:p>
            <a:endParaRPr lang="en-US"/>
          </a:p>
          <a:p>
            <a:r>
              <a:rPr lang="en-US"/>
              <a:t>[8,10,9]</a:t>
            </a:r>
          </a:p>
        </p:txBody>
      </p:sp>
      <p:sp>
        <p:nvSpPr>
          <p:cNvPr id="1591300" name="Text Box 4"/>
          <p:cNvSpPr txBox="1">
            <a:spLocks noChangeArrowheads="1"/>
          </p:cNvSpPr>
          <p:nvPr/>
        </p:nvSpPr>
        <p:spPr bwMode="auto">
          <a:xfrm>
            <a:off x="1750170" y="1749361"/>
            <a:ext cx="1455410" cy="36906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343" tIns="44379" rIns="90343" bIns="44379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tx2"/>
                </a:solidFill>
              </a:rPr>
              <a:t>P</a:t>
            </a:r>
            <a:endParaRPr lang="en-US"/>
          </a:p>
          <a:p>
            <a:endParaRPr lang="en-US">
              <a:solidFill>
                <a:schemeClr val="accent1"/>
              </a:solidFill>
            </a:endParaRPr>
          </a:p>
          <a:p>
            <a:r>
              <a:rPr lang="en-US">
                <a:solidFill>
                  <a:schemeClr val="accent1"/>
                </a:solidFill>
              </a:rPr>
              <a:t>&lt;1,1,P&gt;</a:t>
            </a:r>
          </a:p>
          <a:p>
            <a:r>
              <a:rPr lang="en-US">
                <a:solidFill>
                  <a:schemeClr val="accent1"/>
                </a:solidFill>
              </a:rPr>
              <a:t>&lt;2,2,A&gt;</a:t>
            </a:r>
          </a:p>
          <a:p>
            <a:r>
              <a:rPr lang="en-US">
                <a:solidFill>
                  <a:schemeClr val="accent1"/>
                </a:solidFill>
              </a:rPr>
              <a:t>&lt;3,3,A&gt;</a:t>
            </a:r>
          </a:p>
          <a:p>
            <a:r>
              <a:rPr lang="en-US">
                <a:solidFill>
                  <a:schemeClr val="accent1"/>
                </a:solidFill>
              </a:rPr>
              <a:t>&lt;inf,1,B&gt;</a:t>
            </a:r>
          </a:p>
          <a:p>
            <a:r>
              <a:rPr lang="en-US">
                <a:solidFill>
                  <a:schemeClr val="accent1"/>
                </a:solidFill>
              </a:rPr>
              <a:t>&lt;inf,4,P&gt;</a:t>
            </a:r>
          </a:p>
          <a:p>
            <a:r>
              <a:rPr lang="en-US">
                <a:solidFill>
                  <a:schemeClr val="accent1"/>
                </a:solidFill>
              </a:rPr>
              <a:t>&lt;inf,5,B&gt;</a:t>
            </a:r>
          </a:p>
          <a:p>
            <a:r>
              <a:rPr lang="en-US">
                <a:solidFill>
                  <a:schemeClr val="accent1"/>
                </a:solidFill>
              </a:rPr>
              <a:t>&lt;inf,8,P&gt;</a:t>
            </a:r>
          </a:p>
          <a:p>
            <a:r>
              <a:rPr lang="en-US">
                <a:solidFill>
                  <a:schemeClr val="accent1"/>
                </a:solidFill>
              </a:rPr>
              <a:t>&lt;inf,9,B&gt;</a:t>
            </a:r>
          </a:p>
          <a:p>
            <a:r>
              <a:rPr lang="en-US">
                <a:solidFill>
                  <a:schemeClr val="accent1"/>
                </a:solidFill>
              </a:rPr>
              <a:t>&lt;inf,10,A&gt;</a:t>
            </a:r>
          </a:p>
          <a:p>
            <a:endParaRPr lang="en-US">
              <a:solidFill>
                <a:schemeClr val="accent1"/>
              </a:solidFill>
            </a:endParaRPr>
          </a:p>
          <a:p>
            <a:r>
              <a:rPr lang="en-US">
                <a:solidFill>
                  <a:schemeClr val="accent1"/>
                </a:solidFill>
              </a:rPr>
              <a:t>[8,10,9]</a:t>
            </a:r>
          </a:p>
        </p:txBody>
      </p:sp>
      <p:sp>
        <p:nvSpPr>
          <p:cNvPr id="1591301" name="Line 5"/>
          <p:cNvSpPr>
            <a:spLocks noChangeShapeType="1"/>
          </p:cNvSpPr>
          <p:nvPr/>
        </p:nvSpPr>
        <p:spPr bwMode="auto">
          <a:xfrm rot="5400000" flipV="1">
            <a:off x="4565659" y="3118337"/>
            <a:ext cx="0" cy="380472"/>
          </a:xfrm>
          <a:prstGeom prst="line">
            <a:avLst/>
          </a:prstGeom>
          <a:noFill/>
          <a:ln w="57150">
            <a:solidFill>
              <a:srgbClr val="00CC66"/>
            </a:solidFill>
            <a:round/>
            <a:headEnd/>
            <a:tailEnd type="triangle" w="med" len="med"/>
          </a:ln>
          <a:effectLst/>
        </p:spPr>
        <p:txBody>
          <a:bodyPr wrap="none" lIns="90343" tIns="44379" rIns="90343" bIns="4437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Bayou Summary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Simple gossip based design</a:t>
            </a:r>
          </a:p>
          <a:p>
            <a:r>
              <a:rPr lang="en-US" dirty="0" smtClean="0"/>
              <a:t>Key difference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exploits knowledge of application semantics</a:t>
            </a:r>
          </a:p>
          <a:p>
            <a:pPr lvl="1"/>
            <a:r>
              <a:rPr lang="en-US" dirty="0" smtClean="0">
                <a:sym typeface="Wingdings"/>
              </a:rPr>
              <a:t>To identify conflicts</a:t>
            </a:r>
          </a:p>
          <a:p>
            <a:pPr lvl="1"/>
            <a:r>
              <a:rPr lang="en-US" dirty="0" smtClean="0">
                <a:sym typeface="Wingdings"/>
              </a:rPr>
              <a:t>To handle merges</a:t>
            </a:r>
          </a:p>
          <a:p>
            <a:r>
              <a:rPr lang="en-US" dirty="0" smtClean="0">
                <a:sym typeface="Wingdings"/>
              </a:rPr>
              <a:t>Greater complexity for the programmer</a:t>
            </a:r>
          </a:p>
          <a:p>
            <a:pPr lvl="1"/>
            <a:r>
              <a:rPr lang="en-US" dirty="0" smtClean="0">
                <a:sym typeface="Wingdings"/>
              </a:rPr>
              <a:t>Might be useful in </a:t>
            </a:r>
            <a:r>
              <a:rPr lang="en-US" dirty="0" err="1" smtClean="0">
                <a:sym typeface="Wingdings"/>
              </a:rPr>
              <a:t>ubicomp</a:t>
            </a:r>
            <a:r>
              <a:rPr lang="en-US" dirty="0" smtClean="0">
                <a:sym typeface="Wingdings"/>
              </a:rPr>
              <a:t> context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Important Lessons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ACID vs. BASE</a:t>
            </a:r>
          </a:p>
          <a:p>
            <a:pPr lvl="1"/>
            <a:r>
              <a:rPr lang="en-US" dirty="0" smtClean="0"/>
              <a:t>Understand the tradeoffs you are making</a:t>
            </a:r>
          </a:p>
          <a:p>
            <a:pPr lvl="1"/>
            <a:r>
              <a:rPr lang="en-US" dirty="0" smtClean="0"/>
              <a:t>ACID makes things better for programmer/system designed</a:t>
            </a:r>
          </a:p>
          <a:p>
            <a:pPr lvl="1"/>
            <a:r>
              <a:rPr lang="en-US" dirty="0" smtClean="0"/>
              <a:t>BASE often preferred by users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Client-centric consistency</a:t>
            </a:r>
          </a:p>
          <a:p>
            <a:pPr lvl="1"/>
            <a:r>
              <a:rPr lang="en-US" dirty="0" smtClean="0"/>
              <a:t>Different guarantees than data-centric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Eventual consistency</a:t>
            </a:r>
          </a:p>
          <a:p>
            <a:pPr lvl="1"/>
            <a:r>
              <a:rPr lang="en-US" dirty="0" smtClean="0"/>
              <a:t>BASE-like design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better performance/availability</a:t>
            </a:r>
          </a:p>
          <a:p>
            <a:pPr lvl="1"/>
            <a:r>
              <a:rPr lang="en-US" dirty="0" smtClean="0">
                <a:sym typeface="Wingdings"/>
              </a:rPr>
              <a:t>Must design system to tolerate</a:t>
            </a:r>
          </a:p>
          <a:p>
            <a:pPr lvl="1"/>
            <a:r>
              <a:rPr lang="en-US" dirty="0" smtClean="0">
                <a:sym typeface="Wingdings"/>
              </a:rPr>
              <a:t>Bayou a good example of making tolerance explicit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Today's Lecture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CDNs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HTTP Caching</a:t>
            </a:r>
          </a:p>
        </p:txBody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Clients often cache documents</a:t>
            </a:r>
          </a:p>
          <a:p>
            <a:pPr lvl="1">
              <a:lnSpc>
                <a:spcPct val="90000"/>
              </a:lnSpc>
            </a:pPr>
            <a:r>
              <a:rPr lang="en-US"/>
              <a:t>Challenge: update of documents</a:t>
            </a:r>
          </a:p>
          <a:p>
            <a:pPr lvl="1">
              <a:lnSpc>
                <a:spcPct val="90000"/>
              </a:lnSpc>
            </a:pPr>
            <a:r>
              <a:rPr lang="en-US"/>
              <a:t>If-Modified-Since requests to check</a:t>
            </a:r>
          </a:p>
          <a:p>
            <a:pPr lvl="2">
              <a:lnSpc>
                <a:spcPct val="90000"/>
              </a:lnSpc>
            </a:pPr>
            <a:r>
              <a:rPr lang="en-US"/>
              <a:t>HTTP 0.9/1.0 used just date</a:t>
            </a:r>
          </a:p>
          <a:p>
            <a:pPr lvl="2">
              <a:lnSpc>
                <a:spcPct val="90000"/>
              </a:lnSpc>
            </a:pPr>
            <a:r>
              <a:rPr lang="en-US"/>
              <a:t>HTTP 1.1 has an opaque “entity tag” (could be a file signature, etc.) as well</a:t>
            </a:r>
          </a:p>
          <a:p>
            <a:pPr>
              <a:lnSpc>
                <a:spcPct val="90000"/>
              </a:lnSpc>
            </a:pPr>
            <a:r>
              <a:rPr lang="en-US"/>
              <a:t>When/how often should the original be checked for changes?</a:t>
            </a:r>
          </a:p>
          <a:p>
            <a:pPr lvl="1">
              <a:lnSpc>
                <a:spcPct val="90000"/>
              </a:lnSpc>
            </a:pPr>
            <a:r>
              <a:rPr lang="en-US"/>
              <a:t>Check every time?</a:t>
            </a:r>
          </a:p>
          <a:p>
            <a:pPr lvl="1">
              <a:lnSpc>
                <a:spcPct val="90000"/>
              </a:lnSpc>
            </a:pPr>
            <a:r>
              <a:rPr lang="en-US"/>
              <a:t>Check each session? Day? Etc?</a:t>
            </a:r>
          </a:p>
          <a:p>
            <a:pPr lvl="1">
              <a:lnSpc>
                <a:spcPct val="90000"/>
              </a:lnSpc>
            </a:pPr>
            <a:r>
              <a:rPr lang="en-US"/>
              <a:t>Use Expires header</a:t>
            </a:r>
          </a:p>
          <a:p>
            <a:pPr lvl="2">
              <a:lnSpc>
                <a:spcPct val="90000"/>
              </a:lnSpc>
            </a:pPr>
            <a:r>
              <a:rPr lang="en-US"/>
              <a:t>If no Expires, often use Last-Modified as estimate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Cache Check Request</a:t>
            </a:r>
          </a:p>
        </p:txBody>
      </p:sp>
      <p:sp>
        <p:nvSpPr>
          <p:cNvPr id="292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en-US"/>
              <a:t>GET / HTTP/1.1</a:t>
            </a:r>
          </a:p>
          <a:p>
            <a:pPr>
              <a:buFontTx/>
              <a:buNone/>
            </a:pPr>
            <a:r>
              <a:rPr lang="en-US"/>
              <a:t>Accept: */*</a:t>
            </a:r>
          </a:p>
          <a:p>
            <a:pPr>
              <a:buFontTx/>
              <a:buNone/>
            </a:pPr>
            <a:r>
              <a:rPr lang="en-US"/>
              <a:t>Accept-Language: en-us</a:t>
            </a:r>
          </a:p>
          <a:p>
            <a:pPr>
              <a:buFontTx/>
              <a:buNone/>
            </a:pPr>
            <a:r>
              <a:rPr lang="en-US"/>
              <a:t>Accept-Encoding: gzip, deflate</a:t>
            </a:r>
          </a:p>
          <a:p>
            <a:pPr>
              <a:buFontTx/>
              <a:buNone/>
            </a:pPr>
            <a:r>
              <a:rPr lang="en-US"/>
              <a:t>If-Modified-Since: Mon, 29 Jan 2001 17:54:18 GMT</a:t>
            </a:r>
          </a:p>
          <a:p>
            <a:pPr>
              <a:buFontTx/>
              <a:buNone/>
            </a:pPr>
            <a:r>
              <a:rPr lang="en-US"/>
              <a:t>If-None-Match: "7a11f-10ed-3a75ae4a"</a:t>
            </a:r>
          </a:p>
          <a:p>
            <a:pPr>
              <a:buFontTx/>
              <a:buNone/>
            </a:pPr>
            <a:r>
              <a:rPr lang="en-US"/>
              <a:t>User-Agent: Mozilla/4.0 (compatible; MSIE 5.5; Windows NT 5.0)</a:t>
            </a:r>
          </a:p>
          <a:p>
            <a:pPr>
              <a:buFontTx/>
              <a:buNone/>
            </a:pPr>
            <a:r>
              <a:rPr lang="en-US"/>
              <a:t>Host: www.intel-iris.net</a:t>
            </a:r>
          </a:p>
          <a:p>
            <a:pPr>
              <a:buFontTx/>
              <a:buNone/>
            </a:pPr>
            <a:r>
              <a:rPr lang="en-US"/>
              <a:t>Connection: Keep-Alive</a:t>
            </a:r>
          </a:p>
          <a:p>
            <a:pPr>
              <a:buFontTx/>
              <a:buNone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Example Cache Check Response</a:t>
            </a:r>
          </a:p>
        </p:txBody>
      </p:sp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HTTP/1.1 304 Not Modified</a:t>
            </a:r>
          </a:p>
          <a:p>
            <a:pPr>
              <a:buFontTx/>
              <a:buNone/>
            </a:pPr>
            <a:r>
              <a:rPr lang="en-US"/>
              <a:t>Date: Tue, 27 Mar 2001 03:50:51 GMT</a:t>
            </a:r>
          </a:p>
          <a:p>
            <a:pPr>
              <a:buFontTx/>
              <a:buNone/>
            </a:pPr>
            <a:r>
              <a:rPr lang="en-US"/>
              <a:t>Server: Apache/1.3.14 (Unix)  (Red-Hat/Linux) mod_ssl/2.7.1 OpenSSL/0.9.5a DAV/1.0.2 PHP/4.0.1pl2 mod_perl/1.24</a:t>
            </a:r>
          </a:p>
          <a:p>
            <a:pPr>
              <a:buFontTx/>
              <a:buNone/>
            </a:pPr>
            <a:r>
              <a:rPr lang="en-US"/>
              <a:t>Connection: Keep-Alive</a:t>
            </a:r>
          </a:p>
          <a:p>
            <a:pPr>
              <a:buFontTx/>
              <a:buNone/>
            </a:pPr>
            <a:r>
              <a:rPr lang="en-US"/>
              <a:t>Keep-Alive: timeout=15, max=100</a:t>
            </a:r>
          </a:p>
          <a:p>
            <a:pPr>
              <a:buFontTx/>
              <a:buNone/>
            </a:pPr>
            <a:r>
              <a:rPr lang="en-US"/>
              <a:t>ETag: "7a11f-10ed-3a75ae4a"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1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Content Distribution Networks (CDNs)</a:t>
            </a:r>
            <a:endParaRPr lang="en-US"/>
          </a:p>
        </p:txBody>
      </p:sp>
      <p:sp>
        <p:nvSpPr>
          <p:cNvPr id="304132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mtClean="0"/>
              <a:t>The content providers are the CDN customers.</a:t>
            </a:r>
          </a:p>
          <a:p>
            <a:r>
              <a:rPr lang="en-US" smtClean="0"/>
              <a:t>Content replication</a:t>
            </a:r>
          </a:p>
          <a:p>
            <a:r>
              <a:rPr lang="en-US" smtClean="0"/>
              <a:t>CDN company installs hundreds of CDN servers throughout Internet</a:t>
            </a:r>
          </a:p>
          <a:p>
            <a:pPr lvl="1"/>
            <a:r>
              <a:rPr lang="en-US" smtClean="0"/>
              <a:t>Close to users</a:t>
            </a:r>
          </a:p>
          <a:p>
            <a:r>
              <a:rPr lang="en-US" smtClean="0"/>
              <a:t>CDN replicates its customers’ content in CDN servers. When provider updates content, CDN updates servers</a:t>
            </a:r>
          </a:p>
          <a:p>
            <a:endParaRPr lang="en-US"/>
          </a:p>
        </p:txBody>
      </p:sp>
      <p:sp>
        <p:nvSpPr>
          <p:cNvPr id="304130" name="Rectangle 2"/>
          <p:cNvSpPr>
            <a:spLocks noChangeArrowheads="1"/>
          </p:cNvSpPr>
          <p:nvPr/>
        </p:nvSpPr>
        <p:spPr bwMode="auto">
          <a:xfrm>
            <a:off x="4572000" y="1676400"/>
            <a:ext cx="4191000" cy="472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530975" y="2244725"/>
            <a:ext cx="184150" cy="542925"/>
            <a:chOff x="4180" y="783"/>
            <a:chExt cx="150" cy="307"/>
          </a:xfrm>
        </p:grpSpPr>
        <p:sp>
          <p:nvSpPr>
            <p:cNvPr id="304134" name="AutoShape 6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4135" name="Rectangle 7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4136" name="Rectangle 8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4137" name="AutoShape 9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4138" name="Line 10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4139" name="Line 11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4140" name="Rectangle 12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4141" name="Rectangle 13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5380038" y="4616450"/>
            <a:ext cx="347662" cy="695325"/>
            <a:chOff x="4730" y="2897"/>
            <a:chExt cx="219" cy="438"/>
          </a:xfrm>
        </p:grpSpPr>
        <p:sp>
          <p:nvSpPr>
            <p:cNvPr id="304143" name="Freeform 15"/>
            <p:cNvSpPr>
              <a:spLocks/>
            </p:cNvSpPr>
            <p:nvPr/>
          </p:nvSpPr>
          <p:spPr bwMode="auto">
            <a:xfrm>
              <a:off x="4730" y="2897"/>
              <a:ext cx="219" cy="438"/>
            </a:xfrm>
            <a:custGeom>
              <a:avLst/>
              <a:gdLst/>
              <a:ahLst/>
              <a:cxnLst>
                <a:cxn ang="0">
                  <a:pos x="16" y="109"/>
                </a:cxn>
                <a:cxn ang="0">
                  <a:pos x="94" y="7"/>
                </a:cxn>
                <a:cxn ang="0">
                  <a:pos x="178" y="67"/>
                </a:cxn>
                <a:cxn ang="0">
                  <a:pos x="196" y="379"/>
                </a:cxn>
                <a:cxn ang="0">
                  <a:pos x="40" y="421"/>
                </a:cxn>
                <a:cxn ang="0">
                  <a:pos x="4" y="313"/>
                </a:cxn>
                <a:cxn ang="0">
                  <a:pos x="16" y="109"/>
                </a:cxn>
              </a:cxnLst>
              <a:rect l="0" t="0" r="r" b="b"/>
              <a:pathLst>
                <a:path w="219" h="438">
                  <a:moveTo>
                    <a:pt x="16" y="109"/>
                  </a:moveTo>
                  <a:cubicBezTo>
                    <a:pt x="31" y="58"/>
                    <a:pt x="67" y="14"/>
                    <a:pt x="94" y="7"/>
                  </a:cubicBezTo>
                  <a:cubicBezTo>
                    <a:pt x="121" y="0"/>
                    <a:pt x="161" y="5"/>
                    <a:pt x="178" y="67"/>
                  </a:cubicBezTo>
                  <a:cubicBezTo>
                    <a:pt x="195" y="129"/>
                    <a:pt x="219" y="320"/>
                    <a:pt x="196" y="379"/>
                  </a:cubicBezTo>
                  <a:cubicBezTo>
                    <a:pt x="173" y="438"/>
                    <a:pt x="72" y="432"/>
                    <a:pt x="40" y="421"/>
                  </a:cubicBezTo>
                  <a:cubicBezTo>
                    <a:pt x="8" y="410"/>
                    <a:pt x="8" y="365"/>
                    <a:pt x="4" y="313"/>
                  </a:cubicBezTo>
                  <a:cubicBezTo>
                    <a:pt x="0" y="261"/>
                    <a:pt x="1" y="160"/>
                    <a:pt x="16" y="109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4" name="Group 16"/>
            <p:cNvGrpSpPr>
              <a:grpSpLocks/>
            </p:cNvGrpSpPr>
            <p:nvPr/>
          </p:nvGrpSpPr>
          <p:grpSpPr bwMode="auto">
            <a:xfrm>
              <a:off x="4771" y="2948"/>
              <a:ext cx="116" cy="342"/>
              <a:chOff x="4180" y="783"/>
              <a:chExt cx="150" cy="307"/>
            </a:xfrm>
          </p:grpSpPr>
          <p:sp>
            <p:nvSpPr>
              <p:cNvPr id="304145" name="AutoShape 17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4146" name="Rectangle 18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4147" name="Rectangle 19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4148" name="AutoShape 20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4149" name="Line 21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4150" name="Line 22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4151" name="Rectangle 23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4152" name="Rectangle 24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6521450" y="4927600"/>
            <a:ext cx="347663" cy="695325"/>
            <a:chOff x="4730" y="2897"/>
            <a:chExt cx="219" cy="438"/>
          </a:xfrm>
        </p:grpSpPr>
        <p:sp>
          <p:nvSpPr>
            <p:cNvPr id="304154" name="Freeform 26"/>
            <p:cNvSpPr>
              <a:spLocks/>
            </p:cNvSpPr>
            <p:nvPr/>
          </p:nvSpPr>
          <p:spPr bwMode="auto">
            <a:xfrm>
              <a:off x="4730" y="2897"/>
              <a:ext cx="219" cy="438"/>
            </a:xfrm>
            <a:custGeom>
              <a:avLst/>
              <a:gdLst/>
              <a:ahLst/>
              <a:cxnLst>
                <a:cxn ang="0">
                  <a:pos x="16" y="109"/>
                </a:cxn>
                <a:cxn ang="0">
                  <a:pos x="94" y="7"/>
                </a:cxn>
                <a:cxn ang="0">
                  <a:pos x="178" y="67"/>
                </a:cxn>
                <a:cxn ang="0">
                  <a:pos x="196" y="379"/>
                </a:cxn>
                <a:cxn ang="0">
                  <a:pos x="40" y="421"/>
                </a:cxn>
                <a:cxn ang="0">
                  <a:pos x="4" y="313"/>
                </a:cxn>
                <a:cxn ang="0">
                  <a:pos x="16" y="109"/>
                </a:cxn>
              </a:cxnLst>
              <a:rect l="0" t="0" r="r" b="b"/>
              <a:pathLst>
                <a:path w="219" h="438">
                  <a:moveTo>
                    <a:pt x="16" y="109"/>
                  </a:moveTo>
                  <a:cubicBezTo>
                    <a:pt x="31" y="58"/>
                    <a:pt x="67" y="14"/>
                    <a:pt x="94" y="7"/>
                  </a:cubicBezTo>
                  <a:cubicBezTo>
                    <a:pt x="121" y="0"/>
                    <a:pt x="161" y="5"/>
                    <a:pt x="178" y="67"/>
                  </a:cubicBezTo>
                  <a:cubicBezTo>
                    <a:pt x="195" y="129"/>
                    <a:pt x="219" y="320"/>
                    <a:pt x="196" y="379"/>
                  </a:cubicBezTo>
                  <a:cubicBezTo>
                    <a:pt x="173" y="438"/>
                    <a:pt x="72" y="432"/>
                    <a:pt x="40" y="421"/>
                  </a:cubicBezTo>
                  <a:cubicBezTo>
                    <a:pt x="8" y="410"/>
                    <a:pt x="8" y="365"/>
                    <a:pt x="4" y="313"/>
                  </a:cubicBezTo>
                  <a:cubicBezTo>
                    <a:pt x="0" y="261"/>
                    <a:pt x="1" y="160"/>
                    <a:pt x="16" y="109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" name="Group 27"/>
            <p:cNvGrpSpPr>
              <a:grpSpLocks/>
            </p:cNvGrpSpPr>
            <p:nvPr/>
          </p:nvGrpSpPr>
          <p:grpSpPr bwMode="auto">
            <a:xfrm>
              <a:off x="4771" y="2948"/>
              <a:ext cx="116" cy="342"/>
              <a:chOff x="4180" y="783"/>
              <a:chExt cx="150" cy="307"/>
            </a:xfrm>
          </p:grpSpPr>
          <p:sp>
            <p:nvSpPr>
              <p:cNvPr id="304156" name="AutoShape 28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4157" name="Rectangle 29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4158" name="Rectangle 30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4159" name="AutoShape 31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4160" name="Line 32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4161" name="Line 33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4162" name="Rectangle 34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4163" name="Rectangle 35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7" name="Group 36"/>
          <p:cNvGrpSpPr>
            <a:grpSpLocks/>
          </p:cNvGrpSpPr>
          <p:nvPr/>
        </p:nvGrpSpPr>
        <p:grpSpPr bwMode="auto">
          <a:xfrm>
            <a:off x="7516813" y="4738688"/>
            <a:ext cx="347662" cy="695325"/>
            <a:chOff x="4730" y="2897"/>
            <a:chExt cx="219" cy="438"/>
          </a:xfrm>
        </p:grpSpPr>
        <p:sp>
          <p:nvSpPr>
            <p:cNvPr id="304165" name="Freeform 37"/>
            <p:cNvSpPr>
              <a:spLocks/>
            </p:cNvSpPr>
            <p:nvPr/>
          </p:nvSpPr>
          <p:spPr bwMode="auto">
            <a:xfrm>
              <a:off x="4730" y="2897"/>
              <a:ext cx="219" cy="438"/>
            </a:xfrm>
            <a:custGeom>
              <a:avLst/>
              <a:gdLst/>
              <a:ahLst/>
              <a:cxnLst>
                <a:cxn ang="0">
                  <a:pos x="16" y="109"/>
                </a:cxn>
                <a:cxn ang="0">
                  <a:pos x="94" y="7"/>
                </a:cxn>
                <a:cxn ang="0">
                  <a:pos x="178" y="67"/>
                </a:cxn>
                <a:cxn ang="0">
                  <a:pos x="196" y="379"/>
                </a:cxn>
                <a:cxn ang="0">
                  <a:pos x="40" y="421"/>
                </a:cxn>
                <a:cxn ang="0">
                  <a:pos x="4" y="313"/>
                </a:cxn>
                <a:cxn ang="0">
                  <a:pos x="16" y="109"/>
                </a:cxn>
              </a:cxnLst>
              <a:rect l="0" t="0" r="r" b="b"/>
              <a:pathLst>
                <a:path w="219" h="438">
                  <a:moveTo>
                    <a:pt x="16" y="109"/>
                  </a:moveTo>
                  <a:cubicBezTo>
                    <a:pt x="31" y="58"/>
                    <a:pt x="67" y="14"/>
                    <a:pt x="94" y="7"/>
                  </a:cubicBezTo>
                  <a:cubicBezTo>
                    <a:pt x="121" y="0"/>
                    <a:pt x="161" y="5"/>
                    <a:pt x="178" y="67"/>
                  </a:cubicBezTo>
                  <a:cubicBezTo>
                    <a:pt x="195" y="129"/>
                    <a:pt x="219" y="320"/>
                    <a:pt x="196" y="379"/>
                  </a:cubicBezTo>
                  <a:cubicBezTo>
                    <a:pt x="173" y="438"/>
                    <a:pt x="72" y="432"/>
                    <a:pt x="40" y="421"/>
                  </a:cubicBezTo>
                  <a:cubicBezTo>
                    <a:pt x="8" y="410"/>
                    <a:pt x="8" y="365"/>
                    <a:pt x="4" y="313"/>
                  </a:cubicBezTo>
                  <a:cubicBezTo>
                    <a:pt x="0" y="261"/>
                    <a:pt x="1" y="160"/>
                    <a:pt x="16" y="109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8" name="Group 38"/>
            <p:cNvGrpSpPr>
              <a:grpSpLocks/>
            </p:cNvGrpSpPr>
            <p:nvPr/>
          </p:nvGrpSpPr>
          <p:grpSpPr bwMode="auto">
            <a:xfrm>
              <a:off x="4771" y="2948"/>
              <a:ext cx="116" cy="342"/>
              <a:chOff x="4180" y="783"/>
              <a:chExt cx="150" cy="307"/>
            </a:xfrm>
          </p:grpSpPr>
          <p:sp>
            <p:nvSpPr>
              <p:cNvPr id="304167" name="AutoShape 39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4168" name="Rectangle 40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4169" name="Rectangle 41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4170" name="AutoShape 42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4171" name="Line 43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4172" name="Line 44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4173" name="Rectangle 45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4174" name="Rectangle 46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9" name="Group 47"/>
          <p:cNvGrpSpPr>
            <a:grpSpLocks/>
          </p:cNvGrpSpPr>
          <p:nvPr/>
        </p:nvGrpSpPr>
        <p:grpSpPr bwMode="auto">
          <a:xfrm>
            <a:off x="6499225" y="3633788"/>
            <a:ext cx="347663" cy="695325"/>
            <a:chOff x="4730" y="2897"/>
            <a:chExt cx="219" cy="438"/>
          </a:xfrm>
        </p:grpSpPr>
        <p:sp>
          <p:nvSpPr>
            <p:cNvPr id="304176" name="Freeform 48"/>
            <p:cNvSpPr>
              <a:spLocks/>
            </p:cNvSpPr>
            <p:nvPr/>
          </p:nvSpPr>
          <p:spPr bwMode="auto">
            <a:xfrm>
              <a:off x="4730" y="2897"/>
              <a:ext cx="219" cy="438"/>
            </a:xfrm>
            <a:custGeom>
              <a:avLst/>
              <a:gdLst/>
              <a:ahLst/>
              <a:cxnLst>
                <a:cxn ang="0">
                  <a:pos x="16" y="109"/>
                </a:cxn>
                <a:cxn ang="0">
                  <a:pos x="94" y="7"/>
                </a:cxn>
                <a:cxn ang="0">
                  <a:pos x="178" y="67"/>
                </a:cxn>
                <a:cxn ang="0">
                  <a:pos x="196" y="379"/>
                </a:cxn>
                <a:cxn ang="0">
                  <a:pos x="40" y="421"/>
                </a:cxn>
                <a:cxn ang="0">
                  <a:pos x="4" y="313"/>
                </a:cxn>
                <a:cxn ang="0">
                  <a:pos x="16" y="109"/>
                </a:cxn>
              </a:cxnLst>
              <a:rect l="0" t="0" r="r" b="b"/>
              <a:pathLst>
                <a:path w="219" h="438">
                  <a:moveTo>
                    <a:pt x="16" y="109"/>
                  </a:moveTo>
                  <a:cubicBezTo>
                    <a:pt x="31" y="58"/>
                    <a:pt x="67" y="14"/>
                    <a:pt x="94" y="7"/>
                  </a:cubicBezTo>
                  <a:cubicBezTo>
                    <a:pt x="121" y="0"/>
                    <a:pt x="161" y="5"/>
                    <a:pt x="178" y="67"/>
                  </a:cubicBezTo>
                  <a:cubicBezTo>
                    <a:pt x="195" y="129"/>
                    <a:pt x="219" y="320"/>
                    <a:pt x="196" y="379"/>
                  </a:cubicBezTo>
                  <a:cubicBezTo>
                    <a:pt x="173" y="438"/>
                    <a:pt x="72" y="432"/>
                    <a:pt x="40" y="421"/>
                  </a:cubicBezTo>
                  <a:cubicBezTo>
                    <a:pt x="8" y="410"/>
                    <a:pt x="8" y="365"/>
                    <a:pt x="4" y="313"/>
                  </a:cubicBezTo>
                  <a:cubicBezTo>
                    <a:pt x="0" y="261"/>
                    <a:pt x="1" y="160"/>
                    <a:pt x="16" y="109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0" name="Group 49"/>
            <p:cNvGrpSpPr>
              <a:grpSpLocks/>
            </p:cNvGrpSpPr>
            <p:nvPr/>
          </p:nvGrpSpPr>
          <p:grpSpPr bwMode="auto">
            <a:xfrm>
              <a:off x="4771" y="2948"/>
              <a:ext cx="116" cy="342"/>
              <a:chOff x="4180" y="783"/>
              <a:chExt cx="150" cy="307"/>
            </a:xfrm>
          </p:grpSpPr>
          <p:sp>
            <p:nvSpPr>
              <p:cNvPr id="304178" name="AutoShape 50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4179" name="Rectangle 51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4180" name="Rectangle 52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4181" name="AutoShape 53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4182" name="Line 54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4183" name="Line 55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4184" name="Rectangle 56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4185" name="Rectangle 57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304186" name="Text Box 58"/>
          <p:cNvSpPr txBox="1">
            <a:spLocks noChangeArrowheads="1"/>
          </p:cNvSpPr>
          <p:nvPr/>
        </p:nvSpPr>
        <p:spPr bwMode="auto">
          <a:xfrm>
            <a:off x="5827713" y="1647825"/>
            <a:ext cx="1697037" cy="6302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</a:pPr>
            <a:r>
              <a:rPr lang="en-US" sz="1600">
                <a:latin typeface="Arial" charset="0"/>
              </a:rPr>
              <a:t>origin server </a:t>
            </a:r>
          </a:p>
          <a:p>
            <a:pPr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</a:pPr>
            <a:r>
              <a:rPr lang="en-US" sz="1600">
                <a:latin typeface="Arial" charset="0"/>
              </a:rPr>
              <a:t>in North America</a:t>
            </a:r>
          </a:p>
        </p:txBody>
      </p:sp>
      <p:sp>
        <p:nvSpPr>
          <p:cNvPr id="304187" name="Text Box 59"/>
          <p:cNvSpPr txBox="1">
            <a:spLocks noChangeArrowheads="1"/>
          </p:cNvSpPr>
          <p:nvPr/>
        </p:nvSpPr>
        <p:spPr bwMode="auto">
          <a:xfrm>
            <a:off x="5583238" y="3259138"/>
            <a:ext cx="217170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</a:pPr>
            <a:r>
              <a:rPr lang="en-US" sz="1600">
                <a:latin typeface="Arial" charset="0"/>
              </a:rPr>
              <a:t>CDN distribution node</a:t>
            </a:r>
          </a:p>
        </p:txBody>
      </p:sp>
      <p:sp>
        <p:nvSpPr>
          <p:cNvPr id="304188" name="Line 60"/>
          <p:cNvSpPr>
            <a:spLocks noChangeShapeType="1"/>
          </p:cNvSpPr>
          <p:nvPr/>
        </p:nvSpPr>
        <p:spPr bwMode="auto">
          <a:xfrm>
            <a:off x="6604000" y="2797175"/>
            <a:ext cx="0" cy="487363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4189" name="Line 61"/>
          <p:cNvSpPr>
            <a:spLocks noChangeShapeType="1"/>
          </p:cNvSpPr>
          <p:nvPr/>
        </p:nvSpPr>
        <p:spPr bwMode="auto">
          <a:xfrm flipH="1">
            <a:off x="5724525" y="4140200"/>
            <a:ext cx="720725" cy="695325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4190" name="Line 62"/>
          <p:cNvSpPr>
            <a:spLocks noChangeShapeType="1"/>
          </p:cNvSpPr>
          <p:nvPr/>
        </p:nvSpPr>
        <p:spPr bwMode="auto">
          <a:xfrm>
            <a:off x="6677025" y="4419600"/>
            <a:ext cx="0" cy="452438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4191" name="Line 63"/>
          <p:cNvSpPr>
            <a:spLocks noChangeShapeType="1"/>
          </p:cNvSpPr>
          <p:nvPr/>
        </p:nvSpPr>
        <p:spPr bwMode="auto">
          <a:xfrm>
            <a:off x="6896100" y="4114800"/>
            <a:ext cx="598488" cy="708025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4192" name="Text Box 64"/>
          <p:cNvSpPr txBox="1">
            <a:spLocks noChangeArrowheads="1"/>
          </p:cNvSpPr>
          <p:nvPr/>
        </p:nvSpPr>
        <p:spPr bwMode="auto">
          <a:xfrm>
            <a:off x="4656138" y="5360988"/>
            <a:ext cx="1392237" cy="6302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</a:pPr>
            <a:r>
              <a:rPr lang="en-US" sz="1600">
                <a:latin typeface="Arial" charset="0"/>
              </a:rPr>
              <a:t>CDN server</a:t>
            </a:r>
          </a:p>
          <a:p>
            <a:pPr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</a:pPr>
            <a:r>
              <a:rPr lang="en-US" sz="1600">
                <a:latin typeface="Arial" charset="0"/>
              </a:rPr>
              <a:t>in S. America</a:t>
            </a:r>
          </a:p>
        </p:txBody>
      </p:sp>
      <p:sp>
        <p:nvSpPr>
          <p:cNvPr id="304193" name="Text Box 65"/>
          <p:cNvSpPr txBox="1">
            <a:spLocks noChangeArrowheads="1"/>
          </p:cNvSpPr>
          <p:nvPr/>
        </p:nvSpPr>
        <p:spPr bwMode="auto">
          <a:xfrm>
            <a:off x="6084888" y="5689600"/>
            <a:ext cx="1246187" cy="6302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</a:pPr>
            <a:r>
              <a:rPr lang="en-US" sz="1600">
                <a:latin typeface="Arial" charset="0"/>
              </a:rPr>
              <a:t>CDN server</a:t>
            </a:r>
          </a:p>
          <a:p>
            <a:pPr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</a:pPr>
            <a:r>
              <a:rPr lang="en-US" sz="1600">
                <a:latin typeface="Arial" charset="0"/>
              </a:rPr>
              <a:t>in Europe</a:t>
            </a:r>
          </a:p>
        </p:txBody>
      </p:sp>
      <p:sp>
        <p:nvSpPr>
          <p:cNvPr id="304194" name="Text Box 66"/>
          <p:cNvSpPr txBox="1">
            <a:spLocks noChangeArrowheads="1"/>
          </p:cNvSpPr>
          <p:nvPr/>
        </p:nvSpPr>
        <p:spPr bwMode="auto">
          <a:xfrm>
            <a:off x="7396163" y="5511800"/>
            <a:ext cx="1246187" cy="6302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</a:pPr>
            <a:r>
              <a:rPr lang="en-US" sz="1600">
                <a:latin typeface="Arial" charset="0"/>
              </a:rPr>
              <a:t>CDN server</a:t>
            </a:r>
          </a:p>
          <a:p>
            <a:pPr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</a:pPr>
            <a:r>
              <a:rPr lang="en-US" sz="1600">
                <a:latin typeface="Arial" charset="0"/>
              </a:rPr>
              <a:t>in Asia</a:t>
            </a:r>
          </a:p>
        </p:txBody>
      </p:sp>
      <p:sp>
        <p:nvSpPr>
          <p:cNvPr id="76" name="Slide Number Placeholder 7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Server Selection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/>
              <a:t>Service is replicated in many places in network</a:t>
            </a:r>
          </a:p>
          <a:p>
            <a:r>
              <a:rPr lang="en-US" sz="2800"/>
              <a:t>How do direct clients to a particular server?</a:t>
            </a:r>
          </a:p>
          <a:p>
            <a:pPr lvl="1"/>
            <a:r>
              <a:rPr lang="en-US" sz="2400"/>
              <a:t>As part of routing </a:t>
            </a:r>
            <a:r>
              <a:rPr lang="en-US" sz="2400">
                <a:sym typeface="Wingdings" pitchFamily="-65" charset="2"/>
              </a:rPr>
              <a:t> anycast, cluster load balancing</a:t>
            </a:r>
          </a:p>
          <a:p>
            <a:pPr lvl="1"/>
            <a:r>
              <a:rPr lang="en-US" sz="2400">
                <a:sym typeface="Wingdings" pitchFamily="-65" charset="2"/>
              </a:rPr>
              <a:t>As part of application  HTTP redirect</a:t>
            </a:r>
          </a:p>
          <a:p>
            <a:pPr lvl="1"/>
            <a:r>
              <a:rPr lang="en-US" sz="2400">
                <a:sym typeface="Wingdings" pitchFamily="-65" charset="2"/>
              </a:rPr>
              <a:t>As part of naming  DNS</a:t>
            </a:r>
          </a:p>
          <a:p>
            <a:r>
              <a:rPr lang="en-US" sz="2800">
                <a:sym typeface="Wingdings" pitchFamily="-65" charset="2"/>
              </a:rPr>
              <a:t>Which server?</a:t>
            </a:r>
          </a:p>
          <a:p>
            <a:pPr lvl="1"/>
            <a:r>
              <a:rPr lang="en-US" sz="2400">
                <a:sym typeface="Wingdings" pitchFamily="-65" charset="2"/>
              </a:rPr>
              <a:t>Lowest load  to balance load on servers</a:t>
            </a:r>
          </a:p>
          <a:p>
            <a:pPr lvl="1"/>
            <a:r>
              <a:rPr lang="en-US" sz="2400">
                <a:sym typeface="Wingdings" pitchFamily="-65" charset="2"/>
              </a:rPr>
              <a:t>Best performance  to improve client performance</a:t>
            </a:r>
          </a:p>
          <a:p>
            <a:pPr lvl="2"/>
            <a:r>
              <a:rPr lang="en-US" sz="2000">
                <a:sym typeface="Wingdings" pitchFamily="-65" charset="2"/>
              </a:rPr>
              <a:t>Based on Geography? RTT? Throughput? Load?</a:t>
            </a:r>
          </a:p>
          <a:p>
            <a:pPr lvl="1"/>
            <a:r>
              <a:rPr lang="en-US" sz="2400">
                <a:sym typeface="Wingdings" pitchFamily="-65" charset="2"/>
              </a:rPr>
              <a:t>Any alive node  to provide fault tolerance</a:t>
            </a:r>
          </a:p>
          <a:p>
            <a:pPr lvl="1"/>
            <a:endParaRPr lang="en-US" sz="2400">
              <a:sym typeface="Wingdings" pitchFamily="-65" charset="2"/>
            </a:endParaRPr>
          </a:p>
          <a:p>
            <a:pPr lvl="1"/>
            <a:endParaRPr lang="en-US" sz="24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Client-centric Consistency Models</a:t>
            </a:r>
            <a:endParaRPr lang="en-US"/>
          </a:p>
        </p:txBody>
      </p:sp>
      <p:sp>
        <p:nvSpPr>
          <p:cNvPr id="346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4953000"/>
            <a:ext cx="8534400" cy="11731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A mobile user may access different replicas of a distributed database at different times.  This type of behavior implies the need for a view of consistency that provides guarantees for  single client regarding accesses to the data store.</a:t>
            </a:r>
            <a:endParaRPr lang="en-US" dirty="0"/>
          </a:p>
        </p:txBody>
      </p:sp>
      <p:pic>
        <p:nvPicPr>
          <p:cNvPr id="346116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1599" t="39594" r="19444" b="34155"/>
          <a:stretch>
            <a:fillRect/>
          </a:stretch>
        </p:blipFill>
        <p:spPr bwMode="auto">
          <a:xfrm>
            <a:off x="1371600" y="990600"/>
            <a:ext cx="6297613" cy="396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Routing Based 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Anycast</a:t>
            </a:r>
          </a:p>
          <a:p>
            <a:pPr lvl="1"/>
            <a:r>
              <a:rPr lang="en-US"/>
              <a:t>Give service a single IP address</a:t>
            </a:r>
          </a:p>
          <a:p>
            <a:pPr lvl="1"/>
            <a:r>
              <a:rPr lang="en-US"/>
              <a:t>Each node implementing service advertises route to address</a:t>
            </a:r>
          </a:p>
          <a:p>
            <a:pPr lvl="1"/>
            <a:r>
              <a:rPr lang="en-US"/>
              <a:t>Packets get routed routed from client to “closest” service node</a:t>
            </a:r>
          </a:p>
          <a:p>
            <a:pPr lvl="2"/>
            <a:r>
              <a:rPr lang="en-US"/>
              <a:t>Closest is defined by routing metrics</a:t>
            </a:r>
          </a:p>
          <a:p>
            <a:pPr lvl="2"/>
            <a:r>
              <a:rPr lang="en-US"/>
              <a:t>May not mirror performance/application needs</a:t>
            </a:r>
          </a:p>
          <a:p>
            <a:pPr lvl="1"/>
            <a:r>
              <a:rPr lang="en-US"/>
              <a:t>What about the stability of routes?</a:t>
            </a:r>
          </a:p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Application Based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en-US" sz="2800"/>
              <a:t>HTTP support simple way to indicate that Web page has moved</a:t>
            </a:r>
          </a:p>
          <a:p>
            <a:pPr>
              <a:lnSpc>
                <a:spcPct val="90000"/>
              </a:lnSpc>
            </a:pPr>
            <a:r>
              <a:rPr lang="en-US" sz="2800"/>
              <a:t>Server gets Get request from client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Decides which server is best suited for particular client and object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Returns HTTP redirect to that server</a:t>
            </a:r>
          </a:p>
          <a:p>
            <a:pPr>
              <a:lnSpc>
                <a:spcPct val="90000"/>
              </a:lnSpc>
            </a:pPr>
            <a:r>
              <a:rPr lang="en-US" sz="2800"/>
              <a:t>Can make informed application specific decision</a:t>
            </a:r>
          </a:p>
          <a:p>
            <a:pPr>
              <a:lnSpc>
                <a:spcPct val="90000"/>
              </a:lnSpc>
            </a:pPr>
            <a:r>
              <a:rPr lang="en-US" sz="2800"/>
              <a:t>May introduce additional overhead </a:t>
            </a:r>
            <a:r>
              <a:rPr lang="en-US" sz="2800">
                <a:sym typeface="Wingdings" pitchFamily="-65" charset="2"/>
              </a:rPr>
              <a:t> multiple connection setup, name lookups, etc.</a:t>
            </a:r>
          </a:p>
          <a:p>
            <a:pPr>
              <a:lnSpc>
                <a:spcPct val="90000"/>
              </a:lnSpc>
            </a:pPr>
            <a:r>
              <a:rPr lang="en-US" sz="2800"/>
              <a:t>While good solution in general HTTP Redirect has some design flaws – especially with current browsers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Naming Based</a:t>
            </a:r>
          </a:p>
        </p:txBody>
      </p:sp>
      <p:sp>
        <p:nvSpPr>
          <p:cNvPr id="308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Client does name lookup for service</a:t>
            </a:r>
          </a:p>
          <a:p>
            <a:r>
              <a:rPr lang="en-US"/>
              <a:t>Name server chooses appropriate server address</a:t>
            </a:r>
          </a:p>
          <a:p>
            <a:pPr lvl="1"/>
            <a:r>
              <a:rPr lang="en-US"/>
              <a:t>A-record returned is “best” one for the client</a:t>
            </a:r>
          </a:p>
          <a:p>
            <a:r>
              <a:rPr lang="en-US"/>
              <a:t>What information can name server base decision on?</a:t>
            </a:r>
          </a:p>
          <a:p>
            <a:pPr lvl="1"/>
            <a:r>
              <a:rPr lang="en-US"/>
              <a:t>Server load/location </a:t>
            </a:r>
            <a:r>
              <a:rPr lang="en-US">
                <a:sym typeface="Wingdings" pitchFamily="-65" charset="2"/>
              </a:rPr>
              <a:t> must be collected</a:t>
            </a:r>
          </a:p>
          <a:p>
            <a:pPr lvl="1"/>
            <a:r>
              <a:rPr lang="en-US">
                <a:sym typeface="Wingdings" pitchFamily="-65" charset="2"/>
              </a:rPr>
              <a:t>Information in the name lookup request</a:t>
            </a:r>
          </a:p>
          <a:p>
            <a:pPr lvl="2"/>
            <a:r>
              <a:rPr lang="en-US">
                <a:sym typeface="Wingdings" pitchFamily="-65" charset="2"/>
              </a:rPr>
              <a:t>Name service client  t</a:t>
            </a:r>
            <a:r>
              <a:rPr lang="en-US"/>
              <a:t>ypically the local name server for client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Akamai Works</a:t>
            </a:r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Clients fetch html document from primary server</a:t>
            </a:r>
          </a:p>
          <a:p>
            <a:pPr lvl="1"/>
            <a:r>
              <a:rPr lang="en-US"/>
              <a:t>E.g. fetch index.html from cnn.com</a:t>
            </a:r>
          </a:p>
          <a:p>
            <a:r>
              <a:rPr lang="en-US"/>
              <a:t>URLs for replicated content are replaced in html</a:t>
            </a:r>
          </a:p>
          <a:p>
            <a:pPr lvl="1"/>
            <a:r>
              <a:rPr lang="en-US"/>
              <a:t>E.g. &lt;img src=“http://cnn.com/af/x.gif”&gt; replaced with </a:t>
            </a:r>
            <a:r>
              <a:rPr lang="en-US" sz="2000"/>
              <a:t>&lt;img src=“http://a73.g.akamaitech.net/7/23/cnn.com/af/x.gif”&gt;</a:t>
            </a:r>
            <a:r>
              <a:rPr lang="en-US"/>
              <a:t> </a:t>
            </a:r>
          </a:p>
          <a:p>
            <a:r>
              <a:rPr lang="en-US"/>
              <a:t>Client is forced to resolve aXYZ.g.akamaitech.net hostname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Akamai Works</a:t>
            </a:r>
          </a:p>
        </p:txBody>
      </p:sp>
      <p:sp>
        <p:nvSpPr>
          <p:cNvPr id="311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How is content replicated?</a:t>
            </a:r>
          </a:p>
          <a:p>
            <a:pPr>
              <a:lnSpc>
                <a:spcPct val="90000"/>
              </a:lnSpc>
            </a:pPr>
            <a:r>
              <a:rPr lang="en-US"/>
              <a:t>Akamai only replicates static content (*)</a:t>
            </a:r>
          </a:p>
          <a:p>
            <a:pPr>
              <a:lnSpc>
                <a:spcPct val="90000"/>
              </a:lnSpc>
            </a:pPr>
            <a:r>
              <a:rPr lang="en-US"/>
              <a:t>Modified name contains original file name</a:t>
            </a:r>
          </a:p>
          <a:p>
            <a:pPr>
              <a:lnSpc>
                <a:spcPct val="90000"/>
              </a:lnSpc>
            </a:pPr>
            <a:r>
              <a:rPr lang="en-US"/>
              <a:t>Akamai server is asked for content</a:t>
            </a:r>
          </a:p>
          <a:p>
            <a:pPr lvl="1">
              <a:lnSpc>
                <a:spcPct val="90000"/>
              </a:lnSpc>
            </a:pPr>
            <a:r>
              <a:rPr lang="en-US"/>
              <a:t>First checks local cache</a:t>
            </a:r>
          </a:p>
          <a:p>
            <a:pPr lvl="1">
              <a:lnSpc>
                <a:spcPct val="90000"/>
              </a:lnSpc>
            </a:pPr>
            <a:r>
              <a:rPr lang="en-US"/>
              <a:t>If not in cache, requests file from primary server and caches file</a:t>
            </a:r>
          </a:p>
          <a:p>
            <a:pPr lvl="1"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/>
              <a:t>* (At least, the version we’re talking about today.  Akamai actually lets sites write code that can run on Akamai’s servers, but that’s a pretty different beast)</a:t>
            </a:r>
            <a:endParaRPr lang="en-US"/>
          </a:p>
          <a:p>
            <a:pPr lvl="1">
              <a:lnSpc>
                <a:spcPct val="90000"/>
              </a:lnSpc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Akamai Works</a:t>
            </a:r>
          </a:p>
        </p:txBody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Root server gives NS record for akamai.net</a:t>
            </a:r>
          </a:p>
          <a:p>
            <a:pPr>
              <a:lnSpc>
                <a:spcPct val="90000"/>
              </a:lnSpc>
            </a:pPr>
            <a:r>
              <a:rPr lang="en-US"/>
              <a:t>Akamai.net name server returns NS record for g.akamaitech.net</a:t>
            </a:r>
          </a:p>
          <a:p>
            <a:pPr lvl="1">
              <a:lnSpc>
                <a:spcPct val="90000"/>
              </a:lnSpc>
            </a:pPr>
            <a:r>
              <a:rPr lang="en-US"/>
              <a:t>Name server chosen to be in region of client’s name server</a:t>
            </a:r>
          </a:p>
          <a:p>
            <a:pPr lvl="1">
              <a:lnSpc>
                <a:spcPct val="90000"/>
              </a:lnSpc>
            </a:pPr>
            <a:r>
              <a:rPr lang="en-US"/>
              <a:t>TTL is large</a:t>
            </a:r>
          </a:p>
          <a:p>
            <a:pPr>
              <a:lnSpc>
                <a:spcPct val="90000"/>
              </a:lnSpc>
            </a:pPr>
            <a:r>
              <a:rPr lang="en-US"/>
              <a:t>G.akamaitech.net nameserver chooses server in region</a:t>
            </a:r>
          </a:p>
          <a:p>
            <a:pPr lvl="1">
              <a:lnSpc>
                <a:spcPct val="90000"/>
              </a:lnSpc>
            </a:pPr>
            <a:r>
              <a:rPr lang="en-US"/>
              <a:t>Should try to chose server that has file in cache - How to choose? </a:t>
            </a:r>
          </a:p>
          <a:p>
            <a:pPr lvl="1">
              <a:lnSpc>
                <a:spcPct val="90000"/>
              </a:lnSpc>
            </a:pPr>
            <a:r>
              <a:rPr lang="en-US"/>
              <a:t>Uses aXYZ name and hash</a:t>
            </a:r>
          </a:p>
          <a:p>
            <a:pPr lvl="1">
              <a:lnSpc>
                <a:spcPct val="90000"/>
              </a:lnSpc>
            </a:pPr>
            <a:r>
              <a:rPr lang="en-US"/>
              <a:t>TTL is small </a:t>
            </a:r>
            <a:r>
              <a:rPr lang="en-US">
                <a:sym typeface="Wingdings" pitchFamily="-65" charset="2"/>
              </a:rPr>
              <a:t> why?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Hashing</a:t>
            </a:r>
          </a:p>
        </p:txBody>
      </p:sp>
      <p:sp>
        <p:nvSpPr>
          <p:cNvPr id="313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Given document XYZ, we need to choose a server to use</a:t>
            </a:r>
          </a:p>
          <a:p>
            <a:r>
              <a:rPr lang="en-US"/>
              <a:t>Suppose we use modulo</a:t>
            </a:r>
          </a:p>
          <a:p>
            <a:r>
              <a:rPr lang="en-US"/>
              <a:t>Number servers from 1…n</a:t>
            </a:r>
          </a:p>
          <a:p>
            <a:pPr lvl="1"/>
            <a:r>
              <a:rPr lang="en-US"/>
              <a:t>Place document XYZ on server (XYZ mod n)</a:t>
            </a:r>
          </a:p>
          <a:p>
            <a:pPr lvl="1"/>
            <a:r>
              <a:rPr lang="en-US"/>
              <a:t>What happens when a servers fails? n </a:t>
            </a:r>
            <a:r>
              <a:rPr lang="en-US">
                <a:sym typeface="Wingdings" pitchFamily="-65" charset="2"/>
              </a:rPr>
              <a:t> n-1</a:t>
            </a:r>
          </a:p>
          <a:p>
            <a:pPr lvl="2"/>
            <a:r>
              <a:rPr lang="en-US">
                <a:sym typeface="Wingdings" pitchFamily="-65" charset="2"/>
              </a:rPr>
              <a:t>Same if different people have different measures of n</a:t>
            </a:r>
          </a:p>
          <a:p>
            <a:pPr lvl="1"/>
            <a:r>
              <a:rPr lang="en-US">
                <a:sym typeface="Wingdings" pitchFamily="-65" charset="2"/>
              </a:rPr>
              <a:t>Why might this be bad?</a:t>
            </a:r>
          </a:p>
          <a:p>
            <a:pPr lvl="1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Hashing</a:t>
            </a:r>
          </a:p>
        </p:txBody>
      </p:sp>
      <p:sp>
        <p:nvSpPr>
          <p:cNvPr id="313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Given document XYZ, we need to choose a server to use</a:t>
            </a:r>
          </a:p>
          <a:p>
            <a:r>
              <a:rPr lang="en-US"/>
              <a:t>Suppose we use modulo</a:t>
            </a:r>
          </a:p>
          <a:p>
            <a:r>
              <a:rPr lang="en-US"/>
              <a:t>Number servers from 1…n</a:t>
            </a:r>
          </a:p>
          <a:p>
            <a:pPr lvl="1"/>
            <a:r>
              <a:rPr lang="en-US"/>
              <a:t>Place document XYZ on server (XYZ mod n)</a:t>
            </a:r>
          </a:p>
          <a:p>
            <a:pPr lvl="1"/>
            <a:r>
              <a:rPr lang="en-US"/>
              <a:t>What happens when a servers fails? n </a:t>
            </a:r>
            <a:r>
              <a:rPr lang="en-US">
                <a:sym typeface="Wingdings" charset="2"/>
              </a:rPr>
              <a:t> n-1</a:t>
            </a:r>
          </a:p>
          <a:p>
            <a:pPr lvl="2"/>
            <a:r>
              <a:rPr lang="en-US">
                <a:sym typeface="Wingdings" charset="2"/>
              </a:rPr>
              <a:t>Same if different people have different measures of n</a:t>
            </a:r>
          </a:p>
          <a:p>
            <a:pPr lvl="1"/>
            <a:r>
              <a:rPr lang="en-US">
                <a:sym typeface="Wingdings" charset="2"/>
              </a:rPr>
              <a:t>Why might this be bad?</a:t>
            </a:r>
          </a:p>
          <a:p>
            <a:pPr lvl="1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Consistent Hash</a:t>
            </a:r>
          </a:p>
        </p:txBody>
      </p:sp>
      <p:sp>
        <p:nvSpPr>
          <p:cNvPr id="314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“view” = subset of all hash buckets that are visible</a:t>
            </a:r>
          </a:p>
          <a:p>
            <a:r>
              <a:rPr lang="en-US"/>
              <a:t>Desired features</a:t>
            </a:r>
          </a:p>
          <a:p>
            <a:pPr lvl="1"/>
            <a:r>
              <a:rPr lang="en-US"/>
              <a:t>Balanced – in any one view, load is equal across buckets</a:t>
            </a:r>
          </a:p>
          <a:p>
            <a:pPr lvl="1"/>
            <a:r>
              <a:rPr lang="en-US"/>
              <a:t>Smoothness – little impact on hash bucket contents when buckets are added/removed</a:t>
            </a:r>
          </a:p>
          <a:p>
            <a:pPr lvl="1"/>
            <a:r>
              <a:rPr lang="en-US"/>
              <a:t>Spread – small set of hash buckets that may hold an object regardless of views </a:t>
            </a:r>
          </a:p>
          <a:p>
            <a:pPr lvl="1"/>
            <a:r>
              <a:rPr lang="en-US"/>
              <a:t>Load – across all views # of objects assigned to hash bucket is small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Consistent Hash – Example</a:t>
            </a:r>
          </a:p>
        </p:txBody>
      </p:sp>
      <p:sp>
        <p:nvSpPr>
          <p:cNvPr id="31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343400"/>
            <a:ext cx="8475663" cy="2209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Smoothness </a:t>
            </a:r>
            <a:r>
              <a:rPr lang="en-US" sz="2400">
                <a:sym typeface="Wingdings" charset="2"/>
              </a:rPr>
              <a:t> addition of bucket does not cause movement between existing buckets</a:t>
            </a:r>
          </a:p>
          <a:p>
            <a:pPr>
              <a:lnSpc>
                <a:spcPct val="90000"/>
              </a:lnSpc>
            </a:pPr>
            <a:r>
              <a:rPr lang="en-US" sz="2400"/>
              <a:t>Spread &amp; Load </a:t>
            </a:r>
            <a:r>
              <a:rPr lang="en-US" sz="2400">
                <a:sym typeface="Wingdings" charset="2"/>
              </a:rPr>
              <a:t> small set of buckets that lie near object</a:t>
            </a:r>
          </a:p>
          <a:p>
            <a:pPr>
              <a:lnSpc>
                <a:spcPct val="90000"/>
              </a:lnSpc>
            </a:pPr>
            <a:r>
              <a:rPr lang="en-US" sz="2400"/>
              <a:t>Balance </a:t>
            </a:r>
            <a:r>
              <a:rPr lang="en-US" sz="2400">
                <a:sym typeface="Wingdings" charset="2"/>
              </a:rPr>
              <a:t> no bucket is responsible for large number of objects</a:t>
            </a:r>
            <a:endParaRPr lang="en-US" sz="2400"/>
          </a:p>
        </p:txBody>
      </p:sp>
      <p:sp>
        <p:nvSpPr>
          <p:cNvPr id="315396" name="Rectangle 4"/>
          <p:cNvSpPr>
            <a:spLocks noChangeArrowheads="1"/>
          </p:cNvSpPr>
          <p:nvPr/>
        </p:nvSpPr>
        <p:spPr bwMode="auto">
          <a:xfrm>
            <a:off x="609600" y="1371600"/>
            <a:ext cx="54864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800">
                <a:latin typeface="Arial" charset="0"/>
              </a:rPr>
              <a:t>Construction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>
                <a:latin typeface="Arial" charset="0"/>
              </a:rPr>
              <a:t>Assign each of C hash buckets to random points on mod 2</a:t>
            </a:r>
            <a:r>
              <a:rPr lang="en-US" i="1" baseline="30000">
                <a:latin typeface="Arial" charset="0"/>
              </a:rPr>
              <a:t>n</a:t>
            </a:r>
            <a:r>
              <a:rPr lang="en-US">
                <a:latin typeface="Arial" charset="0"/>
              </a:rPr>
              <a:t> circle, where, hash key size = </a:t>
            </a:r>
            <a:r>
              <a:rPr lang="en-US" i="1">
                <a:latin typeface="Arial" charset="0"/>
              </a:rPr>
              <a:t>n.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>
                <a:latin typeface="Arial" charset="0"/>
              </a:rPr>
              <a:t>Map object to random position on circle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>
                <a:latin typeface="Arial" charset="0"/>
              </a:rPr>
              <a:t>Hash of object = closest clockwise bucket</a:t>
            </a:r>
          </a:p>
        </p:txBody>
      </p:sp>
      <p:sp>
        <p:nvSpPr>
          <p:cNvPr id="315397" name="Rectangle 5"/>
          <p:cNvSpPr>
            <a:spLocks noChangeArrowheads="1"/>
          </p:cNvSpPr>
          <p:nvPr/>
        </p:nvSpPr>
        <p:spPr bwMode="auto">
          <a:xfrm>
            <a:off x="6248400" y="1752600"/>
            <a:ext cx="2667000" cy="228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01600" tIns="50800" rIns="101600" bIns="5080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5398" name="Oval 6"/>
          <p:cNvSpPr>
            <a:spLocks noChangeArrowheads="1"/>
          </p:cNvSpPr>
          <p:nvPr/>
        </p:nvSpPr>
        <p:spPr bwMode="auto">
          <a:xfrm>
            <a:off x="6629400" y="1981200"/>
            <a:ext cx="1905000" cy="1828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01600" tIns="50800" rIns="101600" bIns="5080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5399" name="Oval 7"/>
          <p:cNvSpPr>
            <a:spLocks noChangeArrowheads="1"/>
          </p:cNvSpPr>
          <p:nvPr/>
        </p:nvSpPr>
        <p:spPr bwMode="auto">
          <a:xfrm>
            <a:off x="7591425" y="3762375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  <a:effectLst/>
        </p:spPr>
        <p:txBody>
          <a:bodyPr wrap="none" lIns="101600" tIns="50800" rIns="101600" bIns="50800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CC0000"/>
              </a:solidFill>
            </a:endParaRPr>
          </a:p>
        </p:txBody>
      </p:sp>
      <p:sp>
        <p:nvSpPr>
          <p:cNvPr id="315400" name="Oval 8"/>
          <p:cNvSpPr>
            <a:spLocks noChangeArrowheads="1"/>
          </p:cNvSpPr>
          <p:nvPr/>
        </p:nvSpPr>
        <p:spPr bwMode="auto">
          <a:xfrm>
            <a:off x="7529513" y="1933575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  <a:effectLst/>
        </p:spPr>
        <p:txBody>
          <a:bodyPr wrap="none" lIns="101600" tIns="50800" rIns="101600" bIns="50800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CC0000"/>
              </a:solidFill>
            </a:endParaRPr>
          </a:p>
        </p:txBody>
      </p:sp>
      <p:sp>
        <p:nvSpPr>
          <p:cNvPr id="315401" name="Oval 9"/>
          <p:cNvSpPr>
            <a:spLocks noChangeArrowheads="1"/>
          </p:cNvSpPr>
          <p:nvPr/>
        </p:nvSpPr>
        <p:spPr bwMode="auto">
          <a:xfrm>
            <a:off x="6600825" y="2819400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  <a:effectLst/>
        </p:spPr>
        <p:txBody>
          <a:bodyPr wrap="none" lIns="101600" tIns="50800" rIns="101600" bIns="50800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CC0000"/>
              </a:solidFill>
            </a:endParaRPr>
          </a:p>
        </p:txBody>
      </p:sp>
      <p:sp>
        <p:nvSpPr>
          <p:cNvPr id="315402" name="Oval 10"/>
          <p:cNvSpPr>
            <a:spLocks noChangeArrowheads="1"/>
          </p:cNvSpPr>
          <p:nvPr/>
        </p:nvSpPr>
        <p:spPr bwMode="auto">
          <a:xfrm>
            <a:off x="8486775" y="2819400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lIns="101600" tIns="50800" rIns="101600" bIns="50800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CC0000"/>
              </a:solidFill>
            </a:endParaRPr>
          </a:p>
        </p:txBody>
      </p:sp>
      <p:sp>
        <p:nvSpPr>
          <p:cNvPr id="315403" name="Oval 11"/>
          <p:cNvSpPr>
            <a:spLocks noChangeArrowheads="1"/>
          </p:cNvSpPr>
          <p:nvPr/>
        </p:nvSpPr>
        <p:spPr bwMode="auto">
          <a:xfrm>
            <a:off x="6858000" y="3457575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  <a:effectLst/>
        </p:spPr>
        <p:txBody>
          <a:bodyPr wrap="none" lIns="101600" tIns="50800" rIns="101600" bIns="50800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CC0000"/>
              </a:solidFill>
            </a:endParaRPr>
          </a:p>
        </p:txBody>
      </p:sp>
      <p:sp>
        <p:nvSpPr>
          <p:cNvPr id="315404" name="Oval 12"/>
          <p:cNvSpPr>
            <a:spLocks noChangeArrowheads="1"/>
          </p:cNvSpPr>
          <p:nvPr/>
        </p:nvSpPr>
        <p:spPr bwMode="auto">
          <a:xfrm>
            <a:off x="8291513" y="3429000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  <a:effectLst/>
        </p:spPr>
        <p:txBody>
          <a:bodyPr wrap="none" lIns="101600" tIns="50800" rIns="101600" bIns="50800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CC0000"/>
              </a:solidFill>
            </a:endParaRPr>
          </a:p>
        </p:txBody>
      </p:sp>
      <p:sp>
        <p:nvSpPr>
          <p:cNvPr id="315405" name="Oval 13"/>
          <p:cNvSpPr>
            <a:spLocks noChangeArrowheads="1"/>
          </p:cNvSpPr>
          <p:nvPr/>
        </p:nvSpPr>
        <p:spPr bwMode="auto">
          <a:xfrm>
            <a:off x="6872288" y="2209800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  <a:effectLst/>
        </p:spPr>
        <p:txBody>
          <a:bodyPr wrap="none" lIns="101600" tIns="50800" rIns="101600" bIns="50800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CC0000"/>
              </a:solidFill>
            </a:endParaRPr>
          </a:p>
        </p:txBody>
      </p:sp>
      <p:sp>
        <p:nvSpPr>
          <p:cNvPr id="315406" name="Oval 14"/>
          <p:cNvSpPr>
            <a:spLocks noChangeArrowheads="1"/>
          </p:cNvSpPr>
          <p:nvPr/>
        </p:nvSpPr>
        <p:spPr bwMode="auto">
          <a:xfrm>
            <a:off x="8272463" y="2300288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  <a:effectLst/>
        </p:spPr>
        <p:txBody>
          <a:bodyPr wrap="none" lIns="101600" tIns="50800" rIns="101600" bIns="50800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CC0000"/>
              </a:solidFill>
            </a:endParaRPr>
          </a:p>
        </p:txBody>
      </p:sp>
      <p:sp>
        <p:nvSpPr>
          <p:cNvPr id="315407" name="Oval 15"/>
          <p:cNvSpPr>
            <a:spLocks noChangeArrowheads="1"/>
          </p:cNvSpPr>
          <p:nvPr/>
        </p:nvSpPr>
        <p:spPr bwMode="auto">
          <a:xfrm>
            <a:off x="7119938" y="3671888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  <a:effectLst/>
        </p:spPr>
        <p:txBody>
          <a:bodyPr wrap="none" lIns="101600" tIns="50800" rIns="101600" bIns="50800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CC0000"/>
              </a:solidFill>
            </a:endParaRPr>
          </a:p>
        </p:txBody>
      </p:sp>
      <p:sp>
        <p:nvSpPr>
          <p:cNvPr id="315408" name="Oval 16"/>
          <p:cNvSpPr>
            <a:spLocks noChangeArrowheads="1"/>
          </p:cNvSpPr>
          <p:nvPr/>
        </p:nvSpPr>
        <p:spPr bwMode="auto">
          <a:xfrm>
            <a:off x="8005763" y="3657600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lIns="101600" tIns="50800" rIns="101600" bIns="50800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CC0000"/>
              </a:solidFill>
            </a:endParaRPr>
          </a:p>
        </p:txBody>
      </p:sp>
      <p:sp>
        <p:nvSpPr>
          <p:cNvPr id="315409" name="Oval 17"/>
          <p:cNvSpPr>
            <a:spLocks noChangeArrowheads="1"/>
          </p:cNvSpPr>
          <p:nvPr/>
        </p:nvSpPr>
        <p:spPr bwMode="auto">
          <a:xfrm>
            <a:off x="6672263" y="3200400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lIns="101600" tIns="50800" rIns="101600" bIns="50800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CC0000"/>
              </a:solidFill>
            </a:endParaRPr>
          </a:p>
        </p:txBody>
      </p:sp>
      <p:sp>
        <p:nvSpPr>
          <p:cNvPr id="315410" name="Oval 18"/>
          <p:cNvSpPr>
            <a:spLocks noChangeArrowheads="1"/>
          </p:cNvSpPr>
          <p:nvPr/>
        </p:nvSpPr>
        <p:spPr bwMode="auto">
          <a:xfrm>
            <a:off x="6705600" y="2438400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  <a:effectLst/>
        </p:spPr>
        <p:txBody>
          <a:bodyPr wrap="none" lIns="101600" tIns="50800" rIns="101600" bIns="50800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CC0000"/>
              </a:solidFill>
            </a:endParaRPr>
          </a:p>
        </p:txBody>
      </p:sp>
      <p:sp>
        <p:nvSpPr>
          <p:cNvPr id="315411" name="Oval 19"/>
          <p:cNvSpPr>
            <a:spLocks noChangeArrowheads="1"/>
          </p:cNvSpPr>
          <p:nvPr/>
        </p:nvSpPr>
        <p:spPr bwMode="auto">
          <a:xfrm>
            <a:off x="7119938" y="2043113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  <a:effectLst/>
        </p:spPr>
        <p:txBody>
          <a:bodyPr wrap="none" lIns="101600" tIns="50800" rIns="101600" bIns="50800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CC0000"/>
              </a:solidFill>
            </a:endParaRPr>
          </a:p>
        </p:txBody>
      </p:sp>
      <p:sp>
        <p:nvSpPr>
          <p:cNvPr id="315412" name="Oval 20"/>
          <p:cNvSpPr>
            <a:spLocks noChangeArrowheads="1"/>
          </p:cNvSpPr>
          <p:nvPr/>
        </p:nvSpPr>
        <p:spPr bwMode="auto">
          <a:xfrm>
            <a:off x="8458200" y="3124200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  <a:effectLst/>
        </p:spPr>
        <p:txBody>
          <a:bodyPr wrap="none" lIns="101600" tIns="50800" rIns="101600" bIns="50800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CC0000"/>
              </a:solidFill>
            </a:endParaRPr>
          </a:p>
        </p:txBody>
      </p:sp>
      <p:sp>
        <p:nvSpPr>
          <p:cNvPr id="315413" name="Oval 21"/>
          <p:cNvSpPr>
            <a:spLocks noChangeArrowheads="1"/>
          </p:cNvSpPr>
          <p:nvPr/>
        </p:nvSpPr>
        <p:spPr bwMode="auto">
          <a:xfrm>
            <a:off x="8443913" y="2557463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  <a:effectLst/>
        </p:spPr>
        <p:txBody>
          <a:bodyPr wrap="none" lIns="101600" tIns="50800" rIns="101600" bIns="50800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CC0000"/>
              </a:solidFill>
            </a:endParaRPr>
          </a:p>
        </p:txBody>
      </p:sp>
      <p:sp>
        <p:nvSpPr>
          <p:cNvPr id="315414" name="Oval 22"/>
          <p:cNvSpPr>
            <a:spLocks noChangeArrowheads="1"/>
          </p:cNvSpPr>
          <p:nvPr/>
        </p:nvSpPr>
        <p:spPr bwMode="auto">
          <a:xfrm>
            <a:off x="7967663" y="2043113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lIns="101600" tIns="50800" rIns="101600" bIns="50800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CC0000"/>
              </a:solidFill>
            </a:endParaRPr>
          </a:p>
        </p:txBody>
      </p:sp>
      <p:sp>
        <p:nvSpPr>
          <p:cNvPr id="315415" name="Text Box 23"/>
          <p:cNvSpPr txBox="1">
            <a:spLocks noChangeArrowheads="1"/>
          </p:cNvSpPr>
          <p:nvPr/>
        </p:nvSpPr>
        <p:spPr bwMode="auto">
          <a:xfrm>
            <a:off x="7524750" y="1704975"/>
            <a:ext cx="152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/>
              <a:t>0</a:t>
            </a:r>
          </a:p>
        </p:txBody>
      </p:sp>
      <p:sp>
        <p:nvSpPr>
          <p:cNvPr id="315416" name="Text Box 24"/>
          <p:cNvSpPr txBox="1">
            <a:spLocks noChangeArrowheads="1"/>
          </p:cNvSpPr>
          <p:nvPr/>
        </p:nvSpPr>
        <p:spPr bwMode="auto">
          <a:xfrm>
            <a:off x="8610600" y="2697163"/>
            <a:ext cx="152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/>
              <a:t>4</a:t>
            </a:r>
          </a:p>
        </p:txBody>
      </p:sp>
      <p:sp>
        <p:nvSpPr>
          <p:cNvPr id="315417" name="Text Box 25"/>
          <p:cNvSpPr txBox="1">
            <a:spLocks noChangeArrowheads="1"/>
          </p:cNvSpPr>
          <p:nvPr/>
        </p:nvSpPr>
        <p:spPr bwMode="auto">
          <a:xfrm>
            <a:off x="7620000" y="3810000"/>
            <a:ext cx="152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/>
              <a:t>8</a:t>
            </a:r>
          </a:p>
        </p:txBody>
      </p:sp>
      <p:sp>
        <p:nvSpPr>
          <p:cNvPr id="315418" name="Text Box 26"/>
          <p:cNvSpPr txBox="1">
            <a:spLocks noChangeArrowheads="1"/>
          </p:cNvSpPr>
          <p:nvPr/>
        </p:nvSpPr>
        <p:spPr bwMode="auto">
          <a:xfrm>
            <a:off x="6357938" y="2711450"/>
            <a:ext cx="228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/>
              <a:t>12</a:t>
            </a:r>
          </a:p>
        </p:txBody>
      </p:sp>
      <p:sp>
        <p:nvSpPr>
          <p:cNvPr id="315419" name="Text Box 27"/>
          <p:cNvSpPr txBox="1">
            <a:spLocks noChangeArrowheads="1"/>
          </p:cNvSpPr>
          <p:nvPr/>
        </p:nvSpPr>
        <p:spPr bwMode="auto">
          <a:xfrm>
            <a:off x="7239000" y="2514600"/>
            <a:ext cx="914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CC0000"/>
                </a:solidFill>
              </a:rPr>
              <a:t>Bucket</a:t>
            </a:r>
          </a:p>
        </p:txBody>
      </p:sp>
      <p:sp>
        <p:nvSpPr>
          <p:cNvPr id="315420" name="Line 28"/>
          <p:cNvSpPr>
            <a:spLocks noChangeShapeType="1"/>
          </p:cNvSpPr>
          <p:nvPr/>
        </p:nvSpPr>
        <p:spPr bwMode="auto">
          <a:xfrm>
            <a:off x="7543800" y="2743200"/>
            <a:ext cx="457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101600" tIns="50800" rIns="101600" bIns="5080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5421" name="Text Box 29"/>
          <p:cNvSpPr txBox="1">
            <a:spLocks noChangeArrowheads="1"/>
          </p:cNvSpPr>
          <p:nvPr/>
        </p:nvSpPr>
        <p:spPr bwMode="auto">
          <a:xfrm>
            <a:off x="6629400" y="1981200"/>
            <a:ext cx="228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/>
              <a:t>14</a:t>
            </a:r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Monotonic Reads</a:t>
            </a:r>
          </a:p>
        </p:txBody>
      </p:sp>
      <p:sp>
        <p:nvSpPr>
          <p:cNvPr id="335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4267200"/>
            <a:ext cx="8839200" cy="1981200"/>
          </a:xfrm>
        </p:spPr>
        <p:txBody>
          <a:bodyPr>
            <a:normAutofit fontScale="92500" lnSpcReduction="10000"/>
          </a:bodyPr>
          <a:lstStyle/>
          <a:p>
            <a:pPr marL="533400" indent="-533400">
              <a:lnSpc>
                <a:spcPct val="90000"/>
              </a:lnSpc>
              <a:buFont typeface="Wingdings" charset="2"/>
              <a:buNone/>
            </a:pPr>
            <a:r>
              <a:rPr lang="en-US" sz="2000"/>
              <a:t>A data store provides monotonic read consistency if when a process reads the value of a data item x, any successive read operations on x by that process will always return the same value or a more recent value. </a:t>
            </a:r>
          </a:p>
          <a:p>
            <a:pPr marL="533400" indent="-533400">
              <a:lnSpc>
                <a:spcPct val="90000"/>
              </a:lnSpc>
              <a:buFont typeface="Wingdings" charset="2"/>
              <a:buNone/>
            </a:pPr>
            <a:r>
              <a:rPr lang="en-US" sz="2000"/>
              <a:t>Example error: successive access to email have ‘disappearing messages’</a:t>
            </a:r>
          </a:p>
          <a:p>
            <a:pPr marL="533400" indent="-533400">
              <a:lnSpc>
                <a:spcPct val="90000"/>
              </a:lnSpc>
              <a:buFontTx/>
              <a:buAutoNum type="alphaLcParenR"/>
            </a:pPr>
            <a:r>
              <a:rPr lang="en-US" sz="2000"/>
              <a:t>A monotonic-read consistent data store</a:t>
            </a:r>
          </a:p>
          <a:p>
            <a:pPr marL="533400" indent="-533400">
              <a:lnSpc>
                <a:spcPct val="90000"/>
              </a:lnSpc>
              <a:buFontTx/>
              <a:buAutoNum type="alphaLcParenR"/>
            </a:pPr>
            <a:r>
              <a:rPr lang="en-US" sz="2000"/>
              <a:t>A data store that does not provide monotonic reads.</a:t>
            </a:r>
          </a:p>
        </p:txBody>
      </p:sp>
      <p:pic>
        <p:nvPicPr>
          <p:cNvPr id="335876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0738" t="48187" r="53233" b="44109"/>
          <a:stretch>
            <a:fillRect/>
          </a:stretch>
        </p:blipFill>
        <p:spPr bwMode="auto">
          <a:xfrm>
            <a:off x="2362200" y="995363"/>
            <a:ext cx="3990975" cy="167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35877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8958" t="48187" r="17958" b="44109"/>
          <a:stretch>
            <a:fillRect/>
          </a:stretch>
        </p:blipFill>
        <p:spPr bwMode="auto">
          <a:xfrm>
            <a:off x="1984375" y="2628900"/>
            <a:ext cx="5026025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35879" name="Text Box 7"/>
          <p:cNvSpPr txBox="1">
            <a:spLocks noChangeArrowheads="1"/>
          </p:cNvSpPr>
          <p:nvPr/>
        </p:nvSpPr>
        <p:spPr bwMode="auto">
          <a:xfrm>
            <a:off x="2895600" y="2057400"/>
            <a:ext cx="307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b="0">
                <a:solidFill>
                  <a:srgbClr val="FF3300"/>
                </a:solidFill>
              </a:rPr>
              <a:t>indicates propagation of the earlier write</a:t>
            </a:r>
          </a:p>
        </p:txBody>
      </p:sp>
      <p:sp>
        <p:nvSpPr>
          <p:cNvPr id="335880" name="Rectangle 8"/>
          <p:cNvSpPr>
            <a:spLocks noChangeArrowheads="1"/>
          </p:cNvSpPr>
          <p:nvPr/>
        </p:nvSpPr>
        <p:spPr bwMode="auto">
          <a:xfrm>
            <a:off x="3505200" y="1752600"/>
            <a:ext cx="1143000" cy="381000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5881" name="Text Box 9"/>
          <p:cNvSpPr txBox="1">
            <a:spLocks noChangeArrowheads="1"/>
          </p:cNvSpPr>
          <p:nvPr/>
        </p:nvSpPr>
        <p:spPr bwMode="auto">
          <a:xfrm>
            <a:off x="947738" y="1539875"/>
            <a:ext cx="118586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b="0">
                <a:solidFill>
                  <a:srgbClr val="FF3300"/>
                </a:solidFill>
              </a:rPr>
              <a:t>L1 and L2 are</a:t>
            </a:r>
          </a:p>
          <a:p>
            <a:r>
              <a:rPr lang="en-US" sz="1400" b="0">
                <a:solidFill>
                  <a:srgbClr val="FF3300"/>
                </a:solidFill>
              </a:rPr>
              <a:t>two locations</a:t>
            </a:r>
          </a:p>
        </p:txBody>
      </p:sp>
      <p:sp>
        <p:nvSpPr>
          <p:cNvPr id="335882" name="Rectangle 10"/>
          <p:cNvSpPr>
            <a:spLocks noChangeArrowheads="1"/>
          </p:cNvSpPr>
          <p:nvPr/>
        </p:nvSpPr>
        <p:spPr bwMode="auto">
          <a:xfrm>
            <a:off x="5867400" y="3505200"/>
            <a:ext cx="1143000" cy="381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5883" name="Line 11"/>
          <p:cNvSpPr>
            <a:spLocks noChangeShapeType="1"/>
          </p:cNvSpPr>
          <p:nvPr/>
        </p:nvSpPr>
        <p:spPr bwMode="auto">
          <a:xfrm>
            <a:off x="4876800" y="1676400"/>
            <a:ext cx="381000" cy="228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5884" name="Text Box 12"/>
          <p:cNvSpPr txBox="1">
            <a:spLocks noChangeArrowheads="1"/>
          </p:cNvSpPr>
          <p:nvPr/>
        </p:nvSpPr>
        <p:spPr bwMode="auto">
          <a:xfrm>
            <a:off x="5257800" y="1447800"/>
            <a:ext cx="22828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b="0">
                <a:solidFill>
                  <a:schemeClr val="accent2"/>
                </a:solidFill>
              </a:rPr>
              <a:t>process moves from L1 to L2</a:t>
            </a:r>
          </a:p>
        </p:txBody>
      </p:sp>
      <p:sp>
        <p:nvSpPr>
          <p:cNvPr id="335885" name="Line 13"/>
          <p:cNvSpPr>
            <a:spLocks noChangeShapeType="1"/>
          </p:cNvSpPr>
          <p:nvPr/>
        </p:nvSpPr>
        <p:spPr bwMode="auto">
          <a:xfrm>
            <a:off x="5029200" y="3352800"/>
            <a:ext cx="228600" cy="1524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5886" name="Text Box 14"/>
          <p:cNvSpPr txBox="1">
            <a:spLocks noChangeArrowheads="1"/>
          </p:cNvSpPr>
          <p:nvPr/>
        </p:nvSpPr>
        <p:spPr bwMode="auto">
          <a:xfrm>
            <a:off x="5334000" y="3124200"/>
            <a:ext cx="22828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b="0">
                <a:solidFill>
                  <a:schemeClr val="accent2"/>
                </a:solidFill>
              </a:rPr>
              <a:t>process moves from L1 to L2</a:t>
            </a:r>
          </a:p>
        </p:txBody>
      </p:sp>
      <p:sp>
        <p:nvSpPr>
          <p:cNvPr id="335887" name="Rectangle 15"/>
          <p:cNvSpPr>
            <a:spLocks noChangeArrowheads="1"/>
          </p:cNvSpPr>
          <p:nvPr/>
        </p:nvSpPr>
        <p:spPr bwMode="auto">
          <a:xfrm>
            <a:off x="3581400" y="3352800"/>
            <a:ext cx="838200" cy="4572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5888" name="Text Box 16"/>
          <p:cNvSpPr txBox="1">
            <a:spLocks noChangeArrowheads="1"/>
          </p:cNvSpPr>
          <p:nvPr/>
        </p:nvSpPr>
        <p:spPr bwMode="auto">
          <a:xfrm>
            <a:off x="2438400" y="3733800"/>
            <a:ext cx="2101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b="0">
                <a:solidFill>
                  <a:schemeClr val="accent1"/>
                </a:solidFill>
              </a:rPr>
              <a:t>No propagation guarantees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ChangeArrowheads="1"/>
          </p:cNvSpPr>
          <p:nvPr/>
        </p:nvSpPr>
        <p:spPr bwMode="auto">
          <a:xfrm>
            <a:off x="685800" y="1447800"/>
            <a:ext cx="8229600" cy="5029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838200" y="3200400"/>
            <a:ext cx="5181600" cy="2819400"/>
            <a:chOff x="3360" y="96"/>
            <a:chExt cx="1056" cy="720"/>
          </a:xfrm>
        </p:grpSpPr>
        <p:sp>
          <p:nvSpPr>
            <p:cNvPr id="316420" name="Oval 4"/>
            <p:cNvSpPr>
              <a:spLocks noChangeArrowheads="1"/>
            </p:cNvSpPr>
            <p:nvPr/>
          </p:nvSpPr>
          <p:spPr bwMode="auto">
            <a:xfrm>
              <a:off x="3360" y="144"/>
              <a:ext cx="528" cy="384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6421" name="Oval 5"/>
            <p:cNvSpPr>
              <a:spLocks noChangeArrowheads="1"/>
            </p:cNvSpPr>
            <p:nvPr/>
          </p:nvSpPr>
          <p:spPr bwMode="auto">
            <a:xfrm>
              <a:off x="3600" y="96"/>
              <a:ext cx="528" cy="384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6422" name="Oval 6"/>
            <p:cNvSpPr>
              <a:spLocks noChangeArrowheads="1"/>
            </p:cNvSpPr>
            <p:nvPr/>
          </p:nvSpPr>
          <p:spPr bwMode="auto">
            <a:xfrm>
              <a:off x="3840" y="192"/>
              <a:ext cx="528" cy="384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6423" name="Oval 7"/>
            <p:cNvSpPr>
              <a:spLocks noChangeArrowheads="1"/>
            </p:cNvSpPr>
            <p:nvPr/>
          </p:nvSpPr>
          <p:spPr bwMode="auto">
            <a:xfrm>
              <a:off x="3888" y="432"/>
              <a:ext cx="528" cy="384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6424" name="Oval 8"/>
            <p:cNvSpPr>
              <a:spLocks noChangeArrowheads="1"/>
            </p:cNvSpPr>
            <p:nvPr/>
          </p:nvSpPr>
          <p:spPr bwMode="auto">
            <a:xfrm>
              <a:off x="3600" y="432"/>
              <a:ext cx="528" cy="384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6425" name="Oval 9"/>
            <p:cNvSpPr>
              <a:spLocks noChangeArrowheads="1"/>
            </p:cNvSpPr>
            <p:nvPr/>
          </p:nvSpPr>
          <p:spPr bwMode="auto">
            <a:xfrm>
              <a:off x="3360" y="384"/>
              <a:ext cx="528" cy="384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16426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Akamai Works</a:t>
            </a:r>
          </a:p>
        </p:txBody>
      </p:sp>
      <p:sp>
        <p:nvSpPr>
          <p:cNvPr id="316427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1066800" y="5738813"/>
            <a:ext cx="3132138" cy="366712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en-US" sz="2000"/>
              <a:t>End-user</a:t>
            </a:r>
          </a:p>
        </p:txBody>
      </p:sp>
      <p:sp>
        <p:nvSpPr>
          <p:cNvPr id="316428" name="Rectangle 12"/>
          <p:cNvSpPr>
            <a:spLocks noChangeArrowheads="1"/>
          </p:cNvSpPr>
          <p:nvPr/>
        </p:nvSpPr>
        <p:spPr bwMode="auto">
          <a:xfrm>
            <a:off x="762000" y="1524000"/>
            <a:ext cx="3429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  <a:buClr>
                <a:srgbClr val="000000"/>
              </a:buClr>
            </a:pPr>
            <a:r>
              <a:rPr lang="en-US" sz="1800">
                <a:solidFill>
                  <a:srgbClr val="000000"/>
                </a:solidFill>
                <a:latin typeface="Arial" pitchFamily="-65" charset="0"/>
              </a:rPr>
              <a:t>cnn.com (content provider)</a:t>
            </a:r>
          </a:p>
        </p:txBody>
      </p:sp>
      <p:pic>
        <p:nvPicPr>
          <p:cNvPr id="316429" name="Picture 13" descr="Computer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4572000"/>
            <a:ext cx="1238250" cy="1089025"/>
          </a:xfrm>
          <a:prstGeom prst="rect">
            <a:avLst/>
          </a:prstGeom>
          <a:noFill/>
        </p:spPr>
      </p:pic>
      <p:pic>
        <p:nvPicPr>
          <p:cNvPr id="316430" name="Picture 14" descr="paketaro box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90600" y="1828800"/>
            <a:ext cx="1143000" cy="1143000"/>
          </a:xfrm>
          <a:prstGeom prst="rect">
            <a:avLst/>
          </a:prstGeom>
          <a:noFill/>
        </p:spPr>
      </p:pic>
      <p:pic>
        <p:nvPicPr>
          <p:cNvPr id="316431" name="Picture 15" descr="paketaro box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43400" y="1828800"/>
            <a:ext cx="1143000" cy="1143000"/>
          </a:xfrm>
          <a:prstGeom prst="rect">
            <a:avLst/>
          </a:prstGeom>
          <a:noFill/>
        </p:spPr>
      </p:pic>
      <p:pic>
        <p:nvPicPr>
          <p:cNvPr id="316432" name="Picture 16" descr="paketaro box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43800" y="1828800"/>
            <a:ext cx="1143000" cy="1143000"/>
          </a:xfrm>
          <a:prstGeom prst="rect">
            <a:avLst/>
          </a:prstGeom>
          <a:noFill/>
        </p:spPr>
      </p:pic>
      <p:sp>
        <p:nvSpPr>
          <p:cNvPr id="316433" name="Rectangle 17"/>
          <p:cNvSpPr>
            <a:spLocks noChangeArrowheads="1"/>
          </p:cNvSpPr>
          <p:nvPr/>
        </p:nvSpPr>
        <p:spPr bwMode="auto">
          <a:xfrm>
            <a:off x="4114800" y="1524000"/>
            <a:ext cx="3124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  <a:buClr>
                <a:srgbClr val="000000"/>
              </a:buClr>
            </a:pPr>
            <a:r>
              <a:rPr lang="en-US" sz="1800">
                <a:solidFill>
                  <a:srgbClr val="000000"/>
                </a:solidFill>
                <a:latin typeface="Arial" pitchFamily="-65" charset="0"/>
              </a:rPr>
              <a:t>DNS root server</a:t>
            </a:r>
          </a:p>
        </p:txBody>
      </p:sp>
      <p:sp>
        <p:nvSpPr>
          <p:cNvPr id="316434" name="Rectangle 18"/>
          <p:cNvSpPr>
            <a:spLocks noChangeArrowheads="1"/>
          </p:cNvSpPr>
          <p:nvPr/>
        </p:nvSpPr>
        <p:spPr bwMode="auto">
          <a:xfrm>
            <a:off x="7239000" y="15240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  <a:buClr>
                <a:srgbClr val="000000"/>
              </a:buClr>
            </a:pPr>
            <a:r>
              <a:rPr lang="en-US" sz="1800">
                <a:solidFill>
                  <a:srgbClr val="000000"/>
                </a:solidFill>
                <a:latin typeface="Arial" pitchFamily="-65" charset="0"/>
              </a:rPr>
              <a:t>Akamai server</a:t>
            </a:r>
          </a:p>
        </p:txBody>
      </p:sp>
      <p:sp>
        <p:nvSpPr>
          <p:cNvPr id="316435" name="Line 19"/>
          <p:cNvSpPr>
            <a:spLocks noChangeShapeType="1"/>
          </p:cNvSpPr>
          <p:nvPr/>
        </p:nvSpPr>
        <p:spPr bwMode="auto">
          <a:xfrm flipV="1">
            <a:off x="1524000" y="2895600"/>
            <a:ext cx="0" cy="16764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6436" name="Line 20"/>
          <p:cNvSpPr>
            <a:spLocks noChangeShapeType="1"/>
          </p:cNvSpPr>
          <p:nvPr/>
        </p:nvSpPr>
        <p:spPr bwMode="auto">
          <a:xfrm flipV="1">
            <a:off x="1676400" y="2971800"/>
            <a:ext cx="0" cy="16002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6437" name="Rectangle 21"/>
          <p:cNvSpPr>
            <a:spLocks noChangeArrowheads="1"/>
          </p:cNvSpPr>
          <p:nvPr/>
        </p:nvSpPr>
        <p:spPr bwMode="auto">
          <a:xfrm>
            <a:off x="1219200" y="3581400"/>
            <a:ext cx="304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  <a:buClr>
                <a:srgbClr val="000000"/>
              </a:buClr>
            </a:pPr>
            <a:r>
              <a:rPr lang="en-US" sz="1800">
                <a:solidFill>
                  <a:srgbClr val="000000"/>
                </a:solidFill>
                <a:latin typeface="Arial" pitchFamily="-65" charset="0"/>
              </a:rPr>
              <a:t>1</a:t>
            </a:r>
          </a:p>
        </p:txBody>
      </p:sp>
      <p:sp>
        <p:nvSpPr>
          <p:cNvPr id="316438" name="Rectangle 22"/>
          <p:cNvSpPr>
            <a:spLocks noChangeArrowheads="1"/>
          </p:cNvSpPr>
          <p:nvPr/>
        </p:nvSpPr>
        <p:spPr bwMode="auto">
          <a:xfrm>
            <a:off x="1676400" y="3581400"/>
            <a:ext cx="304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  <a:buClr>
                <a:srgbClr val="000000"/>
              </a:buClr>
            </a:pPr>
            <a:r>
              <a:rPr lang="en-US" sz="1800">
                <a:solidFill>
                  <a:srgbClr val="000000"/>
                </a:solidFill>
                <a:latin typeface="Arial" pitchFamily="-65" charset="0"/>
              </a:rPr>
              <a:t>2</a:t>
            </a:r>
          </a:p>
        </p:txBody>
      </p:sp>
      <p:sp>
        <p:nvSpPr>
          <p:cNvPr id="316439" name="Line 23"/>
          <p:cNvSpPr>
            <a:spLocks noChangeShapeType="1"/>
          </p:cNvSpPr>
          <p:nvPr/>
        </p:nvSpPr>
        <p:spPr bwMode="auto">
          <a:xfrm flipV="1">
            <a:off x="1752600" y="2895600"/>
            <a:ext cx="2895600" cy="17526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6440" name="Line 24"/>
          <p:cNvSpPr>
            <a:spLocks noChangeShapeType="1"/>
          </p:cNvSpPr>
          <p:nvPr/>
        </p:nvSpPr>
        <p:spPr bwMode="auto">
          <a:xfrm flipV="1">
            <a:off x="1828800" y="3076575"/>
            <a:ext cx="2895600" cy="1724025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6441" name="Rectangle 25"/>
          <p:cNvSpPr>
            <a:spLocks noChangeArrowheads="1"/>
          </p:cNvSpPr>
          <p:nvPr/>
        </p:nvSpPr>
        <p:spPr bwMode="auto">
          <a:xfrm>
            <a:off x="2819400" y="3581400"/>
            <a:ext cx="304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  <a:buClr>
                <a:srgbClr val="000000"/>
              </a:buClr>
            </a:pPr>
            <a:r>
              <a:rPr lang="en-US" sz="1800">
                <a:solidFill>
                  <a:srgbClr val="000000"/>
                </a:solidFill>
                <a:latin typeface="Arial" pitchFamily="-65" charset="0"/>
              </a:rPr>
              <a:t>3</a:t>
            </a:r>
          </a:p>
        </p:txBody>
      </p:sp>
      <p:sp>
        <p:nvSpPr>
          <p:cNvPr id="316442" name="Rectangle 26"/>
          <p:cNvSpPr>
            <a:spLocks noChangeArrowheads="1"/>
          </p:cNvSpPr>
          <p:nvPr/>
        </p:nvSpPr>
        <p:spPr bwMode="auto">
          <a:xfrm>
            <a:off x="3048000" y="3962400"/>
            <a:ext cx="304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  <a:buClr>
                <a:srgbClr val="000000"/>
              </a:buClr>
            </a:pPr>
            <a:r>
              <a:rPr lang="en-US" sz="1800">
                <a:solidFill>
                  <a:srgbClr val="000000"/>
                </a:solidFill>
                <a:latin typeface="Arial" pitchFamily="-65" charset="0"/>
              </a:rPr>
              <a:t>4</a:t>
            </a:r>
          </a:p>
        </p:txBody>
      </p:sp>
      <p:pic>
        <p:nvPicPr>
          <p:cNvPr id="316443" name="Picture 27" descr="paketaro box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67400" y="3429000"/>
            <a:ext cx="685800" cy="685800"/>
          </a:xfrm>
          <a:prstGeom prst="rect">
            <a:avLst/>
          </a:prstGeom>
          <a:noFill/>
        </p:spPr>
      </p:pic>
      <p:pic>
        <p:nvPicPr>
          <p:cNvPr id="316444" name="Picture 28" descr="paketaro box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67400" y="4114800"/>
            <a:ext cx="685800" cy="685800"/>
          </a:xfrm>
          <a:prstGeom prst="rect">
            <a:avLst/>
          </a:prstGeom>
          <a:noFill/>
        </p:spPr>
      </p:pic>
      <p:sp>
        <p:nvSpPr>
          <p:cNvPr id="316445" name="Rectangle 29"/>
          <p:cNvSpPr>
            <a:spLocks noChangeArrowheads="1"/>
          </p:cNvSpPr>
          <p:nvPr/>
        </p:nvSpPr>
        <p:spPr bwMode="auto">
          <a:xfrm>
            <a:off x="6477000" y="3581400"/>
            <a:ext cx="2227263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  <a:buClr>
                <a:srgbClr val="000000"/>
              </a:buClr>
            </a:pPr>
            <a:r>
              <a:rPr lang="en-US" sz="1600">
                <a:solidFill>
                  <a:srgbClr val="000000"/>
                </a:solidFill>
                <a:latin typeface="Arial" pitchFamily="-65" charset="0"/>
              </a:rPr>
              <a:t>Akamai high-level DNS server</a:t>
            </a:r>
          </a:p>
        </p:txBody>
      </p:sp>
      <p:sp>
        <p:nvSpPr>
          <p:cNvPr id="316446" name="Rectangle 30"/>
          <p:cNvSpPr>
            <a:spLocks noChangeArrowheads="1"/>
          </p:cNvSpPr>
          <p:nvPr/>
        </p:nvSpPr>
        <p:spPr bwMode="auto">
          <a:xfrm>
            <a:off x="6477000" y="4191000"/>
            <a:ext cx="2286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  <a:buClr>
                <a:srgbClr val="000000"/>
              </a:buClr>
            </a:pPr>
            <a:r>
              <a:rPr lang="en-US" sz="1600">
                <a:solidFill>
                  <a:srgbClr val="000000"/>
                </a:solidFill>
                <a:latin typeface="Arial" pitchFamily="-65" charset="0"/>
              </a:rPr>
              <a:t>Akamai low-level DNS server</a:t>
            </a:r>
          </a:p>
        </p:txBody>
      </p:sp>
      <p:pic>
        <p:nvPicPr>
          <p:cNvPr id="316447" name="Picture 31" descr="paketaro box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77000" y="5181600"/>
            <a:ext cx="1143000" cy="1143000"/>
          </a:xfrm>
          <a:prstGeom prst="rect">
            <a:avLst/>
          </a:prstGeom>
          <a:noFill/>
        </p:spPr>
      </p:pic>
      <p:sp>
        <p:nvSpPr>
          <p:cNvPr id="316448" name="Rectangle 32"/>
          <p:cNvSpPr>
            <a:spLocks noChangeArrowheads="1"/>
          </p:cNvSpPr>
          <p:nvPr/>
        </p:nvSpPr>
        <p:spPr bwMode="auto">
          <a:xfrm>
            <a:off x="7086600" y="4648200"/>
            <a:ext cx="1981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  <a:buClr>
                <a:srgbClr val="000000"/>
              </a:buClr>
            </a:pPr>
            <a:r>
              <a:rPr lang="en-US" sz="1800">
                <a:solidFill>
                  <a:srgbClr val="000000"/>
                </a:solidFill>
                <a:latin typeface="Arial" pitchFamily="-65" charset="0"/>
              </a:rPr>
              <a:t>Nearby matching</a:t>
            </a:r>
            <a:br>
              <a:rPr lang="en-US" sz="1800">
                <a:solidFill>
                  <a:srgbClr val="000000"/>
                </a:solidFill>
                <a:latin typeface="Arial" pitchFamily="-65" charset="0"/>
              </a:rPr>
            </a:br>
            <a:r>
              <a:rPr lang="en-US" sz="1800">
                <a:solidFill>
                  <a:srgbClr val="000000"/>
                </a:solidFill>
                <a:latin typeface="Arial" pitchFamily="-65" charset="0"/>
              </a:rPr>
              <a:t>Akamai server</a:t>
            </a:r>
          </a:p>
        </p:txBody>
      </p:sp>
      <p:sp>
        <p:nvSpPr>
          <p:cNvPr id="316449" name="Line 33"/>
          <p:cNvSpPr>
            <a:spLocks noChangeShapeType="1"/>
          </p:cNvSpPr>
          <p:nvPr/>
        </p:nvSpPr>
        <p:spPr bwMode="auto">
          <a:xfrm flipV="1">
            <a:off x="1828800" y="3581400"/>
            <a:ext cx="3962400" cy="15240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6450" name="Line 34"/>
          <p:cNvSpPr>
            <a:spLocks noChangeShapeType="1"/>
          </p:cNvSpPr>
          <p:nvPr/>
        </p:nvSpPr>
        <p:spPr bwMode="auto">
          <a:xfrm flipV="1">
            <a:off x="1828800" y="3733800"/>
            <a:ext cx="3962400" cy="15240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6451" name="Line 35"/>
          <p:cNvSpPr>
            <a:spLocks noChangeShapeType="1"/>
          </p:cNvSpPr>
          <p:nvPr/>
        </p:nvSpPr>
        <p:spPr bwMode="auto">
          <a:xfrm>
            <a:off x="2133600" y="5562600"/>
            <a:ext cx="43434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6452" name="Line 36"/>
          <p:cNvSpPr>
            <a:spLocks noChangeShapeType="1"/>
          </p:cNvSpPr>
          <p:nvPr/>
        </p:nvSpPr>
        <p:spPr bwMode="auto">
          <a:xfrm>
            <a:off x="2133600" y="5715000"/>
            <a:ext cx="43434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6453" name="Rectangle 37"/>
          <p:cNvSpPr>
            <a:spLocks noChangeArrowheads="1"/>
          </p:cNvSpPr>
          <p:nvPr/>
        </p:nvSpPr>
        <p:spPr bwMode="auto">
          <a:xfrm>
            <a:off x="2743200" y="2743200"/>
            <a:ext cx="457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  <a:buClr>
                <a:srgbClr val="000000"/>
              </a:buClr>
            </a:pPr>
            <a:r>
              <a:rPr lang="en-US" sz="1800">
                <a:solidFill>
                  <a:srgbClr val="000000"/>
                </a:solidFill>
                <a:latin typeface="Arial" pitchFamily="-65" charset="0"/>
              </a:rPr>
              <a:t>11</a:t>
            </a:r>
          </a:p>
        </p:txBody>
      </p:sp>
      <p:sp>
        <p:nvSpPr>
          <p:cNvPr id="316454" name="Rectangle 38"/>
          <p:cNvSpPr>
            <a:spLocks noChangeArrowheads="1"/>
          </p:cNvSpPr>
          <p:nvPr/>
        </p:nvSpPr>
        <p:spPr bwMode="auto">
          <a:xfrm>
            <a:off x="5029200" y="3886200"/>
            <a:ext cx="304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  <a:buClr>
                <a:srgbClr val="000000"/>
              </a:buClr>
            </a:pPr>
            <a:r>
              <a:rPr lang="en-US" sz="1800">
                <a:solidFill>
                  <a:srgbClr val="000000"/>
                </a:solidFill>
                <a:latin typeface="Arial" pitchFamily="-65" charset="0"/>
              </a:rPr>
              <a:t>6</a:t>
            </a:r>
          </a:p>
        </p:txBody>
      </p:sp>
      <p:sp>
        <p:nvSpPr>
          <p:cNvPr id="316455" name="Line 39"/>
          <p:cNvSpPr>
            <a:spLocks noChangeShapeType="1"/>
          </p:cNvSpPr>
          <p:nvPr/>
        </p:nvSpPr>
        <p:spPr bwMode="auto">
          <a:xfrm flipV="1">
            <a:off x="1981200" y="4343400"/>
            <a:ext cx="3886200" cy="10668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6456" name="Line 40"/>
          <p:cNvSpPr>
            <a:spLocks noChangeShapeType="1"/>
          </p:cNvSpPr>
          <p:nvPr/>
        </p:nvSpPr>
        <p:spPr bwMode="auto">
          <a:xfrm flipV="1">
            <a:off x="1981200" y="4495800"/>
            <a:ext cx="3886200" cy="10668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6457" name="Rectangle 41"/>
          <p:cNvSpPr>
            <a:spLocks noChangeArrowheads="1"/>
          </p:cNvSpPr>
          <p:nvPr/>
        </p:nvSpPr>
        <p:spPr bwMode="auto">
          <a:xfrm>
            <a:off x="5029200" y="4191000"/>
            <a:ext cx="304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  <a:buClr>
                <a:srgbClr val="000000"/>
              </a:buClr>
            </a:pPr>
            <a:r>
              <a:rPr lang="en-US" sz="1800">
                <a:solidFill>
                  <a:srgbClr val="000000"/>
                </a:solidFill>
                <a:latin typeface="Arial" pitchFamily="-65" charset="0"/>
              </a:rPr>
              <a:t>7</a:t>
            </a:r>
          </a:p>
        </p:txBody>
      </p:sp>
      <p:sp>
        <p:nvSpPr>
          <p:cNvPr id="316458" name="Rectangle 42"/>
          <p:cNvSpPr>
            <a:spLocks noChangeArrowheads="1"/>
          </p:cNvSpPr>
          <p:nvPr/>
        </p:nvSpPr>
        <p:spPr bwMode="auto">
          <a:xfrm>
            <a:off x="5029200" y="4648200"/>
            <a:ext cx="304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  <a:buClr>
                <a:srgbClr val="000000"/>
              </a:buClr>
            </a:pPr>
            <a:r>
              <a:rPr lang="en-US" sz="1800">
                <a:solidFill>
                  <a:srgbClr val="000000"/>
                </a:solidFill>
                <a:latin typeface="Arial" pitchFamily="-65" charset="0"/>
              </a:rPr>
              <a:t>8</a:t>
            </a:r>
          </a:p>
        </p:txBody>
      </p:sp>
      <p:sp>
        <p:nvSpPr>
          <p:cNvPr id="316459" name="Rectangle 43"/>
          <p:cNvSpPr>
            <a:spLocks noChangeArrowheads="1"/>
          </p:cNvSpPr>
          <p:nvPr/>
        </p:nvSpPr>
        <p:spPr bwMode="auto">
          <a:xfrm>
            <a:off x="4495800" y="5181600"/>
            <a:ext cx="304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  <a:buClr>
                <a:srgbClr val="000000"/>
              </a:buClr>
            </a:pPr>
            <a:r>
              <a:rPr lang="en-US" sz="1800">
                <a:solidFill>
                  <a:srgbClr val="000000"/>
                </a:solidFill>
                <a:latin typeface="Arial" pitchFamily="-65" charset="0"/>
              </a:rPr>
              <a:t>9</a:t>
            </a:r>
          </a:p>
        </p:txBody>
      </p:sp>
      <p:sp>
        <p:nvSpPr>
          <p:cNvPr id="316460" name="Rectangle 44"/>
          <p:cNvSpPr>
            <a:spLocks noChangeArrowheads="1"/>
          </p:cNvSpPr>
          <p:nvPr/>
        </p:nvSpPr>
        <p:spPr bwMode="auto">
          <a:xfrm>
            <a:off x="4495800" y="5638800"/>
            <a:ext cx="533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  <a:buClr>
                <a:srgbClr val="000000"/>
              </a:buClr>
            </a:pPr>
            <a:r>
              <a:rPr lang="en-US" sz="1800">
                <a:solidFill>
                  <a:srgbClr val="000000"/>
                </a:solidFill>
                <a:latin typeface="Arial" pitchFamily="-65" charset="0"/>
              </a:rPr>
              <a:t>10</a:t>
            </a:r>
          </a:p>
        </p:txBody>
      </p:sp>
      <p:sp>
        <p:nvSpPr>
          <p:cNvPr id="316461" name="Rectangle 45"/>
          <p:cNvSpPr>
            <a:spLocks noChangeArrowheads="1"/>
          </p:cNvSpPr>
          <p:nvPr/>
        </p:nvSpPr>
        <p:spPr bwMode="auto">
          <a:xfrm>
            <a:off x="685800" y="2895600"/>
            <a:ext cx="91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  <a:buClr>
                <a:srgbClr val="000000"/>
              </a:buClr>
            </a:pPr>
            <a:r>
              <a:rPr lang="en-US" sz="1800">
                <a:solidFill>
                  <a:srgbClr val="FF6600"/>
                </a:solidFill>
                <a:latin typeface="Arial" pitchFamily="-65" charset="0"/>
              </a:rPr>
              <a:t>Get index.html</a:t>
            </a:r>
          </a:p>
        </p:txBody>
      </p:sp>
      <p:sp>
        <p:nvSpPr>
          <p:cNvPr id="316462" name="Rectangle 46"/>
          <p:cNvSpPr>
            <a:spLocks noChangeArrowheads="1"/>
          </p:cNvSpPr>
          <p:nvPr/>
        </p:nvSpPr>
        <p:spPr bwMode="auto">
          <a:xfrm>
            <a:off x="3657600" y="5943600"/>
            <a:ext cx="2438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  <a:buClr>
                <a:srgbClr val="000000"/>
              </a:buClr>
            </a:pPr>
            <a:r>
              <a:rPr lang="en-US" sz="1800">
                <a:solidFill>
                  <a:srgbClr val="FF6600"/>
                </a:solidFill>
                <a:latin typeface="Arial" pitchFamily="-65" charset="0"/>
              </a:rPr>
              <a:t>Get /cnn.com/foo.jpg</a:t>
            </a:r>
          </a:p>
        </p:txBody>
      </p:sp>
      <p:cxnSp>
        <p:nvCxnSpPr>
          <p:cNvPr id="316463" name="AutoShape 47"/>
          <p:cNvCxnSpPr>
            <a:cxnSpLocks noChangeShapeType="1"/>
            <a:stCxn id="0" idx="3"/>
            <a:endCxn id="0" idx="1"/>
          </p:cNvCxnSpPr>
          <p:nvPr/>
        </p:nvCxnSpPr>
        <p:spPr bwMode="auto">
          <a:xfrm>
            <a:off x="2133600" y="2400300"/>
            <a:ext cx="4343400" cy="3352800"/>
          </a:xfrm>
          <a:prstGeom prst="curvedConnector3">
            <a:avLst>
              <a:gd name="adj1" fmla="val 50000"/>
            </a:avLst>
          </a:prstGeom>
          <a:noFill/>
          <a:ln w="19050">
            <a:solidFill>
              <a:schemeClr val="folHlink"/>
            </a:solidFill>
            <a:round/>
            <a:headEnd/>
            <a:tailEnd type="triangle" w="med" len="med"/>
          </a:ln>
          <a:effectLst/>
        </p:spPr>
      </p:cxnSp>
      <p:cxnSp>
        <p:nvCxnSpPr>
          <p:cNvPr id="316464" name="AutoShape 48"/>
          <p:cNvCxnSpPr>
            <a:cxnSpLocks noChangeShapeType="1"/>
          </p:cNvCxnSpPr>
          <p:nvPr/>
        </p:nvCxnSpPr>
        <p:spPr bwMode="auto">
          <a:xfrm>
            <a:off x="1981200" y="2590800"/>
            <a:ext cx="4495800" cy="3352800"/>
          </a:xfrm>
          <a:prstGeom prst="curvedConnector3">
            <a:avLst>
              <a:gd name="adj1" fmla="val 50000"/>
            </a:avLst>
          </a:prstGeom>
          <a:noFill/>
          <a:ln w="19050">
            <a:solidFill>
              <a:schemeClr val="folHlink"/>
            </a:solidFill>
            <a:round/>
            <a:headEnd type="triangle" w="med" len="med"/>
            <a:tailEnd/>
          </a:ln>
          <a:effectLst/>
        </p:spPr>
      </p:cxnSp>
      <p:sp>
        <p:nvSpPr>
          <p:cNvPr id="316465" name="Rectangle 49"/>
          <p:cNvSpPr>
            <a:spLocks noChangeArrowheads="1"/>
          </p:cNvSpPr>
          <p:nvPr/>
        </p:nvSpPr>
        <p:spPr bwMode="auto">
          <a:xfrm>
            <a:off x="3352800" y="2514600"/>
            <a:ext cx="457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  <a:buClr>
                <a:srgbClr val="000000"/>
              </a:buClr>
            </a:pPr>
            <a:r>
              <a:rPr lang="en-US" sz="1800">
                <a:solidFill>
                  <a:srgbClr val="000000"/>
                </a:solidFill>
                <a:latin typeface="Arial" pitchFamily="-65" charset="0"/>
              </a:rPr>
              <a:t>12</a:t>
            </a:r>
          </a:p>
        </p:txBody>
      </p:sp>
      <p:sp>
        <p:nvSpPr>
          <p:cNvPr id="316466" name="Rectangle 50"/>
          <p:cNvSpPr>
            <a:spLocks noChangeArrowheads="1"/>
          </p:cNvSpPr>
          <p:nvPr/>
        </p:nvSpPr>
        <p:spPr bwMode="auto">
          <a:xfrm>
            <a:off x="2438400" y="2133600"/>
            <a:ext cx="1828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  <a:buClr>
                <a:srgbClr val="000000"/>
              </a:buClr>
            </a:pPr>
            <a:r>
              <a:rPr lang="en-US" sz="1800">
                <a:solidFill>
                  <a:srgbClr val="FF6600"/>
                </a:solidFill>
                <a:latin typeface="Arial" pitchFamily="-65" charset="0"/>
              </a:rPr>
              <a:t>Get foo.jpg</a:t>
            </a:r>
          </a:p>
        </p:txBody>
      </p:sp>
      <p:sp>
        <p:nvSpPr>
          <p:cNvPr id="316467" name="Rectangle 51"/>
          <p:cNvSpPr>
            <a:spLocks noChangeArrowheads="1"/>
          </p:cNvSpPr>
          <p:nvPr/>
        </p:nvSpPr>
        <p:spPr bwMode="auto">
          <a:xfrm>
            <a:off x="5029200" y="3505200"/>
            <a:ext cx="304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  <a:buClr>
                <a:srgbClr val="000000"/>
              </a:buClr>
            </a:pPr>
            <a:r>
              <a:rPr lang="en-US" sz="1800">
                <a:solidFill>
                  <a:srgbClr val="000000"/>
                </a:solidFill>
                <a:latin typeface="Arial" pitchFamily="-65" charset="0"/>
              </a:rPr>
              <a:t>5</a:t>
            </a:r>
          </a:p>
        </p:txBody>
      </p:sp>
      <p:sp>
        <p:nvSpPr>
          <p:cNvPr id="53" name="Slide Number Placeholder 5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2"/>
          <p:cNvSpPr>
            <a:spLocks noChangeArrowheads="1"/>
          </p:cNvSpPr>
          <p:nvPr/>
        </p:nvSpPr>
        <p:spPr bwMode="auto">
          <a:xfrm>
            <a:off x="609600" y="1524000"/>
            <a:ext cx="8229600" cy="4953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762000" y="3276600"/>
            <a:ext cx="5181600" cy="2819400"/>
            <a:chOff x="3360" y="96"/>
            <a:chExt cx="1056" cy="720"/>
          </a:xfrm>
        </p:grpSpPr>
        <p:sp>
          <p:nvSpPr>
            <p:cNvPr id="317444" name="Oval 4"/>
            <p:cNvSpPr>
              <a:spLocks noChangeArrowheads="1"/>
            </p:cNvSpPr>
            <p:nvPr/>
          </p:nvSpPr>
          <p:spPr bwMode="auto">
            <a:xfrm>
              <a:off x="3360" y="144"/>
              <a:ext cx="528" cy="384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445" name="Oval 5"/>
            <p:cNvSpPr>
              <a:spLocks noChangeArrowheads="1"/>
            </p:cNvSpPr>
            <p:nvPr/>
          </p:nvSpPr>
          <p:spPr bwMode="auto">
            <a:xfrm>
              <a:off x="3600" y="96"/>
              <a:ext cx="528" cy="384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446" name="Oval 6"/>
            <p:cNvSpPr>
              <a:spLocks noChangeArrowheads="1"/>
            </p:cNvSpPr>
            <p:nvPr/>
          </p:nvSpPr>
          <p:spPr bwMode="auto">
            <a:xfrm>
              <a:off x="3840" y="192"/>
              <a:ext cx="528" cy="384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447" name="Oval 7"/>
            <p:cNvSpPr>
              <a:spLocks noChangeArrowheads="1"/>
            </p:cNvSpPr>
            <p:nvPr/>
          </p:nvSpPr>
          <p:spPr bwMode="auto">
            <a:xfrm>
              <a:off x="3888" y="432"/>
              <a:ext cx="528" cy="384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448" name="Oval 8"/>
            <p:cNvSpPr>
              <a:spLocks noChangeArrowheads="1"/>
            </p:cNvSpPr>
            <p:nvPr/>
          </p:nvSpPr>
          <p:spPr bwMode="auto">
            <a:xfrm>
              <a:off x="3600" y="432"/>
              <a:ext cx="528" cy="384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449" name="Oval 9"/>
            <p:cNvSpPr>
              <a:spLocks noChangeArrowheads="1"/>
            </p:cNvSpPr>
            <p:nvPr/>
          </p:nvSpPr>
          <p:spPr bwMode="auto">
            <a:xfrm>
              <a:off x="3360" y="384"/>
              <a:ext cx="528" cy="384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17450" name="Rectangle 10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Akamai – Subsequent Requests</a:t>
            </a:r>
          </a:p>
        </p:txBody>
      </p:sp>
      <p:sp>
        <p:nvSpPr>
          <p:cNvPr id="317451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990600" y="5813425"/>
            <a:ext cx="3128963" cy="3683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1400"/>
              <a:t>End-user</a:t>
            </a:r>
          </a:p>
        </p:txBody>
      </p:sp>
      <p:sp>
        <p:nvSpPr>
          <p:cNvPr id="317452" name="Rectangle 12"/>
          <p:cNvSpPr>
            <a:spLocks noChangeArrowheads="1"/>
          </p:cNvSpPr>
          <p:nvPr/>
        </p:nvSpPr>
        <p:spPr bwMode="auto">
          <a:xfrm>
            <a:off x="685800" y="1600200"/>
            <a:ext cx="3429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  <a:buClr>
                <a:srgbClr val="000000"/>
              </a:buClr>
            </a:pPr>
            <a:r>
              <a:rPr lang="en-US" sz="1800">
                <a:solidFill>
                  <a:srgbClr val="000000"/>
                </a:solidFill>
                <a:latin typeface="Arial" pitchFamily="-65" charset="0"/>
              </a:rPr>
              <a:t>cnn.com (content provider)</a:t>
            </a:r>
          </a:p>
        </p:txBody>
      </p:sp>
      <p:pic>
        <p:nvPicPr>
          <p:cNvPr id="317453" name="Picture 13" descr="Computer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8200" y="4648200"/>
            <a:ext cx="1238250" cy="1089025"/>
          </a:xfrm>
          <a:prstGeom prst="rect">
            <a:avLst/>
          </a:prstGeom>
          <a:noFill/>
        </p:spPr>
      </p:pic>
      <p:pic>
        <p:nvPicPr>
          <p:cNvPr id="317454" name="Picture 14" descr="paketaro box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1905000"/>
            <a:ext cx="1143000" cy="1143000"/>
          </a:xfrm>
          <a:prstGeom prst="rect">
            <a:avLst/>
          </a:prstGeom>
          <a:noFill/>
        </p:spPr>
      </p:pic>
      <p:pic>
        <p:nvPicPr>
          <p:cNvPr id="317455" name="Picture 15" descr="paketaro box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67200" y="1905000"/>
            <a:ext cx="1143000" cy="1143000"/>
          </a:xfrm>
          <a:prstGeom prst="rect">
            <a:avLst/>
          </a:prstGeom>
          <a:noFill/>
        </p:spPr>
      </p:pic>
      <p:pic>
        <p:nvPicPr>
          <p:cNvPr id="317456" name="Picture 16" descr="paketaro box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67600" y="1905000"/>
            <a:ext cx="1143000" cy="1143000"/>
          </a:xfrm>
          <a:prstGeom prst="rect">
            <a:avLst/>
          </a:prstGeom>
          <a:noFill/>
        </p:spPr>
      </p:pic>
      <p:sp>
        <p:nvSpPr>
          <p:cNvPr id="317457" name="Rectangle 17"/>
          <p:cNvSpPr>
            <a:spLocks noChangeArrowheads="1"/>
          </p:cNvSpPr>
          <p:nvPr/>
        </p:nvSpPr>
        <p:spPr bwMode="auto">
          <a:xfrm>
            <a:off x="4038600" y="1600200"/>
            <a:ext cx="3124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  <a:buClr>
                <a:srgbClr val="000000"/>
              </a:buClr>
            </a:pPr>
            <a:r>
              <a:rPr lang="en-US" sz="1800">
                <a:solidFill>
                  <a:srgbClr val="000000"/>
                </a:solidFill>
                <a:latin typeface="Arial" pitchFamily="-65" charset="0"/>
              </a:rPr>
              <a:t>DNS root server</a:t>
            </a:r>
          </a:p>
        </p:txBody>
      </p:sp>
      <p:sp>
        <p:nvSpPr>
          <p:cNvPr id="317458" name="Rectangle 18"/>
          <p:cNvSpPr>
            <a:spLocks noChangeArrowheads="1"/>
          </p:cNvSpPr>
          <p:nvPr/>
        </p:nvSpPr>
        <p:spPr bwMode="auto">
          <a:xfrm>
            <a:off x="7162800" y="16002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  <a:buClr>
                <a:srgbClr val="000000"/>
              </a:buClr>
            </a:pPr>
            <a:r>
              <a:rPr lang="en-US" sz="1800">
                <a:solidFill>
                  <a:srgbClr val="000000"/>
                </a:solidFill>
                <a:latin typeface="Arial" pitchFamily="-65" charset="0"/>
              </a:rPr>
              <a:t>Akamai server</a:t>
            </a:r>
          </a:p>
        </p:txBody>
      </p:sp>
      <p:sp>
        <p:nvSpPr>
          <p:cNvPr id="317459" name="Line 19"/>
          <p:cNvSpPr>
            <a:spLocks noChangeShapeType="1"/>
          </p:cNvSpPr>
          <p:nvPr/>
        </p:nvSpPr>
        <p:spPr bwMode="auto">
          <a:xfrm flipV="1">
            <a:off x="1447800" y="2971800"/>
            <a:ext cx="0" cy="16764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460" name="Line 20"/>
          <p:cNvSpPr>
            <a:spLocks noChangeShapeType="1"/>
          </p:cNvSpPr>
          <p:nvPr/>
        </p:nvSpPr>
        <p:spPr bwMode="auto">
          <a:xfrm flipV="1">
            <a:off x="1600200" y="3048000"/>
            <a:ext cx="0" cy="16002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461" name="Rectangle 21"/>
          <p:cNvSpPr>
            <a:spLocks noChangeArrowheads="1"/>
          </p:cNvSpPr>
          <p:nvPr/>
        </p:nvSpPr>
        <p:spPr bwMode="auto">
          <a:xfrm>
            <a:off x="1143000" y="3657600"/>
            <a:ext cx="304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  <a:buClr>
                <a:srgbClr val="000000"/>
              </a:buClr>
            </a:pPr>
            <a:r>
              <a:rPr lang="en-US" sz="1800">
                <a:solidFill>
                  <a:srgbClr val="000000"/>
                </a:solidFill>
                <a:latin typeface="Arial" pitchFamily="-65" charset="0"/>
              </a:rPr>
              <a:t>1</a:t>
            </a:r>
          </a:p>
        </p:txBody>
      </p:sp>
      <p:sp>
        <p:nvSpPr>
          <p:cNvPr id="317462" name="Rectangle 22"/>
          <p:cNvSpPr>
            <a:spLocks noChangeArrowheads="1"/>
          </p:cNvSpPr>
          <p:nvPr/>
        </p:nvSpPr>
        <p:spPr bwMode="auto">
          <a:xfrm>
            <a:off x="1600200" y="3657600"/>
            <a:ext cx="304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  <a:buClr>
                <a:srgbClr val="000000"/>
              </a:buClr>
            </a:pPr>
            <a:r>
              <a:rPr lang="en-US" sz="1800">
                <a:solidFill>
                  <a:srgbClr val="000000"/>
                </a:solidFill>
                <a:latin typeface="Arial" pitchFamily="-65" charset="0"/>
              </a:rPr>
              <a:t>2</a:t>
            </a:r>
          </a:p>
        </p:txBody>
      </p:sp>
      <p:pic>
        <p:nvPicPr>
          <p:cNvPr id="317463" name="Picture 23" descr="paketaro box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91200" y="3505200"/>
            <a:ext cx="685800" cy="685800"/>
          </a:xfrm>
          <a:prstGeom prst="rect">
            <a:avLst/>
          </a:prstGeom>
          <a:noFill/>
        </p:spPr>
      </p:pic>
      <p:pic>
        <p:nvPicPr>
          <p:cNvPr id="317464" name="Picture 24" descr="paketaro box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91200" y="4191000"/>
            <a:ext cx="685800" cy="685800"/>
          </a:xfrm>
          <a:prstGeom prst="rect">
            <a:avLst/>
          </a:prstGeom>
          <a:noFill/>
        </p:spPr>
      </p:pic>
      <p:sp>
        <p:nvSpPr>
          <p:cNvPr id="317465" name="Rectangle 25"/>
          <p:cNvSpPr>
            <a:spLocks noChangeArrowheads="1"/>
          </p:cNvSpPr>
          <p:nvPr/>
        </p:nvSpPr>
        <p:spPr bwMode="auto">
          <a:xfrm>
            <a:off x="6400800" y="3657600"/>
            <a:ext cx="2227263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  <a:buClr>
                <a:srgbClr val="000000"/>
              </a:buClr>
            </a:pPr>
            <a:r>
              <a:rPr lang="en-US" sz="1600">
                <a:solidFill>
                  <a:srgbClr val="000000"/>
                </a:solidFill>
                <a:latin typeface="Arial" pitchFamily="-65" charset="0"/>
              </a:rPr>
              <a:t>Akamai high-level DNS server</a:t>
            </a:r>
          </a:p>
        </p:txBody>
      </p:sp>
      <p:sp>
        <p:nvSpPr>
          <p:cNvPr id="317466" name="Rectangle 26"/>
          <p:cNvSpPr>
            <a:spLocks noChangeArrowheads="1"/>
          </p:cNvSpPr>
          <p:nvPr/>
        </p:nvSpPr>
        <p:spPr bwMode="auto">
          <a:xfrm>
            <a:off x="6400800" y="4267200"/>
            <a:ext cx="2286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  <a:buClr>
                <a:srgbClr val="000000"/>
              </a:buClr>
            </a:pPr>
            <a:r>
              <a:rPr lang="en-US" sz="1600">
                <a:solidFill>
                  <a:srgbClr val="000000"/>
                </a:solidFill>
                <a:latin typeface="Arial" pitchFamily="-65" charset="0"/>
              </a:rPr>
              <a:t>Akamai low-level DNS server</a:t>
            </a:r>
          </a:p>
        </p:txBody>
      </p:sp>
      <p:pic>
        <p:nvPicPr>
          <p:cNvPr id="317467" name="Picture 27" descr="paketaro box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00800" y="5257800"/>
            <a:ext cx="1143000" cy="1143000"/>
          </a:xfrm>
          <a:prstGeom prst="rect">
            <a:avLst/>
          </a:prstGeom>
          <a:noFill/>
        </p:spPr>
      </p:pic>
      <p:sp>
        <p:nvSpPr>
          <p:cNvPr id="317468" name="Line 28"/>
          <p:cNvSpPr>
            <a:spLocks noChangeShapeType="1"/>
          </p:cNvSpPr>
          <p:nvPr/>
        </p:nvSpPr>
        <p:spPr bwMode="auto">
          <a:xfrm>
            <a:off x="2057400" y="5638800"/>
            <a:ext cx="43434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469" name="Line 29"/>
          <p:cNvSpPr>
            <a:spLocks noChangeShapeType="1"/>
          </p:cNvSpPr>
          <p:nvPr/>
        </p:nvSpPr>
        <p:spPr bwMode="auto">
          <a:xfrm>
            <a:off x="2057400" y="5791200"/>
            <a:ext cx="43434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470" name="Line 30"/>
          <p:cNvSpPr>
            <a:spLocks noChangeShapeType="1"/>
          </p:cNvSpPr>
          <p:nvPr/>
        </p:nvSpPr>
        <p:spPr bwMode="auto">
          <a:xfrm flipV="1">
            <a:off x="1905000" y="4419600"/>
            <a:ext cx="3886200" cy="10668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471" name="Line 31"/>
          <p:cNvSpPr>
            <a:spLocks noChangeShapeType="1"/>
          </p:cNvSpPr>
          <p:nvPr/>
        </p:nvSpPr>
        <p:spPr bwMode="auto">
          <a:xfrm flipV="1">
            <a:off x="1905000" y="4572000"/>
            <a:ext cx="3886200" cy="10668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472" name="Rectangle 32"/>
          <p:cNvSpPr>
            <a:spLocks noChangeArrowheads="1"/>
          </p:cNvSpPr>
          <p:nvPr/>
        </p:nvSpPr>
        <p:spPr bwMode="auto">
          <a:xfrm>
            <a:off x="4953000" y="4267200"/>
            <a:ext cx="304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  <a:buClr>
                <a:srgbClr val="000000"/>
              </a:buClr>
            </a:pPr>
            <a:r>
              <a:rPr lang="en-US" sz="1800">
                <a:solidFill>
                  <a:srgbClr val="000000"/>
                </a:solidFill>
                <a:latin typeface="Arial" pitchFamily="-65" charset="0"/>
              </a:rPr>
              <a:t>7</a:t>
            </a:r>
          </a:p>
        </p:txBody>
      </p:sp>
      <p:sp>
        <p:nvSpPr>
          <p:cNvPr id="317473" name="Rectangle 33"/>
          <p:cNvSpPr>
            <a:spLocks noChangeArrowheads="1"/>
          </p:cNvSpPr>
          <p:nvPr/>
        </p:nvSpPr>
        <p:spPr bwMode="auto">
          <a:xfrm>
            <a:off x="4953000" y="4724400"/>
            <a:ext cx="304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  <a:buClr>
                <a:srgbClr val="000000"/>
              </a:buClr>
            </a:pPr>
            <a:r>
              <a:rPr lang="en-US" sz="1800">
                <a:solidFill>
                  <a:srgbClr val="000000"/>
                </a:solidFill>
                <a:latin typeface="Arial" pitchFamily="-65" charset="0"/>
              </a:rPr>
              <a:t>8</a:t>
            </a:r>
          </a:p>
        </p:txBody>
      </p:sp>
      <p:sp>
        <p:nvSpPr>
          <p:cNvPr id="317474" name="Rectangle 34"/>
          <p:cNvSpPr>
            <a:spLocks noChangeArrowheads="1"/>
          </p:cNvSpPr>
          <p:nvPr/>
        </p:nvSpPr>
        <p:spPr bwMode="auto">
          <a:xfrm>
            <a:off x="4419600" y="5257800"/>
            <a:ext cx="304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  <a:buClr>
                <a:srgbClr val="000000"/>
              </a:buClr>
            </a:pPr>
            <a:r>
              <a:rPr lang="en-US" sz="1800">
                <a:solidFill>
                  <a:srgbClr val="000000"/>
                </a:solidFill>
                <a:latin typeface="Arial" pitchFamily="-65" charset="0"/>
              </a:rPr>
              <a:t>9</a:t>
            </a:r>
          </a:p>
        </p:txBody>
      </p:sp>
      <p:sp>
        <p:nvSpPr>
          <p:cNvPr id="317475" name="Rectangle 35"/>
          <p:cNvSpPr>
            <a:spLocks noChangeArrowheads="1"/>
          </p:cNvSpPr>
          <p:nvPr/>
        </p:nvSpPr>
        <p:spPr bwMode="auto">
          <a:xfrm>
            <a:off x="4419600" y="5715000"/>
            <a:ext cx="533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  <a:buClr>
                <a:srgbClr val="000000"/>
              </a:buClr>
            </a:pPr>
            <a:r>
              <a:rPr lang="en-US" sz="1800">
                <a:solidFill>
                  <a:srgbClr val="000000"/>
                </a:solidFill>
                <a:latin typeface="Arial" pitchFamily="-65" charset="0"/>
              </a:rPr>
              <a:t>10</a:t>
            </a:r>
          </a:p>
        </p:txBody>
      </p:sp>
      <p:sp>
        <p:nvSpPr>
          <p:cNvPr id="317476" name="Rectangle 36"/>
          <p:cNvSpPr>
            <a:spLocks noChangeArrowheads="1"/>
          </p:cNvSpPr>
          <p:nvPr/>
        </p:nvSpPr>
        <p:spPr bwMode="auto">
          <a:xfrm>
            <a:off x="609600" y="2971800"/>
            <a:ext cx="91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  <a:buClr>
                <a:srgbClr val="000000"/>
              </a:buClr>
            </a:pPr>
            <a:r>
              <a:rPr lang="en-US" sz="1800" b="1">
                <a:solidFill>
                  <a:srgbClr val="FF6600"/>
                </a:solidFill>
                <a:latin typeface="Arial" pitchFamily="-65" charset="0"/>
              </a:rPr>
              <a:t>Get index.html</a:t>
            </a:r>
          </a:p>
        </p:txBody>
      </p:sp>
      <p:sp>
        <p:nvSpPr>
          <p:cNvPr id="317477" name="Rectangle 37"/>
          <p:cNvSpPr>
            <a:spLocks noChangeArrowheads="1"/>
          </p:cNvSpPr>
          <p:nvPr/>
        </p:nvSpPr>
        <p:spPr bwMode="auto">
          <a:xfrm>
            <a:off x="3200400" y="5791200"/>
            <a:ext cx="2438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  <a:buClr>
                <a:srgbClr val="000000"/>
              </a:buClr>
            </a:pPr>
            <a:r>
              <a:rPr lang="en-US" sz="1800" b="1">
                <a:solidFill>
                  <a:srgbClr val="FF6600"/>
                </a:solidFill>
                <a:latin typeface="Arial" pitchFamily="-65" charset="0"/>
              </a:rPr>
              <a:t>Get /cnn.com/foo.jpg</a:t>
            </a:r>
          </a:p>
        </p:txBody>
      </p:sp>
      <p:sp>
        <p:nvSpPr>
          <p:cNvPr id="317478" name="Rectangle 38"/>
          <p:cNvSpPr>
            <a:spLocks noChangeArrowheads="1"/>
          </p:cNvSpPr>
          <p:nvPr/>
        </p:nvSpPr>
        <p:spPr bwMode="auto">
          <a:xfrm>
            <a:off x="6934200" y="4724400"/>
            <a:ext cx="1981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  <a:buClr>
                <a:srgbClr val="000000"/>
              </a:buClr>
            </a:pPr>
            <a:r>
              <a:rPr lang="en-US" sz="1800">
                <a:solidFill>
                  <a:srgbClr val="000000"/>
                </a:solidFill>
                <a:latin typeface="Arial" pitchFamily="-65" charset="0"/>
              </a:rPr>
              <a:t>Nearby matching</a:t>
            </a:r>
            <a:br>
              <a:rPr lang="en-US" sz="1800">
                <a:solidFill>
                  <a:srgbClr val="000000"/>
                </a:solidFill>
                <a:latin typeface="Arial" pitchFamily="-65" charset="0"/>
              </a:rPr>
            </a:br>
            <a:r>
              <a:rPr lang="en-US" sz="1800">
                <a:solidFill>
                  <a:srgbClr val="000000"/>
                </a:solidFill>
                <a:latin typeface="Arial" pitchFamily="-65" charset="0"/>
              </a:rPr>
              <a:t>Akamai server</a:t>
            </a:r>
          </a:p>
        </p:txBody>
      </p:sp>
      <p:sp>
        <p:nvSpPr>
          <p:cNvPr id="40" name="Slide Number Placeholder 3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Important Lessons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Akamai</a:t>
            </a:r>
            <a:r>
              <a:rPr lang="en-US" dirty="0" smtClean="0"/>
              <a:t> CDN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illustrate range of ideas</a:t>
            </a:r>
          </a:p>
          <a:p>
            <a:pPr lvl="1"/>
            <a:r>
              <a:rPr lang="en-US" dirty="0" smtClean="0">
                <a:sym typeface="Wingdings"/>
              </a:rPr>
              <a:t>BASE (not ACID design)</a:t>
            </a:r>
          </a:p>
          <a:p>
            <a:pPr lvl="1"/>
            <a:r>
              <a:rPr lang="en-US" dirty="0" smtClean="0">
                <a:sym typeface="Wingdings"/>
              </a:rPr>
              <a:t>Weak consistency</a:t>
            </a:r>
          </a:p>
          <a:p>
            <a:pPr lvl="1"/>
            <a:r>
              <a:rPr lang="en-US" dirty="0" smtClean="0">
                <a:sym typeface="Wingdings"/>
              </a:rPr>
              <a:t>Naming of objects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location translation</a:t>
            </a:r>
          </a:p>
          <a:p>
            <a:pPr lvl="1"/>
            <a:r>
              <a:rPr lang="en-US" dirty="0" smtClean="0">
                <a:sym typeface="Wingdings"/>
              </a:rPr>
              <a:t>Consistent hashing</a:t>
            </a:r>
          </a:p>
          <a:p>
            <a:endParaRPr lang="en-US" dirty="0" smtClean="0">
              <a:sym typeface="Wingdings"/>
            </a:endParaRPr>
          </a:p>
          <a:p>
            <a:r>
              <a:rPr lang="en-US" dirty="0" smtClean="0"/>
              <a:t>Why are these the right design choices for </a:t>
            </a:r>
            <a:r>
              <a:rPr lang="en-US" smtClean="0"/>
              <a:t>this application?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52</a:t>
            </a:fld>
            <a:endParaRPr lang="en-US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/>
          <p:cNvSpPr>
            <a:spLocks noChangeArrowheads="1"/>
          </p:cNvSpPr>
          <p:nvPr/>
        </p:nvSpPr>
        <p:spPr bwMode="auto">
          <a:xfrm>
            <a:off x="4038600" y="1981200"/>
            <a:ext cx="4800600" cy="426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491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Web Proxy Caches</a:t>
            </a:r>
            <a:endParaRPr lang="en-US" sz="3600"/>
          </a:p>
        </p:txBody>
      </p:sp>
      <p:sp>
        <p:nvSpPr>
          <p:cNvPr id="29491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066925"/>
            <a:ext cx="3822700" cy="3792538"/>
          </a:xfrm>
        </p:spPr>
        <p:txBody>
          <a:bodyPr/>
          <a:lstStyle/>
          <a:p>
            <a:r>
              <a:rPr lang="en-US" sz="1800"/>
              <a:t>User configures browser: Web accesses via  cache</a:t>
            </a:r>
          </a:p>
          <a:p>
            <a:r>
              <a:rPr lang="en-US" sz="1800"/>
              <a:t>Browser sends all HTTP requests to cache</a:t>
            </a:r>
          </a:p>
          <a:p>
            <a:pPr lvl="1"/>
            <a:r>
              <a:rPr lang="en-US" sz="1800"/>
              <a:t>Object in cache: cache returns object </a:t>
            </a:r>
          </a:p>
          <a:p>
            <a:pPr lvl="1"/>
            <a:r>
              <a:rPr lang="en-US" sz="1800"/>
              <a:t>Else cache requests object from origin server, then returns object to client</a:t>
            </a:r>
            <a:endParaRPr lang="en-US" sz="2000"/>
          </a:p>
        </p:txBody>
      </p:sp>
      <p:graphicFrame>
        <p:nvGraphicFramePr>
          <p:cNvPr id="294917" name="Object 5"/>
          <p:cNvGraphicFramePr>
            <a:graphicFrameLocks noChangeAspect="1"/>
          </p:cNvGraphicFramePr>
          <p:nvPr/>
        </p:nvGraphicFramePr>
        <p:xfrm>
          <a:off x="4203700" y="2955925"/>
          <a:ext cx="515938" cy="414338"/>
        </p:xfrm>
        <a:graphic>
          <a:graphicData uri="http://schemas.openxmlformats.org/presentationml/2006/ole">
            <p:oleObj spid="_x0000_s190466" name="Clip" r:id="rId4" imgW="1305000" imgH="1085760" progId="">
              <p:embed/>
            </p:oleObj>
          </a:graphicData>
        </a:graphic>
      </p:graphicFrame>
      <p:sp>
        <p:nvSpPr>
          <p:cNvPr id="294918" name="Text Box 6"/>
          <p:cNvSpPr txBox="1">
            <a:spLocks noChangeArrowheads="1"/>
          </p:cNvSpPr>
          <p:nvPr/>
        </p:nvSpPr>
        <p:spPr bwMode="auto">
          <a:xfrm>
            <a:off x="4171950" y="3363913"/>
            <a:ext cx="6588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600">
                <a:latin typeface="Arial" charset="0"/>
              </a:rPr>
              <a:t>client</a:t>
            </a:r>
            <a:endParaRPr lang="en-US">
              <a:latin typeface="Arial" charset="0"/>
            </a:endParaRPr>
          </a:p>
        </p:txBody>
      </p:sp>
      <p:graphicFrame>
        <p:nvGraphicFramePr>
          <p:cNvPr id="294919" name="Object 7"/>
          <p:cNvGraphicFramePr>
            <a:graphicFrameLocks noChangeAspect="1"/>
          </p:cNvGraphicFramePr>
          <p:nvPr/>
        </p:nvGraphicFramePr>
        <p:xfrm>
          <a:off x="4268788" y="4826000"/>
          <a:ext cx="515937" cy="412750"/>
        </p:xfrm>
        <a:graphic>
          <a:graphicData uri="http://schemas.openxmlformats.org/presentationml/2006/ole">
            <p:oleObj spid="_x0000_s190467" name="Clip" r:id="rId5" imgW="1305000" imgH="1085760" progId="">
              <p:embed/>
            </p:oleObj>
          </a:graphicData>
        </a:graphic>
      </p:graphicFrame>
      <p:sp>
        <p:nvSpPr>
          <p:cNvPr id="294920" name="Text Box 8"/>
          <p:cNvSpPr txBox="1">
            <a:spLocks noChangeArrowheads="1"/>
          </p:cNvSpPr>
          <p:nvPr/>
        </p:nvSpPr>
        <p:spPr bwMode="auto">
          <a:xfrm>
            <a:off x="6057900" y="2768600"/>
            <a:ext cx="8905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2000">
                <a:latin typeface="Arial" charset="0"/>
              </a:rPr>
              <a:t>Proxy</a:t>
            </a:r>
          </a:p>
          <a:p>
            <a:pPr algn="ctr" eaLnBrk="0" hangingPunct="0"/>
            <a:r>
              <a:rPr lang="en-US" sz="2000">
                <a:latin typeface="Arial" charset="0"/>
              </a:rPr>
              <a:t>server</a:t>
            </a:r>
            <a:endParaRPr lang="en-US">
              <a:latin typeface="Arial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6249988" y="3556000"/>
            <a:ext cx="346075" cy="742950"/>
            <a:chOff x="4180" y="783"/>
            <a:chExt cx="150" cy="307"/>
          </a:xfrm>
        </p:grpSpPr>
        <p:sp>
          <p:nvSpPr>
            <p:cNvPr id="294922" name="AutoShape 10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4923" name="Rectangle 11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4924" name="Rectangle 12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4925" name="AutoShape 13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4926" name="Line 14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4927" name="Line 15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4928" name="Rectangle 16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4929" name="Rectangle 17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94930" name="Freeform 18"/>
          <p:cNvSpPr>
            <a:spLocks/>
          </p:cNvSpPr>
          <p:nvPr/>
        </p:nvSpPr>
        <p:spPr bwMode="auto">
          <a:xfrm>
            <a:off x="4765675" y="3141663"/>
            <a:ext cx="3251200" cy="730250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1011" y="460"/>
              </a:cxn>
              <a:cxn ang="0">
                <a:pos x="2048" y="0"/>
              </a:cxn>
            </a:cxnLst>
            <a:rect l="0" t="0" r="r" b="b"/>
            <a:pathLst>
              <a:path w="2048" h="460">
                <a:moveTo>
                  <a:pt x="0" y="2"/>
                </a:moveTo>
                <a:lnTo>
                  <a:pt x="1011" y="460"/>
                </a:lnTo>
                <a:lnTo>
                  <a:pt x="2048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4931" name="Line 19"/>
          <p:cNvSpPr>
            <a:spLocks noChangeShapeType="1"/>
          </p:cNvSpPr>
          <p:nvPr/>
        </p:nvSpPr>
        <p:spPr bwMode="auto">
          <a:xfrm flipV="1">
            <a:off x="4759325" y="4095750"/>
            <a:ext cx="1401763" cy="76041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4932" name="Line 20"/>
          <p:cNvSpPr>
            <a:spLocks noChangeShapeType="1"/>
          </p:cNvSpPr>
          <p:nvPr/>
        </p:nvSpPr>
        <p:spPr bwMode="auto">
          <a:xfrm flipH="1">
            <a:off x="4810125" y="4183063"/>
            <a:ext cx="1403350" cy="78581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4933" name="Text Box 21"/>
          <p:cNvSpPr txBox="1">
            <a:spLocks noChangeArrowheads="1"/>
          </p:cNvSpPr>
          <p:nvPr/>
        </p:nvSpPr>
        <p:spPr bwMode="auto">
          <a:xfrm>
            <a:off x="4327525" y="5280025"/>
            <a:ext cx="6588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600">
                <a:latin typeface="Arial" charset="0"/>
              </a:rPr>
              <a:t>client</a:t>
            </a:r>
            <a:endParaRPr lang="en-US">
              <a:latin typeface="Arial" charset="0"/>
            </a:endParaRPr>
          </a:p>
        </p:txBody>
      </p:sp>
      <p:sp>
        <p:nvSpPr>
          <p:cNvPr id="294934" name="Text Box 22"/>
          <p:cNvSpPr txBox="1">
            <a:spLocks noChangeArrowheads="1"/>
          </p:cNvSpPr>
          <p:nvPr/>
        </p:nvSpPr>
        <p:spPr bwMode="auto">
          <a:xfrm rot="1422049">
            <a:off x="4894263" y="3179763"/>
            <a:ext cx="14493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600">
                <a:solidFill>
                  <a:srgbClr val="FF0000"/>
                </a:solidFill>
                <a:latin typeface="Arial" charset="0"/>
              </a:rPr>
              <a:t>HTTP request</a:t>
            </a:r>
            <a:endParaRPr lang="en-US">
              <a:latin typeface="Arial" charset="0"/>
            </a:endParaRPr>
          </a:p>
        </p:txBody>
      </p:sp>
      <p:sp>
        <p:nvSpPr>
          <p:cNvPr id="294935" name="Text Box 23"/>
          <p:cNvSpPr txBox="1">
            <a:spLocks noChangeArrowheads="1"/>
          </p:cNvSpPr>
          <p:nvPr/>
        </p:nvSpPr>
        <p:spPr bwMode="auto">
          <a:xfrm rot="-1692639">
            <a:off x="4597400" y="4195763"/>
            <a:ext cx="14493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600">
                <a:solidFill>
                  <a:srgbClr val="FF0000"/>
                </a:solidFill>
                <a:latin typeface="Arial" charset="0"/>
              </a:rPr>
              <a:t>HTTP request</a:t>
            </a:r>
            <a:endParaRPr lang="en-US">
              <a:latin typeface="Arial" charset="0"/>
            </a:endParaRPr>
          </a:p>
        </p:txBody>
      </p:sp>
      <p:sp>
        <p:nvSpPr>
          <p:cNvPr id="294936" name="Text Box 24"/>
          <p:cNvSpPr txBox="1">
            <a:spLocks noChangeArrowheads="1"/>
          </p:cNvSpPr>
          <p:nvPr/>
        </p:nvSpPr>
        <p:spPr bwMode="auto">
          <a:xfrm rot="1411598">
            <a:off x="4611688" y="3557588"/>
            <a:ext cx="16065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600">
                <a:solidFill>
                  <a:srgbClr val="FF0000"/>
                </a:solidFill>
                <a:latin typeface="Arial" charset="0"/>
              </a:rPr>
              <a:t>HTTP response</a:t>
            </a:r>
            <a:endParaRPr lang="en-US">
              <a:latin typeface="Arial" charset="0"/>
            </a:endParaRPr>
          </a:p>
        </p:txBody>
      </p:sp>
      <p:sp>
        <p:nvSpPr>
          <p:cNvPr id="294937" name="Text Box 25"/>
          <p:cNvSpPr txBox="1">
            <a:spLocks noChangeArrowheads="1"/>
          </p:cNvSpPr>
          <p:nvPr/>
        </p:nvSpPr>
        <p:spPr bwMode="auto">
          <a:xfrm rot="-1737783">
            <a:off x="4779963" y="4514850"/>
            <a:ext cx="16065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600">
                <a:solidFill>
                  <a:srgbClr val="FF0000"/>
                </a:solidFill>
                <a:latin typeface="Arial" charset="0"/>
              </a:rPr>
              <a:t>HTTP response</a:t>
            </a:r>
            <a:endParaRPr lang="en-US">
              <a:latin typeface="Arial" charset="0"/>
            </a:endParaRPr>
          </a:p>
        </p:txBody>
      </p: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8174038" y="2765425"/>
            <a:ext cx="346075" cy="742950"/>
            <a:chOff x="4180" y="783"/>
            <a:chExt cx="150" cy="307"/>
          </a:xfrm>
        </p:grpSpPr>
        <p:sp>
          <p:nvSpPr>
            <p:cNvPr id="294939" name="AutoShape 27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4940" name="Rectangle 28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4941" name="Rectangle 29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4942" name="AutoShape 30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4943" name="Line 31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4944" name="Line 32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4945" name="Rectangle 33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4946" name="Rectangle 34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35"/>
          <p:cNvGrpSpPr>
            <a:grpSpLocks/>
          </p:cNvGrpSpPr>
          <p:nvPr/>
        </p:nvGrpSpPr>
        <p:grpSpPr bwMode="auto">
          <a:xfrm>
            <a:off x="8174038" y="4670425"/>
            <a:ext cx="346075" cy="742950"/>
            <a:chOff x="4180" y="783"/>
            <a:chExt cx="150" cy="307"/>
          </a:xfrm>
        </p:grpSpPr>
        <p:sp>
          <p:nvSpPr>
            <p:cNvPr id="294948" name="AutoShape 36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4949" name="Rectangle 37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4950" name="Rectangle 38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4951" name="AutoShape 39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4952" name="Line 40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4953" name="Line 41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4954" name="Rectangle 42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4955" name="Rectangle 43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94956" name="Freeform 44"/>
          <p:cNvSpPr>
            <a:spLocks/>
          </p:cNvSpPr>
          <p:nvPr/>
        </p:nvSpPr>
        <p:spPr bwMode="auto">
          <a:xfrm>
            <a:off x="4738688" y="3216275"/>
            <a:ext cx="3363912" cy="755650"/>
          </a:xfrm>
          <a:custGeom>
            <a:avLst/>
            <a:gdLst/>
            <a:ahLst/>
            <a:cxnLst>
              <a:cxn ang="0">
                <a:pos x="2119" y="0"/>
              </a:cxn>
              <a:cxn ang="0">
                <a:pos x="1020" y="476"/>
              </a:cxn>
              <a:cxn ang="0">
                <a:pos x="0" y="8"/>
              </a:cxn>
            </a:cxnLst>
            <a:rect l="0" t="0" r="r" b="b"/>
            <a:pathLst>
              <a:path w="2119" h="476">
                <a:moveTo>
                  <a:pt x="2119" y="0"/>
                </a:moveTo>
                <a:lnTo>
                  <a:pt x="1020" y="476"/>
                </a:lnTo>
                <a:lnTo>
                  <a:pt x="0" y="8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4957" name="Text Box 45"/>
          <p:cNvSpPr txBox="1">
            <a:spLocks noChangeArrowheads="1"/>
          </p:cNvSpPr>
          <p:nvPr/>
        </p:nvSpPr>
        <p:spPr bwMode="auto">
          <a:xfrm rot="-1419968">
            <a:off x="6530975" y="3195638"/>
            <a:ext cx="14493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600">
                <a:solidFill>
                  <a:srgbClr val="FF0000"/>
                </a:solidFill>
                <a:latin typeface="Arial" charset="0"/>
              </a:rPr>
              <a:t>HTTP request</a:t>
            </a:r>
            <a:endParaRPr lang="en-US">
              <a:latin typeface="Arial" charset="0"/>
            </a:endParaRPr>
          </a:p>
        </p:txBody>
      </p:sp>
      <p:sp>
        <p:nvSpPr>
          <p:cNvPr id="294958" name="Text Box 46"/>
          <p:cNvSpPr txBox="1">
            <a:spLocks noChangeArrowheads="1"/>
          </p:cNvSpPr>
          <p:nvPr/>
        </p:nvSpPr>
        <p:spPr bwMode="auto">
          <a:xfrm rot="-1415789">
            <a:off x="6564313" y="3538538"/>
            <a:ext cx="16065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600">
                <a:solidFill>
                  <a:srgbClr val="FF0000"/>
                </a:solidFill>
                <a:latin typeface="Arial" charset="0"/>
              </a:rPr>
              <a:t>HTTP response</a:t>
            </a:r>
            <a:endParaRPr lang="en-US">
              <a:latin typeface="Arial" charset="0"/>
            </a:endParaRPr>
          </a:p>
        </p:txBody>
      </p:sp>
      <p:sp>
        <p:nvSpPr>
          <p:cNvPr id="294959" name="Text Box 47"/>
          <p:cNvSpPr txBox="1">
            <a:spLocks noChangeArrowheads="1"/>
          </p:cNvSpPr>
          <p:nvPr/>
        </p:nvSpPr>
        <p:spPr bwMode="auto">
          <a:xfrm>
            <a:off x="7910513" y="5461000"/>
            <a:ext cx="7493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600">
                <a:latin typeface="Arial" charset="0"/>
              </a:rPr>
              <a:t>origin </a:t>
            </a:r>
          </a:p>
          <a:p>
            <a:pPr algn="ctr" eaLnBrk="0" hangingPunct="0"/>
            <a:r>
              <a:rPr lang="en-US" sz="1600">
                <a:latin typeface="Arial" charset="0"/>
              </a:rPr>
              <a:t>server</a:t>
            </a:r>
            <a:endParaRPr lang="en-US">
              <a:latin typeface="Arial" charset="0"/>
            </a:endParaRPr>
          </a:p>
        </p:txBody>
      </p:sp>
      <p:sp>
        <p:nvSpPr>
          <p:cNvPr id="294960" name="Text Box 48"/>
          <p:cNvSpPr txBox="1">
            <a:spLocks noChangeArrowheads="1"/>
          </p:cNvSpPr>
          <p:nvPr/>
        </p:nvSpPr>
        <p:spPr bwMode="auto">
          <a:xfrm>
            <a:off x="7939088" y="2127250"/>
            <a:ext cx="7493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600">
                <a:latin typeface="Arial" charset="0"/>
              </a:rPr>
              <a:t>origin </a:t>
            </a:r>
          </a:p>
          <a:p>
            <a:pPr algn="ctr" eaLnBrk="0" hangingPunct="0"/>
            <a:r>
              <a:rPr lang="en-US" sz="1600">
                <a:latin typeface="Arial" charset="0"/>
              </a:rPr>
              <a:t>server</a:t>
            </a:r>
            <a:endParaRPr lang="en-US">
              <a:latin typeface="Arial" charset="0"/>
            </a:endParaRPr>
          </a:p>
        </p:txBody>
      </p:sp>
      <p:sp>
        <p:nvSpPr>
          <p:cNvPr id="50" name="Slide Number Placeholder 4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Rectangle 2"/>
          <p:cNvSpPr>
            <a:spLocks noChangeArrowheads="1"/>
          </p:cNvSpPr>
          <p:nvPr/>
        </p:nvSpPr>
        <p:spPr bwMode="auto">
          <a:xfrm>
            <a:off x="4572000" y="1524000"/>
            <a:ext cx="4191000" cy="472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6963" name="Line 3"/>
          <p:cNvSpPr>
            <a:spLocks noChangeShapeType="1"/>
          </p:cNvSpPr>
          <p:nvPr/>
        </p:nvSpPr>
        <p:spPr bwMode="auto">
          <a:xfrm>
            <a:off x="5067300" y="2541588"/>
            <a:ext cx="285750" cy="1143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696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Caching Example (1)</a:t>
            </a:r>
            <a:endParaRPr lang="en-US" sz="3600"/>
          </a:p>
        </p:txBody>
      </p:sp>
      <p:sp>
        <p:nvSpPr>
          <p:cNvPr id="29696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520700" y="1379538"/>
            <a:ext cx="4164013" cy="4648200"/>
          </a:xfrm>
        </p:spPr>
        <p:txBody>
          <a:bodyPr/>
          <a:lstStyle/>
          <a:p>
            <a:pPr>
              <a:buFontTx/>
              <a:buNone/>
            </a:pPr>
            <a:r>
              <a:rPr lang="en-US" sz="1800" u="sng">
                <a:solidFill>
                  <a:srgbClr val="FF0000"/>
                </a:solidFill>
              </a:rPr>
              <a:t>Assumptions</a:t>
            </a:r>
            <a:endParaRPr lang="en-US" sz="1800"/>
          </a:p>
          <a:p>
            <a:r>
              <a:rPr lang="en-US" sz="1800"/>
              <a:t>Average object size = 100,000 bits</a:t>
            </a:r>
          </a:p>
          <a:p>
            <a:r>
              <a:rPr lang="en-US" sz="1800"/>
              <a:t>Avg. request rate from institution’s browser to origin servers = 15/sec</a:t>
            </a:r>
          </a:p>
          <a:p>
            <a:r>
              <a:rPr lang="en-US" sz="1800"/>
              <a:t>Delay from institutional router to any origin server and back to router  = 2 sec</a:t>
            </a:r>
          </a:p>
          <a:p>
            <a:pPr>
              <a:buFontTx/>
              <a:buNone/>
            </a:pPr>
            <a:r>
              <a:rPr lang="en-US" sz="1800" u="sng">
                <a:solidFill>
                  <a:srgbClr val="FF0000"/>
                </a:solidFill>
              </a:rPr>
              <a:t>Consequences</a:t>
            </a:r>
            <a:endParaRPr lang="en-US" sz="1800"/>
          </a:p>
          <a:p>
            <a:r>
              <a:rPr lang="en-US" sz="1600"/>
              <a:t>Utilization on LAN = 15%</a:t>
            </a:r>
          </a:p>
          <a:p>
            <a:r>
              <a:rPr lang="en-US" sz="1600"/>
              <a:t>Utilization on access link = 100%</a:t>
            </a:r>
          </a:p>
          <a:p>
            <a:r>
              <a:rPr lang="en-US" sz="1600"/>
              <a:t>Total delay   = Internet delay + access delay + LAN delay</a:t>
            </a:r>
          </a:p>
          <a:p>
            <a:pPr>
              <a:buFontTx/>
              <a:buNone/>
            </a:pPr>
            <a:r>
              <a:rPr lang="en-US" sz="1600"/>
              <a:t>  =  2 sec + minutes + milliseconds</a:t>
            </a:r>
            <a:endParaRPr lang="en-US" sz="1800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878388" y="2163763"/>
            <a:ext cx="184150" cy="542925"/>
            <a:chOff x="4180" y="783"/>
            <a:chExt cx="150" cy="307"/>
          </a:xfrm>
        </p:grpSpPr>
        <p:sp>
          <p:nvSpPr>
            <p:cNvPr id="296967" name="AutoShape 7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6968" name="Rectangle 8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6969" name="Rectangle 9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6970" name="AutoShape 10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6971" name="Line 11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6972" name="Line 12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6973" name="Rectangle 13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6974" name="Rectangle 14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5802313" y="1620838"/>
            <a:ext cx="184150" cy="542925"/>
            <a:chOff x="4180" y="783"/>
            <a:chExt cx="150" cy="307"/>
          </a:xfrm>
        </p:grpSpPr>
        <p:sp>
          <p:nvSpPr>
            <p:cNvPr id="296976" name="AutoShape 16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6977" name="Rectangle 17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6978" name="Rectangle 18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6979" name="AutoShape 19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6980" name="Line 20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6981" name="Line 21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6982" name="Rectangle 22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6983" name="Rectangle 23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6478588" y="1649413"/>
            <a:ext cx="184150" cy="542925"/>
            <a:chOff x="4180" y="783"/>
            <a:chExt cx="150" cy="307"/>
          </a:xfrm>
        </p:grpSpPr>
        <p:sp>
          <p:nvSpPr>
            <p:cNvPr id="296985" name="AutoShape 25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6986" name="Rectangle 26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6987" name="Rectangle 27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6988" name="AutoShape 28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6989" name="Line 29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6990" name="Line 30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6991" name="Rectangle 31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6992" name="Rectangle 32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7059613" y="1830388"/>
            <a:ext cx="184150" cy="542925"/>
            <a:chOff x="4180" y="783"/>
            <a:chExt cx="150" cy="307"/>
          </a:xfrm>
        </p:grpSpPr>
        <p:sp>
          <p:nvSpPr>
            <p:cNvPr id="296994" name="AutoShape 34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6995" name="Rectangle 35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6996" name="Rectangle 36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6997" name="AutoShape 37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6998" name="Line 38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6999" name="Line 39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000" name="Rectangle 40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001" name="Rectangle 41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" name="Group 42"/>
          <p:cNvGrpSpPr>
            <a:grpSpLocks/>
          </p:cNvGrpSpPr>
          <p:nvPr/>
        </p:nvGrpSpPr>
        <p:grpSpPr bwMode="auto">
          <a:xfrm>
            <a:off x="7373938" y="2620963"/>
            <a:ext cx="184150" cy="542925"/>
            <a:chOff x="4180" y="783"/>
            <a:chExt cx="150" cy="307"/>
          </a:xfrm>
        </p:grpSpPr>
        <p:sp>
          <p:nvSpPr>
            <p:cNvPr id="297003" name="AutoShape 43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004" name="Rectangle 44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005" name="Rectangle 45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006" name="AutoShape 46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007" name="Line 47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008" name="Line 48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009" name="Rectangle 49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010" name="Rectangle 50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97011" name="Text Box 51"/>
          <p:cNvSpPr txBox="1">
            <a:spLocks noChangeArrowheads="1"/>
          </p:cNvSpPr>
          <p:nvPr/>
        </p:nvSpPr>
        <p:spPr bwMode="auto">
          <a:xfrm>
            <a:off x="7662863" y="1666875"/>
            <a:ext cx="10175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2000">
                <a:latin typeface="Arial" charset="0"/>
              </a:rPr>
              <a:t>origin</a:t>
            </a:r>
          </a:p>
          <a:p>
            <a:pPr algn="r" eaLnBrk="0" hangingPunct="0"/>
            <a:r>
              <a:rPr lang="en-US" sz="2000">
                <a:latin typeface="Arial" charset="0"/>
              </a:rPr>
              <a:t>servers</a:t>
            </a:r>
            <a:endParaRPr lang="en-US">
              <a:latin typeface="Arial" charset="0"/>
            </a:endParaRPr>
          </a:p>
        </p:txBody>
      </p:sp>
      <p:sp>
        <p:nvSpPr>
          <p:cNvPr id="297012" name="Line 52"/>
          <p:cNvSpPr>
            <a:spLocks noChangeShapeType="1"/>
          </p:cNvSpPr>
          <p:nvPr/>
        </p:nvSpPr>
        <p:spPr bwMode="auto">
          <a:xfrm>
            <a:off x="5876925" y="2160588"/>
            <a:ext cx="66675" cy="2762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013" name="Line 53"/>
          <p:cNvSpPr>
            <a:spLocks noChangeShapeType="1"/>
          </p:cNvSpPr>
          <p:nvPr/>
        </p:nvSpPr>
        <p:spPr bwMode="auto">
          <a:xfrm flipH="1">
            <a:off x="6505575" y="2198688"/>
            <a:ext cx="9525" cy="2381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014" name="Line 54"/>
          <p:cNvSpPr>
            <a:spLocks noChangeShapeType="1"/>
          </p:cNvSpPr>
          <p:nvPr/>
        </p:nvSpPr>
        <p:spPr bwMode="auto">
          <a:xfrm flipH="1">
            <a:off x="6962775" y="2360613"/>
            <a:ext cx="133350" cy="2095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015" name="Line 55"/>
          <p:cNvSpPr>
            <a:spLocks noChangeShapeType="1"/>
          </p:cNvSpPr>
          <p:nvPr/>
        </p:nvSpPr>
        <p:spPr bwMode="auto">
          <a:xfrm flipH="1" flipV="1">
            <a:off x="7124700" y="3122613"/>
            <a:ext cx="24765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016" name="Freeform 56"/>
          <p:cNvSpPr>
            <a:spLocks/>
          </p:cNvSpPr>
          <p:nvPr/>
        </p:nvSpPr>
        <p:spPr bwMode="auto">
          <a:xfrm>
            <a:off x="5162550" y="2154238"/>
            <a:ext cx="2174875" cy="1581150"/>
          </a:xfrm>
          <a:custGeom>
            <a:avLst/>
            <a:gdLst/>
            <a:ahLst/>
            <a:cxnLst>
              <a:cxn ang="0">
                <a:pos x="27" y="652"/>
              </a:cxn>
              <a:cxn ang="0">
                <a:pos x="105" y="76"/>
              </a:cxn>
              <a:cxn ang="0">
                <a:pos x="657" y="196"/>
              </a:cxn>
              <a:cxn ang="0">
                <a:pos x="1209" y="100"/>
              </a:cxn>
              <a:cxn ang="0">
                <a:pos x="2001" y="406"/>
              </a:cxn>
              <a:cxn ang="0">
                <a:pos x="2013" y="1144"/>
              </a:cxn>
              <a:cxn ang="0">
                <a:pos x="1581" y="1600"/>
              </a:cxn>
              <a:cxn ang="0">
                <a:pos x="813" y="1516"/>
              </a:cxn>
              <a:cxn ang="0">
                <a:pos x="501" y="1270"/>
              </a:cxn>
              <a:cxn ang="0">
                <a:pos x="183" y="1066"/>
              </a:cxn>
              <a:cxn ang="0">
                <a:pos x="27" y="652"/>
              </a:cxn>
            </a:cxnLst>
            <a:rect l="0" t="0" r="r" b="b"/>
            <a:pathLst>
              <a:path w="2135" h="1662">
                <a:moveTo>
                  <a:pt x="27" y="652"/>
                </a:moveTo>
                <a:cubicBezTo>
                  <a:pt x="14" y="487"/>
                  <a:pt x="0" y="152"/>
                  <a:pt x="105" y="76"/>
                </a:cubicBezTo>
                <a:cubicBezTo>
                  <a:pt x="210" y="0"/>
                  <a:pt x="473" y="192"/>
                  <a:pt x="657" y="196"/>
                </a:cubicBezTo>
                <a:cubicBezTo>
                  <a:pt x="841" y="200"/>
                  <a:pt x="985" y="65"/>
                  <a:pt x="1209" y="100"/>
                </a:cubicBezTo>
                <a:cubicBezTo>
                  <a:pt x="1433" y="135"/>
                  <a:pt x="1867" y="232"/>
                  <a:pt x="2001" y="406"/>
                </a:cubicBezTo>
                <a:cubicBezTo>
                  <a:pt x="2135" y="580"/>
                  <a:pt x="2083" y="945"/>
                  <a:pt x="2013" y="1144"/>
                </a:cubicBezTo>
                <a:cubicBezTo>
                  <a:pt x="1943" y="1343"/>
                  <a:pt x="1781" y="1538"/>
                  <a:pt x="1581" y="1600"/>
                </a:cubicBezTo>
                <a:cubicBezTo>
                  <a:pt x="1381" y="1662"/>
                  <a:pt x="993" y="1571"/>
                  <a:pt x="813" y="1516"/>
                </a:cubicBezTo>
                <a:cubicBezTo>
                  <a:pt x="633" y="1461"/>
                  <a:pt x="606" y="1345"/>
                  <a:pt x="501" y="1270"/>
                </a:cubicBezTo>
                <a:cubicBezTo>
                  <a:pt x="396" y="1195"/>
                  <a:pt x="262" y="1169"/>
                  <a:pt x="183" y="1066"/>
                </a:cubicBezTo>
                <a:cubicBezTo>
                  <a:pt x="104" y="963"/>
                  <a:pt x="25" y="819"/>
                  <a:pt x="27" y="652"/>
                </a:cubicBez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7" name="Group 57"/>
          <p:cNvGrpSpPr>
            <a:grpSpLocks/>
          </p:cNvGrpSpPr>
          <p:nvPr/>
        </p:nvGrpSpPr>
        <p:grpSpPr bwMode="auto">
          <a:xfrm>
            <a:off x="6145213" y="3355975"/>
            <a:ext cx="501650" cy="233363"/>
            <a:chOff x="3600" y="219"/>
            <a:chExt cx="360" cy="175"/>
          </a:xfrm>
        </p:grpSpPr>
        <p:sp>
          <p:nvSpPr>
            <p:cNvPr id="297018" name="Oval 58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019" name="Line 59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020" name="Line 60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021" name="Rectangle 61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endParaRPr lang="en-US">
                <a:latin typeface="Arial" charset="0"/>
              </a:endParaRPr>
            </a:p>
          </p:txBody>
        </p:sp>
        <p:sp>
          <p:nvSpPr>
            <p:cNvPr id="297022" name="Oval 62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8" name="Group 63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97024" name="Line 64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7025" name="Line 65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7026" name="Line 66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9" name="Group 67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97028" name="Line 68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7029" name="Line 69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7030" name="Line 70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297031" name="Text Box 71"/>
          <p:cNvSpPr txBox="1">
            <a:spLocks noChangeArrowheads="1"/>
          </p:cNvSpPr>
          <p:nvPr/>
        </p:nvSpPr>
        <p:spPr bwMode="auto">
          <a:xfrm>
            <a:off x="5670550" y="2459038"/>
            <a:ext cx="93027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600">
                <a:latin typeface="Arial" charset="0"/>
              </a:rPr>
              <a:t>public</a:t>
            </a:r>
          </a:p>
          <a:p>
            <a:pPr algn="ctr" eaLnBrk="0" hangingPunct="0"/>
            <a:r>
              <a:rPr lang="en-US" sz="1600">
                <a:latin typeface="Arial" charset="0"/>
              </a:rPr>
              <a:t> Internet</a:t>
            </a:r>
            <a:endParaRPr lang="en-US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97032" name="Freeform 72"/>
          <p:cNvSpPr>
            <a:spLocks/>
          </p:cNvSpPr>
          <p:nvPr/>
        </p:nvSpPr>
        <p:spPr bwMode="auto">
          <a:xfrm>
            <a:off x="4732338" y="4524375"/>
            <a:ext cx="2965450" cy="1390650"/>
          </a:xfrm>
          <a:custGeom>
            <a:avLst/>
            <a:gdLst/>
            <a:ahLst/>
            <a:cxnLst>
              <a:cxn ang="0">
                <a:pos x="31" y="327"/>
              </a:cxn>
              <a:cxn ang="0">
                <a:pos x="103" y="137"/>
              </a:cxn>
              <a:cxn ang="0">
                <a:pos x="649" y="17"/>
              </a:cxn>
              <a:cxn ang="0">
                <a:pos x="1141" y="35"/>
              </a:cxn>
              <a:cxn ang="0">
                <a:pos x="1763" y="121"/>
              </a:cxn>
              <a:cxn ang="0">
                <a:pos x="1774" y="741"/>
              </a:cxn>
              <a:cxn ang="0">
                <a:pos x="1369" y="845"/>
              </a:cxn>
              <a:cxn ang="0">
                <a:pos x="781" y="851"/>
              </a:cxn>
              <a:cxn ang="0">
                <a:pos x="447" y="847"/>
              </a:cxn>
              <a:cxn ang="0">
                <a:pos x="168" y="676"/>
              </a:cxn>
              <a:cxn ang="0">
                <a:pos x="31" y="327"/>
              </a:cxn>
            </a:cxnLst>
            <a:rect l="0" t="0" r="r" b="b"/>
            <a:pathLst>
              <a:path w="1868" h="876">
                <a:moveTo>
                  <a:pt x="31" y="327"/>
                </a:moveTo>
                <a:cubicBezTo>
                  <a:pt x="20" y="237"/>
                  <a:pt x="0" y="189"/>
                  <a:pt x="103" y="137"/>
                </a:cubicBezTo>
                <a:cubicBezTo>
                  <a:pt x="206" y="85"/>
                  <a:pt x="476" y="34"/>
                  <a:pt x="649" y="17"/>
                </a:cubicBezTo>
                <a:cubicBezTo>
                  <a:pt x="822" y="0"/>
                  <a:pt x="955" y="18"/>
                  <a:pt x="1141" y="35"/>
                </a:cubicBezTo>
                <a:cubicBezTo>
                  <a:pt x="1327" y="52"/>
                  <a:pt x="1658" y="3"/>
                  <a:pt x="1763" y="121"/>
                </a:cubicBezTo>
                <a:cubicBezTo>
                  <a:pt x="1868" y="239"/>
                  <a:pt x="1840" y="621"/>
                  <a:pt x="1774" y="741"/>
                </a:cubicBezTo>
                <a:cubicBezTo>
                  <a:pt x="1708" y="861"/>
                  <a:pt x="1534" y="827"/>
                  <a:pt x="1369" y="845"/>
                </a:cubicBezTo>
                <a:cubicBezTo>
                  <a:pt x="1204" y="863"/>
                  <a:pt x="935" y="851"/>
                  <a:pt x="781" y="851"/>
                </a:cubicBezTo>
                <a:cubicBezTo>
                  <a:pt x="627" y="851"/>
                  <a:pt x="549" y="876"/>
                  <a:pt x="447" y="847"/>
                </a:cubicBezTo>
                <a:cubicBezTo>
                  <a:pt x="345" y="818"/>
                  <a:pt x="237" y="762"/>
                  <a:pt x="168" y="676"/>
                </a:cubicBezTo>
                <a:cubicBezTo>
                  <a:pt x="98" y="589"/>
                  <a:pt x="29" y="468"/>
                  <a:pt x="31" y="327"/>
                </a:cubicBez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297033" name="Object 73"/>
          <p:cNvGraphicFramePr>
            <a:graphicFrameLocks noChangeAspect="1"/>
          </p:cNvGraphicFramePr>
          <p:nvPr/>
        </p:nvGraphicFramePr>
        <p:xfrm>
          <a:off x="4979988" y="5268913"/>
          <a:ext cx="444500" cy="357187"/>
        </p:xfrm>
        <a:graphic>
          <a:graphicData uri="http://schemas.openxmlformats.org/presentationml/2006/ole">
            <p:oleObj spid="_x0000_s192514" name="Clip" r:id="rId4" imgW="1305000" imgH="1085760" progId="">
              <p:embed/>
            </p:oleObj>
          </a:graphicData>
        </a:graphic>
      </p:graphicFrame>
      <p:graphicFrame>
        <p:nvGraphicFramePr>
          <p:cNvPr id="297034" name="Object 74"/>
          <p:cNvGraphicFramePr>
            <a:graphicFrameLocks noChangeAspect="1"/>
          </p:cNvGraphicFramePr>
          <p:nvPr/>
        </p:nvGraphicFramePr>
        <p:xfrm>
          <a:off x="5484813" y="5268913"/>
          <a:ext cx="444500" cy="357187"/>
        </p:xfrm>
        <a:graphic>
          <a:graphicData uri="http://schemas.openxmlformats.org/presentationml/2006/ole">
            <p:oleObj spid="_x0000_s192515" name="Clip" r:id="rId5" imgW="1305000" imgH="1085760" progId="">
              <p:embed/>
            </p:oleObj>
          </a:graphicData>
        </a:graphic>
      </p:graphicFrame>
      <p:graphicFrame>
        <p:nvGraphicFramePr>
          <p:cNvPr id="297035" name="Object 75"/>
          <p:cNvGraphicFramePr>
            <a:graphicFrameLocks noChangeAspect="1"/>
          </p:cNvGraphicFramePr>
          <p:nvPr/>
        </p:nvGraphicFramePr>
        <p:xfrm>
          <a:off x="6018213" y="5259388"/>
          <a:ext cx="444500" cy="357187"/>
        </p:xfrm>
        <a:graphic>
          <a:graphicData uri="http://schemas.openxmlformats.org/presentationml/2006/ole">
            <p:oleObj spid="_x0000_s192516" name="Clip" r:id="rId6" imgW="1305000" imgH="1085760" progId="">
              <p:embed/>
            </p:oleObj>
          </a:graphicData>
        </a:graphic>
      </p:graphicFrame>
      <p:graphicFrame>
        <p:nvGraphicFramePr>
          <p:cNvPr id="297036" name="Object 76"/>
          <p:cNvGraphicFramePr>
            <a:graphicFrameLocks noChangeAspect="1"/>
          </p:cNvGraphicFramePr>
          <p:nvPr/>
        </p:nvGraphicFramePr>
        <p:xfrm>
          <a:off x="6532563" y="5268913"/>
          <a:ext cx="444500" cy="357187"/>
        </p:xfrm>
        <a:graphic>
          <a:graphicData uri="http://schemas.openxmlformats.org/presentationml/2006/ole">
            <p:oleObj spid="_x0000_s192517" name="Clip" r:id="rId7" imgW="1305000" imgH="1085760" progId="">
              <p:embed/>
            </p:oleObj>
          </a:graphicData>
        </a:graphic>
      </p:graphicFrame>
      <p:sp>
        <p:nvSpPr>
          <p:cNvPr id="297037" name="Line 77"/>
          <p:cNvSpPr>
            <a:spLocks noChangeShapeType="1"/>
          </p:cNvSpPr>
          <p:nvPr/>
        </p:nvSpPr>
        <p:spPr bwMode="auto">
          <a:xfrm flipV="1">
            <a:off x="5172075" y="5057775"/>
            <a:ext cx="1557338" cy="12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038" name="Line 78"/>
          <p:cNvSpPr>
            <a:spLocks noChangeShapeType="1"/>
          </p:cNvSpPr>
          <p:nvPr/>
        </p:nvSpPr>
        <p:spPr bwMode="auto">
          <a:xfrm>
            <a:off x="5181600" y="5070475"/>
            <a:ext cx="0" cy="1952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039" name="Line 79"/>
          <p:cNvSpPr>
            <a:spLocks noChangeShapeType="1"/>
          </p:cNvSpPr>
          <p:nvPr/>
        </p:nvSpPr>
        <p:spPr bwMode="auto">
          <a:xfrm>
            <a:off x="5691188" y="5080000"/>
            <a:ext cx="0" cy="1952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040" name="Line 80"/>
          <p:cNvSpPr>
            <a:spLocks noChangeShapeType="1"/>
          </p:cNvSpPr>
          <p:nvPr/>
        </p:nvSpPr>
        <p:spPr bwMode="auto">
          <a:xfrm>
            <a:off x="6229350" y="5075238"/>
            <a:ext cx="0" cy="1952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041" name="Line 81"/>
          <p:cNvSpPr>
            <a:spLocks noChangeShapeType="1"/>
          </p:cNvSpPr>
          <p:nvPr/>
        </p:nvSpPr>
        <p:spPr bwMode="auto">
          <a:xfrm>
            <a:off x="6729413" y="5075238"/>
            <a:ext cx="0" cy="2238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0" name="Group 82"/>
          <p:cNvGrpSpPr>
            <a:grpSpLocks/>
          </p:cNvGrpSpPr>
          <p:nvPr/>
        </p:nvGrpSpPr>
        <p:grpSpPr bwMode="auto">
          <a:xfrm>
            <a:off x="6145213" y="4646613"/>
            <a:ext cx="501650" cy="233362"/>
            <a:chOff x="3600" y="219"/>
            <a:chExt cx="360" cy="175"/>
          </a:xfrm>
        </p:grpSpPr>
        <p:sp>
          <p:nvSpPr>
            <p:cNvPr id="297043" name="Oval 83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044" name="Line 84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045" name="Line 85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046" name="Rectangle 86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endParaRPr lang="en-US">
                <a:latin typeface="Arial" charset="0"/>
              </a:endParaRPr>
            </a:p>
          </p:txBody>
        </p:sp>
        <p:sp>
          <p:nvSpPr>
            <p:cNvPr id="297047" name="Oval 87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1" name="Group 88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97049" name="Line 8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7050" name="Line 9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7051" name="Line 91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" name="Group 92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97053" name="Line 93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7054" name="Line 94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7055" name="Line 95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297056" name="Line 96"/>
          <p:cNvSpPr>
            <a:spLocks noChangeShapeType="1"/>
          </p:cNvSpPr>
          <p:nvPr/>
        </p:nvSpPr>
        <p:spPr bwMode="auto">
          <a:xfrm>
            <a:off x="6391275" y="3598863"/>
            <a:ext cx="0" cy="10620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057" name="Line 97"/>
          <p:cNvSpPr>
            <a:spLocks noChangeShapeType="1"/>
          </p:cNvSpPr>
          <p:nvPr/>
        </p:nvSpPr>
        <p:spPr bwMode="auto">
          <a:xfrm>
            <a:off x="6396038" y="4884738"/>
            <a:ext cx="0" cy="1666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058" name="Text Box 98"/>
          <p:cNvSpPr txBox="1">
            <a:spLocks noChangeArrowheads="1"/>
          </p:cNvSpPr>
          <p:nvPr/>
        </p:nvSpPr>
        <p:spPr bwMode="auto">
          <a:xfrm>
            <a:off x="4757738" y="4406900"/>
            <a:ext cx="12001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600">
                <a:latin typeface="Arial" charset="0"/>
              </a:rPr>
              <a:t>institutional</a:t>
            </a:r>
          </a:p>
          <a:p>
            <a:pPr algn="ctr" eaLnBrk="0" hangingPunct="0"/>
            <a:r>
              <a:rPr lang="en-US" sz="1600">
                <a:latin typeface="Arial" charset="0"/>
              </a:rPr>
              <a:t>network</a:t>
            </a:r>
            <a:endParaRPr lang="en-US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97059" name="Text Box 99"/>
          <p:cNvSpPr txBox="1">
            <a:spLocks noChangeArrowheads="1"/>
          </p:cNvSpPr>
          <p:nvPr/>
        </p:nvSpPr>
        <p:spPr bwMode="auto">
          <a:xfrm>
            <a:off x="6648450" y="4754563"/>
            <a:ext cx="14160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600">
                <a:latin typeface="Arial" charset="0"/>
              </a:rPr>
              <a:t>10 Mbps LAN</a:t>
            </a:r>
            <a:endParaRPr lang="en-US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97060" name="Text Box 100"/>
          <p:cNvSpPr txBox="1">
            <a:spLocks noChangeArrowheads="1"/>
          </p:cNvSpPr>
          <p:nvPr/>
        </p:nvSpPr>
        <p:spPr bwMode="auto">
          <a:xfrm>
            <a:off x="6392863" y="3783013"/>
            <a:ext cx="11779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>
                <a:latin typeface="Arial" charset="0"/>
              </a:rPr>
              <a:t>1.5 Mbps </a:t>
            </a:r>
          </a:p>
          <a:p>
            <a:pPr eaLnBrk="0" hangingPunct="0"/>
            <a:r>
              <a:rPr lang="en-US" sz="1600">
                <a:latin typeface="Arial" charset="0"/>
              </a:rPr>
              <a:t>access link</a:t>
            </a:r>
            <a:endParaRPr lang="en-US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02" name="Slide Number Placeholder 10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ChangeArrowheads="1"/>
          </p:cNvSpPr>
          <p:nvPr/>
        </p:nvSpPr>
        <p:spPr bwMode="auto">
          <a:xfrm>
            <a:off x="4572000" y="1524000"/>
            <a:ext cx="4191000" cy="472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987" name="Line 3"/>
          <p:cNvSpPr>
            <a:spLocks noChangeShapeType="1"/>
          </p:cNvSpPr>
          <p:nvPr/>
        </p:nvSpPr>
        <p:spPr bwMode="auto">
          <a:xfrm>
            <a:off x="5067300" y="2570163"/>
            <a:ext cx="285750" cy="1143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9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Caching Example (2)</a:t>
            </a:r>
            <a:endParaRPr lang="en-US" sz="3600"/>
          </a:p>
        </p:txBody>
      </p:sp>
      <p:sp>
        <p:nvSpPr>
          <p:cNvPr id="29798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520700" y="1379538"/>
            <a:ext cx="4164013" cy="4648200"/>
          </a:xfrm>
        </p:spPr>
        <p:txBody>
          <a:bodyPr/>
          <a:lstStyle/>
          <a:p>
            <a:pPr>
              <a:buFontTx/>
              <a:buNone/>
            </a:pPr>
            <a:r>
              <a:rPr lang="en-US" sz="1800" u="sng">
                <a:solidFill>
                  <a:srgbClr val="FF0000"/>
                </a:solidFill>
              </a:rPr>
              <a:t>Possible solution</a:t>
            </a:r>
            <a:endParaRPr lang="en-US" sz="1800"/>
          </a:p>
          <a:p>
            <a:r>
              <a:rPr lang="en-US" sz="1800"/>
              <a:t>Increase bandwidth of access link to, say, 10 Mbps</a:t>
            </a:r>
          </a:p>
          <a:p>
            <a:r>
              <a:rPr lang="en-US" sz="1600"/>
              <a:t>Often a costly upgrade</a:t>
            </a:r>
          </a:p>
          <a:p>
            <a:endParaRPr lang="en-US" sz="1800"/>
          </a:p>
          <a:p>
            <a:pPr>
              <a:buFontTx/>
              <a:buNone/>
            </a:pPr>
            <a:r>
              <a:rPr lang="en-US" sz="1800" u="sng">
                <a:solidFill>
                  <a:srgbClr val="FF0000"/>
                </a:solidFill>
              </a:rPr>
              <a:t>Consequences</a:t>
            </a:r>
            <a:endParaRPr lang="en-US" sz="1800"/>
          </a:p>
          <a:p>
            <a:r>
              <a:rPr lang="en-US" sz="1600"/>
              <a:t>Utilization on LAN = 15%</a:t>
            </a:r>
          </a:p>
          <a:p>
            <a:r>
              <a:rPr lang="en-US" sz="1600"/>
              <a:t>Utilization on access link = 15%</a:t>
            </a:r>
          </a:p>
          <a:p>
            <a:r>
              <a:rPr lang="en-US" sz="1600"/>
              <a:t>Total delay   = Internet delay + access delay + LAN delay</a:t>
            </a:r>
          </a:p>
          <a:p>
            <a:pPr>
              <a:buFontTx/>
              <a:buNone/>
            </a:pPr>
            <a:r>
              <a:rPr lang="en-US" sz="1600"/>
              <a:t>  =  2 sec + msecs + msecs</a:t>
            </a:r>
            <a:endParaRPr lang="en-US" sz="1800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878388" y="2192338"/>
            <a:ext cx="184150" cy="542925"/>
            <a:chOff x="4180" y="783"/>
            <a:chExt cx="150" cy="307"/>
          </a:xfrm>
        </p:grpSpPr>
        <p:sp>
          <p:nvSpPr>
            <p:cNvPr id="297991" name="AutoShape 7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992" name="Rectangle 8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993" name="Rectangle 9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994" name="AutoShape 10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995" name="Line 11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996" name="Line 12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997" name="Rectangle 13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998" name="Rectangle 14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5802313" y="1649413"/>
            <a:ext cx="184150" cy="542925"/>
            <a:chOff x="4180" y="783"/>
            <a:chExt cx="150" cy="307"/>
          </a:xfrm>
        </p:grpSpPr>
        <p:sp>
          <p:nvSpPr>
            <p:cNvPr id="298000" name="AutoShape 16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001" name="Rectangle 17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002" name="Rectangle 18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003" name="AutoShape 19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004" name="Line 20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005" name="Line 21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006" name="Rectangle 22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007" name="Rectangle 23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6478588" y="1677988"/>
            <a:ext cx="184150" cy="542925"/>
            <a:chOff x="4180" y="783"/>
            <a:chExt cx="150" cy="307"/>
          </a:xfrm>
        </p:grpSpPr>
        <p:sp>
          <p:nvSpPr>
            <p:cNvPr id="298009" name="AutoShape 25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010" name="Rectangle 26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011" name="Rectangle 27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012" name="AutoShape 28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013" name="Line 29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014" name="Line 30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015" name="Rectangle 31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016" name="Rectangle 32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7059613" y="1858963"/>
            <a:ext cx="184150" cy="542925"/>
            <a:chOff x="4180" y="783"/>
            <a:chExt cx="150" cy="307"/>
          </a:xfrm>
        </p:grpSpPr>
        <p:sp>
          <p:nvSpPr>
            <p:cNvPr id="298018" name="AutoShape 34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019" name="Rectangle 35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020" name="Rectangle 36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021" name="AutoShape 37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022" name="Line 38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023" name="Line 39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024" name="Rectangle 40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025" name="Rectangle 41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" name="Group 42"/>
          <p:cNvGrpSpPr>
            <a:grpSpLocks/>
          </p:cNvGrpSpPr>
          <p:nvPr/>
        </p:nvGrpSpPr>
        <p:grpSpPr bwMode="auto">
          <a:xfrm>
            <a:off x="7373938" y="2649538"/>
            <a:ext cx="184150" cy="542925"/>
            <a:chOff x="4180" y="783"/>
            <a:chExt cx="150" cy="307"/>
          </a:xfrm>
        </p:grpSpPr>
        <p:sp>
          <p:nvSpPr>
            <p:cNvPr id="298027" name="AutoShape 43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028" name="Rectangle 44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029" name="Rectangle 45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030" name="AutoShape 46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031" name="Line 47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032" name="Line 48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033" name="Rectangle 49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034" name="Rectangle 50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98035" name="Text Box 51"/>
          <p:cNvSpPr txBox="1">
            <a:spLocks noChangeArrowheads="1"/>
          </p:cNvSpPr>
          <p:nvPr/>
        </p:nvSpPr>
        <p:spPr bwMode="auto">
          <a:xfrm>
            <a:off x="7662863" y="1695450"/>
            <a:ext cx="10175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2000">
                <a:latin typeface="Arial" charset="0"/>
              </a:rPr>
              <a:t>origin</a:t>
            </a:r>
          </a:p>
          <a:p>
            <a:pPr algn="r" eaLnBrk="0" hangingPunct="0"/>
            <a:r>
              <a:rPr lang="en-US" sz="2000">
                <a:latin typeface="Arial" charset="0"/>
              </a:rPr>
              <a:t>servers</a:t>
            </a:r>
            <a:endParaRPr lang="en-US">
              <a:latin typeface="Arial" charset="0"/>
            </a:endParaRPr>
          </a:p>
        </p:txBody>
      </p:sp>
      <p:sp>
        <p:nvSpPr>
          <p:cNvPr id="298036" name="Line 52"/>
          <p:cNvSpPr>
            <a:spLocks noChangeShapeType="1"/>
          </p:cNvSpPr>
          <p:nvPr/>
        </p:nvSpPr>
        <p:spPr bwMode="auto">
          <a:xfrm>
            <a:off x="5876925" y="2189163"/>
            <a:ext cx="66675" cy="2762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8037" name="Line 53"/>
          <p:cNvSpPr>
            <a:spLocks noChangeShapeType="1"/>
          </p:cNvSpPr>
          <p:nvPr/>
        </p:nvSpPr>
        <p:spPr bwMode="auto">
          <a:xfrm flipH="1">
            <a:off x="6505575" y="2227263"/>
            <a:ext cx="9525" cy="2381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8038" name="Line 54"/>
          <p:cNvSpPr>
            <a:spLocks noChangeShapeType="1"/>
          </p:cNvSpPr>
          <p:nvPr/>
        </p:nvSpPr>
        <p:spPr bwMode="auto">
          <a:xfrm flipH="1">
            <a:off x="6962775" y="2389188"/>
            <a:ext cx="133350" cy="2095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8039" name="Line 55"/>
          <p:cNvSpPr>
            <a:spLocks noChangeShapeType="1"/>
          </p:cNvSpPr>
          <p:nvPr/>
        </p:nvSpPr>
        <p:spPr bwMode="auto">
          <a:xfrm flipH="1" flipV="1">
            <a:off x="7124700" y="3151188"/>
            <a:ext cx="24765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8040" name="Freeform 56"/>
          <p:cNvSpPr>
            <a:spLocks/>
          </p:cNvSpPr>
          <p:nvPr/>
        </p:nvSpPr>
        <p:spPr bwMode="auto">
          <a:xfrm>
            <a:off x="5162550" y="2182813"/>
            <a:ext cx="2174875" cy="1581150"/>
          </a:xfrm>
          <a:custGeom>
            <a:avLst/>
            <a:gdLst/>
            <a:ahLst/>
            <a:cxnLst>
              <a:cxn ang="0">
                <a:pos x="27" y="652"/>
              </a:cxn>
              <a:cxn ang="0">
                <a:pos x="105" y="76"/>
              </a:cxn>
              <a:cxn ang="0">
                <a:pos x="657" y="196"/>
              </a:cxn>
              <a:cxn ang="0">
                <a:pos x="1209" y="100"/>
              </a:cxn>
              <a:cxn ang="0">
                <a:pos x="2001" y="406"/>
              </a:cxn>
              <a:cxn ang="0">
                <a:pos x="2013" y="1144"/>
              </a:cxn>
              <a:cxn ang="0">
                <a:pos x="1581" y="1600"/>
              </a:cxn>
              <a:cxn ang="0">
                <a:pos x="813" y="1516"/>
              </a:cxn>
              <a:cxn ang="0">
                <a:pos x="501" y="1270"/>
              </a:cxn>
              <a:cxn ang="0">
                <a:pos x="183" y="1066"/>
              </a:cxn>
              <a:cxn ang="0">
                <a:pos x="27" y="652"/>
              </a:cxn>
            </a:cxnLst>
            <a:rect l="0" t="0" r="r" b="b"/>
            <a:pathLst>
              <a:path w="2135" h="1662">
                <a:moveTo>
                  <a:pt x="27" y="652"/>
                </a:moveTo>
                <a:cubicBezTo>
                  <a:pt x="14" y="487"/>
                  <a:pt x="0" y="152"/>
                  <a:pt x="105" y="76"/>
                </a:cubicBezTo>
                <a:cubicBezTo>
                  <a:pt x="210" y="0"/>
                  <a:pt x="473" y="192"/>
                  <a:pt x="657" y="196"/>
                </a:cubicBezTo>
                <a:cubicBezTo>
                  <a:pt x="841" y="200"/>
                  <a:pt x="985" y="65"/>
                  <a:pt x="1209" y="100"/>
                </a:cubicBezTo>
                <a:cubicBezTo>
                  <a:pt x="1433" y="135"/>
                  <a:pt x="1867" y="232"/>
                  <a:pt x="2001" y="406"/>
                </a:cubicBezTo>
                <a:cubicBezTo>
                  <a:pt x="2135" y="580"/>
                  <a:pt x="2083" y="945"/>
                  <a:pt x="2013" y="1144"/>
                </a:cubicBezTo>
                <a:cubicBezTo>
                  <a:pt x="1943" y="1343"/>
                  <a:pt x="1781" y="1538"/>
                  <a:pt x="1581" y="1600"/>
                </a:cubicBezTo>
                <a:cubicBezTo>
                  <a:pt x="1381" y="1662"/>
                  <a:pt x="993" y="1571"/>
                  <a:pt x="813" y="1516"/>
                </a:cubicBezTo>
                <a:cubicBezTo>
                  <a:pt x="633" y="1461"/>
                  <a:pt x="606" y="1345"/>
                  <a:pt x="501" y="1270"/>
                </a:cubicBezTo>
                <a:cubicBezTo>
                  <a:pt x="396" y="1195"/>
                  <a:pt x="262" y="1169"/>
                  <a:pt x="183" y="1066"/>
                </a:cubicBezTo>
                <a:cubicBezTo>
                  <a:pt x="104" y="963"/>
                  <a:pt x="25" y="819"/>
                  <a:pt x="27" y="652"/>
                </a:cubicBez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7" name="Group 57"/>
          <p:cNvGrpSpPr>
            <a:grpSpLocks/>
          </p:cNvGrpSpPr>
          <p:nvPr/>
        </p:nvGrpSpPr>
        <p:grpSpPr bwMode="auto">
          <a:xfrm>
            <a:off x="6145213" y="3384550"/>
            <a:ext cx="501650" cy="233363"/>
            <a:chOff x="3600" y="219"/>
            <a:chExt cx="360" cy="175"/>
          </a:xfrm>
        </p:grpSpPr>
        <p:sp>
          <p:nvSpPr>
            <p:cNvPr id="298042" name="Oval 58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043" name="Line 59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044" name="Line 60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045" name="Rectangle 61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endParaRPr lang="en-US">
                <a:latin typeface="Arial" charset="0"/>
              </a:endParaRPr>
            </a:p>
          </p:txBody>
        </p:sp>
        <p:sp>
          <p:nvSpPr>
            <p:cNvPr id="298046" name="Oval 62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8" name="Group 63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98048" name="Line 64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8049" name="Line 65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8050" name="Line 66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9" name="Group 67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98052" name="Line 68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8053" name="Line 69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8054" name="Line 70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298055" name="Text Box 71"/>
          <p:cNvSpPr txBox="1">
            <a:spLocks noChangeArrowheads="1"/>
          </p:cNvSpPr>
          <p:nvPr/>
        </p:nvSpPr>
        <p:spPr bwMode="auto">
          <a:xfrm>
            <a:off x="5670550" y="2487613"/>
            <a:ext cx="93027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600">
                <a:latin typeface="Arial" charset="0"/>
              </a:rPr>
              <a:t>public</a:t>
            </a:r>
          </a:p>
          <a:p>
            <a:pPr algn="ctr" eaLnBrk="0" hangingPunct="0"/>
            <a:r>
              <a:rPr lang="en-US" sz="1600">
                <a:latin typeface="Arial" charset="0"/>
              </a:rPr>
              <a:t> Internet</a:t>
            </a:r>
            <a:endParaRPr lang="en-US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98056" name="Freeform 72"/>
          <p:cNvSpPr>
            <a:spLocks/>
          </p:cNvSpPr>
          <p:nvPr/>
        </p:nvSpPr>
        <p:spPr bwMode="auto">
          <a:xfrm>
            <a:off x="4732338" y="4552950"/>
            <a:ext cx="2965450" cy="1390650"/>
          </a:xfrm>
          <a:custGeom>
            <a:avLst/>
            <a:gdLst/>
            <a:ahLst/>
            <a:cxnLst>
              <a:cxn ang="0">
                <a:pos x="31" y="327"/>
              </a:cxn>
              <a:cxn ang="0">
                <a:pos x="103" y="137"/>
              </a:cxn>
              <a:cxn ang="0">
                <a:pos x="649" y="17"/>
              </a:cxn>
              <a:cxn ang="0">
                <a:pos x="1141" y="35"/>
              </a:cxn>
              <a:cxn ang="0">
                <a:pos x="1763" y="121"/>
              </a:cxn>
              <a:cxn ang="0">
                <a:pos x="1774" y="741"/>
              </a:cxn>
              <a:cxn ang="0">
                <a:pos x="1369" y="845"/>
              </a:cxn>
              <a:cxn ang="0">
                <a:pos x="781" y="851"/>
              </a:cxn>
              <a:cxn ang="0">
                <a:pos x="447" y="847"/>
              </a:cxn>
              <a:cxn ang="0">
                <a:pos x="168" y="676"/>
              </a:cxn>
              <a:cxn ang="0">
                <a:pos x="31" y="327"/>
              </a:cxn>
            </a:cxnLst>
            <a:rect l="0" t="0" r="r" b="b"/>
            <a:pathLst>
              <a:path w="1868" h="876">
                <a:moveTo>
                  <a:pt x="31" y="327"/>
                </a:moveTo>
                <a:cubicBezTo>
                  <a:pt x="20" y="237"/>
                  <a:pt x="0" y="189"/>
                  <a:pt x="103" y="137"/>
                </a:cubicBezTo>
                <a:cubicBezTo>
                  <a:pt x="206" y="85"/>
                  <a:pt x="476" y="34"/>
                  <a:pt x="649" y="17"/>
                </a:cubicBezTo>
                <a:cubicBezTo>
                  <a:pt x="822" y="0"/>
                  <a:pt x="955" y="18"/>
                  <a:pt x="1141" y="35"/>
                </a:cubicBezTo>
                <a:cubicBezTo>
                  <a:pt x="1327" y="52"/>
                  <a:pt x="1658" y="3"/>
                  <a:pt x="1763" y="121"/>
                </a:cubicBezTo>
                <a:cubicBezTo>
                  <a:pt x="1868" y="239"/>
                  <a:pt x="1840" y="621"/>
                  <a:pt x="1774" y="741"/>
                </a:cubicBezTo>
                <a:cubicBezTo>
                  <a:pt x="1708" y="861"/>
                  <a:pt x="1534" y="827"/>
                  <a:pt x="1369" y="845"/>
                </a:cubicBezTo>
                <a:cubicBezTo>
                  <a:pt x="1204" y="863"/>
                  <a:pt x="935" y="851"/>
                  <a:pt x="781" y="851"/>
                </a:cubicBezTo>
                <a:cubicBezTo>
                  <a:pt x="627" y="851"/>
                  <a:pt x="549" y="876"/>
                  <a:pt x="447" y="847"/>
                </a:cubicBezTo>
                <a:cubicBezTo>
                  <a:pt x="345" y="818"/>
                  <a:pt x="237" y="762"/>
                  <a:pt x="168" y="676"/>
                </a:cubicBezTo>
                <a:cubicBezTo>
                  <a:pt x="98" y="589"/>
                  <a:pt x="29" y="468"/>
                  <a:pt x="31" y="327"/>
                </a:cubicBez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298057" name="Object 73"/>
          <p:cNvGraphicFramePr>
            <a:graphicFrameLocks noChangeAspect="1"/>
          </p:cNvGraphicFramePr>
          <p:nvPr/>
        </p:nvGraphicFramePr>
        <p:xfrm>
          <a:off x="4979988" y="5297488"/>
          <a:ext cx="444500" cy="357187"/>
        </p:xfrm>
        <a:graphic>
          <a:graphicData uri="http://schemas.openxmlformats.org/presentationml/2006/ole">
            <p:oleObj spid="_x0000_s194562" name="Clip" r:id="rId4" imgW="1305000" imgH="1085760" progId="">
              <p:embed/>
            </p:oleObj>
          </a:graphicData>
        </a:graphic>
      </p:graphicFrame>
      <p:graphicFrame>
        <p:nvGraphicFramePr>
          <p:cNvPr id="298058" name="Object 74"/>
          <p:cNvGraphicFramePr>
            <a:graphicFrameLocks noChangeAspect="1"/>
          </p:cNvGraphicFramePr>
          <p:nvPr/>
        </p:nvGraphicFramePr>
        <p:xfrm>
          <a:off x="5484813" y="5297488"/>
          <a:ext cx="444500" cy="357187"/>
        </p:xfrm>
        <a:graphic>
          <a:graphicData uri="http://schemas.openxmlformats.org/presentationml/2006/ole">
            <p:oleObj spid="_x0000_s194563" name="Clip" r:id="rId5" imgW="1305000" imgH="1085760" progId="">
              <p:embed/>
            </p:oleObj>
          </a:graphicData>
        </a:graphic>
      </p:graphicFrame>
      <p:graphicFrame>
        <p:nvGraphicFramePr>
          <p:cNvPr id="298059" name="Object 75"/>
          <p:cNvGraphicFramePr>
            <a:graphicFrameLocks noChangeAspect="1"/>
          </p:cNvGraphicFramePr>
          <p:nvPr/>
        </p:nvGraphicFramePr>
        <p:xfrm>
          <a:off x="6018213" y="5287963"/>
          <a:ext cx="444500" cy="357187"/>
        </p:xfrm>
        <a:graphic>
          <a:graphicData uri="http://schemas.openxmlformats.org/presentationml/2006/ole">
            <p:oleObj spid="_x0000_s194564" name="Clip" r:id="rId6" imgW="1305000" imgH="1085760" progId="">
              <p:embed/>
            </p:oleObj>
          </a:graphicData>
        </a:graphic>
      </p:graphicFrame>
      <p:graphicFrame>
        <p:nvGraphicFramePr>
          <p:cNvPr id="298060" name="Object 76"/>
          <p:cNvGraphicFramePr>
            <a:graphicFrameLocks noChangeAspect="1"/>
          </p:cNvGraphicFramePr>
          <p:nvPr/>
        </p:nvGraphicFramePr>
        <p:xfrm>
          <a:off x="6532563" y="5297488"/>
          <a:ext cx="444500" cy="357187"/>
        </p:xfrm>
        <a:graphic>
          <a:graphicData uri="http://schemas.openxmlformats.org/presentationml/2006/ole">
            <p:oleObj spid="_x0000_s194565" name="Clip" r:id="rId7" imgW="1305000" imgH="1085760" progId="">
              <p:embed/>
            </p:oleObj>
          </a:graphicData>
        </a:graphic>
      </p:graphicFrame>
      <p:sp>
        <p:nvSpPr>
          <p:cNvPr id="298061" name="Line 77"/>
          <p:cNvSpPr>
            <a:spLocks noChangeShapeType="1"/>
          </p:cNvSpPr>
          <p:nvPr/>
        </p:nvSpPr>
        <p:spPr bwMode="auto">
          <a:xfrm flipV="1">
            <a:off x="5172075" y="5086350"/>
            <a:ext cx="1557338" cy="12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8062" name="Line 78"/>
          <p:cNvSpPr>
            <a:spLocks noChangeShapeType="1"/>
          </p:cNvSpPr>
          <p:nvPr/>
        </p:nvSpPr>
        <p:spPr bwMode="auto">
          <a:xfrm>
            <a:off x="5181600" y="5099050"/>
            <a:ext cx="0" cy="1952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8063" name="Line 79"/>
          <p:cNvSpPr>
            <a:spLocks noChangeShapeType="1"/>
          </p:cNvSpPr>
          <p:nvPr/>
        </p:nvSpPr>
        <p:spPr bwMode="auto">
          <a:xfrm>
            <a:off x="5691188" y="5108575"/>
            <a:ext cx="0" cy="1952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8064" name="Line 80"/>
          <p:cNvSpPr>
            <a:spLocks noChangeShapeType="1"/>
          </p:cNvSpPr>
          <p:nvPr/>
        </p:nvSpPr>
        <p:spPr bwMode="auto">
          <a:xfrm>
            <a:off x="6229350" y="5103813"/>
            <a:ext cx="0" cy="1952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8065" name="Line 81"/>
          <p:cNvSpPr>
            <a:spLocks noChangeShapeType="1"/>
          </p:cNvSpPr>
          <p:nvPr/>
        </p:nvSpPr>
        <p:spPr bwMode="auto">
          <a:xfrm>
            <a:off x="6729413" y="5103813"/>
            <a:ext cx="0" cy="2238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0" name="Group 82"/>
          <p:cNvGrpSpPr>
            <a:grpSpLocks/>
          </p:cNvGrpSpPr>
          <p:nvPr/>
        </p:nvGrpSpPr>
        <p:grpSpPr bwMode="auto">
          <a:xfrm>
            <a:off x="6145213" y="4675188"/>
            <a:ext cx="501650" cy="233362"/>
            <a:chOff x="3600" y="219"/>
            <a:chExt cx="360" cy="175"/>
          </a:xfrm>
        </p:grpSpPr>
        <p:sp>
          <p:nvSpPr>
            <p:cNvPr id="298067" name="Oval 83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068" name="Line 84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069" name="Line 85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070" name="Rectangle 86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endParaRPr lang="en-US">
                <a:latin typeface="Arial" charset="0"/>
              </a:endParaRPr>
            </a:p>
          </p:txBody>
        </p:sp>
        <p:sp>
          <p:nvSpPr>
            <p:cNvPr id="298071" name="Oval 87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1" name="Group 88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98073" name="Line 8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8074" name="Line 9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8075" name="Line 91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" name="Group 92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98077" name="Line 93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8078" name="Line 94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8079" name="Line 95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298080" name="Line 96"/>
          <p:cNvSpPr>
            <a:spLocks noChangeShapeType="1"/>
          </p:cNvSpPr>
          <p:nvPr/>
        </p:nvSpPr>
        <p:spPr bwMode="auto">
          <a:xfrm>
            <a:off x="6391275" y="3627438"/>
            <a:ext cx="0" cy="10620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8081" name="Line 97"/>
          <p:cNvSpPr>
            <a:spLocks noChangeShapeType="1"/>
          </p:cNvSpPr>
          <p:nvPr/>
        </p:nvSpPr>
        <p:spPr bwMode="auto">
          <a:xfrm>
            <a:off x="6396038" y="4913313"/>
            <a:ext cx="0" cy="1666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8082" name="Text Box 98"/>
          <p:cNvSpPr txBox="1">
            <a:spLocks noChangeArrowheads="1"/>
          </p:cNvSpPr>
          <p:nvPr/>
        </p:nvSpPr>
        <p:spPr bwMode="auto">
          <a:xfrm>
            <a:off x="4757738" y="4435475"/>
            <a:ext cx="12001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600">
                <a:latin typeface="Arial" charset="0"/>
              </a:rPr>
              <a:t>institutional</a:t>
            </a:r>
          </a:p>
          <a:p>
            <a:pPr algn="ctr" eaLnBrk="0" hangingPunct="0"/>
            <a:r>
              <a:rPr lang="en-US" sz="1600">
                <a:latin typeface="Arial" charset="0"/>
              </a:rPr>
              <a:t>network</a:t>
            </a:r>
            <a:endParaRPr lang="en-US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98083" name="Text Box 99"/>
          <p:cNvSpPr txBox="1">
            <a:spLocks noChangeArrowheads="1"/>
          </p:cNvSpPr>
          <p:nvPr/>
        </p:nvSpPr>
        <p:spPr bwMode="auto">
          <a:xfrm>
            <a:off x="6648450" y="4783138"/>
            <a:ext cx="14160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600">
                <a:latin typeface="Arial" charset="0"/>
              </a:rPr>
              <a:t>10 Mbps LAN</a:t>
            </a:r>
            <a:endParaRPr lang="en-US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98084" name="Text Box 100"/>
          <p:cNvSpPr txBox="1">
            <a:spLocks noChangeArrowheads="1"/>
          </p:cNvSpPr>
          <p:nvPr/>
        </p:nvSpPr>
        <p:spPr bwMode="auto">
          <a:xfrm>
            <a:off x="6392863" y="3811588"/>
            <a:ext cx="11779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>
                <a:latin typeface="Arial" charset="0"/>
              </a:rPr>
              <a:t>10 Mbps </a:t>
            </a:r>
          </a:p>
          <a:p>
            <a:pPr eaLnBrk="0" hangingPunct="0"/>
            <a:r>
              <a:rPr lang="en-US" sz="1600">
                <a:latin typeface="Arial" charset="0"/>
              </a:rPr>
              <a:t>access link</a:t>
            </a:r>
            <a:endParaRPr lang="en-US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02" name="Slide Number Placeholder 10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ChangeArrowheads="1"/>
          </p:cNvSpPr>
          <p:nvPr/>
        </p:nvSpPr>
        <p:spPr bwMode="auto">
          <a:xfrm>
            <a:off x="4800600" y="1524000"/>
            <a:ext cx="4191000" cy="4953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9011" name="Line 3"/>
          <p:cNvSpPr>
            <a:spLocks noChangeShapeType="1"/>
          </p:cNvSpPr>
          <p:nvPr/>
        </p:nvSpPr>
        <p:spPr bwMode="auto">
          <a:xfrm>
            <a:off x="5302250" y="2541588"/>
            <a:ext cx="285750" cy="1143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Caching Example (3)</a:t>
            </a:r>
            <a:endParaRPr lang="en-US" sz="3600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524000"/>
            <a:ext cx="4313238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1800" u="sng">
                <a:solidFill>
                  <a:srgbClr val="FF0000"/>
                </a:solidFill>
              </a:rPr>
              <a:t>Install cache</a:t>
            </a:r>
            <a:endParaRPr lang="en-US" sz="1800" u="sng"/>
          </a:p>
          <a:p>
            <a:r>
              <a:rPr lang="en-US" sz="1600"/>
              <a:t>Suppose hit rate is .4</a:t>
            </a:r>
            <a:endParaRPr lang="en-US" sz="1800"/>
          </a:p>
          <a:p>
            <a:pPr>
              <a:buFontTx/>
              <a:buNone/>
            </a:pPr>
            <a:r>
              <a:rPr lang="en-US" sz="1800" u="sng">
                <a:solidFill>
                  <a:srgbClr val="FF0000"/>
                </a:solidFill>
              </a:rPr>
              <a:t>Consequence</a:t>
            </a:r>
            <a:endParaRPr lang="en-US" sz="1800" u="sng"/>
          </a:p>
          <a:p>
            <a:r>
              <a:rPr lang="en-US" sz="1600"/>
              <a:t>40% requests will be satisfied almost immediately (say 10 msec)</a:t>
            </a:r>
          </a:p>
          <a:p>
            <a:r>
              <a:rPr lang="en-US" sz="1600"/>
              <a:t>60% requests satisfied by origin server</a:t>
            </a:r>
          </a:p>
          <a:p>
            <a:r>
              <a:rPr lang="en-US" sz="1600"/>
              <a:t>Utilization of access link reduced to 60%, resulting in negligible delays</a:t>
            </a:r>
          </a:p>
          <a:p>
            <a:r>
              <a:rPr lang="en-US" sz="1600"/>
              <a:t>Weighted average of delays</a:t>
            </a:r>
          </a:p>
          <a:p>
            <a:pPr>
              <a:buFontTx/>
              <a:buNone/>
            </a:pPr>
            <a:r>
              <a:rPr lang="en-US" sz="1600"/>
              <a:t>  =  .6*2 sec + .4*10msecs &lt; 1.3 secs</a:t>
            </a:r>
          </a:p>
          <a:p>
            <a:endParaRPr lang="en-US" sz="1800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5113338" y="2163763"/>
            <a:ext cx="184150" cy="542925"/>
            <a:chOff x="4180" y="783"/>
            <a:chExt cx="150" cy="307"/>
          </a:xfrm>
        </p:grpSpPr>
        <p:sp>
          <p:nvSpPr>
            <p:cNvPr id="299015" name="AutoShape 7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9016" name="Rectangle 8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9017" name="Rectangle 9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9018" name="AutoShape 10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9019" name="Line 11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9020" name="Line 12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9021" name="Rectangle 13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9022" name="Rectangle 14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6037263" y="1620838"/>
            <a:ext cx="184150" cy="542925"/>
            <a:chOff x="4180" y="783"/>
            <a:chExt cx="150" cy="307"/>
          </a:xfrm>
        </p:grpSpPr>
        <p:sp>
          <p:nvSpPr>
            <p:cNvPr id="299024" name="AutoShape 16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9025" name="Rectangle 17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9026" name="Rectangle 18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9027" name="AutoShape 19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9028" name="Line 20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9029" name="Line 21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9030" name="Rectangle 22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9031" name="Rectangle 23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6713538" y="1649413"/>
            <a:ext cx="184150" cy="542925"/>
            <a:chOff x="4180" y="783"/>
            <a:chExt cx="150" cy="307"/>
          </a:xfrm>
        </p:grpSpPr>
        <p:sp>
          <p:nvSpPr>
            <p:cNvPr id="299033" name="AutoShape 25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9034" name="Rectangle 26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9035" name="Rectangle 27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9036" name="AutoShape 28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9037" name="Line 29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9038" name="Line 30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9039" name="Rectangle 31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9040" name="Rectangle 32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7294563" y="1830388"/>
            <a:ext cx="184150" cy="542925"/>
            <a:chOff x="4180" y="783"/>
            <a:chExt cx="150" cy="307"/>
          </a:xfrm>
        </p:grpSpPr>
        <p:sp>
          <p:nvSpPr>
            <p:cNvPr id="299042" name="AutoShape 34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9043" name="Rectangle 35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9044" name="Rectangle 36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9045" name="AutoShape 37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9046" name="Line 38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9047" name="Line 39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9048" name="Rectangle 40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9049" name="Rectangle 41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" name="Group 42"/>
          <p:cNvGrpSpPr>
            <a:grpSpLocks/>
          </p:cNvGrpSpPr>
          <p:nvPr/>
        </p:nvGrpSpPr>
        <p:grpSpPr bwMode="auto">
          <a:xfrm>
            <a:off x="7608888" y="2620963"/>
            <a:ext cx="184150" cy="542925"/>
            <a:chOff x="4180" y="783"/>
            <a:chExt cx="150" cy="307"/>
          </a:xfrm>
        </p:grpSpPr>
        <p:sp>
          <p:nvSpPr>
            <p:cNvPr id="299051" name="AutoShape 43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9052" name="Rectangle 44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9053" name="Rectangle 45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9054" name="AutoShape 46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9055" name="Line 47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9056" name="Line 48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9057" name="Rectangle 49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9058" name="Rectangle 50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99059" name="Text Box 51"/>
          <p:cNvSpPr txBox="1">
            <a:spLocks noChangeArrowheads="1"/>
          </p:cNvSpPr>
          <p:nvPr/>
        </p:nvSpPr>
        <p:spPr bwMode="auto">
          <a:xfrm>
            <a:off x="7897813" y="1666875"/>
            <a:ext cx="10175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2000">
                <a:latin typeface="Arial" charset="0"/>
              </a:rPr>
              <a:t>origin</a:t>
            </a:r>
          </a:p>
          <a:p>
            <a:pPr algn="r" eaLnBrk="0" hangingPunct="0"/>
            <a:r>
              <a:rPr lang="en-US" sz="2000">
                <a:latin typeface="Arial" charset="0"/>
              </a:rPr>
              <a:t>servers</a:t>
            </a:r>
            <a:endParaRPr lang="en-US">
              <a:latin typeface="Arial" charset="0"/>
            </a:endParaRPr>
          </a:p>
        </p:txBody>
      </p:sp>
      <p:sp>
        <p:nvSpPr>
          <p:cNvPr id="299060" name="Line 52"/>
          <p:cNvSpPr>
            <a:spLocks noChangeShapeType="1"/>
          </p:cNvSpPr>
          <p:nvPr/>
        </p:nvSpPr>
        <p:spPr bwMode="auto">
          <a:xfrm>
            <a:off x="6111875" y="2160588"/>
            <a:ext cx="66675" cy="2762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9061" name="Line 53"/>
          <p:cNvSpPr>
            <a:spLocks noChangeShapeType="1"/>
          </p:cNvSpPr>
          <p:nvPr/>
        </p:nvSpPr>
        <p:spPr bwMode="auto">
          <a:xfrm flipH="1">
            <a:off x="6740525" y="2198688"/>
            <a:ext cx="9525" cy="2381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9062" name="Line 54"/>
          <p:cNvSpPr>
            <a:spLocks noChangeShapeType="1"/>
          </p:cNvSpPr>
          <p:nvPr/>
        </p:nvSpPr>
        <p:spPr bwMode="auto">
          <a:xfrm flipH="1">
            <a:off x="7197725" y="2360613"/>
            <a:ext cx="133350" cy="2095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9063" name="Line 55"/>
          <p:cNvSpPr>
            <a:spLocks noChangeShapeType="1"/>
          </p:cNvSpPr>
          <p:nvPr/>
        </p:nvSpPr>
        <p:spPr bwMode="auto">
          <a:xfrm flipH="1" flipV="1">
            <a:off x="7359650" y="3122613"/>
            <a:ext cx="24765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9064" name="Freeform 56"/>
          <p:cNvSpPr>
            <a:spLocks/>
          </p:cNvSpPr>
          <p:nvPr/>
        </p:nvSpPr>
        <p:spPr bwMode="auto">
          <a:xfrm>
            <a:off x="5397500" y="2154238"/>
            <a:ext cx="2174875" cy="1581150"/>
          </a:xfrm>
          <a:custGeom>
            <a:avLst/>
            <a:gdLst/>
            <a:ahLst/>
            <a:cxnLst>
              <a:cxn ang="0">
                <a:pos x="27" y="652"/>
              </a:cxn>
              <a:cxn ang="0">
                <a:pos x="105" y="76"/>
              </a:cxn>
              <a:cxn ang="0">
                <a:pos x="657" y="196"/>
              </a:cxn>
              <a:cxn ang="0">
                <a:pos x="1209" y="100"/>
              </a:cxn>
              <a:cxn ang="0">
                <a:pos x="2001" y="406"/>
              </a:cxn>
              <a:cxn ang="0">
                <a:pos x="2013" y="1144"/>
              </a:cxn>
              <a:cxn ang="0">
                <a:pos x="1581" y="1600"/>
              </a:cxn>
              <a:cxn ang="0">
                <a:pos x="813" y="1516"/>
              </a:cxn>
              <a:cxn ang="0">
                <a:pos x="501" y="1270"/>
              </a:cxn>
              <a:cxn ang="0">
                <a:pos x="183" y="1066"/>
              </a:cxn>
              <a:cxn ang="0">
                <a:pos x="27" y="652"/>
              </a:cxn>
            </a:cxnLst>
            <a:rect l="0" t="0" r="r" b="b"/>
            <a:pathLst>
              <a:path w="2135" h="1662">
                <a:moveTo>
                  <a:pt x="27" y="652"/>
                </a:moveTo>
                <a:cubicBezTo>
                  <a:pt x="14" y="487"/>
                  <a:pt x="0" y="152"/>
                  <a:pt x="105" y="76"/>
                </a:cubicBezTo>
                <a:cubicBezTo>
                  <a:pt x="210" y="0"/>
                  <a:pt x="473" y="192"/>
                  <a:pt x="657" y="196"/>
                </a:cubicBezTo>
                <a:cubicBezTo>
                  <a:pt x="841" y="200"/>
                  <a:pt x="985" y="65"/>
                  <a:pt x="1209" y="100"/>
                </a:cubicBezTo>
                <a:cubicBezTo>
                  <a:pt x="1433" y="135"/>
                  <a:pt x="1867" y="232"/>
                  <a:pt x="2001" y="406"/>
                </a:cubicBezTo>
                <a:cubicBezTo>
                  <a:pt x="2135" y="580"/>
                  <a:pt x="2083" y="945"/>
                  <a:pt x="2013" y="1144"/>
                </a:cubicBezTo>
                <a:cubicBezTo>
                  <a:pt x="1943" y="1343"/>
                  <a:pt x="1781" y="1538"/>
                  <a:pt x="1581" y="1600"/>
                </a:cubicBezTo>
                <a:cubicBezTo>
                  <a:pt x="1381" y="1662"/>
                  <a:pt x="993" y="1571"/>
                  <a:pt x="813" y="1516"/>
                </a:cubicBezTo>
                <a:cubicBezTo>
                  <a:pt x="633" y="1461"/>
                  <a:pt x="606" y="1345"/>
                  <a:pt x="501" y="1270"/>
                </a:cubicBezTo>
                <a:cubicBezTo>
                  <a:pt x="396" y="1195"/>
                  <a:pt x="262" y="1169"/>
                  <a:pt x="183" y="1066"/>
                </a:cubicBezTo>
                <a:cubicBezTo>
                  <a:pt x="104" y="963"/>
                  <a:pt x="25" y="819"/>
                  <a:pt x="27" y="652"/>
                </a:cubicBez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7" name="Group 57"/>
          <p:cNvGrpSpPr>
            <a:grpSpLocks/>
          </p:cNvGrpSpPr>
          <p:nvPr/>
        </p:nvGrpSpPr>
        <p:grpSpPr bwMode="auto">
          <a:xfrm>
            <a:off x="6380163" y="3355975"/>
            <a:ext cx="501650" cy="233363"/>
            <a:chOff x="3600" y="219"/>
            <a:chExt cx="360" cy="175"/>
          </a:xfrm>
        </p:grpSpPr>
        <p:sp>
          <p:nvSpPr>
            <p:cNvPr id="299066" name="Oval 58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9067" name="Line 59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9068" name="Line 60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9069" name="Rectangle 61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endParaRPr lang="en-US">
                <a:latin typeface="Arial" charset="0"/>
              </a:endParaRPr>
            </a:p>
          </p:txBody>
        </p:sp>
        <p:sp>
          <p:nvSpPr>
            <p:cNvPr id="299070" name="Oval 62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8" name="Group 63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99072" name="Line 64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9073" name="Line 65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9074" name="Line 66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9" name="Group 67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99076" name="Line 68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9077" name="Line 69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9078" name="Line 70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299079" name="Text Box 71"/>
          <p:cNvSpPr txBox="1">
            <a:spLocks noChangeArrowheads="1"/>
          </p:cNvSpPr>
          <p:nvPr/>
        </p:nvSpPr>
        <p:spPr bwMode="auto">
          <a:xfrm>
            <a:off x="5905500" y="2459038"/>
            <a:ext cx="93027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600">
                <a:latin typeface="Arial" charset="0"/>
              </a:rPr>
              <a:t>public</a:t>
            </a:r>
          </a:p>
          <a:p>
            <a:pPr algn="ctr" eaLnBrk="0" hangingPunct="0"/>
            <a:r>
              <a:rPr lang="en-US" sz="1600">
                <a:latin typeface="Arial" charset="0"/>
              </a:rPr>
              <a:t> Internet</a:t>
            </a:r>
            <a:endParaRPr lang="en-US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99080" name="Freeform 72"/>
          <p:cNvSpPr>
            <a:spLocks/>
          </p:cNvSpPr>
          <p:nvPr/>
        </p:nvSpPr>
        <p:spPr bwMode="auto">
          <a:xfrm>
            <a:off x="4967288" y="4524375"/>
            <a:ext cx="2965450" cy="1390650"/>
          </a:xfrm>
          <a:custGeom>
            <a:avLst/>
            <a:gdLst/>
            <a:ahLst/>
            <a:cxnLst>
              <a:cxn ang="0">
                <a:pos x="31" y="327"/>
              </a:cxn>
              <a:cxn ang="0">
                <a:pos x="103" y="137"/>
              </a:cxn>
              <a:cxn ang="0">
                <a:pos x="649" y="17"/>
              </a:cxn>
              <a:cxn ang="0">
                <a:pos x="1141" y="35"/>
              </a:cxn>
              <a:cxn ang="0">
                <a:pos x="1763" y="121"/>
              </a:cxn>
              <a:cxn ang="0">
                <a:pos x="1774" y="741"/>
              </a:cxn>
              <a:cxn ang="0">
                <a:pos x="1369" y="845"/>
              </a:cxn>
              <a:cxn ang="0">
                <a:pos x="781" y="851"/>
              </a:cxn>
              <a:cxn ang="0">
                <a:pos x="447" y="847"/>
              </a:cxn>
              <a:cxn ang="0">
                <a:pos x="168" y="676"/>
              </a:cxn>
              <a:cxn ang="0">
                <a:pos x="31" y="327"/>
              </a:cxn>
            </a:cxnLst>
            <a:rect l="0" t="0" r="r" b="b"/>
            <a:pathLst>
              <a:path w="1868" h="876">
                <a:moveTo>
                  <a:pt x="31" y="327"/>
                </a:moveTo>
                <a:cubicBezTo>
                  <a:pt x="20" y="237"/>
                  <a:pt x="0" y="189"/>
                  <a:pt x="103" y="137"/>
                </a:cubicBezTo>
                <a:cubicBezTo>
                  <a:pt x="206" y="85"/>
                  <a:pt x="476" y="34"/>
                  <a:pt x="649" y="17"/>
                </a:cubicBezTo>
                <a:cubicBezTo>
                  <a:pt x="822" y="0"/>
                  <a:pt x="955" y="18"/>
                  <a:pt x="1141" y="35"/>
                </a:cubicBezTo>
                <a:cubicBezTo>
                  <a:pt x="1327" y="52"/>
                  <a:pt x="1658" y="3"/>
                  <a:pt x="1763" y="121"/>
                </a:cubicBezTo>
                <a:cubicBezTo>
                  <a:pt x="1868" y="239"/>
                  <a:pt x="1840" y="621"/>
                  <a:pt x="1774" y="741"/>
                </a:cubicBezTo>
                <a:cubicBezTo>
                  <a:pt x="1708" y="861"/>
                  <a:pt x="1534" y="827"/>
                  <a:pt x="1369" y="845"/>
                </a:cubicBezTo>
                <a:cubicBezTo>
                  <a:pt x="1204" y="863"/>
                  <a:pt x="935" y="851"/>
                  <a:pt x="781" y="851"/>
                </a:cubicBezTo>
                <a:cubicBezTo>
                  <a:pt x="627" y="851"/>
                  <a:pt x="549" y="876"/>
                  <a:pt x="447" y="847"/>
                </a:cubicBezTo>
                <a:cubicBezTo>
                  <a:pt x="345" y="818"/>
                  <a:pt x="237" y="762"/>
                  <a:pt x="168" y="676"/>
                </a:cubicBezTo>
                <a:cubicBezTo>
                  <a:pt x="98" y="589"/>
                  <a:pt x="29" y="468"/>
                  <a:pt x="31" y="327"/>
                </a:cubicBez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299081" name="Object 73"/>
          <p:cNvGraphicFramePr>
            <a:graphicFrameLocks noChangeAspect="1"/>
          </p:cNvGraphicFramePr>
          <p:nvPr/>
        </p:nvGraphicFramePr>
        <p:xfrm>
          <a:off x="5214938" y="5268913"/>
          <a:ext cx="444500" cy="357187"/>
        </p:xfrm>
        <a:graphic>
          <a:graphicData uri="http://schemas.openxmlformats.org/presentationml/2006/ole">
            <p:oleObj spid="_x0000_s196610" name="Clip" r:id="rId4" imgW="1305000" imgH="1085760" progId="">
              <p:embed/>
            </p:oleObj>
          </a:graphicData>
        </a:graphic>
      </p:graphicFrame>
      <p:graphicFrame>
        <p:nvGraphicFramePr>
          <p:cNvPr id="299082" name="Object 74"/>
          <p:cNvGraphicFramePr>
            <a:graphicFrameLocks noChangeAspect="1"/>
          </p:cNvGraphicFramePr>
          <p:nvPr/>
        </p:nvGraphicFramePr>
        <p:xfrm>
          <a:off x="5719763" y="5268913"/>
          <a:ext cx="444500" cy="357187"/>
        </p:xfrm>
        <a:graphic>
          <a:graphicData uri="http://schemas.openxmlformats.org/presentationml/2006/ole">
            <p:oleObj spid="_x0000_s196611" name="Clip" r:id="rId5" imgW="1305000" imgH="1085760" progId="">
              <p:embed/>
            </p:oleObj>
          </a:graphicData>
        </a:graphic>
      </p:graphicFrame>
      <p:graphicFrame>
        <p:nvGraphicFramePr>
          <p:cNvPr id="299083" name="Object 75"/>
          <p:cNvGraphicFramePr>
            <a:graphicFrameLocks noChangeAspect="1"/>
          </p:cNvGraphicFramePr>
          <p:nvPr/>
        </p:nvGraphicFramePr>
        <p:xfrm>
          <a:off x="6253163" y="5259388"/>
          <a:ext cx="444500" cy="357187"/>
        </p:xfrm>
        <a:graphic>
          <a:graphicData uri="http://schemas.openxmlformats.org/presentationml/2006/ole">
            <p:oleObj spid="_x0000_s196612" name="Clip" r:id="rId6" imgW="1305000" imgH="1085760" progId="">
              <p:embed/>
            </p:oleObj>
          </a:graphicData>
        </a:graphic>
      </p:graphicFrame>
      <p:graphicFrame>
        <p:nvGraphicFramePr>
          <p:cNvPr id="299084" name="Object 76"/>
          <p:cNvGraphicFramePr>
            <a:graphicFrameLocks noChangeAspect="1"/>
          </p:cNvGraphicFramePr>
          <p:nvPr/>
        </p:nvGraphicFramePr>
        <p:xfrm>
          <a:off x="6767513" y="5268913"/>
          <a:ext cx="444500" cy="357187"/>
        </p:xfrm>
        <a:graphic>
          <a:graphicData uri="http://schemas.openxmlformats.org/presentationml/2006/ole">
            <p:oleObj spid="_x0000_s196613" name="Clip" r:id="rId7" imgW="1305000" imgH="1085760" progId="">
              <p:embed/>
            </p:oleObj>
          </a:graphicData>
        </a:graphic>
      </p:graphicFrame>
      <p:sp>
        <p:nvSpPr>
          <p:cNvPr id="299085" name="Line 77"/>
          <p:cNvSpPr>
            <a:spLocks noChangeShapeType="1"/>
          </p:cNvSpPr>
          <p:nvPr/>
        </p:nvSpPr>
        <p:spPr bwMode="auto">
          <a:xfrm>
            <a:off x="5407025" y="5070475"/>
            <a:ext cx="22050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9086" name="Line 78"/>
          <p:cNvSpPr>
            <a:spLocks noChangeShapeType="1"/>
          </p:cNvSpPr>
          <p:nvPr/>
        </p:nvSpPr>
        <p:spPr bwMode="auto">
          <a:xfrm>
            <a:off x="5416550" y="5070475"/>
            <a:ext cx="0" cy="1952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9087" name="Line 79"/>
          <p:cNvSpPr>
            <a:spLocks noChangeShapeType="1"/>
          </p:cNvSpPr>
          <p:nvPr/>
        </p:nvSpPr>
        <p:spPr bwMode="auto">
          <a:xfrm>
            <a:off x="5926138" y="5080000"/>
            <a:ext cx="0" cy="1952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9088" name="Line 80"/>
          <p:cNvSpPr>
            <a:spLocks noChangeShapeType="1"/>
          </p:cNvSpPr>
          <p:nvPr/>
        </p:nvSpPr>
        <p:spPr bwMode="auto">
          <a:xfrm>
            <a:off x="6464300" y="5075238"/>
            <a:ext cx="0" cy="1952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9089" name="Line 81"/>
          <p:cNvSpPr>
            <a:spLocks noChangeShapeType="1"/>
          </p:cNvSpPr>
          <p:nvPr/>
        </p:nvSpPr>
        <p:spPr bwMode="auto">
          <a:xfrm>
            <a:off x="6964363" y="5075238"/>
            <a:ext cx="0" cy="2238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9090" name="Line 82"/>
          <p:cNvSpPr>
            <a:spLocks noChangeShapeType="1"/>
          </p:cNvSpPr>
          <p:nvPr/>
        </p:nvSpPr>
        <p:spPr bwMode="auto">
          <a:xfrm>
            <a:off x="7602538" y="5070475"/>
            <a:ext cx="0" cy="2238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0" name="Group 83"/>
          <p:cNvGrpSpPr>
            <a:grpSpLocks/>
          </p:cNvGrpSpPr>
          <p:nvPr/>
        </p:nvGrpSpPr>
        <p:grpSpPr bwMode="auto">
          <a:xfrm>
            <a:off x="7377113" y="5154613"/>
            <a:ext cx="347662" cy="695325"/>
            <a:chOff x="4730" y="2897"/>
            <a:chExt cx="219" cy="438"/>
          </a:xfrm>
        </p:grpSpPr>
        <p:sp>
          <p:nvSpPr>
            <p:cNvPr id="299092" name="Freeform 84"/>
            <p:cNvSpPr>
              <a:spLocks/>
            </p:cNvSpPr>
            <p:nvPr/>
          </p:nvSpPr>
          <p:spPr bwMode="auto">
            <a:xfrm>
              <a:off x="4730" y="2897"/>
              <a:ext cx="219" cy="438"/>
            </a:xfrm>
            <a:custGeom>
              <a:avLst/>
              <a:gdLst/>
              <a:ahLst/>
              <a:cxnLst>
                <a:cxn ang="0">
                  <a:pos x="16" y="109"/>
                </a:cxn>
                <a:cxn ang="0">
                  <a:pos x="94" y="7"/>
                </a:cxn>
                <a:cxn ang="0">
                  <a:pos x="178" y="67"/>
                </a:cxn>
                <a:cxn ang="0">
                  <a:pos x="196" y="379"/>
                </a:cxn>
                <a:cxn ang="0">
                  <a:pos x="40" y="421"/>
                </a:cxn>
                <a:cxn ang="0">
                  <a:pos x="4" y="313"/>
                </a:cxn>
                <a:cxn ang="0">
                  <a:pos x="16" y="109"/>
                </a:cxn>
              </a:cxnLst>
              <a:rect l="0" t="0" r="r" b="b"/>
              <a:pathLst>
                <a:path w="219" h="438">
                  <a:moveTo>
                    <a:pt x="16" y="109"/>
                  </a:moveTo>
                  <a:cubicBezTo>
                    <a:pt x="31" y="58"/>
                    <a:pt x="67" y="14"/>
                    <a:pt x="94" y="7"/>
                  </a:cubicBezTo>
                  <a:cubicBezTo>
                    <a:pt x="121" y="0"/>
                    <a:pt x="161" y="5"/>
                    <a:pt x="178" y="67"/>
                  </a:cubicBezTo>
                  <a:cubicBezTo>
                    <a:pt x="195" y="129"/>
                    <a:pt x="219" y="320"/>
                    <a:pt x="196" y="379"/>
                  </a:cubicBezTo>
                  <a:cubicBezTo>
                    <a:pt x="173" y="438"/>
                    <a:pt x="72" y="432"/>
                    <a:pt x="40" y="421"/>
                  </a:cubicBezTo>
                  <a:cubicBezTo>
                    <a:pt x="8" y="410"/>
                    <a:pt x="8" y="365"/>
                    <a:pt x="4" y="313"/>
                  </a:cubicBezTo>
                  <a:cubicBezTo>
                    <a:pt x="0" y="261"/>
                    <a:pt x="1" y="160"/>
                    <a:pt x="16" y="109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1" name="Group 85"/>
            <p:cNvGrpSpPr>
              <a:grpSpLocks/>
            </p:cNvGrpSpPr>
            <p:nvPr/>
          </p:nvGrpSpPr>
          <p:grpSpPr bwMode="auto">
            <a:xfrm>
              <a:off x="4771" y="2948"/>
              <a:ext cx="116" cy="342"/>
              <a:chOff x="4180" y="783"/>
              <a:chExt cx="150" cy="307"/>
            </a:xfrm>
          </p:grpSpPr>
          <p:sp>
            <p:nvSpPr>
              <p:cNvPr id="299094" name="AutoShape 86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9095" name="Rectangle 87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9096" name="Rectangle 88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9097" name="AutoShape 89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9098" name="Line 90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9099" name="Line 91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9100" name="Rectangle 92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9101" name="Rectangle 93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2" name="Group 94"/>
          <p:cNvGrpSpPr>
            <a:grpSpLocks/>
          </p:cNvGrpSpPr>
          <p:nvPr/>
        </p:nvGrpSpPr>
        <p:grpSpPr bwMode="auto">
          <a:xfrm>
            <a:off x="6380163" y="4646613"/>
            <a:ext cx="501650" cy="233362"/>
            <a:chOff x="3600" y="219"/>
            <a:chExt cx="360" cy="175"/>
          </a:xfrm>
        </p:grpSpPr>
        <p:sp>
          <p:nvSpPr>
            <p:cNvPr id="299103" name="Oval 95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9104" name="Line 96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9105" name="Line 97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9106" name="Rectangle 98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endParaRPr lang="en-US">
                <a:latin typeface="Arial" charset="0"/>
              </a:endParaRPr>
            </a:p>
          </p:txBody>
        </p:sp>
        <p:sp>
          <p:nvSpPr>
            <p:cNvPr id="299107" name="Oval 99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3" name="Group 100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99109" name="Line 10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9110" name="Line 10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9111" name="Line 10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4" name="Group 104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99113" name="Line 10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9114" name="Line 10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9115" name="Line 107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299116" name="Line 108"/>
          <p:cNvSpPr>
            <a:spLocks noChangeShapeType="1"/>
          </p:cNvSpPr>
          <p:nvPr/>
        </p:nvSpPr>
        <p:spPr bwMode="auto">
          <a:xfrm>
            <a:off x="6626225" y="3598863"/>
            <a:ext cx="0" cy="10620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9117" name="Line 109"/>
          <p:cNvSpPr>
            <a:spLocks noChangeShapeType="1"/>
          </p:cNvSpPr>
          <p:nvPr/>
        </p:nvSpPr>
        <p:spPr bwMode="auto">
          <a:xfrm>
            <a:off x="6630988" y="4884738"/>
            <a:ext cx="0" cy="1666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9118" name="Text Box 110"/>
          <p:cNvSpPr txBox="1">
            <a:spLocks noChangeArrowheads="1"/>
          </p:cNvSpPr>
          <p:nvPr/>
        </p:nvSpPr>
        <p:spPr bwMode="auto">
          <a:xfrm>
            <a:off x="4992688" y="4406900"/>
            <a:ext cx="12001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600">
                <a:latin typeface="Arial" charset="0"/>
              </a:rPr>
              <a:t>institutional</a:t>
            </a:r>
          </a:p>
          <a:p>
            <a:pPr algn="ctr" eaLnBrk="0" hangingPunct="0"/>
            <a:r>
              <a:rPr lang="en-US" sz="1600">
                <a:latin typeface="Arial" charset="0"/>
              </a:rPr>
              <a:t>network</a:t>
            </a:r>
            <a:endParaRPr lang="en-US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99119" name="Text Box 111"/>
          <p:cNvSpPr txBox="1">
            <a:spLocks noChangeArrowheads="1"/>
          </p:cNvSpPr>
          <p:nvPr/>
        </p:nvSpPr>
        <p:spPr bwMode="auto">
          <a:xfrm>
            <a:off x="6919913" y="4754563"/>
            <a:ext cx="14160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600">
                <a:latin typeface="Arial" charset="0"/>
              </a:rPr>
              <a:t>10 Mbps LAN</a:t>
            </a:r>
            <a:endParaRPr lang="en-US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99120" name="Text Box 112"/>
          <p:cNvSpPr txBox="1">
            <a:spLocks noChangeArrowheads="1"/>
          </p:cNvSpPr>
          <p:nvPr/>
        </p:nvSpPr>
        <p:spPr bwMode="auto">
          <a:xfrm>
            <a:off x="6627813" y="3783013"/>
            <a:ext cx="11779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>
                <a:latin typeface="Arial" charset="0"/>
              </a:rPr>
              <a:t>1.5 Mbps </a:t>
            </a:r>
          </a:p>
          <a:p>
            <a:pPr eaLnBrk="0" hangingPunct="0"/>
            <a:r>
              <a:rPr lang="en-US" sz="1600">
                <a:latin typeface="Arial" charset="0"/>
              </a:rPr>
              <a:t>access link</a:t>
            </a:r>
            <a:endParaRPr lang="en-US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99121" name="Text Box 113"/>
          <p:cNvSpPr txBox="1">
            <a:spLocks noChangeArrowheads="1"/>
          </p:cNvSpPr>
          <p:nvPr/>
        </p:nvSpPr>
        <p:spPr bwMode="auto">
          <a:xfrm>
            <a:off x="7181850" y="5830888"/>
            <a:ext cx="1327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800">
                <a:solidFill>
                  <a:srgbClr val="FF0000"/>
                </a:solidFill>
                <a:latin typeface="Arial" charset="0"/>
              </a:rPr>
              <a:t>institutional</a:t>
            </a:r>
          </a:p>
          <a:p>
            <a:pPr algn="ctr" eaLnBrk="0" hangingPunct="0"/>
            <a:r>
              <a:rPr lang="en-US" sz="1800">
                <a:solidFill>
                  <a:srgbClr val="FF0000"/>
                </a:solidFill>
                <a:latin typeface="Arial" charset="0"/>
              </a:rPr>
              <a:t>cache</a:t>
            </a:r>
            <a:endParaRPr lang="en-US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15" name="Slide Number Placeholder 1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Monotonic Writes</a:t>
            </a:r>
          </a:p>
        </p:txBody>
      </p:sp>
      <p:sp>
        <p:nvSpPr>
          <p:cNvPr id="336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4800600"/>
            <a:ext cx="8534400" cy="1676400"/>
          </a:xfrm>
        </p:spPr>
        <p:txBody>
          <a:bodyPr>
            <a:normAutofit/>
          </a:bodyPr>
          <a:lstStyle/>
          <a:p>
            <a:pPr marL="533400" indent="-533400">
              <a:lnSpc>
                <a:spcPct val="90000"/>
              </a:lnSpc>
              <a:buFont typeface="Wingdings" charset="2"/>
              <a:buNone/>
            </a:pPr>
            <a:r>
              <a:rPr lang="en-US" sz="1800" dirty="0"/>
              <a:t>A write operation by a process on a data item </a:t>
            </a:r>
            <a:r>
              <a:rPr lang="en-US" sz="1800" dirty="0" err="1"/>
              <a:t>x</a:t>
            </a:r>
            <a:r>
              <a:rPr lang="en-US" sz="1800" dirty="0"/>
              <a:t> is completed before any successive write operation on </a:t>
            </a:r>
            <a:r>
              <a:rPr lang="en-US" sz="1800" dirty="0" err="1"/>
              <a:t>x</a:t>
            </a:r>
            <a:r>
              <a:rPr lang="en-US" sz="1800" dirty="0"/>
              <a:t> by the same process.  Implies a copy must be up to date before performing a write on it.</a:t>
            </a:r>
          </a:p>
          <a:p>
            <a:pPr marL="533400" indent="-533400">
              <a:lnSpc>
                <a:spcPct val="90000"/>
              </a:lnSpc>
              <a:buFont typeface="Wingdings" charset="2"/>
              <a:buNone/>
            </a:pPr>
            <a:r>
              <a:rPr lang="en-US" sz="1800" dirty="0"/>
              <a:t>Example error: Library updated in wrong order.</a:t>
            </a:r>
          </a:p>
          <a:p>
            <a:pPr marL="533400" indent="-533400">
              <a:lnSpc>
                <a:spcPct val="90000"/>
              </a:lnSpc>
              <a:buFontTx/>
              <a:buAutoNum type="alphaLcParenR"/>
            </a:pPr>
            <a:r>
              <a:rPr lang="en-US" sz="1800" dirty="0"/>
              <a:t>A monotonic-write consistent data store.</a:t>
            </a:r>
          </a:p>
          <a:p>
            <a:pPr marL="533400" indent="-533400">
              <a:lnSpc>
                <a:spcPct val="90000"/>
              </a:lnSpc>
              <a:buFontTx/>
              <a:buAutoNum type="alphaLcParenR"/>
            </a:pPr>
            <a:r>
              <a:rPr lang="en-US" sz="1800" dirty="0"/>
              <a:t>A data store that does not provide monotonic-write consistency.</a:t>
            </a:r>
          </a:p>
        </p:txBody>
      </p:sp>
      <p:pic>
        <p:nvPicPr>
          <p:cNvPr id="336900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1165" t="48489" r="51196" b="43806"/>
          <a:stretch>
            <a:fillRect/>
          </a:stretch>
        </p:blipFill>
        <p:spPr bwMode="auto">
          <a:xfrm>
            <a:off x="2066925" y="1028700"/>
            <a:ext cx="4943475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36901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52806" t="48489" r="20096" b="43806"/>
          <a:stretch>
            <a:fillRect/>
          </a:stretch>
        </p:blipFill>
        <p:spPr bwMode="auto">
          <a:xfrm>
            <a:off x="2095500" y="2857500"/>
            <a:ext cx="4829175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36902" name="Line 6"/>
          <p:cNvSpPr>
            <a:spLocks noChangeShapeType="1"/>
          </p:cNvSpPr>
          <p:nvPr/>
        </p:nvSpPr>
        <p:spPr bwMode="auto">
          <a:xfrm>
            <a:off x="4038600" y="1752600"/>
            <a:ext cx="1447800" cy="3048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6903" name="Line 7"/>
          <p:cNvSpPr>
            <a:spLocks noChangeShapeType="1"/>
          </p:cNvSpPr>
          <p:nvPr/>
        </p:nvSpPr>
        <p:spPr bwMode="auto">
          <a:xfrm>
            <a:off x="4038600" y="3581400"/>
            <a:ext cx="1371600" cy="3048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6904" name="Text Box 8"/>
          <p:cNvSpPr txBox="1">
            <a:spLocks noChangeArrowheads="1"/>
          </p:cNvSpPr>
          <p:nvPr/>
        </p:nvSpPr>
        <p:spPr bwMode="auto">
          <a:xfrm>
            <a:off x="381000" y="2114550"/>
            <a:ext cx="1927225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b="0" dirty="0">
                <a:solidFill>
                  <a:schemeClr val="accent2"/>
                </a:solidFill>
              </a:rPr>
              <a:t>In both examples, </a:t>
            </a:r>
          </a:p>
          <a:p>
            <a:r>
              <a:rPr lang="en-US" sz="1600" b="0" dirty="0">
                <a:solidFill>
                  <a:schemeClr val="accent2"/>
                </a:solidFill>
              </a:rPr>
              <a:t>process performs a </a:t>
            </a:r>
          </a:p>
          <a:p>
            <a:r>
              <a:rPr lang="en-US" sz="1600" b="0" dirty="0">
                <a:solidFill>
                  <a:schemeClr val="accent2"/>
                </a:solidFill>
              </a:rPr>
              <a:t>write at L1, moves </a:t>
            </a:r>
          </a:p>
          <a:p>
            <a:r>
              <a:rPr lang="en-US" sz="1600" b="0" dirty="0">
                <a:solidFill>
                  <a:schemeClr val="accent2"/>
                </a:solidFill>
              </a:rPr>
              <a:t>and performs a write </a:t>
            </a:r>
          </a:p>
          <a:p>
            <a:r>
              <a:rPr lang="en-US" sz="1600" b="0" dirty="0">
                <a:solidFill>
                  <a:schemeClr val="accent2"/>
                </a:solidFill>
              </a:rPr>
              <a:t>at L2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Read Your Writes</a:t>
            </a:r>
          </a:p>
        </p:txBody>
      </p:sp>
      <p:sp>
        <p:nvSpPr>
          <p:cNvPr id="337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4724400"/>
            <a:ext cx="8191500" cy="190500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US" sz="2000" dirty="0"/>
              <a:t>The effect of a write operation by a process on data item </a:t>
            </a:r>
            <a:r>
              <a:rPr lang="en-US" sz="2000" dirty="0" err="1"/>
              <a:t>x</a:t>
            </a:r>
            <a:r>
              <a:rPr lang="en-US" sz="2000" dirty="0"/>
              <a:t> will always be seen by a successive read operation on </a:t>
            </a:r>
            <a:r>
              <a:rPr lang="en-US" sz="2000" dirty="0" err="1"/>
              <a:t>x</a:t>
            </a:r>
            <a:r>
              <a:rPr lang="en-US" sz="2000" dirty="0"/>
              <a:t> by the same process. 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US" sz="2000" dirty="0"/>
              <a:t>Example error: deleted email messages re-appear.</a:t>
            </a:r>
          </a:p>
          <a:p>
            <a:pPr marL="609600" indent="-609600">
              <a:lnSpc>
                <a:spcPct val="80000"/>
              </a:lnSpc>
              <a:buFont typeface="+mj-lt"/>
              <a:buAutoNum type="alphaLcParenR"/>
            </a:pPr>
            <a:r>
              <a:rPr lang="en-US" sz="2000" dirty="0"/>
              <a:t>A data store that provides read-your-writes consistency.</a:t>
            </a:r>
          </a:p>
          <a:p>
            <a:pPr marL="609600" indent="-609600">
              <a:lnSpc>
                <a:spcPct val="80000"/>
              </a:lnSpc>
              <a:buFont typeface="+mj-lt"/>
              <a:buAutoNum type="alphaLcParenR"/>
            </a:pPr>
            <a:r>
              <a:rPr lang="en-US" sz="2000" dirty="0"/>
              <a:t>A data store that does not.</a:t>
            </a:r>
          </a:p>
        </p:txBody>
      </p:sp>
      <p:pic>
        <p:nvPicPr>
          <p:cNvPr id="337924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3276" t="48792" r="51096" b="43806"/>
          <a:stretch>
            <a:fillRect/>
          </a:stretch>
        </p:blipFill>
        <p:spPr bwMode="auto">
          <a:xfrm>
            <a:off x="2214563" y="1295400"/>
            <a:ext cx="4567237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37925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53848" t="48792" r="20309" b="43806"/>
          <a:stretch>
            <a:fillRect/>
          </a:stretch>
        </p:blipFill>
        <p:spPr bwMode="auto">
          <a:xfrm>
            <a:off x="2095500" y="2895600"/>
            <a:ext cx="4605338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37926" name="Line 6"/>
          <p:cNvSpPr>
            <a:spLocks noChangeShapeType="1"/>
          </p:cNvSpPr>
          <p:nvPr/>
        </p:nvSpPr>
        <p:spPr bwMode="auto">
          <a:xfrm>
            <a:off x="3657600" y="1828800"/>
            <a:ext cx="1752600" cy="381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7927" name="Line 7"/>
          <p:cNvSpPr>
            <a:spLocks noChangeShapeType="1"/>
          </p:cNvSpPr>
          <p:nvPr/>
        </p:nvSpPr>
        <p:spPr bwMode="auto">
          <a:xfrm>
            <a:off x="3810000" y="3581400"/>
            <a:ext cx="1600200" cy="3048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7928" name="Text Box 8"/>
          <p:cNvSpPr txBox="1">
            <a:spLocks noChangeArrowheads="1"/>
          </p:cNvSpPr>
          <p:nvPr/>
        </p:nvSpPr>
        <p:spPr bwMode="auto">
          <a:xfrm>
            <a:off x="304800" y="2266950"/>
            <a:ext cx="1858963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b="0" dirty="0">
                <a:solidFill>
                  <a:schemeClr val="accent2"/>
                </a:solidFill>
              </a:rPr>
              <a:t>In both examples, </a:t>
            </a:r>
          </a:p>
          <a:p>
            <a:r>
              <a:rPr lang="en-US" sz="1600" b="0" dirty="0">
                <a:solidFill>
                  <a:schemeClr val="accent2"/>
                </a:solidFill>
              </a:rPr>
              <a:t>process performs a </a:t>
            </a:r>
          </a:p>
          <a:p>
            <a:r>
              <a:rPr lang="en-US" sz="1600" b="0" dirty="0">
                <a:solidFill>
                  <a:schemeClr val="accent2"/>
                </a:solidFill>
              </a:rPr>
              <a:t>write at L1, moves </a:t>
            </a:r>
          </a:p>
          <a:p>
            <a:r>
              <a:rPr lang="en-US" sz="1600" b="0" dirty="0">
                <a:solidFill>
                  <a:schemeClr val="accent2"/>
                </a:solidFill>
              </a:rPr>
              <a:t>and performs a read </a:t>
            </a:r>
          </a:p>
          <a:p>
            <a:r>
              <a:rPr lang="en-US" sz="1600" b="0" dirty="0">
                <a:solidFill>
                  <a:schemeClr val="accent2"/>
                </a:solidFill>
              </a:rPr>
              <a:t>at L2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Writes Follow Reads</a:t>
            </a:r>
          </a:p>
        </p:txBody>
      </p:sp>
      <p:sp>
        <p:nvSpPr>
          <p:cNvPr id="338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4648200"/>
            <a:ext cx="8191500" cy="1828800"/>
          </a:xfrm>
        </p:spPr>
        <p:txBody>
          <a:bodyPr>
            <a:normAutofit lnSpcReduction="10000"/>
          </a:bodyPr>
          <a:lstStyle/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US" sz="1800" dirty="0"/>
              <a:t>A write operation by a process on a data item </a:t>
            </a:r>
            <a:r>
              <a:rPr lang="en-US" sz="1800" dirty="0" err="1"/>
              <a:t>x</a:t>
            </a:r>
            <a:r>
              <a:rPr lang="en-US" sz="1800" dirty="0"/>
              <a:t> following a previous read operation on </a:t>
            </a:r>
            <a:r>
              <a:rPr lang="en-US" sz="1800" dirty="0" err="1"/>
              <a:t>x</a:t>
            </a:r>
            <a:r>
              <a:rPr lang="en-US" sz="1800" dirty="0"/>
              <a:t> by the same process is guaranteed to take place on the same or a more recent value of </a:t>
            </a:r>
            <a:r>
              <a:rPr lang="en-US" sz="1800" dirty="0" err="1"/>
              <a:t>x</a:t>
            </a:r>
            <a:r>
              <a:rPr lang="en-US" sz="1800" dirty="0"/>
              <a:t> that was read. 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US" sz="1800" dirty="0"/>
              <a:t>Example error: Newsgroup displays responses to articles before original article has propagated there</a:t>
            </a:r>
          </a:p>
          <a:p>
            <a:pPr marL="609600" indent="-609600">
              <a:lnSpc>
                <a:spcPct val="80000"/>
              </a:lnSpc>
              <a:buFont typeface="+mj-lt"/>
              <a:buAutoNum type="alphaLcParenR"/>
            </a:pPr>
            <a:r>
              <a:rPr lang="en-US" sz="1800" dirty="0"/>
              <a:t>A writes-follow-reads consistent data store</a:t>
            </a:r>
          </a:p>
          <a:p>
            <a:pPr marL="609600" indent="-609600">
              <a:lnSpc>
                <a:spcPct val="80000"/>
              </a:lnSpc>
              <a:buFont typeface="+mj-lt"/>
              <a:buAutoNum type="alphaLcParenR"/>
            </a:pPr>
            <a:r>
              <a:rPr lang="en-US" sz="1800" dirty="0"/>
              <a:t>A data store that does not provide writes-follow-reads consistency</a:t>
            </a:r>
          </a:p>
        </p:txBody>
      </p:sp>
      <p:pic>
        <p:nvPicPr>
          <p:cNvPr id="338948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1165" t="48792" r="50668" b="43958"/>
          <a:stretch>
            <a:fillRect/>
          </a:stretch>
        </p:blipFill>
        <p:spPr bwMode="auto">
          <a:xfrm>
            <a:off x="2286000" y="1181100"/>
            <a:ext cx="5019675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38949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53876" t="48792" r="20096" b="43958"/>
          <a:stretch>
            <a:fillRect/>
          </a:stretch>
        </p:blipFill>
        <p:spPr bwMode="auto">
          <a:xfrm>
            <a:off x="2476500" y="2895600"/>
            <a:ext cx="4638675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38950" name="Text Box 6"/>
          <p:cNvSpPr txBox="1">
            <a:spLocks noChangeArrowheads="1"/>
          </p:cNvSpPr>
          <p:nvPr/>
        </p:nvSpPr>
        <p:spPr bwMode="auto">
          <a:xfrm>
            <a:off x="593725" y="1814513"/>
            <a:ext cx="1876425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b="0">
                <a:solidFill>
                  <a:schemeClr val="accent2"/>
                </a:solidFill>
              </a:rPr>
              <a:t>In both examples, </a:t>
            </a:r>
          </a:p>
          <a:p>
            <a:r>
              <a:rPr lang="en-US" sz="1600" b="0">
                <a:solidFill>
                  <a:schemeClr val="accent2"/>
                </a:solidFill>
              </a:rPr>
              <a:t>process performs a </a:t>
            </a:r>
          </a:p>
          <a:p>
            <a:r>
              <a:rPr lang="en-US" sz="1600" b="0">
                <a:solidFill>
                  <a:schemeClr val="accent2"/>
                </a:solidFill>
              </a:rPr>
              <a:t>read at L1, moves </a:t>
            </a:r>
          </a:p>
          <a:p>
            <a:r>
              <a:rPr lang="en-US" sz="1600" b="0">
                <a:solidFill>
                  <a:schemeClr val="accent2"/>
                </a:solidFill>
              </a:rPr>
              <a:t>and performs a write</a:t>
            </a:r>
          </a:p>
          <a:p>
            <a:r>
              <a:rPr lang="en-US" sz="1600" b="0">
                <a:solidFill>
                  <a:schemeClr val="accent2"/>
                </a:solidFill>
              </a:rPr>
              <a:t>at L2</a:t>
            </a:r>
          </a:p>
        </p:txBody>
      </p:sp>
      <p:sp>
        <p:nvSpPr>
          <p:cNvPr id="338951" name="Line 7"/>
          <p:cNvSpPr>
            <a:spLocks noChangeShapeType="1"/>
          </p:cNvSpPr>
          <p:nvPr/>
        </p:nvSpPr>
        <p:spPr bwMode="auto">
          <a:xfrm>
            <a:off x="5410200" y="1905000"/>
            <a:ext cx="304800" cy="1524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952" name="Line 8"/>
          <p:cNvSpPr>
            <a:spLocks noChangeShapeType="1"/>
          </p:cNvSpPr>
          <p:nvPr/>
        </p:nvSpPr>
        <p:spPr bwMode="auto">
          <a:xfrm>
            <a:off x="5181600" y="3810000"/>
            <a:ext cx="457200" cy="1524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Bayou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nival">
  <a:themeElements>
    <a:clrScheme name="Carnival">
      <a:dk1>
        <a:sysClr val="windowText" lastClr="000000"/>
      </a:dk1>
      <a:lt1>
        <a:sysClr val="window" lastClr="FFFFFF"/>
      </a:lt1>
      <a:dk2>
        <a:srgbClr val="2A2D6C"/>
      </a:dk2>
      <a:lt2>
        <a:srgbClr val="FCED90"/>
      </a:lt2>
      <a:accent1>
        <a:srgbClr val="E0B602"/>
      </a:accent1>
      <a:accent2>
        <a:srgbClr val="C77D00"/>
      </a:accent2>
      <a:accent3>
        <a:srgbClr val="C43D1F"/>
      </a:accent3>
      <a:accent4>
        <a:srgbClr val="B42469"/>
      </a:accent4>
      <a:accent5>
        <a:srgbClr val="7B309B"/>
      </a:accent5>
      <a:accent6>
        <a:srgbClr val="4560AD"/>
      </a:accent6>
      <a:hlink>
        <a:srgbClr val="118FBF"/>
      </a:hlink>
      <a:folHlink>
        <a:srgbClr val="0CA15F"/>
      </a:folHlink>
    </a:clrScheme>
    <a:fontScheme name="Carnival">
      <a:majorFont>
        <a:latin typeface="Bodoni MT"/>
        <a:ea typeface=""/>
        <a:cs typeface=""/>
        <a:font script="Cyrl" typeface="Times New Roman"/>
        <a:font script="Grek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Verdana"/>
        <a:ea typeface=""/>
        <a:cs typeface=""/>
        <a:font script="Jpan" typeface="ＭＳ Ｐゴシック"/>
        <a:font script="Hang" typeface="맑은 고딕"/>
        <a:font script="Hans" typeface="华文楷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arnival">
      <a:fillStyleLst>
        <a:solidFill>
          <a:schemeClr val="phClr">
            <a:tint val="100000"/>
          </a:schemeClr>
        </a:solidFill>
        <a:gradFill rotWithShape="1">
          <a:gsLst>
            <a:gs pos="0">
              <a:schemeClr val="phClr">
                <a:tint val="75000"/>
                <a:satMod val="170000"/>
              </a:schemeClr>
            </a:gs>
            <a:gs pos="37000">
              <a:schemeClr val="phClr">
                <a:tint val="50000"/>
                <a:satMod val="180000"/>
              </a:schemeClr>
            </a:gs>
            <a:gs pos="50000">
              <a:schemeClr val="phClr">
                <a:tint val="46000"/>
                <a:satMod val="180000"/>
              </a:schemeClr>
            </a:gs>
            <a:gs pos="64000">
              <a:schemeClr val="phClr">
                <a:tint val="50000"/>
                <a:satMod val="180000"/>
              </a:schemeClr>
            </a:gs>
            <a:gs pos="100000">
              <a:schemeClr val="phClr">
                <a:tint val="75000"/>
                <a:satMod val="17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hade val="35000"/>
                <a:satMod val="190000"/>
              </a:schemeClr>
            </a:gs>
            <a:gs pos="30000">
              <a:schemeClr val="phClr">
                <a:shade val="64000"/>
                <a:satMod val="165000"/>
              </a:schemeClr>
            </a:gs>
            <a:gs pos="46000">
              <a:schemeClr val="phClr">
                <a:shade val="74000"/>
                <a:satMod val="165000"/>
              </a:schemeClr>
            </a:gs>
            <a:gs pos="56000">
              <a:schemeClr val="phClr">
                <a:shade val="74000"/>
                <a:satMod val="165000"/>
              </a:schemeClr>
            </a:gs>
            <a:gs pos="70000">
              <a:schemeClr val="phClr">
                <a:shade val="64000"/>
                <a:satMod val="165000"/>
              </a:schemeClr>
            </a:gs>
            <a:gs pos="100000">
              <a:schemeClr val="phClr">
                <a:shade val="35000"/>
                <a:satMod val="190000"/>
              </a:schemeClr>
            </a:gs>
          </a:gsLst>
          <a:lin ang="5400000" scaled="0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54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000" dir="54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000" dir="540000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contrasting" dir="tr">
              <a:rot lat="0" lon="0" rev="7000000"/>
            </a:lightRig>
          </a:scene3d>
          <a:sp3d prstMaterial="powder">
            <a:bevelT w="110000" h="50000"/>
          </a:sp3d>
        </a:effectStyle>
      </a:effectStyleLst>
      <a:bgFillStyleLst>
        <a:solidFill>
          <a:schemeClr val="phClr">
            <a:tint val="100000"/>
          </a:schemeClr>
        </a:solidFill>
        <a:gradFill rotWithShape="1">
          <a:gsLst>
            <a:gs pos="0">
              <a:schemeClr val="phClr">
                <a:shade val="68000"/>
                <a:satMod val="150000"/>
              </a:schemeClr>
            </a:gs>
            <a:gs pos="40000">
              <a:schemeClr val="phClr">
                <a:tint val="90000"/>
                <a:satMod val="220000"/>
              </a:schemeClr>
            </a:gs>
            <a:gs pos="50000">
              <a:schemeClr val="phClr">
                <a:tint val="86500"/>
                <a:satMod val="255000"/>
              </a:schemeClr>
            </a:gs>
            <a:gs pos="53000">
              <a:schemeClr val="phClr">
                <a:tint val="86500"/>
                <a:satMod val="255000"/>
              </a:schemeClr>
            </a:gs>
            <a:gs pos="62000">
              <a:schemeClr val="phClr">
                <a:tint val="90000"/>
                <a:satMod val="220000"/>
              </a:schemeClr>
            </a:gs>
            <a:gs pos="100000">
              <a:schemeClr val="phClr">
                <a:shade val="68000"/>
                <a:satMod val="15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190000"/>
              </a:schemeClr>
              <a:schemeClr val="phClr">
                <a:shade val="78000"/>
                <a:satMod val="18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Carnival</Template>
  <TotalTime>11440</TotalTime>
  <Words>3686</Words>
  <Application>Microsoft Office PowerPoint</Application>
  <PresentationFormat>On-screen Show (4:3)</PresentationFormat>
  <Paragraphs>743</Paragraphs>
  <Slides>56</Slides>
  <Notes>45</Notes>
  <HiddenSlides>6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58" baseType="lpstr">
      <vt:lpstr>Carnival</vt:lpstr>
      <vt:lpstr>Clip</vt:lpstr>
      <vt:lpstr>15-446 Distributed Systems Spring 2009</vt:lpstr>
      <vt:lpstr>ACID vs BASE</vt:lpstr>
      <vt:lpstr>Why Not ACID+BASE?</vt:lpstr>
      <vt:lpstr>Client-centric Consistency Models</vt:lpstr>
      <vt:lpstr>Monotonic Reads</vt:lpstr>
      <vt:lpstr>Monotonic Writes</vt:lpstr>
      <vt:lpstr>Read Your Writes</vt:lpstr>
      <vt:lpstr>Writes Follow Reads</vt:lpstr>
      <vt:lpstr>Bayou</vt:lpstr>
      <vt:lpstr>Motivating Scenario: Shared Calendar</vt:lpstr>
      <vt:lpstr>Conflict Resolution</vt:lpstr>
      <vt:lpstr>Meeting room scheduler</vt:lpstr>
      <vt:lpstr>Meeting Room Scheduler</vt:lpstr>
      <vt:lpstr>Meeting Room Scheduler</vt:lpstr>
      <vt:lpstr>Meeting Room Scheduler</vt:lpstr>
      <vt:lpstr>Meeting Room Scheduler</vt:lpstr>
      <vt:lpstr>Other Resolution Strategies</vt:lpstr>
      <vt:lpstr>Bayou Architecture</vt:lpstr>
      <vt:lpstr>Updates</vt:lpstr>
      <vt:lpstr>Anti-Entropy Exchange</vt:lpstr>
      <vt:lpstr>Example with Three Servers</vt:lpstr>
      <vt:lpstr>Vector Clocks</vt:lpstr>
      <vt:lpstr>Vector Clocks</vt:lpstr>
      <vt:lpstr>All Servers Write Independently</vt:lpstr>
      <vt:lpstr>Conflict Detection</vt:lpstr>
      <vt:lpstr>Conflict Resolution</vt:lpstr>
      <vt:lpstr>P and A Do Anti-Entropy Exchange</vt:lpstr>
      <vt:lpstr>Bayou uses a primary to commit a total order</vt:lpstr>
      <vt:lpstr>P Commits Some Early Writes</vt:lpstr>
      <vt:lpstr>P and B Anti-Entropy Exchange</vt:lpstr>
      <vt:lpstr>P Commits More Writes</vt:lpstr>
      <vt:lpstr>Bayou Summary</vt:lpstr>
      <vt:lpstr>Important Lessons</vt:lpstr>
      <vt:lpstr>Today's Lecture</vt:lpstr>
      <vt:lpstr>HTTP Caching</vt:lpstr>
      <vt:lpstr>Example Cache Check Request</vt:lpstr>
      <vt:lpstr>Example Cache Check Response</vt:lpstr>
      <vt:lpstr>Content Distribution Networks (CDNs)</vt:lpstr>
      <vt:lpstr>Server Selection</vt:lpstr>
      <vt:lpstr>Routing Based </vt:lpstr>
      <vt:lpstr>Application Based</vt:lpstr>
      <vt:lpstr>Naming Based</vt:lpstr>
      <vt:lpstr>How Akamai Works</vt:lpstr>
      <vt:lpstr>How Akamai Works</vt:lpstr>
      <vt:lpstr>How Akamai Works</vt:lpstr>
      <vt:lpstr>Simple Hashing</vt:lpstr>
      <vt:lpstr>Simple Hashing</vt:lpstr>
      <vt:lpstr>Consistent Hash</vt:lpstr>
      <vt:lpstr>Consistent Hash – Example</vt:lpstr>
      <vt:lpstr>How Akamai Works</vt:lpstr>
      <vt:lpstr>Akamai – Subsequent Requests</vt:lpstr>
      <vt:lpstr>Important Lessons</vt:lpstr>
      <vt:lpstr>Web Proxy Caches</vt:lpstr>
      <vt:lpstr>Caching Example (1)</vt:lpstr>
      <vt:lpstr>Caching Example (2)</vt:lpstr>
      <vt:lpstr>Caching Example (3)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Networks at the Edge: Problems and Opportunities in Residential Wireless Networks</dc:title>
  <dc:creator>srini</dc:creator>
  <cp:lastModifiedBy>Srinivasan Seshan</cp:lastModifiedBy>
  <cp:revision>93</cp:revision>
  <cp:lastPrinted>2009-02-17T02:51:15Z</cp:lastPrinted>
  <dcterms:created xsi:type="dcterms:W3CDTF">2009-02-23T02:51:48Z</dcterms:created>
  <dcterms:modified xsi:type="dcterms:W3CDTF">2009-02-23T02:52:21Z</dcterms:modified>
</cp:coreProperties>
</file>