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ackage" ContentType="application/vnd.openxmlformats-officedocument.package"/>
  <Override PartName="/ppt/media/audio1.bin" ContentType="audio/unknown"/>
  <Override PartName="/ppt/slides/slide3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00" r:id="rId1"/>
  </p:sldMasterIdLst>
  <p:notesMasterIdLst>
    <p:notesMasterId r:id="rId39"/>
  </p:notesMasterIdLst>
  <p:handoutMasterIdLst>
    <p:handoutMasterId r:id="rId40"/>
  </p:handoutMasterIdLst>
  <p:sldIdLst>
    <p:sldId id="410" r:id="rId2"/>
    <p:sldId id="501" r:id="rId3"/>
    <p:sldId id="484" r:id="rId4"/>
    <p:sldId id="485" r:id="rId5"/>
    <p:sldId id="415" r:id="rId6"/>
    <p:sldId id="437" r:id="rId7"/>
    <p:sldId id="432" r:id="rId8"/>
    <p:sldId id="491" r:id="rId9"/>
    <p:sldId id="416" r:id="rId10"/>
    <p:sldId id="459" r:id="rId11"/>
    <p:sldId id="463" r:id="rId12"/>
    <p:sldId id="435" r:id="rId13"/>
    <p:sldId id="436" r:id="rId14"/>
    <p:sldId id="498" r:id="rId15"/>
    <p:sldId id="420" r:id="rId16"/>
    <p:sldId id="422" r:id="rId17"/>
    <p:sldId id="476" r:id="rId18"/>
    <p:sldId id="477" r:id="rId19"/>
    <p:sldId id="423" r:id="rId20"/>
    <p:sldId id="424" r:id="rId21"/>
    <p:sldId id="425" r:id="rId22"/>
    <p:sldId id="500" r:id="rId23"/>
    <p:sldId id="421" r:id="rId24"/>
    <p:sldId id="439" r:id="rId25"/>
    <p:sldId id="440" r:id="rId26"/>
    <p:sldId id="441" r:id="rId27"/>
    <p:sldId id="442" r:id="rId28"/>
    <p:sldId id="443" r:id="rId29"/>
    <p:sldId id="499" r:id="rId30"/>
    <p:sldId id="493" r:id="rId31"/>
    <p:sldId id="494" r:id="rId32"/>
    <p:sldId id="495" r:id="rId33"/>
    <p:sldId id="496" r:id="rId34"/>
    <p:sldId id="497" r:id="rId35"/>
    <p:sldId id="488" r:id="rId36"/>
    <p:sldId id="489" r:id="rId37"/>
    <p:sldId id="490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1889" autoAdjust="0"/>
    <p:restoredTop sz="86589" autoAdjust="0"/>
  </p:normalViewPr>
  <p:slideViewPr>
    <p:cSldViewPr>
      <p:cViewPr varScale="1">
        <p:scale>
          <a:sx n="92" d="100"/>
          <a:sy n="92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90548424737456"/>
          <c:y val="0.13495145631068"/>
          <c:w val="0.486581096849475"/>
          <c:h val="0.809708737864078"/>
        </c:manualLayout>
      </c:layout>
      <c:pieChart>
        <c:varyColors val="1"/>
        <c:ser>
          <c:idx val="0"/>
          <c:order val="0"/>
          <c:tx>
            <c:strRef>
              <c:f>Sheet1!$H$4</c:f>
              <c:strCache>
                <c:ptCount val="1"/>
                <c:pt idx="0">
                  <c:v>Servers</c:v>
                </c:pt>
              </c:strCache>
            </c:strRef>
          </c:tx>
          <c:spPr>
            <a:solidFill>
              <a:srgbClr val="CBCBCB"/>
            </a:solidFill>
            <a:ln w="260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4EE257"/>
              </a:solidFill>
              <a:ln w="260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58C"/>
              </a:solidFill>
              <a:ln w="260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DD2D32"/>
              </a:solidFill>
              <a:ln w="260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63AAFE"/>
              </a:solidFill>
              <a:ln w="260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3366FF"/>
              </a:solidFill>
              <a:ln w="260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EA746"/>
              </a:solidFill>
              <a:ln w="260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129194957689799"/>
                  <c:y val="0.00477715770965523"/>
                </c:manualLayout>
              </c:layout>
              <c:dLblPos val="bestFit"/>
              <c:showVal val="1"/>
            </c:dLbl>
            <c:dLbl>
              <c:idx val="1"/>
              <c:layout/>
              <c:dLblPos val="bestFit"/>
              <c:showVal val="1"/>
            </c:dLbl>
            <c:dLbl>
              <c:idx val="2"/>
              <c:layout/>
              <c:dLblPos val="bestFit"/>
              <c:showVal val="1"/>
            </c:dLbl>
            <c:dLbl>
              <c:idx val="3"/>
              <c:layout/>
              <c:dLblPos val="bestFit"/>
              <c:showVal val="1"/>
            </c:dLbl>
            <c:dLbl>
              <c:idx val="4"/>
              <c:layout>
                <c:manualLayout>
                  <c:x val="-0.011388840397284"/>
                  <c:y val="0.00413951532757435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0.000382905024853164"/>
                  <c:y val="-0.0316135616543078"/>
                </c:manualLayout>
              </c:layout>
              <c:dLblPos val="bestFit"/>
              <c:showVal val="1"/>
            </c:dLbl>
            <c:spPr>
              <a:noFill/>
              <a:ln w="5216">
                <a:noFill/>
              </a:ln>
            </c:spPr>
            <c:dLblPos val="outEnd"/>
            <c:showVal val="1"/>
          </c:dLbls>
          <c:cat>
            <c:strRef>
              <c:f>Sheet1!$G$5:$G$10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6-14</c:v>
                </c:pt>
              </c:strCache>
            </c:strRef>
          </c:cat>
          <c:val>
            <c:numRef>
              <c:f>Sheet1!$H$5:$H$10</c:f>
              <c:numCache>
                <c:formatCode>General</c:formatCode>
                <c:ptCount val="6"/>
                <c:pt idx="0">
                  <c:v>219.0</c:v>
                </c:pt>
                <c:pt idx="1">
                  <c:v>4413.0</c:v>
                </c:pt>
                <c:pt idx="2">
                  <c:v>6585.0</c:v>
                </c:pt>
                <c:pt idx="3">
                  <c:v>1950.0</c:v>
                </c:pt>
                <c:pt idx="4">
                  <c:v>316.0</c:v>
                </c:pt>
                <c:pt idx="5">
                  <c:v>60.0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5216">
          <a:noFill/>
        </a:ln>
      </c:spPr>
    </c:plotArea>
    <c:legend>
      <c:legendPos val="r"/>
      <c:layout>
        <c:manualLayout>
          <c:xMode val="edge"/>
          <c:yMode val="edge"/>
          <c:x val="0.808891469816273"/>
          <c:y val="0.28307909438862"/>
          <c:w val="0.139671391076115"/>
          <c:h val="0.408183054656232"/>
        </c:manualLayout>
      </c:layout>
      <c:spPr>
        <a:solidFill>
          <a:srgbClr val="FFFFFF"/>
        </a:solidFill>
        <a:ln w="652">
          <a:solidFill>
            <a:srgbClr val="000000"/>
          </a:solidFill>
          <a:prstDash val="solid"/>
        </a:ln>
      </c:spPr>
    </c:legend>
    <c:plotVisOnly val="1"/>
    <c:dispBlanksAs val="zero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Sheet1!$L$4</c:f>
              <c:strCache>
                <c:ptCount val="1"/>
                <c:pt idx="0">
                  <c:v>Clients</c:v>
                </c:pt>
              </c:strCache>
            </c:strRef>
          </c:tx>
          <c:spPr>
            <a:solidFill>
              <a:srgbClr val="CBCBCB"/>
            </a:solidFill>
            <a:ln w="230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4EE257"/>
              </a:solidFill>
              <a:ln w="230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58C"/>
              </a:solidFill>
              <a:ln w="230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DD2D32"/>
              </a:solidFill>
              <a:ln w="2309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63AAFE"/>
              </a:solidFill>
              <a:ln w="2309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EA746"/>
              </a:solidFill>
              <a:ln w="2309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000000"/>
              </a:solidFill>
              <a:ln w="230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249701853196006"/>
                  <c:y val="0.00533269627704304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0305872435432152"/>
                  <c:y val="0.000700252274290949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0197029557419675"/>
                  <c:y val="-0.00211734576867212"/>
                </c:manualLayout>
              </c:layout>
              <c:dLblPos val="bestFit"/>
              <c:showVal val="1"/>
            </c:dLbl>
            <c:spPr>
              <a:noFill/>
              <a:ln w="4617">
                <a:noFill/>
              </a:ln>
            </c:spPr>
            <c:dLblPos val="outEnd"/>
            <c:showVal val="1"/>
          </c:dLbls>
          <c:cat>
            <c:strRef>
              <c:f>Sheet1!$K$5:$K$10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6-14</c:v>
                </c:pt>
              </c:strCache>
            </c:strRef>
          </c:cat>
          <c:val>
            <c:numRef>
              <c:f>Sheet1!$L$5:$L$10</c:f>
              <c:numCache>
                <c:formatCode>General</c:formatCode>
                <c:ptCount val="6"/>
                <c:pt idx="0">
                  <c:v>11211.0</c:v>
                </c:pt>
                <c:pt idx="1">
                  <c:v>49073.0</c:v>
                </c:pt>
                <c:pt idx="2">
                  <c:v>106825.0</c:v>
                </c:pt>
                <c:pt idx="3">
                  <c:v>13051.00862068966</c:v>
                </c:pt>
                <c:pt idx="4">
                  <c:v>989.0</c:v>
                </c:pt>
                <c:pt idx="5">
                  <c:v>115.0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4617">
          <a:noFill/>
        </a:ln>
      </c:spPr>
    </c:plotArea>
    <c:legend>
      <c:legendPos val="r"/>
      <c:layout>
        <c:manualLayout>
          <c:xMode val="edge"/>
          <c:yMode val="edge"/>
          <c:x val="0.779463239715365"/>
          <c:y val="0.548543704890685"/>
          <c:w val="0.109041851627239"/>
          <c:h val="0.30922534005174"/>
        </c:manualLayout>
      </c:layout>
      <c:spPr>
        <a:solidFill>
          <a:srgbClr val="FFFFFF"/>
        </a:solidFill>
        <a:ln w="577">
          <a:solidFill>
            <a:srgbClr val="000000"/>
          </a:solidFill>
          <a:prstDash val="solid"/>
        </a:ln>
      </c:spPr>
    </c:legend>
    <c:plotVisOnly val="1"/>
    <c:dispBlanksAs val="zero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93A1-CA71-924C-9280-C2D71B6291DB}" type="datetimeFigureOut">
              <a:rPr lang="en-US" smtClean="0"/>
              <a:pPr/>
              <a:t>2/5/09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41588-EF11-4D46-A7D8-46F19E468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F078-8C60-4F1F-BF94-84BF097D947E}" type="datetimeFigureOut">
              <a:rPr lang="en-US" smtClean="0"/>
              <a:pPr/>
              <a:t>2/5/09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C01-5D10-4856-8121-C9B953CE6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4755E-28FB-E148-8D4B-BB727DA76FC9}" type="slidenum">
              <a:rPr lang="en-GB"/>
              <a:pPr/>
              <a:t>5</a:t>
            </a:fld>
            <a:endParaRPr lang="en-GB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Low batteries -&gt; large drift rate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23068-BACB-1544-AA12-D42E4B083EE3}" type="slidenum">
              <a:rPr lang="en-GB"/>
              <a:pPr/>
              <a:t>21</a:t>
            </a:fld>
            <a:endParaRPr lang="en-GB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from the above: o-oi  = (t’-t)/2</a:t>
            </a:r>
          </a:p>
          <a:p>
            <a:r>
              <a:rPr lang="en-GB"/>
              <a:t>therefore |o-oi| = |t’-t|/2</a:t>
            </a:r>
          </a:p>
          <a:p>
            <a:r>
              <a:rPr lang="en-GB"/>
              <a:t>now |t’-t| &lt;= |t’+t| = di therefore |o-oi| &lt;=di/2.    i.e. o-oi&lt;=dii/2 or o&lt;oi+di/2</a:t>
            </a:r>
          </a:p>
          <a:p>
            <a:r>
              <a:rPr lang="en-GB"/>
              <a:t>                  also -o+oi&lt;= di/2 i.e. oi-di/2 &lt;= 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1CC92-361F-D749-8671-03ACABCB613C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8B73E-C1A4-0D4E-BD35-833B2D4D5828}" type="slidenum">
              <a:rPr lang="en-US"/>
              <a:pPr/>
              <a:t>25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DA727-FBE7-B24E-A09F-694390845CE3}" type="slidenum">
              <a:rPr lang="en-US"/>
              <a:pPr/>
              <a:t>26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6BB33-BC2F-CC45-968F-3ABDCC547DD3}" type="slidenum">
              <a:rPr lang="en-US"/>
              <a:pPr/>
              <a:t>27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EAE18-E7F6-7B4B-9D78-824EA7D4B518}" type="slidenum">
              <a:rPr lang="en-US"/>
              <a:pPr/>
              <a:t>28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76B3D-5334-744B-8162-0A497F101AC9}" type="slidenum">
              <a:rPr lang="en-US"/>
              <a:pPr/>
              <a:t>30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15076-8262-2A41-A910-9B1A4BB9B156}" type="slidenum">
              <a:rPr lang="en-US"/>
              <a:pPr/>
              <a:t>31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410CC-DC80-574D-855B-AEC07FB54DEB}" type="slidenum">
              <a:rPr lang="en-US"/>
              <a:pPr/>
              <a:t>32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7990D-0AC4-CE43-87E0-16140A7B6ADF}" type="slidenum">
              <a:rPr lang="en-US"/>
              <a:pPr/>
              <a:t>33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7B8B0-04B6-9542-AED1-9551829328D3}" type="slidenum">
              <a:rPr lang="en-US"/>
              <a:pPr/>
              <a:t>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0B3AF-E320-CA47-ACB1-1D6BC35B4DBB}" type="slidenum">
              <a:rPr lang="en-US"/>
              <a:pPr/>
              <a:t>34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AAC36-A3E3-8E48-876D-1DE9B9A360F0}" type="slidenum">
              <a:rPr lang="en-US"/>
              <a:pPr/>
              <a:t>36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1D8F0-22A2-564F-8CEF-6DC35B6D904A}" type="slidenum">
              <a:rPr lang="en-US"/>
              <a:pPr/>
              <a:t>37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C4113-B203-474A-BD90-6A68B39A17C5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1127F-7504-C348-B1DA-471060281F2D}" type="slidenum">
              <a:rPr lang="en-GB"/>
              <a:pPr/>
              <a:t>9</a:t>
            </a:fld>
            <a:endParaRPr lang="en-GB"/>
          </a:p>
        </p:txBody>
      </p:sp>
      <p:sp>
        <p:nvSpPr>
          <p:cNvPr id="107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GPS does not work inside buildings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4083D-DF48-084D-AD8D-75CF4D994AA4}" type="slidenum">
              <a:rPr lang="en-US"/>
              <a:pPr/>
              <a:t>12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BF80E-C24C-634D-8B19-E49A034001E4}" type="slidenum">
              <a:rPr lang="en-US"/>
              <a:pPr/>
              <a:t>13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7BC92-3F3A-C14C-91C9-13DA8F85F4C8}" type="slidenum">
              <a:rPr lang="en-GB"/>
              <a:pPr/>
              <a:t>15</a:t>
            </a:fld>
            <a:endParaRPr lang="en-GB"/>
          </a:p>
        </p:txBody>
      </p:sp>
      <p:sp>
        <p:nvSpPr>
          <p:cNvPr id="83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Helvetica" charset="0"/>
              </a:rPr>
              <a:t>What is the potential problem in using a single time server?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algorithm is probabilistic. Works if round trip times are </a:t>
            </a:r>
            <a:r>
              <a:rPr lang="en-GB" dirty="0" err="1"/>
              <a:t>shortB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716B2-390A-0044-AB99-A5D6625B5F96}" type="slidenum">
              <a:rPr lang="en-GB"/>
              <a:pPr/>
              <a:t>16</a:t>
            </a:fld>
            <a:endParaRPr lang="en-GB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animates the points relaibility, primary and secondary servers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38A96-7388-A34A-9DB4-E38F9698F5D8}" type="slidenum">
              <a:rPr lang="en-GB"/>
              <a:pPr/>
              <a:t>20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900"/>
              <a:t>Local times of </a:t>
            </a:r>
            <a:r>
              <a:rPr lang="en-GB" sz="900" i="1"/>
              <a:t>Send</a:t>
            </a:r>
            <a:r>
              <a:rPr lang="en-GB" sz="900"/>
              <a:t> and </a:t>
            </a:r>
            <a:r>
              <a:rPr lang="en-GB" sz="900" i="1"/>
              <a:t>Receive</a:t>
            </a:r>
            <a:r>
              <a:rPr lang="en-GB" sz="900"/>
              <a:t> of previous message</a:t>
            </a:r>
          </a:p>
          <a:p>
            <a:pPr lvl="1"/>
            <a:r>
              <a:rPr lang="en-GB" sz="900"/>
              <a:t>Local times of </a:t>
            </a:r>
            <a:r>
              <a:rPr lang="en-GB" sz="900" i="1"/>
              <a:t>Send</a:t>
            </a:r>
            <a:r>
              <a:rPr lang="en-GB" sz="900"/>
              <a:t> of current message</a:t>
            </a:r>
          </a:p>
          <a:p>
            <a:pPr lvl="1"/>
            <a:r>
              <a:rPr lang="en-GB" sz="900"/>
              <a:t>Recipient notes the time of receipt ( we have T</a:t>
            </a:r>
            <a:r>
              <a:rPr lang="en-GB" sz="900" baseline="-25000"/>
              <a:t>i-3</a:t>
            </a:r>
            <a:r>
              <a:rPr lang="en-GB" sz="900"/>
              <a:t>, T</a:t>
            </a:r>
            <a:r>
              <a:rPr lang="en-GB" sz="900" baseline="-25000"/>
              <a:t>i-2</a:t>
            </a:r>
            <a:r>
              <a:rPr lang="en-GB" sz="900"/>
              <a:t>, T</a:t>
            </a:r>
            <a:r>
              <a:rPr lang="en-GB" sz="900" baseline="-25000"/>
              <a:t>i-1</a:t>
            </a:r>
            <a:r>
              <a:rPr lang="en-GB" sz="900"/>
              <a:t>, T</a:t>
            </a:r>
            <a:r>
              <a:rPr lang="en-GB" sz="900" baseline="-25000"/>
              <a:t>i</a:t>
            </a:r>
            <a:r>
              <a:rPr lang="en-GB" sz="900"/>
              <a:t>)</a:t>
            </a:r>
          </a:p>
          <a:p>
            <a:pPr lvl="1"/>
            <a:r>
              <a:rPr lang="en-GB" sz="900"/>
              <a:t>In symmetric mode there can be a non-negligible delay between messages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457200" y="853440"/>
            <a:ext cx="8229600" cy="310896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lang="en-US" sz="54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457200" y="4282440"/>
            <a:ext cx="82296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  <a:prstGeom prst="rect">
            <a:avLst/>
          </a:prstGeom>
        </p:spPr>
        <p:txBody>
          <a:bodyPr anchor="t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6783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lnSpc>
          <a:spcPts val="4000"/>
        </a:lnSpc>
        <a:buNone/>
        <a:defRPr lang="en-US" sz="44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wz.org/doc/worse-is-better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d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/>
              <a:t>15-446 Distributed Systems</a:t>
            </a:r>
            <a:br>
              <a:rPr sz="4800" dirty="0"/>
            </a:br>
            <a:r>
              <a:rPr sz="4800" dirty="0"/>
              <a:t>Spring 2009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sz="2400" smtClean="0"/>
              <a:t>L</a:t>
            </a:r>
            <a:r>
              <a:rPr sz="2400" smtClean="0"/>
              <a:t>-8 </a:t>
            </a:r>
            <a:r>
              <a:rPr sz="2400" dirty="0" smtClean="0"/>
              <a:t>Synchronizing Physical Clocks</a:t>
            </a:r>
            <a:endParaRPr lang="en-US" dirty="0"/>
          </a:p>
        </p:txBody>
      </p:sp>
      <p:grpSp>
        <p:nvGrpSpPr>
          <p:cNvPr id="51" name="Group 443"/>
          <p:cNvGrpSpPr>
            <a:grpSpLocks/>
          </p:cNvGrpSpPr>
          <p:nvPr/>
        </p:nvGrpSpPr>
        <p:grpSpPr bwMode="auto">
          <a:xfrm>
            <a:off x="3733800" y="3236463"/>
            <a:ext cx="1524000" cy="1481587"/>
            <a:chOff x="3216" y="2448"/>
            <a:chExt cx="1979" cy="1729"/>
          </a:xfrm>
        </p:grpSpPr>
        <p:sp>
          <p:nvSpPr>
            <p:cNvPr id="52" name="Line 444"/>
            <p:cNvSpPr>
              <a:spLocks noChangeShapeType="1"/>
            </p:cNvSpPr>
            <p:nvPr/>
          </p:nvSpPr>
          <p:spPr bwMode="auto">
            <a:xfrm flipV="1">
              <a:off x="388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45"/>
            <p:cNvSpPr>
              <a:spLocks/>
            </p:cNvSpPr>
            <p:nvPr/>
          </p:nvSpPr>
          <p:spPr bwMode="auto">
            <a:xfrm>
              <a:off x="3290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6"/>
            <p:cNvSpPr>
              <a:spLocks/>
            </p:cNvSpPr>
            <p:nvPr/>
          </p:nvSpPr>
          <p:spPr bwMode="auto">
            <a:xfrm>
              <a:off x="3948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47"/>
            <p:cNvSpPr>
              <a:spLocks/>
            </p:cNvSpPr>
            <p:nvPr/>
          </p:nvSpPr>
          <p:spPr bwMode="auto">
            <a:xfrm>
              <a:off x="4151" y="2448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48"/>
            <p:cNvSpPr>
              <a:spLocks/>
            </p:cNvSpPr>
            <p:nvPr/>
          </p:nvSpPr>
          <p:spPr bwMode="auto">
            <a:xfrm>
              <a:off x="3605" y="2756"/>
              <a:ext cx="114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4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4" y="112"/>
                </a:cxn>
                <a:cxn ang="0">
                  <a:pos x="114" y="112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9"/>
            <p:cNvSpPr>
              <a:spLocks/>
            </p:cNvSpPr>
            <p:nvPr/>
          </p:nvSpPr>
          <p:spPr bwMode="auto">
            <a:xfrm>
              <a:off x="4704" y="2753"/>
              <a:ext cx="114" cy="11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4" y="115"/>
                </a:cxn>
                <a:cxn ang="0">
                  <a:pos x="114" y="0"/>
                </a:cxn>
                <a:cxn ang="0">
                  <a:pos x="2" y="0"/>
                </a:cxn>
                <a:cxn ang="0">
                  <a:pos x="2" y="115"/>
                </a:cxn>
                <a:cxn ang="0">
                  <a:pos x="2" y="115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0"/>
            <p:cNvSpPr>
              <a:spLocks/>
            </p:cNvSpPr>
            <p:nvPr/>
          </p:nvSpPr>
          <p:spPr bwMode="auto">
            <a:xfrm>
              <a:off x="5083" y="3333"/>
              <a:ext cx="112" cy="11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2" y="114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51"/>
            <p:cNvSpPr>
              <a:spLocks/>
            </p:cNvSpPr>
            <p:nvPr/>
          </p:nvSpPr>
          <p:spPr bwMode="auto">
            <a:xfrm>
              <a:off x="3216" y="3335"/>
              <a:ext cx="115" cy="112"/>
            </a:xfrm>
            <a:custGeom>
              <a:avLst/>
              <a:gdLst/>
              <a:ahLst/>
              <a:cxnLst>
                <a:cxn ang="0">
                  <a:pos x="115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452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92" name="Freeform 453"/>
              <p:cNvSpPr>
                <a:spLocks/>
              </p:cNvSpPr>
              <p:nvPr/>
            </p:nvSpPr>
            <p:spPr bwMode="auto">
              <a:xfrm>
                <a:off x="4246" y="2687"/>
                <a:ext cx="277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3"/>
                  </a:cxn>
                  <a:cxn ang="0">
                    <a:pos x="10" y="19"/>
                  </a:cxn>
                  <a:cxn ang="0">
                    <a:pos x="17" y="14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50" y="2"/>
                  </a:cxn>
                  <a:cxn ang="0">
                    <a:pos x="65" y="0"/>
                  </a:cxn>
                  <a:cxn ang="0">
                    <a:pos x="79" y="0"/>
                  </a:cxn>
                  <a:cxn ang="0">
                    <a:pos x="96" y="4"/>
                  </a:cxn>
                  <a:cxn ang="0">
                    <a:pos x="110" y="11"/>
                  </a:cxn>
                  <a:cxn ang="0">
                    <a:pos x="124" y="23"/>
                  </a:cxn>
                  <a:cxn ang="0">
                    <a:pos x="134" y="33"/>
                  </a:cxn>
                  <a:cxn ang="0">
                    <a:pos x="143" y="42"/>
                  </a:cxn>
                  <a:cxn ang="0">
                    <a:pos x="148" y="52"/>
                  </a:cxn>
                  <a:cxn ang="0">
                    <a:pos x="150" y="59"/>
                  </a:cxn>
                  <a:cxn ang="0">
                    <a:pos x="153" y="66"/>
                  </a:cxn>
                  <a:cxn ang="0">
                    <a:pos x="153" y="73"/>
                  </a:cxn>
                  <a:cxn ang="0">
                    <a:pos x="153" y="78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7" y="73"/>
                  </a:cxn>
                  <a:cxn ang="0">
                    <a:pos x="174" y="71"/>
                  </a:cxn>
                  <a:cxn ang="0">
                    <a:pos x="181" y="69"/>
                  </a:cxn>
                  <a:cxn ang="0">
                    <a:pos x="191" y="69"/>
                  </a:cxn>
                  <a:cxn ang="0">
                    <a:pos x="200" y="71"/>
                  </a:cxn>
                  <a:cxn ang="0">
                    <a:pos x="210" y="73"/>
                  </a:cxn>
                  <a:cxn ang="0">
                    <a:pos x="219" y="81"/>
                  </a:cxn>
                  <a:cxn ang="0">
                    <a:pos x="229" y="90"/>
                  </a:cxn>
                  <a:cxn ang="0">
                    <a:pos x="234" y="97"/>
                  </a:cxn>
                  <a:cxn ang="0">
                    <a:pos x="236" y="107"/>
                  </a:cxn>
                  <a:cxn ang="0">
                    <a:pos x="239" y="116"/>
                  </a:cxn>
                  <a:cxn ang="0">
                    <a:pos x="239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4" y="143"/>
                  </a:cxn>
                  <a:cxn ang="0">
                    <a:pos x="234" y="145"/>
                  </a:cxn>
                  <a:cxn ang="0">
                    <a:pos x="231" y="145"/>
                  </a:cxn>
                  <a:cxn ang="0">
                    <a:pos x="234" y="147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8" y="157"/>
                  </a:cxn>
                  <a:cxn ang="0">
                    <a:pos x="253" y="164"/>
                  </a:cxn>
                  <a:cxn ang="0">
                    <a:pos x="260" y="174"/>
                  </a:cxn>
                  <a:cxn ang="0">
                    <a:pos x="267" y="183"/>
                  </a:cxn>
                  <a:cxn ang="0">
                    <a:pos x="272" y="195"/>
                  </a:cxn>
                  <a:cxn ang="0">
                    <a:pos x="274" y="212"/>
                  </a:cxn>
                  <a:cxn ang="0">
                    <a:pos x="277" y="228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54"/>
              <p:cNvSpPr>
                <a:spLocks/>
              </p:cNvSpPr>
              <p:nvPr/>
            </p:nvSpPr>
            <p:spPr bwMode="auto">
              <a:xfrm>
                <a:off x="3891" y="2677"/>
                <a:ext cx="358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3"/>
                  </a:cxn>
                  <a:cxn ang="0">
                    <a:pos x="21" y="174"/>
                  </a:cxn>
                  <a:cxn ang="0">
                    <a:pos x="33" y="162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0" y="145"/>
                  </a:cxn>
                  <a:cxn ang="0">
                    <a:pos x="38" y="134"/>
                  </a:cxn>
                  <a:cxn ang="0">
                    <a:pos x="38" y="117"/>
                  </a:cxn>
                  <a:cxn ang="0">
                    <a:pos x="48" y="98"/>
                  </a:cxn>
                  <a:cxn ang="0">
                    <a:pos x="67" y="83"/>
                  </a:cxn>
                  <a:cxn ang="0">
                    <a:pos x="83" y="79"/>
                  </a:cxn>
                  <a:cxn ang="0">
                    <a:pos x="102" y="81"/>
                  </a:cxn>
                  <a:cxn ang="0">
                    <a:pos x="114" y="86"/>
                  </a:cxn>
                  <a:cxn ang="0">
                    <a:pos x="121" y="91"/>
                  </a:cxn>
                  <a:cxn ang="0">
                    <a:pos x="124" y="88"/>
                  </a:cxn>
                  <a:cxn ang="0">
                    <a:pos x="121" y="81"/>
                  </a:cxn>
                  <a:cxn ang="0">
                    <a:pos x="124" y="69"/>
                  </a:cxn>
                  <a:cxn ang="0">
                    <a:pos x="133" y="52"/>
                  </a:cxn>
                  <a:cxn ang="0">
                    <a:pos x="152" y="31"/>
                  </a:cxn>
                  <a:cxn ang="0">
                    <a:pos x="181" y="14"/>
                  </a:cxn>
                  <a:cxn ang="0">
                    <a:pos x="212" y="10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7" y="2"/>
                  </a:cxn>
                  <a:cxn ang="0">
                    <a:pos x="343" y="7"/>
                  </a:cxn>
                  <a:cxn ang="0">
                    <a:pos x="350" y="17"/>
                  </a:cxn>
                  <a:cxn ang="0">
                    <a:pos x="355" y="26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55"/>
              <p:cNvSpPr>
                <a:spLocks/>
              </p:cNvSpPr>
              <p:nvPr/>
            </p:nvSpPr>
            <p:spPr bwMode="auto">
              <a:xfrm>
                <a:off x="3891" y="2911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2"/>
                  </a:cxn>
                  <a:cxn ang="0">
                    <a:pos x="272" y="205"/>
                  </a:cxn>
                  <a:cxn ang="0">
                    <a:pos x="267" y="207"/>
                  </a:cxn>
                  <a:cxn ang="0">
                    <a:pos x="260" y="212"/>
                  </a:cxn>
                  <a:cxn ang="0">
                    <a:pos x="250" y="217"/>
                  </a:cxn>
                  <a:cxn ang="0">
                    <a:pos x="238" y="221"/>
                  </a:cxn>
                  <a:cxn ang="0">
                    <a:pos x="226" y="226"/>
                  </a:cxn>
                  <a:cxn ang="0">
                    <a:pos x="212" y="229"/>
                  </a:cxn>
                  <a:cxn ang="0">
                    <a:pos x="195" y="226"/>
                  </a:cxn>
                  <a:cxn ang="0">
                    <a:pos x="181" y="224"/>
                  </a:cxn>
                  <a:cxn ang="0">
                    <a:pos x="164" y="214"/>
                  </a:cxn>
                  <a:cxn ang="0">
                    <a:pos x="152" y="205"/>
                  </a:cxn>
                  <a:cxn ang="0">
                    <a:pos x="141" y="195"/>
                  </a:cxn>
                  <a:cxn ang="0">
                    <a:pos x="133" y="186"/>
                  </a:cxn>
                  <a:cxn ang="0">
                    <a:pos x="129" y="176"/>
                  </a:cxn>
                  <a:cxn ang="0">
                    <a:pos x="124" y="167"/>
                  </a:cxn>
                  <a:cxn ang="0">
                    <a:pos x="124" y="159"/>
                  </a:cxn>
                  <a:cxn ang="0">
                    <a:pos x="121" y="155"/>
                  </a:cxn>
                  <a:cxn ang="0">
                    <a:pos x="121" y="150"/>
                  </a:cxn>
                  <a:cxn ang="0">
                    <a:pos x="124" y="148"/>
                  </a:cxn>
                  <a:cxn ang="0">
                    <a:pos x="124" y="145"/>
                  </a:cxn>
                  <a:cxn ang="0">
                    <a:pos x="121" y="148"/>
                  </a:cxn>
                  <a:cxn ang="0">
                    <a:pos x="119" y="150"/>
                  </a:cxn>
                  <a:cxn ang="0">
                    <a:pos x="114" y="152"/>
                  </a:cxn>
                  <a:cxn ang="0">
                    <a:pos x="110" y="155"/>
                  </a:cxn>
                  <a:cxn ang="0">
                    <a:pos x="102" y="157"/>
                  </a:cxn>
                  <a:cxn ang="0">
                    <a:pos x="93" y="157"/>
                  </a:cxn>
                  <a:cxn ang="0">
                    <a:pos x="83" y="157"/>
                  </a:cxn>
                  <a:cxn ang="0">
                    <a:pos x="76" y="157"/>
                  </a:cxn>
                  <a:cxn ang="0">
                    <a:pos x="67" y="152"/>
                  </a:cxn>
                  <a:cxn ang="0">
                    <a:pos x="55" y="145"/>
                  </a:cxn>
                  <a:cxn ang="0">
                    <a:pos x="48" y="138"/>
                  </a:cxn>
                  <a:cxn ang="0">
                    <a:pos x="43" y="128"/>
                  </a:cxn>
                  <a:cxn ang="0">
                    <a:pos x="38" y="121"/>
                  </a:cxn>
                  <a:cxn ang="0">
                    <a:pos x="38" y="112"/>
                  </a:cxn>
                  <a:cxn ang="0">
                    <a:pos x="38" y="105"/>
                  </a:cxn>
                  <a:cxn ang="0">
                    <a:pos x="38" y="97"/>
                  </a:cxn>
                  <a:cxn ang="0">
                    <a:pos x="40" y="90"/>
                  </a:cxn>
                  <a:cxn ang="0">
                    <a:pos x="40" y="86"/>
                  </a:cxn>
                  <a:cxn ang="0">
                    <a:pos x="43" y="83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8" y="78"/>
                  </a:cxn>
                  <a:cxn ang="0">
                    <a:pos x="33" y="76"/>
                  </a:cxn>
                  <a:cxn ang="0">
                    <a:pos x="29" y="71"/>
                  </a:cxn>
                  <a:cxn ang="0">
                    <a:pos x="21" y="64"/>
                  </a:cxn>
                  <a:cxn ang="0">
                    <a:pos x="14" y="55"/>
                  </a:cxn>
                  <a:cxn ang="0">
                    <a:pos x="9" y="45"/>
                  </a:cxn>
                  <a:cxn ang="0">
                    <a:pos x="5" y="31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6"/>
              <p:cNvSpPr>
                <a:spLocks/>
              </p:cNvSpPr>
              <p:nvPr/>
            </p:nvSpPr>
            <p:spPr bwMode="auto">
              <a:xfrm>
                <a:off x="4165" y="2911"/>
                <a:ext cx="355" cy="23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348" y="45"/>
                  </a:cxn>
                  <a:cxn ang="0">
                    <a:pos x="334" y="64"/>
                  </a:cxn>
                  <a:cxn ang="0">
                    <a:pos x="322" y="76"/>
                  </a:cxn>
                  <a:cxn ang="0">
                    <a:pos x="315" y="81"/>
                  </a:cxn>
                  <a:cxn ang="0">
                    <a:pos x="315" y="83"/>
                  </a:cxn>
                  <a:cxn ang="0">
                    <a:pos x="317" y="90"/>
                  </a:cxn>
                  <a:cxn ang="0">
                    <a:pos x="320" y="105"/>
                  </a:cxn>
                  <a:cxn ang="0">
                    <a:pos x="317" y="121"/>
                  </a:cxn>
                  <a:cxn ang="0">
                    <a:pos x="310" y="138"/>
                  </a:cxn>
                  <a:cxn ang="0">
                    <a:pos x="291" y="152"/>
                  </a:cxn>
                  <a:cxn ang="0">
                    <a:pos x="272" y="159"/>
                  </a:cxn>
                  <a:cxn ang="0">
                    <a:pos x="255" y="157"/>
                  </a:cxn>
                  <a:cxn ang="0">
                    <a:pos x="241" y="152"/>
                  </a:cxn>
                  <a:cxn ang="0">
                    <a:pos x="234" y="148"/>
                  </a:cxn>
                  <a:cxn ang="0">
                    <a:pos x="234" y="148"/>
                  </a:cxn>
                  <a:cxn ang="0">
                    <a:pos x="234" y="155"/>
                  </a:cxn>
                  <a:cxn ang="0">
                    <a:pos x="231" y="169"/>
                  </a:cxn>
                  <a:cxn ang="0">
                    <a:pos x="224" y="186"/>
                  </a:cxn>
                  <a:cxn ang="0">
                    <a:pos x="205" y="205"/>
                  </a:cxn>
                  <a:cxn ang="0">
                    <a:pos x="177" y="224"/>
                  </a:cxn>
                  <a:cxn ang="0">
                    <a:pos x="146" y="229"/>
                  </a:cxn>
                  <a:cxn ang="0">
                    <a:pos x="117" y="224"/>
                  </a:cxn>
                  <a:cxn ang="0">
                    <a:pos x="98" y="214"/>
                  </a:cxn>
                  <a:cxn ang="0">
                    <a:pos x="86" y="205"/>
                  </a:cxn>
                  <a:cxn ang="0">
                    <a:pos x="84" y="205"/>
                  </a:cxn>
                  <a:cxn ang="0">
                    <a:pos x="81" y="212"/>
                  </a:cxn>
                  <a:cxn ang="0">
                    <a:pos x="76" y="219"/>
                  </a:cxn>
                  <a:cxn ang="0">
                    <a:pos x="69" y="229"/>
                  </a:cxn>
                  <a:cxn ang="0">
                    <a:pos x="53" y="236"/>
                  </a:cxn>
                  <a:cxn ang="0">
                    <a:pos x="31" y="236"/>
                  </a:cxn>
                  <a:cxn ang="0">
                    <a:pos x="14" y="229"/>
                  </a:cxn>
                  <a:cxn ang="0">
                    <a:pos x="5" y="219"/>
                  </a:cxn>
                  <a:cxn ang="0">
                    <a:pos x="0" y="212"/>
                  </a:cxn>
                  <a:cxn ang="0">
                    <a:pos x="0" y="205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457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88" name="Freeform 458"/>
              <p:cNvSpPr>
                <a:spLocks/>
              </p:cNvSpPr>
              <p:nvPr/>
            </p:nvSpPr>
            <p:spPr bwMode="auto">
              <a:xfrm>
                <a:off x="4768" y="3438"/>
                <a:ext cx="274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15" y="14"/>
                  </a:cxn>
                  <a:cxn ang="0">
                    <a:pos x="24" y="9"/>
                  </a:cxn>
                  <a:cxn ang="0">
                    <a:pos x="36" y="4"/>
                  </a:cxn>
                  <a:cxn ang="0">
                    <a:pos x="48" y="0"/>
                  </a:cxn>
                  <a:cxn ang="0">
                    <a:pos x="62" y="0"/>
                  </a:cxn>
                  <a:cxn ang="0">
                    <a:pos x="77" y="0"/>
                  </a:cxn>
                  <a:cxn ang="0">
                    <a:pos x="93" y="4"/>
                  </a:cxn>
                  <a:cxn ang="0">
                    <a:pos x="108" y="12"/>
                  </a:cxn>
                  <a:cxn ang="0">
                    <a:pos x="122" y="21"/>
                  </a:cxn>
                  <a:cxn ang="0">
                    <a:pos x="134" y="33"/>
                  </a:cxn>
                  <a:cxn ang="0">
                    <a:pos x="141" y="43"/>
                  </a:cxn>
                  <a:cxn ang="0">
                    <a:pos x="146" y="52"/>
                  </a:cxn>
                  <a:cxn ang="0">
                    <a:pos x="148" y="59"/>
                  </a:cxn>
                  <a:cxn ang="0">
                    <a:pos x="151" y="66"/>
                  </a:cxn>
                  <a:cxn ang="0">
                    <a:pos x="151" y="71"/>
                  </a:cxn>
                  <a:cxn ang="0">
                    <a:pos x="151" y="76"/>
                  </a:cxn>
                  <a:cxn ang="0">
                    <a:pos x="151" y="78"/>
                  </a:cxn>
                  <a:cxn ang="0">
                    <a:pos x="151" y="81"/>
                  </a:cxn>
                  <a:cxn ang="0">
                    <a:pos x="151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5" y="74"/>
                  </a:cxn>
                  <a:cxn ang="0">
                    <a:pos x="172" y="71"/>
                  </a:cxn>
                  <a:cxn ang="0">
                    <a:pos x="182" y="69"/>
                  </a:cxn>
                  <a:cxn ang="0">
                    <a:pos x="189" y="69"/>
                  </a:cxn>
                  <a:cxn ang="0">
                    <a:pos x="198" y="71"/>
                  </a:cxn>
                  <a:cxn ang="0">
                    <a:pos x="208" y="74"/>
                  </a:cxn>
                  <a:cxn ang="0">
                    <a:pos x="217" y="81"/>
                  </a:cxn>
                  <a:cxn ang="0">
                    <a:pos x="227" y="88"/>
                  </a:cxn>
                  <a:cxn ang="0">
                    <a:pos x="232" y="97"/>
                  </a:cxn>
                  <a:cxn ang="0">
                    <a:pos x="234" y="107"/>
                  </a:cxn>
                  <a:cxn ang="0">
                    <a:pos x="236" y="114"/>
                  </a:cxn>
                  <a:cxn ang="0">
                    <a:pos x="236" y="124"/>
                  </a:cxn>
                  <a:cxn ang="0">
                    <a:pos x="236" y="131"/>
                  </a:cxn>
                  <a:cxn ang="0">
                    <a:pos x="234" y="135"/>
                  </a:cxn>
                  <a:cxn ang="0">
                    <a:pos x="232" y="140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6" y="157"/>
                  </a:cxn>
                  <a:cxn ang="0">
                    <a:pos x="253" y="164"/>
                  </a:cxn>
                  <a:cxn ang="0">
                    <a:pos x="258" y="171"/>
                  </a:cxn>
                  <a:cxn ang="0">
                    <a:pos x="265" y="183"/>
                  </a:cxn>
                  <a:cxn ang="0">
                    <a:pos x="270" y="195"/>
                  </a:cxn>
                  <a:cxn ang="0">
                    <a:pos x="272" y="209"/>
                  </a:cxn>
                  <a:cxn ang="0">
                    <a:pos x="274" y="228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459"/>
              <p:cNvSpPr>
                <a:spLocks/>
              </p:cNvSpPr>
              <p:nvPr/>
            </p:nvSpPr>
            <p:spPr bwMode="auto">
              <a:xfrm>
                <a:off x="4411" y="3428"/>
                <a:ext cx="357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1"/>
                  </a:cxn>
                  <a:cxn ang="0">
                    <a:pos x="21" y="172"/>
                  </a:cxn>
                  <a:cxn ang="0">
                    <a:pos x="33" y="160"/>
                  </a:cxn>
                  <a:cxn ang="0">
                    <a:pos x="43" y="155"/>
                  </a:cxn>
                  <a:cxn ang="0">
                    <a:pos x="43" y="153"/>
                  </a:cxn>
                  <a:cxn ang="0">
                    <a:pos x="40" y="145"/>
                  </a:cxn>
                  <a:cxn ang="0">
                    <a:pos x="38" y="131"/>
                  </a:cxn>
                  <a:cxn ang="0">
                    <a:pos x="40" y="114"/>
                  </a:cxn>
                  <a:cxn ang="0">
                    <a:pos x="47" y="98"/>
                  </a:cxn>
                  <a:cxn ang="0">
                    <a:pos x="66" y="84"/>
                  </a:cxn>
                  <a:cxn ang="0">
                    <a:pos x="85" y="79"/>
                  </a:cxn>
                  <a:cxn ang="0">
                    <a:pos x="102" y="79"/>
                  </a:cxn>
                  <a:cxn ang="0">
                    <a:pos x="114" y="84"/>
                  </a:cxn>
                  <a:cxn ang="0">
                    <a:pos x="124" y="88"/>
                  </a:cxn>
                  <a:cxn ang="0">
                    <a:pos x="124" y="88"/>
                  </a:cxn>
                  <a:cxn ang="0">
                    <a:pos x="124" y="81"/>
                  </a:cxn>
                  <a:cxn ang="0">
                    <a:pos x="126" y="69"/>
                  </a:cxn>
                  <a:cxn ang="0">
                    <a:pos x="133" y="50"/>
                  </a:cxn>
                  <a:cxn ang="0">
                    <a:pos x="152" y="31"/>
                  </a:cxn>
                  <a:cxn ang="0">
                    <a:pos x="181" y="12"/>
                  </a:cxn>
                  <a:cxn ang="0">
                    <a:pos x="212" y="7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1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6" y="2"/>
                  </a:cxn>
                  <a:cxn ang="0">
                    <a:pos x="343" y="7"/>
                  </a:cxn>
                  <a:cxn ang="0">
                    <a:pos x="353" y="17"/>
                  </a:cxn>
                  <a:cxn ang="0">
                    <a:pos x="357" y="26"/>
                  </a:cxn>
                  <a:cxn ang="0">
                    <a:pos x="357" y="31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60"/>
              <p:cNvSpPr>
                <a:spLocks/>
              </p:cNvSpPr>
              <p:nvPr/>
            </p:nvSpPr>
            <p:spPr bwMode="auto">
              <a:xfrm>
                <a:off x="4411" y="3659"/>
                <a:ext cx="274" cy="229"/>
              </a:xfrm>
              <a:custGeom>
                <a:avLst/>
                <a:gdLst/>
                <a:ahLst/>
                <a:cxnLst>
                  <a:cxn ang="0">
                    <a:pos x="274" y="205"/>
                  </a:cxn>
                  <a:cxn ang="0">
                    <a:pos x="271" y="208"/>
                  </a:cxn>
                  <a:cxn ang="0">
                    <a:pos x="267" y="210"/>
                  </a:cxn>
                  <a:cxn ang="0">
                    <a:pos x="260" y="215"/>
                  </a:cxn>
                  <a:cxn ang="0">
                    <a:pos x="250" y="220"/>
                  </a:cxn>
                  <a:cxn ang="0">
                    <a:pos x="238" y="224"/>
                  </a:cxn>
                  <a:cxn ang="0">
                    <a:pos x="226" y="229"/>
                  </a:cxn>
                  <a:cxn ang="0">
                    <a:pos x="212" y="229"/>
                  </a:cxn>
                  <a:cxn ang="0">
                    <a:pos x="198" y="229"/>
                  </a:cxn>
                  <a:cxn ang="0">
                    <a:pos x="181" y="224"/>
                  </a:cxn>
                  <a:cxn ang="0">
                    <a:pos x="167" y="217"/>
                  </a:cxn>
                  <a:cxn ang="0">
                    <a:pos x="152" y="208"/>
                  </a:cxn>
                  <a:cxn ang="0">
                    <a:pos x="140" y="196"/>
                  </a:cxn>
                  <a:cxn ang="0">
                    <a:pos x="133" y="186"/>
                  </a:cxn>
                  <a:cxn ang="0">
                    <a:pos x="128" y="179"/>
                  </a:cxn>
                  <a:cxn ang="0">
                    <a:pos x="126" y="170"/>
                  </a:cxn>
                  <a:cxn ang="0">
                    <a:pos x="124" y="162"/>
                  </a:cxn>
                  <a:cxn ang="0">
                    <a:pos x="124" y="158"/>
                  </a:cxn>
                  <a:cxn ang="0">
                    <a:pos x="124" y="153"/>
                  </a:cxn>
                  <a:cxn ang="0">
                    <a:pos x="124" y="151"/>
                  </a:cxn>
                  <a:cxn ang="0">
                    <a:pos x="124" y="148"/>
                  </a:cxn>
                  <a:cxn ang="0">
                    <a:pos x="124" y="148"/>
                  </a:cxn>
                  <a:cxn ang="0">
                    <a:pos x="119" y="151"/>
                  </a:cxn>
                  <a:cxn ang="0">
                    <a:pos x="114" y="153"/>
                  </a:cxn>
                  <a:cxn ang="0">
                    <a:pos x="109" y="155"/>
                  </a:cxn>
                  <a:cxn ang="0">
                    <a:pos x="102" y="158"/>
                  </a:cxn>
                  <a:cxn ang="0">
                    <a:pos x="93" y="160"/>
                  </a:cxn>
                  <a:cxn ang="0">
                    <a:pos x="85" y="160"/>
                  </a:cxn>
                  <a:cxn ang="0">
                    <a:pos x="76" y="158"/>
                  </a:cxn>
                  <a:cxn ang="0">
                    <a:pos x="66" y="155"/>
                  </a:cxn>
                  <a:cxn ang="0">
                    <a:pos x="57" y="148"/>
                  </a:cxn>
                  <a:cxn ang="0">
                    <a:pos x="47" y="141"/>
                  </a:cxn>
                  <a:cxn ang="0">
                    <a:pos x="43" y="131"/>
                  </a:cxn>
                  <a:cxn ang="0">
                    <a:pos x="40" y="122"/>
                  </a:cxn>
                  <a:cxn ang="0">
                    <a:pos x="38" y="115"/>
                  </a:cxn>
                  <a:cxn ang="0">
                    <a:pos x="38" y="105"/>
                  </a:cxn>
                  <a:cxn ang="0">
                    <a:pos x="38" y="98"/>
                  </a:cxn>
                  <a:cxn ang="0">
                    <a:pos x="40" y="93"/>
                  </a:cxn>
                  <a:cxn ang="0">
                    <a:pos x="43" y="89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38" y="81"/>
                  </a:cxn>
                  <a:cxn ang="0">
                    <a:pos x="33" y="77"/>
                  </a:cxn>
                  <a:cxn ang="0">
                    <a:pos x="28" y="72"/>
                  </a:cxn>
                  <a:cxn ang="0">
                    <a:pos x="21" y="65"/>
                  </a:cxn>
                  <a:cxn ang="0">
                    <a:pos x="16" y="58"/>
                  </a:cxn>
                  <a:cxn ang="0">
                    <a:pos x="9" y="46"/>
                  </a:cxn>
                  <a:cxn ang="0">
                    <a:pos x="4" y="34"/>
                  </a:cxn>
                  <a:cxn ang="0">
                    <a:pos x="2" y="19"/>
                  </a:cxn>
                  <a:cxn ang="0">
                    <a:pos x="0" y="0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61"/>
              <p:cNvSpPr>
                <a:spLocks/>
              </p:cNvSpPr>
              <p:nvPr/>
            </p:nvSpPr>
            <p:spPr bwMode="auto">
              <a:xfrm>
                <a:off x="4685" y="3659"/>
                <a:ext cx="355" cy="239"/>
              </a:xfrm>
              <a:custGeom>
                <a:avLst/>
                <a:gdLst/>
                <a:ahLst/>
                <a:cxnLst>
                  <a:cxn ang="0">
                    <a:pos x="355" y="19"/>
                  </a:cxn>
                  <a:cxn ang="0">
                    <a:pos x="348" y="48"/>
                  </a:cxn>
                  <a:cxn ang="0">
                    <a:pos x="336" y="67"/>
                  </a:cxn>
                  <a:cxn ang="0">
                    <a:pos x="324" y="79"/>
                  </a:cxn>
                  <a:cxn ang="0">
                    <a:pos x="315" y="84"/>
                  </a:cxn>
                  <a:cxn ang="0">
                    <a:pos x="315" y="86"/>
                  </a:cxn>
                  <a:cxn ang="0">
                    <a:pos x="317" y="93"/>
                  </a:cxn>
                  <a:cxn ang="0">
                    <a:pos x="319" y="108"/>
                  </a:cxn>
                  <a:cxn ang="0">
                    <a:pos x="317" y="124"/>
                  </a:cxn>
                  <a:cxn ang="0">
                    <a:pos x="310" y="141"/>
                  </a:cxn>
                  <a:cxn ang="0">
                    <a:pos x="291" y="155"/>
                  </a:cxn>
                  <a:cxn ang="0">
                    <a:pos x="272" y="160"/>
                  </a:cxn>
                  <a:cxn ang="0">
                    <a:pos x="255" y="160"/>
                  </a:cxn>
                  <a:cxn ang="0">
                    <a:pos x="243" y="155"/>
                  </a:cxn>
                  <a:cxn ang="0">
                    <a:pos x="234" y="151"/>
                  </a:cxn>
                  <a:cxn ang="0">
                    <a:pos x="234" y="151"/>
                  </a:cxn>
                  <a:cxn ang="0">
                    <a:pos x="234" y="158"/>
                  </a:cxn>
                  <a:cxn ang="0">
                    <a:pos x="231" y="170"/>
                  </a:cxn>
                  <a:cxn ang="0">
                    <a:pos x="224" y="189"/>
                  </a:cxn>
                  <a:cxn ang="0">
                    <a:pos x="205" y="208"/>
                  </a:cxn>
                  <a:cxn ang="0">
                    <a:pos x="176" y="227"/>
                  </a:cxn>
                  <a:cxn ang="0">
                    <a:pos x="145" y="232"/>
                  </a:cxn>
                  <a:cxn ang="0">
                    <a:pos x="119" y="224"/>
                  </a:cxn>
                  <a:cxn ang="0">
                    <a:pos x="98" y="215"/>
                  </a:cxn>
                  <a:cxn ang="0">
                    <a:pos x="86" y="208"/>
                  </a:cxn>
                  <a:cxn ang="0">
                    <a:pos x="83" y="208"/>
                  </a:cxn>
                  <a:cxn ang="0">
                    <a:pos x="83" y="213"/>
                  </a:cxn>
                  <a:cxn ang="0">
                    <a:pos x="79" y="222"/>
                  </a:cxn>
                  <a:cxn ang="0">
                    <a:pos x="69" y="232"/>
                  </a:cxn>
                  <a:cxn ang="0">
                    <a:pos x="52" y="236"/>
                  </a:cxn>
                  <a:cxn ang="0">
                    <a:pos x="31" y="236"/>
                  </a:cxn>
                  <a:cxn ang="0">
                    <a:pos x="14" y="232"/>
                  </a:cxn>
                  <a:cxn ang="0">
                    <a:pos x="5" y="222"/>
                  </a:cxn>
                  <a:cxn ang="0">
                    <a:pos x="0" y="213"/>
                  </a:cxn>
                  <a:cxn ang="0">
                    <a:pos x="0" y="208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462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84" name="Freeform 463"/>
              <p:cNvSpPr>
                <a:spLocks/>
              </p:cNvSpPr>
              <p:nvPr/>
            </p:nvSpPr>
            <p:spPr bwMode="auto">
              <a:xfrm>
                <a:off x="3722" y="3440"/>
                <a:ext cx="276" cy="22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7" y="19"/>
                  </a:cxn>
                  <a:cxn ang="0">
                    <a:pos x="16" y="14"/>
                  </a:cxn>
                  <a:cxn ang="0">
                    <a:pos x="26" y="10"/>
                  </a:cxn>
                  <a:cxn ang="0">
                    <a:pos x="35" y="5"/>
                  </a:cxn>
                  <a:cxn ang="0">
                    <a:pos x="50" y="2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95" y="5"/>
                  </a:cxn>
                  <a:cxn ang="0">
                    <a:pos x="109" y="12"/>
                  </a:cxn>
                  <a:cxn ang="0">
                    <a:pos x="124" y="24"/>
                  </a:cxn>
                  <a:cxn ang="0">
                    <a:pos x="133" y="33"/>
                  </a:cxn>
                  <a:cxn ang="0">
                    <a:pos x="143" y="43"/>
                  </a:cxn>
                  <a:cxn ang="0">
                    <a:pos x="147" y="52"/>
                  </a:cxn>
                  <a:cxn ang="0">
                    <a:pos x="150" y="60"/>
                  </a:cxn>
                  <a:cxn ang="0">
                    <a:pos x="152" y="67"/>
                  </a:cxn>
                  <a:cxn ang="0">
                    <a:pos x="152" y="74"/>
                  </a:cxn>
                  <a:cxn ang="0">
                    <a:pos x="152" y="79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5" y="79"/>
                  </a:cxn>
                  <a:cxn ang="0">
                    <a:pos x="159" y="76"/>
                  </a:cxn>
                  <a:cxn ang="0">
                    <a:pos x="167" y="74"/>
                  </a:cxn>
                  <a:cxn ang="0">
                    <a:pos x="174" y="72"/>
                  </a:cxn>
                  <a:cxn ang="0">
                    <a:pos x="181" y="69"/>
                  </a:cxn>
                  <a:cxn ang="0">
                    <a:pos x="190" y="69"/>
                  </a:cxn>
                  <a:cxn ang="0">
                    <a:pos x="200" y="72"/>
                  </a:cxn>
                  <a:cxn ang="0">
                    <a:pos x="209" y="74"/>
                  </a:cxn>
                  <a:cxn ang="0">
                    <a:pos x="219" y="81"/>
                  </a:cxn>
                  <a:cxn ang="0">
                    <a:pos x="229" y="91"/>
                  </a:cxn>
                  <a:cxn ang="0">
                    <a:pos x="233" y="98"/>
                  </a:cxn>
                  <a:cxn ang="0">
                    <a:pos x="236" y="107"/>
                  </a:cxn>
                  <a:cxn ang="0">
                    <a:pos x="238" y="117"/>
                  </a:cxn>
                  <a:cxn ang="0">
                    <a:pos x="238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3" y="143"/>
                  </a:cxn>
                  <a:cxn ang="0">
                    <a:pos x="233" y="145"/>
                  </a:cxn>
                  <a:cxn ang="0">
                    <a:pos x="231" y="145"/>
                  </a:cxn>
                  <a:cxn ang="0">
                    <a:pos x="233" y="148"/>
                  </a:cxn>
                  <a:cxn ang="0">
                    <a:pos x="236" y="148"/>
                  </a:cxn>
                  <a:cxn ang="0">
                    <a:pos x="240" y="153"/>
                  </a:cxn>
                  <a:cxn ang="0">
                    <a:pos x="248" y="157"/>
                  </a:cxn>
                  <a:cxn ang="0">
                    <a:pos x="252" y="164"/>
                  </a:cxn>
                  <a:cxn ang="0">
                    <a:pos x="259" y="174"/>
                  </a:cxn>
                  <a:cxn ang="0">
                    <a:pos x="267" y="184"/>
                  </a:cxn>
                  <a:cxn ang="0">
                    <a:pos x="271" y="195"/>
                  </a:cxn>
                  <a:cxn ang="0">
                    <a:pos x="274" y="212"/>
                  </a:cxn>
                  <a:cxn ang="0">
                    <a:pos x="276" y="229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64"/>
              <p:cNvSpPr>
                <a:spLocks/>
              </p:cNvSpPr>
              <p:nvPr/>
            </p:nvSpPr>
            <p:spPr bwMode="auto">
              <a:xfrm>
                <a:off x="3366" y="3430"/>
                <a:ext cx="358" cy="236"/>
              </a:xfrm>
              <a:custGeom>
                <a:avLst/>
                <a:gdLst/>
                <a:ahLst/>
                <a:cxnLst>
                  <a:cxn ang="0">
                    <a:pos x="3" y="220"/>
                  </a:cxn>
                  <a:cxn ang="0">
                    <a:pos x="10" y="194"/>
                  </a:cxn>
                  <a:cxn ang="0">
                    <a:pos x="22" y="174"/>
                  </a:cxn>
                  <a:cxn ang="0">
                    <a:pos x="34" y="163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1" y="146"/>
                  </a:cxn>
                  <a:cxn ang="0">
                    <a:pos x="39" y="134"/>
                  </a:cxn>
                  <a:cxn ang="0">
                    <a:pos x="39" y="117"/>
                  </a:cxn>
                  <a:cxn ang="0">
                    <a:pos x="48" y="98"/>
                  </a:cxn>
                  <a:cxn ang="0">
                    <a:pos x="65" y="84"/>
                  </a:cxn>
                  <a:cxn ang="0">
                    <a:pos x="84" y="79"/>
                  </a:cxn>
                  <a:cxn ang="0">
                    <a:pos x="103" y="82"/>
                  </a:cxn>
                  <a:cxn ang="0">
                    <a:pos x="115" y="86"/>
                  </a:cxn>
                  <a:cxn ang="0">
                    <a:pos x="122" y="91"/>
                  </a:cxn>
                  <a:cxn ang="0">
                    <a:pos x="124" y="89"/>
                  </a:cxn>
                  <a:cxn ang="0">
                    <a:pos x="122" y="82"/>
                  </a:cxn>
                  <a:cxn ang="0">
                    <a:pos x="124" y="70"/>
                  </a:cxn>
                  <a:cxn ang="0">
                    <a:pos x="134" y="53"/>
                  </a:cxn>
                  <a:cxn ang="0">
                    <a:pos x="153" y="31"/>
                  </a:cxn>
                  <a:cxn ang="0">
                    <a:pos x="182" y="15"/>
                  </a:cxn>
                  <a:cxn ang="0">
                    <a:pos x="213" y="10"/>
                  </a:cxn>
                  <a:cxn ang="0">
                    <a:pos x="239" y="15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5" y="31"/>
                  </a:cxn>
                  <a:cxn ang="0">
                    <a:pos x="275" y="27"/>
                  </a:cxn>
                  <a:cxn ang="0">
                    <a:pos x="279" y="17"/>
                  </a:cxn>
                  <a:cxn ang="0">
                    <a:pos x="289" y="8"/>
                  </a:cxn>
                  <a:cxn ang="0">
                    <a:pos x="306" y="3"/>
                  </a:cxn>
                  <a:cxn ang="0">
                    <a:pos x="327" y="3"/>
                  </a:cxn>
                  <a:cxn ang="0">
                    <a:pos x="344" y="8"/>
                  </a:cxn>
                  <a:cxn ang="0">
                    <a:pos x="351" y="17"/>
                  </a:cxn>
                  <a:cxn ang="0">
                    <a:pos x="356" y="27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465"/>
              <p:cNvSpPr>
                <a:spLocks/>
              </p:cNvSpPr>
              <p:nvPr/>
            </p:nvSpPr>
            <p:spPr bwMode="auto">
              <a:xfrm>
                <a:off x="3366" y="3664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3"/>
                  </a:cxn>
                  <a:cxn ang="0">
                    <a:pos x="272" y="205"/>
                  </a:cxn>
                  <a:cxn ang="0">
                    <a:pos x="267" y="208"/>
                  </a:cxn>
                  <a:cxn ang="0">
                    <a:pos x="260" y="212"/>
                  </a:cxn>
                  <a:cxn ang="0">
                    <a:pos x="251" y="217"/>
                  </a:cxn>
                  <a:cxn ang="0">
                    <a:pos x="239" y="222"/>
                  </a:cxn>
                  <a:cxn ang="0">
                    <a:pos x="227" y="227"/>
                  </a:cxn>
                  <a:cxn ang="0">
                    <a:pos x="213" y="229"/>
                  </a:cxn>
                  <a:cxn ang="0">
                    <a:pos x="196" y="227"/>
                  </a:cxn>
                  <a:cxn ang="0">
                    <a:pos x="182" y="224"/>
                  </a:cxn>
                  <a:cxn ang="0">
                    <a:pos x="165" y="215"/>
                  </a:cxn>
                  <a:cxn ang="0">
                    <a:pos x="153" y="205"/>
                  </a:cxn>
                  <a:cxn ang="0">
                    <a:pos x="141" y="196"/>
                  </a:cxn>
                  <a:cxn ang="0">
                    <a:pos x="134" y="186"/>
                  </a:cxn>
                  <a:cxn ang="0">
                    <a:pos x="129" y="177"/>
                  </a:cxn>
                  <a:cxn ang="0">
                    <a:pos x="124" y="167"/>
                  </a:cxn>
                  <a:cxn ang="0">
                    <a:pos x="124" y="160"/>
                  </a:cxn>
                  <a:cxn ang="0">
                    <a:pos x="122" y="155"/>
                  </a:cxn>
                  <a:cxn ang="0">
                    <a:pos x="122" y="150"/>
                  </a:cxn>
                  <a:cxn ang="0">
                    <a:pos x="124" y="148"/>
                  </a:cxn>
                  <a:cxn ang="0">
                    <a:pos x="124" y="146"/>
                  </a:cxn>
                  <a:cxn ang="0">
                    <a:pos x="122" y="148"/>
                  </a:cxn>
                  <a:cxn ang="0">
                    <a:pos x="120" y="150"/>
                  </a:cxn>
                  <a:cxn ang="0">
                    <a:pos x="115" y="153"/>
                  </a:cxn>
                  <a:cxn ang="0">
                    <a:pos x="110" y="155"/>
                  </a:cxn>
                  <a:cxn ang="0">
                    <a:pos x="103" y="157"/>
                  </a:cxn>
                  <a:cxn ang="0">
                    <a:pos x="93" y="157"/>
                  </a:cxn>
                  <a:cxn ang="0">
                    <a:pos x="84" y="157"/>
                  </a:cxn>
                  <a:cxn ang="0">
                    <a:pos x="77" y="157"/>
                  </a:cxn>
                  <a:cxn ang="0">
                    <a:pos x="65" y="153"/>
                  </a:cxn>
                  <a:cxn ang="0">
                    <a:pos x="55" y="146"/>
                  </a:cxn>
                  <a:cxn ang="0">
                    <a:pos x="48" y="138"/>
                  </a:cxn>
                  <a:cxn ang="0">
                    <a:pos x="43" y="129"/>
                  </a:cxn>
                  <a:cxn ang="0">
                    <a:pos x="39" y="122"/>
                  </a:cxn>
                  <a:cxn ang="0">
                    <a:pos x="39" y="112"/>
                  </a:cxn>
                  <a:cxn ang="0">
                    <a:pos x="39" y="105"/>
                  </a:cxn>
                  <a:cxn ang="0">
                    <a:pos x="39" y="98"/>
                  </a:cxn>
                  <a:cxn ang="0">
                    <a:pos x="41" y="91"/>
                  </a:cxn>
                  <a:cxn ang="0">
                    <a:pos x="41" y="86"/>
                  </a:cxn>
                  <a:cxn ang="0">
                    <a:pos x="43" y="84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9" y="79"/>
                  </a:cxn>
                  <a:cxn ang="0">
                    <a:pos x="34" y="76"/>
                  </a:cxn>
                  <a:cxn ang="0">
                    <a:pos x="29" y="72"/>
                  </a:cxn>
                  <a:cxn ang="0">
                    <a:pos x="22" y="64"/>
                  </a:cxn>
                  <a:cxn ang="0">
                    <a:pos x="15" y="55"/>
                  </a:cxn>
                  <a:cxn ang="0">
                    <a:pos x="10" y="45"/>
                  </a:cxn>
                  <a:cxn ang="0">
                    <a:pos x="5" y="31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6"/>
              <p:cNvSpPr>
                <a:spLocks/>
              </p:cNvSpPr>
              <p:nvPr/>
            </p:nvSpPr>
            <p:spPr bwMode="auto">
              <a:xfrm>
                <a:off x="3638" y="3664"/>
                <a:ext cx="360" cy="236"/>
              </a:xfrm>
              <a:custGeom>
                <a:avLst/>
                <a:gdLst/>
                <a:ahLst/>
                <a:cxnLst>
                  <a:cxn ang="0">
                    <a:pos x="3" y="205"/>
                  </a:cxn>
                  <a:cxn ang="0">
                    <a:pos x="3" y="212"/>
                  </a:cxn>
                  <a:cxn ang="0">
                    <a:pos x="7" y="219"/>
                  </a:cxn>
                  <a:cxn ang="0">
                    <a:pos x="17" y="229"/>
                  </a:cxn>
                  <a:cxn ang="0">
                    <a:pos x="34" y="236"/>
                  </a:cxn>
                  <a:cxn ang="0">
                    <a:pos x="55" y="236"/>
                  </a:cxn>
                  <a:cxn ang="0">
                    <a:pos x="72" y="229"/>
                  </a:cxn>
                  <a:cxn ang="0">
                    <a:pos x="79" y="219"/>
                  </a:cxn>
                  <a:cxn ang="0">
                    <a:pos x="84" y="212"/>
                  </a:cxn>
                  <a:cxn ang="0">
                    <a:pos x="86" y="205"/>
                  </a:cxn>
                  <a:cxn ang="0">
                    <a:pos x="88" y="205"/>
                  </a:cxn>
                  <a:cxn ang="0">
                    <a:pos x="100" y="215"/>
                  </a:cxn>
                  <a:cxn ang="0">
                    <a:pos x="119" y="224"/>
                  </a:cxn>
                  <a:cxn ang="0">
                    <a:pos x="148" y="229"/>
                  </a:cxn>
                  <a:cxn ang="0">
                    <a:pos x="179" y="224"/>
                  </a:cxn>
                  <a:cxn ang="0">
                    <a:pos x="208" y="205"/>
                  </a:cxn>
                  <a:cxn ang="0">
                    <a:pos x="227" y="186"/>
                  </a:cxn>
                  <a:cxn ang="0">
                    <a:pos x="234" y="169"/>
                  </a:cxn>
                  <a:cxn ang="0">
                    <a:pos x="236" y="155"/>
                  </a:cxn>
                  <a:cxn ang="0">
                    <a:pos x="236" y="148"/>
                  </a:cxn>
                  <a:cxn ang="0">
                    <a:pos x="236" y="148"/>
                  </a:cxn>
                  <a:cxn ang="0">
                    <a:pos x="243" y="153"/>
                  </a:cxn>
                  <a:cxn ang="0">
                    <a:pos x="258" y="157"/>
                  </a:cxn>
                  <a:cxn ang="0">
                    <a:pos x="274" y="160"/>
                  </a:cxn>
                  <a:cxn ang="0">
                    <a:pos x="293" y="153"/>
                  </a:cxn>
                  <a:cxn ang="0">
                    <a:pos x="313" y="138"/>
                  </a:cxn>
                  <a:cxn ang="0">
                    <a:pos x="320" y="122"/>
                  </a:cxn>
                  <a:cxn ang="0">
                    <a:pos x="322" y="105"/>
                  </a:cxn>
                  <a:cxn ang="0">
                    <a:pos x="320" y="91"/>
                  </a:cxn>
                  <a:cxn ang="0">
                    <a:pos x="317" y="84"/>
                  </a:cxn>
                  <a:cxn ang="0">
                    <a:pos x="317" y="81"/>
                  </a:cxn>
                  <a:cxn ang="0">
                    <a:pos x="324" y="76"/>
                  </a:cxn>
                  <a:cxn ang="0">
                    <a:pos x="336" y="64"/>
                  </a:cxn>
                  <a:cxn ang="0">
                    <a:pos x="351" y="45"/>
                  </a:cxn>
                  <a:cxn ang="0">
                    <a:pos x="358" y="17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67"/>
            <p:cNvSpPr>
              <a:spLocks/>
            </p:cNvSpPr>
            <p:nvPr/>
          </p:nvSpPr>
          <p:spPr bwMode="auto">
            <a:xfrm>
              <a:off x="4346" y="4062"/>
              <a:ext cx="115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5" y="115"/>
                </a:cxn>
                <a:cxn ang="0">
                  <a:pos x="115" y="115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68"/>
            <p:cNvSpPr>
              <a:spLocks/>
            </p:cNvSpPr>
            <p:nvPr/>
          </p:nvSpPr>
          <p:spPr bwMode="auto">
            <a:xfrm>
              <a:off x="4985" y="4062"/>
              <a:ext cx="112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2" y="115"/>
                </a:cxn>
                <a:cxn ang="0">
                  <a:pos x="112" y="115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69"/>
            <p:cNvSpPr>
              <a:spLocks noChangeShapeType="1"/>
            </p:cNvSpPr>
            <p:nvPr/>
          </p:nvSpPr>
          <p:spPr bwMode="auto">
            <a:xfrm>
              <a:off x="4206" y="2558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70"/>
            <p:cNvSpPr>
              <a:spLocks noChangeShapeType="1"/>
            </p:cNvSpPr>
            <p:nvPr/>
          </p:nvSpPr>
          <p:spPr bwMode="auto">
            <a:xfrm flipH="1" flipV="1">
              <a:off x="3719" y="2813"/>
              <a:ext cx="172" cy="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71"/>
            <p:cNvSpPr>
              <a:spLocks noChangeShapeType="1"/>
            </p:cNvSpPr>
            <p:nvPr/>
          </p:nvSpPr>
          <p:spPr bwMode="auto">
            <a:xfrm flipV="1">
              <a:off x="4520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2"/>
            <p:cNvSpPr>
              <a:spLocks noChangeShapeType="1"/>
            </p:cNvSpPr>
            <p:nvPr/>
          </p:nvSpPr>
          <p:spPr bwMode="auto">
            <a:xfrm flipH="1">
              <a:off x="3683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73"/>
            <p:cNvSpPr>
              <a:spLocks/>
            </p:cNvSpPr>
            <p:nvPr/>
          </p:nvSpPr>
          <p:spPr bwMode="auto">
            <a:xfrm>
              <a:off x="3745" y="3199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2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74"/>
            <p:cNvSpPr>
              <a:spLocks/>
            </p:cNvSpPr>
            <p:nvPr/>
          </p:nvSpPr>
          <p:spPr bwMode="auto">
            <a:xfrm>
              <a:off x="3984" y="3264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75"/>
            <p:cNvSpPr>
              <a:spLocks noChangeShapeType="1"/>
            </p:cNvSpPr>
            <p:nvPr/>
          </p:nvSpPr>
          <p:spPr bwMode="auto">
            <a:xfrm>
              <a:off x="4468" y="3054"/>
              <a:ext cx="260" cy="3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76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7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78"/>
            <p:cNvSpPr>
              <a:spLocks noChangeShapeType="1"/>
            </p:cNvSpPr>
            <p:nvPr/>
          </p:nvSpPr>
          <p:spPr bwMode="auto">
            <a:xfrm flipH="1" flipV="1">
              <a:off x="3273" y="3447"/>
              <a:ext cx="141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79"/>
            <p:cNvSpPr>
              <a:spLocks noChangeShapeType="1"/>
            </p:cNvSpPr>
            <p:nvPr/>
          </p:nvSpPr>
          <p:spPr bwMode="auto">
            <a:xfrm flipV="1">
              <a:off x="4990" y="3447"/>
              <a:ext cx="148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80"/>
            <p:cNvSpPr>
              <a:spLocks noChangeShapeType="1"/>
            </p:cNvSpPr>
            <p:nvPr/>
          </p:nvSpPr>
          <p:spPr bwMode="auto">
            <a:xfrm flipH="1">
              <a:off x="3347" y="3876"/>
              <a:ext cx="181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81"/>
            <p:cNvSpPr>
              <a:spLocks noChangeShapeType="1"/>
            </p:cNvSpPr>
            <p:nvPr/>
          </p:nvSpPr>
          <p:spPr bwMode="auto">
            <a:xfrm>
              <a:off x="3822" y="3883"/>
              <a:ext cx="183" cy="1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2"/>
            <p:cNvSpPr>
              <a:spLocks noChangeShapeType="1"/>
            </p:cNvSpPr>
            <p:nvPr/>
          </p:nvSpPr>
          <p:spPr bwMode="auto">
            <a:xfrm flipH="1">
              <a:off x="4404" y="3881"/>
              <a:ext cx="178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83"/>
            <p:cNvSpPr>
              <a:spLocks noChangeShapeType="1"/>
            </p:cNvSpPr>
            <p:nvPr/>
          </p:nvSpPr>
          <p:spPr bwMode="auto">
            <a:xfrm>
              <a:off x="4883" y="3872"/>
              <a:ext cx="157" cy="1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84"/>
            <p:cNvSpPr>
              <a:spLocks noChangeShapeType="1"/>
            </p:cNvSpPr>
            <p:nvPr/>
          </p:nvSpPr>
          <p:spPr bwMode="auto">
            <a:xfrm>
              <a:off x="3996" y="3666"/>
              <a:ext cx="41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85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86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87"/>
            <p:cNvSpPr>
              <a:spLocks noChangeShapeType="1"/>
            </p:cNvSpPr>
            <p:nvPr/>
          </p:nvSpPr>
          <p:spPr bwMode="auto">
            <a:xfrm flipH="1" flipV="1">
              <a:off x="3984" y="307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NTP </a:t>
            </a:r>
            <a:r>
              <a:rPr lang="en-US" dirty="0" smtClean="0"/>
              <a:t>Reference </a:t>
            </a:r>
            <a:r>
              <a:rPr dirty="0" smtClean="0"/>
              <a:t>C</a:t>
            </a:r>
            <a:r>
              <a:rPr lang="en-US" dirty="0" smtClean="0"/>
              <a:t>lock </a:t>
            </a:r>
            <a:r>
              <a:rPr dirty="0" smtClean="0"/>
              <a:t>S</a:t>
            </a:r>
            <a:r>
              <a:rPr lang="en-US" dirty="0" err="1" smtClean="0"/>
              <a:t>ources</a:t>
            </a:r>
            <a:r>
              <a:rPr lang="en-US" dirty="0" smtClean="0"/>
              <a:t> </a:t>
            </a:r>
            <a:r>
              <a:rPr dirty="0" smtClean="0"/>
              <a:t/>
            </a:r>
            <a:br>
              <a:rPr dirty="0" smtClean="0"/>
            </a:br>
            <a:r>
              <a:rPr lang="en-US" dirty="0" smtClean="0"/>
              <a:t>(1997 survey)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In a survey of 36,479 peers, found 1,733 primary and backup external reference sources</a:t>
            </a:r>
          </a:p>
          <a:p>
            <a:r>
              <a:rPr lang="en-US" smtClean="0"/>
              <a:t>231 radio/satellite/modem primary sources </a:t>
            </a:r>
          </a:p>
          <a:p>
            <a:pPr lvl="1"/>
            <a:r>
              <a:rPr lang="en-US" smtClean="0"/>
              <a:t>47 GPS satellite (worldwide), GOES satellite (western hemisphere)</a:t>
            </a:r>
          </a:p>
          <a:p>
            <a:pPr lvl="1"/>
            <a:r>
              <a:rPr lang="en-US" smtClean="0"/>
              <a:t>57 WWVB radio (US)</a:t>
            </a:r>
          </a:p>
          <a:p>
            <a:pPr lvl="1"/>
            <a:r>
              <a:rPr lang="en-US" smtClean="0"/>
              <a:t>17 WWV radio (US)</a:t>
            </a:r>
          </a:p>
          <a:p>
            <a:pPr lvl="1"/>
            <a:r>
              <a:rPr lang="en-US" smtClean="0"/>
              <a:t>63 DCF77 radio (Europe)</a:t>
            </a:r>
          </a:p>
          <a:p>
            <a:pPr lvl="1"/>
            <a:r>
              <a:rPr lang="en-US" smtClean="0"/>
              <a:t>6 MSF radio (UK)</a:t>
            </a:r>
          </a:p>
          <a:p>
            <a:pPr lvl="1"/>
            <a:r>
              <a:rPr lang="en-US" smtClean="0"/>
              <a:t>5 CHU radio (Canada)</a:t>
            </a:r>
          </a:p>
          <a:p>
            <a:pPr lvl="1"/>
            <a:r>
              <a:rPr lang="en-US" smtClean="0"/>
              <a:t>7 modem time service (NIST and USNO (US), PTB (Germany), NPL (UK))</a:t>
            </a:r>
          </a:p>
          <a:p>
            <a:pPr lvl="1"/>
            <a:r>
              <a:rPr lang="en-US" smtClean="0"/>
              <a:t>25 other (precision PPS sources, etc.)</a:t>
            </a:r>
          </a:p>
          <a:p>
            <a:r>
              <a:rPr lang="en-US" smtClean="0"/>
              <a:t>1,502 local clock backup sources (used only if all other sources fail)</a:t>
            </a:r>
          </a:p>
          <a:p>
            <a:r>
              <a:rPr lang="en-US" smtClean="0"/>
              <a:t>For some reason or other, 88 of the 1,733 sources appeared down at the time of the survey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4AD9-1FB5-1B4F-A6C1-E4C59B7ED2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4D63-7560-7A4A-9956-464E8701CCD5}" type="slidenum">
              <a:rPr lang="en-US"/>
              <a:pPr/>
              <a:t>11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Udel Master Time Facility (MTF) (from January 2000)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419600" y="1905000"/>
            <a:ext cx="374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pitchFamily="-65" charset="0"/>
              </a:rPr>
              <a:t>Spectracom 8170 WWVB Receiver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419600" y="3200400"/>
            <a:ext cx="374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pitchFamily="-65" charset="0"/>
              </a:rPr>
              <a:t>Spectracom 8170 WWVB Receiver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419600" y="2590800"/>
            <a:ext cx="348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pitchFamily="-65" charset="0"/>
              </a:rPr>
              <a:t>Spectracom 8183 GPS Receiver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419600" y="3810000"/>
            <a:ext cx="348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pitchFamily="-65" charset="0"/>
              </a:rPr>
              <a:t>Spectracom 8183 GPS Receiver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19600" y="4191000"/>
            <a:ext cx="319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pitchFamily="-65" charset="0"/>
              </a:rPr>
              <a:t>Hewlett Packard 105A Quartz</a:t>
            </a:r>
            <a:br>
              <a:rPr lang="en-US" sz="1800">
                <a:latin typeface="Arial" pitchFamily="-65" charset="0"/>
              </a:rPr>
            </a:br>
            <a:r>
              <a:rPr lang="en-US" sz="1800">
                <a:latin typeface="Arial" pitchFamily="-65" charset="0"/>
              </a:rPr>
              <a:t>Frequency Standard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419600" y="5105400"/>
            <a:ext cx="407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pitchFamily="-65" charset="0"/>
              </a:rPr>
              <a:t>Hewlett Packard 5061A Cesium Beam</a:t>
            </a:r>
            <a:br>
              <a:rPr lang="en-US" sz="1800">
                <a:latin typeface="Arial" pitchFamily="-65" charset="0"/>
              </a:rPr>
            </a:br>
            <a:r>
              <a:rPr lang="en-US" sz="1800">
                <a:latin typeface="Arial" pitchFamily="-65" charset="0"/>
              </a:rPr>
              <a:t>Frequency Standard</a:t>
            </a:r>
          </a:p>
        </p:txBody>
      </p:sp>
      <p:pic>
        <p:nvPicPr>
          <p:cNvPr id="80905" name="Picture 9" descr="stack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34417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Positioning System (1)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886450"/>
            <a:ext cx="8763000" cy="6667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Computing </a:t>
            </a:r>
            <a:r>
              <a:rPr lang="en-US" dirty="0"/>
              <a:t>a position in a two-dimensional space.</a:t>
            </a:r>
          </a:p>
        </p:txBody>
      </p:sp>
      <p:pic>
        <p:nvPicPr>
          <p:cNvPr id="80900" name="Picture 4" descr="06-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8075" y="1214438"/>
            <a:ext cx="6616700" cy="425132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Positioning System (2)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Real world facts that complicate GPS</a:t>
            </a:r>
          </a:p>
          <a:p>
            <a:endParaRPr lang="en-US" dirty="0" smtClean="0"/>
          </a:p>
          <a:p>
            <a:r>
              <a:rPr lang="en-US" dirty="0" smtClean="0"/>
              <a:t>It takes a while before data on a satellite’s position reaches the receiver.</a:t>
            </a:r>
          </a:p>
          <a:p>
            <a:r>
              <a:rPr lang="en-US" dirty="0" smtClean="0"/>
              <a:t>The receiver’s clock is generally not in synch with that of a satellite.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Today's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time synchronization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Time synchronization techniques</a:t>
            </a:r>
          </a:p>
          <a:p>
            <a:endParaRPr lang="en-US" dirty="0" smtClean="0"/>
          </a:p>
          <a:p>
            <a:r>
              <a:rPr lang="en-US" dirty="0" err="1" smtClean="0"/>
              <a:t>Lamport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Cristian’s</a:t>
            </a:r>
            <a:r>
              <a:rPr lang="en-GB" dirty="0" smtClean="0"/>
              <a:t> Time Sync</a:t>
            </a:r>
            <a:endParaRPr lang="en-GB" dirty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62354" y="4038601"/>
            <a:ext cx="7669823" cy="1660525"/>
            <a:chOff x="439" y="1504"/>
            <a:chExt cx="5234" cy="1046"/>
          </a:xfrm>
        </p:grpSpPr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43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439" y="1504"/>
              <a:ext cx="1313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435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4359" y="1504"/>
              <a:ext cx="1314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767" y="1658"/>
              <a:ext cx="63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/>
              <a:ahLst/>
              <a:cxnLst>
                <a:cxn ang="0">
                  <a:pos x="155" y="58"/>
                </a:cxn>
                <a:cxn ang="0">
                  <a:pos x="0" y="135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155" y="58"/>
                </a:cxn>
              </a:cxnLst>
              <a:rect l="0" t="0" r="r" b="b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/>
              <a:ahLst/>
              <a:cxnLst>
                <a:cxn ang="0">
                  <a:pos x="155" y="58"/>
                </a:cxn>
                <a:cxn ang="0">
                  <a:pos x="0" y="135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155" y="58"/>
                </a:cxn>
              </a:cxnLst>
              <a:rect l="0" t="0" r="r" b="b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1347" y="1793"/>
              <a:ext cx="2877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6" name="Freeform 12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55" y="0"/>
                </a:cxn>
                <a:cxn ang="0">
                  <a:pos x="155" y="77"/>
                </a:cxn>
                <a:cxn ang="0">
                  <a:pos x="155" y="155"/>
                </a:cxn>
                <a:cxn ang="0">
                  <a:pos x="0" y="77"/>
                </a:cxn>
              </a:cxnLst>
              <a:rect l="0" t="0" r="r" b="b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7" name="Freeform 13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55" y="0"/>
                </a:cxn>
                <a:cxn ang="0">
                  <a:pos x="155" y="77"/>
                </a:cxn>
                <a:cxn ang="0">
                  <a:pos x="155" y="155"/>
                </a:cxn>
                <a:cxn ang="0">
                  <a:pos x="0" y="77"/>
                </a:cxn>
              </a:cxnLst>
              <a:rect l="0" t="0" r="r" b="b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 flipH="1">
              <a:off x="1521" y="2179"/>
              <a:ext cx="3302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4437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4437" y="1755"/>
              <a:ext cx="96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4591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4591" y="1755"/>
              <a:ext cx="97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2969" y="1755"/>
              <a:ext cx="39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2969" y="1755"/>
              <a:ext cx="58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2969" y="2122"/>
              <a:ext cx="39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2969" y="2122"/>
              <a:ext cx="58" cy="154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3" name="Oval 29"/>
            <p:cNvSpPr>
              <a:spLocks noChangeArrowheads="1"/>
            </p:cNvSpPr>
            <p:nvPr/>
          </p:nvSpPr>
          <p:spPr bwMode="auto">
            <a:xfrm>
              <a:off x="4688" y="1658"/>
              <a:ext cx="61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8" name="Rectangle 34"/>
            <p:cNvSpPr>
              <a:spLocks noChangeArrowheads="1"/>
            </p:cNvSpPr>
            <p:nvPr/>
          </p:nvSpPr>
          <p:spPr bwMode="auto">
            <a:xfrm>
              <a:off x="2865" y="1513"/>
              <a:ext cx="14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GB"/>
            </a:p>
          </p:txBody>
        </p:sp>
        <p:sp>
          <p:nvSpPr>
            <p:cNvPr id="42019" name="Rectangle 35"/>
            <p:cNvSpPr>
              <a:spLocks noChangeArrowheads="1"/>
            </p:cNvSpPr>
            <p:nvPr/>
          </p:nvSpPr>
          <p:spPr bwMode="auto">
            <a:xfrm>
              <a:off x="2993" y="1584"/>
              <a:ext cx="4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GB"/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2892" y="2324"/>
              <a:ext cx="14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GB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3021" y="2395"/>
              <a:ext cx="3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GB"/>
            </a:p>
          </p:txBody>
        </p:sp>
        <p:sp>
          <p:nvSpPr>
            <p:cNvPr id="42024" name="Rectangle 40"/>
            <p:cNvSpPr>
              <a:spLocks noChangeArrowheads="1"/>
            </p:cNvSpPr>
            <p:nvPr/>
          </p:nvSpPr>
          <p:spPr bwMode="auto">
            <a:xfrm>
              <a:off x="663" y="2176"/>
              <a:ext cx="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 err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GB" dirty="0"/>
            </a:p>
          </p:txBody>
        </p:sp>
        <p:sp>
          <p:nvSpPr>
            <p:cNvPr id="42027" name="Rectangle 43"/>
            <p:cNvSpPr>
              <a:spLocks noChangeArrowheads="1"/>
            </p:cNvSpPr>
            <p:nvPr/>
          </p:nvSpPr>
          <p:spPr bwMode="auto">
            <a:xfrm>
              <a:off x="4506" y="2318"/>
              <a:ext cx="10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latin typeface="Arial" charset="0"/>
                </a:rPr>
                <a:t>Time </a:t>
              </a:r>
              <a:r>
                <a:rPr lang="en-GB" sz="2000" dirty="0" err="1">
                  <a:solidFill>
                    <a:srgbClr val="000000"/>
                  </a:solidFill>
                  <a:latin typeface="Arial" charset="0"/>
                </a:rPr>
                <a:t>server,S</a:t>
              </a:r>
              <a:endParaRPr lang="en-GB" dirty="0"/>
            </a:p>
          </p:txBody>
        </p:sp>
      </p:grp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436684" y="1531938"/>
            <a:ext cx="696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33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312" cy="2482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smtClean="0"/>
              <a:t>A time server </a:t>
            </a:r>
            <a:r>
              <a:rPr lang="en-GB" sz="2400" i="1" smtClean="0"/>
              <a:t>S</a:t>
            </a:r>
            <a:r>
              <a:rPr lang="en-GB" sz="2400" smtClean="0"/>
              <a:t> receives signals from a UTC source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Process </a:t>
            </a:r>
            <a:r>
              <a:rPr lang="en-GB" sz="1800" i="1" smtClean="0"/>
              <a:t>p</a:t>
            </a:r>
            <a:r>
              <a:rPr lang="en-GB" sz="1800" smtClean="0"/>
              <a:t> requests time in </a:t>
            </a:r>
            <a:r>
              <a:rPr lang="en-GB" sz="1800" i="1" smtClean="0"/>
              <a:t>m</a:t>
            </a:r>
            <a:r>
              <a:rPr lang="en-GB" sz="1800" i="1" baseline="-25000" smtClean="0"/>
              <a:t>r</a:t>
            </a:r>
            <a:r>
              <a:rPr lang="en-GB" sz="1800" smtClean="0"/>
              <a:t> and receives </a:t>
            </a:r>
            <a:r>
              <a:rPr lang="en-GB" sz="1800" i="1" smtClean="0"/>
              <a:t>t</a:t>
            </a:r>
            <a:r>
              <a:rPr lang="en-GB" sz="1800" smtClean="0"/>
              <a:t> in </a:t>
            </a:r>
            <a:r>
              <a:rPr lang="en-GB" sz="1800" i="1" smtClean="0"/>
              <a:t>m</a:t>
            </a:r>
            <a:r>
              <a:rPr lang="en-GB" sz="1800" i="1" baseline="-25000" smtClean="0"/>
              <a:t>t</a:t>
            </a:r>
            <a:r>
              <a:rPr lang="en-GB" sz="1800" baseline="-25000" smtClean="0"/>
              <a:t> </a:t>
            </a:r>
            <a:r>
              <a:rPr lang="en-GB" sz="1800" smtClean="0"/>
              <a:t>from </a:t>
            </a:r>
            <a:r>
              <a:rPr lang="en-GB" sz="1800" i="1" smtClean="0"/>
              <a:t>S</a:t>
            </a:r>
          </a:p>
          <a:p>
            <a:pPr lvl="1">
              <a:lnSpc>
                <a:spcPct val="90000"/>
              </a:lnSpc>
            </a:pPr>
            <a:r>
              <a:rPr lang="en-GB" sz="1800" i="1" smtClean="0"/>
              <a:t>p</a:t>
            </a:r>
            <a:r>
              <a:rPr lang="en-GB" sz="1800" smtClean="0"/>
              <a:t> sets its clock to </a:t>
            </a:r>
            <a:r>
              <a:rPr lang="en-GB" sz="1800" i="1" smtClean="0"/>
              <a:t>t</a:t>
            </a:r>
            <a:r>
              <a:rPr lang="en-GB" sz="1800" smtClean="0"/>
              <a:t> + </a:t>
            </a:r>
            <a:r>
              <a:rPr lang="en-GB" sz="1800" i="1" smtClean="0"/>
              <a:t>T</a:t>
            </a:r>
            <a:r>
              <a:rPr lang="en-GB" sz="1800" baseline="-25000" smtClean="0"/>
              <a:t>round</a:t>
            </a:r>
            <a:r>
              <a:rPr lang="en-GB" sz="1800" smtClean="0"/>
              <a:t>/2</a:t>
            </a:r>
            <a:r>
              <a:rPr lang="en-GB" sz="1800" baseline="-25000" smtClean="0"/>
              <a:t> </a:t>
            </a:r>
            <a:endParaRPr lang="en-GB" sz="1800" smtClean="0"/>
          </a:p>
          <a:p>
            <a:pPr lvl="1">
              <a:lnSpc>
                <a:spcPct val="90000"/>
              </a:lnSpc>
            </a:pPr>
            <a:r>
              <a:rPr lang="en-GB" sz="1800" smtClean="0"/>
              <a:t>Accuracy ± (</a:t>
            </a:r>
            <a:r>
              <a:rPr lang="en-GB" sz="1800" i="1" smtClean="0"/>
              <a:t>T</a:t>
            </a:r>
            <a:r>
              <a:rPr lang="en-GB" sz="1800" baseline="-25000" smtClean="0"/>
              <a:t>round</a:t>
            </a:r>
            <a:r>
              <a:rPr lang="en-GB" sz="1800" smtClean="0"/>
              <a:t>/2</a:t>
            </a:r>
            <a:r>
              <a:rPr lang="en-GB" sz="1800" baseline="-25000" smtClean="0"/>
              <a:t> </a:t>
            </a:r>
            <a:r>
              <a:rPr lang="en-GB" sz="1800" smtClean="0"/>
              <a:t>- </a:t>
            </a:r>
            <a:r>
              <a:rPr lang="en-GB" sz="1800" i="1" smtClean="0"/>
              <a:t>min</a:t>
            </a:r>
            <a:r>
              <a:rPr lang="en-GB" sz="1800" smtClean="0"/>
              <a:t>) :</a:t>
            </a:r>
          </a:p>
          <a:p>
            <a:pPr lvl="2">
              <a:lnSpc>
                <a:spcPct val="90000"/>
              </a:lnSpc>
            </a:pPr>
            <a:r>
              <a:rPr lang="en-GB" sz="1600" smtClean="0"/>
              <a:t>because the earliest time </a:t>
            </a:r>
            <a:r>
              <a:rPr lang="en-GB" sz="1600" i="1" smtClean="0"/>
              <a:t>S</a:t>
            </a:r>
            <a:r>
              <a:rPr lang="en-GB" sz="1600" smtClean="0"/>
              <a:t> puts </a:t>
            </a:r>
            <a:r>
              <a:rPr lang="en-GB" sz="1600" i="1" smtClean="0"/>
              <a:t>t</a:t>
            </a:r>
            <a:r>
              <a:rPr lang="en-GB" sz="1600" smtClean="0"/>
              <a:t> in message </a:t>
            </a:r>
            <a:r>
              <a:rPr lang="en-GB" sz="1600" i="1" smtClean="0"/>
              <a:t>m</a:t>
            </a:r>
            <a:r>
              <a:rPr lang="en-GB" sz="1600" i="1" baseline="-25000" smtClean="0"/>
              <a:t>t</a:t>
            </a:r>
            <a:r>
              <a:rPr lang="en-GB" sz="1600" smtClean="0"/>
              <a:t>  is </a:t>
            </a:r>
            <a:r>
              <a:rPr lang="en-GB" sz="1600" i="1" smtClean="0"/>
              <a:t>min </a:t>
            </a:r>
            <a:r>
              <a:rPr lang="en-GB" sz="1600" smtClean="0"/>
              <a:t>after</a:t>
            </a:r>
            <a:r>
              <a:rPr lang="en-GB" sz="1600" i="1" smtClean="0"/>
              <a:t> p </a:t>
            </a:r>
            <a:r>
              <a:rPr lang="en-GB" sz="1600" smtClean="0"/>
              <a:t>sent</a:t>
            </a:r>
            <a:r>
              <a:rPr lang="en-GB" sz="1600" i="1" smtClean="0"/>
              <a:t> m</a:t>
            </a:r>
            <a:r>
              <a:rPr lang="en-GB" sz="1600" i="1" baseline="-25000" smtClean="0"/>
              <a:t>r</a:t>
            </a:r>
            <a:r>
              <a:rPr lang="en-GB" sz="1600" i="1" smtClean="0"/>
              <a:t>. </a:t>
            </a:r>
          </a:p>
          <a:p>
            <a:pPr lvl="2">
              <a:lnSpc>
                <a:spcPct val="90000"/>
              </a:lnSpc>
            </a:pPr>
            <a:r>
              <a:rPr lang="en-GB" sz="1600" smtClean="0"/>
              <a:t>the</a:t>
            </a:r>
            <a:r>
              <a:rPr lang="en-GB" sz="1600" i="1" smtClean="0"/>
              <a:t> </a:t>
            </a:r>
            <a:r>
              <a:rPr lang="en-GB" sz="1600" smtClean="0"/>
              <a:t>latest time was</a:t>
            </a:r>
            <a:r>
              <a:rPr lang="en-GB" sz="1600" i="1" smtClean="0"/>
              <a:t> min </a:t>
            </a:r>
            <a:r>
              <a:rPr lang="en-GB" sz="1600" smtClean="0"/>
              <a:t>before</a:t>
            </a:r>
            <a:r>
              <a:rPr lang="en-GB" sz="1600" i="1" smtClean="0"/>
              <a:t> m</a:t>
            </a:r>
            <a:r>
              <a:rPr lang="en-GB" sz="1600" i="1" baseline="-25000" smtClean="0"/>
              <a:t>t</a:t>
            </a:r>
            <a:r>
              <a:rPr lang="en-GB" sz="1600" i="1" smtClean="0"/>
              <a:t> </a:t>
            </a:r>
            <a:r>
              <a:rPr lang="en-GB" sz="1600" smtClean="0"/>
              <a:t>arrived</a:t>
            </a:r>
            <a:r>
              <a:rPr lang="en-GB" sz="1600" i="1" smtClean="0"/>
              <a:t> </a:t>
            </a:r>
            <a:r>
              <a:rPr lang="en-GB" sz="1600" smtClean="0"/>
              <a:t>at</a:t>
            </a:r>
            <a:r>
              <a:rPr lang="en-GB" sz="1600" i="1" smtClean="0"/>
              <a:t> p</a:t>
            </a:r>
          </a:p>
          <a:p>
            <a:pPr lvl="2">
              <a:lnSpc>
                <a:spcPct val="90000"/>
              </a:lnSpc>
            </a:pPr>
            <a:r>
              <a:rPr lang="en-GB" sz="1600" smtClean="0"/>
              <a:t>the time by </a:t>
            </a:r>
            <a:r>
              <a:rPr lang="en-GB" sz="1600" i="1" smtClean="0"/>
              <a:t>S</a:t>
            </a:r>
            <a:r>
              <a:rPr lang="en-GB" sz="1600" smtClean="0"/>
              <a:t>’s clock when </a:t>
            </a:r>
            <a:r>
              <a:rPr lang="en-GB" sz="1600" i="1" smtClean="0"/>
              <a:t>m</a:t>
            </a:r>
            <a:r>
              <a:rPr lang="en-GB" sz="1600" i="1" baseline="-25000" smtClean="0"/>
              <a:t>t</a:t>
            </a:r>
            <a:r>
              <a:rPr lang="en-GB" sz="1600" smtClean="0"/>
              <a:t> arrives is in the range [</a:t>
            </a:r>
            <a:r>
              <a:rPr lang="en-GB" sz="1600" i="1" smtClean="0"/>
              <a:t>t</a:t>
            </a:r>
            <a:r>
              <a:rPr lang="en-GB" sz="1600" smtClean="0"/>
              <a:t>+</a:t>
            </a:r>
            <a:r>
              <a:rPr lang="en-GB" sz="1600" i="1" smtClean="0"/>
              <a:t>min</a:t>
            </a:r>
            <a:r>
              <a:rPr lang="en-GB" sz="1600" smtClean="0"/>
              <a:t>, </a:t>
            </a:r>
            <a:r>
              <a:rPr lang="en-GB" sz="1600" i="1" smtClean="0"/>
              <a:t>t</a:t>
            </a:r>
            <a:r>
              <a:rPr lang="en-GB" sz="1600" smtClean="0"/>
              <a:t> + </a:t>
            </a:r>
            <a:r>
              <a:rPr lang="en-GB" sz="1600" i="1" smtClean="0"/>
              <a:t>T</a:t>
            </a:r>
            <a:r>
              <a:rPr lang="en-GB" sz="1600" baseline="-25000" smtClean="0"/>
              <a:t>round</a:t>
            </a:r>
            <a:r>
              <a:rPr lang="en-GB" sz="1600" smtClean="0"/>
              <a:t> - </a:t>
            </a:r>
            <a:r>
              <a:rPr lang="en-GB" sz="1600" i="1" smtClean="0"/>
              <a:t>min</a:t>
            </a:r>
            <a:r>
              <a:rPr lang="en-GB" sz="1600" smtClean="0"/>
              <a:t>]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800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2057400" y="5638800"/>
            <a:ext cx="4876800" cy="646331"/>
          </a:xfrm>
          <a:prstGeom prst="rect">
            <a:avLst/>
          </a:prstGeom>
          <a:solidFill>
            <a:srgbClr val="9CCA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i="1" dirty="0" err="1">
                <a:latin typeface="Helvetica" charset="0"/>
              </a:rPr>
              <a:t>T</a:t>
            </a:r>
            <a:r>
              <a:rPr lang="en-GB" sz="1800" i="1" baseline="-25000" dirty="0" err="1">
                <a:latin typeface="Helvetica" charset="0"/>
              </a:rPr>
              <a:t>round</a:t>
            </a:r>
            <a:r>
              <a:rPr lang="en-GB" sz="1800" dirty="0">
                <a:latin typeface="Helvetica" charset="0"/>
              </a:rPr>
              <a:t> is the round trip time recorded by </a:t>
            </a:r>
            <a:r>
              <a:rPr lang="en-GB" sz="1800" i="1" dirty="0" err="1" smtClean="0">
                <a:latin typeface="Helvetica" charset="0"/>
              </a:rPr>
              <a:t>p</a:t>
            </a:r>
            <a:endParaRPr lang="en-GB" sz="1800" dirty="0" smtClean="0">
              <a:latin typeface="Helvetica" charset="0"/>
            </a:endParaRPr>
          </a:p>
          <a:p>
            <a:r>
              <a:rPr lang="en-GB" sz="1800" i="1" dirty="0" smtClean="0">
                <a:latin typeface="Helvetica" charset="0"/>
              </a:rPr>
              <a:t>min</a:t>
            </a:r>
            <a:r>
              <a:rPr lang="en-GB" sz="1800" dirty="0" smtClean="0">
                <a:latin typeface="Helvetica" charset="0"/>
              </a:rPr>
              <a:t> is an estimated minimum round trip time</a:t>
            </a:r>
            <a:endParaRPr lang="en-GB" sz="18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Network Time Protocol (NTP)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60181" y="3829051"/>
            <a:ext cx="7455877" cy="2500313"/>
            <a:chOff x="839" y="1001"/>
            <a:chExt cx="5087" cy="2879"/>
          </a:xfrm>
        </p:grpSpPr>
        <p:sp>
          <p:nvSpPr>
            <p:cNvPr id="43012" name="Freeform 4"/>
            <p:cNvSpPr>
              <a:spLocks/>
            </p:cNvSpPr>
            <p:nvPr/>
          </p:nvSpPr>
          <p:spPr bwMode="auto">
            <a:xfrm>
              <a:off x="1619" y="2655"/>
              <a:ext cx="79" cy="63"/>
            </a:xfrm>
            <a:custGeom>
              <a:avLst/>
              <a:gdLst/>
              <a:ahLst/>
              <a:cxnLst>
                <a:cxn ang="0">
                  <a:pos x="63" y="16"/>
                </a:cxn>
                <a:cxn ang="0">
                  <a:pos x="79" y="32"/>
                </a:cxn>
                <a:cxn ang="0">
                  <a:pos x="0" y="63"/>
                </a:cxn>
                <a:cxn ang="0">
                  <a:pos x="47" y="0"/>
                </a:cxn>
                <a:cxn ang="0">
                  <a:pos x="63" y="16"/>
                </a:cxn>
              </a:cxnLst>
              <a:rect l="0" t="0" r="r" b="b"/>
              <a:pathLst>
                <a:path w="79" h="63">
                  <a:moveTo>
                    <a:pt x="63" y="16"/>
                  </a:moveTo>
                  <a:lnTo>
                    <a:pt x="79" y="32"/>
                  </a:lnTo>
                  <a:lnTo>
                    <a:pt x="0" y="63"/>
                  </a:lnTo>
                  <a:lnTo>
                    <a:pt x="47" y="0"/>
                  </a:lnTo>
                  <a:lnTo>
                    <a:pt x="63" y="16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H="1">
              <a:off x="1682" y="2308"/>
              <a:ext cx="362" cy="363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auto">
            <a:xfrm>
              <a:off x="2832" y="2671"/>
              <a:ext cx="63" cy="63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31" y="0"/>
                </a:cxn>
                <a:cxn ang="0">
                  <a:pos x="63" y="63"/>
                </a:cxn>
                <a:cxn ang="0">
                  <a:pos x="0" y="16"/>
                </a:cxn>
                <a:cxn ang="0">
                  <a:pos x="16" y="16"/>
                </a:cxn>
              </a:cxnLst>
              <a:rect l="0" t="0" r="r" b="b"/>
              <a:pathLst>
                <a:path w="63" h="63">
                  <a:moveTo>
                    <a:pt x="16" y="16"/>
                  </a:moveTo>
                  <a:lnTo>
                    <a:pt x="31" y="0"/>
                  </a:lnTo>
                  <a:lnTo>
                    <a:pt x="63" y="63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>
              <a:off x="2501" y="2324"/>
              <a:ext cx="331" cy="34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2533" y="1804"/>
              <a:ext cx="78" cy="63"/>
            </a:xfrm>
            <a:custGeom>
              <a:avLst/>
              <a:gdLst/>
              <a:ahLst/>
              <a:cxnLst>
                <a:cxn ang="0">
                  <a:pos x="63" y="16"/>
                </a:cxn>
                <a:cxn ang="0">
                  <a:pos x="78" y="32"/>
                </a:cxn>
                <a:cxn ang="0">
                  <a:pos x="0" y="63"/>
                </a:cxn>
                <a:cxn ang="0">
                  <a:pos x="47" y="0"/>
                </a:cxn>
                <a:cxn ang="0">
                  <a:pos x="63" y="16"/>
                </a:cxn>
              </a:cxnLst>
              <a:rect l="0" t="0" r="r" b="b"/>
              <a:pathLst>
                <a:path w="78" h="63">
                  <a:moveTo>
                    <a:pt x="63" y="16"/>
                  </a:moveTo>
                  <a:lnTo>
                    <a:pt x="78" y="32"/>
                  </a:lnTo>
                  <a:lnTo>
                    <a:pt x="0" y="63"/>
                  </a:lnTo>
                  <a:lnTo>
                    <a:pt x="47" y="0"/>
                  </a:lnTo>
                  <a:lnTo>
                    <a:pt x="63" y="16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flipH="1">
              <a:off x="2596" y="1505"/>
              <a:ext cx="393" cy="315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auto">
            <a:xfrm>
              <a:off x="3887" y="1789"/>
              <a:ext cx="63" cy="6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6" y="0"/>
                </a:cxn>
                <a:cxn ang="0">
                  <a:pos x="63" y="63"/>
                </a:cxn>
                <a:cxn ang="0">
                  <a:pos x="0" y="31"/>
                </a:cxn>
                <a:cxn ang="0">
                  <a:pos x="0" y="15"/>
                </a:cxn>
              </a:cxnLst>
              <a:rect l="0" t="0" r="r" b="b"/>
              <a:pathLst>
                <a:path w="63" h="63">
                  <a:moveTo>
                    <a:pt x="0" y="15"/>
                  </a:moveTo>
                  <a:lnTo>
                    <a:pt x="16" y="0"/>
                  </a:lnTo>
                  <a:lnTo>
                    <a:pt x="63" y="63"/>
                  </a:lnTo>
                  <a:lnTo>
                    <a:pt x="0" y="3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3525" y="1505"/>
              <a:ext cx="362" cy="284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auto">
            <a:xfrm>
              <a:off x="4785" y="2639"/>
              <a:ext cx="79" cy="79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31" y="0"/>
                </a:cxn>
                <a:cxn ang="0">
                  <a:pos x="79" y="79"/>
                </a:cxn>
                <a:cxn ang="0">
                  <a:pos x="0" y="32"/>
                </a:cxn>
                <a:cxn ang="0">
                  <a:pos x="16" y="16"/>
                </a:cxn>
              </a:cxnLst>
              <a:rect l="0" t="0" r="r" b="b"/>
              <a:pathLst>
                <a:path w="79" h="79">
                  <a:moveTo>
                    <a:pt x="16" y="16"/>
                  </a:moveTo>
                  <a:lnTo>
                    <a:pt x="31" y="0"/>
                  </a:lnTo>
                  <a:lnTo>
                    <a:pt x="79" y="79"/>
                  </a:lnTo>
                  <a:lnTo>
                    <a:pt x="0" y="32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4438" y="2308"/>
              <a:ext cx="363" cy="34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2" name="Oval 14"/>
            <p:cNvSpPr>
              <a:spLocks noChangeArrowheads="1"/>
            </p:cNvSpPr>
            <p:nvPr/>
          </p:nvSpPr>
          <p:spPr bwMode="auto">
            <a:xfrm>
              <a:off x="2926" y="1001"/>
              <a:ext cx="662" cy="646"/>
            </a:xfrm>
            <a:prstGeom prst="ellipse">
              <a:avLst/>
            </a:prstGeom>
            <a:solidFill>
              <a:srgbClr val="FFDC99"/>
            </a:solidFill>
            <a:ln w="36513">
              <a:solidFill>
                <a:srgbClr val="FFDC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3" name="Oval 15"/>
            <p:cNvSpPr>
              <a:spLocks noChangeArrowheads="1"/>
            </p:cNvSpPr>
            <p:nvPr/>
          </p:nvSpPr>
          <p:spPr bwMode="auto">
            <a:xfrm>
              <a:off x="1950" y="1773"/>
              <a:ext cx="646" cy="646"/>
            </a:xfrm>
            <a:prstGeom prst="ellipse">
              <a:avLst/>
            </a:prstGeom>
            <a:solidFill>
              <a:srgbClr val="FFDC99"/>
            </a:solidFill>
            <a:ln w="36513">
              <a:solidFill>
                <a:srgbClr val="FFDC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auto">
            <a:xfrm>
              <a:off x="3871" y="1773"/>
              <a:ext cx="662" cy="646"/>
            </a:xfrm>
            <a:prstGeom prst="ellipse">
              <a:avLst/>
            </a:prstGeom>
            <a:solidFill>
              <a:srgbClr val="FFDC99"/>
            </a:solidFill>
            <a:ln w="36513">
              <a:solidFill>
                <a:srgbClr val="FFDC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auto">
            <a:xfrm>
              <a:off x="1084" y="2671"/>
              <a:ext cx="645" cy="646"/>
            </a:xfrm>
            <a:prstGeom prst="ellipse">
              <a:avLst/>
            </a:prstGeom>
            <a:solidFill>
              <a:srgbClr val="FFDC99"/>
            </a:solidFill>
            <a:ln w="36513">
              <a:solidFill>
                <a:srgbClr val="FFDC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auto">
            <a:xfrm>
              <a:off x="2816" y="2671"/>
              <a:ext cx="630" cy="646"/>
            </a:xfrm>
            <a:prstGeom prst="ellipse">
              <a:avLst/>
            </a:prstGeom>
            <a:solidFill>
              <a:srgbClr val="FFDC99"/>
            </a:solidFill>
            <a:ln w="36513">
              <a:solidFill>
                <a:srgbClr val="FFDC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7" name="Oval 19"/>
            <p:cNvSpPr>
              <a:spLocks noChangeArrowheads="1"/>
            </p:cNvSpPr>
            <p:nvPr/>
          </p:nvSpPr>
          <p:spPr bwMode="auto">
            <a:xfrm>
              <a:off x="4738" y="2671"/>
              <a:ext cx="645" cy="646"/>
            </a:xfrm>
            <a:prstGeom prst="ellipse">
              <a:avLst/>
            </a:prstGeom>
            <a:solidFill>
              <a:srgbClr val="FFDC99"/>
            </a:solidFill>
            <a:ln w="36513">
              <a:solidFill>
                <a:srgbClr val="FFDC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3217" y="1292"/>
              <a:ext cx="7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GB"/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2241" y="2065"/>
              <a:ext cx="7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GB"/>
            </a:p>
          </p:txBody>
        </p:sp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1374" y="2962"/>
              <a:ext cx="7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GB"/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4162" y="2065"/>
              <a:ext cx="7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GB"/>
            </a:p>
          </p:txBody>
        </p:sp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3107" y="2962"/>
              <a:ext cx="7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GB"/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>
              <a:off x="5028" y="2962"/>
              <a:ext cx="7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GB"/>
            </a:p>
          </p:txBody>
        </p:sp>
        <p:sp>
          <p:nvSpPr>
            <p:cNvPr id="43037" name="Rectangle 29"/>
            <p:cNvSpPr>
              <a:spLocks noChangeArrowheads="1"/>
            </p:cNvSpPr>
            <p:nvPr/>
          </p:nvSpPr>
          <p:spPr bwMode="auto">
            <a:xfrm>
              <a:off x="839" y="3529"/>
              <a:ext cx="5087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3039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512885" y="1387475"/>
            <a:ext cx="8178312" cy="2179638"/>
          </a:xfrm>
        </p:spPr>
        <p:txBody>
          <a:bodyPr/>
          <a:lstStyle/>
          <a:p>
            <a:r>
              <a:rPr lang="en-GB" sz="2400"/>
              <a:t>A time service for the Internet - synchronizes clients to UTC</a:t>
            </a:r>
            <a:endParaRPr lang="en-GB"/>
          </a:p>
          <a:p>
            <a:pPr lvl="2"/>
            <a:endParaRPr lang="en-GB"/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4919296" y="5745164"/>
            <a:ext cx="147710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GB" sz="2000">
                <a:solidFill>
                  <a:schemeClr val="accent1"/>
                </a:solidFill>
                <a:latin typeface="Arial" charset="0"/>
              </a:rPr>
              <a:t>Figure 10.3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841131" y="1811339"/>
            <a:ext cx="660742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GB" sz="2000">
                <a:solidFill>
                  <a:schemeClr val="hlink"/>
                </a:solidFill>
                <a:latin typeface="Arial" charset="0"/>
              </a:rPr>
              <a:t>Reliability from redundant paths, scalable, authenticates time sources</a:t>
            </a:r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H="1" flipV="1">
            <a:off x="6141428" y="2579688"/>
            <a:ext cx="55685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374531" y="1970088"/>
            <a:ext cx="4944208" cy="2000250"/>
            <a:chOff x="938" y="1241"/>
            <a:chExt cx="3374" cy="1260"/>
          </a:xfrm>
        </p:grpSpPr>
        <p:sp>
          <p:nvSpPr>
            <p:cNvPr id="43043" name="Rectangle 35"/>
            <p:cNvSpPr>
              <a:spLocks noChangeArrowheads="1"/>
            </p:cNvSpPr>
            <p:nvPr/>
          </p:nvSpPr>
          <p:spPr bwMode="auto">
            <a:xfrm>
              <a:off x="938" y="1241"/>
              <a:ext cx="3374" cy="218"/>
            </a:xfrm>
            <a:prstGeom prst="rect">
              <a:avLst/>
            </a:prstGeom>
            <a:solidFill>
              <a:srgbClr val="B5E1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Font typeface="Wingdings" charset="2"/>
                <a:buNone/>
              </a:pPr>
              <a:r>
                <a:rPr kumimoji="1" lang="en-GB" sz="1800">
                  <a:solidFill>
                    <a:schemeClr val="hlink"/>
                  </a:solidFill>
                  <a:latin typeface="Arial" charset="0"/>
                </a:rPr>
                <a:t>Primary servers are connected to UTC sources</a:t>
              </a:r>
            </a:p>
          </p:txBody>
        </p:sp>
        <p:sp>
          <p:nvSpPr>
            <p:cNvPr id="43046" name="Line 38"/>
            <p:cNvSpPr>
              <a:spLocks noChangeShapeType="1"/>
            </p:cNvSpPr>
            <p:nvPr/>
          </p:nvSpPr>
          <p:spPr bwMode="auto">
            <a:xfrm>
              <a:off x="1219" y="1485"/>
              <a:ext cx="1499" cy="10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998785" y="2162175"/>
            <a:ext cx="4945674" cy="2332038"/>
            <a:chOff x="1364" y="1362"/>
            <a:chExt cx="3374" cy="1469"/>
          </a:xfrm>
        </p:grpSpPr>
        <p:sp>
          <p:nvSpPr>
            <p:cNvPr id="43044" name="Rectangle 36"/>
            <p:cNvSpPr>
              <a:spLocks noChangeArrowheads="1"/>
            </p:cNvSpPr>
            <p:nvPr/>
          </p:nvSpPr>
          <p:spPr bwMode="auto">
            <a:xfrm>
              <a:off x="1364" y="1362"/>
              <a:ext cx="3374" cy="404"/>
            </a:xfrm>
            <a:prstGeom prst="rect">
              <a:avLst/>
            </a:prstGeom>
            <a:solidFill>
              <a:srgbClr val="99FFA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None/>
              </a:pPr>
              <a:r>
                <a:rPr kumimoji="1" lang="en-GB" sz="1800">
                  <a:solidFill>
                    <a:schemeClr val="hlink"/>
                  </a:solidFill>
                  <a:latin typeface="Arial" charset="0"/>
                </a:rPr>
                <a:t>Secondary servers are synchronized to primary servers</a:t>
              </a:r>
            </a:p>
          </p:txBody>
        </p:sp>
        <p:sp>
          <p:nvSpPr>
            <p:cNvPr id="43048" name="Line 40"/>
            <p:cNvSpPr>
              <a:spLocks noChangeShapeType="1"/>
            </p:cNvSpPr>
            <p:nvPr/>
          </p:nvSpPr>
          <p:spPr bwMode="auto">
            <a:xfrm flipH="1">
              <a:off x="2045" y="1778"/>
              <a:ext cx="533" cy="104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>
              <a:off x="3543" y="1714"/>
              <a:ext cx="394" cy="111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436935" y="2757488"/>
            <a:ext cx="4945673" cy="2482850"/>
            <a:chOff x="1663" y="1737"/>
            <a:chExt cx="3374" cy="1564"/>
          </a:xfrm>
        </p:grpSpPr>
        <p:sp>
          <p:nvSpPr>
            <p:cNvPr id="43045" name="Rectangle 37"/>
            <p:cNvSpPr>
              <a:spLocks noChangeArrowheads="1"/>
            </p:cNvSpPr>
            <p:nvPr/>
          </p:nvSpPr>
          <p:spPr bwMode="auto">
            <a:xfrm>
              <a:off x="1663" y="1737"/>
              <a:ext cx="3374" cy="404"/>
            </a:xfrm>
            <a:prstGeom prst="rect">
              <a:avLst/>
            </a:prstGeom>
            <a:solidFill>
              <a:srgbClr val="FF9CA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None/>
              </a:pPr>
              <a:r>
                <a:rPr kumimoji="1" lang="en-GB" sz="1800">
                  <a:solidFill>
                    <a:schemeClr val="hlink"/>
                  </a:solidFill>
                  <a:latin typeface="Arial" charset="0"/>
                </a:rPr>
                <a:t>Synchronization subnet - lowest level servers in users’ computers</a:t>
              </a:r>
            </a:p>
          </p:txBody>
        </p:sp>
        <p:sp>
          <p:nvSpPr>
            <p:cNvPr id="43051" name="Line 43"/>
            <p:cNvSpPr>
              <a:spLocks noChangeShapeType="1"/>
            </p:cNvSpPr>
            <p:nvPr/>
          </p:nvSpPr>
          <p:spPr bwMode="auto">
            <a:xfrm>
              <a:off x="4775" y="2171"/>
              <a:ext cx="38" cy="113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9" grpId="0" build="p" autoUpdateAnimBg="0"/>
      <p:bldP spid="4304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973F-5E53-FD4E-9B57-4998D29746C9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Server population by stratum (1997 survey)</a:t>
            </a:r>
          </a:p>
        </p:txBody>
      </p:sp>
      <p:graphicFrame>
        <p:nvGraphicFramePr>
          <p:cNvPr id="6" name="Object 2"/>
          <p:cNvGraphicFramePr>
            <a:graphicFrameLocks/>
          </p:cNvGraphicFramePr>
          <p:nvPr/>
        </p:nvGraphicFramePr>
        <p:xfrm>
          <a:off x="685800" y="1447800"/>
          <a:ext cx="7620000" cy="458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B116-6FCD-F94F-A929-95BDDFBDF8B3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/>
          </p:cNvGraphicFramePr>
          <p:nvPr/>
        </p:nvGraphicFramePr>
        <p:xfrm>
          <a:off x="838200" y="1600200"/>
          <a:ext cx="7365759" cy="44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Client population by stratum</a:t>
            </a:r>
            <a:r>
              <a:rPr lang="en-US" dirty="0" smtClean="0"/>
              <a:t> </a:t>
            </a:r>
            <a:r>
              <a:rPr dirty="0" smtClean="0"/>
              <a:t/>
            </a:r>
            <a:br>
              <a:rPr dirty="0" smtClean="0"/>
            </a:br>
            <a:r>
              <a:rPr lang="en-US" dirty="0" smtClean="0"/>
              <a:t>(</a:t>
            </a:r>
            <a:r>
              <a:rPr lang="en-US" dirty="0"/>
              <a:t>1997 survey)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NTP - synchronisation of servers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The synchronization subnet can reconfigure if failures occur, e.g.</a:t>
            </a:r>
            <a:endParaRPr lang="en-GB" sz="2400" dirty="0"/>
          </a:p>
          <a:p>
            <a:pPr lvl="1"/>
            <a:r>
              <a:rPr lang="en-GB" sz="1800" dirty="0"/>
              <a:t>a  primary that loses its UTC source can become a secondary</a:t>
            </a:r>
          </a:p>
          <a:p>
            <a:pPr lvl="1"/>
            <a:r>
              <a:rPr lang="en-GB" sz="1800" dirty="0"/>
              <a:t>a secondary that loses its primary can use another primary</a:t>
            </a:r>
          </a:p>
          <a:p>
            <a:pPr>
              <a:buNone/>
            </a:pPr>
            <a:r>
              <a:rPr lang="en-GB" sz="2400" dirty="0"/>
              <a:t>Modes of synchronization:</a:t>
            </a:r>
          </a:p>
          <a:p>
            <a:r>
              <a:rPr lang="en-GB" sz="2000" dirty="0"/>
              <a:t>Multicast</a:t>
            </a:r>
            <a:r>
              <a:rPr lang="en-GB" sz="2400" dirty="0"/>
              <a:t> </a:t>
            </a:r>
          </a:p>
          <a:p>
            <a:pPr lvl="2"/>
            <a:r>
              <a:rPr lang="en-GB" sz="1600" dirty="0"/>
              <a:t>A server within a high speed LAN multicasts time to others which set clocks assuming some delay (not very accurate)</a:t>
            </a:r>
          </a:p>
          <a:p>
            <a:r>
              <a:rPr lang="en-GB" sz="2000" dirty="0"/>
              <a:t>Procedure call</a:t>
            </a:r>
          </a:p>
          <a:p>
            <a:pPr lvl="2"/>
            <a:r>
              <a:rPr lang="en-GB" sz="1600" dirty="0"/>
              <a:t>A server accepts requests from other computers (like </a:t>
            </a:r>
            <a:r>
              <a:rPr lang="en-GB" sz="1600" dirty="0" err="1"/>
              <a:t>Cristiain’s</a:t>
            </a:r>
            <a:r>
              <a:rPr lang="en-GB" sz="1600" dirty="0"/>
              <a:t> algorithm). Higher accuracy. Useful if no hardware multicast. </a:t>
            </a:r>
          </a:p>
          <a:p>
            <a:r>
              <a:rPr lang="en-GB" sz="2000" dirty="0"/>
              <a:t>Symmetric</a:t>
            </a:r>
            <a:r>
              <a:rPr lang="en-GB" sz="2400" dirty="0"/>
              <a:t> </a:t>
            </a:r>
          </a:p>
          <a:p>
            <a:pPr lvl="2"/>
            <a:r>
              <a:rPr lang="en-GB" sz="1600" dirty="0"/>
              <a:t>Pairs of servers exchange messages containing time information</a:t>
            </a:r>
          </a:p>
          <a:p>
            <a:pPr lvl="2"/>
            <a:r>
              <a:rPr lang="en-GB" sz="1600" dirty="0"/>
              <a:t>Used where very high accuracies are needed (e.g. for higher levels)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Proj1 checkpoint – due midnight tonight</a:t>
            </a:r>
          </a:p>
          <a:p>
            <a:endParaRPr lang="en-US" dirty="0" smtClean="0"/>
          </a:p>
          <a:p>
            <a:r>
              <a:rPr lang="en-US" dirty="0" smtClean="0"/>
              <a:t>HW1 checkpoint – due 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NTP Protocol</a:t>
            </a:r>
            <a:endParaRPr lang="en-GB" dirty="0"/>
          </a:p>
        </p:txBody>
      </p:sp>
      <p:sp>
        <p:nvSpPr>
          <p:cNvPr id="44070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1"/>
            <a:ext cx="8534400" cy="24384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All modes use UDP</a:t>
            </a:r>
          </a:p>
          <a:p>
            <a:r>
              <a:rPr lang="en-GB" dirty="0" smtClean="0"/>
              <a:t>Each message bears timestamps of recent events:</a:t>
            </a:r>
          </a:p>
          <a:p>
            <a:pPr lvl="1"/>
            <a:r>
              <a:rPr lang="en-GB" dirty="0" smtClean="0"/>
              <a:t>Local times of Send and Receive of previous message</a:t>
            </a:r>
          </a:p>
          <a:p>
            <a:pPr lvl="1"/>
            <a:r>
              <a:rPr lang="en-GB" dirty="0" smtClean="0"/>
              <a:t>Local times of Send of current message</a:t>
            </a:r>
          </a:p>
          <a:p>
            <a:r>
              <a:rPr lang="en-GB" dirty="0" smtClean="0"/>
              <a:t>Recipient notes the time of receipt T</a:t>
            </a:r>
            <a:r>
              <a:rPr lang="en-GB" baseline="-25000" dirty="0" smtClean="0"/>
              <a:t>i</a:t>
            </a:r>
            <a:r>
              <a:rPr lang="en-GB" dirty="0" smtClean="0"/>
              <a:t> (we have T</a:t>
            </a:r>
            <a:r>
              <a:rPr lang="en-GB" baseline="-25000" dirty="0" smtClean="0"/>
              <a:t>i-3</a:t>
            </a:r>
            <a:r>
              <a:rPr lang="en-GB" dirty="0" smtClean="0"/>
              <a:t>, T</a:t>
            </a:r>
            <a:r>
              <a:rPr lang="en-GB" baseline="-25000" dirty="0" smtClean="0"/>
              <a:t>i-2</a:t>
            </a:r>
            <a:r>
              <a:rPr lang="en-GB" dirty="0" smtClean="0"/>
              <a:t>, T</a:t>
            </a:r>
            <a:r>
              <a:rPr lang="en-GB" baseline="-25000" dirty="0" smtClean="0"/>
              <a:t>i-1</a:t>
            </a:r>
            <a:r>
              <a:rPr lang="en-GB" dirty="0" smtClean="0"/>
              <a:t>, T</a:t>
            </a:r>
            <a:r>
              <a:rPr lang="en-GB" baseline="-25000" dirty="0" smtClean="0"/>
              <a:t>i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 symmetric mode there can be a non-negligible delay between messages</a:t>
            </a:r>
            <a:endParaRPr lang="en-GB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30874" y="3935414"/>
            <a:ext cx="7715249" cy="2512905"/>
            <a:chOff x="579" y="1435"/>
            <a:chExt cx="5265" cy="1698"/>
          </a:xfrm>
        </p:grpSpPr>
        <p:sp>
          <p:nvSpPr>
            <p:cNvPr id="44036" name="Freeform 4"/>
            <p:cNvSpPr>
              <a:spLocks/>
            </p:cNvSpPr>
            <p:nvPr/>
          </p:nvSpPr>
          <p:spPr bwMode="auto">
            <a:xfrm>
              <a:off x="4949" y="1839"/>
              <a:ext cx="56" cy="93"/>
            </a:xfrm>
            <a:custGeom>
              <a:avLst/>
              <a:gdLst/>
              <a:ahLst/>
              <a:cxnLst>
                <a:cxn ang="0">
                  <a:pos x="18" y="93"/>
                </a:cxn>
                <a:cxn ang="0">
                  <a:pos x="0" y="75"/>
                </a:cxn>
                <a:cxn ang="0">
                  <a:pos x="56" y="0"/>
                </a:cxn>
                <a:cxn ang="0">
                  <a:pos x="37" y="93"/>
                </a:cxn>
                <a:cxn ang="0">
                  <a:pos x="18" y="93"/>
                </a:cxn>
              </a:cxnLst>
              <a:rect l="0" t="0" r="r" b="b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 flipV="1">
              <a:off x="4649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auto">
            <a:xfrm>
              <a:off x="3602" y="2624"/>
              <a:ext cx="56" cy="9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7" y="0"/>
                </a:cxn>
                <a:cxn ang="0">
                  <a:pos x="56" y="94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56" h="94">
                  <a:moveTo>
                    <a:pt x="19" y="0"/>
                  </a:moveTo>
                  <a:lnTo>
                    <a:pt x="37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3321" y="1801"/>
              <a:ext cx="300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auto">
            <a:xfrm>
              <a:off x="2405" y="1839"/>
              <a:ext cx="56" cy="93"/>
            </a:xfrm>
            <a:custGeom>
              <a:avLst/>
              <a:gdLst/>
              <a:ahLst/>
              <a:cxnLst>
                <a:cxn ang="0">
                  <a:pos x="18" y="93"/>
                </a:cxn>
                <a:cxn ang="0">
                  <a:pos x="0" y="75"/>
                </a:cxn>
                <a:cxn ang="0">
                  <a:pos x="56" y="0"/>
                </a:cxn>
                <a:cxn ang="0">
                  <a:pos x="37" y="93"/>
                </a:cxn>
                <a:cxn ang="0">
                  <a:pos x="18" y="93"/>
                </a:cxn>
              </a:cxnLst>
              <a:rect l="0" t="0" r="r" b="b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 flipV="1">
              <a:off x="2105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auto">
            <a:xfrm>
              <a:off x="1189" y="2624"/>
              <a:ext cx="56" cy="9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6" y="0"/>
                </a:cxn>
                <a:cxn ang="0">
                  <a:pos x="56" y="94"/>
                </a:cxn>
                <a:cxn ang="0">
                  <a:pos x="0" y="19"/>
                </a:cxn>
                <a:cxn ang="0">
                  <a:pos x="37" y="0"/>
                </a:cxn>
              </a:cxnLst>
              <a:rect l="0" t="0" r="r" b="b"/>
              <a:pathLst>
                <a:path w="56" h="94">
                  <a:moveTo>
                    <a:pt x="37" y="0"/>
                  </a:moveTo>
                  <a:lnTo>
                    <a:pt x="56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020" y="1801"/>
              <a:ext cx="206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579" y="2755"/>
              <a:ext cx="4639" cy="35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590" y="1435"/>
              <a:ext cx="4639" cy="355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auto">
            <a:xfrm>
              <a:off x="5285" y="1783"/>
              <a:ext cx="94" cy="5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94" y="18"/>
                </a:cxn>
                <a:cxn ang="0">
                  <a:pos x="0" y="56"/>
                </a:cxn>
                <a:cxn ang="0">
                  <a:pos x="0" y="18"/>
                </a:cxn>
              </a:cxnLst>
              <a:rect l="0" t="0" r="r" b="b"/>
              <a:pathLst>
                <a:path w="94" h="56">
                  <a:moveTo>
                    <a:pt x="0" y="18"/>
                  </a:moveTo>
                  <a:lnTo>
                    <a:pt x="0" y="0"/>
                  </a:lnTo>
                  <a:lnTo>
                    <a:pt x="94" y="18"/>
                  </a:lnTo>
                  <a:lnTo>
                    <a:pt x="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590" y="1801"/>
              <a:ext cx="469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0" name="Freeform 18"/>
            <p:cNvSpPr>
              <a:spLocks/>
            </p:cNvSpPr>
            <p:nvPr/>
          </p:nvSpPr>
          <p:spPr bwMode="auto">
            <a:xfrm>
              <a:off x="5285" y="2718"/>
              <a:ext cx="94" cy="56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0"/>
                </a:cxn>
                <a:cxn ang="0">
                  <a:pos x="94" y="37"/>
                </a:cxn>
                <a:cxn ang="0">
                  <a:pos x="0" y="56"/>
                </a:cxn>
                <a:cxn ang="0">
                  <a:pos x="0" y="37"/>
                </a:cxn>
              </a:cxnLst>
              <a:rect l="0" t="0" r="r" b="b"/>
              <a:pathLst>
                <a:path w="94" h="56">
                  <a:moveTo>
                    <a:pt x="0" y="37"/>
                  </a:moveTo>
                  <a:lnTo>
                    <a:pt x="0" y="0"/>
                  </a:lnTo>
                  <a:lnTo>
                    <a:pt x="94" y="37"/>
                  </a:lnTo>
                  <a:lnTo>
                    <a:pt x="0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 flipV="1">
              <a:off x="590" y="2745"/>
              <a:ext cx="4707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3629" y="2914"/>
              <a:ext cx="10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GB"/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3721" y="2977"/>
              <a:ext cx="2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GB"/>
            </a:p>
          </p:txBody>
        </p:sp>
        <p:sp>
          <p:nvSpPr>
            <p:cNvPr id="44054" name="Rectangle 22"/>
            <p:cNvSpPr>
              <a:spLocks noChangeArrowheads="1"/>
            </p:cNvSpPr>
            <p:nvPr/>
          </p:nvSpPr>
          <p:spPr bwMode="auto">
            <a:xfrm>
              <a:off x="3237" y="1586"/>
              <a:ext cx="10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GB"/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3328" y="1654"/>
              <a:ext cx="14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Arial" charset="0"/>
                </a:rPr>
                <a:t>i-1</a:t>
              </a:r>
              <a:endParaRPr lang="en-GB"/>
            </a:p>
          </p:txBody>
        </p:sp>
        <p:sp>
          <p:nvSpPr>
            <p:cNvPr id="44056" name="Rectangle 24"/>
            <p:cNvSpPr>
              <a:spLocks noChangeArrowheads="1"/>
            </p:cNvSpPr>
            <p:nvPr/>
          </p:nvSpPr>
          <p:spPr bwMode="auto">
            <a:xfrm>
              <a:off x="2339" y="1586"/>
              <a:ext cx="10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GB"/>
            </a:p>
          </p:txBody>
        </p:sp>
        <p:sp>
          <p:nvSpPr>
            <p:cNvPr id="44057" name="Rectangle 25"/>
            <p:cNvSpPr>
              <a:spLocks noChangeArrowheads="1"/>
            </p:cNvSpPr>
            <p:nvPr/>
          </p:nvSpPr>
          <p:spPr bwMode="auto">
            <a:xfrm>
              <a:off x="2430" y="1654"/>
              <a:ext cx="2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GB"/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2467" y="1654"/>
              <a:ext cx="11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Arial" charset="0"/>
                </a:rPr>
                <a:t>-2</a:t>
              </a:r>
              <a:endParaRPr lang="en-GB"/>
            </a:p>
          </p:txBody>
        </p:sp>
        <p:sp>
          <p:nvSpPr>
            <p:cNvPr id="44059" name="Rectangle 27"/>
            <p:cNvSpPr>
              <a:spLocks noChangeArrowheads="1"/>
            </p:cNvSpPr>
            <p:nvPr/>
          </p:nvSpPr>
          <p:spPr bwMode="auto">
            <a:xfrm>
              <a:off x="2039" y="2914"/>
              <a:ext cx="10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GB"/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2131" y="2977"/>
              <a:ext cx="2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GB"/>
            </a:p>
          </p:txBody>
        </p:sp>
        <p:sp>
          <p:nvSpPr>
            <p:cNvPr id="44061" name="Rectangle 29"/>
            <p:cNvSpPr>
              <a:spLocks noChangeArrowheads="1"/>
            </p:cNvSpPr>
            <p:nvPr/>
          </p:nvSpPr>
          <p:spPr bwMode="auto">
            <a:xfrm>
              <a:off x="2167" y="2977"/>
              <a:ext cx="4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GB"/>
            </a:p>
          </p:txBody>
        </p:sp>
        <p:sp>
          <p:nvSpPr>
            <p:cNvPr id="44062" name="Rectangle 30"/>
            <p:cNvSpPr>
              <a:spLocks noChangeArrowheads="1"/>
            </p:cNvSpPr>
            <p:nvPr/>
          </p:nvSpPr>
          <p:spPr bwMode="auto">
            <a:xfrm>
              <a:off x="2244" y="2977"/>
              <a:ext cx="7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GB"/>
            </a:p>
          </p:txBody>
        </p:sp>
        <p:sp>
          <p:nvSpPr>
            <p:cNvPr id="44063" name="Rectangle 31"/>
            <p:cNvSpPr>
              <a:spLocks noChangeArrowheads="1"/>
            </p:cNvSpPr>
            <p:nvPr/>
          </p:nvSpPr>
          <p:spPr bwMode="auto">
            <a:xfrm>
              <a:off x="786" y="1586"/>
              <a:ext cx="64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Server B</a:t>
              </a:r>
              <a:endParaRPr lang="en-GB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786" y="2914"/>
              <a:ext cx="64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Server A</a:t>
              </a:r>
              <a:endParaRPr lang="en-GB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auto">
            <a:xfrm>
              <a:off x="5481" y="1735"/>
              <a:ext cx="36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Time</a:t>
              </a:r>
              <a:endParaRPr lang="en-GB"/>
            </a:p>
          </p:txBody>
        </p:sp>
        <p:sp>
          <p:nvSpPr>
            <p:cNvPr id="44066" name="Rectangle 34"/>
            <p:cNvSpPr>
              <a:spLocks noChangeArrowheads="1"/>
            </p:cNvSpPr>
            <p:nvPr/>
          </p:nvSpPr>
          <p:spPr bwMode="auto">
            <a:xfrm>
              <a:off x="2470" y="2185"/>
              <a:ext cx="13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GB"/>
            </a:p>
          </p:txBody>
        </p:sp>
        <p:sp>
          <p:nvSpPr>
            <p:cNvPr id="44067" name="Rectangle 35"/>
            <p:cNvSpPr>
              <a:spLocks noChangeArrowheads="1"/>
            </p:cNvSpPr>
            <p:nvPr/>
          </p:nvSpPr>
          <p:spPr bwMode="auto">
            <a:xfrm>
              <a:off x="3667" y="2185"/>
              <a:ext cx="17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m'</a:t>
              </a:r>
              <a:endParaRPr lang="en-GB"/>
            </a:p>
          </p:txBody>
        </p:sp>
        <p:sp>
          <p:nvSpPr>
            <p:cNvPr id="44068" name="Rectangle 36"/>
            <p:cNvSpPr>
              <a:spLocks noChangeArrowheads="1"/>
            </p:cNvSpPr>
            <p:nvPr/>
          </p:nvSpPr>
          <p:spPr bwMode="auto">
            <a:xfrm>
              <a:off x="5481" y="2708"/>
              <a:ext cx="36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Arial" charset="0"/>
                </a:rPr>
                <a:t>Time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Accuracy of NTP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4785" y="1206500"/>
            <a:ext cx="8178312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400"/>
              <a:t>For each pair of messages between two servers, NTP estimates an offset </a:t>
            </a:r>
            <a:r>
              <a:rPr lang="en-GB" sz="2400" i="1"/>
              <a:t>o</a:t>
            </a:r>
            <a:r>
              <a:rPr lang="en-GB" sz="2400"/>
              <a:t>, between the two clocks and a delay </a:t>
            </a:r>
            <a:r>
              <a:rPr lang="en-GB" sz="2400" i="1"/>
              <a:t>d</a:t>
            </a:r>
            <a:r>
              <a:rPr lang="en-GB" sz="2400" i="1" baseline="-25000"/>
              <a:t>i</a:t>
            </a:r>
            <a:r>
              <a:rPr lang="en-GB" sz="2400"/>
              <a:t> (total time for the two messages, which take </a:t>
            </a:r>
            <a:r>
              <a:rPr lang="en-GB" sz="2400" i="1"/>
              <a:t>t</a:t>
            </a:r>
            <a:r>
              <a:rPr lang="en-GB" sz="2400"/>
              <a:t> and </a:t>
            </a:r>
            <a:r>
              <a:rPr lang="en-GB" sz="2400" i="1"/>
              <a:t>t</a:t>
            </a:r>
            <a:r>
              <a:rPr lang="en-GB" sz="2400"/>
              <a:t>’)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i="1"/>
              <a:t>T</a:t>
            </a:r>
            <a:r>
              <a:rPr lang="en-GB" i="1" baseline="-25000"/>
              <a:t>i</a:t>
            </a:r>
            <a:r>
              <a:rPr lang="en-GB" baseline="-25000"/>
              <a:t>-2</a:t>
            </a:r>
            <a:r>
              <a:rPr lang="en-GB"/>
              <a:t> = </a:t>
            </a:r>
            <a:r>
              <a:rPr lang="en-GB" i="1"/>
              <a:t>T</a:t>
            </a:r>
            <a:r>
              <a:rPr lang="en-GB" i="1" baseline="-25000"/>
              <a:t>i-3 </a:t>
            </a:r>
            <a:r>
              <a:rPr lang="en-GB"/>
              <a:t>+ </a:t>
            </a:r>
            <a:r>
              <a:rPr lang="en-GB" i="1"/>
              <a:t>t</a:t>
            </a:r>
            <a:r>
              <a:rPr lang="en-GB"/>
              <a:t> +</a:t>
            </a:r>
            <a:r>
              <a:rPr lang="en-GB" i="1"/>
              <a:t> o</a:t>
            </a:r>
            <a:r>
              <a:rPr lang="en-GB"/>
              <a:t> and </a:t>
            </a:r>
            <a:r>
              <a:rPr lang="en-GB" i="1"/>
              <a:t>T</a:t>
            </a:r>
            <a:r>
              <a:rPr lang="en-GB" i="1" baseline="-25000"/>
              <a:t>i</a:t>
            </a:r>
            <a:r>
              <a:rPr lang="en-GB"/>
              <a:t> = </a:t>
            </a:r>
            <a:r>
              <a:rPr lang="en-GB" i="1"/>
              <a:t>T</a:t>
            </a:r>
            <a:r>
              <a:rPr lang="en-GB" i="1" baseline="-25000"/>
              <a:t>i-1 </a:t>
            </a:r>
            <a:r>
              <a:rPr lang="en-GB"/>
              <a:t>+ </a:t>
            </a:r>
            <a:r>
              <a:rPr lang="en-GB" i="1"/>
              <a:t>t</a:t>
            </a:r>
            <a:r>
              <a:rPr lang="en-GB"/>
              <a:t>’ - </a:t>
            </a:r>
            <a:r>
              <a:rPr lang="en-GB" i="1"/>
              <a:t>o</a:t>
            </a:r>
            <a:endParaRPr lang="en-GB" sz="1800"/>
          </a:p>
          <a:p>
            <a:pPr>
              <a:lnSpc>
                <a:spcPct val="90000"/>
              </a:lnSpc>
            </a:pPr>
            <a:r>
              <a:rPr lang="en-GB" sz="2400"/>
              <a:t>This gives us (by adding the equations) 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i="1"/>
              <a:t>d</a:t>
            </a:r>
            <a:r>
              <a:rPr lang="en-GB" i="1" baseline="-25000"/>
              <a:t>i</a:t>
            </a:r>
            <a:r>
              <a:rPr lang="en-GB"/>
              <a:t> = </a:t>
            </a:r>
            <a:r>
              <a:rPr lang="en-GB" i="1"/>
              <a:t>t</a:t>
            </a:r>
            <a:r>
              <a:rPr lang="en-GB"/>
              <a:t> +</a:t>
            </a:r>
            <a:r>
              <a:rPr lang="en-GB" i="1"/>
              <a:t> t</a:t>
            </a:r>
            <a:r>
              <a:rPr lang="en-GB"/>
              <a:t>’ = </a:t>
            </a:r>
            <a:r>
              <a:rPr lang="en-GB" i="1"/>
              <a:t>T</a:t>
            </a:r>
            <a:r>
              <a:rPr lang="en-GB" baseline="-25000"/>
              <a:t>i-2</a:t>
            </a:r>
            <a:r>
              <a:rPr lang="en-GB"/>
              <a:t>  - </a:t>
            </a:r>
            <a:r>
              <a:rPr lang="en-GB" i="1"/>
              <a:t>T</a:t>
            </a:r>
            <a:r>
              <a:rPr lang="en-GB" i="1" baseline="-25000"/>
              <a:t>i-3</a:t>
            </a:r>
            <a:r>
              <a:rPr lang="en-GB"/>
              <a:t> +</a:t>
            </a:r>
            <a:r>
              <a:rPr lang="en-GB" i="1"/>
              <a:t> T</a:t>
            </a:r>
            <a:r>
              <a:rPr lang="en-GB" baseline="-25000"/>
              <a:t>i</a:t>
            </a:r>
            <a:r>
              <a:rPr lang="en-GB"/>
              <a:t>  - </a:t>
            </a:r>
            <a:r>
              <a:rPr lang="en-GB" i="1"/>
              <a:t>T</a:t>
            </a:r>
            <a:r>
              <a:rPr lang="en-GB" i="1" baseline="-25000"/>
              <a:t>i-1</a:t>
            </a:r>
            <a:r>
              <a:rPr lang="en-GB"/>
              <a:t> </a:t>
            </a:r>
          </a:p>
          <a:p>
            <a:pPr>
              <a:lnSpc>
                <a:spcPct val="90000"/>
              </a:lnSpc>
            </a:pPr>
            <a:r>
              <a:rPr lang="en-GB" sz="2400"/>
              <a:t>Also (by subtracting the equations)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i="1"/>
              <a:t>o</a:t>
            </a:r>
            <a:r>
              <a:rPr lang="en-GB"/>
              <a:t> = </a:t>
            </a:r>
            <a:r>
              <a:rPr lang="en-GB" i="1"/>
              <a:t>o</a:t>
            </a:r>
            <a:r>
              <a:rPr lang="en-GB" baseline="-25000"/>
              <a:t>i</a:t>
            </a:r>
            <a:r>
              <a:rPr lang="en-GB"/>
              <a:t> + </a:t>
            </a:r>
            <a:r>
              <a:rPr lang="en-GB" i="1"/>
              <a:t>(t</a:t>
            </a:r>
            <a:r>
              <a:rPr lang="en-GB"/>
              <a:t>’ - </a:t>
            </a:r>
            <a:r>
              <a:rPr lang="en-GB" i="1"/>
              <a:t>t</a:t>
            </a:r>
            <a:r>
              <a:rPr lang="en-GB"/>
              <a:t> )/2 where </a:t>
            </a:r>
            <a:r>
              <a:rPr lang="en-GB" i="1"/>
              <a:t>o</a:t>
            </a:r>
            <a:r>
              <a:rPr lang="en-GB" i="1" baseline="-25000"/>
              <a:t>i</a:t>
            </a:r>
            <a:r>
              <a:rPr lang="en-GB"/>
              <a:t>  = </a:t>
            </a:r>
            <a:r>
              <a:rPr lang="en-GB" i="1"/>
              <a:t>(T</a:t>
            </a:r>
            <a:r>
              <a:rPr lang="en-GB" baseline="-25000"/>
              <a:t>i-2</a:t>
            </a:r>
            <a:r>
              <a:rPr lang="en-GB"/>
              <a:t>  - </a:t>
            </a:r>
            <a:r>
              <a:rPr lang="en-GB" i="1"/>
              <a:t>T</a:t>
            </a:r>
            <a:r>
              <a:rPr lang="en-GB" i="1" baseline="-25000"/>
              <a:t>i-3</a:t>
            </a:r>
            <a:r>
              <a:rPr lang="en-GB"/>
              <a:t> + </a:t>
            </a:r>
            <a:r>
              <a:rPr lang="en-GB" i="1"/>
              <a:t>T</a:t>
            </a:r>
            <a:r>
              <a:rPr lang="en-GB" i="1" baseline="-25000"/>
              <a:t>i-1</a:t>
            </a:r>
            <a:r>
              <a:rPr lang="en-GB"/>
              <a:t>  - </a:t>
            </a:r>
            <a:r>
              <a:rPr lang="en-GB" i="1"/>
              <a:t>T</a:t>
            </a:r>
            <a:r>
              <a:rPr lang="en-GB" i="1" baseline="-25000"/>
              <a:t>i</a:t>
            </a:r>
            <a:r>
              <a:rPr lang="en-GB"/>
              <a:t>)/2</a:t>
            </a:r>
          </a:p>
          <a:p>
            <a:pPr>
              <a:lnSpc>
                <a:spcPct val="90000"/>
              </a:lnSpc>
            </a:pPr>
            <a:r>
              <a:rPr lang="en-GB" sz="2400"/>
              <a:t>Using the fact that</a:t>
            </a:r>
            <a:r>
              <a:rPr lang="en-GB" sz="2400" i="1"/>
              <a:t> t</a:t>
            </a:r>
            <a:r>
              <a:rPr lang="en-GB" sz="2400"/>
              <a:t>, </a:t>
            </a:r>
            <a:r>
              <a:rPr lang="en-GB" sz="2400" i="1"/>
              <a:t>t</a:t>
            </a:r>
            <a:r>
              <a:rPr lang="en-GB" sz="2400"/>
              <a:t>’&gt;0 it can be shown that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i="1"/>
              <a:t>o</a:t>
            </a:r>
            <a:r>
              <a:rPr lang="en-GB" i="1" baseline="-25000"/>
              <a:t>i</a:t>
            </a:r>
            <a:r>
              <a:rPr lang="en-GB"/>
              <a:t> - </a:t>
            </a:r>
            <a:r>
              <a:rPr lang="en-GB" i="1"/>
              <a:t>d</a:t>
            </a:r>
            <a:r>
              <a:rPr lang="en-GB" i="1" baseline="-25000"/>
              <a:t>i </a:t>
            </a:r>
            <a:r>
              <a:rPr lang="en-GB"/>
              <a:t>/2 ≤ </a:t>
            </a:r>
            <a:r>
              <a:rPr lang="en-GB" i="1"/>
              <a:t>o</a:t>
            </a:r>
            <a:r>
              <a:rPr lang="en-GB"/>
              <a:t> ≤ </a:t>
            </a:r>
            <a:r>
              <a:rPr lang="en-GB" i="1"/>
              <a:t>o</a:t>
            </a:r>
            <a:r>
              <a:rPr lang="en-GB" i="1" baseline="-25000"/>
              <a:t>i</a:t>
            </a:r>
            <a:r>
              <a:rPr lang="en-GB"/>
              <a:t> + </a:t>
            </a:r>
            <a:r>
              <a:rPr lang="en-GB" i="1"/>
              <a:t>d</a:t>
            </a:r>
            <a:r>
              <a:rPr lang="en-GB" i="1" baseline="-25000"/>
              <a:t>i </a:t>
            </a:r>
            <a:r>
              <a:rPr lang="en-GB"/>
              <a:t>/2 .</a:t>
            </a:r>
            <a:endParaRPr lang="en-GB" sz="1800"/>
          </a:p>
          <a:p>
            <a:pPr lvl="1">
              <a:lnSpc>
                <a:spcPct val="90000"/>
              </a:lnSpc>
            </a:pPr>
            <a:r>
              <a:rPr lang="en-GB" sz="1800"/>
              <a:t>Thus </a:t>
            </a:r>
            <a:r>
              <a:rPr lang="en-GB" sz="1800" i="1"/>
              <a:t>o</a:t>
            </a:r>
            <a:r>
              <a:rPr lang="en-GB" sz="1800" i="1" baseline="-25000"/>
              <a:t>i</a:t>
            </a:r>
            <a:r>
              <a:rPr lang="en-GB" sz="1800"/>
              <a:t> is an estimate of the offset and </a:t>
            </a:r>
            <a:r>
              <a:rPr lang="en-GB" sz="1800" i="1"/>
              <a:t>d</a:t>
            </a:r>
            <a:r>
              <a:rPr lang="en-GB" sz="1800" i="1" baseline="-25000"/>
              <a:t>i</a:t>
            </a:r>
            <a:r>
              <a:rPr lang="en-GB" sz="1800"/>
              <a:t> is a measure of the accuracy</a:t>
            </a:r>
          </a:p>
          <a:p>
            <a:pPr>
              <a:lnSpc>
                <a:spcPct val="90000"/>
              </a:lnSpc>
            </a:pPr>
            <a:r>
              <a:rPr lang="en-GB" sz="2400"/>
              <a:t>NTP servers filter pairs &lt;</a:t>
            </a:r>
            <a:r>
              <a:rPr lang="en-GB" sz="2400" i="1"/>
              <a:t>o</a:t>
            </a:r>
            <a:r>
              <a:rPr lang="en-GB" sz="2400" i="1" baseline="-25000"/>
              <a:t>i</a:t>
            </a:r>
            <a:r>
              <a:rPr lang="en-GB" sz="2400"/>
              <a:t>, </a:t>
            </a:r>
            <a:r>
              <a:rPr lang="en-GB" sz="2400" i="1"/>
              <a:t>d</a:t>
            </a:r>
            <a:r>
              <a:rPr lang="en-GB" sz="2400" i="1" baseline="-25000"/>
              <a:t>i</a:t>
            </a:r>
            <a:r>
              <a:rPr lang="en-GB" sz="2400"/>
              <a:t>&gt;, estimating reliability from variation, allowing them to select peers </a:t>
            </a:r>
          </a:p>
          <a:p>
            <a:pPr>
              <a:lnSpc>
                <a:spcPct val="90000"/>
              </a:lnSpc>
            </a:pPr>
            <a:r>
              <a:rPr lang="en-GB" sz="2400"/>
              <a:t>Accuracy of 10s of millisecs over Internet paths (1 on LANs)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How To Change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just change time</a:t>
            </a:r>
          </a:p>
          <a:p>
            <a:pPr lvl="1"/>
            <a:r>
              <a:rPr lang="en-US" dirty="0" smtClean="0"/>
              <a:t>Why not?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Change the update rate for the clock</a:t>
            </a:r>
          </a:p>
          <a:p>
            <a:pPr lvl="1"/>
            <a:r>
              <a:rPr lang="en-US" dirty="0" smtClean="0"/>
              <a:t>Changes time in a more gradual fashion</a:t>
            </a:r>
          </a:p>
          <a:p>
            <a:pPr lvl="1"/>
            <a:r>
              <a:rPr lang="en-US" dirty="0" smtClean="0"/>
              <a:t>Prevents inconsistent local timestamps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Berkeley algorithm</a:t>
            </a:r>
          </a:p>
        </p:txBody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err="1"/>
              <a:t>Cristian’s</a:t>
            </a:r>
            <a:r>
              <a:rPr lang="en-GB" sz="2400" dirty="0"/>
              <a:t> algorithm - 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 single time server might fail, so they suggest the  use of a group of synchronized servers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it does not deal with faulty servers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Berkeley algorithm (also 1989)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An algorithm for internal synchronization of a group of computers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 </a:t>
            </a:r>
            <a:r>
              <a:rPr lang="en-GB" sz="1800" i="1" dirty="0"/>
              <a:t>master</a:t>
            </a:r>
            <a:r>
              <a:rPr lang="en-GB" sz="1800" dirty="0"/>
              <a:t> polls to collect clock values from the others (</a:t>
            </a:r>
            <a:r>
              <a:rPr lang="en-GB" sz="1800" i="1" dirty="0"/>
              <a:t>slaves</a:t>
            </a:r>
            <a:r>
              <a:rPr lang="en-GB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The master uses round trip times to estimate the slaves’ clock values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It takes an average (eliminating any above some average round trip time or with faulty clocks)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It sends the required adjustment to the slaves (better than sending the time which depends on the round trip time)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Measurements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15 computers, clock synchronization 20-25 </a:t>
            </a:r>
            <a:r>
              <a:rPr lang="en-GB" sz="1600" dirty="0" err="1"/>
              <a:t>millisecs</a:t>
            </a:r>
            <a:r>
              <a:rPr lang="en-GB" sz="1600" dirty="0"/>
              <a:t> drift rate &lt; 2x10</a:t>
            </a:r>
            <a:r>
              <a:rPr lang="en-GB" sz="1600" baseline="30000" dirty="0"/>
              <a:t>-5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If master fails, can elect a new master to take over (not in bounded time)</a:t>
            </a:r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86020" name="Text Box 1028"/>
          <p:cNvSpPr txBox="1">
            <a:spLocks noChangeArrowheads="1"/>
          </p:cNvSpPr>
          <p:nvPr/>
        </p:nvSpPr>
        <p:spPr bwMode="auto">
          <a:xfrm>
            <a:off x="8475785" y="6210300"/>
            <a:ext cx="310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860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Berkeley Algorithm (1)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time daemon </a:t>
            </a:r>
            <a:r>
              <a:rPr lang="en-US" dirty="0"/>
              <a:t>asks all the other</a:t>
            </a:r>
            <a:r>
              <a:rPr lang="en-US" dirty="0" smtClean="0"/>
              <a:t> machines </a:t>
            </a:r>
            <a:r>
              <a:rPr lang="en-US" dirty="0"/>
              <a:t>for their </a:t>
            </a:r>
            <a:r>
              <a:rPr lang="en-US" dirty="0" smtClean="0"/>
              <a:t>clock values</a:t>
            </a:r>
            <a:r>
              <a:rPr lang="en-US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8068" name="Picture 4" descr="06-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996" b="9096"/>
          <a:stretch>
            <a:fillRect/>
          </a:stretch>
        </p:blipFill>
        <p:spPr bwMode="auto">
          <a:xfrm>
            <a:off x="4740275" y="1152525"/>
            <a:ext cx="4062413" cy="479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Berkeley Algorithm (2)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machines answer.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9092" name="Picture 4" descr="06-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3501" t="7690" r="33501" b="8147"/>
          <a:stretch>
            <a:fillRect/>
          </a:stretch>
        </p:blipFill>
        <p:spPr bwMode="auto">
          <a:xfrm>
            <a:off x="4292600" y="990600"/>
            <a:ext cx="440213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Berkeley Algorithm (3)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time</a:t>
            </a:r>
            <a:r>
              <a:rPr lang="en-US" dirty="0" smtClean="0"/>
              <a:t> daemon </a:t>
            </a:r>
            <a:r>
              <a:rPr lang="en-US" dirty="0"/>
              <a:t>tells everyone how</a:t>
            </a:r>
            <a:r>
              <a:rPr lang="en-US" dirty="0" smtClean="0"/>
              <a:t> to </a:t>
            </a:r>
            <a:r>
              <a:rPr lang="en-US" dirty="0"/>
              <a:t>adjust their clock.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0116" name="Picture 4" descr="06-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7377" t="7982" b="7105"/>
          <a:stretch>
            <a:fillRect/>
          </a:stretch>
        </p:blipFill>
        <p:spPr bwMode="auto">
          <a:xfrm>
            <a:off x="4665663" y="1257300"/>
            <a:ext cx="4014787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Clock Synchronization in Wireless Networks (1)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usual</a:t>
            </a:r>
            <a:r>
              <a:rPr lang="en-US" dirty="0" smtClean="0"/>
              <a:t> critical </a:t>
            </a:r>
            <a:r>
              <a:rPr lang="en-US" dirty="0"/>
              <a:t>path in determining</a:t>
            </a:r>
            <a:r>
              <a:rPr lang="en-US" dirty="0" smtClean="0"/>
              <a:t> network </a:t>
            </a:r>
            <a:r>
              <a:rPr lang="en-US" dirty="0"/>
              <a:t>delays.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6260" name="Picture 4" descr="06-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1190" b="8037"/>
          <a:stretch>
            <a:fillRect/>
          </a:stretch>
        </p:blipFill>
        <p:spPr bwMode="auto">
          <a:xfrm>
            <a:off x="3779838" y="1522413"/>
            <a:ext cx="5364162" cy="426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Clock Synchronization in Wireless Networks (2)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algn="l"/>
            <a:r>
              <a:rPr lang="en-US" dirty="0" smtClean="0"/>
              <a:t>The critical </a:t>
            </a:r>
            <a:r>
              <a:rPr lang="en-US" dirty="0"/>
              <a:t>path in the</a:t>
            </a:r>
            <a:r>
              <a:rPr lang="en-US" dirty="0" smtClean="0"/>
              <a:t> case </a:t>
            </a:r>
            <a:r>
              <a:rPr lang="en-US" dirty="0"/>
              <a:t>of RBS.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7284" name="Picture 4" descr="06-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3877" b="7977"/>
          <a:stretch>
            <a:fillRect/>
          </a:stretch>
        </p:blipFill>
        <p:spPr bwMode="auto">
          <a:xfrm>
            <a:off x="3517900" y="1438275"/>
            <a:ext cx="53467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Today's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time synchronization</a:t>
            </a:r>
          </a:p>
          <a:p>
            <a:endParaRPr lang="en-US" dirty="0" smtClean="0"/>
          </a:p>
          <a:p>
            <a:r>
              <a:rPr lang="en-US" dirty="0" smtClean="0"/>
              <a:t>Time synchronization techniques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Lamport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Last Lecture </a:t>
            </a:r>
            <a:r>
              <a:rPr lang="en-US" dirty="0" smtClean="0"/>
              <a:t>–</a:t>
            </a:r>
            <a:r>
              <a:rPr dirty="0" smtClean="0"/>
              <a:t> RPC</a:t>
            </a:r>
            <a:br>
              <a:rPr dirty="0" smtClean="0"/>
            </a:br>
            <a:r>
              <a:rPr dirty="0" smtClean="0"/>
              <a:t>Important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Procedure calls</a:t>
            </a:r>
          </a:p>
          <a:p>
            <a:pPr lvl="1"/>
            <a:r>
              <a:rPr lang="en-US" dirty="0" smtClean="0"/>
              <a:t>Simple way to pass control and data</a:t>
            </a:r>
          </a:p>
          <a:p>
            <a:pPr lvl="1"/>
            <a:r>
              <a:rPr lang="en-US" dirty="0" smtClean="0"/>
              <a:t>Elegant transparent way to distribute application</a:t>
            </a:r>
          </a:p>
          <a:p>
            <a:pPr lvl="1"/>
            <a:r>
              <a:rPr lang="en-US" dirty="0" smtClean="0"/>
              <a:t>Not only way…</a:t>
            </a:r>
          </a:p>
          <a:p>
            <a:endParaRPr lang="en-US" dirty="0" smtClean="0"/>
          </a:p>
          <a:p>
            <a:r>
              <a:rPr lang="en-US" dirty="0" smtClean="0"/>
              <a:t>Hard to provide true transparency</a:t>
            </a:r>
          </a:p>
          <a:p>
            <a:pPr lvl="1"/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Memory access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deal with hard problem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give up and let programmer deal with it</a:t>
            </a:r>
          </a:p>
          <a:p>
            <a:pPr lvl="1"/>
            <a:r>
              <a:rPr lang="en-US" dirty="0" smtClean="0">
                <a:sym typeface="Wingdings"/>
              </a:rPr>
              <a:t>“Worse is better</a:t>
            </a:r>
            <a:r>
              <a:rPr lang="en-US" dirty="0" smtClean="0">
                <a:sym typeface="Wingdings"/>
              </a:rPr>
              <a:t>” (</a:t>
            </a:r>
            <a:r>
              <a:rPr lang="en-US" dirty="0" smtClean="0">
                <a:sym typeface="Wingdings"/>
                <a:hlinkClick r:id="rId2"/>
              </a:rPr>
              <a:t>http://www.jwz.org/doc/worse-is-better.</a:t>
            </a:r>
            <a:r>
              <a:rPr lang="en-US" dirty="0" smtClean="0">
                <a:sym typeface="Wingdings"/>
                <a:hlinkClick r:id="rId2"/>
              </a:rPr>
              <a:t>html</a:t>
            </a:r>
            <a:r>
              <a:rPr lang="en-US" dirty="0" smtClean="0">
                <a:sym typeface="Wingdings"/>
              </a:rPr>
              <a:t>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implementation simplicity more important than interface simplicity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Lamport’s Logical Clocks (1)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"happens-before" relation → can be observed directly in two situations:</a:t>
            </a:r>
          </a:p>
          <a:p>
            <a:endParaRPr lang="en-US" dirty="0" smtClean="0"/>
          </a:p>
          <a:p>
            <a:r>
              <a:rPr lang="en-US" dirty="0" smtClean="0"/>
              <a:t>If a and </a:t>
            </a:r>
            <a:r>
              <a:rPr lang="en-US" dirty="0" err="1" smtClean="0"/>
              <a:t>b</a:t>
            </a:r>
            <a:r>
              <a:rPr lang="en-US" dirty="0" smtClean="0"/>
              <a:t> are events in the same process, and a occurs before </a:t>
            </a:r>
            <a:r>
              <a:rPr lang="en-US" dirty="0" err="1" smtClean="0"/>
              <a:t>b</a:t>
            </a:r>
            <a:r>
              <a:rPr lang="en-US" dirty="0" smtClean="0"/>
              <a:t>, then a → </a:t>
            </a:r>
            <a:r>
              <a:rPr lang="en-US" dirty="0" err="1" smtClean="0"/>
              <a:t>b</a:t>
            </a:r>
            <a:r>
              <a:rPr lang="en-US" dirty="0" smtClean="0"/>
              <a:t> is true.</a:t>
            </a:r>
          </a:p>
          <a:p>
            <a:endParaRPr lang="en-US" dirty="0" smtClean="0"/>
          </a:p>
          <a:p>
            <a:r>
              <a:rPr lang="en-US" dirty="0" smtClean="0"/>
              <a:t>If a is the event of a message being sent by one process, and </a:t>
            </a:r>
            <a:r>
              <a:rPr lang="en-US" dirty="0" err="1" smtClean="0"/>
              <a:t>b</a:t>
            </a:r>
            <a:r>
              <a:rPr lang="en-US" dirty="0" smtClean="0"/>
              <a:t> is the event of the message being received by another process, then a → </a:t>
            </a:r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Lamport’s Logical Clocks (2)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processes, each with its own clock. </a:t>
            </a:r>
            <a:br>
              <a:rPr lang="en-US" dirty="0"/>
            </a:br>
            <a:r>
              <a:rPr lang="en-US" dirty="0"/>
              <a:t>The clocks run at different rates.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1380" name="Picture 4" descr="06-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5600" b="8957"/>
          <a:stretch>
            <a:fillRect/>
          </a:stretch>
        </p:blipFill>
        <p:spPr bwMode="auto">
          <a:xfrm>
            <a:off x="4648200" y="1447800"/>
            <a:ext cx="386238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Lamport’s Logical Clocks (3)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824538"/>
            <a:ext cx="8229600" cy="728662"/>
          </a:xfrm>
        </p:spPr>
        <p:txBody>
          <a:bodyPr>
            <a:normAutofit/>
          </a:bodyPr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</a:t>
            </a:r>
            <a:r>
              <a:rPr lang="en-US" dirty="0"/>
              <a:t>algorithm corrects the clocks.</a:t>
            </a:r>
          </a:p>
        </p:txBody>
      </p:sp>
      <p:pic>
        <p:nvPicPr>
          <p:cNvPr id="103428" name="Picture 4" descr="06-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5074" b="5924"/>
          <a:stretch>
            <a:fillRect/>
          </a:stretch>
        </p:blipFill>
        <p:spPr bwMode="auto">
          <a:xfrm>
            <a:off x="2541588" y="1098550"/>
            <a:ext cx="3894137" cy="42354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Lamport’s Logical Clocks (4)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positioning of </a:t>
            </a:r>
            <a:r>
              <a:rPr lang="en-US" dirty="0" err="1"/>
              <a:t>Lamport’s</a:t>
            </a:r>
            <a:r>
              <a:rPr lang="en-US" dirty="0"/>
              <a:t> logical </a:t>
            </a:r>
            <a:br>
              <a:rPr lang="en-US" dirty="0"/>
            </a:br>
            <a:r>
              <a:rPr lang="en-US" dirty="0"/>
              <a:t>clocks in distributed systems.</a:t>
            </a:r>
          </a:p>
        </p:txBody>
      </p:sp>
      <p:pic>
        <p:nvPicPr>
          <p:cNvPr id="107524" name="Picture 4" descr="06-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925" y="2667000"/>
            <a:ext cx="8550275" cy="36131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Lamport’s Logical Clocks (5)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219200"/>
            <a:ext cx="8601075" cy="5208587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 dirty="0" smtClean="0"/>
              <a:t>Updating counter </a:t>
            </a:r>
            <a:r>
              <a:rPr lang="en-US" sz="2800" dirty="0" err="1" smtClean="0"/>
              <a:t>C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for process P</a:t>
            </a:r>
            <a:r>
              <a:rPr lang="en-US" sz="2800" i="1" baseline="-25000" dirty="0" smtClean="0"/>
              <a:t>i</a:t>
            </a:r>
          </a:p>
          <a:p>
            <a:pPr algn="l">
              <a:lnSpc>
                <a:spcPct val="90000"/>
              </a:lnSpc>
            </a:pPr>
            <a:endParaRPr lang="en-US" sz="2800" dirty="0" smtClean="0"/>
          </a:p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Before executing an event P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 executes </a:t>
            </a:r>
            <a:br>
              <a:rPr lang="en-US" sz="2800" dirty="0" smtClean="0"/>
            </a:br>
            <a:r>
              <a:rPr lang="en-US" sz="2800" dirty="0" err="1" smtClean="0"/>
              <a:t>C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← </a:t>
            </a:r>
            <a:r>
              <a:rPr lang="en-US" sz="2800" dirty="0" err="1" smtClean="0"/>
              <a:t>C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+ 1.</a:t>
            </a:r>
          </a:p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When process P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 sends a message </a:t>
            </a:r>
            <a:r>
              <a:rPr lang="en-US" sz="2800" dirty="0" err="1" smtClean="0"/>
              <a:t>m</a:t>
            </a:r>
            <a:r>
              <a:rPr lang="en-US" sz="2800" dirty="0" smtClean="0"/>
              <a:t> to </a:t>
            </a:r>
            <a:r>
              <a:rPr lang="en-US" sz="2800" dirty="0" err="1" smtClean="0"/>
              <a:t>P</a:t>
            </a:r>
            <a:r>
              <a:rPr lang="en-US" sz="2800" i="1" baseline="-25000" dirty="0" err="1" smtClean="0"/>
              <a:t>j</a:t>
            </a:r>
            <a:r>
              <a:rPr lang="en-US" sz="2800" dirty="0" smtClean="0"/>
              <a:t>, it sets </a:t>
            </a:r>
            <a:r>
              <a:rPr lang="en-US" sz="2800" i="1" dirty="0" smtClean="0"/>
              <a:t>m</a:t>
            </a:r>
            <a:r>
              <a:rPr lang="en-US" sz="2800" dirty="0" smtClean="0"/>
              <a:t>’s timestamp </a:t>
            </a:r>
            <a:r>
              <a:rPr lang="en-US" sz="2800" i="1" dirty="0" err="1" smtClean="0"/>
              <a:t>ts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m</a:t>
            </a:r>
            <a:r>
              <a:rPr lang="en-US" sz="2800" i="1" dirty="0" smtClean="0"/>
              <a:t>)</a:t>
            </a:r>
            <a:r>
              <a:rPr lang="en-US" sz="2800" dirty="0" smtClean="0"/>
              <a:t> equal to </a:t>
            </a:r>
            <a:r>
              <a:rPr lang="en-US" sz="2800" dirty="0" err="1" smtClean="0"/>
              <a:t>C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after having executed the previous step.</a:t>
            </a:r>
          </a:p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Upon the receipt of a message </a:t>
            </a:r>
            <a:r>
              <a:rPr lang="en-US" sz="2800" i="1" dirty="0" err="1" smtClean="0"/>
              <a:t>m</a:t>
            </a:r>
            <a:r>
              <a:rPr lang="en-US" sz="2800" dirty="0" smtClean="0"/>
              <a:t>, process </a:t>
            </a:r>
            <a:r>
              <a:rPr lang="en-US" sz="2800" dirty="0" err="1" smtClean="0"/>
              <a:t>P</a:t>
            </a:r>
            <a:r>
              <a:rPr lang="en-US" sz="2800" i="1" baseline="-25000" dirty="0" err="1" smtClean="0"/>
              <a:t>j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adjusts its own local counter as </a:t>
            </a:r>
            <a:br>
              <a:rPr lang="en-US" sz="2800" dirty="0" smtClean="0"/>
            </a:br>
            <a:r>
              <a:rPr lang="en-US" sz="2800" dirty="0" err="1" smtClean="0"/>
              <a:t>C</a:t>
            </a:r>
            <a:r>
              <a:rPr lang="en-US" sz="2800" i="1" baseline="-25000" dirty="0" err="1" smtClean="0"/>
              <a:t>j</a:t>
            </a:r>
            <a:r>
              <a:rPr lang="en-US" sz="2800" dirty="0" smtClean="0"/>
              <a:t> ← </a:t>
            </a:r>
            <a:r>
              <a:rPr lang="en-US" sz="2800" dirty="0" err="1" smtClean="0"/>
              <a:t>max{C</a:t>
            </a:r>
            <a:r>
              <a:rPr lang="en-US" sz="2800" i="1" baseline="-25000" dirty="0" err="1" smtClean="0"/>
              <a:t>j</a:t>
            </a:r>
            <a:r>
              <a:rPr lang="en-US" sz="2800" dirty="0" smtClean="0"/>
              <a:t> , </a:t>
            </a:r>
            <a:r>
              <a:rPr lang="en-US" sz="2800" i="1" dirty="0" err="1" smtClean="0"/>
              <a:t>ts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m</a:t>
            </a:r>
            <a:r>
              <a:rPr lang="en-US" sz="2800" i="1" dirty="0" smtClean="0"/>
              <a:t>)</a:t>
            </a:r>
            <a:r>
              <a:rPr lang="en-US" sz="2800" dirty="0" smtClean="0"/>
              <a:t>}, after which it then executes the first step and delivers the message to the application.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Important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Clocks on different systems will always behave differently</a:t>
            </a:r>
          </a:p>
          <a:p>
            <a:pPr lvl="1"/>
            <a:r>
              <a:rPr lang="en-US" dirty="0" smtClean="0"/>
              <a:t>Skew and drift between clocks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 disagreement between machines can result in undesirable behavior</a:t>
            </a:r>
          </a:p>
          <a:p>
            <a:endParaRPr lang="en-US" dirty="0" smtClean="0"/>
          </a:p>
          <a:p>
            <a:r>
              <a:rPr lang="en-US" dirty="0" smtClean="0"/>
              <a:t>Two paths to solution: synchronize clocks or ensure consistent clocks</a:t>
            </a:r>
          </a:p>
          <a:p>
            <a:endParaRPr lang="en-US" dirty="0" smtClean="0"/>
          </a:p>
          <a:p>
            <a:r>
              <a:rPr lang="en-US" dirty="0" smtClean="0"/>
              <a:t>Clock synchronization</a:t>
            </a:r>
          </a:p>
          <a:p>
            <a:pPr lvl="1"/>
            <a:r>
              <a:rPr lang="en-US" dirty="0" smtClean="0"/>
              <a:t>Rely on a time-stamped network messages</a:t>
            </a:r>
          </a:p>
          <a:p>
            <a:pPr lvl="1"/>
            <a:r>
              <a:rPr lang="en-US" dirty="0" smtClean="0"/>
              <a:t>Estimate delay for message transmission</a:t>
            </a:r>
          </a:p>
          <a:p>
            <a:pPr lvl="1"/>
            <a:r>
              <a:rPr lang="en-US" dirty="0" smtClean="0"/>
              <a:t>Can synchronize to UTC or to local source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Clocks (1)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86450"/>
            <a:ext cx="9144000" cy="666750"/>
          </a:xfrm>
        </p:spPr>
        <p:txBody>
          <a:bodyPr/>
          <a:lstStyle/>
          <a:p>
            <a:r>
              <a:rPr lang="en-US"/>
              <a:t>Figure 6-2. Computation of the mean solar day.</a:t>
            </a:r>
          </a:p>
        </p:txBody>
      </p:sp>
      <p:pic>
        <p:nvPicPr>
          <p:cNvPr id="77828" name="Picture 4" descr="06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1192213"/>
            <a:ext cx="7535862" cy="433387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Clocks (2)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64125"/>
            <a:ext cx="9144000" cy="1489075"/>
          </a:xfrm>
        </p:spPr>
        <p:txBody>
          <a:bodyPr>
            <a:normAutofit fontScale="92500"/>
          </a:bodyPr>
          <a:lstStyle/>
          <a:p>
            <a:r>
              <a:rPr lang="en-US"/>
              <a:t>Figure 6-3. TAI seconds are of constant length, unlike solar seconds. Leap seconds are introduced when necessary to keep in phase with the sun.</a:t>
            </a:r>
          </a:p>
        </p:txBody>
      </p:sp>
      <p:pic>
        <p:nvPicPr>
          <p:cNvPr id="79876" name="Picture 4" descr="06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068513"/>
            <a:ext cx="8605837" cy="19875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Today's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Need for time synchronization</a:t>
            </a:r>
          </a:p>
          <a:p>
            <a:endParaRPr lang="en-US" dirty="0" smtClean="0"/>
          </a:p>
          <a:p>
            <a:r>
              <a:rPr lang="en-US" dirty="0" smtClean="0"/>
              <a:t>Time synchronization techniques</a:t>
            </a:r>
          </a:p>
          <a:p>
            <a:endParaRPr lang="en-US" dirty="0" smtClean="0"/>
          </a:p>
          <a:p>
            <a:r>
              <a:rPr lang="en-US" dirty="0" err="1" smtClean="0"/>
              <a:t>Lamport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Clocks in a Distributed System</a:t>
            </a:r>
            <a:endParaRPr lang="en-GB" dirty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534400" cy="31242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Computer clocks are not generally in perfect agreement</a:t>
            </a:r>
          </a:p>
          <a:p>
            <a:pPr lvl="1"/>
            <a:r>
              <a:rPr lang="en-GB" b="1" u="sng" dirty="0" smtClean="0"/>
              <a:t>Skew</a:t>
            </a:r>
            <a:r>
              <a:rPr lang="en-GB" dirty="0" smtClean="0"/>
              <a:t>: the difference between the times on two clocks (at any instant)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Computer clocks are subject to clock drift (they count time at different rates)</a:t>
            </a:r>
          </a:p>
          <a:p>
            <a:pPr lvl="1"/>
            <a:r>
              <a:rPr lang="en-GB" b="1" u="sng" dirty="0" smtClean="0"/>
              <a:t>Clock drift rate</a:t>
            </a:r>
            <a:r>
              <a:rPr lang="en-GB" dirty="0" smtClean="0"/>
              <a:t>: the difference per unit of time from some ideal reference clock </a:t>
            </a:r>
          </a:p>
          <a:p>
            <a:pPr lvl="1"/>
            <a:r>
              <a:rPr lang="en-GB" dirty="0" smtClean="0"/>
              <a:t>Ordinary quartz clocks drift by about 1 sec in 11-12 days. (10-6 </a:t>
            </a:r>
            <a:r>
              <a:rPr lang="en-GB" dirty="0" err="1" smtClean="0"/>
              <a:t>secs</a:t>
            </a:r>
            <a:r>
              <a:rPr lang="en-GB" dirty="0" smtClean="0"/>
              <a:t>/sec).</a:t>
            </a:r>
          </a:p>
          <a:p>
            <a:pPr lvl="1"/>
            <a:r>
              <a:rPr lang="en-GB" dirty="0" smtClean="0"/>
              <a:t>High precision quartz clocks drift rate is about 10-7 or 10-8 </a:t>
            </a:r>
            <a:r>
              <a:rPr lang="en-GB" dirty="0" err="1" smtClean="0"/>
              <a:t>secs</a:t>
            </a:r>
            <a:r>
              <a:rPr lang="en-GB" dirty="0" smtClean="0"/>
              <a:t>/sec</a:t>
            </a:r>
            <a:endParaRPr lang="en-GB" dirty="0"/>
          </a:p>
        </p:txBody>
      </p:sp>
      <p:sp>
        <p:nvSpPr>
          <p:cNvPr id="76805" name="Rectangle 1029"/>
          <p:cNvSpPr>
            <a:spLocks noChangeArrowheads="1"/>
          </p:cNvSpPr>
          <p:nvPr/>
        </p:nvSpPr>
        <p:spPr bwMode="auto">
          <a:xfrm>
            <a:off x="373673" y="2192338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6" name="Picture 103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75139" y="1331913"/>
            <a:ext cx="82164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 Synchronization Algorithms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029200"/>
            <a:ext cx="8534400" cy="1096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relation between clock time and UTC </a:t>
            </a:r>
            <a:br>
              <a:rPr lang="en-US" dirty="0"/>
            </a:br>
            <a:r>
              <a:rPr lang="en-US" dirty="0"/>
              <a:t>when clocks tick at different rates.</a:t>
            </a:r>
          </a:p>
        </p:txBody>
      </p:sp>
      <p:pic>
        <p:nvPicPr>
          <p:cNvPr id="86020" name="Picture 4" descr="06-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8138" y="914400"/>
            <a:ext cx="5727700" cy="411003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Impact of </a:t>
            </a:r>
            <a:r>
              <a:rPr lang="en-US" dirty="0" smtClean="0"/>
              <a:t>Clock </a:t>
            </a:r>
            <a:r>
              <a:rPr lang="en-US" dirty="0"/>
              <a:t>Synchronization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5162550"/>
            <a:ext cx="8188325" cy="109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When </a:t>
            </a:r>
            <a:r>
              <a:rPr lang="en-US" dirty="0"/>
              <a:t>each machine has its own clock, an event that occurred after another event may nevertheless be assigned an earlier time.</a:t>
            </a:r>
          </a:p>
        </p:txBody>
      </p:sp>
      <p:pic>
        <p:nvPicPr>
          <p:cNvPr id="6150" name="Picture 6" descr="06-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038" y="2171700"/>
            <a:ext cx="7991475" cy="20510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1DB-E510-EA4F-B0FF-DC50EC1C4C95}" type="slidenum">
              <a:rPr lang="en-US"/>
              <a:pPr/>
              <a:t>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Need </a:t>
            </a:r>
            <a:r>
              <a:rPr lang="en-US" dirty="0"/>
              <a:t>for</a:t>
            </a:r>
            <a:r>
              <a:rPr lang="en-US" dirty="0" smtClean="0"/>
              <a:t> </a:t>
            </a:r>
            <a:r>
              <a:rPr dirty="0" smtClean="0"/>
              <a:t>P</a:t>
            </a:r>
            <a:r>
              <a:rPr lang="en-US" dirty="0" err="1" smtClean="0"/>
              <a:t>recision</a:t>
            </a:r>
            <a:r>
              <a:rPr lang="en-US" dirty="0" smtClean="0"/>
              <a:t> </a:t>
            </a:r>
            <a:r>
              <a:rPr dirty="0" smtClean="0"/>
              <a:t>T</a:t>
            </a:r>
            <a:r>
              <a:rPr lang="en-US" dirty="0" err="1" smtClean="0"/>
              <a:t>ime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US"/>
              <a:t>Distributed database transaction journalling and logging</a:t>
            </a:r>
          </a:p>
          <a:p>
            <a:r>
              <a:rPr lang="en-US"/>
              <a:t>Stock market buy and sell orders</a:t>
            </a:r>
          </a:p>
          <a:p>
            <a:r>
              <a:rPr lang="en-US"/>
              <a:t>Secure document timestamps (with cryptographic certification)</a:t>
            </a:r>
          </a:p>
          <a:p>
            <a:r>
              <a:rPr lang="en-US"/>
              <a:t>Aviation traffic control and position reporting</a:t>
            </a:r>
          </a:p>
          <a:p>
            <a:r>
              <a:rPr lang="en-US"/>
              <a:t>Radio and TV programming launch and monitoring</a:t>
            </a:r>
          </a:p>
          <a:p>
            <a:r>
              <a:rPr lang="en-US"/>
              <a:t>Intruder detection, location and reporting</a:t>
            </a:r>
          </a:p>
          <a:p>
            <a:r>
              <a:rPr lang="en-US"/>
              <a:t>Multimedia synchronization for real-time teleconferencing</a:t>
            </a:r>
          </a:p>
          <a:p>
            <a:r>
              <a:rPr lang="en-US"/>
              <a:t>Interactive simulation event synchronization and ordering</a:t>
            </a:r>
          </a:p>
          <a:p>
            <a:r>
              <a:rPr lang="en-US"/>
              <a:t>Network monitoring, measurement and control</a:t>
            </a:r>
          </a:p>
          <a:p>
            <a:r>
              <a:rPr lang="en-US"/>
              <a:t>Early detection of failing network infrastructure devices and air conditioning equipment</a:t>
            </a:r>
          </a:p>
          <a:p>
            <a:r>
              <a:rPr lang="en-US"/>
              <a:t>Differentiated services traffic engineering</a:t>
            </a:r>
          </a:p>
          <a:p>
            <a:r>
              <a:rPr lang="en-US"/>
              <a:t>Distributed network gaming and training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Coordinated Universal Time (UTC)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International Atomic Time is based on very accurate physical clocks (drift rate 10</a:t>
            </a:r>
            <a:r>
              <a:rPr lang="en-GB" sz="2400" baseline="30000" dirty="0"/>
              <a:t>-13</a:t>
            </a:r>
            <a:r>
              <a:rPr lang="en-GB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UTC is an international standard for time keeping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It is based on atomic time, but occasionally adjusted to astronomical time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It is broadcast from radio stations on land and satellite (e.g. GPS)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Computers with receivers can synchronize their clocks with these timing signals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Signals from land-based stations are accurate to about 0.1-10 millisecond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Signals from GPS are accurate to about 1 </a:t>
            </a:r>
            <a:r>
              <a:rPr lang="en-GB" sz="2400" dirty="0" smtClean="0"/>
              <a:t>microsecond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>
                <a:latin typeface="Helvetica" charset="0"/>
              </a:rPr>
              <a:t>Why can't we put GPS receivers on all our computers?</a:t>
            </a:r>
            <a:endParaRPr lang="en-GB" sz="1800" dirty="0" smtClean="0"/>
          </a:p>
          <a:p>
            <a:pPr lvl="1">
              <a:lnSpc>
                <a:spcPct val="90000"/>
              </a:lnSpc>
            </a:pPr>
            <a:endParaRPr lang="en-GB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6507</TotalTime>
  <Words>2191</Words>
  <Application>Microsoft Office PowerPoint</Application>
  <PresentationFormat>On-screen Show (4:3)</PresentationFormat>
  <Paragraphs>324</Paragraphs>
  <Slides>37</Slides>
  <Notes>22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Carnival</vt:lpstr>
      <vt:lpstr>15-446 Distributed Systems Spring 2009</vt:lpstr>
      <vt:lpstr>Announcements</vt:lpstr>
      <vt:lpstr>Last Lecture – RPC Important Lessons</vt:lpstr>
      <vt:lpstr>Today's Lecture</vt:lpstr>
      <vt:lpstr>Clocks in a Distributed System</vt:lpstr>
      <vt:lpstr>Clock Synchronization Algorithms</vt:lpstr>
      <vt:lpstr>Impact of Clock Synchronization</vt:lpstr>
      <vt:lpstr>Need for Precision Time</vt:lpstr>
      <vt:lpstr>Coordinated Universal Time (UTC)</vt:lpstr>
      <vt:lpstr>NTP Reference Clock Sources  (1997 survey)</vt:lpstr>
      <vt:lpstr>Udel Master Time Facility (MTF) (from January 2000)</vt:lpstr>
      <vt:lpstr>Global Positioning System (1)</vt:lpstr>
      <vt:lpstr>Global Positioning System (2)</vt:lpstr>
      <vt:lpstr>Today's Lecture</vt:lpstr>
      <vt:lpstr>Cristian’s Time Sync</vt:lpstr>
      <vt:lpstr>Network Time Protocol (NTP)</vt:lpstr>
      <vt:lpstr>Server population by stratum (1997 survey)</vt:lpstr>
      <vt:lpstr>Client population by stratum  (1997 survey)</vt:lpstr>
      <vt:lpstr>NTP - synchronisation of servers</vt:lpstr>
      <vt:lpstr>NTP Protocol</vt:lpstr>
      <vt:lpstr>Accuracy of NTP</vt:lpstr>
      <vt:lpstr>How To Change Time</vt:lpstr>
      <vt:lpstr>Berkeley algorithm</vt:lpstr>
      <vt:lpstr>The Berkeley Algorithm (1)</vt:lpstr>
      <vt:lpstr>The Berkeley Algorithm (2)</vt:lpstr>
      <vt:lpstr>The Berkeley Algorithm (3)</vt:lpstr>
      <vt:lpstr>Clock Synchronization in Wireless Networks (1)</vt:lpstr>
      <vt:lpstr>Clock Synchronization in Wireless Networks (2)</vt:lpstr>
      <vt:lpstr>Today's Lecture</vt:lpstr>
      <vt:lpstr>Lamport’s Logical Clocks (1)</vt:lpstr>
      <vt:lpstr>Lamport’s Logical Clocks (2)</vt:lpstr>
      <vt:lpstr>Lamport’s Logical Clocks (3)</vt:lpstr>
      <vt:lpstr>Lamport’s Logical Clocks (4)</vt:lpstr>
      <vt:lpstr>Lamport’s Logical Clocks (5)</vt:lpstr>
      <vt:lpstr>Important Lessons</vt:lpstr>
      <vt:lpstr>Physical Clocks (1)</vt:lpstr>
      <vt:lpstr>Physical Clocks (2)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at the Edge: Problems and Opportunities in Residential Wireless Networks</dc:title>
  <dc:creator>srini</dc:creator>
  <cp:lastModifiedBy>Srinivasan Seshan</cp:lastModifiedBy>
  <cp:revision>85</cp:revision>
  <cp:lastPrinted>2009-02-05T05:55:35Z</cp:lastPrinted>
  <dcterms:created xsi:type="dcterms:W3CDTF">2009-02-05T14:54:53Z</dcterms:created>
  <dcterms:modified xsi:type="dcterms:W3CDTF">2009-02-05T15:31:53Z</dcterms:modified>
</cp:coreProperties>
</file>