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omments/comment2.xml" ContentType="application/vnd.openxmlformats-officedocument.presentationml.comments+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321" r:id="rId27"/>
    <p:sldId id="281" r:id="rId28"/>
    <p:sldId id="282" r:id="rId29"/>
    <p:sldId id="283" r:id="rId30"/>
    <p:sldId id="284" r:id="rId31"/>
    <p:sldId id="285" r:id="rId32"/>
    <p:sldId id="319" r:id="rId33"/>
    <p:sldId id="318" r:id="rId34"/>
    <p:sldId id="320" r:id="rId35"/>
    <p:sldId id="287" r:id="rId36"/>
    <p:sldId id="288" r:id="rId37"/>
    <p:sldId id="289" r:id="rId38"/>
    <p:sldId id="290" r:id="rId39"/>
    <p:sldId id="291" r:id="rId40"/>
    <p:sldId id="292" r:id="rId41"/>
    <p:sldId id="295" r:id="rId42"/>
    <p:sldId id="293" r:id="rId43"/>
    <p:sldId id="296" r:id="rId44"/>
    <p:sldId id="297" r:id="rId45"/>
    <p:sldId id="298" r:id="rId46"/>
    <p:sldId id="299" r:id="rId47"/>
    <p:sldId id="300" r:id="rId48"/>
    <p:sldId id="301" r:id="rId49"/>
    <p:sldId id="302" r:id="rId50"/>
    <p:sldId id="304" r:id="rId51"/>
    <p:sldId id="305" r:id="rId52"/>
    <p:sldId id="306" r:id="rId53"/>
    <p:sldId id="307" r:id="rId54"/>
  </p:sldIdLst>
  <p:sldSz cx="9144000" cy="5143500" type="screen16x9"/>
  <p:notesSz cx="6858000" cy="9144000"/>
  <p:embeddedFontLst>
    <p:embeddedFont>
      <p:font typeface="Century Gothic" panose="020B0502020202020204" pitchFamily="34" charset="0"/>
      <p:regular r:id="rId56"/>
      <p:bold r:id="rId57"/>
      <p:italic r:id="rId58"/>
      <p:boldItalic r:id="rId59"/>
    </p:embeddedFont>
    <p:embeddedFont>
      <p:font typeface="Comic Sans MS" panose="030F0902030302020204" pitchFamily="66" charset="0"/>
      <p:regular r:id="rId60"/>
      <p:bold r:id="rId61"/>
    </p:embeddedFont>
    <p:embeddedFont>
      <p:font typeface="Economica" panose="02000506040000020004" pitchFamily="2" charset="77"/>
      <p:regular r:id="rId62"/>
      <p:bold r:id="rId63"/>
      <p:italic r:id="rId64"/>
      <p:boldItalic r:id="rId65"/>
    </p:embeddedFont>
    <p:embeddedFont>
      <p:font typeface="Open Sans" panose="020B0306030504020204" pitchFamily="34" charset="0"/>
      <p:regular r:id="rId66"/>
      <p:bold r:id="rId67"/>
      <p:italic r:id="rId68"/>
      <p:boldItalic r:id="rId69"/>
    </p:embeddedFont>
    <p:embeddedFont>
      <p:font typeface="Open Sans Light" panose="020B0306030504020204" pitchFamily="34" charset="0"/>
      <p:regular r:id="rId70"/>
      <p:bold r:id="rId71"/>
      <p:italic r:id="rId72"/>
      <p:boldItalic r:id="rId73"/>
    </p:embeddedFont>
    <p:embeddedFont>
      <p:font typeface="PT Sans Narrow" panose="020B0506020203020204" pitchFamily="34" charset="77"/>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00" userDrawn="1">
          <p15:clr>
            <a:srgbClr val="9AA0A6"/>
          </p15:clr>
        </p15:guide>
        <p15:guide id="2" pos="3576" userDrawn="1">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urui Zhou"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1F6D3"/>
    <a:srgbClr val="BFEF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F652AB-BA77-4D5F-B18F-07EC5B50E356}">
  <a:tblStyle styleId="{A5F652AB-BA77-4D5F-B18F-07EC5B50E356}" styleName="Table_0">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395911D-3B4A-4F54-A885-2BC72A4662CB}"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96C8A12-B1B3-46F1-9F22-B17E2289A16B}" styleName="Table_2">
    <a:wholeTbl>
      <a:tcTxStyle b="off" i="off">
        <a:font>
          <a:latin typeface="Century Gothic"/>
          <a:ea typeface="Century Gothic"/>
          <a:cs typeface="Century Gothic"/>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rgbClr val="9B6BF2"/>
              </a:solidFill>
              <a:prstDash val="solid"/>
              <a:round/>
              <a:headEnd type="none" w="sm" len="sm"/>
              <a:tailEnd type="none" w="sm" len="sm"/>
            </a:ln>
          </a:top>
          <a:bottom>
            <a:ln w="12700" cap="flat" cmpd="sng">
              <a:solidFill>
                <a:srgbClr val="9B6BF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rgbClr val="9B6BF2">
              <a:alpha val="20000"/>
            </a:srgbClr>
          </a:solidFill>
        </a:fill>
      </a:tcStyle>
    </a:band1H>
    <a:band2H>
      <a:tcTxStyle/>
      <a:tcStyle>
        <a:tcBdr/>
      </a:tcStyle>
    </a:band2H>
    <a:band1V>
      <a:tcTxStyle/>
      <a:tcStyle>
        <a:tcBdr/>
        <a:fill>
          <a:solidFill>
            <a:srgbClr val="9B6BF2">
              <a:alpha val="20000"/>
            </a:srgb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rgbClr val="9B6BF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rgbClr val="9B6BF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E6CEDBA4-6916-444F-BFA9-9519D9ED7115}"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89"/>
    <p:restoredTop sz="90748"/>
  </p:normalViewPr>
  <p:slideViewPr>
    <p:cSldViewPr snapToGrid="0">
      <p:cViewPr varScale="1">
        <p:scale>
          <a:sx n="154" d="100"/>
          <a:sy n="154" d="100"/>
        </p:scale>
        <p:origin x="928" y="192"/>
      </p:cViewPr>
      <p:guideLst>
        <p:guide orient="horz" pos="1500"/>
        <p:guide pos="3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29"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14T21:33:42.373" idx="2">
    <p:pos x="2896" y="1363"/>
    <p:text>Is this correct? Are they using the same measure?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2-14T20:54:39.953" idx="3">
    <p:pos x="6000" y="0"/>
    <p:text>re-generate these 2 plots, make them the same size. For the right one, shorten the bars. Make sure the font size is big enough</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+collaboration, dup PR has values, rather than demotive,  notice early, getting feedback from machine less embarrassing.</a:t>
            </a:r>
            <a:endParaRPr/>
          </a:p>
        </p:txBody>
      </p:sp>
      <p:sp>
        <p:nvSpPr>
          <p:cNvPr id="177" name="Google Shape;177;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4f56396151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4f5639615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f56396151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f56396151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3rd --&gt; operationalization</a:t>
            </a:r>
            <a:endParaRPr/>
          </a:p>
        </p:txBody>
      </p:sp>
      <p:sp>
        <p:nvSpPr>
          <p:cNvPr id="204" name="Google Shape;204;p1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4cccacf1cc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3rd --&gt; operationalization</a:t>
            </a:r>
            <a:endParaRPr/>
          </a:p>
        </p:txBody>
      </p:sp>
      <p:sp>
        <p:nvSpPr>
          <p:cNvPr id="225" name="Google Shape;225;g4cccacf1cc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4f705a58b3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4f705a58b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4f705a58b3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4f705a58b3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4f705a58b3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4f705a58b3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f705a58b3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f705a58b3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p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cccacf1cc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3rd --&gt; operationalization</a:t>
            </a:r>
            <a:endParaRPr/>
          </a:p>
        </p:txBody>
      </p:sp>
      <p:sp>
        <p:nvSpPr>
          <p:cNvPr id="317" name="Google Shape;317;g4cccacf1cc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4cccacf1c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4cccacf1cc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4cccacf1c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4cccacf1cc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cc0670d4f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cc0670d4f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cccacf1c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3rd --&gt; operationalization</a:t>
            </a:r>
            <a:endParaRPr/>
          </a:p>
        </p:txBody>
      </p:sp>
      <p:sp>
        <p:nvSpPr>
          <p:cNvPr id="360" name="Google Shape;360;g4cccacf1c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4cccacf1c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3rd --&gt; operationalization</a:t>
            </a:r>
            <a:endParaRPr/>
          </a:p>
        </p:txBody>
      </p:sp>
      <p:sp>
        <p:nvSpPr>
          <p:cNvPr id="360" name="Google Shape;360;g4cccacf1c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316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f705a58b3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f705a58b3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4f705a58b3_0_3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4f705a58b3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4f705a58b3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4f705a58b3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4f705a58b3_0_19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4f705a58b3_0_1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4f705a58b3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4f705a58b3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simulate the PR history…</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4cccacf1cc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4cccacf1cc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5058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f705a58b3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59" name="Google Shape;459;g4f705a58b3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703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f705a58b3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example, for PR 10, we found it is duplicate with PR 9, and in the ground truth data set, our result is correct. So, we found the Duplicate PR and the warning we sent out is correct.</a:t>
            </a:r>
            <a:endParaRPr dirty="0"/>
          </a:p>
        </p:txBody>
      </p:sp>
      <p:sp>
        <p:nvSpPr>
          <p:cNvPr id="459" name="Google Shape;459;g4f705a58b3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16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4cccacf1cc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g4cccacf1cc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4cccacf1c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1" name="Google Shape;481;g4cccacf1cc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4f705a58b3_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this running example. We get the recall fifty percent,</a:t>
            </a:r>
            <a:endParaRPr dirty="0"/>
          </a:p>
        </p:txBody>
      </p:sp>
      <p:sp>
        <p:nvSpPr>
          <p:cNvPr id="492" name="Google Shape;492;g4f705a58b3_0_9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f705a58b3_0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04" name="Google Shape;504;g4f705a58b3_0_9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4cccacf1cc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But here is a problem. </a:t>
            </a:r>
            <a:endParaRPr dirty="0"/>
          </a:p>
        </p:txBody>
      </p:sp>
      <p:sp>
        <p:nvSpPr>
          <p:cNvPr id="516" name="Google Shape;516;g4cccacf1cc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4cccacf1c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g4cccacf1cc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4cccacf1cc_0_4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example , if we detect PR 6 is duplicate with PR13, but GROUND  truth data doesn’t have this duplicate PR pair. Then we need to manually check the correctness.</a:t>
            </a:r>
          </a:p>
          <a:p>
            <a:pPr marL="0" lvl="0" indent="0" algn="l" rtl="0">
              <a:spcBef>
                <a:spcPts val="0"/>
              </a:spcBef>
              <a:spcAft>
                <a:spcPts val="0"/>
              </a:spcAft>
              <a:buNone/>
            </a:pPr>
            <a:endParaRPr lang="en-US" dirty="0"/>
          </a:p>
        </p:txBody>
      </p:sp>
      <p:sp>
        <p:nvSpPr>
          <p:cNvPr id="570" name="Google Shape;570;g4cccacf1cc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4cccacf1cc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However, for this case, if we didn’t find the duplication, and the ground truth does not have the record either, this is unrealistic for us to manually compare this PR with all the existing PRs to check the duplication. So we trust the ground truth as this case.  And we noticed that this will affect our precision.</a:t>
            </a:r>
            <a:endParaRPr dirty="0"/>
          </a:p>
        </p:txBody>
      </p:sp>
      <p:sp>
        <p:nvSpPr>
          <p:cNvPr id="543" name="Google Shape;543;g4cccacf1cc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4f705a58b3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explain we want a high recall</a:t>
            </a:r>
            <a:endParaRPr dirty="0"/>
          </a:p>
          <a:p>
            <a:pPr marL="0" lvl="0" indent="0" algn="l" rtl="0">
              <a:spcBef>
                <a:spcPts val="0"/>
              </a:spcBef>
              <a:spcAft>
                <a:spcPts val="0"/>
              </a:spcAft>
              <a:buNone/>
            </a:pPr>
            <a:r>
              <a:rPr lang="en-US" dirty="0"/>
              <a:t>there is a room for improvement, but fairly decent result\</a:t>
            </a:r>
          </a:p>
          <a:p>
            <a:pPr marL="0" lvl="0" indent="0" algn="l" rtl="0">
              <a:spcBef>
                <a:spcPts val="0"/>
              </a:spcBef>
              <a:spcAft>
                <a:spcPts val="0"/>
              </a:spcAft>
              <a:buNone/>
            </a:pPr>
            <a:endParaRPr lang="en-US" dirty="0"/>
          </a:p>
          <a:p>
            <a:r>
              <a:rPr lang="en-US" sz="1100" b="0" i="0" u="none" strike="noStrike" cap="none" dirty="0">
                <a:solidFill>
                  <a:srgbClr val="000000"/>
                </a:solidFill>
                <a:effectLst/>
                <a:latin typeface="Arial"/>
                <a:ea typeface="Arial"/>
                <a:cs typeface="Arial"/>
                <a:sym typeface="Arial"/>
              </a:rPr>
              <a:t> We argue that within a reasonable</a:t>
            </a:r>
          </a:p>
          <a:p>
            <a:r>
              <a:rPr lang="en-US" sz="1100" b="0" i="0" u="none" strike="noStrike" cap="none" dirty="0">
                <a:solidFill>
                  <a:srgbClr val="000000"/>
                </a:solidFill>
                <a:effectLst/>
                <a:latin typeface="Arial"/>
                <a:ea typeface="Arial"/>
                <a:cs typeface="Arial"/>
                <a:sym typeface="Arial"/>
              </a:rPr>
              <a:t>threshold range of 0.5925–0.62, our approach achieved 57-</a:t>
            </a:r>
          </a:p>
          <a:p>
            <a:r>
              <a:rPr lang="en-US" sz="1100" b="0" i="0" u="none" strike="noStrike" cap="none" dirty="0">
                <a:solidFill>
                  <a:srgbClr val="000000"/>
                </a:solidFill>
                <a:effectLst/>
                <a:latin typeface="Arial"/>
                <a:ea typeface="Arial"/>
                <a:cs typeface="Arial"/>
                <a:sym typeface="Arial"/>
              </a:rPr>
              <a:t>83% precision and 10-22% recall. After some experiments,</a:t>
            </a:r>
          </a:p>
          <a:p>
            <a:r>
              <a:rPr lang="en-US" sz="1100" b="0" i="0" u="none" strike="noStrike" cap="none" dirty="0">
                <a:solidFill>
                  <a:srgbClr val="000000"/>
                </a:solidFill>
                <a:effectLst/>
                <a:latin typeface="Arial"/>
                <a:ea typeface="Arial"/>
                <a:cs typeface="Arial"/>
                <a:sym typeface="Arial"/>
              </a:rPr>
              <a:t>we pick a reasonable default threshold of 0.6175, where our</a:t>
            </a:r>
          </a:p>
          <a:p>
            <a:r>
              <a:rPr lang="en-US" sz="1100" b="0" i="0" u="none" strike="noStrike" cap="none" dirty="0">
                <a:solidFill>
                  <a:srgbClr val="000000"/>
                </a:solidFill>
                <a:effectLst/>
                <a:latin typeface="Arial"/>
                <a:ea typeface="Arial"/>
                <a:cs typeface="Arial"/>
                <a:sym typeface="Arial"/>
              </a:rPr>
              <a:t>approach achieves 83% precision and 11% recall</a:t>
            </a:r>
            <a:endParaRPr dirty="0"/>
          </a:p>
        </p:txBody>
      </p:sp>
      <p:sp>
        <p:nvSpPr>
          <p:cNvPr id="587" name="Google Shape;587;g4f705a58b3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4f705a58b3_0_1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g4f705a58b3_0_1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4f705a58b3_0_1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6" name="Google Shape;616;g4f705a58b3_0_1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4f705a58b3_0_1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g4f705a58b3_0_1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4f705a58b3_0_1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6" name="Google Shape;666;g4f705a58b3_0_1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4f705a58b3_0_17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1" name="Google Shape;691;g4f705a58b3_0_17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4f705a58b3_0_1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can save for PR1 2 commits. OR save 3 commits for PR2.</a:t>
            </a:r>
            <a:endParaRPr dirty="0"/>
          </a:p>
        </p:txBody>
      </p:sp>
      <p:sp>
        <p:nvSpPr>
          <p:cNvPr id="717" name="Google Shape;717;g4f705a58b3_0_1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4cccacf1cc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I am showing you one of the results, within the same threshold range, we could save 1.9-3 commits per PR/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takeaway message is our result could detect the duplication early.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 am not going to explain the detail, if you are interested please read the paper or I am happy to talk offline.</a:t>
            </a:r>
            <a:endParaRPr dirty="0"/>
          </a:p>
        </p:txBody>
      </p:sp>
      <p:sp>
        <p:nvSpPr>
          <p:cNvPr id="753" name="Google Shape;753;g4cccacf1cc_0_2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4cccacf1c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result shows that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also did sensitive analysis of rerunning our experiment by removing one clue at a time. And result shows that patch content is the most important clue in our approach.</a:t>
            </a:r>
            <a:endParaRPr dirty="0"/>
          </a:p>
        </p:txBody>
      </p:sp>
      <p:sp>
        <p:nvSpPr>
          <p:cNvPr id="764" name="Google Shape;764;g4cccacf1c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4f705a58b3_0_2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4" name="Google Shape;774;g4f705a58b3_0_2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 summarize.</a:t>
            </a:r>
          </a:p>
          <a:p>
            <a:pPr marL="0" lvl="0" indent="0" algn="l" rtl="0">
              <a:spcBef>
                <a:spcPts val="0"/>
              </a:spcBef>
              <a:spcAft>
                <a:spcPts val="0"/>
              </a:spcAft>
              <a:buNone/>
            </a:pPr>
            <a:r>
              <a:rPr lang="en-US" dirty="0"/>
              <a:t>We manually developed 5 clues to train ML model to predict redundant development.</a:t>
            </a:r>
          </a:p>
          <a:p>
            <a:pPr marL="0" lvl="0" indent="0" algn="l" rtl="0">
              <a:spcBef>
                <a:spcPts val="0"/>
              </a:spcBef>
              <a:spcAft>
                <a:spcPts val="0"/>
              </a:spcAft>
              <a:buNone/>
            </a:pPr>
            <a:r>
              <a:rPr lang="en-US" dirty="0"/>
              <a:t>And we evaluate the effectiveness of  our approach from both maintainer and developers’ perspectives. And the result is promising.</a:t>
            </a:r>
          </a:p>
          <a:p>
            <a:pPr marL="0" lvl="0" indent="0" algn="l" rtl="0">
              <a:spcBef>
                <a:spcPts val="0"/>
              </a:spcBef>
              <a:spcAft>
                <a:spcPts val="0"/>
              </a:spcAft>
              <a:buNone/>
            </a:pPr>
            <a:r>
              <a:rPr lang="en-US" dirty="0"/>
              <a:t>Next step we will build a bot to test the usefulness. </a:t>
            </a:r>
          </a:p>
          <a:p>
            <a:pPr marL="0" lvl="0" indent="0" algn="l" rtl="0">
              <a:spcBef>
                <a:spcPts val="0"/>
              </a:spcBef>
              <a:spcAft>
                <a:spcPts val="0"/>
              </a:spcAft>
              <a:buNone/>
            </a:pPr>
            <a:endParaRPr dirty="0"/>
          </a:p>
        </p:txBody>
      </p:sp>
      <p:sp>
        <p:nvSpPr>
          <p:cNvPr id="781" name="Google Shape;781;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7: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66216" y="730251"/>
            <a:ext cx="6571200" cy="530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chemeClr val="lt2"/>
              </a:buClr>
              <a:buSzPts val="2700"/>
              <a:buFont typeface="Century Gothic"/>
              <a:buNone/>
              <a:defRPr sz="27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2800"/>
              <a:buNone/>
              <a:defRPr sz="1800" b="0" i="0" u="none" strike="noStrike" cap="none">
                <a:solidFill>
                  <a:schemeClr val="dk2"/>
                </a:solidFill>
              </a:defRPr>
            </a:lvl2pPr>
            <a:lvl3pPr marR="0" lvl="2" algn="l" rtl="0">
              <a:spcBef>
                <a:spcPts val="0"/>
              </a:spcBef>
              <a:spcAft>
                <a:spcPts val="0"/>
              </a:spcAft>
              <a:buSzPts val="2800"/>
              <a:buNone/>
              <a:defRPr sz="1800" b="0" i="0" u="none" strike="noStrike" cap="none">
                <a:solidFill>
                  <a:schemeClr val="dk2"/>
                </a:solidFill>
              </a:defRPr>
            </a:lvl3pPr>
            <a:lvl4pPr marR="0" lvl="3" algn="l" rtl="0">
              <a:spcBef>
                <a:spcPts val="0"/>
              </a:spcBef>
              <a:spcAft>
                <a:spcPts val="0"/>
              </a:spcAft>
              <a:buSzPts val="2800"/>
              <a:buNone/>
              <a:defRPr sz="1800" b="0" i="0" u="none" strike="noStrike" cap="none">
                <a:solidFill>
                  <a:schemeClr val="dk2"/>
                </a:solidFill>
              </a:defRPr>
            </a:lvl4pPr>
            <a:lvl5pPr marR="0" lvl="4" algn="l" rtl="0">
              <a:spcBef>
                <a:spcPts val="0"/>
              </a:spcBef>
              <a:spcAft>
                <a:spcPts val="0"/>
              </a:spcAft>
              <a:buSzPts val="2800"/>
              <a:buNone/>
              <a:defRPr sz="1800" b="0" i="0" u="none" strike="noStrike" cap="none">
                <a:solidFill>
                  <a:schemeClr val="dk2"/>
                </a:solidFill>
              </a:defRPr>
            </a:lvl5pPr>
            <a:lvl6pPr marR="0" lvl="5" algn="l" rtl="0">
              <a:spcBef>
                <a:spcPts val="0"/>
              </a:spcBef>
              <a:spcAft>
                <a:spcPts val="0"/>
              </a:spcAft>
              <a:buSzPts val="2800"/>
              <a:buNone/>
              <a:defRPr sz="1800" b="0" i="0" u="none" strike="noStrike" cap="none">
                <a:solidFill>
                  <a:schemeClr val="dk2"/>
                </a:solidFill>
              </a:defRPr>
            </a:lvl6pPr>
            <a:lvl7pPr marR="0" lvl="6" algn="l" rtl="0">
              <a:spcBef>
                <a:spcPts val="0"/>
              </a:spcBef>
              <a:spcAft>
                <a:spcPts val="0"/>
              </a:spcAft>
              <a:buSzPts val="2800"/>
              <a:buNone/>
              <a:defRPr sz="1800" b="0" i="0" u="none" strike="noStrike" cap="none">
                <a:solidFill>
                  <a:schemeClr val="dk2"/>
                </a:solidFill>
              </a:defRPr>
            </a:lvl7pPr>
            <a:lvl8pPr marR="0" lvl="7" algn="l" rtl="0">
              <a:spcBef>
                <a:spcPts val="0"/>
              </a:spcBef>
              <a:spcAft>
                <a:spcPts val="0"/>
              </a:spcAft>
              <a:buSzPts val="2800"/>
              <a:buNone/>
              <a:defRPr sz="1800" b="0" i="0" u="none" strike="noStrike" cap="none">
                <a:solidFill>
                  <a:schemeClr val="dk2"/>
                </a:solidFill>
              </a:defRPr>
            </a:lvl8pPr>
            <a:lvl9pPr marR="0" lvl="8" algn="l" rtl="0">
              <a:spcBef>
                <a:spcPts val="0"/>
              </a:spcBef>
              <a:spcAft>
                <a:spcPts val="0"/>
              </a:spcAft>
              <a:buSzPts val="2800"/>
              <a:buNone/>
              <a:defRPr sz="1800" b="0" i="0" u="none" strike="noStrike" cap="none">
                <a:solidFill>
                  <a:schemeClr val="dk2"/>
                </a:solidFill>
              </a:defRPr>
            </a:lvl9pPr>
          </a:lstStyle>
          <a:p>
            <a:endParaRPr/>
          </a:p>
        </p:txBody>
      </p:sp>
      <p:sp>
        <p:nvSpPr>
          <p:cNvPr id="52" name="Google Shape;52;p13"/>
          <p:cNvSpPr txBox="1">
            <a:spLocks noGrp="1"/>
          </p:cNvSpPr>
          <p:nvPr>
            <p:ph type="body" idx="1"/>
          </p:nvPr>
        </p:nvSpPr>
        <p:spPr>
          <a:xfrm>
            <a:off x="866216" y="1952625"/>
            <a:ext cx="6619200" cy="2562300"/>
          </a:xfrm>
          <a:prstGeom prst="rect">
            <a:avLst/>
          </a:prstGeom>
          <a:noFill/>
          <a:ln>
            <a:noFill/>
          </a:ln>
        </p:spPr>
        <p:txBody>
          <a:bodyPr spcFirstLastPara="1" wrap="square" lIns="91425" tIns="45700" rIns="91425" bIns="45700" anchor="t" anchorCtr="0"/>
          <a:lstStyle>
            <a:lvl1pPr marL="457200" marR="0" lvl="0" indent="-297180" algn="l" rtl="0">
              <a:spcBef>
                <a:spcPts val="750"/>
              </a:spcBef>
              <a:spcAft>
                <a:spcPts val="0"/>
              </a:spcAft>
              <a:buClr>
                <a:schemeClr val="accent1"/>
              </a:buClr>
              <a:buSzPts val="1080"/>
              <a:buFont typeface="Noto Sans Symbols"/>
              <a:buChar char="▶"/>
              <a:defRPr sz="1350" b="0" i="0" u="none" strike="noStrike" cap="none">
                <a:solidFill>
                  <a:srgbClr val="3F3F3F"/>
                </a:solidFill>
                <a:latin typeface="Century Gothic"/>
                <a:ea typeface="Century Gothic"/>
                <a:cs typeface="Century Gothic"/>
                <a:sym typeface="Century Gothic"/>
              </a:defRPr>
            </a:lvl1pPr>
            <a:lvl2pPr marL="914400" marR="0" lvl="1" indent="-289560" algn="l" rtl="0">
              <a:spcBef>
                <a:spcPts val="75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2pPr>
            <a:lvl3pPr marL="1371600" marR="0" lvl="2" indent="-281939" algn="l" rtl="0">
              <a:spcBef>
                <a:spcPts val="750"/>
              </a:spcBef>
              <a:spcAft>
                <a:spcPts val="0"/>
              </a:spcAft>
              <a:buClr>
                <a:schemeClr val="accent1"/>
              </a:buClr>
              <a:buSzPts val="840"/>
              <a:buFont typeface="Noto Sans Symbols"/>
              <a:buChar char="▶"/>
              <a:defRPr sz="1050" b="0" i="0" u="none" strike="noStrike" cap="none">
                <a:solidFill>
                  <a:srgbClr val="3F3F3F"/>
                </a:solidFill>
                <a:latin typeface="Century Gothic"/>
                <a:ea typeface="Century Gothic"/>
                <a:cs typeface="Century Gothic"/>
                <a:sym typeface="Century Gothic"/>
              </a:defRPr>
            </a:lvl3pPr>
            <a:lvl4pPr marL="1828800" marR="0" lvl="3" indent="-274319" algn="l" rtl="0">
              <a:spcBef>
                <a:spcPts val="750"/>
              </a:spcBef>
              <a:spcAft>
                <a:spcPts val="0"/>
              </a:spcAft>
              <a:buClr>
                <a:schemeClr val="accent1"/>
              </a:buClr>
              <a:buSzPts val="720"/>
              <a:buFont typeface="Noto Sans Symbols"/>
              <a:buChar char="▶"/>
              <a:defRPr sz="900" b="0" i="0" u="none" strike="noStrike" cap="none">
                <a:solidFill>
                  <a:srgbClr val="3F3F3F"/>
                </a:solidFill>
                <a:latin typeface="Century Gothic"/>
                <a:ea typeface="Century Gothic"/>
                <a:cs typeface="Century Gothic"/>
                <a:sym typeface="Century Gothic"/>
              </a:defRPr>
            </a:lvl4pPr>
            <a:lvl5pPr marL="2286000" marR="0" lvl="4"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Century Gothic"/>
                <a:ea typeface="Century Gothic"/>
                <a:cs typeface="Century Gothic"/>
                <a:sym typeface="Century Gothic"/>
              </a:defRPr>
            </a:lvl5pPr>
            <a:lvl6pPr marL="2743200" marR="0" lvl="5"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Century Gothic"/>
                <a:ea typeface="Century Gothic"/>
                <a:cs typeface="Century Gothic"/>
                <a:sym typeface="Century Gothic"/>
              </a:defRPr>
            </a:lvl6pPr>
            <a:lvl7pPr marL="3200400" marR="0" lvl="6"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Century Gothic"/>
                <a:ea typeface="Century Gothic"/>
                <a:cs typeface="Century Gothic"/>
                <a:sym typeface="Century Gothic"/>
              </a:defRPr>
            </a:lvl7pPr>
            <a:lvl8pPr marL="3657600" marR="0" lvl="7"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Century Gothic"/>
                <a:ea typeface="Century Gothic"/>
                <a:cs typeface="Century Gothic"/>
                <a:sym typeface="Century Gothic"/>
              </a:defRPr>
            </a:lvl8pPr>
            <a:lvl9pPr marL="4114800" marR="0" lvl="8" indent="-274320" algn="l" rtl="0">
              <a:spcBef>
                <a:spcPts val="750"/>
              </a:spcBef>
              <a:spcAft>
                <a:spcPts val="0"/>
              </a:spcAft>
              <a:buClr>
                <a:schemeClr val="accent1"/>
              </a:buClr>
              <a:buSzPts val="720"/>
              <a:buFont typeface="Noto Sans Symbols"/>
              <a:buChar char="▶"/>
              <a:defRPr sz="900" b="0" i="0" u="none" strike="noStrike" cap="none">
                <a:solidFill>
                  <a:srgbClr val="3F3F3F"/>
                </a:solidFill>
                <a:latin typeface="Century Gothic"/>
                <a:ea typeface="Century Gothic"/>
                <a:cs typeface="Century Gothic"/>
                <a:sym typeface="Century Gothic"/>
              </a:defRPr>
            </a:lvl9pPr>
          </a:lstStyle>
          <a:p>
            <a:endParaRPr/>
          </a:p>
        </p:txBody>
      </p:sp>
      <p:sp>
        <p:nvSpPr>
          <p:cNvPr id="53" name="Google Shape;53;p13"/>
          <p:cNvSpPr txBox="1">
            <a:spLocks noGrp="1"/>
          </p:cNvSpPr>
          <p:nvPr>
            <p:ph type="dt" idx="10"/>
          </p:nvPr>
        </p:nvSpPr>
        <p:spPr>
          <a:xfrm>
            <a:off x="7989829" y="4793879"/>
            <a:ext cx="742800" cy="228600"/>
          </a:xfrm>
          <a:prstGeom prst="rect">
            <a:avLst/>
          </a:prstGeom>
          <a:noFill/>
          <a:ln>
            <a:noFill/>
          </a:ln>
        </p:spPr>
        <p:txBody>
          <a:bodyPr spcFirstLastPara="1" wrap="square" lIns="91425" tIns="45700" rIns="91425" bIns="45700" anchor="ctr" anchorCtr="0"/>
          <a:lstStyle>
            <a:lvl1pPr marR="0" lvl="0" algn="r" rtl="0">
              <a:lnSpc>
                <a:spcPct val="100000"/>
              </a:lnSpc>
              <a:spcBef>
                <a:spcPts val="0"/>
              </a:spcBef>
              <a:spcAft>
                <a:spcPts val="0"/>
              </a:spcAft>
              <a:buSzPts val="1400"/>
              <a:buNone/>
              <a:defRPr sz="75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420833" y="4793879"/>
            <a:ext cx="2894700" cy="2286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75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7764406" y="221797"/>
            <a:ext cx="628500" cy="5757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tu.dk/~wasowski/myname.ph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tensorflow/tensorflow/pull/14578"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0" y="0"/>
            <a:ext cx="9144000" cy="2797200"/>
          </a:xfrm>
          <a:prstGeom prst="rect">
            <a:avLst/>
          </a:prstGeom>
          <a:solidFill>
            <a:srgbClr val="A61C00"/>
          </a:solidFill>
          <a:ln>
            <a:noFill/>
          </a:ln>
        </p:spPr>
        <p:txBody>
          <a:bodyPr spcFirstLastPara="1" wrap="square" lIns="91425" tIns="91425" rIns="91425" bIns="91425" anchor="b" anchorCtr="0">
            <a:noAutofit/>
          </a:bodyPr>
          <a:lstStyle/>
          <a:p>
            <a:pPr marL="0" marR="0" lvl="0" indent="0" algn="ctr" rtl="0">
              <a:spcBef>
                <a:spcPts val="0"/>
              </a:spcBef>
              <a:spcAft>
                <a:spcPts val="0"/>
              </a:spcAft>
              <a:buClr>
                <a:schemeClr val="lt2"/>
              </a:buClr>
              <a:buSzPts val="4050"/>
              <a:buFont typeface="Century Gothic"/>
              <a:buNone/>
            </a:pPr>
            <a:r>
              <a:rPr lang="en-US" b="1" i="0" u="none" strike="noStrike" cap="none">
                <a:solidFill>
                  <a:srgbClr val="FFFFFF"/>
                </a:solidFill>
                <a:latin typeface="Century Gothic"/>
                <a:ea typeface="Century Gothic"/>
                <a:cs typeface="Century Gothic"/>
                <a:sym typeface="Century Gothic"/>
              </a:rPr>
              <a:t>Identifying Redundancies in Fork-</a:t>
            </a:r>
            <a:r>
              <a:rPr lang="en-US" b="1">
                <a:solidFill>
                  <a:srgbClr val="FFFFFF"/>
                </a:solidFill>
                <a:latin typeface="Century Gothic"/>
                <a:ea typeface="Century Gothic"/>
                <a:cs typeface="Century Gothic"/>
                <a:sym typeface="Century Gothic"/>
              </a:rPr>
              <a:t>B</a:t>
            </a:r>
            <a:r>
              <a:rPr lang="en-US" b="1" i="0" u="none" strike="noStrike" cap="none">
                <a:solidFill>
                  <a:srgbClr val="FFFFFF"/>
                </a:solidFill>
                <a:latin typeface="Century Gothic"/>
                <a:ea typeface="Century Gothic"/>
                <a:cs typeface="Century Gothic"/>
                <a:sym typeface="Century Gothic"/>
              </a:rPr>
              <a:t>ased Development</a:t>
            </a:r>
            <a:endParaRPr b="1" i="0" u="none" strike="noStrike" cap="none">
              <a:solidFill>
                <a:srgbClr val="FFFFFF"/>
              </a:solidFill>
              <a:latin typeface="Century Gothic"/>
              <a:ea typeface="Century Gothic"/>
              <a:cs typeface="Century Gothic"/>
              <a:sym typeface="Century Gothic"/>
            </a:endParaRPr>
          </a:p>
        </p:txBody>
      </p:sp>
      <p:sp>
        <p:nvSpPr>
          <p:cNvPr id="61" name="Google Shape;61;p14"/>
          <p:cNvSpPr txBox="1">
            <a:spLocks noGrp="1"/>
          </p:cNvSpPr>
          <p:nvPr>
            <p:ph type="subTitle" idx="1"/>
          </p:nvPr>
        </p:nvSpPr>
        <p:spPr>
          <a:xfrm>
            <a:off x="311700" y="3215125"/>
            <a:ext cx="8520600" cy="7926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accent1"/>
              </a:buClr>
              <a:buSzPts val="1080"/>
              <a:buFont typeface="Noto Sans Symbols"/>
              <a:buNone/>
            </a:pPr>
            <a:r>
              <a:rPr lang="en-US" sz="2200" i="0" u="sng" strike="noStrike" cap="none" dirty="0">
                <a:solidFill>
                  <a:srgbClr val="000000"/>
                </a:solidFill>
                <a:latin typeface="Arial" panose="020B0604020202020204" pitchFamily="34" charset="0"/>
                <a:ea typeface="Open Sans"/>
                <a:cs typeface="Arial" panose="020B0604020202020204" pitchFamily="34" charset="0"/>
                <a:sym typeface="Open Sans"/>
              </a:rPr>
              <a:t>L</a:t>
            </a:r>
            <a:r>
              <a:rPr lang="en-US" sz="2200" u="sng" dirty="0">
                <a:solidFill>
                  <a:srgbClr val="000000"/>
                </a:solidFill>
                <a:latin typeface="Arial" panose="020B0604020202020204" pitchFamily="34" charset="0"/>
                <a:ea typeface="Open Sans"/>
                <a:cs typeface="Arial" panose="020B0604020202020204" pitchFamily="34" charset="0"/>
                <a:sym typeface="Open Sans"/>
              </a:rPr>
              <a:t>uyao Ren</a:t>
            </a:r>
            <a:r>
              <a:rPr lang="en-US" sz="2200" dirty="0">
                <a:solidFill>
                  <a:srgbClr val="000000"/>
                </a:solidFill>
                <a:latin typeface="Arial" panose="020B0604020202020204" pitchFamily="34" charset="0"/>
                <a:ea typeface="Open Sans"/>
                <a:cs typeface="Arial" panose="020B0604020202020204" pitchFamily="34" charset="0"/>
                <a:sym typeface="Open Sans"/>
              </a:rPr>
              <a:t>,</a:t>
            </a:r>
            <a:r>
              <a:rPr lang="en-US" sz="2200" i="0" u="none" strike="noStrike" cap="none" dirty="0">
                <a:solidFill>
                  <a:srgbClr val="000000"/>
                </a:solidFill>
                <a:latin typeface="Arial" panose="020B0604020202020204" pitchFamily="34" charset="0"/>
                <a:ea typeface="Open Sans"/>
                <a:cs typeface="Arial" panose="020B0604020202020204" pitchFamily="34" charset="0"/>
                <a:sym typeface="Open Sans"/>
              </a:rPr>
              <a:t> </a:t>
            </a:r>
            <a:r>
              <a:rPr lang="en-US" sz="2200" u="sng" dirty="0">
                <a:solidFill>
                  <a:srgbClr val="000000"/>
                </a:solidFill>
                <a:latin typeface="Arial" panose="020B0604020202020204" pitchFamily="34" charset="0"/>
                <a:ea typeface="Open Sans"/>
                <a:cs typeface="Arial" panose="020B0604020202020204" pitchFamily="34" charset="0"/>
                <a:sym typeface="Open Sans"/>
              </a:rPr>
              <a:t>Shurui</a:t>
            </a:r>
            <a:r>
              <a:rPr lang="en-US" sz="2200" i="0" u="sng" strike="noStrike" cap="none" dirty="0">
                <a:solidFill>
                  <a:srgbClr val="000000"/>
                </a:solidFill>
                <a:latin typeface="Arial" panose="020B0604020202020204" pitchFamily="34" charset="0"/>
                <a:ea typeface="Open Sans"/>
                <a:cs typeface="Arial" panose="020B0604020202020204" pitchFamily="34" charset="0"/>
                <a:sym typeface="Open Sans"/>
              </a:rPr>
              <a:t> Z</a:t>
            </a:r>
            <a:r>
              <a:rPr lang="en-US" sz="2200" u="sng" dirty="0">
                <a:solidFill>
                  <a:srgbClr val="000000"/>
                </a:solidFill>
                <a:latin typeface="Arial" panose="020B0604020202020204" pitchFamily="34" charset="0"/>
                <a:ea typeface="Open Sans"/>
                <a:cs typeface="Arial" panose="020B0604020202020204" pitchFamily="34" charset="0"/>
                <a:sym typeface="Open Sans"/>
              </a:rPr>
              <a:t>hou</a:t>
            </a:r>
            <a:r>
              <a:rPr lang="en-US" sz="2200" i="0" u="none" strike="noStrike" cap="none" dirty="0">
                <a:solidFill>
                  <a:srgbClr val="000000"/>
                </a:solidFill>
                <a:latin typeface="Arial" panose="020B0604020202020204" pitchFamily="34" charset="0"/>
                <a:ea typeface="Open Sans"/>
                <a:cs typeface="Arial" panose="020B0604020202020204" pitchFamily="34" charset="0"/>
                <a:sym typeface="Open Sans"/>
              </a:rPr>
              <a:t>, </a:t>
            </a:r>
            <a:r>
              <a:rPr lang="en-US" sz="2200" dirty="0">
                <a:solidFill>
                  <a:srgbClr val="000000"/>
                </a:solidFill>
                <a:latin typeface="Arial" panose="020B0604020202020204" pitchFamily="34" charset="0"/>
                <a:ea typeface="Open Sans"/>
                <a:cs typeface="Arial" panose="020B0604020202020204" pitchFamily="34" charset="0"/>
                <a:sym typeface="Open Sans"/>
              </a:rPr>
              <a:t>Christian Kästner, Andrzej W</a:t>
            </a:r>
            <a:r>
              <a:rPr lang="en-US" sz="2200" dirty="0">
                <a:solidFill>
                  <a:schemeClr val="tx1"/>
                </a:solidFill>
                <a:uFill>
                  <a:noFill/>
                </a:uFill>
                <a:latin typeface="Arial" panose="020B0604020202020204" pitchFamily="34" charset="0"/>
                <a:ea typeface="Open Sans"/>
                <a:cs typeface="Arial" panose="020B0604020202020204" pitchFamily="34" charset="0"/>
                <a:sym typeface="Open Sans"/>
                <a:hlinkClick r:id="rId3">
                  <a:extLst>
                    <a:ext uri="{A12FA001-AC4F-418D-AE19-62706E023703}">
                      <ahyp:hlinkClr xmlns:ahyp="http://schemas.microsoft.com/office/drawing/2018/hyperlinkcolor" val="tx"/>
                    </a:ext>
                  </a:extLst>
                </a:hlinkClick>
              </a:rPr>
              <a:t>ą</a:t>
            </a:r>
            <a:r>
              <a:rPr lang="en-US" sz="2200" dirty="0">
                <a:solidFill>
                  <a:srgbClr val="000000"/>
                </a:solidFill>
                <a:latin typeface="Arial" panose="020B0604020202020204" pitchFamily="34" charset="0"/>
                <a:ea typeface="Open Sans"/>
                <a:cs typeface="Arial" panose="020B0604020202020204" pitchFamily="34" charset="0"/>
                <a:sym typeface="Open Sans"/>
              </a:rPr>
              <a:t>sowski</a:t>
            </a:r>
            <a:endParaRPr sz="2200" i="0" u="none" strike="noStrike" cap="none" dirty="0">
              <a:solidFill>
                <a:srgbClr val="000000"/>
              </a:solidFill>
              <a:latin typeface="Arial" panose="020B0604020202020204" pitchFamily="34" charset="0"/>
              <a:ea typeface="Open Sans"/>
              <a:cs typeface="Arial" panose="020B0604020202020204" pitchFamily="34" charset="0"/>
              <a:sym typeface="Open Sans"/>
            </a:endParaRPr>
          </a:p>
        </p:txBody>
      </p:sp>
      <p:pic>
        <p:nvPicPr>
          <p:cNvPr id="62" name="Google Shape;62;p14"/>
          <p:cNvPicPr preferRelativeResize="0"/>
          <p:nvPr/>
        </p:nvPicPr>
        <p:blipFill>
          <a:blip r:embed="rId4">
            <a:alphaModFix/>
          </a:blip>
          <a:stretch>
            <a:fillRect/>
          </a:stretch>
        </p:blipFill>
        <p:spPr>
          <a:xfrm>
            <a:off x="6366000" y="4133263"/>
            <a:ext cx="2256624" cy="468775"/>
          </a:xfrm>
          <a:prstGeom prst="rect">
            <a:avLst/>
          </a:prstGeom>
          <a:noFill/>
          <a:ln>
            <a:noFill/>
          </a:ln>
        </p:spPr>
      </p:pic>
      <p:pic>
        <p:nvPicPr>
          <p:cNvPr id="63" name="Google Shape;63;p14"/>
          <p:cNvPicPr preferRelativeResize="0"/>
          <p:nvPr/>
        </p:nvPicPr>
        <p:blipFill>
          <a:blip r:embed="rId5">
            <a:alphaModFix/>
          </a:blip>
          <a:stretch>
            <a:fillRect/>
          </a:stretch>
        </p:blipFill>
        <p:spPr>
          <a:xfrm>
            <a:off x="848425" y="3882128"/>
            <a:ext cx="792600" cy="792600"/>
          </a:xfrm>
          <a:prstGeom prst="rect">
            <a:avLst/>
          </a:prstGeom>
          <a:noFill/>
          <a:ln>
            <a:noFill/>
          </a:ln>
        </p:spPr>
      </p:pic>
      <p:pic>
        <p:nvPicPr>
          <p:cNvPr id="64" name="Google Shape;64;p14"/>
          <p:cNvPicPr preferRelativeResize="0"/>
          <p:nvPr/>
        </p:nvPicPr>
        <p:blipFill>
          <a:blip r:embed="rId6">
            <a:alphaModFix/>
          </a:blip>
          <a:stretch>
            <a:fillRect/>
          </a:stretch>
        </p:blipFill>
        <p:spPr>
          <a:xfrm>
            <a:off x="2259625" y="4194549"/>
            <a:ext cx="3705251" cy="3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3"/>
          <p:cNvPicPr preferRelativeResize="0"/>
          <p:nvPr/>
        </p:nvPicPr>
        <p:blipFill rotWithShape="1">
          <a:blip r:embed="rId3">
            <a:alphaModFix/>
          </a:blip>
          <a:srcRect t="48395"/>
          <a:stretch/>
        </p:blipFill>
        <p:spPr>
          <a:xfrm>
            <a:off x="3754366" y="3464958"/>
            <a:ext cx="3287180" cy="1075374"/>
          </a:xfrm>
          <a:prstGeom prst="rect">
            <a:avLst/>
          </a:prstGeom>
          <a:noFill/>
          <a:ln>
            <a:noFill/>
          </a:ln>
        </p:spPr>
      </p:pic>
      <p:pic>
        <p:nvPicPr>
          <p:cNvPr id="162" name="Google Shape;162;p23"/>
          <p:cNvPicPr preferRelativeResize="0"/>
          <p:nvPr/>
        </p:nvPicPr>
        <p:blipFill rotWithShape="1">
          <a:blip r:embed="rId3">
            <a:alphaModFix/>
          </a:blip>
          <a:srcRect b="58192"/>
          <a:stretch/>
        </p:blipFill>
        <p:spPr>
          <a:xfrm>
            <a:off x="3706277" y="2481143"/>
            <a:ext cx="3287180" cy="871210"/>
          </a:xfrm>
          <a:prstGeom prst="rect">
            <a:avLst/>
          </a:prstGeom>
          <a:noFill/>
          <a:ln>
            <a:noFill/>
          </a:ln>
        </p:spPr>
      </p:pic>
      <p:pic>
        <p:nvPicPr>
          <p:cNvPr id="163" name="Google Shape;163;p23"/>
          <p:cNvPicPr preferRelativeResize="0"/>
          <p:nvPr/>
        </p:nvPicPr>
        <p:blipFill rotWithShape="1">
          <a:blip r:embed="rId4">
            <a:alphaModFix/>
          </a:blip>
          <a:srcRect r="52756"/>
          <a:stretch/>
        </p:blipFill>
        <p:spPr>
          <a:xfrm>
            <a:off x="328021" y="2424852"/>
            <a:ext cx="3287180" cy="2350807"/>
          </a:xfrm>
          <a:prstGeom prst="rect">
            <a:avLst/>
          </a:prstGeom>
          <a:noFill/>
          <a:ln>
            <a:noFill/>
          </a:ln>
        </p:spPr>
      </p:pic>
      <p:sp>
        <p:nvSpPr>
          <p:cNvPr id="164" name="Google Shape;164;p23"/>
          <p:cNvSpPr txBox="1"/>
          <p:nvPr/>
        </p:nvSpPr>
        <p:spPr>
          <a:xfrm>
            <a:off x="346231" y="1178188"/>
            <a:ext cx="8771700" cy="77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i="0" u="none" strike="noStrike" cap="none" dirty="0">
                <a:solidFill>
                  <a:schemeClr val="dk1"/>
                </a:solidFill>
                <a:latin typeface="Open Sans"/>
                <a:ea typeface="Open Sans"/>
                <a:cs typeface="Open Sans"/>
                <a:sym typeface="Open Sans"/>
              </a:rPr>
              <a:t>P3: “</a:t>
            </a:r>
            <a:r>
              <a:rPr lang="en-US" sz="2200" i="1" u="none" strike="noStrike" cap="none" dirty="0">
                <a:solidFill>
                  <a:schemeClr val="dk1"/>
                </a:solidFill>
                <a:latin typeface="Open Sans"/>
                <a:ea typeface="Open Sans"/>
                <a:cs typeface="Open Sans"/>
                <a:sym typeface="Open Sans"/>
              </a:rPr>
              <a:t>It does look like somebody did a very simple one-function. I think they should use our code, there is great reason to use it</a:t>
            </a:r>
            <a:r>
              <a:rPr lang="en-US" sz="2200" i="0" u="none" strike="noStrike" cap="none" dirty="0">
                <a:solidFill>
                  <a:schemeClr val="dk1"/>
                </a:solidFill>
                <a:latin typeface="Open Sans"/>
                <a:ea typeface="Open Sans"/>
                <a:cs typeface="Open Sans"/>
                <a:sym typeface="Open Sans"/>
              </a:rPr>
              <a:t>.” [Zhou et al. 2018]</a:t>
            </a:r>
            <a:r>
              <a:rPr lang="en-US" sz="2200" b="1" i="0" u="none" strike="noStrike" cap="none" dirty="0">
                <a:solidFill>
                  <a:schemeClr val="dk1"/>
                </a:solidFill>
                <a:latin typeface="Century Gothic"/>
                <a:ea typeface="Century Gothic"/>
                <a:cs typeface="Century Gothic"/>
                <a:sym typeface="Century Gothic"/>
              </a:rPr>
              <a:t> </a:t>
            </a:r>
            <a:endParaRPr sz="2200" b="1" i="0" u="none" strike="noStrike" cap="none" dirty="0">
              <a:solidFill>
                <a:schemeClr val="dk1"/>
              </a:solidFill>
              <a:latin typeface="Century Gothic"/>
              <a:ea typeface="Century Gothic"/>
              <a:cs typeface="Century Gothic"/>
              <a:sym typeface="Century Gothic"/>
            </a:endParaRPr>
          </a:p>
        </p:txBody>
      </p:sp>
      <p:sp>
        <p:nvSpPr>
          <p:cNvPr id="165" name="Google Shape;165;p23"/>
          <p:cNvSpPr txBox="1"/>
          <p:nvPr/>
        </p:nvSpPr>
        <p:spPr>
          <a:xfrm>
            <a:off x="328021" y="4463195"/>
            <a:ext cx="573300" cy="259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PT Sans Narrow"/>
                <a:ea typeface="PT Sans Narrow"/>
                <a:cs typeface="PT Sans Narrow"/>
                <a:sym typeface="PT Sans Narrow"/>
              </a:rPr>
              <a:t>P3</a:t>
            </a:r>
            <a:endParaRPr sz="2400" b="0" i="0" u="none" strike="noStrike" cap="none">
              <a:solidFill>
                <a:srgbClr val="000000"/>
              </a:solidFill>
              <a:latin typeface="PT Sans Narrow"/>
              <a:ea typeface="PT Sans Narrow"/>
              <a:cs typeface="PT Sans Narrow"/>
              <a:sym typeface="PT Sans Narrow"/>
            </a:endParaRPr>
          </a:p>
        </p:txBody>
      </p:sp>
      <p:sp>
        <p:nvSpPr>
          <p:cNvPr id="166" name="Google Shape;166;p23"/>
          <p:cNvSpPr/>
          <p:nvPr/>
        </p:nvSpPr>
        <p:spPr>
          <a:xfrm>
            <a:off x="508911" y="2481143"/>
            <a:ext cx="2369100" cy="221400"/>
          </a:xfrm>
          <a:prstGeom prst="rect">
            <a:avLst/>
          </a:prstGeom>
          <a:solidFill>
            <a:srgbClr val="00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23"/>
          <p:cNvSpPr/>
          <p:nvPr/>
        </p:nvSpPr>
        <p:spPr>
          <a:xfrm>
            <a:off x="3952156" y="2513168"/>
            <a:ext cx="1650300" cy="221400"/>
          </a:xfrm>
          <a:prstGeom prst="rect">
            <a:avLst/>
          </a:prstGeom>
          <a:solidFill>
            <a:srgbClr val="00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3"/>
          <p:cNvSpPr/>
          <p:nvPr/>
        </p:nvSpPr>
        <p:spPr>
          <a:xfrm>
            <a:off x="693640" y="4502495"/>
            <a:ext cx="518400" cy="180900"/>
          </a:xfrm>
          <a:prstGeom prst="rect">
            <a:avLst/>
          </a:prstGeom>
          <a:solidFill>
            <a:srgbClr val="00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3"/>
          <p:cNvSpPr/>
          <p:nvPr/>
        </p:nvSpPr>
        <p:spPr>
          <a:xfrm>
            <a:off x="4152559" y="4201003"/>
            <a:ext cx="702600" cy="180900"/>
          </a:xfrm>
          <a:prstGeom prst="rect">
            <a:avLst/>
          </a:prstGeom>
          <a:solidFill>
            <a:srgbClr val="000000"/>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 name="Google Shape;170;p23"/>
          <p:cNvPicPr preferRelativeResize="0"/>
          <p:nvPr/>
        </p:nvPicPr>
        <p:blipFill rotWithShape="1">
          <a:blip r:embed="rId5">
            <a:alphaModFix/>
          </a:blip>
          <a:srcRect/>
          <a:stretch/>
        </p:blipFill>
        <p:spPr>
          <a:xfrm>
            <a:off x="7333120" y="2292306"/>
            <a:ext cx="1300038" cy="1248900"/>
          </a:xfrm>
          <a:prstGeom prst="rect">
            <a:avLst/>
          </a:prstGeom>
          <a:noFill/>
          <a:ln>
            <a:noFill/>
          </a:ln>
        </p:spPr>
      </p:pic>
      <p:pic>
        <p:nvPicPr>
          <p:cNvPr id="171" name="Google Shape;171;p23"/>
          <p:cNvPicPr preferRelativeResize="0"/>
          <p:nvPr/>
        </p:nvPicPr>
        <p:blipFill rotWithShape="1">
          <a:blip r:embed="rId6">
            <a:alphaModFix/>
          </a:blip>
          <a:srcRect/>
          <a:stretch/>
        </p:blipFill>
        <p:spPr>
          <a:xfrm>
            <a:off x="7284639" y="3541206"/>
            <a:ext cx="1397000" cy="406400"/>
          </a:xfrm>
          <a:prstGeom prst="rect">
            <a:avLst/>
          </a:prstGeom>
          <a:noFill/>
          <a:ln>
            <a:noFill/>
          </a:ln>
        </p:spPr>
      </p:pic>
      <p:sp>
        <p:nvSpPr>
          <p:cNvPr id="172" name="Google Shape;172;p23"/>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Redundant Feature Implementation</a:t>
            </a:r>
            <a:endParaRPr sz="3000" b="1">
              <a:solidFill>
                <a:schemeClr val="lt1"/>
              </a:solidFill>
            </a:endParaRPr>
          </a:p>
        </p:txBody>
      </p:sp>
      <p:sp>
        <p:nvSpPr>
          <p:cNvPr id="173" name="Google Shape;173;p23"/>
          <p:cNvSpPr/>
          <p:nvPr/>
        </p:nvSpPr>
        <p:spPr>
          <a:xfrm>
            <a:off x="2062700" y="4462400"/>
            <a:ext cx="918000" cy="290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3"/>
          <p:cNvSpPr/>
          <p:nvPr/>
        </p:nvSpPr>
        <p:spPr>
          <a:xfrm>
            <a:off x="5660450" y="4146250"/>
            <a:ext cx="918000" cy="290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4"/>
          <p:cNvSpPr txBox="1"/>
          <p:nvPr/>
        </p:nvSpPr>
        <p:spPr>
          <a:xfrm>
            <a:off x="196057" y="1272105"/>
            <a:ext cx="9056700" cy="330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1600"/>
              <a:buFont typeface="Noto Sans Symbols"/>
              <a:buNone/>
            </a:pPr>
            <a:r>
              <a:rPr lang="en-US" sz="2400" b="1" i="0" u="none" strike="noStrike" cap="none">
                <a:solidFill>
                  <a:schemeClr val="dk1"/>
                </a:solidFill>
                <a:latin typeface="Open Sans"/>
                <a:ea typeface="Open Sans"/>
                <a:cs typeface="Open Sans"/>
                <a:sym typeface="Open Sans"/>
              </a:rPr>
              <a:t>For maintainer: </a:t>
            </a:r>
            <a:endParaRPr sz="2400">
              <a:latin typeface="Open Sans"/>
              <a:ea typeface="Open Sans"/>
              <a:cs typeface="Open Sans"/>
              <a:sym typeface="Open Sans"/>
            </a:endParaRPr>
          </a:p>
          <a:p>
            <a:pPr marL="0" marR="0" lvl="0" indent="0" algn="l" rtl="0">
              <a:lnSpc>
                <a:spcPct val="100000"/>
              </a:lnSpc>
              <a:spcBef>
                <a:spcPts val="0"/>
              </a:spcBef>
              <a:spcAft>
                <a:spcPts val="0"/>
              </a:spcAft>
              <a:buClr>
                <a:schemeClr val="accent1"/>
              </a:buClr>
              <a:buSzPts val="1600"/>
              <a:buFont typeface="Noto Sans Symbols"/>
              <a:buNone/>
            </a:pPr>
            <a:r>
              <a:rPr lang="en-US" sz="2400" b="1" i="0" u="none" strike="noStrike" cap="none">
                <a:solidFill>
                  <a:schemeClr val="dk1"/>
                </a:solidFill>
                <a:latin typeface="Open Sans"/>
                <a:ea typeface="Open Sans"/>
                <a:cs typeface="Open Sans"/>
                <a:sym typeface="Open Sans"/>
              </a:rPr>
              <a:t>      - Maintenance effort</a:t>
            </a:r>
            <a:endParaRPr sz="2400">
              <a:latin typeface="Open Sans"/>
              <a:ea typeface="Open Sans"/>
              <a:cs typeface="Open Sans"/>
              <a:sym typeface="Open Sans"/>
            </a:endParaRPr>
          </a:p>
          <a:p>
            <a:pPr marL="457200" marR="0" lvl="0" indent="457200" algn="l" rtl="0">
              <a:lnSpc>
                <a:spcPct val="100000"/>
              </a:lnSpc>
              <a:spcBef>
                <a:spcPts val="0"/>
              </a:spcBef>
              <a:spcAft>
                <a:spcPts val="0"/>
              </a:spcAft>
              <a:buClr>
                <a:schemeClr val="accent1"/>
              </a:buClr>
              <a:buSzPts val="1600"/>
              <a:buFont typeface="Noto Sans Symbols"/>
              <a:buNone/>
            </a:pPr>
            <a:r>
              <a:rPr lang="en-US" sz="2400" i="0" u="none" strike="noStrike" cap="none">
                <a:solidFill>
                  <a:schemeClr val="dk1"/>
                </a:solidFill>
                <a:latin typeface="Open Sans"/>
                <a:ea typeface="Open Sans"/>
                <a:cs typeface="Open Sans"/>
                <a:sym typeface="Open Sans"/>
              </a:rPr>
              <a:t>Before a duplicate </a:t>
            </a:r>
            <a:r>
              <a:rPr lang="en-US" sz="2400">
                <a:solidFill>
                  <a:schemeClr val="dk1"/>
                </a:solidFill>
                <a:latin typeface="Open Sans"/>
                <a:ea typeface="Open Sans"/>
                <a:cs typeface="Open Sans"/>
                <a:sym typeface="Open Sans"/>
              </a:rPr>
              <a:t>PR</a:t>
            </a:r>
            <a:r>
              <a:rPr lang="en-US" sz="2400" i="0" u="none" strike="noStrike" cap="none">
                <a:solidFill>
                  <a:schemeClr val="dk1"/>
                </a:solidFill>
                <a:latin typeface="Open Sans"/>
                <a:ea typeface="Open Sans"/>
                <a:cs typeface="Open Sans"/>
                <a:sym typeface="Open Sans"/>
              </a:rPr>
              <a:t> is identified:</a:t>
            </a:r>
            <a:endParaRPr sz="2400">
              <a:latin typeface="Open Sans"/>
              <a:ea typeface="Open Sans"/>
              <a:cs typeface="Open Sans"/>
              <a:sym typeface="Open Sans"/>
            </a:endParaRPr>
          </a:p>
          <a:p>
            <a:pPr marL="457200" marR="0" lvl="0" indent="457200" algn="l" rtl="0">
              <a:lnSpc>
                <a:spcPct val="100000"/>
              </a:lnSpc>
              <a:spcBef>
                <a:spcPts val="0"/>
              </a:spcBef>
              <a:spcAft>
                <a:spcPts val="0"/>
              </a:spcAft>
              <a:buClr>
                <a:schemeClr val="accent1"/>
              </a:buClr>
              <a:buSzPts val="1600"/>
              <a:buFont typeface="Noto Sans Symbols"/>
              <a:buNone/>
            </a:pPr>
            <a:r>
              <a:rPr lang="en-US" sz="2400" i="0" u="none" strike="noStrike" cap="none">
                <a:solidFill>
                  <a:schemeClr val="dk1"/>
                </a:solidFill>
                <a:latin typeface="Open Sans"/>
                <a:ea typeface="Open Sans"/>
                <a:cs typeface="Open Sans"/>
                <a:sym typeface="Open Sans"/>
              </a:rPr>
              <a:t>2.6 reviewers</a:t>
            </a:r>
            <a:endParaRPr sz="2400">
              <a:solidFill>
                <a:schemeClr val="dk1"/>
              </a:solidFill>
              <a:latin typeface="Open Sans"/>
              <a:ea typeface="Open Sans"/>
              <a:cs typeface="Open Sans"/>
              <a:sym typeface="Open Sans"/>
            </a:endParaRPr>
          </a:p>
          <a:p>
            <a:pPr marL="457200" marR="0" lvl="0" indent="457200" algn="l" rtl="0">
              <a:lnSpc>
                <a:spcPct val="100000"/>
              </a:lnSpc>
              <a:spcBef>
                <a:spcPts val="0"/>
              </a:spcBef>
              <a:spcAft>
                <a:spcPts val="0"/>
              </a:spcAft>
              <a:buClr>
                <a:schemeClr val="accent1"/>
              </a:buClr>
              <a:buSzPts val="1600"/>
              <a:buFont typeface="Noto Sans Symbols"/>
              <a:buNone/>
            </a:pPr>
            <a:r>
              <a:rPr lang="en-US" sz="2400" i="0" u="none" strike="noStrike" cap="none">
                <a:solidFill>
                  <a:schemeClr val="dk1"/>
                </a:solidFill>
                <a:latin typeface="Open Sans"/>
                <a:ea typeface="Open Sans"/>
                <a:cs typeface="Open Sans"/>
                <a:sym typeface="Open Sans"/>
              </a:rPr>
              <a:t>5.2 review comments [Li et al. 2018]</a:t>
            </a:r>
            <a:endParaRPr sz="2400" i="0" u="none" strike="noStrike" cap="none">
              <a:solidFill>
                <a:schemeClr val="dk1"/>
              </a:solidFill>
              <a:latin typeface="Open Sans"/>
              <a:ea typeface="Open Sans"/>
              <a:cs typeface="Open Sans"/>
              <a:sym typeface="Open Sans"/>
            </a:endParaRPr>
          </a:p>
        </p:txBody>
      </p:sp>
      <p:sp>
        <p:nvSpPr>
          <p:cNvPr id="180" name="Google Shape;180;p24"/>
          <p:cNvSpPr txBox="1"/>
          <p:nvPr/>
        </p:nvSpPr>
        <p:spPr>
          <a:xfrm>
            <a:off x="8574816" y="5263719"/>
            <a:ext cx="548700" cy="393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None/>
            </a:pPr>
            <a:fld id="{00000000-1234-1234-1234-123412341234}" type="slidenum">
              <a:rPr lang="en-US" sz="2400" b="0" i="0" u="none" strike="noStrike" cap="none">
                <a:solidFill>
                  <a:schemeClr val="lt1"/>
                </a:solidFill>
                <a:latin typeface="Arial"/>
                <a:ea typeface="Arial"/>
                <a:cs typeface="Arial"/>
                <a:sym typeface="Arial"/>
              </a:rPr>
              <a:t>11</a:t>
            </a:fld>
            <a:endParaRPr sz="2400" b="0" i="0" u="none" strike="noStrike" cap="none">
              <a:solidFill>
                <a:schemeClr val="lt1"/>
              </a:solidFill>
              <a:latin typeface="Arial"/>
              <a:ea typeface="Arial"/>
              <a:cs typeface="Arial"/>
              <a:sym typeface="Arial"/>
            </a:endParaRPr>
          </a:p>
        </p:txBody>
      </p:sp>
      <p:sp>
        <p:nvSpPr>
          <p:cNvPr id="181" name="Google Shape;181;p24"/>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Cost / Waste</a:t>
            </a:r>
            <a:endParaRPr sz="3000" b="1">
              <a:solidFill>
                <a:schemeClr val="lt1"/>
              </a:solidFill>
            </a:endParaRPr>
          </a:p>
        </p:txBody>
      </p:sp>
      <p:sp>
        <p:nvSpPr>
          <p:cNvPr id="182" name="Google Shape;182;p24"/>
          <p:cNvSpPr txBox="1"/>
          <p:nvPr/>
        </p:nvSpPr>
        <p:spPr>
          <a:xfrm>
            <a:off x="196050" y="3198126"/>
            <a:ext cx="9056700" cy="14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1600"/>
              <a:buFont typeface="Noto Sans Symbols"/>
              <a:buNone/>
            </a:pPr>
            <a:r>
              <a:rPr lang="en-US" sz="2400" b="1" i="0" u="none" strike="noStrike" cap="none">
                <a:solidFill>
                  <a:schemeClr val="dk1"/>
                </a:solidFill>
                <a:latin typeface="Open Sans"/>
                <a:ea typeface="Open Sans"/>
                <a:cs typeface="Open Sans"/>
                <a:sym typeface="Open Sans"/>
              </a:rPr>
              <a:t>For developers:</a:t>
            </a:r>
            <a:endParaRPr sz="2400">
              <a:latin typeface="Open Sans"/>
              <a:ea typeface="Open Sans"/>
              <a:cs typeface="Open Sans"/>
              <a:sym typeface="Open Sans"/>
            </a:endParaRPr>
          </a:p>
          <a:p>
            <a:pPr marL="0" marR="0" lvl="0" indent="457200" algn="l" rtl="0">
              <a:lnSpc>
                <a:spcPct val="100000"/>
              </a:lnSpc>
              <a:spcBef>
                <a:spcPts val="0"/>
              </a:spcBef>
              <a:spcAft>
                <a:spcPts val="0"/>
              </a:spcAft>
              <a:buClr>
                <a:schemeClr val="accent1"/>
              </a:buClr>
              <a:buSzPts val="1600"/>
              <a:buFont typeface="Noto Sans Symbols"/>
              <a:buNone/>
            </a:pPr>
            <a:r>
              <a:rPr lang="en-US" sz="2400" b="1" i="0" u="none" strike="noStrike" cap="none">
                <a:solidFill>
                  <a:schemeClr val="dk1"/>
                </a:solidFill>
                <a:latin typeface="Open Sans"/>
                <a:ea typeface="Open Sans"/>
                <a:cs typeface="Open Sans"/>
                <a:sym typeface="Open Sans"/>
              </a:rPr>
              <a:t>- De-motivate developers  </a:t>
            </a:r>
            <a:r>
              <a:rPr lang="en-US" sz="2400" i="0" u="none" strike="noStrike" cap="none">
                <a:solidFill>
                  <a:schemeClr val="dk1"/>
                </a:solidFill>
                <a:latin typeface="Open Sans"/>
                <a:ea typeface="Open Sans"/>
                <a:cs typeface="Open Sans"/>
                <a:sym typeface="Open Sans"/>
              </a:rPr>
              <a:t>[Steinmacher et al. 2018]</a:t>
            </a:r>
            <a:endParaRPr sz="2400">
              <a:latin typeface="Open Sans"/>
              <a:ea typeface="Open Sans"/>
              <a:cs typeface="Open Sans"/>
              <a:sym typeface="Open Sans"/>
            </a:endParaRPr>
          </a:p>
          <a:p>
            <a:pPr marL="0" marR="0" lvl="0" indent="457200" algn="l" rtl="0">
              <a:lnSpc>
                <a:spcPct val="100000"/>
              </a:lnSpc>
              <a:spcBef>
                <a:spcPts val="0"/>
              </a:spcBef>
              <a:spcAft>
                <a:spcPts val="0"/>
              </a:spcAft>
              <a:buClr>
                <a:schemeClr val="accent1"/>
              </a:buClr>
              <a:buSzPts val="1600"/>
              <a:buFont typeface="Noto Sans Symbols"/>
              <a:buNone/>
            </a:pPr>
            <a:endParaRPr sz="2400">
              <a:latin typeface="Open Sans"/>
              <a:ea typeface="Open Sans"/>
              <a:cs typeface="Open Sans"/>
              <a:sym typeface="Open Sans"/>
            </a:endParaRPr>
          </a:p>
          <a:p>
            <a:pPr marL="0" marR="0" lvl="0" indent="0" algn="l" rtl="0">
              <a:lnSpc>
                <a:spcPct val="100000"/>
              </a:lnSpc>
              <a:spcBef>
                <a:spcPts val="0"/>
              </a:spcBef>
              <a:spcAft>
                <a:spcPts val="1600"/>
              </a:spcAft>
              <a:buClr>
                <a:schemeClr val="accent1"/>
              </a:buClr>
              <a:buSzPts val="1920"/>
              <a:buFont typeface="Noto Sans Symbols"/>
              <a:buNone/>
            </a:pPr>
            <a:endParaRPr sz="2400" i="0" u="none" strike="noStrike" cap="none">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p:nvPr/>
        </p:nvSpPr>
        <p:spPr>
          <a:xfrm>
            <a:off x="206550" y="1219200"/>
            <a:ext cx="8048400" cy="1586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400" b="1">
                <a:solidFill>
                  <a:schemeClr val="dk1"/>
                </a:solidFill>
                <a:latin typeface="Open Sans"/>
                <a:ea typeface="Open Sans"/>
                <a:cs typeface="Open Sans"/>
                <a:sym typeface="Open Sans"/>
              </a:rPr>
              <a:t>For new PR, immediately check existing potentially redundant PRs</a:t>
            </a:r>
            <a:endParaRPr sz="2400" b="1">
              <a:solidFill>
                <a:schemeClr val="dk1"/>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Decrease workload</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Notify maintainers and PR submitter</a:t>
            </a:r>
            <a:endParaRPr sz="2400">
              <a:solidFill>
                <a:schemeClr val="dk1"/>
              </a:solidFill>
              <a:latin typeface="Open Sans Light"/>
              <a:ea typeface="Open Sans Light"/>
              <a:cs typeface="Open Sans Light"/>
              <a:sym typeface="Open Sans Light"/>
            </a:endParaRPr>
          </a:p>
        </p:txBody>
      </p:sp>
      <p:sp>
        <p:nvSpPr>
          <p:cNvPr id="188" name="Google Shape;188;p25"/>
          <p:cNvSpPr txBox="1"/>
          <p:nvPr/>
        </p:nvSpPr>
        <p:spPr>
          <a:xfrm>
            <a:off x="2025750" y="3508600"/>
            <a:ext cx="5955600" cy="10527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a:solidFill>
                  <a:srgbClr val="24292E"/>
                </a:solidFill>
                <a:highlight>
                  <a:srgbClr val="FFFFFF"/>
                </a:highlight>
                <a:latin typeface="Comic Sans MS"/>
                <a:ea typeface="Comic Sans MS"/>
                <a:cs typeface="Comic Sans MS"/>
                <a:sym typeface="Comic Sans MS"/>
              </a:rPr>
              <a:t>Hi, we have found there is a pull request: </a:t>
            </a:r>
            <a:r>
              <a:rPr lang="en-US" sz="1800" u="sng">
                <a:solidFill>
                  <a:srgbClr val="0366D6"/>
                </a:solidFill>
                <a:highlight>
                  <a:srgbClr val="FFFFFF"/>
                </a:highlight>
                <a:latin typeface="Comic Sans MS"/>
                <a:ea typeface="Comic Sans MS"/>
                <a:cs typeface="Comic Sans MS"/>
                <a:sym typeface="Comic Sans MS"/>
                <a:hlinkClick r:id="rId3"/>
              </a:rPr>
              <a:t>#14578</a:t>
            </a:r>
            <a:r>
              <a:rPr lang="en-US" sz="1800">
                <a:solidFill>
                  <a:srgbClr val="24292E"/>
                </a:solidFill>
                <a:highlight>
                  <a:srgbClr val="FFFFFF"/>
                </a:highlight>
                <a:latin typeface="Comic Sans MS"/>
                <a:ea typeface="Comic Sans MS"/>
                <a:cs typeface="Comic Sans MS"/>
                <a:sym typeface="Comic Sans MS"/>
              </a:rPr>
              <a:t> which might be duplicate to this one. </a:t>
            </a:r>
            <a:endParaRPr sz="1800">
              <a:latin typeface="Comic Sans MS"/>
              <a:ea typeface="Comic Sans MS"/>
              <a:cs typeface="Comic Sans MS"/>
              <a:sym typeface="Comic Sans MS"/>
            </a:endParaRPr>
          </a:p>
        </p:txBody>
      </p:sp>
      <p:pic>
        <p:nvPicPr>
          <p:cNvPr id="189" name="Google Shape;189;p25"/>
          <p:cNvPicPr preferRelativeResize="0"/>
          <p:nvPr/>
        </p:nvPicPr>
        <p:blipFill>
          <a:blip r:embed="rId4">
            <a:alphaModFix/>
          </a:blip>
          <a:stretch>
            <a:fillRect/>
          </a:stretch>
        </p:blipFill>
        <p:spPr>
          <a:xfrm>
            <a:off x="394650" y="3508600"/>
            <a:ext cx="1225976" cy="985275"/>
          </a:xfrm>
          <a:prstGeom prst="rect">
            <a:avLst/>
          </a:prstGeom>
          <a:noFill/>
          <a:ln>
            <a:noFill/>
          </a:ln>
        </p:spPr>
      </p:pic>
      <p:sp>
        <p:nvSpPr>
          <p:cNvPr id="190" name="Google Shape;190;p25"/>
          <p:cNvSpPr txBox="1"/>
          <p:nvPr/>
        </p:nvSpPr>
        <p:spPr>
          <a:xfrm>
            <a:off x="394650" y="4324300"/>
            <a:ext cx="1625100" cy="4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DupChanges-bot</a:t>
            </a:r>
            <a:endParaRPr b="1"/>
          </a:p>
        </p:txBody>
      </p:sp>
      <p:sp>
        <p:nvSpPr>
          <p:cNvPr id="191" name="Google Shape;191;p25"/>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b="1">
                <a:solidFill>
                  <a:srgbClr val="FFFFFF"/>
                </a:solidFill>
              </a:rPr>
              <a:t>  Goal -- Help Maintainers Detect Duplicate PRs</a:t>
            </a:r>
            <a:endParaRPr sz="3000" b="1">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2600" b="1">
                <a:solidFill>
                  <a:srgbClr val="FFFFFF"/>
                </a:solidFill>
              </a:rPr>
              <a:t>Goal -- Help Developers detect Duplicate Changes Early</a:t>
            </a:r>
            <a:endParaRPr sz="2600" b="1">
              <a:solidFill>
                <a:srgbClr val="FFFFFF"/>
              </a:solidFill>
            </a:endParaRPr>
          </a:p>
        </p:txBody>
      </p:sp>
      <p:sp>
        <p:nvSpPr>
          <p:cNvPr id="197" name="Google Shape;197;p26"/>
          <p:cNvSpPr txBox="1"/>
          <p:nvPr/>
        </p:nvSpPr>
        <p:spPr>
          <a:xfrm>
            <a:off x="224600" y="1175075"/>
            <a:ext cx="9037200" cy="1852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en-US" sz="2400" b="1">
                <a:solidFill>
                  <a:schemeClr val="dk1"/>
                </a:solidFill>
                <a:latin typeface="Open Sans"/>
                <a:ea typeface="Open Sans"/>
                <a:cs typeface="Open Sans"/>
                <a:sym typeface="Open Sans"/>
              </a:rPr>
              <a:t>Monitoring each fork</a:t>
            </a:r>
            <a:endParaRPr sz="2400" b="1">
              <a:solidFill>
                <a:schemeClr val="dk1"/>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Detecting redundancy as early as possible </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Comparing commits with other forks/PRs</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Encouraging collaboration</a:t>
            </a:r>
            <a:endParaRPr sz="2400">
              <a:solidFill>
                <a:srgbClr val="3F3F3F"/>
              </a:solidFill>
              <a:latin typeface="Open Sans"/>
              <a:ea typeface="Open Sans"/>
              <a:cs typeface="Open Sans"/>
              <a:sym typeface="Open Sans"/>
            </a:endParaRPr>
          </a:p>
        </p:txBody>
      </p:sp>
      <p:grpSp>
        <p:nvGrpSpPr>
          <p:cNvPr id="198" name="Google Shape;198;p26"/>
          <p:cNvGrpSpPr/>
          <p:nvPr/>
        </p:nvGrpSpPr>
        <p:grpSpPr>
          <a:xfrm>
            <a:off x="369175" y="3508600"/>
            <a:ext cx="1650575" cy="1297025"/>
            <a:chOff x="375900" y="3551750"/>
            <a:chExt cx="1650575" cy="1297025"/>
          </a:xfrm>
        </p:grpSpPr>
        <p:pic>
          <p:nvPicPr>
            <p:cNvPr id="199" name="Google Shape;199;p26"/>
            <p:cNvPicPr preferRelativeResize="0"/>
            <p:nvPr/>
          </p:nvPicPr>
          <p:blipFill>
            <a:blip r:embed="rId3">
              <a:alphaModFix/>
            </a:blip>
            <a:stretch>
              <a:fillRect/>
            </a:stretch>
          </p:blipFill>
          <p:spPr>
            <a:xfrm>
              <a:off x="375900" y="3551750"/>
              <a:ext cx="1225976" cy="985275"/>
            </a:xfrm>
            <a:prstGeom prst="rect">
              <a:avLst/>
            </a:prstGeom>
            <a:noFill/>
            <a:ln>
              <a:noFill/>
            </a:ln>
          </p:spPr>
        </p:pic>
        <p:sp>
          <p:nvSpPr>
            <p:cNvPr id="200" name="Google Shape;200;p26"/>
            <p:cNvSpPr txBox="1"/>
            <p:nvPr/>
          </p:nvSpPr>
          <p:spPr>
            <a:xfrm>
              <a:off x="401375" y="4361275"/>
              <a:ext cx="1625100" cy="48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DupChanges-bot</a:t>
              </a:r>
              <a:endParaRPr b="1"/>
            </a:p>
          </p:txBody>
        </p:sp>
      </p:grpSp>
      <p:sp>
        <p:nvSpPr>
          <p:cNvPr id="201" name="Google Shape;201;p26"/>
          <p:cNvSpPr txBox="1"/>
          <p:nvPr/>
        </p:nvSpPr>
        <p:spPr>
          <a:xfrm>
            <a:off x="2019750" y="3508600"/>
            <a:ext cx="6994800" cy="1383600"/>
          </a:xfrm>
          <a:prstGeom prst="rect">
            <a:avLst/>
          </a:prstGeom>
          <a:noFill/>
          <a:ln w="952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a:solidFill>
                  <a:srgbClr val="24292E"/>
                </a:solidFill>
                <a:highlight>
                  <a:srgbClr val="FFFFFF"/>
                </a:highlight>
                <a:latin typeface="Comic Sans MS"/>
                <a:ea typeface="Comic Sans MS"/>
                <a:cs typeface="Comic Sans MS"/>
                <a:sym typeface="Comic Sans MS"/>
              </a:rPr>
              <a:t>Hi, we have found fork: </a:t>
            </a:r>
            <a:r>
              <a:rPr lang="en-US" sz="1800" u="sng">
                <a:solidFill>
                  <a:srgbClr val="0000FF"/>
                </a:solidFill>
                <a:highlight>
                  <a:srgbClr val="FFFFFF"/>
                </a:highlight>
                <a:latin typeface="Comic Sans MS"/>
                <a:ea typeface="Comic Sans MS"/>
                <a:cs typeface="Comic Sans MS"/>
                <a:sym typeface="Comic Sans MS"/>
              </a:rPr>
              <a:t>shuiblue/3D-printer</a:t>
            </a:r>
            <a:r>
              <a:rPr lang="en-US" sz="1800">
                <a:solidFill>
                  <a:srgbClr val="24292E"/>
                </a:solidFill>
                <a:highlight>
                  <a:srgbClr val="FFFFFF"/>
                </a:highlight>
                <a:latin typeface="Comic Sans MS"/>
                <a:ea typeface="Comic Sans MS"/>
                <a:cs typeface="Comic Sans MS"/>
                <a:sym typeface="Comic Sans MS"/>
              </a:rPr>
              <a:t> has implemented the similar functionality as you did in </a:t>
            </a:r>
            <a:r>
              <a:rPr lang="en-US" sz="1800" i="1" u="sng">
                <a:solidFill>
                  <a:srgbClr val="0000FF"/>
                </a:solidFill>
                <a:highlight>
                  <a:srgbClr val="FFFFFF"/>
                </a:highlight>
                <a:latin typeface="Comic Sans MS"/>
                <a:ea typeface="Comic Sans MS"/>
                <a:cs typeface="Comic Sans MS"/>
                <a:sym typeface="Comic Sans MS"/>
              </a:rPr>
              <a:t>branch dev</a:t>
            </a:r>
            <a:r>
              <a:rPr lang="en-US" sz="1800" u="sng">
                <a:solidFill>
                  <a:srgbClr val="24292E"/>
                </a:solidFill>
                <a:highlight>
                  <a:srgbClr val="FFFFFF"/>
                </a:highlight>
                <a:latin typeface="Comic Sans MS"/>
                <a:ea typeface="Comic Sans MS"/>
                <a:cs typeface="Comic Sans MS"/>
                <a:sym typeface="Comic Sans MS"/>
              </a:rPr>
              <a:t>,</a:t>
            </a:r>
            <a:r>
              <a:rPr lang="en-US" sz="1800">
                <a:solidFill>
                  <a:srgbClr val="24292E"/>
                </a:solidFill>
                <a:highlight>
                  <a:srgbClr val="FFFFFF"/>
                </a:highlight>
                <a:latin typeface="Comic Sans MS"/>
                <a:ea typeface="Comic Sans MS"/>
                <a:cs typeface="Comic Sans MS"/>
                <a:sym typeface="Comic Sans MS"/>
              </a:rPr>
              <a:t> commit </a:t>
            </a:r>
            <a:r>
              <a:rPr lang="en-US" sz="1800" i="1" u="sng">
                <a:solidFill>
                  <a:srgbClr val="0000FF"/>
                </a:solidFill>
                <a:highlight>
                  <a:srgbClr val="FFFFFF"/>
                </a:highlight>
                <a:latin typeface="Comic Sans MS"/>
                <a:ea typeface="Comic Sans MS"/>
                <a:cs typeface="Comic Sans MS"/>
                <a:sym typeface="Comic Sans MS"/>
              </a:rPr>
              <a:t>52sdfsdf</a:t>
            </a:r>
            <a:r>
              <a:rPr lang="en-US" sz="1800" u="sng">
                <a:solidFill>
                  <a:srgbClr val="24292E"/>
                </a:solidFill>
                <a:highlight>
                  <a:srgbClr val="FFFFFF"/>
                </a:highlight>
                <a:latin typeface="Comic Sans MS"/>
                <a:ea typeface="Comic Sans MS"/>
                <a:cs typeface="Comic Sans MS"/>
                <a:sym typeface="Comic Sans MS"/>
              </a:rPr>
              <a:t>.</a:t>
            </a:r>
            <a:r>
              <a:rPr lang="en-US" sz="1800">
                <a:solidFill>
                  <a:srgbClr val="24292E"/>
                </a:solidFill>
                <a:highlight>
                  <a:srgbClr val="FFFFFF"/>
                </a:highlight>
                <a:latin typeface="Comic Sans MS"/>
                <a:ea typeface="Comic Sans MS"/>
                <a:cs typeface="Comic Sans MS"/>
                <a:sym typeface="Comic Sans MS"/>
              </a:rPr>
              <a:t> We hope you could double check and avoid redundant development. :D</a:t>
            </a:r>
            <a:endParaRPr sz="1800">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6" name="Google Shape;206;p27"/>
          <p:cNvGrpSpPr/>
          <p:nvPr/>
        </p:nvGrpSpPr>
        <p:grpSpPr>
          <a:xfrm>
            <a:off x="247500" y="1039729"/>
            <a:ext cx="3793500" cy="895804"/>
            <a:chOff x="276000" y="1373913"/>
            <a:chExt cx="3793500" cy="1403421"/>
          </a:xfrm>
        </p:grpSpPr>
        <p:sp>
          <p:nvSpPr>
            <p:cNvPr id="207" name="Google Shape;207;p27"/>
            <p:cNvSpPr/>
            <p:nvPr/>
          </p:nvSpPr>
          <p:spPr>
            <a:xfrm>
              <a:off x="420600" y="1417734"/>
              <a:ext cx="3553800" cy="1359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PT Sans Narrow"/>
                <a:ea typeface="PT Sans Narrow"/>
                <a:cs typeface="PT Sans Narrow"/>
                <a:sym typeface="PT Sans Narrow"/>
              </a:endParaRPr>
            </a:p>
          </p:txBody>
        </p:sp>
        <p:sp>
          <p:nvSpPr>
            <p:cNvPr id="208" name="Google Shape;208;p27"/>
            <p:cNvSpPr txBox="1"/>
            <p:nvPr/>
          </p:nvSpPr>
          <p:spPr>
            <a:xfrm>
              <a:off x="276000" y="1373913"/>
              <a:ext cx="3793500" cy="11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1"/>
                </a:buClr>
                <a:buSzPts val="2160"/>
                <a:buFont typeface="Noto Sans Symbols"/>
                <a:buNone/>
              </a:pPr>
              <a:r>
                <a:rPr lang="en-US" sz="2400" b="1" dirty="0">
                  <a:solidFill>
                    <a:schemeClr val="dk1"/>
                  </a:solidFill>
                  <a:latin typeface="Open Sans"/>
                  <a:ea typeface="Open Sans"/>
                  <a:cs typeface="Open Sans"/>
                  <a:sym typeface="Open Sans"/>
                </a:rPr>
                <a:t>Manually analyze d</a:t>
              </a:r>
              <a:r>
                <a:rPr lang="en-US" sz="2400" b="1" i="0" u="none" strike="noStrike" cap="none" dirty="0">
                  <a:solidFill>
                    <a:schemeClr val="dk1"/>
                  </a:solidFill>
                  <a:latin typeface="Open Sans"/>
                  <a:ea typeface="Open Sans"/>
                  <a:cs typeface="Open Sans"/>
                  <a:sym typeface="Open Sans"/>
                </a:rPr>
                <a:t>uplicate PRs</a:t>
              </a:r>
              <a:endParaRPr sz="2400" b="0" i="0" u="none" strike="noStrike" cap="none" dirty="0">
                <a:solidFill>
                  <a:srgbClr val="3F3F3F"/>
                </a:solidFill>
                <a:latin typeface="PT Sans Narrow"/>
                <a:ea typeface="PT Sans Narrow"/>
                <a:cs typeface="PT Sans Narrow"/>
                <a:sym typeface="PT Sans Narrow"/>
              </a:endParaRPr>
            </a:p>
          </p:txBody>
        </p:sp>
      </p:grpSp>
      <p:grpSp>
        <p:nvGrpSpPr>
          <p:cNvPr id="209" name="Google Shape;209;p27"/>
          <p:cNvGrpSpPr/>
          <p:nvPr/>
        </p:nvGrpSpPr>
        <p:grpSpPr>
          <a:xfrm>
            <a:off x="6041301" y="3989152"/>
            <a:ext cx="2625857" cy="933830"/>
            <a:chOff x="4783882" y="2082992"/>
            <a:chExt cx="4048500" cy="1318224"/>
          </a:xfrm>
        </p:grpSpPr>
        <p:sp>
          <p:nvSpPr>
            <p:cNvPr id="210" name="Google Shape;210;p27"/>
            <p:cNvSpPr/>
            <p:nvPr/>
          </p:nvSpPr>
          <p:spPr>
            <a:xfrm>
              <a:off x="4996402" y="2082992"/>
              <a:ext cx="3709500" cy="1264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11" name="Google Shape;211;p27"/>
            <p:cNvSpPr txBox="1"/>
            <p:nvPr/>
          </p:nvSpPr>
          <p:spPr>
            <a:xfrm>
              <a:off x="4783882" y="2299015"/>
              <a:ext cx="40485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ML predicting redundancies</a:t>
              </a:r>
              <a:endParaRPr sz="2400" b="1" i="0" u="none" strike="noStrike" cap="none">
                <a:solidFill>
                  <a:schemeClr val="dk1"/>
                </a:solidFill>
                <a:latin typeface="Open Sans"/>
                <a:ea typeface="Open Sans"/>
                <a:cs typeface="Open Sans"/>
                <a:sym typeface="Open Sans"/>
              </a:endParaRPr>
            </a:p>
          </p:txBody>
        </p:sp>
      </p:grpSp>
      <p:sp>
        <p:nvSpPr>
          <p:cNvPr id="212" name="Google Shape;212;p27"/>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Method</a:t>
            </a:r>
            <a:endParaRPr sz="3000" b="1">
              <a:solidFill>
                <a:schemeClr val="lt1"/>
              </a:solidFill>
            </a:endParaRPr>
          </a:p>
        </p:txBody>
      </p:sp>
      <p:grpSp>
        <p:nvGrpSpPr>
          <p:cNvPr id="213" name="Google Shape;213;p27"/>
          <p:cNvGrpSpPr/>
          <p:nvPr/>
        </p:nvGrpSpPr>
        <p:grpSpPr>
          <a:xfrm>
            <a:off x="2257075" y="2231850"/>
            <a:ext cx="3038625" cy="1102200"/>
            <a:chOff x="3778083" y="2082984"/>
            <a:chExt cx="3464400" cy="1102200"/>
          </a:xfrm>
        </p:grpSpPr>
        <p:sp>
          <p:nvSpPr>
            <p:cNvPr id="214" name="Google Shape;214;p27"/>
            <p:cNvSpPr/>
            <p:nvPr/>
          </p:nvSpPr>
          <p:spPr>
            <a:xfrm>
              <a:off x="3904437" y="2082984"/>
              <a:ext cx="3176100" cy="895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15" name="Google Shape;215;p27"/>
            <p:cNvSpPr txBox="1"/>
            <p:nvPr/>
          </p:nvSpPr>
          <p:spPr>
            <a:xfrm>
              <a:off x="3778083" y="2082984"/>
              <a:ext cx="34644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Developing clues as indicators</a:t>
              </a:r>
              <a:endParaRPr sz="2400" b="1" i="0" u="none" strike="noStrike" cap="none">
                <a:solidFill>
                  <a:schemeClr val="dk1"/>
                </a:solidFill>
                <a:latin typeface="Open Sans"/>
                <a:ea typeface="Open Sans"/>
                <a:cs typeface="Open Sans"/>
                <a:sym typeface="Open Sans"/>
              </a:endParaRPr>
            </a:p>
          </p:txBody>
        </p:sp>
      </p:grpSp>
      <p:grpSp>
        <p:nvGrpSpPr>
          <p:cNvPr id="216" name="Google Shape;216;p27"/>
          <p:cNvGrpSpPr/>
          <p:nvPr/>
        </p:nvGrpSpPr>
        <p:grpSpPr>
          <a:xfrm>
            <a:off x="3974803" y="3334045"/>
            <a:ext cx="3438189" cy="602875"/>
            <a:chOff x="3778128" y="2082988"/>
            <a:chExt cx="4123518" cy="602875"/>
          </a:xfrm>
        </p:grpSpPr>
        <p:sp>
          <p:nvSpPr>
            <p:cNvPr id="217" name="Google Shape;217;p27"/>
            <p:cNvSpPr/>
            <p:nvPr/>
          </p:nvSpPr>
          <p:spPr>
            <a:xfrm>
              <a:off x="3904446" y="2082988"/>
              <a:ext cx="3997200" cy="461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18" name="Google Shape;218;p27"/>
            <p:cNvSpPr txBox="1"/>
            <p:nvPr/>
          </p:nvSpPr>
          <p:spPr>
            <a:xfrm>
              <a:off x="3778128" y="2161463"/>
              <a:ext cx="4123500" cy="524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Operationalization</a:t>
              </a:r>
              <a:endParaRPr sz="2400" b="1" i="0" u="none" strike="noStrike" cap="none">
                <a:solidFill>
                  <a:schemeClr val="dk1"/>
                </a:solidFill>
                <a:latin typeface="Open Sans"/>
                <a:ea typeface="Open Sans"/>
                <a:cs typeface="Open Sans"/>
                <a:sym typeface="Open Sans"/>
              </a:endParaRPr>
            </a:p>
          </p:txBody>
        </p:sp>
      </p:grpSp>
      <p:sp>
        <p:nvSpPr>
          <p:cNvPr id="219" name="Google Shape;219;p27"/>
          <p:cNvSpPr/>
          <p:nvPr/>
        </p:nvSpPr>
        <p:spPr>
          <a:xfrm rot="10800000" flipH="1">
            <a:off x="1735675" y="20628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7"/>
          <p:cNvSpPr/>
          <p:nvPr/>
        </p:nvSpPr>
        <p:spPr>
          <a:xfrm rot="10800000" flipH="1">
            <a:off x="3394900" y="3213525"/>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7"/>
          <p:cNvSpPr/>
          <p:nvPr/>
        </p:nvSpPr>
        <p:spPr>
          <a:xfrm rot="10800000" flipH="1">
            <a:off x="5461400" y="38750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7"/>
          <p:cNvSpPr/>
          <p:nvPr/>
        </p:nvSpPr>
        <p:spPr>
          <a:xfrm flipH="1">
            <a:off x="4041000" y="146210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7" name="Google Shape;227;p28"/>
          <p:cNvGrpSpPr/>
          <p:nvPr/>
        </p:nvGrpSpPr>
        <p:grpSpPr>
          <a:xfrm>
            <a:off x="247500" y="1039729"/>
            <a:ext cx="3793500" cy="895804"/>
            <a:chOff x="276000" y="1373913"/>
            <a:chExt cx="3793500" cy="1403421"/>
          </a:xfrm>
        </p:grpSpPr>
        <p:sp>
          <p:nvSpPr>
            <p:cNvPr id="228" name="Google Shape;228;p28"/>
            <p:cNvSpPr/>
            <p:nvPr/>
          </p:nvSpPr>
          <p:spPr>
            <a:xfrm>
              <a:off x="420600" y="1417734"/>
              <a:ext cx="3553800" cy="1359600"/>
            </a:xfrm>
            <a:prstGeom prst="rect">
              <a:avLst/>
            </a:prstGeom>
            <a:solidFill>
              <a:srgbClr val="E6B8A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PT Sans Narrow"/>
                <a:ea typeface="PT Sans Narrow"/>
                <a:cs typeface="PT Sans Narrow"/>
                <a:sym typeface="PT Sans Narrow"/>
              </a:endParaRPr>
            </a:p>
          </p:txBody>
        </p:sp>
        <p:sp>
          <p:nvSpPr>
            <p:cNvPr id="229" name="Google Shape;229;p28"/>
            <p:cNvSpPr txBox="1"/>
            <p:nvPr/>
          </p:nvSpPr>
          <p:spPr>
            <a:xfrm>
              <a:off x="276000" y="1373913"/>
              <a:ext cx="3793500" cy="1155900"/>
            </a:xfrm>
            <a:prstGeom prst="rect">
              <a:avLst/>
            </a:prstGeom>
            <a:noFill/>
            <a:ln>
              <a:noFill/>
            </a:ln>
          </p:spPr>
          <p:txBody>
            <a:bodyPr spcFirstLastPara="1" wrap="square" lIns="91425" tIns="91425" rIns="91425" bIns="91425" anchor="t" anchorCtr="0">
              <a:noAutofit/>
            </a:bodyPr>
            <a:lstStyle/>
            <a:p>
              <a:pPr lvl="0" algn="ctr">
                <a:buClr>
                  <a:schemeClr val="accent1"/>
                </a:buClr>
                <a:buSzPts val="2160"/>
              </a:pPr>
              <a:r>
                <a:rPr lang="en-US" sz="2400" b="1" dirty="0">
                  <a:solidFill>
                    <a:schemeClr val="dk1"/>
                  </a:solidFill>
                  <a:latin typeface="Open Sans"/>
                  <a:ea typeface="Open Sans"/>
                  <a:cs typeface="Open Sans"/>
                  <a:sym typeface="Open Sans"/>
                </a:rPr>
                <a:t>Manually analyze duplicate PRs</a:t>
              </a:r>
              <a:endParaRPr lang="en-US" sz="2400" dirty="0">
                <a:solidFill>
                  <a:srgbClr val="3F3F3F"/>
                </a:solidFill>
                <a:latin typeface="PT Sans Narrow"/>
                <a:ea typeface="PT Sans Narrow"/>
                <a:cs typeface="PT Sans Narrow"/>
                <a:sym typeface="PT Sans Narrow"/>
              </a:endParaRPr>
            </a:p>
          </p:txBody>
        </p:sp>
      </p:grpSp>
      <p:grpSp>
        <p:nvGrpSpPr>
          <p:cNvPr id="230" name="Google Shape;230;p28"/>
          <p:cNvGrpSpPr/>
          <p:nvPr/>
        </p:nvGrpSpPr>
        <p:grpSpPr>
          <a:xfrm>
            <a:off x="6041301" y="3989152"/>
            <a:ext cx="2625857" cy="933830"/>
            <a:chOff x="4783882" y="2082992"/>
            <a:chExt cx="4048500" cy="1318224"/>
          </a:xfrm>
        </p:grpSpPr>
        <p:sp>
          <p:nvSpPr>
            <p:cNvPr id="231" name="Google Shape;231;p28"/>
            <p:cNvSpPr/>
            <p:nvPr/>
          </p:nvSpPr>
          <p:spPr>
            <a:xfrm>
              <a:off x="4996402" y="2082992"/>
              <a:ext cx="3709500" cy="1264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2" name="Google Shape;232;p28"/>
            <p:cNvSpPr txBox="1"/>
            <p:nvPr/>
          </p:nvSpPr>
          <p:spPr>
            <a:xfrm>
              <a:off x="4783882" y="2299015"/>
              <a:ext cx="40485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ML predicting redundancies</a:t>
              </a:r>
              <a:endParaRPr sz="2400" b="1" i="0" u="none" strike="noStrike" cap="none">
                <a:solidFill>
                  <a:schemeClr val="dk1"/>
                </a:solidFill>
                <a:latin typeface="Open Sans"/>
                <a:ea typeface="Open Sans"/>
                <a:cs typeface="Open Sans"/>
                <a:sym typeface="Open Sans"/>
              </a:endParaRPr>
            </a:p>
          </p:txBody>
        </p:sp>
      </p:grpSp>
      <p:sp>
        <p:nvSpPr>
          <p:cNvPr id="233" name="Google Shape;233;p28"/>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Method</a:t>
            </a:r>
            <a:endParaRPr sz="3000" b="1">
              <a:solidFill>
                <a:schemeClr val="lt1"/>
              </a:solidFill>
            </a:endParaRPr>
          </a:p>
        </p:txBody>
      </p:sp>
      <p:grpSp>
        <p:nvGrpSpPr>
          <p:cNvPr id="234" name="Google Shape;234;p28"/>
          <p:cNvGrpSpPr/>
          <p:nvPr/>
        </p:nvGrpSpPr>
        <p:grpSpPr>
          <a:xfrm>
            <a:off x="2257075" y="2231850"/>
            <a:ext cx="3038625" cy="1010100"/>
            <a:chOff x="3778083" y="2082984"/>
            <a:chExt cx="3464400" cy="1010100"/>
          </a:xfrm>
        </p:grpSpPr>
        <p:sp>
          <p:nvSpPr>
            <p:cNvPr id="235" name="Google Shape;235;p28"/>
            <p:cNvSpPr/>
            <p:nvPr/>
          </p:nvSpPr>
          <p:spPr>
            <a:xfrm>
              <a:off x="3904437" y="2082984"/>
              <a:ext cx="3176100" cy="895800"/>
            </a:xfrm>
            <a:prstGeom prst="rect">
              <a:avLst/>
            </a:prstGeom>
            <a:solidFill>
              <a:srgbClr val="E6B8A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6" name="Google Shape;236;p28"/>
            <p:cNvSpPr txBox="1"/>
            <p:nvPr/>
          </p:nvSpPr>
          <p:spPr>
            <a:xfrm>
              <a:off x="3778083" y="2159184"/>
              <a:ext cx="3464400" cy="933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dirty="0">
                  <a:solidFill>
                    <a:schemeClr val="dk1"/>
                  </a:solidFill>
                  <a:latin typeface="Open Sans"/>
                  <a:ea typeface="Open Sans"/>
                  <a:cs typeface="Open Sans"/>
                  <a:sym typeface="Open Sans"/>
                </a:rPr>
                <a:t>Developing clues as indicators</a:t>
              </a:r>
              <a:endParaRPr sz="2400" b="1" i="0" u="none" strike="noStrike" cap="none" dirty="0">
                <a:solidFill>
                  <a:schemeClr val="dk1"/>
                </a:solidFill>
                <a:latin typeface="Open Sans"/>
                <a:ea typeface="Open Sans"/>
                <a:cs typeface="Open Sans"/>
                <a:sym typeface="Open Sans"/>
              </a:endParaRPr>
            </a:p>
          </p:txBody>
        </p:sp>
      </p:grpSp>
      <p:grpSp>
        <p:nvGrpSpPr>
          <p:cNvPr id="237" name="Google Shape;237;p28"/>
          <p:cNvGrpSpPr/>
          <p:nvPr/>
        </p:nvGrpSpPr>
        <p:grpSpPr>
          <a:xfrm>
            <a:off x="3974803" y="3334045"/>
            <a:ext cx="3438189" cy="602875"/>
            <a:chOff x="3778128" y="2082988"/>
            <a:chExt cx="4123518" cy="602875"/>
          </a:xfrm>
        </p:grpSpPr>
        <p:sp>
          <p:nvSpPr>
            <p:cNvPr id="238" name="Google Shape;238;p28"/>
            <p:cNvSpPr/>
            <p:nvPr/>
          </p:nvSpPr>
          <p:spPr>
            <a:xfrm>
              <a:off x="3904446" y="2082988"/>
              <a:ext cx="3997200" cy="461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239" name="Google Shape;239;p28"/>
            <p:cNvSpPr txBox="1"/>
            <p:nvPr/>
          </p:nvSpPr>
          <p:spPr>
            <a:xfrm>
              <a:off x="3778128" y="2161463"/>
              <a:ext cx="4123500" cy="524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Operationalization</a:t>
              </a:r>
              <a:endParaRPr sz="2400" b="1" i="0" u="none" strike="noStrike" cap="none">
                <a:solidFill>
                  <a:schemeClr val="dk1"/>
                </a:solidFill>
                <a:latin typeface="Open Sans"/>
                <a:ea typeface="Open Sans"/>
                <a:cs typeface="Open Sans"/>
                <a:sym typeface="Open Sans"/>
              </a:endParaRPr>
            </a:p>
          </p:txBody>
        </p:sp>
      </p:grpSp>
      <p:sp>
        <p:nvSpPr>
          <p:cNvPr id="240" name="Google Shape;240;p28"/>
          <p:cNvSpPr/>
          <p:nvPr/>
        </p:nvSpPr>
        <p:spPr>
          <a:xfrm rot="10800000" flipH="1">
            <a:off x="1735675" y="20628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rot="10800000" flipH="1">
            <a:off x="3394900" y="3213525"/>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rot="10800000" flipH="1">
            <a:off x="5461400" y="38750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flipH="1">
            <a:off x="4041000" y="146210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29"/>
          <p:cNvPicPr preferRelativeResize="0"/>
          <p:nvPr/>
        </p:nvPicPr>
        <p:blipFill rotWithShape="1">
          <a:blip r:embed="rId3">
            <a:alphaModFix/>
          </a:blip>
          <a:srcRect b="73942"/>
          <a:stretch/>
        </p:blipFill>
        <p:spPr>
          <a:xfrm>
            <a:off x="167975" y="1673950"/>
            <a:ext cx="4488773" cy="530225"/>
          </a:xfrm>
          <a:prstGeom prst="rect">
            <a:avLst/>
          </a:prstGeom>
          <a:noFill/>
          <a:ln>
            <a:noFill/>
          </a:ln>
        </p:spPr>
      </p:pic>
      <p:pic>
        <p:nvPicPr>
          <p:cNvPr id="249" name="Google Shape;249;p29"/>
          <p:cNvPicPr preferRelativeResize="0"/>
          <p:nvPr/>
        </p:nvPicPr>
        <p:blipFill rotWithShape="1">
          <a:blip r:embed="rId4">
            <a:alphaModFix/>
          </a:blip>
          <a:srcRect b="66170"/>
          <a:stretch/>
        </p:blipFill>
        <p:spPr>
          <a:xfrm>
            <a:off x="4610625" y="1659999"/>
            <a:ext cx="4724924" cy="558126"/>
          </a:xfrm>
          <a:prstGeom prst="rect">
            <a:avLst/>
          </a:prstGeom>
          <a:noFill/>
          <a:ln>
            <a:noFill/>
          </a:ln>
        </p:spPr>
      </p:pic>
      <p:pic>
        <p:nvPicPr>
          <p:cNvPr id="250" name="Google Shape;250;p29"/>
          <p:cNvPicPr preferRelativeResize="0"/>
          <p:nvPr/>
        </p:nvPicPr>
        <p:blipFill>
          <a:blip r:embed="rId5">
            <a:alphaModFix/>
          </a:blip>
          <a:stretch>
            <a:fillRect/>
          </a:stretch>
        </p:blipFill>
        <p:spPr>
          <a:xfrm>
            <a:off x="167976" y="2256125"/>
            <a:ext cx="4404226" cy="1373925"/>
          </a:xfrm>
          <a:prstGeom prst="rect">
            <a:avLst/>
          </a:prstGeom>
          <a:noFill/>
          <a:ln>
            <a:noFill/>
          </a:ln>
        </p:spPr>
      </p:pic>
      <p:pic>
        <p:nvPicPr>
          <p:cNvPr id="251" name="Google Shape;251;p29"/>
          <p:cNvPicPr preferRelativeResize="0"/>
          <p:nvPr/>
        </p:nvPicPr>
        <p:blipFill rotWithShape="1">
          <a:blip r:embed="rId6">
            <a:alphaModFix/>
          </a:blip>
          <a:srcRect t="35312"/>
          <a:stretch/>
        </p:blipFill>
        <p:spPr>
          <a:xfrm>
            <a:off x="4610625" y="2308175"/>
            <a:ext cx="4325899" cy="591875"/>
          </a:xfrm>
          <a:prstGeom prst="rect">
            <a:avLst/>
          </a:prstGeom>
          <a:noFill/>
          <a:ln>
            <a:noFill/>
          </a:ln>
        </p:spPr>
      </p:pic>
      <p:sp>
        <p:nvSpPr>
          <p:cNvPr id="252" name="Google Shape;252;p29"/>
          <p:cNvSpPr txBox="1"/>
          <p:nvPr/>
        </p:nvSpPr>
        <p:spPr>
          <a:xfrm>
            <a:off x="232050" y="935475"/>
            <a:ext cx="8679900" cy="9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latin typeface="Open Sans"/>
                <a:ea typeface="Open Sans"/>
                <a:cs typeface="Open Sans"/>
                <a:sym typeface="Open Sans"/>
              </a:rPr>
              <a:t>Similar title, different code </a:t>
            </a:r>
            <a:r>
              <a:rPr lang="en-US" sz="2700" b="1" i="1">
                <a:latin typeface="Open Sans"/>
                <a:ea typeface="Open Sans"/>
                <a:cs typeface="Open Sans"/>
                <a:sym typeface="Open Sans"/>
              </a:rPr>
              <a:t>(mozilla-b2g/gaia)</a:t>
            </a:r>
            <a:endParaRPr sz="2700" b="1" i="1">
              <a:latin typeface="Open Sans"/>
              <a:ea typeface="Open Sans"/>
              <a:cs typeface="Open Sans"/>
              <a:sym typeface="Open Sans"/>
            </a:endParaRPr>
          </a:p>
        </p:txBody>
      </p:sp>
      <p:sp>
        <p:nvSpPr>
          <p:cNvPr id="253" name="Google Shape;253;p29"/>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Developing Clues - Case 1</a:t>
            </a:r>
            <a:endParaRPr sz="3000" b="1">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0"/>
          <p:cNvSpPr txBox="1"/>
          <p:nvPr/>
        </p:nvSpPr>
        <p:spPr>
          <a:xfrm>
            <a:off x="234150" y="948300"/>
            <a:ext cx="8679900" cy="9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chemeClr val="dk1"/>
                </a:solidFill>
                <a:latin typeface="Open Sans"/>
                <a:ea typeface="Open Sans"/>
                <a:cs typeface="Open Sans"/>
                <a:sym typeface="Open Sans"/>
              </a:rPr>
              <a:t>Different title, similar code </a:t>
            </a:r>
            <a:r>
              <a:rPr lang="en-US" sz="2700" b="1" i="1">
                <a:solidFill>
                  <a:schemeClr val="dk1"/>
                </a:solidFill>
                <a:latin typeface="Open Sans"/>
                <a:ea typeface="Open Sans"/>
                <a:cs typeface="Open Sans"/>
                <a:sym typeface="Open Sans"/>
              </a:rPr>
              <a:t>(mozilla-b2g/gaia)</a:t>
            </a:r>
            <a:endParaRPr sz="2700" b="1" i="1">
              <a:latin typeface="Open Sans"/>
              <a:ea typeface="Open Sans"/>
              <a:cs typeface="Open Sans"/>
              <a:sym typeface="Open Sans"/>
            </a:endParaRPr>
          </a:p>
        </p:txBody>
      </p:sp>
      <p:sp>
        <p:nvSpPr>
          <p:cNvPr id="259" name="Google Shape;259;p30"/>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Developing Clues - Case 2</a:t>
            </a:r>
            <a:endParaRPr sz="3000" b="1">
              <a:solidFill>
                <a:schemeClr val="lt1"/>
              </a:solidFill>
            </a:endParaRPr>
          </a:p>
        </p:txBody>
      </p:sp>
      <p:pic>
        <p:nvPicPr>
          <p:cNvPr id="260" name="Google Shape;260;p30"/>
          <p:cNvPicPr preferRelativeResize="0"/>
          <p:nvPr/>
        </p:nvPicPr>
        <p:blipFill rotWithShape="1">
          <a:blip r:embed="rId3">
            <a:alphaModFix/>
          </a:blip>
          <a:srcRect r="8684"/>
          <a:stretch/>
        </p:blipFill>
        <p:spPr>
          <a:xfrm>
            <a:off x="127909" y="1516776"/>
            <a:ext cx="4429697" cy="634960"/>
          </a:xfrm>
          <a:prstGeom prst="rect">
            <a:avLst/>
          </a:prstGeom>
          <a:noFill/>
          <a:ln>
            <a:noFill/>
          </a:ln>
        </p:spPr>
      </p:pic>
      <p:pic>
        <p:nvPicPr>
          <p:cNvPr id="261" name="Google Shape;261;p30"/>
          <p:cNvPicPr preferRelativeResize="0"/>
          <p:nvPr/>
        </p:nvPicPr>
        <p:blipFill rotWithShape="1">
          <a:blip r:embed="rId4">
            <a:alphaModFix/>
          </a:blip>
          <a:srcRect/>
          <a:stretch/>
        </p:blipFill>
        <p:spPr>
          <a:xfrm>
            <a:off x="4562100" y="1516775"/>
            <a:ext cx="4528249" cy="490070"/>
          </a:xfrm>
          <a:prstGeom prst="rect">
            <a:avLst/>
          </a:prstGeom>
          <a:noFill/>
          <a:ln>
            <a:noFill/>
          </a:ln>
        </p:spPr>
      </p:pic>
      <p:pic>
        <p:nvPicPr>
          <p:cNvPr id="262" name="Google Shape;262;p30"/>
          <p:cNvPicPr preferRelativeResize="0"/>
          <p:nvPr/>
        </p:nvPicPr>
        <p:blipFill rotWithShape="1">
          <a:blip r:embed="rId5">
            <a:alphaModFix/>
          </a:blip>
          <a:srcRect t="37849" r="36868"/>
          <a:stretch/>
        </p:blipFill>
        <p:spPr>
          <a:xfrm>
            <a:off x="165977" y="2075525"/>
            <a:ext cx="3811077" cy="1024200"/>
          </a:xfrm>
          <a:prstGeom prst="rect">
            <a:avLst/>
          </a:prstGeom>
          <a:noFill/>
          <a:ln>
            <a:noFill/>
          </a:ln>
        </p:spPr>
      </p:pic>
      <p:pic>
        <p:nvPicPr>
          <p:cNvPr id="263" name="Google Shape;263;p30"/>
          <p:cNvPicPr preferRelativeResize="0"/>
          <p:nvPr/>
        </p:nvPicPr>
        <p:blipFill rotWithShape="1">
          <a:blip r:embed="rId6">
            <a:alphaModFix/>
          </a:blip>
          <a:srcRect r="46977"/>
          <a:stretch/>
        </p:blipFill>
        <p:spPr>
          <a:xfrm>
            <a:off x="127900" y="3028327"/>
            <a:ext cx="3887225" cy="979800"/>
          </a:xfrm>
          <a:prstGeom prst="rect">
            <a:avLst/>
          </a:prstGeom>
          <a:noFill/>
          <a:ln>
            <a:noFill/>
          </a:ln>
        </p:spPr>
      </p:pic>
      <p:grpSp>
        <p:nvGrpSpPr>
          <p:cNvPr id="264" name="Google Shape;264;p30"/>
          <p:cNvGrpSpPr/>
          <p:nvPr/>
        </p:nvGrpSpPr>
        <p:grpSpPr>
          <a:xfrm>
            <a:off x="416320" y="3734667"/>
            <a:ext cx="3463800" cy="1269571"/>
            <a:chOff x="109050" y="3827000"/>
            <a:chExt cx="3079755" cy="1049926"/>
          </a:xfrm>
        </p:grpSpPr>
        <p:pic>
          <p:nvPicPr>
            <p:cNvPr id="265" name="Google Shape;265;p30"/>
            <p:cNvPicPr preferRelativeResize="0"/>
            <p:nvPr/>
          </p:nvPicPr>
          <p:blipFill rotWithShape="1">
            <a:blip r:embed="rId7">
              <a:alphaModFix/>
            </a:blip>
            <a:srcRect r="48258" b="54138"/>
            <a:stretch/>
          </p:blipFill>
          <p:spPr>
            <a:xfrm>
              <a:off x="109050" y="3827000"/>
              <a:ext cx="3079750" cy="576600"/>
            </a:xfrm>
            <a:prstGeom prst="rect">
              <a:avLst/>
            </a:prstGeom>
            <a:noFill/>
            <a:ln>
              <a:noFill/>
            </a:ln>
          </p:spPr>
        </p:pic>
        <p:pic>
          <p:nvPicPr>
            <p:cNvPr id="266" name="Google Shape;266;p30"/>
            <p:cNvPicPr preferRelativeResize="0"/>
            <p:nvPr/>
          </p:nvPicPr>
          <p:blipFill rotWithShape="1">
            <a:blip r:embed="rId8">
              <a:alphaModFix/>
            </a:blip>
            <a:srcRect r="48162" b="92374"/>
            <a:stretch/>
          </p:blipFill>
          <p:spPr>
            <a:xfrm>
              <a:off x="109050" y="4619300"/>
              <a:ext cx="3079752" cy="257626"/>
            </a:xfrm>
            <a:prstGeom prst="rect">
              <a:avLst/>
            </a:prstGeom>
            <a:noFill/>
            <a:ln>
              <a:noFill/>
            </a:ln>
          </p:spPr>
        </p:pic>
        <p:pic>
          <p:nvPicPr>
            <p:cNvPr id="267" name="Google Shape;267;p30"/>
            <p:cNvPicPr preferRelativeResize="0"/>
            <p:nvPr/>
          </p:nvPicPr>
          <p:blipFill rotWithShape="1">
            <a:blip r:embed="rId7">
              <a:alphaModFix/>
            </a:blip>
            <a:srcRect t="74703" r="48448" b="1884"/>
            <a:stretch/>
          </p:blipFill>
          <p:spPr>
            <a:xfrm>
              <a:off x="120253" y="4324950"/>
              <a:ext cx="3068551" cy="294350"/>
            </a:xfrm>
            <a:prstGeom prst="rect">
              <a:avLst/>
            </a:prstGeom>
            <a:noFill/>
            <a:ln>
              <a:noFill/>
            </a:ln>
          </p:spPr>
        </p:pic>
      </p:grpSp>
      <p:pic>
        <p:nvPicPr>
          <p:cNvPr id="268" name="Google Shape;268;p30"/>
          <p:cNvPicPr preferRelativeResize="0"/>
          <p:nvPr/>
        </p:nvPicPr>
        <p:blipFill rotWithShape="1">
          <a:blip r:embed="rId9">
            <a:alphaModFix/>
          </a:blip>
          <a:srcRect t="37754" r="34279" b="6"/>
          <a:stretch/>
        </p:blipFill>
        <p:spPr>
          <a:xfrm>
            <a:off x="4622575" y="2027950"/>
            <a:ext cx="3996475" cy="979800"/>
          </a:xfrm>
          <a:prstGeom prst="rect">
            <a:avLst/>
          </a:prstGeom>
          <a:noFill/>
          <a:ln>
            <a:noFill/>
          </a:ln>
        </p:spPr>
      </p:pic>
      <p:pic>
        <p:nvPicPr>
          <p:cNvPr id="269" name="Google Shape;269;p30"/>
          <p:cNvPicPr preferRelativeResize="0"/>
          <p:nvPr/>
        </p:nvPicPr>
        <p:blipFill rotWithShape="1">
          <a:blip r:embed="rId10">
            <a:alphaModFix/>
          </a:blip>
          <a:srcRect r="41379"/>
          <a:stretch/>
        </p:blipFill>
        <p:spPr>
          <a:xfrm>
            <a:off x="4695050" y="2975725"/>
            <a:ext cx="4032901" cy="837575"/>
          </a:xfrm>
          <a:prstGeom prst="rect">
            <a:avLst/>
          </a:prstGeom>
          <a:noFill/>
          <a:ln>
            <a:noFill/>
          </a:ln>
        </p:spPr>
      </p:pic>
      <p:grpSp>
        <p:nvGrpSpPr>
          <p:cNvPr id="270" name="Google Shape;270;p30"/>
          <p:cNvGrpSpPr/>
          <p:nvPr/>
        </p:nvGrpSpPr>
        <p:grpSpPr>
          <a:xfrm>
            <a:off x="4977006" y="3589312"/>
            <a:ext cx="2957505" cy="1162011"/>
            <a:chOff x="4604550" y="3727275"/>
            <a:chExt cx="2894123" cy="1090476"/>
          </a:xfrm>
        </p:grpSpPr>
        <p:grpSp>
          <p:nvGrpSpPr>
            <p:cNvPr id="271" name="Google Shape;271;p30"/>
            <p:cNvGrpSpPr/>
            <p:nvPr/>
          </p:nvGrpSpPr>
          <p:grpSpPr>
            <a:xfrm>
              <a:off x="4604550" y="3727275"/>
              <a:ext cx="2894123" cy="1090476"/>
              <a:chOff x="4604555" y="3727324"/>
              <a:chExt cx="2894123" cy="983829"/>
            </a:xfrm>
          </p:grpSpPr>
          <p:pic>
            <p:nvPicPr>
              <p:cNvPr id="272" name="Google Shape;272;p30"/>
              <p:cNvPicPr preferRelativeResize="0"/>
              <p:nvPr/>
            </p:nvPicPr>
            <p:blipFill rotWithShape="1">
              <a:blip r:embed="rId11">
                <a:alphaModFix/>
              </a:blip>
              <a:srcRect r="60424" b="91841"/>
              <a:stretch/>
            </p:blipFill>
            <p:spPr>
              <a:xfrm>
                <a:off x="4604555" y="4457927"/>
                <a:ext cx="2882925" cy="253226"/>
              </a:xfrm>
              <a:prstGeom prst="rect">
                <a:avLst/>
              </a:prstGeom>
              <a:noFill/>
              <a:ln>
                <a:noFill/>
              </a:ln>
            </p:spPr>
          </p:pic>
          <p:pic>
            <p:nvPicPr>
              <p:cNvPr id="273" name="Google Shape;273;p30"/>
              <p:cNvPicPr preferRelativeResize="0"/>
              <p:nvPr/>
            </p:nvPicPr>
            <p:blipFill rotWithShape="1">
              <a:blip r:embed="rId12">
                <a:alphaModFix/>
              </a:blip>
              <a:srcRect r="57153" b="54634"/>
              <a:stretch/>
            </p:blipFill>
            <p:spPr>
              <a:xfrm>
                <a:off x="4615753" y="3727324"/>
                <a:ext cx="2882925" cy="575492"/>
              </a:xfrm>
              <a:prstGeom prst="rect">
                <a:avLst/>
              </a:prstGeom>
              <a:noFill/>
              <a:ln>
                <a:noFill/>
              </a:ln>
            </p:spPr>
          </p:pic>
        </p:grpSp>
        <p:pic>
          <p:nvPicPr>
            <p:cNvPr id="274" name="Google Shape;274;p30"/>
            <p:cNvPicPr preferRelativeResize="0"/>
            <p:nvPr/>
          </p:nvPicPr>
          <p:blipFill rotWithShape="1">
            <a:blip r:embed="rId12">
              <a:alphaModFix/>
            </a:blip>
            <a:srcRect t="74316" r="63474" b="2729"/>
            <a:stretch/>
          </p:blipFill>
          <p:spPr>
            <a:xfrm>
              <a:off x="4615750" y="4247700"/>
              <a:ext cx="2664824" cy="315750"/>
            </a:xfrm>
            <a:prstGeom prst="rect">
              <a:avLst/>
            </a:prstGeom>
            <a:noFill/>
            <a:ln>
              <a:noFill/>
            </a:ln>
          </p:spPr>
        </p:pic>
      </p:grpSp>
      <p:grpSp>
        <p:nvGrpSpPr>
          <p:cNvPr id="275" name="Google Shape;275;p30"/>
          <p:cNvGrpSpPr/>
          <p:nvPr/>
        </p:nvGrpSpPr>
        <p:grpSpPr>
          <a:xfrm>
            <a:off x="880897" y="4175698"/>
            <a:ext cx="6249696" cy="794819"/>
            <a:chOff x="379825" y="3617803"/>
            <a:chExt cx="5941906" cy="392445"/>
          </a:xfrm>
        </p:grpSpPr>
        <p:sp>
          <p:nvSpPr>
            <p:cNvPr id="276" name="Google Shape;276;p30"/>
            <p:cNvSpPr/>
            <p:nvPr/>
          </p:nvSpPr>
          <p:spPr>
            <a:xfrm>
              <a:off x="379825" y="3671548"/>
              <a:ext cx="1468500" cy="338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0"/>
            <p:cNvSpPr/>
            <p:nvPr/>
          </p:nvSpPr>
          <p:spPr>
            <a:xfrm>
              <a:off x="4727531" y="3617803"/>
              <a:ext cx="1594200" cy="3135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1"/>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Developing Clues - Case 2</a:t>
            </a:r>
            <a:endParaRPr sz="3000" b="1">
              <a:solidFill>
                <a:schemeClr val="lt1"/>
              </a:solidFill>
            </a:endParaRPr>
          </a:p>
        </p:txBody>
      </p:sp>
      <p:pic>
        <p:nvPicPr>
          <p:cNvPr id="283" name="Google Shape;283;p31"/>
          <p:cNvPicPr preferRelativeResize="0"/>
          <p:nvPr/>
        </p:nvPicPr>
        <p:blipFill rotWithShape="1">
          <a:blip r:embed="rId3">
            <a:alphaModFix/>
          </a:blip>
          <a:srcRect l="6333" t="26837" r="34361" b="7592"/>
          <a:stretch/>
        </p:blipFill>
        <p:spPr>
          <a:xfrm>
            <a:off x="209550" y="1595500"/>
            <a:ext cx="4264124" cy="2902926"/>
          </a:xfrm>
          <a:prstGeom prst="rect">
            <a:avLst/>
          </a:prstGeom>
          <a:noFill/>
          <a:ln>
            <a:noFill/>
          </a:ln>
        </p:spPr>
      </p:pic>
      <p:pic>
        <p:nvPicPr>
          <p:cNvPr id="284" name="Google Shape;284;p31"/>
          <p:cNvPicPr preferRelativeResize="0"/>
          <p:nvPr/>
        </p:nvPicPr>
        <p:blipFill rotWithShape="1">
          <a:blip r:embed="rId4">
            <a:alphaModFix/>
          </a:blip>
          <a:srcRect r="5150" b="5962"/>
          <a:stretch/>
        </p:blipFill>
        <p:spPr>
          <a:xfrm>
            <a:off x="4575875" y="1563900"/>
            <a:ext cx="4409675" cy="2849951"/>
          </a:xfrm>
          <a:prstGeom prst="rect">
            <a:avLst/>
          </a:prstGeom>
          <a:noFill/>
          <a:ln>
            <a:noFill/>
          </a:ln>
        </p:spPr>
      </p:pic>
      <p:grpSp>
        <p:nvGrpSpPr>
          <p:cNvPr id="285" name="Google Shape;285;p31"/>
          <p:cNvGrpSpPr/>
          <p:nvPr/>
        </p:nvGrpSpPr>
        <p:grpSpPr>
          <a:xfrm>
            <a:off x="816900" y="1938350"/>
            <a:ext cx="6605500" cy="354300"/>
            <a:chOff x="664500" y="2166950"/>
            <a:chExt cx="6605500" cy="354300"/>
          </a:xfrm>
        </p:grpSpPr>
        <p:sp>
          <p:nvSpPr>
            <p:cNvPr id="286" name="Google Shape;286;p31"/>
            <p:cNvSpPr/>
            <p:nvPr/>
          </p:nvSpPr>
          <p:spPr>
            <a:xfrm>
              <a:off x="664500" y="2166950"/>
              <a:ext cx="2214300" cy="3036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5055700" y="2166950"/>
              <a:ext cx="2214300" cy="354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 name="Google Shape;288;p31"/>
          <p:cNvGrpSpPr/>
          <p:nvPr/>
        </p:nvGrpSpPr>
        <p:grpSpPr>
          <a:xfrm>
            <a:off x="1810175" y="2381275"/>
            <a:ext cx="6586025" cy="234575"/>
            <a:chOff x="1657775" y="2609875"/>
            <a:chExt cx="6586025" cy="234575"/>
          </a:xfrm>
        </p:grpSpPr>
        <p:cxnSp>
          <p:nvCxnSpPr>
            <p:cNvPr id="289" name="Google Shape;289;p31"/>
            <p:cNvCxnSpPr/>
            <p:nvPr/>
          </p:nvCxnSpPr>
          <p:spPr>
            <a:xfrm rot="10800000" flipH="1">
              <a:off x="1657775" y="2609875"/>
              <a:ext cx="2214300" cy="12600"/>
            </a:xfrm>
            <a:prstGeom prst="straightConnector1">
              <a:avLst/>
            </a:prstGeom>
            <a:noFill/>
            <a:ln w="19050" cap="flat" cmpd="sng">
              <a:solidFill>
                <a:srgbClr val="FF0000"/>
              </a:solidFill>
              <a:prstDash val="solid"/>
              <a:round/>
              <a:headEnd type="none" w="med" len="med"/>
              <a:tailEnd type="none" w="med" len="med"/>
            </a:ln>
          </p:spPr>
        </p:cxnSp>
        <p:cxnSp>
          <p:nvCxnSpPr>
            <p:cNvPr id="290" name="Google Shape;290;p31"/>
            <p:cNvCxnSpPr/>
            <p:nvPr/>
          </p:nvCxnSpPr>
          <p:spPr>
            <a:xfrm rot="10800000" flipH="1">
              <a:off x="5840200" y="2843850"/>
              <a:ext cx="2403600" cy="600"/>
            </a:xfrm>
            <a:prstGeom prst="straightConnector1">
              <a:avLst/>
            </a:prstGeom>
            <a:noFill/>
            <a:ln w="19050" cap="flat" cmpd="sng">
              <a:solidFill>
                <a:srgbClr val="FF0000"/>
              </a:solidFill>
              <a:prstDash val="solid"/>
              <a:round/>
              <a:headEnd type="none" w="med" len="med"/>
              <a:tailEnd type="none" w="med" len="med"/>
            </a:ln>
          </p:spPr>
        </p:cxnSp>
      </p:grpSp>
      <p:grpSp>
        <p:nvGrpSpPr>
          <p:cNvPr id="291" name="Google Shape;291;p31"/>
          <p:cNvGrpSpPr/>
          <p:nvPr/>
        </p:nvGrpSpPr>
        <p:grpSpPr>
          <a:xfrm>
            <a:off x="1018625" y="2823475"/>
            <a:ext cx="7801875" cy="449925"/>
            <a:chOff x="866225" y="3052075"/>
            <a:chExt cx="7801875" cy="449925"/>
          </a:xfrm>
        </p:grpSpPr>
        <p:sp>
          <p:nvSpPr>
            <p:cNvPr id="292" name="Google Shape;292;p31"/>
            <p:cNvSpPr/>
            <p:nvPr/>
          </p:nvSpPr>
          <p:spPr>
            <a:xfrm>
              <a:off x="866225" y="3241300"/>
              <a:ext cx="3417000" cy="2607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1"/>
            <p:cNvSpPr/>
            <p:nvPr/>
          </p:nvSpPr>
          <p:spPr>
            <a:xfrm>
              <a:off x="5251100" y="3052075"/>
              <a:ext cx="3417000" cy="354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4" name="Google Shape;294;p31"/>
          <p:cNvGrpSpPr/>
          <p:nvPr/>
        </p:nvGrpSpPr>
        <p:grpSpPr>
          <a:xfrm>
            <a:off x="1011138" y="3481025"/>
            <a:ext cx="7149075" cy="46150"/>
            <a:chOff x="1657775" y="2576325"/>
            <a:chExt cx="7149075" cy="46150"/>
          </a:xfrm>
        </p:grpSpPr>
        <p:cxnSp>
          <p:nvCxnSpPr>
            <p:cNvPr id="295" name="Google Shape;295;p31"/>
            <p:cNvCxnSpPr/>
            <p:nvPr/>
          </p:nvCxnSpPr>
          <p:spPr>
            <a:xfrm rot="10800000" flipH="1">
              <a:off x="1657775" y="2609875"/>
              <a:ext cx="2214300" cy="12600"/>
            </a:xfrm>
            <a:prstGeom prst="straightConnector1">
              <a:avLst/>
            </a:prstGeom>
            <a:noFill/>
            <a:ln w="19050" cap="flat" cmpd="sng">
              <a:solidFill>
                <a:srgbClr val="FF0000"/>
              </a:solidFill>
              <a:prstDash val="solid"/>
              <a:round/>
              <a:headEnd type="none" w="med" len="med"/>
              <a:tailEnd type="none" w="med" len="med"/>
            </a:ln>
          </p:spPr>
        </p:cxnSp>
        <p:cxnSp>
          <p:nvCxnSpPr>
            <p:cNvPr id="296" name="Google Shape;296;p31"/>
            <p:cNvCxnSpPr/>
            <p:nvPr/>
          </p:nvCxnSpPr>
          <p:spPr>
            <a:xfrm rot="10800000" flipH="1">
              <a:off x="6403250" y="2576325"/>
              <a:ext cx="2403600" cy="600"/>
            </a:xfrm>
            <a:prstGeom prst="straightConnector1">
              <a:avLst/>
            </a:prstGeom>
            <a:noFill/>
            <a:ln w="19050" cap="flat" cmpd="sng">
              <a:solidFill>
                <a:srgbClr val="FF0000"/>
              </a:solidFill>
              <a:prstDash val="solid"/>
              <a:round/>
              <a:headEnd type="none" w="med" len="med"/>
              <a:tailEnd type="none" w="med" len="med"/>
            </a:ln>
          </p:spPr>
        </p:cxnSp>
      </p:grpSp>
      <p:sp>
        <p:nvSpPr>
          <p:cNvPr id="297" name="Google Shape;297;p31"/>
          <p:cNvSpPr txBox="1"/>
          <p:nvPr/>
        </p:nvSpPr>
        <p:spPr>
          <a:xfrm>
            <a:off x="234150" y="948300"/>
            <a:ext cx="8679900" cy="9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chemeClr val="dk1"/>
                </a:solidFill>
                <a:latin typeface="Open Sans"/>
                <a:ea typeface="Open Sans"/>
                <a:cs typeface="Open Sans"/>
                <a:sym typeface="Open Sans"/>
              </a:rPr>
              <a:t>Different title, similar code </a:t>
            </a:r>
            <a:r>
              <a:rPr lang="en-US" sz="2700" b="1" i="1">
                <a:solidFill>
                  <a:schemeClr val="dk1"/>
                </a:solidFill>
                <a:latin typeface="Open Sans"/>
                <a:ea typeface="Open Sans"/>
                <a:cs typeface="Open Sans"/>
                <a:sym typeface="Open Sans"/>
              </a:rPr>
              <a:t>(mozilla-b2g/gaia)</a:t>
            </a:r>
            <a:endParaRPr sz="2700" b="1" i="1">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2"/>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Developing Clues - Case 2</a:t>
            </a:r>
            <a:endParaRPr sz="3000" b="1">
              <a:solidFill>
                <a:schemeClr val="lt1"/>
              </a:solidFill>
            </a:endParaRPr>
          </a:p>
        </p:txBody>
      </p:sp>
      <p:pic>
        <p:nvPicPr>
          <p:cNvPr id="303" name="Google Shape;303;p32"/>
          <p:cNvPicPr preferRelativeResize="0"/>
          <p:nvPr/>
        </p:nvPicPr>
        <p:blipFill rotWithShape="1">
          <a:blip r:embed="rId3">
            <a:alphaModFix/>
          </a:blip>
          <a:srcRect l="6333" t="26836" r="34361" b="7274"/>
          <a:stretch/>
        </p:blipFill>
        <p:spPr>
          <a:xfrm>
            <a:off x="209550" y="1595500"/>
            <a:ext cx="4264124" cy="2917149"/>
          </a:xfrm>
          <a:prstGeom prst="rect">
            <a:avLst/>
          </a:prstGeom>
          <a:noFill/>
          <a:ln>
            <a:noFill/>
          </a:ln>
        </p:spPr>
      </p:pic>
      <p:pic>
        <p:nvPicPr>
          <p:cNvPr id="304" name="Google Shape;304;p32"/>
          <p:cNvPicPr preferRelativeResize="0"/>
          <p:nvPr/>
        </p:nvPicPr>
        <p:blipFill rotWithShape="1">
          <a:blip r:embed="rId4">
            <a:alphaModFix/>
          </a:blip>
          <a:srcRect r="5150" b="6208"/>
          <a:stretch/>
        </p:blipFill>
        <p:spPr>
          <a:xfrm>
            <a:off x="4575875" y="1563900"/>
            <a:ext cx="4409675" cy="2842274"/>
          </a:xfrm>
          <a:prstGeom prst="rect">
            <a:avLst/>
          </a:prstGeom>
          <a:noFill/>
          <a:ln>
            <a:noFill/>
          </a:ln>
        </p:spPr>
      </p:pic>
      <p:grpSp>
        <p:nvGrpSpPr>
          <p:cNvPr id="305" name="Google Shape;305;p32"/>
          <p:cNvGrpSpPr/>
          <p:nvPr/>
        </p:nvGrpSpPr>
        <p:grpSpPr>
          <a:xfrm>
            <a:off x="266600" y="1711850"/>
            <a:ext cx="4649475" cy="2800800"/>
            <a:chOff x="114200" y="1940450"/>
            <a:chExt cx="4649475" cy="2800800"/>
          </a:xfrm>
        </p:grpSpPr>
        <p:sp>
          <p:nvSpPr>
            <p:cNvPr id="306" name="Google Shape;306;p32"/>
            <p:cNvSpPr/>
            <p:nvPr/>
          </p:nvSpPr>
          <p:spPr>
            <a:xfrm flipH="1">
              <a:off x="114200" y="1940450"/>
              <a:ext cx="309600" cy="28008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4423475" y="1940450"/>
              <a:ext cx="340200" cy="27123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8" name="Google Shape;308;p32"/>
          <p:cNvSpPr txBox="1"/>
          <p:nvPr/>
        </p:nvSpPr>
        <p:spPr>
          <a:xfrm>
            <a:off x="234150" y="948300"/>
            <a:ext cx="8679900" cy="97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solidFill>
                  <a:schemeClr val="dk1"/>
                </a:solidFill>
                <a:latin typeface="Open Sans"/>
                <a:ea typeface="Open Sans"/>
                <a:cs typeface="Open Sans"/>
                <a:sym typeface="Open Sans"/>
              </a:rPr>
              <a:t>Different title, similar code </a:t>
            </a:r>
            <a:r>
              <a:rPr lang="en-US" sz="2700" b="1" i="1">
                <a:solidFill>
                  <a:schemeClr val="dk1"/>
                </a:solidFill>
                <a:latin typeface="Open Sans"/>
                <a:ea typeface="Open Sans"/>
                <a:cs typeface="Open Sans"/>
                <a:sym typeface="Open Sans"/>
              </a:rPr>
              <a:t>(mozilla-b2g/gaia)</a:t>
            </a:r>
            <a:endParaRPr sz="2700" b="1" i="1">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2700"/>
              <a:buFont typeface="Century Gothic"/>
              <a:buNone/>
            </a:pPr>
            <a:r>
              <a:rPr lang="en-US" sz="3000" b="1">
                <a:solidFill>
                  <a:srgbClr val="FFFFFF"/>
                </a:solidFill>
              </a:rPr>
              <a:t>  </a:t>
            </a:r>
            <a:r>
              <a:rPr lang="en-US" sz="3000" b="1" i="0" strike="noStrike" cap="none">
                <a:solidFill>
                  <a:srgbClr val="FFFFFF"/>
                </a:solidFill>
                <a:latin typeface="Century Gothic"/>
                <a:ea typeface="Century Gothic"/>
                <a:cs typeface="Century Gothic"/>
                <a:sym typeface="Century Gothic"/>
              </a:rPr>
              <a:t>Fork-</a:t>
            </a:r>
            <a:r>
              <a:rPr lang="en-US" sz="3000" b="1">
                <a:solidFill>
                  <a:srgbClr val="FFFFFF"/>
                </a:solidFill>
              </a:rPr>
              <a:t>B</a:t>
            </a:r>
            <a:r>
              <a:rPr lang="en-US" sz="3000" b="1" i="0" strike="noStrike" cap="none">
                <a:solidFill>
                  <a:srgbClr val="FFFFFF"/>
                </a:solidFill>
                <a:latin typeface="Century Gothic"/>
                <a:ea typeface="Century Gothic"/>
                <a:cs typeface="Century Gothic"/>
                <a:sym typeface="Century Gothic"/>
              </a:rPr>
              <a:t>ased Development</a:t>
            </a:r>
            <a:endParaRPr sz="3000">
              <a:solidFill>
                <a:srgbClr val="FFFFFF"/>
              </a:solidFill>
            </a:endParaRPr>
          </a:p>
        </p:txBody>
      </p:sp>
      <p:graphicFrame>
        <p:nvGraphicFramePr>
          <p:cNvPr id="70" name="Google Shape;70;p15"/>
          <p:cNvGraphicFramePr/>
          <p:nvPr/>
        </p:nvGraphicFramePr>
        <p:xfrm>
          <a:off x="5829477" y="1491463"/>
          <a:ext cx="2750075" cy="3105150"/>
        </p:xfrm>
        <a:graphic>
          <a:graphicData uri="http://schemas.openxmlformats.org/drawingml/2006/table">
            <a:tbl>
              <a:tblPr>
                <a:noFill/>
                <a:tableStyleId>{A5F652AB-BA77-4D5F-B18F-07EC5B50E356}</a:tableStyleId>
              </a:tblPr>
              <a:tblGrid>
                <a:gridCol w="1454075">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tblGrid>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solidFill>
                            <a:srgbClr val="FFFFFF"/>
                          </a:solidFill>
                          <a:latin typeface="Open Sans"/>
                          <a:ea typeface="Open Sans"/>
                          <a:cs typeface="Open Sans"/>
                          <a:sym typeface="Open Sans"/>
                        </a:rPr>
                        <a:t>#Forks</a:t>
                      </a:r>
                      <a:endParaRPr sz="2000" u="none" strike="noStrike" cap="none">
                        <a:solidFill>
                          <a:srgbClr val="FFFFFF"/>
                        </a:solidFill>
                        <a:latin typeface="Open Sans"/>
                        <a:ea typeface="Open Sans"/>
                        <a:cs typeface="Open Sans"/>
                        <a:sym typeface="Open Sans"/>
                      </a:endParaRPr>
                    </a:p>
                  </a:txBody>
                  <a:tcPr marL="63500" marR="63500" marT="47625" marB="47625">
                    <a:solidFill>
                      <a:srgbClr val="A61C00"/>
                    </a:solidFill>
                  </a:tcPr>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solidFill>
                            <a:srgbClr val="FFFFFF"/>
                          </a:solidFill>
                          <a:latin typeface="Open Sans"/>
                          <a:ea typeface="Open Sans"/>
                          <a:cs typeface="Open Sans"/>
                          <a:sym typeface="Open Sans"/>
                        </a:rPr>
                        <a:t>#Github Projects</a:t>
                      </a:r>
                      <a:endParaRPr sz="2000" u="none" strike="noStrike" cap="none">
                        <a:solidFill>
                          <a:srgbClr val="FFFFFF"/>
                        </a:solidFill>
                        <a:latin typeface="Open Sans"/>
                        <a:ea typeface="Open Sans"/>
                        <a:cs typeface="Open Sans"/>
                        <a:sym typeface="Open Sans"/>
                      </a:endParaRPr>
                    </a:p>
                  </a:txBody>
                  <a:tcPr marL="63500" marR="63500" marT="47625" marB="47625">
                    <a:solidFill>
                      <a:srgbClr val="A61C00"/>
                    </a:solidFill>
                  </a:tcPr>
                </a:tc>
                <a:extLst>
                  <a:ext uri="{0D108BD9-81ED-4DB2-BD59-A6C34878D82A}">
                    <a16:rowId xmlns:a16="http://schemas.microsoft.com/office/drawing/2014/main" val="10000"/>
                  </a:ext>
                </a:extLst>
              </a:tr>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&gt;50 </a:t>
                      </a:r>
                      <a:endParaRPr sz="2000" u="none" strike="noStrike" cap="none">
                        <a:latin typeface="Open Sans"/>
                        <a:ea typeface="Open Sans"/>
                        <a:cs typeface="Open Sans"/>
                        <a:sym typeface="Open Sans"/>
                      </a:endParaRPr>
                    </a:p>
                  </a:txBody>
                  <a:tcPr marL="63500" marR="63500" marT="47625" marB="47625"/>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61704</a:t>
                      </a:r>
                      <a:endParaRPr sz="2000" u="none" strike="noStrike" cap="none">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1"/>
                  </a:ext>
                </a:extLst>
              </a:tr>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&gt;500 </a:t>
                      </a:r>
                      <a:endParaRPr sz="2000" u="none" strike="noStrike" cap="none">
                        <a:latin typeface="Open Sans"/>
                        <a:ea typeface="Open Sans"/>
                        <a:cs typeface="Open Sans"/>
                        <a:sym typeface="Open Sans"/>
                      </a:endParaRPr>
                    </a:p>
                  </a:txBody>
                  <a:tcPr marL="63500" marR="63500" marT="47625" marB="47625"/>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4787</a:t>
                      </a:r>
                      <a:endParaRPr sz="2000" u="none" strike="noStrike" cap="none">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2"/>
                  </a:ext>
                </a:extLst>
              </a:tr>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&gt;1,000</a:t>
                      </a:r>
                      <a:endParaRPr sz="2000" u="none" strike="noStrike" cap="none">
                        <a:latin typeface="Open Sans"/>
                        <a:ea typeface="Open Sans"/>
                        <a:cs typeface="Open Sans"/>
                        <a:sym typeface="Open Sans"/>
                      </a:endParaRPr>
                    </a:p>
                  </a:txBody>
                  <a:tcPr marL="63500" marR="63500" marT="47625" marB="47625"/>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2236</a:t>
                      </a:r>
                      <a:endParaRPr sz="2000" u="none" strike="noStrike" cap="none">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3"/>
                  </a:ext>
                </a:extLst>
              </a:tr>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&gt;5,000</a:t>
                      </a:r>
                      <a:endParaRPr sz="2000" u="none" strike="noStrike" cap="none">
                        <a:latin typeface="Open Sans"/>
                        <a:ea typeface="Open Sans"/>
                        <a:cs typeface="Open Sans"/>
                        <a:sym typeface="Open Sans"/>
                      </a:endParaRPr>
                    </a:p>
                  </a:txBody>
                  <a:tcPr marL="63500" marR="63500" marT="47625" marB="47625"/>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198</a:t>
                      </a:r>
                      <a:endParaRPr sz="2000" u="none" strike="noStrike" cap="none">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4"/>
                  </a:ext>
                </a:extLst>
              </a:tr>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&gt;10,000</a:t>
                      </a:r>
                      <a:endParaRPr sz="2000" u="none" strike="noStrike" cap="none">
                        <a:latin typeface="Open Sans"/>
                        <a:ea typeface="Open Sans"/>
                        <a:cs typeface="Open Sans"/>
                        <a:sym typeface="Open Sans"/>
                      </a:endParaRPr>
                    </a:p>
                  </a:txBody>
                  <a:tcPr marL="63500" marR="63500" marT="47625" marB="47625"/>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72</a:t>
                      </a:r>
                      <a:endParaRPr sz="2000" u="none" strike="noStrike" cap="none">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5"/>
                  </a:ext>
                </a:extLst>
              </a:tr>
              <a:tr h="254000">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&gt;100,000</a:t>
                      </a:r>
                      <a:endParaRPr sz="2000" u="none" strike="noStrike" cap="none">
                        <a:latin typeface="Open Sans"/>
                        <a:ea typeface="Open Sans"/>
                        <a:cs typeface="Open Sans"/>
                        <a:sym typeface="Open Sans"/>
                      </a:endParaRPr>
                    </a:p>
                  </a:txBody>
                  <a:tcPr marL="63500" marR="63500" marT="47625" marB="47625"/>
                </a:tc>
                <a:tc>
                  <a:txBody>
                    <a:bodyPr/>
                    <a:lstStyle/>
                    <a:p>
                      <a:pPr marL="0" marR="0" lvl="0" indent="0" algn="ctr" rtl="0">
                        <a:spcBef>
                          <a:spcPts val="0"/>
                        </a:spcBef>
                        <a:spcAft>
                          <a:spcPts val="0"/>
                        </a:spcAft>
                        <a:buClr>
                          <a:schemeClr val="dk1"/>
                        </a:buClr>
                        <a:buSzPts val="2000"/>
                        <a:buFont typeface="PT Sans Narrow"/>
                        <a:buNone/>
                      </a:pPr>
                      <a:r>
                        <a:rPr lang="en-US" sz="2000" u="none" strike="noStrike" cap="none">
                          <a:latin typeface="Open Sans"/>
                          <a:ea typeface="Open Sans"/>
                          <a:cs typeface="Open Sans"/>
                          <a:sym typeface="Open Sans"/>
                        </a:rPr>
                        <a:t>2</a:t>
                      </a:r>
                      <a:endParaRPr sz="2000" u="none" strike="noStrike" cap="none">
                        <a:latin typeface="Open Sans"/>
                        <a:ea typeface="Open Sans"/>
                        <a:cs typeface="Open Sans"/>
                        <a:sym typeface="Open Sans"/>
                      </a:endParaRPr>
                    </a:p>
                  </a:txBody>
                  <a:tcPr marL="63500" marR="63500" marT="47625" marB="47625"/>
                </a:tc>
                <a:extLst>
                  <a:ext uri="{0D108BD9-81ED-4DB2-BD59-A6C34878D82A}">
                    <a16:rowId xmlns:a16="http://schemas.microsoft.com/office/drawing/2014/main" val="10006"/>
                  </a:ext>
                </a:extLst>
              </a:tr>
            </a:tbl>
          </a:graphicData>
        </a:graphic>
      </p:graphicFrame>
      <p:pic>
        <p:nvPicPr>
          <p:cNvPr id="71" name="Google Shape;71;p15"/>
          <p:cNvPicPr preferRelativeResize="0"/>
          <p:nvPr/>
        </p:nvPicPr>
        <p:blipFill rotWithShape="1">
          <a:blip r:embed="rId3">
            <a:alphaModFix/>
          </a:blip>
          <a:srcRect t="-1444" b="-2578"/>
          <a:stretch/>
        </p:blipFill>
        <p:spPr>
          <a:xfrm>
            <a:off x="481470" y="1641835"/>
            <a:ext cx="4747220" cy="2629382"/>
          </a:xfrm>
          <a:prstGeom prst="rect">
            <a:avLst/>
          </a:prstGeom>
          <a:noFill/>
          <a:ln>
            <a:noFill/>
          </a:ln>
        </p:spPr>
      </p:pic>
      <p:pic>
        <p:nvPicPr>
          <p:cNvPr id="72" name="Google Shape;72;p15"/>
          <p:cNvPicPr preferRelativeResize="0"/>
          <p:nvPr/>
        </p:nvPicPr>
        <p:blipFill rotWithShape="1">
          <a:blip r:embed="rId4">
            <a:alphaModFix/>
          </a:blip>
          <a:srcRect l="606" t="1835"/>
          <a:stretch/>
        </p:blipFill>
        <p:spPr>
          <a:xfrm>
            <a:off x="285139" y="1987501"/>
            <a:ext cx="5035575" cy="2401555"/>
          </a:xfrm>
          <a:prstGeom prst="rect">
            <a:avLst/>
          </a:prstGeom>
          <a:noFill/>
          <a:ln>
            <a:noFill/>
          </a:ln>
        </p:spPr>
      </p:pic>
      <p:sp>
        <p:nvSpPr>
          <p:cNvPr id="73" name="Google Shape;73;p15"/>
          <p:cNvSpPr txBox="1"/>
          <p:nvPr/>
        </p:nvSpPr>
        <p:spPr>
          <a:xfrm>
            <a:off x="6334575" y="4640650"/>
            <a:ext cx="1929600" cy="44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[GHTorrent 2018-03]</a:t>
            </a:r>
            <a:endParaRPr>
              <a:latin typeface="Open Sans Light"/>
              <a:ea typeface="Open Sans Light"/>
              <a:cs typeface="Open Sans Light"/>
              <a:sym typeface="Open Sans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3"/>
          <p:cNvSpPr txBox="1"/>
          <p:nvPr/>
        </p:nvSpPr>
        <p:spPr>
          <a:xfrm>
            <a:off x="166416" y="1228575"/>
            <a:ext cx="7643100" cy="2562300"/>
          </a:xfrm>
          <a:prstGeom prst="rect">
            <a:avLst/>
          </a:prstGeom>
          <a:noFill/>
          <a:ln>
            <a:noFill/>
          </a:ln>
        </p:spPr>
        <p:txBody>
          <a:bodyPr spcFirstLastPara="1" wrap="square" lIns="91425" tIns="45700" rIns="91425" bIns="45700" anchor="t" anchorCtr="0">
            <a:noAutofit/>
          </a:bodyPr>
          <a:lstStyle/>
          <a:p>
            <a:pPr marL="257175" marR="0" lvl="0" indent="-257175" algn="l" rtl="0">
              <a:lnSpc>
                <a:spcPct val="100000"/>
              </a:lnSpc>
              <a:spcBef>
                <a:spcPts val="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Code change description</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Patch content</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A list of changed files</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Code change location</a:t>
            </a:r>
            <a:endParaRPr sz="2400" b="1" i="0" u="none" strike="noStrike" cap="none">
              <a:solidFill>
                <a:srgbClr val="3F3F3F"/>
              </a:solidFill>
              <a:latin typeface="Open Sans"/>
              <a:ea typeface="Open Sans"/>
              <a:cs typeface="Open Sans"/>
              <a:sym typeface="Open Sans"/>
            </a:endParaRPr>
          </a:p>
          <a:p>
            <a:pPr marL="257175" lvl="0" indent="-257175" algn="l" rtl="0">
              <a:spcBef>
                <a:spcPts val="750"/>
              </a:spcBef>
              <a:spcAft>
                <a:spcPts val="0"/>
              </a:spcAft>
              <a:buClr>
                <a:schemeClr val="accent1"/>
              </a:buClr>
              <a:buSzPts val="1920"/>
              <a:buFont typeface="Open Sans"/>
              <a:buChar char="•"/>
            </a:pPr>
            <a:r>
              <a:rPr lang="en-US" sz="2400" b="1">
                <a:solidFill>
                  <a:srgbClr val="3F3F3F"/>
                </a:solidFill>
                <a:latin typeface="Open Sans"/>
                <a:ea typeface="Open Sans"/>
                <a:cs typeface="Open Sans"/>
                <a:sym typeface="Open Sans"/>
              </a:rPr>
              <a:t>Reference to issue tracker</a:t>
            </a:r>
            <a:endParaRPr>
              <a:solidFill>
                <a:schemeClr val="dk1"/>
              </a:solidFill>
              <a:latin typeface="Open Sans"/>
              <a:ea typeface="Open Sans"/>
              <a:cs typeface="Open Sans"/>
              <a:sym typeface="Open Sans"/>
            </a:endParaRPr>
          </a:p>
          <a:p>
            <a:pPr marL="257175" marR="0" lvl="0" indent="0" algn="l" rtl="0">
              <a:lnSpc>
                <a:spcPct val="100000"/>
              </a:lnSpc>
              <a:spcBef>
                <a:spcPts val="750"/>
              </a:spcBef>
              <a:spcAft>
                <a:spcPts val="0"/>
              </a:spcAft>
              <a:buNone/>
            </a:pPr>
            <a:endParaRPr sz="2400" b="1">
              <a:solidFill>
                <a:srgbClr val="3F3F3F"/>
              </a:solidFill>
              <a:latin typeface="Open Sans"/>
              <a:ea typeface="Open Sans"/>
              <a:cs typeface="Open Sans"/>
              <a:sym typeface="Open Sans"/>
            </a:endParaRPr>
          </a:p>
          <a:p>
            <a:pPr marL="0" marR="0" lvl="0" indent="0" algn="l" rtl="0">
              <a:lnSpc>
                <a:spcPct val="100000"/>
              </a:lnSpc>
              <a:spcBef>
                <a:spcPts val="750"/>
              </a:spcBef>
              <a:spcAft>
                <a:spcPts val="0"/>
              </a:spcAft>
              <a:buNone/>
            </a:pPr>
            <a:endParaRPr sz="2400" b="1">
              <a:solidFill>
                <a:srgbClr val="3F3F3F"/>
              </a:solidFill>
              <a:latin typeface="Open Sans"/>
              <a:ea typeface="Open Sans"/>
              <a:cs typeface="Open Sans"/>
              <a:sym typeface="Open Sans"/>
            </a:endParaRPr>
          </a:p>
        </p:txBody>
      </p:sp>
      <p:sp>
        <p:nvSpPr>
          <p:cNvPr id="314" name="Google Shape;314;p33"/>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Developing Clues</a:t>
            </a:r>
            <a:endParaRPr sz="3000" b="1">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grpSp>
        <p:nvGrpSpPr>
          <p:cNvPr id="319" name="Google Shape;319;p34"/>
          <p:cNvGrpSpPr/>
          <p:nvPr/>
        </p:nvGrpSpPr>
        <p:grpSpPr>
          <a:xfrm>
            <a:off x="247500" y="1039729"/>
            <a:ext cx="3793500" cy="895804"/>
            <a:chOff x="276000" y="1373913"/>
            <a:chExt cx="3793500" cy="1403421"/>
          </a:xfrm>
        </p:grpSpPr>
        <p:sp>
          <p:nvSpPr>
            <p:cNvPr id="320" name="Google Shape;320;p34"/>
            <p:cNvSpPr/>
            <p:nvPr/>
          </p:nvSpPr>
          <p:spPr>
            <a:xfrm>
              <a:off x="420600" y="1417734"/>
              <a:ext cx="3553800" cy="1359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PT Sans Narrow"/>
                <a:ea typeface="PT Sans Narrow"/>
                <a:cs typeface="PT Sans Narrow"/>
                <a:sym typeface="PT Sans Narrow"/>
              </a:endParaRPr>
            </a:p>
          </p:txBody>
        </p:sp>
        <p:sp>
          <p:nvSpPr>
            <p:cNvPr id="321" name="Google Shape;321;p34"/>
            <p:cNvSpPr txBox="1"/>
            <p:nvPr/>
          </p:nvSpPr>
          <p:spPr>
            <a:xfrm>
              <a:off x="276000" y="1373913"/>
              <a:ext cx="3793500" cy="1155900"/>
            </a:xfrm>
            <a:prstGeom prst="rect">
              <a:avLst/>
            </a:prstGeom>
            <a:noFill/>
            <a:ln>
              <a:noFill/>
            </a:ln>
          </p:spPr>
          <p:txBody>
            <a:bodyPr spcFirstLastPara="1" wrap="square" lIns="91425" tIns="91425" rIns="91425" bIns="91425" anchor="t" anchorCtr="0">
              <a:noAutofit/>
            </a:bodyPr>
            <a:lstStyle/>
            <a:p>
              <a:pPr lvl="0" algn="ctr">
                <a:buClr>
                  <a:schemeClr val="accent1"/>
                </a:buClr>
                <a:buSzPts val="2160"/>
              </a:pPr>
              <a:r>
                <a:rPr lang="en-US" sz="2400" b="1" dirty="0">
                  <a:solidFill>
                    <a:schemeClr val="dk1"/>
                  </a:solidFill>
                  <a:latin typeface="Open Sans"/>
                  <a:ea typeface="Open Sans"/>
                  <a:cs typeface="Open Sans"/>
                  <a:sym typeface="Open Sans"/>
                </a:rPr>
                <a:t>Manually analyze duplicate PRs</a:t>
              </a:r>
              <a:endParaRPr lang="en-US" sz="2400" dirty="0">
                <a:solidFill>
                  <a:srgbClr val="3F3F3F"/>
                </a:solidFill>
                <a:latin typeface="PT Sans Narrow"/>
                <a:ea typeface="PT Sans Narrow"/>
                <a:cs typeface="PT Sans Narrow"/>
                <a:sym typeface="PT Sans Narrow"/>
              </a:endParaRPr>
            </a:p>
          </p:txBody>
        </p:sp>
      </p:grpSp>
      <p:grpSp>
        <p:nvGrpSpPr>
          <p:cNvPr id="322" name="Google Shape;322;p34"/>
          <p:cNvGrpSpPr/>
          <p:nvPr/>
        </p:nvGrpSpPr>
        <p:grpSpPr>
          <a:xfrm>
            <a:off x="6041301" y="3989152"/>
            <a:ext cx="2625857" cy="933830"/>
            <a:chOff x="4783882" y="2082992"/>
            <a:chExt cx="4048500" cy="1318224"/>
          </a:xfrm>
        </p:grpSpPr>
        <p:sp>
          <p:nvSpPr>
            <p:cNvPr id="323" name="Google Shape;323;p34"/>
            <p:cNvSpPr/>
            <p:nvPr/>
          </p:nvSpPr>
          <p:spPr>
            <a:xfrm>
              <a:off x="4996402" y="2082992"/>
              <a:ext cx="3709500" cy="1264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24" name="Google Shape;324;p34"/>
            <p:cNvSpPr txBox="1"/>
            <p:nvPr/>
          </p:nvSpPr>
          <p:spPr>
            <a:xfrm>
              <a:off x="4783882" y="2299015"/>
              <a:ext cx="40485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ML predicting redundancies</a:t>
              </a:r>
              <a:endParaRPr sz="2400" b="1" i="0" u="none" strike="noStrike" cap="none">
                <a:solidFill>
                  <a:schemeClr val="dk1"/>
                </a:solidFill>
                <a:latin typeface="Open Sans"/>
                <a:ea typeface="Open Sans"/>
                <a:cs typeface="Open Sans"/>
                <a:sym typeface="Open Sans"/>
              </a:endParaRPr>
            </a:p>
          </p:txBody>
        </p:sp>
      </p:grpSp>
      <p:sp>
        <p:nvSpPr>
          <p:cNvPr id="325" name="Google Shape;325;p34"/>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Method</a:t>
            </a:r>
            <a:endParaRPr sz="3000" b="1">
              <a:solidFill>
                <a:schemeClr val="lt1"/>
              </a:solidFill>
            </a:endParaRPr>
          </a:p>
        </p:txBody>
      </p:sp>
      <p:grpSp>
        <p:nvGrpSpPr>
          <p:cNvPr id="326" name="Google Shape;326;p34"/>
          <p:cNvGrpSpPr/>
          <p:nvPr/>
        </p:nvGrpSpPr>
        <p:grpSpPr>
          <a:xfrm>
            <a:off x="2257075" y="2231850"/>
            <a:ext cx="3038625" cy="1102200"/>
            <a:chOff x="3778083" y="2082984"/>
            <a:chExt cx="3464400" cy="1102200"/>
          </a:xfrm>
        </p:grpSpPr>
        <p:sp>
          <p:nvSpPr>
            <p:cNvPr id="327" name="Google Shape;327;p34"/>
            <p:cNvSpPr/>
            <p:nvPr/>
          </p:nvSpPr>
          <p:spPr>
            <a:xfrm>
              <a:off x="3904437" y="2082984"/>
              <a:ext cx="3176100" cy="895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28" name="Google Shape;328;p34"/>
            <p:cNvSpPr txBox="1"/>
            <p:nvPr/>
          </p:nvSpPr>
          <p:spPr>
            <a:xfrm>
              <a:off x="3778083" y="2082984"/>
              <a:ext cx="34644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dirty="0">
                  <a:solidFill>
                    <a:schemeClr val="dk1"/>
                  </a:solidFill>
                  <a:latin typeface="Open Sans"/>
                  <a:ea typeface="Open Sans"/>
                  <a:cs typeface="Open Sans"/>
                  <a:sym typeface="Open Sans"/>
                </a:rPr>
                <a:t>Developing clues as indicators</a:t>
              </a:r>
              <a:endParaRPr sz="2400" b="1" i="0" u="none" strike="noStrike" cap="none" dirty="0">
                <a:solidFill>
                  <a:schemeClr val="dk1"/>
                </a:solidFill>
                <a:latin typeface="Open Sans"/>
                <a:ea typeface="Open Sans"/>
                <a:cs typeface="Open Sans"/>
                <a:sym typeface="Open Sans"/>
              </a:endParaRPr>
            </a:p>
          </p:txBody>
        </p:sp>
      </p:grpSp>
      <p:grpSp>
        <p:nvGrpSpPr>
          <p:cNvPr id="329" name="Google Shape;329;p34"/>
          <p:cNvGrpSpPr/>
          <p:nvPr/>
        </p:nvGrpSpPr>
        <p:grpSpPr>
          <a:xfrm>
            <a:off x="3974803" y="3334045"/>
            <a:ext cx="3438189" cy="602875"/>
            <a:chOff x="3778128" y="2082988"/>
            <a:chExt cx="4123518" cy="602875"/>
          </a:xfrm>
        </p:grpSpPr>
        <p:sp>
          <p:nvSpPr>
            <p:cNvPr id="330" name="Google Shape;330;p34"/>
            <p:cNvSpPr/>
            <p:nvPr/>
          </p:nvSpPr>
          <p:spPr>
            <a:xfrm>
              <a:off x="3904446" y="2082988"/>
              <a:ext cx="3997200" cy="461100"/>
            </a:xfrm>
            <a:prstGeom prst="rect">
              <a:avLst/>
            </a:prstGeom>
            <a:solidFill>
              <a:srgbClr val="E6B8A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31" name="Google Shape;331;p34"/>
            <p:cNvSpPr txBox="1"/>
            <p:nvPr/>
          </p:nvSpPr>
          <p:spPr>
            <a:xfrm>
              <a:off x="3778128" y="2161463"/>
              <a:ext cx="4123500" cy="524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Operationalization</a:t>
              </a:r>
              <a:endParaRPr sz="2400" b="1" i="0" u="none" strike="noStrike" cap="none">
                <a:solidFill>
                  <a:schemeClr val="dk1"/>
                </a:solidFill>
                <a:latin typeface="Open Sans"/>
                <a:ea typeface="Open Sans"/>
                <a:cs typeface="Open Sans"/>
                <a:sym typeface="Open Sans"/>
              </a:endParaRPr>
            </a:p>
          </p:txBody>
        </p:sp>
      </p:grpSp>
      <p:sp>
        <p:nvSpPr>
          <p:cNvPr id="332" name="Google Shape;332;p34"/>
          <p:cNvSpPr/>
          <p:nvPr/>
        </p:nvSpPr>
        <p:spPr>
          <a:xfrm rot="10800000" flipH="1">
            <a:off x="1735675" y="20628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4"/>
          <p:cNvSpPr/>
          <p:nvPr/>
        </p:nvSpPr>
        <p:spPr>
          <a:xfrm rot="10800000" flipH="1">
            <a:off x="3394900" y="3213525"/>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4"/>
          <p:cNvSpPr/>
          <p:nvPr/>
        </p:nvSpPr>
        <p:spPr>
          <a:xfrm rot="10800000" flipH="1">
            <a:off x="5461400" y="38750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4"/>
          <p:cNvSpPr/>
          <p:nvPr/>
        </p:nvSpPr>
        <p:spPr>
          <a:xfrm flipH="1">
            <a:off x="4041000" y="146210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5"/>
          <p:cNvSpPr txBox="1"/>
          <p:nvPr/>
        </p:nvSpPr>
        <p:spPr>
          <a:xfrm>
            <a:off x="166416" y="1228575"/>
            <a:ext cx="7643100" cy="2562300"/>
          </a:xfrm>
          <a:prstGeom prst="rect">
            <a:avLst/>
          </a:prstGeom>
          <a:noFill/>
          <a:ln>
            <a:noFill/>
          </a:ln>
        </p:spPr>
        <p:txBody>
          <a:bodyPr spcFirstLastPara="1" wrap="square" lIns="91425" tIns="45700" rIns="91425" bIns="45700" anchor="t" anchorCtr="0">
            <a:noAutofit/>
          </a:bodyPr>
          <a:lstStyle/>
          <a:p>
            <a:pPr marL="257175" marR="0" lvl="0" indent="-257175" algn="l" rtl="0">
              <a:lnSpc>
                <a:spcPct val="100000"/>
              </a:lnSpc>
              <a:spcBef>
                <a:spcPts val="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Code change description</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Patch content</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A list of changed files</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Code change location</a:t>
            </a:r>
            <a:endParaRPr sz="2400" b="1" i="0" u="none" strike="noStrike" cap="none">
              <a:solidFill>
                <a:srgbClr val="3F3F3F"/>
              </a:solidFill>
              <a:latin typeface="Open Sans"/>
              <a:ea typeface="Open Sans"/>
              <a:cs typeface="Open Sans"/>
              <a:sym typeface="Open Sans"/>
            </a:endParaRPr>
          </a:p>
          <a:p>
            <a:pPr marL="257175" lvl="0" indent="-257175" algn="l" rtl="0">
              <a:spcBef>
                <a:spcPts val="750"/>
              </a:spcBef>
              <a:spcAft>
                <a:spcPts val="0"/>
              </a:spcAft>
              <a:buClr>
                <a:schemeClr val="accent1"/>
              </a:buClr>
              <a:buSzPts val="1920"/>
              <a:buFont typeface="Open Sans"/>
              <a:buChar char="•"/>
            </a:pPr>
            <a:r>
              <a:rPr lang="en-US" sz="2400" b="1">
                <a:solidFill>
                  <a:srgbClr val="3F3F3F"/>
                </a:solidFill>
                <a:latin typeface="Open Sans"/>
                <a:ea typeface="Open Sans"/>
                <a:cs typeface="Open Sans"/>
                <a:sym typeface="Open Sans"/>
              </a:rPr>
              <a:t>Reference to issue tracker</a:t>
            </a:r>
            <a:endParaRPr>
              <a:solidFill>
                <a:schemeClr val="dk1"/>
              </a:solidFill>
              <a:latin typeface="Open Sans"/>
              <a:ea typeface="Open Sans"/>
              <a:cs typeface="Open Sans"/>
              <a:sym typeface="Open Sans"/>
            </a:endParaRPr>
          </a:p>
          <a:p>
            <a:pPr marL="257175" marR="0" lvl="0" indent="0" algn="l" rtl="0">
              <a:lnSpc>
                <a:spcPct val="100000"/>
              </a:lnSpc>
              <a:spcBef>
                <a:spcPts val="750"/>
              </a:spcBef>
              <a:spcAft>
                <a:spcPts val="0"/>
              </a:spcAft>
              <a:buNone/>
            </a:pPr>
            <a:endParaRPr sz="2400" b="1">
              <a:solidFill>
                <a:srgbClr val="3F3F3F"/>
              </a:solidFill>
              <a:latin typeface="Open Sans"/>
              <a:ea typeface="Open Sans"/>
              <a:cs typeface="Open Sans"/>
              <a:sym typeface="Open Sans"/>
            </a:endParaRPr>
          </a:p>
          <a:p>
            <a:pPr marL="0" marR="0" lvl="0" indent="0" algn="l" rtl="0">
              <a:lnSpc>
                <a:spcPct val="100000"/>
              </a:lnSpc>
              <a:spcBef>
                <a:spcPts val="750"/>
              </a:spcBef>
              <a:spcAft>
                <a:spcPts val="0"/>
              </a:spcAft>
              <a:buNone/>
            </a:pPr>
            <a:endParaRPr sz="2400" b="1">
              <a:solidFill>
                <a:srgbClr val="3F3F3F"/>
              </a:solidFill>
              <a:latin typeface="Open Sans"/>
              <a:ea typeface="Open Sans"/>
              <a:cs typeface="Open Sans"/>
              <a:sym typeface="Open Sans"/>
            </a:endParaRPr>
          </a:p>
        </p:txBody>
      </p:sp>
      <p:sp>
        <p:nvSpPr>
          <p:cNvPr id="341" name="Google Shape;341;p35"/>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Calculating Similarity for Clues</a:t>
            </a:r>
            <a:endParaRPr sz="3000" b="1">
              <a:solidFill>
                <a:schemeClr val="lt1"/>
              </a:solidFill>
            </a:endParaRPr>
          </a:p>
        </p:txBody>
      </p:sp>
      <p:sp>
        <p:nvSpPr>
          <p:cNvPr id="342" name="Google Shape;342;p35"/>
          <p:cNvSpPr/>
          <p:nvPr/>
        </p:nvSpPr>
        <p:spPr>
          <a:xfrm>
            <a:off x="203900" y="1192475"/>
            <a:ext cx="4292400" cy="933600"/>
          </a:xfrm>
          <a:prstGeom prst="roundRect">
            <a:avLst>
              <a:gd name="adj" fmla="val 16667"/>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3" name="Google Shape;343;p35"/>
          <p:cNvPicPr preferRelativeResize="0"/>
          <p:nvPr/>
        </p:nvPicPr>
        <p:blipFill>
          <a:blip r:embed="rId3">
            <a:alphaModFix/>
          </a:blip>
          <a:stretch>
            <a:fillRect/>
          </a:stretch>
        </p:blipFill>
        <p:spPr>
          <a:xfrm>
            <a:off x="280275" y="2195650"/>
            <a:ext cx="8327949" cy="2947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6"/>
          <p:cNvSpPr txBox="1"/>
          <p:nvPr/>
        </p:nvSpPr>
        <p:spPr>
          <a:xfrm>
            <a:off x="166416" y="1228575"/>
            <a:ext cx="7643100" cy="2562300"/>
          </a:xfrm>
          <a:prstGeom prst="rect">
            <a:avLst/>
          </a:prstGeom>
          <a:noFill/>
          <a:ln>
            <a:noFill/>
          </a:ln>
        </p:spPr>
        <p:txBody>
          <a:bodyPr spcFirstLastPara="1" wrap="square" lIns="91425" tIns="45700" rIns="91425" bIns="45700" anchor="t" anchorCtr="0">
            <a:noAutofit/>
          </a:bodyPr>
          <a:lstStyle/>
          <a:p>
            <a:pPr marL="257175" marR="0" lvl="0" indent="-257175" algn="l" rtl="0">
              <a:lnSpc>
                <a:spcPct val="100000"/>
              </a:lnSpc>
              <a:spcBef>
                <a:spcPts val="0"/>
              </a:spcBef>
              <a:spcAft>
                <a:spcPts val="0"/>
              </a:spcAft>
              <a:buClr>
                <a:srgbClr val="B7B7B7"/>
              </a:buClr>
              <a:buSzPts val="1920"/>
              <a:buFont typeface="Open Sans"/>
              <a:buChar char="•"/>
            </a:pPr>
            <a:r>
              <a:rPr lang="en-US" sz="2400" b="1" i="0" u="none" strike="noStrike" cap="none">
                <a:solidFill>
                  <a:srgbClr val="B7B7B7"/>
                </a:solidFill>
                <a:latin typeface="Open Sans"/>
                <a:ea typeface="Open Sans"/>
                <a:cs typeface="Open Sans"/>
                <a:sym typeface="Open Sans"/>
              </a:rPr>
              <a:t>Code change description</a:t>
            </a:r>
            <a:endParaRPr>
              <a:solidFill>
                <a:srgbClr val="B7B7B7"/>
              </a:solidFill>
              <a:latin typeface="Open Sans"/>
              <a:ea typeface="Open Sans"/>
              <a:cs typeface="Open Sans"/>
              <a:sym typeface="Open Sans"/>
            </a:endParaRPr>
          </a:p>
          <a:p>
            <a:pPr marL="257175" marR="0" lvl="0" indent="-257175" algn="l" rtl="0">
              <a:lnSpc>
                <a:spcPct val="100000"/>
              </a:lnSpc>
              <a:spcBef>
                <a:spcPts val="750"/>
              </a:spcBef>
              <a:spcAft>
                <a:spcPts val="0"/>
              </a:spcAft>
              <a:buClr>
                <a:srgbClr val="B7B7B7"/>
              </a:buClr>
              <a:buSzPts val="1920"/>
              <a:buFont typeface="Open Sans"/>
              <a:buChar char="•"/>
            </a:pPr>
            <a:r>
              <a:rPr lang="en-US" sz="2400" b="1" i="0" u="none" strike="noStrike" cap="none">
                <a:solidFill>
                  <a:srgbClr val="B7B7B7"/>
                </a:solidFill>
                <a:latin typeface="Open Sans"/>
                <a:ea typeface="Open Sans"/>
                <a:cs typeface="Open Sans"/>
                <a:sym typeface="Open Sans"/>
              </a:rPr>
              <a:t>Patch content</a:t>
            </a:r>
            <a:endParaRPr>
              <a:solidFill>
                <a:srgbClr val="B7B7B7"/>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A list of changed files</a:t>
            </a:r>
            <a:endParaRPr>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b="1" i="0" u="none" strike="noStrike" cap="none">
                <a:solidFill>
                  <a:srgbClr val="3F3F3F"/>
                </a:solidFill>
                <a:latin typeface="Open Sans"/>
                <a:ea typeface="Open Sans"/>
                <a:cs typeface="Open Sans"/>
                <a:sym typeface="Open Sans"/>
              </a:rPr>
              <a:t>Code change location</a:t>
            </a:r>
            <a:endParaRPr sz="2400" b="1" i="0" u="none" strike="noStrike" cap="none">
              <a:solidFill>
                <a:srgbClr val="3F3F3F"/>
              </a:solidFill>
              <a:latin typeface="Open Sans"/>
              <a:ea typeface="Open Sans"/>
              <a:cs typeface="Open Sans"/>
              <a:sym typeface="Open Sans"/>
            </a:endParaRPr>
          </a:p>
          <a:p>
            <a:pPr marL="257175" lvl="0" indent="-257175" algn="l" rtl="0">
              <a:spcBef>
                <a:spcPts val="750"/>
              </a:spcBef>
              <a:spcAft>
                <a:spcPts val="0"/>
              </a:spcAft>
              <a:buClr>
                <a:srgbClr val="999999"/>
              </a:buClr>
              <a:buSzPts val="1920"/>
              <a:buFont typeface="Open Sans"/>
              <a:buChar char="•"/>
            </a:pPr>
            <a:r>
              <a:rPr lang="en-US" sz="2400" b="1">
                <a:solidFill>
                  <a:srgbClr val="999999"/>
                </a:solidFill>
                <a:latin typeface="Open Sans"/>
                <a:ea typeface="Open Sans"/>
                <a:cs typeface="Open Sans"/>
                <a:sym typeface="Open Sans"/>
              </a:rPr>
              <a:t>Reference to issue tracker</a:t>
            </a:r>
            <a:endParaRPr>
              <a:solidFill>
                <a:srgbClr val="999999"/>
              </a:solidFill>
              <a:latin typeface="Open Sans"/>
              <a:ea typeface="Open Sans"/>
              <a:cs typeface="Open Sans"/>
              <a:sym typeface="Open Sans"/>
            </a:endParaRPr>
          </a:p>
          <a:p>
            <a:pPr marL="257175" marR="0" lvl="0" indent="0" algn="l" rtl="0">
              <a:lnSpc>
                <a:spcPct val="100000"/>
              </a:lnSpc>
              <a:spcBef>
                <a:spcPts val="750"/>
              </a:spcBef>
              <a:spcAft>
                <a:spcPts val="0"/>
              </a:spcAft>
              <a:buNone/>
            </a:pPr>
            <a:endParaRPr sz="2400" b="1">
              <a:solidFill>
                <a:srgbClr val="3F3F3F"/>
              </a:solidFill>
              <a:latin typeface="Open Sans"/>
              <a:ea typeface="Open Sans"/>
              <a:cs typeface="Open Sans"/>
              <a:sym typeface="Open Sans"/>
            </a:endParaRPr>
          </a:p>
          <a:p>
            <a:pPr marL="0" marR="0" lvl="0" indent="0" algn="l" rtl="0">
              <a:lnSpc>
                <a:spcPct val="100000"/>
              </a:lnSpc>
              <a:spcBef>
                <a:spcPts val="750"/>
              </a:spcBef>
              <a:spcAft>
                <a:spcPts val="0"/>
              </a:spcAft>
              <a:buNone/>
            </a:pPr>
            <a:endParaRPr sz="2400" b="1">
              <a:solidFill>
                <a:srgbClr val="3F3F3F"/>
              </a:solidFill>
              <a:latin typeface="Open Sans"/>
              <a:ea typeface="Open Sans"/>
              <a:cs typeface="Open Sans"/>
              <a:sym typeface="Open Sans"/>
            </a:endParaRPr>
          </a:p>
        </p:txBody>
      </p:sp>
      <p:sp>
        <p:nvSpPr>
          <p:cNvPr id="349" name="Google Shape;349;p36"/>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Calculating Similarity for Clues</a:t>
            </a:r>
            <a:endParaRPr sz="3000" b="1">
              <a:solidFill>
                <a:schemeClr val="lt1"/>
              </a:solidFill>
            </a:endParaRPr>
          </a:p>
        </p:txBody>
      </p:sp>
      <p:sp>
        <p:nvSpPr>
          <p:cNvPr id="350" name="Google Shape;350;p36"/>
          <p:cNvSpPr/>
          <p:nvPr/>
        </p:nvSpPr>
        <p:spPr>
          <a:xfrm>
            <a:off x="210225" y="2165325"/>
            <a:ext cx="4056600" cy="933600"/>
          </a:xfrm>
          <a:prstGeom prst="roundRect">
            <a:avLst>
              <a:gd name="adj" fmla="val 16667"/>
            </a:avLst>
          </a:prstGeom>
          <a:noFill/>
          <a:ln w="28575" cap="flat" cmpd="sng">
            <a:solidFill>
              <a:srgbClr val="98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txBox="1"/>
          <p:nvPr/>
        </p:nvSpPr>
        <p:spPr>
          <a:xfrm>
            <a:off x="4598450" y="2165325"/>
            <a:ext cx="4584300" cy="9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t>Similarity of two sets: </a:t>
            </a:r>
            <a:endParaRPr sz="2200" b="1"/>
          </a:p>
          <a:p>
            <a:pPr marL="0" lvl="0" indent="0" algn="l" rtl="0">
              <a:spcBef>
                <a:spcPts val="0"/>
              </a:spcBef>
              <a:spcAft>
                <a:spcPts val="0"/>
              </a:spcAft>
              <a:buNone/>
            </a:pPr>
            <a:r>
              <a:rPr lang="en-US" sz="2200" b="1">
                <a:solidFill>
                  <a:schemeClr val="dk1"/>
                </a:solidFill>
              </a:rPr>
              <a:t>    Jaccard Similarity Coefficient </a:t>
            </a:r>
            <a:endParaRPr sz="2200" b="1">
              <a:solidFill>
                <a:schemeClr val="dk1"/>
              </a:solidFill>
            </a:endParaRPr>
          </a:p>
          <a:p>
            <a:pPr marL="0" lvl="0" indent="0" algn="l" rtl="0">
              <a:spcBef>
                <a:spcPts val="0"/>
              </a:spcBef>
              <a:spcAft>
                <a:spcPts val="0"/>
              </a:spcAft>
              <a:buNone/>
            </a:pPr>
            <a:endParaRPr sz="22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37"/>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000" b="1">
                <a:solidFill>
                  <a:schemeClr val="lt1"/>
                </a:solidFill>
              </a:rPr>
              <a:t>  Features for Training the Classifier</a:t>
            </a:r>
            <a:endParaRPr sz="3000" b="1">
              <a:solidFill>
                <a:schemeClr val="lt1"/>
              </a:solidFill>
            </a:endParaRPr>
          </a:p>
        </p:txBody>
      </p:sp>
      <p:graphicFrame>
        <p:nvGraphicFramePr>
          <p:cNvPr id="357" name="Google Shape;357;p37"/>
          <p:cNvGraphicFramePr/>
          <p:nvPr/>
        </p:nvGraphicFramePr>
        <p:xfrm>
          <a:off x="342900" y="1114875"/>
          <a:ext cx="8323700" cy="3635761"/>
        </p:xfrm>
        <a:graphic>
          <a:graphicData uri="http://schemas.openxmlformats.org/drawingml/2006/table">
            <a:tbl>
              <a:tblPr>
                <a:noFill/>
                <a:tableStyleId>{3395911D-3B4A-4F54-A885-2BC72A4662CB}</a:tableStyleId>
              </a:tblPr>
              <a:tblGrid>
                <a:gridCol w="2629250">
                  <a:extLst>
                    <a:ext uri="{9D8B030D-6E8A-4147-A177-3AD203B41FA5}">
                      <a16:colId xmlns:a16="http://schemas.microsoft.com/office/drawing/2014/main" val="20000"/>
                    </a:ext>
                  </a:extLst>
                </a:gridCol>
                <a:gridCol w="4732075">
                  <a:extLst>
                    <a:ext uri="{9D8B030D-6E8A-4147-A177-3AD203B41FA5}">
                      <a16:colId xmlns:a16="http://schemas.microsoft.com/office/drawing/2014/main" val="20001"/>
                    </a:ext>
                  </a:extLst>
                </a:gridCol>
                <a:gridCol w="962375">
                  <a:extLst>
                    <a:ext uri="{9D8B030D-6E8A-4147-A177-3AD203B41FA5}">
                      <a16:colId xmlns:a16="http://schemas.microsoft.com/office/drawing/2014/main" val="20002"/>
                    </a:ext>
                  </a:extLst>
                </a:gridCol>
              </a:tblGrid>
              <a:tr h="290325">
                <a:tc>
                  <a:txBody>
                    <a:bodyPr/>
                    <a:lstStyle/>
                    <a:p>
                      <a:pPr marL="0" lvl="0" indent="0" algn="l" rtl="0">
                        <a:lnSpc>
                          <a:spcPct val="115000"/>
                        </a:lnSpc>
                        <a:spcBef>
                          <a:spcPts val="0"/>
                        </a:spcBef>
                        <a:spcAft>
                          <a:spcPts val="0"/>
                        </a:spcAft>
                        <a:buNone/>
                      </a:pPr>
                      <a:r>
                        <a:rPr lang="en-US" sz="2000" b="1">
                          <a:solidFill>
                            <a:srgbClr val="24292E"/>
                          </a:solidFill>
                          <a:latin typeface="Open Sans"/>
                          <a:ea typeface="Open Sans"/>
                          <a:cs typeface="Open Sans"/>
                          <a:sym typeface="Open Sans"/>
                        </a:rPr>
                        <a:t>Clue</a:t>
                      </a:r>
                      <a:endParaRPr sz="2000" b="1">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E6B8AF"/>
                    </a:solidFill>
                  </a:tcPr>
                </a:tc>
                <a:tc>
                  <a:txBody>
                    <a:bodyPr/>
                    <a:lstStyle/>
                    <a:p>
                      <a:pPr marL="0" lvl="0" indent="0" algn="l" rtl="0">
                        <a:lnSpc>
                          <a:spcPct val="115000"/>
                        </a:lnSpc>
                        <a:spcBef>
                          <a:spcPts val="0"/>
                        </a:spcBef>
                        <a:spcAft>
                          <a:spcPts val="0"/>
                        </a:spcAft>
                        <a:buNone/>
                      </a:pPr>
                      <a:r>
                        <a:rPr lang="en-US" sz="2000" b="1">
                          <a:solidFill>
                            <a:srgbClr val="24292E"/>
                          </a:solidFill>
                          <a:latin typeface="Open Sans"/>
                          <a:ea typeface="Open Sans"/>
                          <a:cs typeface="Open Sans"/>
                          <a:sym typeface="Open Sans"/>
                        </a:rPr>
                        <a:t>Feature for Classifier</a:t>
                      </a:r>
                      <a:endParaRPr sz="2000" b="1">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E6B8AF"/>
                    </a:solidFill>
                  </a:tcPr>
                </a:tc>
                <a:tc>
                  <a:txBody>
                    <a:bodyPr/>
                    <a:lstStyle/>
                    <a:p>
                      <a:pPr marL="0" lvl="0" indent="0" algn="l" rtl="0">
                        <a:lnSpc>
                          <a:spcPct val="115000"/>
                        </a:lnSpc>
                        <a:spcBef>
                          <a:spcPts val="0"/>
                        </a:spcBef>
                        <a:spcAft>
                          <a:spcPts val="0"/>
                        </a:spcAft>
                        <a:buNone/>
                      </a:pPr>
                      <a:r>
                        <a:rPr lang="en-US" sz="2000" b="1">
                          <a:solidFill>
                            <a:srgbClr val="24292E"/>
                          </a:solidFill>
                          <a:latin typeface="Open Sans"/>
                          <a:ea typeface="Open Sans"/>
                          <a:cs typeface="Open Sans"/>
                          <a:sym typeface="Open Sans"/>
                        </a:rPr>
                        <a:t>Value</a:t>
                      </a:r>
                      <a:endParaRPr sz="2000" b="1">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E6B8AF"/>
                    </a:solidFill>
                  </a:tcPr>
                </a:tc>
                <a:extLst>
                  <a:ext uri="{0D108BD9-81ED-4DB2-BD59-A6C34878D82A}">
                    <a16:rowId xmlns:a16="http://schemas.microsoft.com/office/drawing/2014/main" val="10000"/>
                  </a:ext>
                </a:extLst>
              </a:tr>
              <a:tr h="290325">
                <a:tc rowSpan="2">
                  <a:txBody>
                    <a:bodyPr/>
                    <a:lstStyle/>
                    <a:p>
                      <a:pPr marL="0" lvl="0" indent="0" algn="l" rtl="0">
                        <a:lnSpc>
                          <a:spcPct val="115000"/>
                        </a:lnSpc>
                        <a:spcBef>
                          <a:spcPts val="0"/>
                        </a:spcBef>
                        <a:spcAft>
                          <a:spcPts val="0"/>
                        </a:spcAft>
                        <a:buNone/>
                      </a:pPr>
                      <a:r>
                        <a:rPr lang="en-US" sz="1600" b="1">
                          <a:solidFill>
                            <a:srgbClr val="24292E"/>
                          </a:solidFill>
                          <a:latin typeface="Open Sans"/>
                          <a:ea typeface="Open Sans"/>
                          <a:cs typeface="Open Sans"/>
                          <a:sym typeface="Open Sans"/>
                        </a:rPr>
                        <a:t>Change description</a:t>
                      </a:r>
                      <a:endParaRPr sz="1600" b="1">
                        <a:solidFill>
                          <a:srgbClr val="24292E"/>
                        </a:solidFill>
                        <a:latin typeface="Open Sans"/>
                        <a:ea typeface="Open Sans"/>
                        <a:cs typeface="Open Sans"/>
                        <a:sym typeface="Open Sans"/>
                      </a:endParaRPr>
                    </a:p>
                  </a:txBody>
                  <a:tcPr marL="28575" marR="28575" marT="19050" marB="19050" anchor="ctr">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Title similarity</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1"/>
                  </a:ext>
                </a:extLst>
              </a:tr>
              <a:tr h="290325">
                <a:tc vMerge="1">
                  <a:txBody>
                    <a:bodyPr/>
                    <a:lstStyle/>
                    <a:p>
                      <a:endParaRPr lang="en-US"/>
                    </a:p>
                  </a:txBody>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Description similarity</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90325">
                <a:tc rowSpan="2">
                  <a:txBody>
                    <a:bodyPr/>
                    <a:lstStyle/>
                    <a:p>
                      <a:pPr marL="0" lvl="0" indent="0" algn="l" rtl="0">
                        <a:lnSpc>
                          <a:spcPct val="115000"/>
                        </a:lnSpc>
                        <a:spcBef>
                          <a:spcPts val="0"/>
                        </a:spcBef>
                        <a:spcAft>
                          <a:spcPts val="0"/>
                        </a:spcAft>
                        <a:buNone/>
                      </a:pPr>
                      <a:r>
                        <a:rPr lang="en-US" sz="1600" b="1">
                          <a:solidFill>
                            <a:srgbClr val="24292E"/>
                          </a:solidFill>
                          <a:latin typeface="Open Sans"/>
                          <a:ea typeface="Open Sans"/>
                          <a:cs typeface="Open Sans"/>
                          <a:sym typeface="Open Sans"/>
                        </a:rPr>
                        <a:t>Patch content</a:t>
                      </a:r>
                      <a:endParaRPr sz="1600" b="1">
                        <a:solidFill>
                          <a:srgbClr val="24292E"/>
                        </a:solidFill>
                        <a:latin typeface="Open Sans"/>
                        <a:ea typeface="Open Sans"/>
                        <a:cs typeface="Open Sans"/>
                        <a:sym typeface="Open Sans"/>
                      </a:endParaRPr>
                    </a:p>
                  </a:txBody>
                  <a:tcPr marL="28575" marR="28575" marT="19050" marB="19050" anchor="ctr">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Patch content similarity</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0325">
                <a:tc vMerge="1">
                  <a:txBody>
                    <a:bodyPr/>
                    <a:lstStyle/>
                    <a:p>
                      <a:endParaRPr lang="en-US"/>
                    </a:p>
                  </a:txBody>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Patch content similarity on overlapping changed files</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90325">
                <a:tc rowSpan="2">
                  <a:txBody>
                    <a:bodyPr/>
                    <a:lstStyle/>
                    <a:p>
                      <a:pPr marL="0" lvl="0" indent="0" algn="l" rtl="0">
                        <a:lnSpc>
                          <a:spcPct val="115000"/>
                        </a:lnSpc>
                        <a:spcBef>
                          <a:spcPts val="0"/>
                        </a:spcBef>
                        <a:spcAft>
                          <a:spcPts val="0"/>
                        </a:spcAft>
                        <a:buNone/>
                      </a:pPr>
                      <a:r>
                        <a:rPr lang="en-US" sz="1600" b="1">
                          <a:solidFill>
                            <a:srgbClr val="24292E"/>
                          </a:solidFill>
                          <a:latin typeface="Open Sans"/>
                          <a:ea typeface="Open Sans"/>
                          <a:cs typeface="Open Sans"/>
                          <a:sym typeface="Open Sans"/>
                        </a:rPr>
                        <a:t>Changed files list</a:t>
                      </a:r>
                      <a:endParaRPr sz="1600" b="1">
                        <a:solidFill>
                          <a:srgbClr val="24292E"/>
                        </a:solidFill>
                        <a:latin typeface="Open Sans"/>
                        <a:ea typeface="Open Sans"/>
                        <a:cs typeface="Open Sans"/>
                        <a:sym typeface="Open Sans"/>
                      </a:endParaRPr>
                    </a:p>
                  </a:txBody>
                  <a:tcPr marL="28575" marR="28575" marT="19050" marB="19050" anchor="ctr">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Changed files similarity</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0325">
                <a:tc vMerge="1">
                  <a:txBody>
                    <a:bodyPr/>
                    <a:lstStyle/>
                    <a:p>
                      <a:endParaRPr lang="en-US"/>
                    </a:p>
                  </a:txBody>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#Overlapping changed files</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N</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tcPr>
                </a:tc>
                <a:extLst>
                  <a:ext uri="{0D108BD9-81ED-4DB2-BD59-A6C34878D82A}">
                    <a16:rowId xmlns:a16="http://schemas.microsoft.com/office/drawing/2014/main" val="10006"/>
                  </a:ext>
                </a:extLst>
              </a:tr>
              <a:tr h="290325">
                <a:tc rowSpan="2">
                  <a:txBody>
                    <a:bodyPr/>
                    <a:lstStyle/>
                    <a:p>
                      <a:pPr marL="0" lvl="0" indent="0" algn="l" rtl="0">
                        <a:lnSpc>
                          <a:spcPct val="115000"/>
                        </a:lnSpc>
                        <a:spcBef>
                          <a:spcPts val="0"/>
                        </a:spcBef>
                        <a:spcAft>
                          <a:spcPts val="0"/>
                        </a:spcAft>
                        <a:buNone/>
                      </a:pPr>
                      <a:r>
                        <a:rPr lang="en-US" sz="1600" b="1">
                          <a:solidFill>
                            <a:srgbClr val="24292E"/>
                          </a:solidFill>
                          <a:latin typeface="Open Sans"/>
                          <a:ea typeface="Open Sans"/>
                          <a:cs typeface="Open Sans"/>
                          <a:sym typeface="Open Sans"/>
                        </a:rPr>
                        <a:t>Location of code changes</a:t>
                      </a:r>
                      <a:endParaRPr sz="1600" b="1">
                        <a:solidFill>
                          <a:srgbClr val="24292E"/>
                        </a:solidFill>
                        <a:latin typeface="Open Sans"/>
                        <a:ea typeface="Open Sans"/>
                        <a:cs typeface="Open Sans"/>
                        <a:sym typeface="Open Sans"/>
                      </a:endParaRPr>
                    </a:p>
                  </a:txBody>
                  <a:tcPr marL="28575" marR="28575" marT="19050" marB="19050" anchor="ctr">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Location similarity</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0325">
                <a:tc vMerge="1">
                  <a:txBody>
                    <a:bodyPr/>
                    <a:lstStyle/>
                    <a:p>
                      <a:endParaRPr lang="en-US"/>
                    </a:p>
                  </a:txBody>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Location similarity on overlapping changed files</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latin typeface="Open Sans"/>
                          <a:ea typeface="Open Sans"/>
                          <a:cs typeface="Open Sans"/>
                          <a:sym typeface="Open Sans"/>
                        </a:rPr>
                        <a:t>[0,1]</a:t>
                      </a:r>
                      <a:endParaRPr sz="1600">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90325">
                <a:tc>
                  <a:txBody>
                    <a:bodyPr/>
                    <a:lstStyle/>
                    <a:p>
                      <a:pPr marL="0" lvl="0" indent="0" algn="l" rtl="0">
                        <a:lnSpc>
                          <a:spcPct val="115000"/>
                        </a:lnSpc>
                        <a:spcBef>
                          <a:spcPts val="0"/>
                        </a:spcBef>
                        <a:spcAft>
                          <a:spcPts val="0"/>
                        </a:spcAft>
                        <a:buNone/>
                      </a:pPr>
                      <a:r>
                        <a:rPr lang="en-US" sz="1600" b="1">
                          <a:solidFill>
                            <a:srgbClr val="24292E"/>
                          </a:solidFill>
                          <a:latin typeface="Open Sans"/>
                          <a:ea typeface="Open Sans"/>
                          <a:cs typeface="Open Sans"/>
                          <a:sym typeface="Open Sans"/>
                        </a:rPr>
                        <a:t>Reference to issue tracker</a:t>
                      </a:r>
                      <a:endParaRPr sz="1600" b="1">
                        <a:solidFill>
                          <a:srgbClr val="24292E"/>
                        </a:solidFill>
                        <a:latin typeface="Open Sans"/>
                        <a:ea typeface="Open Sans"/>
                        <a:cs typeface="Open Sans"/>
                        <a:sym typeface="Open Sans"/>
                      </a:endParaRPr>
                    </a:p>
                  </a:txBody>
                  <a:tcPr marL="28575" marR="28575" marT="19050" marB="19050" anchor="ctr">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Reference to issue tracker</a:t>
                      </a:r>
                      <a:endParaRPr sz="1600">
                        <a:solidFill>
                          <a:srgbClr val="24292E"/>
                        </a:solidFill>
                        <a:latin typeface="Open Sans"/>
                        <a:ea typeface="Open Sans"/>
                        <a:cs typeface="Open Sans"/>
                        <a:sym typeface="Open Sans"/>
                      </a:endParaRPr>
                    </a:p>
                  </a:txBody>
                  <a:tcPr marL="28575" marR="28575" marT="19050" marB="19050" anchor="b">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US" sz="1600">
                          <a:solidFill>
                            <a:srgbClr val="24292E"/>
                          </a:solidFill>
                          <a:latin typeface="Open Sans"/>
                          <a:ea typeface="Open Sans"/>
                          <a:cs typeface="Open Sans"/>
                          <a:sym typeface="Open Sans"/>
                        </a:rPr>
                        <a:t>{-1, 0, 1}</a:t>
                      </a:r>
                      <a:endParaRPr sz="1600">
                        <a:solidFill>
                          <a:srgbClr val="24292E"/>
                        </a:solidFill>
                        <a:latin typeface="Open Sans"/>
                        <a:ea typeface="Open Sans"/>
                        <a:cs typeface="Open Sans"/>
                        <a:sym typeface="Open Sans"/>
                      </a:endParaRPr>
                    </a:p>
                  </a:txBody>
                  <a:tcPr marL="28575" marR="28575" marT="19050" marB="19050">
                    <a:lnL w="9475" cap="flat" cmpd="sng">
                      <a:solidFill>
                        <a:srgbClr val="CCCCCC"/>
                      </a:solidFill>
                      <a:prstDash val="solid"/>
                      <a:round/>
                      <a:headEnd type="none" w="sm" len="sm"/>
                      <a:tailEnd type="none" w="sm" len="sm"/>
                    </a:lnL>
                    <a:lnR w="9475" cap="flat" cmpd="sng">
                      <a:solidFill>
                        <a:srgbClr val="CCCCCC"/>
                      </a:solidFill>
                      <a:prstDash val="solid"/>
                      <a:round/>
                      <a:headEnd type="none" w="sm" len="sm"/>
                      <a:tailEnd type="none" w="sm" len="sm"/>
                    </a:lnR>
                    <a:lnT w="9475" cap="flat" cmpd="sng">
                      <a:solidFill>
                        <a:srgbClr val="CCCCCC"/>
                      </a:solidFill>
                      <a:prstDash val="solid"/>
                      <a:round/>
                      <a:headEnd type="none" w="sm" len="sm"/>
                      <a:tailEnd type="none" w="sm" len="sm"/>
                    </a:lnT>
                    <a:lnB w="947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38"/>
          <p:cNvGrpSpPr/>
          <p:nvPr/>
        </p:nvGrpSpPr>
        <p:grpSpPr>
          <a:xfrm>
            <a:off x="247500" y="1039729"/>
            <a:ext cx="3793500" cy="895804"/>
            <a:chOff x="276000" y="1373913"/>
            <a:chExt cx="3793500" cy="1403421"/>
          </a:xfrm>
        </p:grpSpPr>
        <p:sp>
          <p:nvSpPr>
            <p:cNvPr id="363" name="Google Shape;363;p38"/>
            <p:cNvSpPr/>
            <p:nvPr/>
          </p:nvSpPr>
          <p:spPr>
            <a:xfrm>
              <a:off x="420600" y="1417734"/>
              <a:ext cx="3553800" cy="1359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000000"/>
                </a:solidFill>
                <a:latin typeface="PT Sans Narrow"/>
                <a:ea typeface="PT Sans Narrow"/>
                <a:cs typeface="PT Sans Narrow"/>
                <a:sym typeface="PT Sans Narrow"/>
              </a:endParaRPr>
            </a:p>
          </p:txBody>
        </p:sp>
        <p:sp>
          <p:nvSpPr>
            <p:cNvPr id="364" name="Google Shape;364;p38"/>
            <p:cNvSpPr txBox="1"/>
            <p:nvPr/>
          </p:nvSpPr>
          <p:spPr>
            <a:xfrm>
              <a:off x="276000" y="1373913"/>
              <a:ext cx="3793500" cy="1155900"/>
            </a:xfrm>
            <a:prstGeom prst="rect">
              <a:avLst/>
            </a:prstGeom>
            <a:noFill/>
            <a:ln>
              <a:noFill/>
            </a:ln>
          </p:spPr>
          <p:txBody>
            <a:bodyPr spcFirstLastPara="1" wrap="square" lIns="91425" tIns="91425" rIns="91425" bIns="91425" anchor="t" anchorCtr="0">
              <a:noAutofit/>
            </a:bodyPr>
            <a:lstStyle/>
            <a:p>
              <a:pPr lvl="0" algn="ctr">
                <a:buClr>
                  <a:schemeClr val="accent1"/>
                </a:buClr>
                <a:buSzPts val="2160"/>
              </a:pPr>
              <a:r>
                <a:rPr lang="en-US" sz="2400" b="1" dirty="0">
                  <a:solidFill>
                    <a:schemeClr val="dk1"/>
                  </a:solidFill>
                  <a:latin typeface="Open Sans"/>
                  <a:ea typeface="Open Sans"/>
                  <a:cs typeface="Open Sans"/>
                  <a:sym typeface="Open Sans"/>
                </a:rPr>
                <a:t>Manually analyze duplicate PRs</a:t>
              </a:r>
              <a:endParaRPr lang="en-US" sz="2400" dirty="0">
                <a:solidFill>
                  <a:srgbClr val="3F3F3F"/>
                </a:solidFill>
                <a:latin typeface="PT Sans Narrow"/>
                <a:ea typeface="PT Sans Narrow"/>
                <a:cs typeface="PT Sans Narrow"/>
                <a:sym typeface="PT Sans Narrow"/>
              </a:endParaRPr>
            </a:p>
          </p:txBody>
        </p:sp>
      </p:grpSp>
      <p:grpSp>
        <p:nvGrpSpPr>
          <p:cNvPr id="365" name="Google Shape;365;p38"/>
          <p:cNvGrpSpPr/>
          <p:nvPr/>
        </p:nvGrpSpPr>
        <p:grpSpPr>
          <a:xfrm>
            <a:off x="6041301" y="3989152"/>
            <a:ext cx="2625857" cy="933830"/>
            <a:chOff x="4783882" y="2082992"/>
            <a:chExt cx="4048500" cy="1318224"/>
          </a:xfrm>
        </p:grpSpPr>
        <p:sp>
          <p:nvSpPr>
            <p:cNvPr id="366" name="Google Shape;366;p38"/>
            <p:cNvSpPr/>
            <p:nvPr/>
          </p:nvSpPr>
          <p:spPr>
            <a:xfrm>
              <a:off x="4996402" y="2082992"/>
              <a:ext cx="3709500" cy="1264500"/>
            </a:xfrm>
            <a:prstGeom prst="rect">
              <a:avLst/>
            </a:prstGeom>
            <a:solidFill>
              <a:srgbClr val="E6B8A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67" name="Google Shape;367;p38"/>
            <p:cNvSpPr txBox="1"/>
            <p:nvPr/>
          </p:nvSpPr>
          <p:spPr>
            <a:xfrm>
              <a:off x="4783882" y="2299015"/>
              <a:ext cx="40485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ML predicting redundancies</a:t>
              </a:r>
              <a:endParaRPr sz="2400" b="1" i="0" u="none" strike="noStrike" cap="none">
                <a:solidFill>
                  <a:schemeClr val="dk1"/>
                </a:solidFill>
                <a:latin typeface="Open Sans"/>
                <a:ea typeface="Open Sans"/>
                <a:cs typeface="Open Sans"/>
                <a:sym typeface="Open Sans"/>
              </a:endParaRPr>
            </a:p>
          </p:txBody>
        </p:sp>
      </p:grpSp>
      <p:sp>
        <p:nvSpPr>
          <p:cNvPr id="368" name="Google Shape;368;p38"/>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Method</a:t>
            </a:r>
            <a:endParaRPr sz="3000" b="1">
              <a:solidFill>
                <a:schemeClr val="lt1"/>
              </a:solidFill>
            </a:endParaRPr>
          </a:p>
        </p:txBody>
      </p:sp>
      <p:grpSp>
        <p:nvGrpSpPr>
          <p:cNvPr id="369" name="Google Shape;369;p38"/>
          <p:cNvGrpSpPr/>
          <p:nvPr/>
        </p:nvGrpSpPr>
        <p:grpSpPr>
          <a:xfrm>
            <a:off x="2257075" y="2231850"/>
            <a:ext cx="3038625" cy="1102200"/>
            <a:chOff x="3778083" y="2082984"/>
            <a:chExt cx="3464400" cy="1102200"/>
          </a:xfrm>
        </p:grpSpPr>
        <p:sp>
          <p:nvSpPr>
            <p:cNvPr id="370" name="Google Shape;370;p38"/>
            <p:cNvSpPr/>
            <p:nvPr/>
          </p:nvSpPr>
          <p:spPr>
            <a:xfrm>
              <a:off x="3904437" y="2082984"/>
              <a:ext cx="3176100" cy="895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71" name="Google Shape;371;p38"/>
            <p:cNvSpPr txBox="1"/>
            <p:nvPr/>
          </p:nvSpPr>
          <p:spPr>
            <a:xfrm>
              <a:off x="3778083" y="2082984"/>
              <a:ext cx="34644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dirty="0">
                  <a:solidFill>
                    <a:schemeClr val="dk1"/>
                  </a:solidFill>
                  <a:latin typeface="Open Sans"/>
                  <a:ea typeface="Open Sans"/>
                  <a:cs typeface="Open Sans"/>
                  <a:sym typeface="Open Sans"/>
                </a:rPr>
                <a:t>Developing clues as indicators</a:t>
              </a:r>
              <a:endParaRPr sz="2400" b="1" i="0" u="none" strike="noStrike" cap="none" dirty="0">
                <a:solidFill>
                  <a:schemeClr val="dk1"/>
                </a:solidFill>
                <a:latin typeface="Open Sans"/>
                <a:ea typeface="Open Sans"/>
                <a:cs typeface="Open Sans"/>
                <a:sym typeface="Open Sans"/>
              </a:endParaRPr>
            </a:p>
          </p:txBody>
        </p:sp>
      </p:grpSp>
      <p:grpSp>
        <p:nvGrpSpPr>
          <p:cNvPr id="372" name="Google Shape;372;p38"/>
          <p:cNvGrpSpPr/>
          <p:nvPr/>
        </p:nvGrpSpPr>
        <p:grpSpPr>
          <a:xfrm>
            <a:off x="3974803" y="3334045"/>
            <a:ext cx="3438189" cy="602875"/>
            <a:chOff x="3778128" y="2082988"/>
            <a:chExt cx="4123518" cy="602875"/>
          </a:xfrm>
        </p:grpSpPr>
        <p:sp>
          <p:nvSpPr>
            <p:cNvPr id="373" name="Google Shape;373;p38"/>
            <p:cNvSpPr/>
            <p:nvPr/>
          </p:nvSpPr>
          <p:spPr>
            <a:xfrm>
              <a:off x="3904446" y="2082988"/>
              <a:ext cx="3997200" cy="461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74" name="Google Shape;374;p38"/>
            <p:cNvSpPr txBox="1"/>
            <p:nvPr/>
          </p:nvSpPr>
          <p:spPr>
            <a:xfrm>
              <a:off x="3778128" y="2161463"/>
              <a:ext cx="4123500" cy="524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Operationalization</a:t>
              </a:r>
              <a:endParaRPr sz="2400" b="1" i="0" u="none" strike="noStrike" cap="none">
                <a:solidFill>
                  <a:schemeClr val="dk1"/>
                </a:solidFill>
                <a:latin typeface="Open Sans"/>
                <a:ea typeface="Open Sans"/>
                <a:cs typeface="Open Sans"/>
                <a:sym typeface="Open Sans"/>
              </a:endParaRPr>
            </a:p>
          </p:txBody>
        </p:sp>
      </p:grpSp>
      <p:sp>
        <p:nvSpPr>
          <p:cNvPr id="375" name="Google Shape;375;p38"/>
          <p:cNvSpPr/>
          <p:nvPr/>
        </p:nvSpPr>
        <p:spPr>
          <a:xfrm rot="10800000" flipH="1">
            <a:off x="1735675" y="20628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rot="10800000" flipH="1">
            <a:off x="3394900" y="3213525"/>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rot="10800000" flipH="1">
            <a:off x="5461400" y="38750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flipH="1">
            <a:off x="4041000" y="146210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2" name="Rounded Rectangle 1">
            <a:extLst>
              <a:ext uri="{FF2B5EF4-FFF2-40B4-BE49-F238E27FC236}">
                <a16:creationId xmlns:a16="http://schemas.microsoft.com/office/drawing/2014/main" id="{F4D4868C-B36D-AE42-BBF8-029219971EFE}"/>
              </a:ext>
            </a:extLst>
          </p:cNvPr>
          <p:cNvSpPr/>
          <p:nvPr/>
        </p:nvSpPr>
        <p:spPr>
          <a:xfrm>
            <a:off x="678730" y="1039729"/>
            <a:ext cx="3006119" cy="873912"/>
          </a:xfrm>
          <a:prstGeom prst="roundRect">
            <a:avLst/>
          </a:prstGeom>
          <a:solidFill>
            <a:srgbClr val="D1F6D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Google Shape;364;p38"/>
          <p:cNvSpPr txBox="1"/>
          <p:nvPr/>
        </p:nvSpPr>
        <p:spPr>
          <a:xfrm>
            <a:off x="247500" y="1039729"/>
            <a:ext cx="3793500" cy="737811"/>
          </a:xfrm>
          <a:prstGeom prst="rect">
            <a:avLst/>
          </a:prstGeom>
          <a:noFill/>
          <a:ln>
            <a:noFill/>
          </a:ln>
        </p:spPr>
        <p:txBody>
          <a:bodyPr spcFirstLastPara="1" wrap="square" lIns="91425" tIns="91425" rIns="91425" bIns="91425" anchor="t" anchorCtr="0">
            <a:noAutofit/>
          </a:bodyPr>
          <a:lstStyle/>
          <a:p>
            <a:pPr lvl="0" algn="ctr">
              <a:buClr>
                <a:schemeClr val="accent1"/>
              </a:buClr>
              <a:buSzPts val="2160"/>
            </a:pPr>
            <a:r>
              <a:rPr lang="en-US" sz="2400" b="1" dirty="0">
                <a:solidFill>
                  <a:schemeClr val="dk1"/>
                </a:solidFill>
                <a:latin typeface="Open Sans"/>
                <a:ea typeface="Open Sans"/>
                <a:cs typeface="Open Sans"/>
                <a:sym typeface="Open Sans"/>
              </a:rPr>
              <a:t>Manually analyze duplicate PRs</a:t>
            </a:r>
            <a:endParaRPr lang="en-US" sz="2400" dirty="0">
              <a:solidFill>
                <a:srgbClr val="3F3F3F"/>
              </a:solidFill>
              <a:latin typeface="PT Sans Narrow"/>
              <a:ea typeface="PT Sans Narrow"/>
              <a:cs typeface="PT Sans Narrow"/>
              <a:sym typeface="PT Sans Narrow"/>
            </a:endParaRPr>
          </a:p>
        </p:txBody>
      </p:sp>
      <p:grpSp>
        <p:nvGrpSpPr>
          <p:cNvPr id="365" name="Google Shape;365;p38"/>
          <p:cNvGrpSpPr/>
          <p:nvPr/>
        </p:nvGrpSpPr>
        <p:grpSpPr>
          <a:xfrm>
            <a:off x="6041301" y="3989152"/>
            <a:ext cx="2625857" cy="933830"/>
            <a:chOff x="4783882" y="2082992"/>
            <a:chExt cx="4048500" cy="1318224"/>
          </a:xfrm>
        </p:grpSpPr>
        <p:sp>
          <p:nvSpPr>
            <p:cNvPr id="366" name="Google Shape;366;p38"/>
            <p:cNvSpPr/>
            <p:nvPr/>
          </p:nvSpPr>
          <p:spPr>
            <a:xfrm>
              <a:off x="4996402" y="2082992"/>
              <a:ext cx="3709500" cy="1264500"/>
            </a:xfrm>
            <a:prstGeom prst="rect">
              <a:avLst/>
            </a:prstGeom>
            <a:solidFill>
              <a:srgbClr val="E6B8AF"/>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67" name="Google Shape;367;p38"/>
            <p:cNvSpPr txBox="1"/>
            <p:nvPr/>
          </p:nvSpPr>
          <p:spPr>
            <a:xfrm>
              <a:off x="4783882" y="2299015"/>
              <a:ext cx="4048500"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dirty="0">
                  <a:solidFill>
                    <a:schemeClr val="dk1"/>
                  </a:solidFill>
                  <a:latin typeface="Open Sans"/>
                  <a:ea typeface="Open Sans"/>
                  <a:cs typeface="Open Sans"/>
                  <a:sym typeface="Open Sans"/>
                </a:rPr>
                <a:t>ML predicting redundancies</a:t>
              </a:r>
              <a:endParaRPr sz="2400" b="1" i="0" u="none" strike="noStrike" cap="none" dirty="0">
                <a:solidFill>
                  <a:schemeClr val="dk1"/>
                </a:solidFill>
                <a:latin typeface="Open Sans"/>
                <a:ea typeface="Open Sans"/>
                <a:cs typeface="Open Sans"/>
                <a:sym typeface="Open Sans"/>
              </a:endParaRPr>
            </a:p>
          </p:txBody>
        </p:sp>
      </p:grpSp>
      <p:sp>
        <p:nvSpPr>
          <p:cNvPr id="368" name="Google Shape;368;p38"/>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Method</a:t>
            </a:r>
            <a:endParaRPr sz="3000" b="1">
              <a:solidFill>
                <a:schemeClr val="lt1"/>
              </a:solidFill>
            </a:endParaRPr>
          </a:p>
        </p:txBody>
      </p:sp>
      <p:sp>
        <p:nvSpPr>
          <p:cNvPr id="371" name="Google Shape;371;p38"/>
          <p:cNvSpPr txBox="1"/>
          <p:nvPr/>
        </p:nvSpPr>
        <p:spPr>
          <a:xfrm>
            <a:off x="2304469" y="2210823"/>
            <a:ext cx="3038625" cy="11022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dirty="0">
                <a:solidFill>
                  <a:schemeClr val="dk1"/>
                </a:solidFill>
                <a:latin typeface="Open Sans"/>
                <a:ea typeface="Open Sans"/>
                <a:cs typeface="Open Sans"/>
                <a:sym typeface="Open Sans"/>
              </a:rPr>
              <a:t>Developing clues as indicators</a:t>
            </a:r>
            <a:endParaRPr sz="2400" b="1" i="0" u="none" strike="noStrike" cap="none" dirty="0">
              <a:solidFill>
                <a:schemeClr val="dk1"/>
              </a:solidFill>
              <a:latin typeface="Open Sans"/>
              <a:ea typeface="Open Sans"/>
              <a:cs typeface="Open Sans"/>
              <a:sym typeface="Open Sans"/>
            </a:endParaRPr>
          </a:p>
        </p:txBody>
      </p:sp>
      <p:grpSp>
        <p:nvGrpSpPr>
          <p:cNvPr id="372" name="Google Shape;372;p38"/>
          <p:cNvGrpSpPr/>
          <p:nvPr/>
        </p:nvGrpSpPr>
        <p:grpSpPr>
          <a:xfrm>
            <a:off x="3974803" y="3334045"/>
            <a:ext cx="3438189" cy="602875"/>
            <a:chOff x="3778128" y="2082988"/>
            <a:chExt cx="4123518" cy="602875"/>
          </a:xfrm>
        </p:grpSpPr>
        <p:sp>
          <p:nvSpPr>
            <p:cNvPr id="373" name="Google Shape;373;p38"/>
            <p:cNvSpPr/>
            <p:nvPr/>
          </p:nvSpPr>
          <p:spPr>
            <a:xfrm>
              <a:off x="3904446" y="2082988"/>
              <a:ext cx="3997200" cy="461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00" b="0" i="0" u="none" strike="noStrike" cap="none">
                <a:solidFill>
                  <a:srgbClr val="000000"/>
                </a:solidFill>
                <a:latin typeface="Arial"/>
                <a:ea typeface="Arial"/>
                <a:cs typeface="Arial"/>
                <a:sym typeface="Arial"/>
              </a:endParaRPr>
            </a:p>
          </p:txBody>
        </p:sp>
        <p:sp>
          <p:nvSpPr>
            <p:cNvPr id="374" name="Google Shape;374;p38"/>
            <p:cNvSpPr txBox="1"/>
            <p:nvPr/>
          </p:nvSpPr>
          <p:spPr>
            <a:xfrm>
              <a:off x="3778128" y="2161463"/>
              <a:ext cx="4123500" cy="5244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1600"/>
                </a:spcAft>
                <a:buClr>
                  <a:srgbClr val="000000"/>
                </a:buClr>
                <a:buSzPts val="2700"/>
                <a:buFont typeface="Arial"/>
                <a:buNone/>
              </a:pPr>
              <a:r>
                <a:rPr lang="en-US" sz="2400" b="1">
                  <a:solidFill>
                    <a:schemeClr val="dk1"/>
                  </a:solidFill>
                  <a:latin typeface="Open Sans"/>
                  <a:ea typeface="Open Sans"/>
                  <a:cs typeface="Open Sans"/>
                  <a:sym typeface="Open Sans"/>
                </a:rPr>
                <a:t>Operationalization</a:t>
              </a:r>
              <a:endParaRPr sz="2400" b="1" i="0" u="none" strike="noStrike" cap="none">
                <a:solidFill>
                  <a:schemeClr val="dk1"/>
                </a:solidFill>
                <a:latin typeface="Open Sans"/>
                <a:ea typeface="Open Sans"/>
                <a:cs typeface="Open Sans"/>
                <a:sym typeface="Open Sans"/>
              </a:endParaRPr>
            </a:p>
          </p:txBody>
        </p:sp>
      </p:grpSp>
      <p:sp>
        <p:nvSpPr>
          <p:cNvPr id="375" name="Google Shape;375;p38"/>
          <p:cNvSpPr/>
          <p:nvPr/>
        </p:nvSpPr>
        <p:spPr>
          <a:xfrm rot="10800000" flipH="1">
            <a:off x="1735675" y="20628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p:nvPr/>
        </p:nvSpPr>
        <p:spPr>
          <a:xfrm rot="10800000" flipH="1">
            <a:off x="3394900" y="3213525"/>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8"/>
          <p:cNvSpPr/>
          <p:nvPr/>
        </p:nvSpPr>
        <p:spPr>
          <a:xfrm rot="10800000" flipH="1">
            <a:off x="5461400" y="387505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8"/>
          <p:cNvSpPr/>
          <p:nvPr/>
        </p:nvSpPr>
        <p:spPr>
          <a:xfrm flipH="1">
            <a:off x="4041000" y="1462100"/>
            <a:ext cx="579900" cy="524400"/>
          </a:xfrm>
          <a:prstGeom prst="bentArrow">
            <a:avLst>
              <a:gd name="adj1" fmla="val 25000"/>
              <a:gd name="adj2" fmla="val 25000"/>
              <a:gd name="adj3" fmla="val 25000"/>
              <a:gd name="adj4" fmla="val 43750"/>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9260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9"/>
          <p:cNvSpPr txBox="1"/>
          <p:nvPr/>
        </p:nvSpPr>
        <p:spPr>
          <a:xfrm>
            <a:off x="1990400" y="1251488"/>
            <a:ext cx="3192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latin typeface="Century Gothic"/>
                <a:ea typeface="Century Gothic"/>
                <a:cs typeface="Century Gothic"/>
                <a:sym typeface="Century Gothic"/>
              </a:rPr>
              <a:t>List of Features</a:t>
            </a:r>
            <a:endParaRPr/>
          </a:p>
        </p:txBody>
      </p:sp>
      <p:sp>
        <p:nvSpPr>
          <p:cNvPr id="384" name="Google Shape;384;p39"/>
          <p:cNvSpPr txBox="1"/>
          <p:nvPr/>
        </p:nvSpPr>
        <p:spPr>
          <a:xfrm>
            <a:off x="6431688" y="1533863"/>
            <a:ext cx="3192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385" name="Google Shape;385;p39"/>
          <p:cNvGrpSpPr/>
          <p:nvPr/>
        </p:nvGrpSpPr>
        <p:grpSpPr>
          <a:xfrm>
            <a:off x="4824182" y="2072638"/>
            <a:ext cx="2655343" cy="465304"/>
            <a:chOff x="2513519" y="2654700"/>
            <a:chExt cx="2655343" cy="465304"/>
          </a:xfrm>
        </p:grpSpPr>
        <p:sp>
          <p:nvSpPr>
            <p:cNvPr id="386" name="Google Shape;386;p39"/>
            <p:cNvSpPr/>
            <p:nvPr/>
          </p:nvSpPr>
          <p:spPr>
            <a:xfrm rot="-3472">
              <a:off x="2513519" y="2790004"/>
              <a:ext cx="594000" cy="329700"/>
            </a:xfrm>
            <a:prstGeom prst="rightArrow">
              <a:avLst>
                <a:gd name="adj1" fmla="val 50000"/>
                <a:gd name="adj2"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txBox="1"/>
            <p:nvPr/>
          </p:nvSpPr>
          <p:spPr>
            <a:xfrm>
              <a:off x="3004062" y="2654700"/>
              <a:ext cx="21648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latin typeface="Century Gothic"/>
                  <a:ea typeface="Century Gothic"/>
                  <a:cs typeface="Century Gothic"/>
                  <a:sym typeface="Century Gothic"/>
                </a:rPr>
                <a:t>   Model (AdaBoost)</a:t>
              </a:r>
              <a:endParaRPr sz="2700" b="1">
                <a:latin typeface="Century Gothic"/>
                <a:ea typeface="Century Gothic"/>
                <a:cs typeface="Century Gothic"/>
                <a:sym typeface="Century Gothic"/>
              </a:endParaRPr>
            </a:p>
            <a:p>
              <a:pPr marL="0" lvl="0" indent="0" algn="ctr" rtl="0">
                <a:spcBef>
                  <a:spcPts val="0"/>
                </a:spcBef>
                <a:spcAft>
                  <a:spcPts val="0"/>
                </a:spcAft>
                <a:buNone/>
              </a:pPr>
              <a:endParaRPr/>
            </a:p>
          </p:txBody>
        </p:sp>
      </p:grpSp>
      <p:grpSp>
        <p:nvGrpSpPr>
          <p:cNvPr id="388" name="Google Shape;388;p39"/>
          <p:cNvGrpSpPr/>
          <p:nvPr/>
        </p:nvGrpSpPr>
        <p:grpSpPr>
          <a:xfrm>
            <a:off x="-26293" y="1515240"/>
            <a:ext cx="1656377" cy="1506267"/>
            <a:chOff x="116182" y="1284616"/>
            <a:chExt cx="2415600" cy="3216457"/>
          </a:xfrm>
        </p:grpSpPr>
        <p:sp>
          <p:nvSpPr>
            <p:cNvPr id="389" name="Google Shape;389;p39"/>
            <p:cNvSpPr/>
            <p:nvPr/>
          </p:nvSpPr>
          <p:spPr>
            <a:xfrm>
              <a:off x="282498" y="2207577"/>
              <a:ext cx="1926600" cy="649200"/>
            </a:xfrm>
            <a:prstGeom prst="roundRect">
              <a:avLst>
                <a:gd name="adj" fmla="val 16667"/>
              </a:avLst>
            </a:prstGeom>
            <a:noFill/>
            <a:ln>
              <a:noFill/>
            </a:ln>
          </p:spPr>
          <p:txBody>
            <a:bodyPr spcFirstLastPara="1" wrap="square" lIns="31750" tIns="31750" rIns="31750" bIns="31750" anchor="ctr" anchorCtr="0">
              <a:noAutofit/>
            </a:bodyPr>
            <a:lstStyle/>
            <a:p>
              <a:pPr marL="0" lvl="0" indent="0" algn="ctr" rtl="0">
                <a:spcBef>
                  <a:spcPts val="0"/>
                </a:spcBef>
                <a:spcAft>
                  <a:spcPts val="0"/>
                </a:spcAft>
                <a:buNone/>
              </a:pPr>
              <a:r>
                <a:rPr lang="en-US" sz="1800" b="1">
                  <a:latin typeface="Century Gothic"/>
                  <a:ea typeface="Century Gothic"/>
                  <a:cs typeface="Century Gothic"/>
                  <a:sym typeface="Century Gothic"/>
                </a:rPr>
                <a:t>Positive</a:t>
              </a:r>
              <a:endParaRPr sz="1800" b="1">
                <a:latin typeface="Century Gothic"/>
                <a:ea typeface="Century Gothic"/>
                <a:cs typeface="Century Gothic"/>
                <a:sym typeface="Century Gothic"/>
              </a:endParaRPr>
            </a:p>
          </p:txBody>
        </p:sp>
        <p:pic>
          <p:nvPicPr>
            <p:cNvPr id="390" name="Google Shape;390;p39"/>
            <p:cNvPicPr preferRelativeResize="0"/>
            <p:nvPr/>
          </p:nvPicPr>
          <p:blipFill rotWithShape="1">
            <a:blip r:embed="rId3">
              <a:alphaModFix/>
            </a:blip>
            <a:srcRect/>
            <a:stretch/>
          </p:blipFill>
          <p:spPr>
            <a:xfrm>
              <a:off x="817905" y="1284616"/>
              <a:ext cx="855747" cy="855753"/>
            </a:xfrm>
            <a:prstGeom prst="rect">
              <a:avLst/>
            </a:prstGeom>
            <a:noFill/>
            <a:ln>
              <a:noFill/>
            </a:ln>
          </p:spPr>
        </p:pic>
        <p:sp>
          <p:nvSpPr>
            <p:cNvPr id="391" name="Google Shape;391;p39"/>
            <p:cNvSpPr/>
            <p:nvPr/>
          </p:nvSpPr>
          <p:spPr>
            <a:xfrm>
              <a:off x="116182" y="3905873"/>
              <a:ext cx="2415600" cy="595200"/>
            </a:xfrm>
            <a:prstGeom prst="roundRect">
              <a:avLst>
                <a:gd name="adj" fmla="val 16667"/>
              </a:avLst>
            </a:prstGeom>
            <a:noFill/>
            <a:ln>
              <a:noFill/>
            </a:ln>
          </p:spPr>
          <p:txBody>
            <a:bodyPr spcFirstLastPara="1" wrap="square" lIns="31750" tIns="31750" rIns="31750" bIns="31750" anchor="ctr" anchorCtr="0">
              <a:noAutofit/>
            </a:bodyPr>
            <a:lstStyle/>
            <a:p>
              <a:pPr marL="0" lvl="0" indent="0" algn="ctr" rtl="0">
                <a:spcBef>
                  <a:spcPts val="0"/>
                </a:spcBef>
                <a:spcAft>
                  <a:spcPts val="0"/>
                </a:spcAft>
                <a:buClr>
                  <a:srgbClr val="000000"/>
                </a:buClr>
                <a:buSzPts val="1100"/>
                <a:buFont typeface="Arial"/>
                <a:buNone/>
              </a:pPr>
              <a:r>
                <a:rPr lang="en-US" sz="1800" b="1">
                  <a:latin typeface="Century Gothic"/>
                  <a:ea typeface="Century Gothic"/>
                  <a:cs typeface="Century Gothic"/>
                  <a:sym typeface="Century Gothic"/>
                </a:rPr>
                <a:t>Negative</a:t>
              </a:r>
              <a:endParaRPr sz="1800" b="1">
                <a:latin typeface="Century Gothic"/>
                <a:ea typeface="Century Gothic"/>
                <a:cs typeface="Century Gothic"/>
                <a:sym typeface="Century Gothic"/>
              </a:endParaRPr>
            </a:p>
          </p:txBody>
        </p:sp>
        <p:pic>
          <p:nvPicPr>
            <p:cNvPr id="392" name="Google Shape;392;p39"/>
            <p:cNvPicPr preferRelativeResize="0"/>
            <p:nvPr/>
          </p:nvPicPr>
          <p:blipFill rotWithShape="1">
            <a:blip r:embed="rId4">
              <a:alphaModFix/>
            </a:blip>
            <a:srcRect/>
            <a:stretch/>
          </p:blipFill>
          <p:spPr>
            <a:xfrm>
              <a:off x="817912" y="2923976"/>
              <a:ext cx="855747" cy="855753"/>
            </a:xfrm>
            <a:prstGeom prst="rect">
              <a:avLst/>
            </a:prstGeom>
            <a:noFill/>
            <a:ln>
              <a:noFill/>
            </a:ln>
          </p:spPr>
        </p:pic>
      </p:grpSp>
      <p:sp>
        <p:nvSpPr>
          <p:cNvPr id="393" name="Google Shape;393;p39"/>
          <p:cNvSpPr/>
          <p:nvPr/>
        </p:nvSpPr>
        <p:spPr>
          <a:xfrm>
            <a:off x="1547251" y="2030663"/>
            <a:ext cx="529500" cy="329400"/>
          </a:xfrm>
          <a:prstGeom prst="rightArrow">
            <a:avLst>
              <a:gd name="adj1" fmla="val 50000"/>
              <a:gd name="adj2"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39"/>
          <p:cNvPicPr preferRelativeResize="0"/>
          <p:nvPr/>
        </p:nvPicPr>
        <p:blipFill>
          <a:blip r:embed="rId5">
            <a:alphaModFix/>
          </a:blip>
          <a:stretch>
            <a:fillRect/>
          </a:stretch>
        </p:blipFill>
        <p:spPr>
          <a:xfrm>
            <a:off x="5620225" y="1340562"/>
            <a:ext cx="1163725" cy="872775"/>
          </a:xfrm>
          <a:prstGeom prst="rect">
            <a:avLst/>
          </a:prstGeom>
          <a:noFill/>
          <a:ln>
            <a:noFill/>
          </a:ln>
        </p:spPr>
      </p:pic>
      <p:grpSp>
        <p:nvGrpSpPr>
          <p:cNvPr id="395" name="Google Shape;395;p39"/>
          <p:cNvGrpSpPr/>
          <p:nvPr/>
        </p:nvGrpSpPr>
        <p:grpSpPr>
          <a:xfrm>
            <a:off x="2814125" y="1788163"/>
            <a:ext cx="867900" cy="1208775"/>
            <a:chOff x="3129350" y="2150625"/>
            <a:chExt cx="867900" cy="1208775"/>
          </a:xfrm>
        </p:grpSpPr>
        <p:sp>
          <p:nvSpPr>
            <p:cNvPr id="396" name="Google Shape;396;p39"/>
            <p:cNvSpPr/>
            <p:nvPr/>
          </p:nvSpPr>
          <p:spPr>
            <a:xfrm>
              <a:off x="3129350" y="2150625"/>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9"/>
            <p:cNvSpPr/>
            <p:nvPr/>
          </p:nvSpPr>
          <p:spPr>
            <a:xfrm>
              <a:off x="3129350" y="2321925"/>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a:off x="3129350" y="2496450"/>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a:off x="3129350" y="2667750"/>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a:off x="3129350" y="2842275"/>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a:off x="3129350" y="3188100"/>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a:off x="3129350" y="3016800"/>
              <a:ext cx="867900" cy="171300"/>
            </a:xfrm>
            <a:prstGeom prst="rect">
              <a:avLst/>
            </a:prstGeom>
            <a:solidFill>
              <a:srgbClr val="D9EAD3"/>
            </a:solidFill>
            <a:ln w="9525"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39"/>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b="1">
                <a:solidFill>
                  <a:schemeClr val="lt1"/>
                </a:solidFill>
                <a:latin typeface="Open Sans"/>
                <a:ea typeface="Open Sans"/>
                <a:cs typeface="Open Sans"/>
                <a:sym typeface="Open Sans"/>
              </a:rPr>
              <a:t>  Predicting duplicate code changes using ML</a:t>
            </a:r>
            <a:endParaRPr b="1">
              <a:solidFill>
                <a:srgbClr val="FFFFFF"/>
              </a:solidFill>
              <a:latin typeface="Open Sans"/>
              <a:ea typeface="Open Sans"/>
              <a:cs typeface="Open Sans"/>
              <a:sym typeface="Open Sans"/>
            </a:endParaRPr>
          </a:p>
        </p:txBody>
      </p:sp>
      <p:grpSp>
        <p:nvGrpSpPr>
          <p:cNvPr id="404" name="Google Shape;404;p39"/>
          <p:cNvGrpSpPr/>
          <p:nvPr/>
        </p:nvGrpSpPr>
        <p:grpSpPr>
          <a:xfrm>
            <a:off x="-59806" y="3122788"/>
            <a:ext cx="8768319" cy="1237326"/>
            <a:chOff x="255419" y="3637650"/>
            <a:chExt cx="8768319" cy="1237326"/>
          </a:xfrm>
        </p:grpSpPr>
        <p:grpSp>
          <p:nvGrpSpPr>
            <p:cNvPr id="405" name="Google Shape;405;p39"/>
            <p:cNvGrpSpPr/>
            <p:nvPr/>
          </p:nvGrpSpPr>
          <p:grpSpPr>
            <a:xfrm>
              <a:off x="3374500" y="3637650"/>
              <a:ext cx="2424975" cy="902399"/>
              <a:chOff x="7409500" y="2151500"/>
              <a:chExt cx="2424975" cy="902399"/>
            </a:xfrm>
          </p:grpSpPr>
          <p:grpSp>
            <p:nvGrpSpPr>
              <p:cNvPr id="406" name="Google Shape;406;p39"/>
              <p:cNvGrpSpPr/>
              <p:nvPr/>
            </p:nvGrpSpPr>
            <p:grpSpPr>
              <a:xfrm>
                <a:off x="7409500" y="2497600"/>
                <a:ext cx="2424975" cy="556299"/>
                <a:chOff x="7409500" y="2497600"/>
                <a:chExt cx="2424975" cy="556299"/>
              </a:xfrm>
            </p:grpSpPr>
            <p:sp>
              <p:nvSpPr>
                <p:cNvPr id="407" name="Google Shape;407;p39"/>
                <p:cNvSpPr/>
                <p:nvPr/>
              </p:nvSpPr>
              <p:spPr>
                <a:xfrm>
                  <a:off x="7409500" y="2724499"/>
                  <a:ext cx="433500" cy="329400"/>
                </a:xfrm>
                <a:prstGeom prst="rightArrow">
                  <a:avLst>
                    <a:gd name="adj1" fmla="val 50000"/>
                    <a:gd name="adj2"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txBox="1"/>
                <p:nvPr/>
              </p:nvSpPr>
              <p:spPr>
                <a:xfrm>
                  <a:off x="7998175" y="2497600"/>
                  <a:ext cx="1836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b="1">
                      <a:latin typeface="Century Gothic"/>
                      <a:ea typeface="Century Gothic"/>
                      <a:cs typeface="Century Gothic"/>
                      <a:sym typeface="Century Gothic"/>
                    </a:rPr>
                    <a:t>Similarity Score</a:t>
                  </a:r>
                  <a:endParaRPr sz="2700" b="1">
                    <a:latin typeface="Century Gothic"/>
                    <a:ea typeface="Century Gothic"/>
                    <a:cs typeface="Century Gothic"/>
                    <a:sym typeface="Century Gothic"/>
                  </a:endParaRPr>
                </a:p>
              </p:txBody>
            </p:sp>
          </p:grpSp>
          <p:pic>
            <p:nvPicPr>
              <p:cNvPr id="409" name="Google Shape;409;p39"/>
              <p:cNvPicPr preferRelativeResize="0"/>
              <p:nvPr/>
            </p:nvPicPr>
            <p:blipFill>
              <a:blip r:embed="rId6">
                <a:alphaModFix/>
              </a:blip>
              <a:stretch>
                <a:fillRect/>
              </a:stretch>
            </p:blipFill>
            <p:spPr>
              <a:xfrm>
                <a:off x="8622875" y="2151500"/>
                <a:ext cx="530225" cy="530225"/>
              </a:xfrm>
              <a:prstGeom prst="rect">
                <a:avLst/>
              </a:prstGeom>
              <a:noFill/>
              <a:ln>
                <a:noFill/>
              </a:ln>
            </p:spPr>
          </p:pic>
        </p:grpSp>
        <p:grpSp>
          <p:nvGrpSpPr>
            <p:cNvPr id="410" name="Google Shape;410;p39"/>
            <p:cNvGrpSpPr/>
            <p:nvPr/>
          </p:nvGrpSpPr>
          <p:grpSpPr>
            <a:xfrm>
              <a:off x="255419" y="3749711"/>
              <a:ext cx="8768319" cy="1125265"/>
              <a:chOff x="255419" y="3749711"/>
              <a:chExt cx="8768319" cy="1125265"/>
            </a:xfrm>
          </p:grpSpPr>
          <p:grpSp>
            <p:nvGrpSpPr>
              <p:cNvPr id="411" name="Google Shape;411;p39"/>
              <p:cNvGrpSpPr/>
              <p:nvPr/>
            </p:nvGrpSpPr>
            <p:grpSpPr>
              <a:xfrm>
                <a:off x="5628912" y="3749711"/>
                <a:ext cx="3394826" cy="1029784"/>
                <a:chOff x="6351856" y="3263986"/>
                <a:chExt cx="4850444" cy="1449379"/>
              </a:xfrm>
            </p:grpSpPr>
            <p:pic>
              <p:nvPicPr>
                <p:cNvPr id="412" name="Google Shape;412;p39"/>
                <p:cNvPicPr preferRelativeResize="0"/>
                <p:nvPr/>
              </p:nvPicPr>
              <p:blipFill>
                <a:blip r:embed="rId7">
                  <a:alphaModFix/>
                </a:blip>
                <a:stretch>
                  <a:fillRect/>
                </a:stretch>
              </p:blipFill>
              <p:spPr>
                <a:xfrm rot="-160796">
                  <a:off x="8712039" y="3320708"/>
                  <a:ext cx="2459423" cy="1335936"/>
                </a:xfrm>
                <a:prstGeom prst="rect">
                  <a:avLst/>
                </a:prstGeom>
                <a:noFill/>
                <a:ln>
                  <a:noFill/>
                </a:ln>
              </p:spPr>
            </p:pic>
            <p:sp>
              <p:nvSpPr>
                <p:cNvPr id="413" name="Google Shape;413;p39"/>
                <p:cNvSpPr/>
                <p:nvPr/>
              </p:nvSpPr>
              <p:spPr>
                <a:xfrm>
                  <a:off x="6366051" y="3979840"/>
                  <a:ext cx="2366700" cy="329400"/>
                </a:xfrm>
                <a:prstGeom prst="rightArrow">
                  <a:avLst>
                    <a:gd name="adj1" fmla="val 50000"/>
                    <a:gd name="adj2"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txBox="1"/>
                <p:nvPr/>
              </p:nvSpPr>
              <p:spPr>
                <a:xfrm>
                  <a:off x="6351856" y="3427975"/>
                  <a:ext cx="27564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latin typeface="Century Gothic"/>
                      <a:ea typeface="Century Gothic"/>
                      <a:cs typeface="Century Gothic"/>
                      <a:sym typeface="Century Gothic"/>
                    </a:rPr>
                    <a:t>Threshold</a:t>
                  </a:r>
                  <a:endParaRPr sz="2400" b="1">
                    <a:latin typeface="Century Gothic"/>
                    <a:ea typeface="Century Gothic"/>
                    <a:cs typeface="Century Gothic"/>
                    <a:sym typeface="Century Gothic"/>
                  </a:endParaRPr>
                </a:p>
              </p:txBody>
            </p:sp>
          </p:grpSp>
          <p:pic>
            <p:nvPicPr>
              <p:cNvPr id="415" name="Google Shape;415;p39"/>
              <p:cNvPicPr preferRelativeResize="0"/>
              <p:nvPr/>
            </p:nvPicPr>
            <p:blipFill>
              <a:blip r:embed="rId8">
                <a:alphaModFix/>
              </a:blip>
              <a:stretch>
                <a:fillRect/>
              </a:stretch>
            </p:blipFill>
            <p:spPr>
              <a:xfrm>
                <a:off x="778975" y="4033350"/>
                <a:ext cx="609172" cy="478900"/>
              </a:xfrm>
              <a:prstGeom prst="rect">
                <a:avLst/>
              </a:prstGeom>
              <a:noFill/>
              <a:ln>
                <a:noFill/>
              </a:ln>
            </p:spPr>
          </p:pic>
          <p:sp>
            <p:nvSpPr>
              <p:cNvPr id="416" name="Google Shape;416;p39"/>
              <p:cNvSpPr/>
              <p:nvPr/>
            </p:nvSpPr>
            <p:spPr>
              <a:xfrm>
                <a:off x="255419" y="4573474"/>
                <a:ext cx="1656300" cy="278700"/>
              </a:xfrm>
              <a:prstGeom prst="roundRect">
                <a:avLst>
                  <a:gd name="adj" fmla="val 16667"/>
                </a:avLst>
              </a:prstGeom>
              <a:noFill/>
              <a:ln>
                <a:noFill/>
              </a:ln>
            </p:spPr>
            <p:txBody>
              <a:bodyPr spcFirstLastPara="1" wrap="square" lIns="31750" tIns="31750" rIns="31750" bIns="31750" anchor="ctr" anchorCtr="0">
                <a:noAutofit/>
              </a:bodyPr>
              <a:lstStyle/>
              <a:p>
                <a:pPr marL="0" lvl="0" indent="0" algn="ctr" rtl="0">
                  <a:spcBef>
                    <a:spcPts val="0"/>
                  </a:spcBef>
                  <a:spcAft>
                    <a:spcPts val="0"/>
                  </a:spcAft>
                  <a:buClr>
                    <a:srgbClr val="000000"/>
                  </a:buClr>
                  <a:buSzPts val="1100"/>
                  <a:buFont typeface="Arial"/>
                  <a:buNone/>
                </a:pPr>
                <a:r>
                  <a:rPr lang="en-US" sz="1800" b="1">
                    <a:latin typeface="Century Gothic"/>
                    <a:ea typeface="Century Gothic"/>
                    <a:cs typeface="Century Gothic"/>
                    <a:sym typeface="Century Gothic"/>
                  </a:rPr>
                  <a:t>Live data</a:t>
                </a:r>
                <a:endParaRPr sz="1800" b="1">
                  <a:latin typeface="Century Gothic"/>
                  <a:ea typeface="Century Gothic"/>
                  <a:cs typeface="Century Gothic"/>
                  <a:sym typeface="Century Gothic"/>
                </a:endParaRPr>
              </a:p>
            </p:txBody>
          </p:sp>
          <p:sp>
            <p:nvSpPr>
              <p:cNvPr id="417" name="Google Shape;417;p39"/>
              <p:cNvSpPr/>
              <p:nvPr/>
            </p:nvSpPr>
            <p:spPr>
              <a:xfrm>
                <a:off x="1561295" y="4167875"/>
                <a:ext cx="460200" cy="329400"/>
              </a:xfrm>
              <a:prstGeom prst="rightArrow">
                <a:avLst>
                  <a:gd name="adj1" fmla="val 50000"/>
                  <a:gd name="adj2" fmla="val 50000"/>
                </a:avLst>
              </a:pr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8" name="Google Shape;418;p39"/>
              <p:cNvPicPr preferRelativeResize="0"/>
              <p:nvPr/>
            </p:nvPicPr>
            <p:blipFill>
              <a:blip r:embed="rId5">
                <a:alphaModFix/>
              </a:blip>
              <a:stretch>
                <a:fillRect/>
              </a:stretch>
            </p:blipFill>
            <p:spPr>
              <a:xfrm>
                <a:off x="2042125" y="3875701"/>
                <a:ext cx="1332366" cy="999275"/>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1000"/>
                                        <p:tgtEl>
                                          <p:spTgt spid="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0"/>
          <p:cNvSpPr txBox="1">
            <a:spLocks noGrp="1"/>
          </p:cNvSpPr>
          <p:nvPr>
            <p:ph type="title"/>
          </p:nvPr>
        </p:nvSpPr>
        <p:spPr>
          <a:xfrm>
            <a:off x="311700" y="96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A61C00"/>
                </a:solidFill>
                <a:latin typeface="Open Sans"/>
                <a:ea typeface="Open Sans"/>
                <a:cs typeface="Open Sans"/>
                <a:sym typeface="Open Sans"/>
              </a:rPr>
              <a:t>Experiment Setup</a:t>
            </a:r>
            <a:endParaRPr b="1">
              <a:solidFill>
                <a:srgbClr val="A61C00"/>
              </a:solidFill>
              <a:latin typeface="Open Sans"/>
              <a:ea typeface="Open Sans"/>
              <a:cs typeface="Open Sans"/>
              <a:sym typeface="Open Sans"/>
            </a:endParaRPr>
          </a:p>
        </p:txBody>
      </p:sp>
      <p:sp>
        <p:nvSpPr>
          <p:cNvPr id="424" name="Google Shape;424;p40"/>
          <p:cNvSpPr txBox="1"/>
          <p:nvPr/>
        </p:nvSpPr>
        <p:spPr>
          <a:xfrm>
            <a:off x="1661500" y="1265700"/>
            <a:ext cx="7326000" cy="256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a:solidFill>
                  <a:srgbClr val="3F3F3F"/>
                </a:solidFill>
                <a:latin typeface="Open Sans"/>
                <a:ea typeface="Open Sans"/>
                <a:cs typeface="Open Sans"/>
                <a:sym typeface="Open Sans"/>
              </a:rPr>
              <a:t>DupPR dataset </a:t>
            </a:r>
            <a:r>
              <a:rPr lang="en-US" sz="2400">
                <a:solidFill>
                  <a:srgbClr val="3F3F3F"/>
                </a:solidFill>
                <a:latin typeface="Open Sans"/>
                <a:ea typeface="Open Sans"/>
                <a:cs typeface="Open Sans"/>
                <a:sym typeface="Open Sans"/>
              </a:rPr>
              <a:t>[Li et al. 2018]</a:t>
            </a:r>
            <a:r>
              <a:rPr lang="en-US" sz="2400" b="1">
                <a:solidFill>
                  <a:srgbClr val="3F3F3F"/>
                </a:solidFill>
                <a:latin typeface="Open Sans"/>
                <a:ea typeface="Open Sans"/>
                <a:cs typeface="Open Sans"/>
                <a:sym typeface="Open Sans"/>
              </a:rPr>
              <a:t>:  </a:t>
            </a:r>
            <a:endParaRPr sz="2400">
              <a:solidFill>
                <a:srgbClr val="3F3F3F"/>
              </a:solidFill>
              <a:latin typeface="Open Sans"/>
              <a:ea typeface="Open Sans"/>
              <a:cs typeface="Open Sans"/>
              <a:sym typeface="Open Sans"/>
            </a:endParaRPr>
          </a:p>
          <a:p>
            <a:pPr marL="0" lvl="0" indent="0" algn="l" rtl="0">
              <a:spcBef>
                <a:spcPts val="1600"/>
              </a:spcBef>
              <a:spcAft>
                <a:spcPts val="0"/>
              </a:spcAft>
              <a:buNone/>
            </a:pPr>
            <a:r>
              <a:rPr lang="en-US" sz="2400" b="1">
                <a:solidFill>
                  <a:srgbClr val="3F3F3F"/>
                </a:solidFill>
                <a:latin typeface="Open Sans"/>
                <a:ea typeface="Open Sans"/>
                <a:cs typeface="Open Sans"/>
                <a:sym typeface="Open Sans"/>
              </a:rPr>
              <a:t>2323 pairs of duplicate PRs from 26 repos </a:t>
            </a:r>
            <a:endParaRPr sz="2400">
              <a:solidFill>
                <a:srgbClr val="3F3F3F"/>
              </a:solidFill>
              <a:latin typeface="Open Sans"/>
              <a:ea typeface="Open Sans"/>
              <a:cs typeface="Open Sans"/>
              <a:sym typeface="Open Sans"/>
            </a:endParaRPr>
          </a:p>
        </p:txBody>
      </p:sp>
      <p:graphicFrame>
        <p:nvGraphicFramePr>
          <p:cNvPr id="425" name="Google Shape;425;p40"/>
          <p:cNvGraphicFramePr/>
          <p:nvPr/>
        </p:nvGraphicFramePr>
        <p:xfrm>
          <a:off x="1734490" y="2596241"/>
          <a:ext cx="6611625" cy="1371630"/>
        </p:xfrm>
        <a:graphic>
          <a:graphicData uri="http://schemas.openxmlformats.org/drawingml/2006/table">
            <a:tbl>
              <a:tblPr firstRow="1" bandRow="1">
                <a:noFill/>
                <a:tableStyleId>{B96C8A12-B1B3-46F1-9F22-B17E2289A16B}</a:tableStyleId>
              </a:tblPr>
              <a:tblGrid>
                <a:gridCol w="1388775">
                  <a:extLst>
                    <a:ext uri="{9D8B030D-6E8A-4147-A177-3AD203B41FA5}">
                      <a16:colId xmlns:a16="http://schemas.microsoft.com/office/drawing/2014/main" val="20000"/>
                    </a:ext>
                  </a:extLst>
                </a:gridCol>
                <a:gridCol w="1411050">
                  <a:extLst>
                    <a:ext uri="{9D8B030D-6E8A-4147-A177-3AD203B41FA5}">
                      <a16:colId xmlns:a16="http://schemas.microsoft.com/office/drawing/2014/main" val="20001"/>
                    </a:ext>
                  </a:extLst>
                </a:gridCol>
                <a:gridCol w="3811800">
                  <a:extLst>
                    <a:ext uri="{9D8B030D-6E8A-4147-A177-3AD203B41FA5}">
                      <a16:colId xmlns:a16="http://schemas.microsoft.com/office/drawing/2014/main" val="20002"/>
                    </a:ext>
                  </a:extLst>
                </a:gridCol>
              </a:tblGrid>
              <a:tr h="457200">
                <a:tc>
                  <a:txBody>
                    <a:bodyPr/>
                    <a:lstStyle/>
                    <a:p>
                      <a:pPr marL="0" marR="0" lvl="0" indent="0" algn="l" rtl="0">
                        <a:spcBef>
                          <a:spcPts val="0"/>
                        </a:spcBef>
                        <a:spcAft>
                          <a:spcPts val="0"/>
                        </a:spcAft>
                        <a:buNone/>
                      </a:pPr>
                      <a:endParaRPr sz="2400">
                        <a:latin typeface="Open Sans"/>
                        <a:ea typeface="Open Sans"/>
                        <a:cs typeface="Open Sans"/>
                        <a:sym typeface="Open Sans"/>
                      </a:endParaRPr>
                    </a:p>
                  </a:txBody>
                  <a:tcPr marL="91450" marR="91450" marT="45725" marB="45725"/>
                </a:tc>
                <a:tc>
                  <a:txBody>
                    <a:bodyPr/>
                    <a:lstStyle/>
                    <a:p>
                      <a:pPr marL="0" marR="0" lvl="0" indent="0" algn="l" rtl="0">
                        <a:spcBef>
                          <a:spcPts val="0"/>
                        </a:spcBef>
                        <a:spcAft>
                          <a:spcPts val="0"/>
                        </a:spcAft>
                        <a:buNone/>
                      </a:pPr>
                      <a:r>
                        <a:rPr lang="en-US" sz="2400">
                          <a:latin typeface="Open Sans"/>
                          <a:ea typeface="Open Sans"/>
                          <a:cs typeface="Open Sans"/>
                          <a:sym typeface="Open Sans"/>
                        </a:rPr>
                        <a:t>#Repos</a:t>
                      </a:r>
                      <a:endParaRPr sz="2400">
                        <a:latin typeface="Open Sans"/>
                        <a:ea typeface="Open Sans"/>
                        <a:cs typeface="Open Sans"/>
                        <a:sym typeface="Open Sans"/>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350"/>
                        <a:buFont typeface="Century Gothic"/>
                        <a:buNone/>
                      </a:pPr>
                      <a:r>
                        <a:rPr lang="en-US" sz="2400">
                          <a:latin typeface="Open Sans"/>
                          <a:ea typeface="Open Sans"/>
                          <a:cs typeface="Open Sans"/>
                          <a:sym typeface="Open Sans"/>
                        </a:rPr>
                        <a:t>#Pairs of duplicate PRs </a:t>
                      </a:r>
                      <a:endParaRPr sz="2400">
                        <a:latin typeface="Open Sans"/>
                        <a:ea typeface="Open Sans"/>
                        <a:cs typeface="Open Sans"/>
                        <a:sym typeface="Open Sans"/>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2400">
                          <a:latin typeface="Open Sans"/>
                          <a:ea typeface="Open Sans"/>
                          <a:cs typeface="Open Sans"/>
                          <a:sym typeface="Open Sans"/>
                        </a:rPr>
                        <a:t>Training</a:t>
                      </a:r>
                      <a:endParaRPr sz="2400">
                        <a:latin typeface="Open Sans"/>
                        <a:ea typeface="Open Sans"/>
                        <a:cs typeface="Open Sans"/>
                        <a:sym typeface="Open Sans"/>
                      </a:endParaRPr>
                    </a:p>
                  </a:txBody>
                  <a:tcPr marL="91450" marR="91450" marT="45725" marB="45725">
                    <a:solidFill>
                      <a:srgbClr val="E6B8AF"/>
                    </a:solidFill>
                  </a:tcPr>
                </a:tc>
                <a:tc>
                  <a:txBody>
                    <a:bodyPr/>
                    <a:lstStyle/>
                    <a:p>
                      <a:pPr marL="0" marR="0" lvl="0" indent="0" algn="l" rtl="0">
                        <a:spcBef>
                          <a:spcPts val="0"/>
                        </a:spcBef>
                        <a:spcAft>
                          <a:spcPts val="0"/>
                        </a:spcAft>
                        <a:buNone/>
                      </a:pPr>
                      <a:r>
                        <a:rPr lang="en-US" sz="2400">
                          <a:latin typeface="Open Sans"/>
                          <a:ea typeface="Open Sans"/>
                          <a:cs typeface="Open Sans"/>
                          <a:sym typeface="Open Sans"/>
                        </a:rPr>
                        <a:t>12</a:t>
                      </a:r>
                      <a:endParaRPr sz="2400">
                        <a:latin typeface="Open Sans"/>
                        <a:ea typeface="Open Sans"/>
                        <a:cs typeface="Open Sans"/>
                        <a:sym typeface="Open Sans"/>
                      </a:endParaRPr>
                    </a:p>
                  </a:txBody>
                  <a:tcPr marL="91450" marR="91450" marT="45725" marB="45725">
                    <a:solidFill>
                      <a:srgbClr val="E6B8AF"/>
                    </a:solidFill>
                  </a:tcPr>
                </a:tc>
                <a:tc>
                  <a:txBody>
                    <a:bodyPr/>
                    <a:lstStyle/>
                    <a:p>
                      <a:pPr marL="0" marR="0" lvl="0" indent="0" algn="l" rtl="0">
                        <a:spcBef>
                          <a:spcPts val="0"/>
                        </a:spcBef>
                        <a:spcAft>
                          <a:spcPts val="0"/>
                        </a:spcAft>
                        <a:buNone/>
                      </a:pPr>
                      <a:r>
                        <a:rPr lang="en-US" sz="2400">
                          <a:latin typeface="Open Sans"/>
                          <a:ea typeface="Open Sans"/>
                          <a:cs typeface="Open Sans"/>
                          <a:sym typeface="Open Sans"/>
                        </a:rPr>
                        <a:t>1174</a:t>
                      </a:r>
                      <a:endParaRPr sz="2400">
                        <a:latin typeface="Open Sans"/>
                        <a:ea typeface="Open Sans"/>
                        <a:cs typeface="Open Sans"/>
                        <a:sym typeface="Open Sans"/>
                      </a:endParaRPr>
                    </a:p>
                  </a:txBody>
                  <a:tcPr marL="91450" marR="91450" marT="45725" marB="45725">
                    <a:solidFill>
                      <a:srgbClr val="E6B8AF"/>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2400">
                          <a:latin typeface="Open Sans"/>
                          <a:ea typeface="Open Sans"/>
                          <a:cs typeface="Open Sans"/>
                          <a:sym typeface="Open Sans"/>
                        </a:rPr>
                        <a:t>Testing</a:t>
                      </a:r>
                      <a:endParaRPr sz="2400">
                        <a:latin typeface="Open Sans"/>
                        <a:ea typeface="Open Sans"/>
                        <a:cs typeface="Open Sans"/>
                        <a:sym typeface="Open Sans"/>
                      </a:endParaRPr>
                    </a:p>
                  </a:txBody>
                  <a:tcPr marL="91450" marR="91450" marT="45725" marB="45725"/>
                </a:tc>
                <a:tc>
                  <a:txBody>
                    <a:bodyPr/>
                    <a:lstStyle/>
                    <a:p>
                      <a:pPr marL="0" marR="0" lvl="0" indent="0" algn="l" rtl="0">
                        <a:spcBef>
                          <a:spcPts val="0"/>
                        </a:spcBef>
                        <a:spcAft>
                          <a:spcPts val="0"/>
                        </a:spcAft>
                        <a:buNone/>
                      </a:pPr>
                      <a:r>
                        <a:rPr lang="en-US" sz="2400">
                          <a:latin typeface="Open Sans"/>
                          <a:ea typeface="Open Sans"/>
                          <a:cs typeface="Open Sans"/>
                          <a:sym typeface="Open Sans"/>
                        </a:rPr>
                        <a:t>14</a:t>
                      </a:r>
                      <a:endParaRPr sz="2400">
                        <a:latin typeface="Open Sans"/>
                        <a:ea typeface="Open Sans"/>
                        <a:cs typeface="Open Sans"/>
                        <a:sym typeface="Open Sans"/>
                      </a:endParaRPr>
                    </a:p>
                  </a:txBody>
                  <a:tcPr marL="91450" marR="91450" marT="45725" marB="45725"/>
                </a:tc>
                <a:tc>
                  <a:txBody>
                    <a:bodyPr/>
                    <a:lstStyle/>
                    <a:p>
                      <a:pPr marL="0" marR="0" lvl="0" indent="0" algn="l" rtl="0">
                        <a:spcBef>
                          <a:spcPts val="0"/>
                        </a:spcBef>
                        <a:spcAft>
                          <a:spcPts val="0"/>
                        </a:spcAft>
                        <a:buNone/>
                      </a:pPr>
                      <a:r>
                        <a:rPr lang="en-US" sz="2400">
                          <a:latin typeface="Open Sans"/>
                          <a:ea typeface="Open Sans"/>
                          <a:cs typeface="Open Sans"/>
                          <a:sym typeface="Open Sans"/>
                        </a:rPr>
                        <a:t>1149</a:t>
                      </a:r>
                      <a:endParaRPr sz="2400">
                        <a:latin typeface="Open Sans"/>
                        <a:ea typeface="Open Sans"/>
                        <a:cs typeface="Open Sans"/>
                        <a:sym typeface="Open Sans"/>
                      </a:endParaRPr>
                    </a:p>
                  </a:txBody>
                  <a:tcPr marL="91450" marR="91450" marT="45725" marB="45725"/>
                </a:tc>
                <a:extLst>
                  <a:ext uri="{0D108BD9-81ED-4DB2-BD59-A6C34878D82A}">
                    <a16:rowId xmlns:a16="http://schemas.microsoft.com/office/drawing/2014/main" val="10002"/>
                  </a:ext>
                </a:extLst>
              </a:tr>
            </a:tbl>
          </a:graphicData>
        </a:graphic>
      </p:graphicFrame>
      <p:sp>
        <p:nvSpPr>
          <p:cNvPr id="426" name="Google Shape;426;p40"/>
          <p:cNvSpPr txBox="1"/>
          <p:nvPr/>
        </p:nvSpPr>
        <p:spPr>
          <a:xfrm>
            <a:off x="8057525" y="20718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427" name="Google Shape;427;p40"/>
          <p:cNvGrpSpPr/>
          <p:nvPr/>
        </p:nvGrpSpPr>
        <p:grpSpPr>
          <a:xfrm>
            <a:off x="219724" y="1393277"/>
            <a:ext cx="1321070" cy="964293"/>
            <a:chOff x="282498" y="1122273"/>
            <a:chExt cx="1926600" cy="2059135"/>
          </a:xfrm>
        </p:grpSpPr>
        <p:sp>
          <p:nvSpPr>
            <p:cNvPr id="428" name="Google Shape;428;p40"/>
            <p:cNvSpPr/>
            <p:nvPr/>
          </p:nvSpPr>
          <p:spPr>
            <a:xfrm>
              <a:off x="282498" y="2532209"/>
              <a:ext cx="1926600" cy="649200"/>
            </a:xfrm>
            <a:prstGeom prst="roundRect">
              <a:avLst>
                <a:gd name="adj" fmla="val 16667"/>
              </a:avLst>
            </a:prstGeom>
            <a:noFill/>
            <a:ln>
              <a:noFill/>
            </a:ln>
          </p:spPr>
          <p:txBody>
            <a:bodyPr spcFirstLastPara="1" wrap="square" lIns="31750" tIns="31750" rIns="31750" bIns="31750" anchor="ctr" anchorCtr="0">
              <a:noAutofit/>
            </a:bodyPr>
            <a:lstStyle/>
            <a:p>
              <a:pPr marL="0" lvl="0" indent="0" algn="ctr" rtl="0">
                <a:spcBef>
                  <a:spcPts val="0"/>
                </a:spcBef>
                <a:spcAft>
                  <a:spcPts val="0"/>
                </a:spcAft>
                <a:buNone/>
              </a:pPr>
              <a:r>
                <a:rPr lang="en-US" sz="2400" b="1">
                  <a:solidFill>
                    <a:srgbClr val="3F3F3F"/>
                  </a:solidFill>
                  <a:latin typeface="Open Sans"/>
                  <a:ea typeface="Open Sans"/>
                  <a:cs typeface="Open Sans"/>
                  <a:sym typeface="Open Sans"/>
                </a:rPr>
                <a:t>Positive</a:t>
              </a:r>
              <a:endParaRPr sz="2400" b="1">
                <a:solidFill>
                  <a:srgbClr val="3F3F3F"/>
                </a:solidFill>
                <a:latin typeface="Open Sans"/>
                <a:ea typeface="Open Sans"/>
                <a:cs typeface="Open Sans"/>
                <a:sym typeface="Open Sans"/>
              </a:endParaRPr>
            </a:p>
            <a:p>
              <a:pPr marL="0" lvl="0" indent="0" algn="ctr" rtl="0">
                <a:spcBef>
                  <a:spcPts val="0"/>
                </a:spcBef>
                <a:spcAft>
                  <a:spcPts val="0"/>
                </a:spcAft>
                <a:buNone/>
              </a:pPr>
              <a:r>
                <a:rPr lang="en-US" sz="2400" b="1">
                  <a:solidFill>
                    <a:srgbClr val="3F3F3F"/>
                  </a:solidFill>
                  <a:latin typeface="Open Sans"/>
                  <a:ea typeface="Open Sans"/>
                  <a:cs typeface="Open Sans"/>
                  <a:sym typeface="Open Sans"/>
                </a:rPr>
                <a:t>Sample</a:t>
              </a:r>
              <a:endParaRPr sz="2400" b="1">
                <a:solidFill>
                  <a:srgbClr val="3F3F3F"/>
                </a:solidFill>
                <a:latin typeface="Open Sans"/>
                <a:ea typeface="Open Sans"/>
                <a:cs typeface="Open Sans"/>
                <a:sym typeface="Open Sans"/>
              </a:endParaRPr>
            </a:p>
          </p:txBody>
        </p:sp>
        <p:pic>
          <p:nvPicPr>
            <p:cNvPr id="429" name="Google Shape;429;p40"/>
            <p:cNvPicPr preferRelativeResize="0"/>
            <p:nvPr/>
          </p:nvPicPr>
          <p:blipFill rotWithShape="1">
            <a:blip r:embed="rId3">
              <a:alphaModFix/>
            </a:blip>
            <a:srcRect/>
            <a:stretch/>
          </p:blipFill>
          <p:spPr>
            <a:xfrm>
              <a:off x="817923" y="1122273"/>
              <a:ext cx="855747" cy="855753"/>
            </a:xfrm>
            <a:prstGeom prst="rect">
              <a:avLst/>
            </a:prstGeom>
            <a:noFill/>
            <a:ln>
              <a:noFill/>
            </a:ln>
          </p:spPr>
        </p:pic>
      </p:grpSp>
      <p:sp>
        <p:nvSpPr>
          <p:cNvPr id="430" name="Google Shape;430;p40"/>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b="1">
                <a:solidFill>
                  <a:srgbClr val="FFFFFF"/>
                </a:solidFill>
                <a:latin typeface="Open Sans"/>
                <a:ea typeface="Open Sans"/>
                <a:cs typeface="Open Sans"/>
                <a:sym typeface="Open Sans"/>
              </a:rPr>
              <a:t>  Experiment Setup</a:t>
            </a:r>
            <a:endParaRPr b="1">
              <a:solidFill>
                <a:srgbClr val="FFFFFF"/>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1"/>
          <p:cNvSpPr txBox="1"/>
          <p:nvPr/>
        </p:nvSpPr>
        <p:spPr>
          <a:xfrm>
            <a:off x="8057525" y="20718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41"/>
          <p:cNvSpPr txBox="1"/>
          <p:nvPr/>
        </p:nvSpPr>
        <p:spPr>
          <a:xfrm>
            <a:off x="1641750" y="1290600"/>
            <a:ext cx="6678300" cy="25623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Clr>
                <a:srgbClr val="B31166"/>
              </a:buClr>
              <a:buSzPts val="2400"/>
              <a:buFont typeface="Open Sans"/>
              <a:buChar char="-"/>
            </a:pPr>
            <a:r>
              <a:rPr lang="en-US" sz="2400" b="1">
                <a:solidFill>
                  <a:srgbClr val="3F3F3F"/>
                </a:solidFill>
                <a:latin typeface="Open Sans"/>
                <a:ea typeface="Open Sans"/>
                <a:cs typeface="Open Sans"/>
                <a:sym typeface="Open Sans"/>
              </a:rPr>
              <a:t>Randomly sampled merged PRs from corresponding repos</a:t>
            </a:r>
            <a:endParaRPr sz="2400" b="1">
              <a:solidFill>
                <a:srgbClr val="3F3F3F"/>
              </a:solidFill>
              <a:latin typeface="Open Sans"/>
              <a:ea typeface="Open Sans"/>
              <a:cs typeface="Open Sans"/>
              <a:sym typeface="Open Sans"/>
            </a:endParaRPr>
          </a:p>
          <a:p>
            <a:pPr marL="457200" lvl="0" indent="-381000" algn="l" rtl="0">
              <a:lnSpc>
                <a:spcPct val="115000"/>
              </a:lnSpc>
              <a:spcBef>
                <a:spcPts val="0"/>
              </a:spcBef>
              <a:spcAft>
                <a:spcPts val="0"/>
              </a:spcAft>
              <a:buClr>
                <a:srgbClr val="B31166"/>
              </a:buClr>
              <a:buSzPts val="2400"/>
              <a:buFont typeface="Open Sans"/>
              <a:buChar char="-"/>
            </a:pPr>
            <a:r>
              <a:rPr lang="en-US" sz="2400" b="1">
                <a:solidFill>
                  <a:srgbClr val="3F3F3F"/>
                </a:solidFill>
                <a:latin typeface="Open Sans"/>
                <a:ea typeface="Open Sans"/>
                <a:cs typeface="Open Sans"/>
                <a:sym typeface="Open Sans"/>
              </a:rPr>
              <a:t>Positive: Negative = 1:40 </a:t>
            </a:r>
            <a:endParaRPr sz="2400">
              <a:solidFill>
                <a:srgbClr val="3F3F3F"/>
              </a:solidFill>
              <a:latin typeface="Open Sans"/>
              <a:ea typeface="Open Sans"/>
              <a:cs typeface="Open Sans"/>
              <a:sym typeface="Open Sans"/>
            </a:endParaRPr>
          </a:p>
        </p:txBody>
      </p:sp>
      <p:sp>
        <p:nvSpPr>
          <p:cNvPr id="437" name="Google Shape;437;p41"/>
          <p:cNvSpPr/>
          <p:nvPr/>
        </p:nvSpPr>
        <p:spPr>
          <a:xfrm>
            <a:off x="239375" y="1962150"/>
            <a:ext cx="1491600" cy="303900"/>
          </a:xfrm>
          <a:prstGeom prst="roundRect">
            <a:avLst>
              <a:gd name="adj" fmla="val 16667"/>
            </a:avLst>
          </a:prstGeom>
          <a:noFill/>
          <a:ln>
            <a:noFill/>
          </a:ln>
        </p:spPr>
        <p:txBody>
          <a:bodyPr spcFirstLastPara="1" wrap="square" lIns="31750" tIns="31750" rIns="31750" bIns="31750" anchor="ctr" anchorCtr="0">
            <a:noAutofit/>
          </a:bodyPr>
          <a:lstStyle/>
          <a:p>
            <a:pPr marL="0" lvl="0" indent="0" algn="ctr" rtl="0">
              <a:spcBef>
                <a:spcPts val="0"/>
              </a:spcBef>
              <a:spcAft>
                <a:spcPts val="0"/>
              </a:spcAft>
              <a:buNone/>
            </a:pPr>
            <a:r>
              <a:rPr lang="en-US" sz="2400" b="1">
                <a:solidFill>
                  <a:srgbClr val="3F3F3F"/>
                </a:solidFill>
                <a:latin typeface="Open Sans"/>
                <a:ea typeface="Open Sans"/>
                <a:cs typeface="Open Sans"/>
                <a:sym typeface="Open Sans"/>
              </a:rPr>
              <a:t>Negative</a:t>
            </a:r>
            <a:endParaRPr sz="2400" b="1">
              <a:solidFill>
                <a:srgbClr val="3F3F3F"/>
              </a:solidFill>
              <a:latin typeface="Open Sans"/>
              <a:ea typeface="Open Sans"/>
              <a:cs typeface="Open Sans"/>
              <a:sym typeface="Open Sans"/>
            </a:endParaRPr>
          </a:p>
          <a:p>
            <a:pPr marL="0" lvl="0" indent="0" algn="ctr" rtl="0">
              <a:spcBef>
                <a:spcPts val="0"/>
              </a:spcBef>
              <a:spcAft>
                <a:spcPts val="0"/>
              </a:spcAft>
              <a:buNone/>
            </a:pPr>
            <a:r>
              <a:rPr lang="en-US" sz="2400" b="1">
                <a:solidFill>
                  <a:srgbClr val="3F3F3F"/>
                </a:solidFill>
                <a:latin typeface="Open Sans"/>
                <a:ea typeface="Open Sans"/>
                <a:cs typeface="Open Sans"/>
                <a:sym typeface="Open Sans"/>
              </a:rPr>
              <a:t>Sample</a:t>
            </a:r>
            <a:endParaRPr sz="2400" b="1">
              <a:solidFill>
                <a:srgbClr val="3F3F3F"/>
              </a:solidFill>
              <a:latin typeface="Open Sans"/>
              <a:ea typeface="Open Sans"/>
              <a:cs typeface="Open Sans"/>
              <a:sym typeface="Open Sans"/>
            </a:endParaRPr>
          </a:p>
        </p:txBody>
      </p:sp>
      <p:pic>
        <p:nvPicPr>
          <p:cNvPr id="438" name="Google Shape;438;p41"/>
          <p:cNvPicPr preferRelativeResize="0"/>
          <p:nvPr/>
        </p:nvPicPr>
        <p:blipFill rotWithShape="1">
          <a:blip r:embed="rId3">
            <a:alphaModFix/>
          </a:blip>
          <a:srcRect/>
          <a:stretch/>
        </p:blipFill>
        <p:spPr>
          <a:xfrm>
            <a:off x="606521" y="1239815"/>
            <a:ext cx="586786" cy="400749"/>
          </a:xfrm>
          <a:prstGeom prst="rect">
            <a:avLst/>
          </a:prstGeom>
          <a:noFill/>
          <a:ln>
            <a:noFill/>
          </a:ln>
        </p:spPr>
      </p:pic>
      <p:sp>
        <p:nvSpPr>
          <p:cNvPr id="439" name="Google Shape;439;p41"/>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b="1">
                <a:solidFill>
                  <a:srgbClr val="FFFFFF"/>
                </a:solidFill>
                <a:latin typeface="Open Sans"/>
                <a:ea typeface="Open Sans"/>
                <a:cs typeface="Open Sans"/>
                <a:sym typeface="Open Sans"/>
              </a:rPr>
              <a:t>  Experiment Setup</a:t>
            </a:r>
            <a:endParaRPr b="1">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body" idx="1"/>
          </p:nvPr>
        </p:nvSpPr>
        <p:spPr>
          <a:xfrm>
            <a:off x="307450" y="1837600"/>
            <a:ext cx="7068900" cy="2809800"/>
          </a:xfrm>
          <a:prstGeom prst="rect">
            <a:avLst/>
          </a:prstGeom>
          <a:noFill/>
          <a:ln>
            <a:noFill/>
          </a:ln>
        </p:spPr>
        <p:txBody>
          <a:bodyPr spcFirstLastPara="1" wrap="square" lIns="91425" tIns="45700" rIns="91425" bIns="45700" anchor="t" anchorCtr="0">
            <a:noAutofit/>
          </a:bodyPr>
          <a:lstStyle/>
          <a:p>
            <a:pPr marL="257175" marR="0" lvl="0" indent="-188595" algn="l" rtl="0">
              <a:spcBef>
                <a:spcPts val="0"/>
              </a:spcBef>
              <a:spcAft>
                <a:spcPts val="0"/>
              </a:spcAft>
              <a:buClr>
                <a:schemeClr val="accent1"/>
              </a:buClr>
              <a:buSzPts val="1080"/>
              <a:buFont typeface="Noto Sans Symbols"/>
              <a:buNone/>
            </a:pPr>
            <a:endParaRPr sz="1350" b="0" i="0" u="none" strike="noStrike" cap="none">
              <a:solidFill>
                <a:srgbClr val="3F3F3F"/>
              </a:solidFill>
              <a:latin typeface="Century Gothic"/>
              <a:ea typeface="Century Gothic"/>
              <a:cs typeface="Century Gothic"/>
              <a:sym typeface="Century Gothic"/>
            </a:endParaRPr>
          </a:p>
        </p:txBody>
      </p:sp>
      <p:grpSp>
        <p:nvGrpSpPr>
          <p:cNvPr id="79" name="Google Shape;79;p16"/>
          <p:cNvGrpSpPr/>
          <p:nvPr/>
        </p:nvGrpSpPr>
        <p:grpSpPr>
          <a:xfrm>
            <a:off x="266705" y="1406435"/>
            <a:ext cx="8342381" cy="3240967"/>
            <a:chOff x="398350" y="698725"/>
            <a:chExt cx="6844750" cy="2742631"/>
          </a:xfrm>
        </p:grpSpPr>
        <p:pic>
          <p:nvPicPr>
            <p:cNvPr id="80" name="Google Shape;80;p16"/>
            <p:cNvPicPr preferRelativeResize="0"/>
            <p:nvPr/>
          </p:nvPicPr>
          <p:blipFill rotWithShape="1">
            <a:blip r:embed="rId3">
              <a:alphaModFix/>
            </a:blip>
            <a:srcRect b="19431"/>
            <a:stretch/>
          </p:blipFill>
          <p:spPr>
            <a:xfrm>
              <a:off x="398350" y="903826"/>
              <a:ext cx="4025134" cy="2432253"/>
            </a:xfrm>
            <a:prstGeom prst="rect">
              <a:avLst/>
            </a:prstGeom>
            <a:noFill/>
            <a:ln>
              <a:noFill/>
            </a:ln>
          </p:spPr>
        </p:pic>
        <p:pic>
          <p:nvPicPr>
            <p:cNvPr id="81" name="Google Shape;81;p16"/>
            <p:cNvPicPr preferRelativeResize="0"/>
            <p:nvPr/>
          </p:nvPicPr>
          <p:blipFill rotWithShape="1">
            <a:blip r:embed="rId4">
              <a:alphaModFix/>
            </a:blip>
            <a:srcRect b="16392"/>
            <a:stretch/>
          </p:blipFill>
          <p:spPr>
            <a:xfrm>
              <a:off x="3841000" y="698725"/>
              <a:ext cx="3402100" cy="2742631"/>
            </a:xfrm>
            <a:prstGeom prst="rect">
              <a:avLst/>
            </a:prstGeom>
            <a:noFill/>
            <a:ln>
              <a:noFill/>
            </a:ln>
          </p:spPr>
        </p:pic>
      </p:grpSp>
      <p:grpSp>
        <p:nvGrpSpPr>
          <p:cNvPr id="82" name="Google Shape;82;p16"/>
          <p:cNvGrpSpPr/>
          <p:nvPr/>
        </p:nvGrpSpPr>
        <p:grpSpPr>
          <a:xfrm>
            <a:off x="5962367" y="794117"/>
            <a:ext cx="2647751" cy="1738255"/>
            <a:chOff x="6314025" y="791861"/>
            <a:chExt cx="2479400" cy="1585132"/>
          </a:xfrm>
        </p:grpSpPr>
        <p:grpSp>
          <p:nvGrpSpPr>
            <p:cNvPr id="83" name="Google Shape;83;p16"/>
            <p:cNvGrpSpPr/>
            <p:nvPr/>
          </p:nvGrpSpPr>
          <p:grpSpPr>
            <a:xfrm>
              <a:off x="6386825" y="791861"/>
              <a:ext cx="2406600" cy="1585132"/>
              <a:chOff x="5750100" y="684886"/>
              <a:chExt cx="2406600" cy="1260142"/>
            </a:xfrm>
          </p:grpSpPr>
          <p:sp>
            <p:nvSpPr>
              <p:cNvPr id="84" name="Google Shape;84;p16"/>
              <p:cNvSpPr/>
              <p:nvPr/>
            </p:nvSpPr>
            <p:spPr>
              <a:xfrm>
                <a:off x="5801150" y="1385228"/>
                <a:ext cx="2255400" cy="559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txBox="1"/>
              <p:nvPr/>
            </p:nvSpPr>
            <p:spPr>
              <a:xfrm>
                <a:off x="5750100" y="684886"/>
                <a:ext cx="2406600" cy="49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0000"/>
                  </a:solidFill>
                  <a:latin typeface="Economica"/>
                  <a:ea typeface="Economica"/>
                  <a:cs typeface="Economica"/>
                  <a:sym typeface="Economica"/>
                </a:endParaRPr>
              </a:p>
            </p:txBody>
          </p:sp>
        </p:grpSp>
        <p:sp>
          <p:nvSpPr>
            <p:cNvPr id="86" name="Google Shape;86;p16"/>
            <p:cNvSpPr txBox="1"/>
            <p:nvPr/>
          </p:nvSpPr>
          <p:spPr>
            <a:xfrm>
              <a:off x="6314025" y="961080"/>
              <a:ext cx="24549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Open Sans"/>
                  <a:ea typeface="Open Sans"/>
                  <a:cs typeface="Open Sans"/>
                  <a:sym typeface="Open Sans"/>
                </a:rPr>
                <a:t>Pull request</a:t>
              </a:r>
              <a:endParaRPr sz="2400" b="1" i="0" u="none" strike="noStrike" cap="none">
                <a:solidFill>
                  <a:srgbClr val="000000"/>
                </a:solidFill>
                <a:latin typeface="Open Sans"/>
                <a:ea typeface="Open Sans"/>
                <a:cs typeface="Open Sans"/>
                <a:sym typeface="Open Sans"/>
              </a:endParaRPr>
            </a:p>
          </p:txBody>
        </p:sp>
        <p:cxnSp>
          <p:nvCxnSpPr>
            <p:cNvPr id="87" name="Google Shape;87;p16"/>
            <p:cNvCxnSpPr>
              <a:endCxn id="84" idx="0"/>
            </p:cNvCxnSpPr>
            <p:nvPr/>
          </p:nvCxnSpPr>
          <p:spPr>
            <a:xfrm>
              <a:off x="7378975" y="1414521"/>
              <a:ext cx="186600" cy="258300"/>
            </a:xfrm>
            <a:prstGeom prst="straightConnector1">
              <a:avLst/>
            </a:prstGeom>
            <a:noFill/>
            <a:ln w="28575" cap="flat" cmpd="sng">
              <a:solidFill>
                <a:srgbClr val="FF0000"/>
              </a:solidFill>
              <a:prstDash val="solid"/>
              <a:round/>
              <a:headEnd type="none" w="sm" len="sm"/>
              <a:tailEnd type="stealth" w="med" len="med"/>
            </a:ln>
          </p:spPr>
        </p:cxnSp>
      </p:grpSp>
      <p:grpSp>
        <p:nvGrpSpPr>
          <p:cNvPr id="88" name="Google Shape;88;p16"/>
          <p:cNvGrpSpPr/>
          <p:nvPr/>
        </p:nvGrpSpPr>
        <p:grpSpPr>
          <a:xfrm>
            <a:off x="1740451" y="2396170"/>
            <a:ext cx="4387147" cy="1514643"/>
            <a:chOff x="2360550" y="2252788"/>
            <a:chExt cx="4108200" cy="1381217"/>
          </a:xfrm>
        </p:grpSpPr>
        <p:sp>
          <p:nvSpPr>
            <p:cNvPr id="89" name="Google Shape;89;p16"/>
            <p:cNvSpPr/>
            <p:nvPr/>
          </p:nvSpPr>
          <p:spPr>
            <a:xfrm>
              <a:off x="2360550" y="3133005"/>
              <a:ext cx="4108200" cy="501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6"/>
            <p:cNvSpPr txBox="1"/>
            <p:nvPr/>
          </p:nvSpPr>
          <p:spPr>
            <a:xfrm>
              <a:off x="2534900" y="2252788"/>
              <a:ext cx="3436200" cy="39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Open Sans"/>
                  <a:ea typeface="Open Sans"/>
                  <a:cs typeface="Open Sans"/>
                  <a:sym typeface="Open Sans"/>
                </a:rPr>
                <a:t>Un-merged commits </a:t>
              </a:r>
              <a:endParaRPr sz="2400" b="1" i="0" u="none" strike="noStrike" cap="none">
                <a:solidFill>
                  <a:srgbClr val="000000"/>
                </a:solidFill>
                <a:latin typeface="Open Sans"/>
                <a:ea typeface="Open Sans"/>
                <a:cs typeface="Open Sans"/>
                <a:sym typeface="Open Sans"/>
              </a:endParaRPr>
            </a:p>
          </p:txBody>
        </p:sp>
        <p:cxnSp>
          <p:nvCxnSpPr>
            <p:cNvPr id="91" name="Google Shape;91;p16"/>
            <p:cNvCxnSpPr/>
            <p:nvPr/>
          </p:nvCxnSpPr>
          <p:spPr>
            <a:xfrm>
              <a:off x="4293075" y="2673688"/>
              <a:ext cx="39000" cy="432000"/>
            </a:xfrm>
            <a:prstGeom prst="straightConnector1">
              <a:avLst/>
            </a:prstGeom>
            <a:noFill/>
            <a:ln w="28575" cap="flat" cmpd="sng">
              <a:solidFill>
                <a:srgbClr val="FF0000"/>
              </a:solidFill>
              <a:prstDash val="solid"/>
              <a:round/>
              <a:headEnd type="none" w="sm" len="sm"/>
              <a:tailEnd type="stealth" w="med" len="med"/>
            </a:ln>
          </p:spPr>
        </p:cxnSp>
      </p:grpSp>
      <p:sp>
        <p:nvSpPr>
          <p:cNvPr id="92" name="Google Shape;92;p16"/>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2"/>
              </a:buClr>
              <a:buSzPts val="2700"/>
              <a:buFont typeface="Century Gothic"/>
              <a:buNone/>
            </a:pPr>
            <a:r>
              <a:rPr lang="en-US" sz="3000" b="1">
                <a:solidFill>
                  <a:srgbClr val="FFFFFF"/>
                </a:solidFill>
              </a:rPr>
              <a:t>  </a:t>
            </a:r>
            <a:r>
              <a:rPr lang="en-US" sz="3000" b="1" i="0" strike="noStrike" cap="none">
                <a:solidFill>
                  <a:srgbClr val="FFFFFF"/>
                </a:solidFill>
                <a:latin typeface="Century Gothic"/>
                <a:ea typeface="Century Gothic"/>
                <a:cs typeface="Century Gothic"/>
                <a:sym typeface="Century Gothic"/>
              </a:rPr>
              <a:t>Fork-based Development</a:t>
            </a:r>
            <a:endParaRPr sz="30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42"/>
          <p:cNvSpPr txBox="1"/>
          <p:nvPr/>
        </p:nvSpPr>
        <p:spPr>
          <a:xfrm>
            <a:off x="8057525" y="20718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5" name="Google Shape;445;p42"/>
          <p:cNvSpPr txBox="1"/>
          <p:nvPr/>
        </p:nvSpPr>
        <p:spPr>
          <a:xfrm>
            <a:off x="237831" y="1189730"/>
            <a:ext cx="8454900" cy="30996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accent1"/>
              </a:buClr>
              <a:buSzPts val="1920"/>
              <a:buFont typeface="Noto Sans Symbols"/>
              <a:buNone/>
            </a:pPr>
            <a:r>
              <a:rPr lang="en-US" sz="2400" b="1" i="0" u="none" strike="noStrike" cap="none">
                <a:solidFill>
                  <a:schemeClr val="dk1"/>
                </a:solidFill>
                <a:latin typeface="Century Gothic"/>
                <a:ea typeface="Century Gothic"/>
                <a:cs typeface="Century Gothic"/>
                <a:sym typeface="Century Gothic"/>
              </a:rPr>
              <a:t>RQ1: How accurate is our approach to help maintainers identify redundant contributions?</a:t>
            </a:r>
            <a:endParaRPr/>
          </a:p>
          <a:p>
            <a:pPr marL="0" marR="0" lvl="0" indent="0" algn="l" rtl="0">
              <a:lnSpc>
                <a:spcPct val="150000"/>
              </a:lnSpc>
              <a:spcBef>
                <a:spcPts val="0"/>
              </a:spcBef>
              <a:spcAft>
                <a:spcPts val="0"/>
              </a:spcAft>
              <a:buClr>
                <a:schemeClr val="accent1"/>
              </a:buClr>
              <a:buSzPts val="1920"/>
              <a:buFont typeface="Noto Sans Symbols"/>
              <a:buNone/>
            </a:pPr>
            <a:r>
              <a:rPr lang="en-US" sz="2400" b="1" i="0" u="none" strike="noStrike" cap="none">
                <a:solidFill>
                  <a:schemeClr val="dk1"/>
                </a:solidFill>
                <a:latin typeface="Century Gothic"/>
                <a:ea typeface="Century Gothic"/>
                <a:cs typeface="Century Gothic"/>
                <a:sym typeface="Century Gothic"/>
              </a:rPr>
              <a:t>RQ2: How much effort could our approach save for developers in terms of commits?</a:t>
            </a:r>
            <a:endParaRPr/>
          </a:p>
        </p:txBody>
      </p:sp>
      <p:sp>
        <p:nvSpPr>
          <p:cNvPr id="446" name="Google Shape;446;p42"/>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SzPts val="2700"/>
              <a:buFont typeface="Century Gothic"/>
              <a:buNone/>
            </a:pPr>
            <a:r>
              <a:rPr lang="en-US" sz="3000" b="1">
                <a:solidFill>
                  <a:schemeClr val="lt1"/>
                </a:solidFill>
              </a:rPr>
              <a:t>  Evaluation</a:t>
            </a:r>
            <a:endParaRPr sz="3000" b="1">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3"/>
          <p:cNvSpPr txBox="1"/>
          <p:nvPr/>
        </p:nvSpPr>
        <p:spPr>
          <a:xfrm>
            <a:off x="8057525" y="20718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43"/>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b="1">
                <a:solidFill>
                  <a:schemeClr val="lt1"/>
                </a:solidFill>
                <a:latin typeface="Open Sans"/>
                <a:ea typeface="Open Sans"/>
                <a:cs typeface="Open Sans"/>
                <a:sym typeface="Open Sans"/>
              </a:rPr>
              <a:t>  </a:t>
            </a: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pSp>
        <p:nvGrpSpPr>
          <p:cNvPr id="453" name="Google Shape;453;p43"/>
          <p:cNvGrpSpPr/>
          <p:nvPr/>
        </p:nvGrpSpPr>
        <p:grpSpPr>
          <a:xfrm>
            <a:off x="314250" y="2337700"/>
            <a:ext cx="653425" cy="2005800"/>
            <a:chOff x="222925" y="2679650"/>
            <a:chExt cx="653425" cy="2005800"/>
          </a:xfrm>
        </p:grpSpPr>
        <p:cxnSp>
          <p:nvCxnSpPr>
            <p:cNvPr id="454" name="Google Shape;454;p43"/>
            <p:cNvCxnSpPr/>
            <p:nvPr/>
          </p:nvCxnSpPr>
          <p:spPr>
            <a:xfrm flipH="1">
              <a:off x="866150" y="2679650"/>
              <a:ext cx="10200" cy="2005800"/>
            </a:xfrm>
            <a:prstGeom prst="straightConnector1">
              <a:avLst/>
            </a:prstGeom>
            <a:noFill/>
            <a:ln w="19050" cap="flat" cmpd="sng">
              <a:solidFill>
                <a:schemeClr val="dk2"/>
              </a:solidFill>
              <a:prstDash val="solid"/>
              <a:round/>
              <a:headEnd type="none" w="med" len="med"/>
              <a:tailEnd type="triangle" w="med" len="med"/>
            </a:ln>
          </p:spPr>
        </p:cxnSp>
        <p:sp>
          <p:nvSpPr>
            <p:cNvPr id="455" name="Google Shape;455;p43"/>
            <p:cNvSpPr txBox="1"/>
            <p:nvPr/>
          </p:nvSpPr>
          <p:spPr>
            <a:xfrm rot="-5400000">
              <a:off x="-394025" y="3382100"/>
              <a:ext cx="1764000" cy="5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Timeline</a:t>
              </a:r>
              <a:endParaRPr/>
            </a:p>
          </p:txBody>
        </p:sp>
      </p:grpSp>
      <p:graphicFrame>
        <p:nvGraphicFramePr>
          <p:cNvPr id="456" name="Google Shape;456;p43"/>
          <p:cNvGraphicFramePr/>
          <p:nvPr/>
        </p:nvGraphicFramePr>
        <p:xfrm>
          <a:off x="500775" y="1206184"/>
          <a:ext cx="6324725" cy="112770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846"/>
        <p:cNvGrpSpPr/>
        <p:nvPr/>
      </p:nvGrpSpPr>
      <p:grpSpPr>
        <a:xfrm>
          <a:off x="0" y="0"/>
          <a:ext cx="0" cy="0"/>
          <a:chOff x="0" y="0"/>
          <a:chExt cx="0" cy="0"/>
        </a:xfrm>
      </p:grpSpPr>
      <p:sp>
        <p:nvSpPr>
          <p:cNvPr id="847" name="Google Shape;847;p70"/>
          <p:cNvSpPr txBox="1"/>
          <p:nvPr/>
        </p:nvSpPr>
        <p:spPr>
          <a:xfrm>
            <a:off x="8057525" y="20718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8" name="Google Shape;848;p70"/>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pSp>
        <p:nvGrpSpPr>
          <p:cNvPr id="2" name="Group 1">
            <a:extLst>
              <a:ext uri="{FF2B5EF4-FFF2-40B4-BE49-F238E27FC236}">
                <a16:creationId xmlns:a16="http://schemas.microsoft.com/office/drawing/2014/main" id="{2EC619C0-4979-4E4E-B168-0A845BD39308}"/>
              </a:ext>
            </a:extLst>
          </p:cNvPr>
          <p:cNvGrpSpPr/>
          <p:nvPr/>
        </p:nvGrpSpPr>
        <p:grpSpPr>
          <a:xfrm>
            <a:off x="500775" y="1206184"/>
            <a:ext cx="6324725" cy="1523910"/>
            <a:chOff x="500775" y="1206184"/>
            <a:chExt cx="6324725" cy="1523910"/>
          </a:xfrm>
        </p:grpSpPr>
        <p:pic>
          <p:nvPicPr>
            <p:cNvPr id="849" name="Google Shape;849;p70"/>
            <p:cNvPicPr preferRelativeResize="0"/>
            <p:nvPr/>
          </p:nvPicPr>
          <p:blipFill>
            <a:blip r:embed="rId3">
              <a:alphaModFix/>
            </a:blip>
            <a:stretch>
              <a:fillRect/>
            </a:stretch>
          </p:blipFill>
          <p:spPr>
            <a:xfrm>
              <a:off x="4169296" y="2388759"/>
              <a:ext cx="276975" cy="273325"/>
            </a:xfrm>
            <a:prstGeom prst="rect">
              <a:avLst/>
            </a:prstGeom>
            <a:noFill/>
            <a:ln>
              <a:noFill/>
            </a:ln>
          </p:spPr>
        </p:pic>
        <p:graphicFrame>
          <p:nvGraphicFramePr>
            <p:cNvPr id="850" name="Google Shape;850;p70"/>
            <p:cNvGraphicFramePr/>
            <p:nvPr>
              <p:extLst>
                <p:ext uri="{D42A27DB-BD31-4B8C-83A1-F6EECF244321}">
                  <p14:modId xmlns:p14="http://schemas.microsoft.com/office/powerpoint/2010/main" val="3805344005"/>
                </p:ext>
              </p:extLst>
            </p:nvPr>
          </p:nvGraphicFramePr>
          <p:xfrm>
            <a:off x="500775" y="1206184"/>
            <a:ext cx="6324725" cy="152391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bl>
            </a:graphicData>
          </a:graphic>
        </p:graphicFrame>
        <p:pic>
          <p:nvPicPr>
            <p:cNvPr id="851" name="Google Shape;851;p70"/>
            <p:cNvPicPr preferRelativeResize="0"/>
            <p:nvPr/>
          </p:nvPicPr>
          <p:blipFill>
            <a:blip r:embed="rId3">
              <a:alphaModFix/>
            </a:blip>
            <a:stretch>
              <a:fillRect/>
            </a:stretch>
          </p:blipFill>
          <p:spPr>
            <a:xfrm>
              <a:off x="5678296" y="2388759"/>
              <a:ext cx="276975" cy="273325"/>
            </a:xfrm>
            <a:prstGeom prst="rect">
              <a:avLst/>
            </a:prstGeom>
            <a:noFill/>
            <a:ln>
              <a:noFill/>
            </a:ln>
          </p:spPr>
        </p:pic>
        <p:pic>
          <p:nvPicPr>
            <p:cNvPr id="10" name="Google Shape;858;p71">
              <a:extLst>
                <a:ext uri="{FF2B5EF4-FFF2-40B4-BE49-F238E27FC236}">
                  <a16:creationId xmlns:a16="http://schemas.microsoft.com/office/drawing/2014/main" id="{3588E71C-A857-EC49-86EB-DD624F86250C}"/>
                </a:ext>
              </a:extLst>
            </p:cNvPr>
            <p:cNvPicPr preferRelativeResize="0"/>
            <p:nvPr/>
          </p:nvPicPr>
          <p:blipFill>
            <a:blip r:embed="rId3">
              <a:alphaModFix/>
            </a:blip>
            <a:stretch>
              <a:fillRect/>
            </a:stretch>
          </p:blipFill>
          <p:spPr>
            <a:xfrm>
              <a:off x="4179621" y="2388759"/>
              <a:ext cx="276975" cy="273325"/>
            </a:xfrm>
            <a:prstGeom prst="rect">
              <a:avLst/>
            </a:prstGeom>
            <a:noFill/>
            <a:ln>
              <a:noFill/>
            </a:ln>
          </p:spPr>
        </p:pic>
      </p:grpSp>
      <p:grpSp>
        <p:nvGrpSpPr>
          <p:cNvPr id="9" name="Group 8">
            <a:extLst>
              <a:ext uri="{FF2B5EF4-FFF2-40B4-BE49-F238E27FC236}">
                <a16:creationId xmlns:a16="http://schemas.microsoft.com/office/drawing/2014/main" id="{63FF3936-F017-E948-9AC4-8ACAA9F223B6}"/>
              </a:ext>
            </a:extLst>
          </p:cNvPr>
          <p:cNvGrpSpPr/>
          <p:nvPr/>
        </p:nvGrpSpPr>
        <p:grpSpPr>
          <a:xfrm>
            <a:off x="500775" y="1206184"/>
            <a:ext cx="6324725" cy="1920120"/>
            <a:chOff x="500775" y="1206184"/>
            <a:chExt cx="6324725" cy="1920120"/>
          </a:xfrm>
        </p:grpSpPr>
        <p:pic>
          <p:nvPicPr>
            <p:cNvPr id="11" name="Google Shape;849;p70">
              <a:extLst>
                <a:ext uri="{FF2B5EF4-FFF2-40B4-BE49-F238E27FC236}">
                  <a16:creationId xmlns:a16="http://schemas.microsoft.com/office/drawing/2014/main" id="{52535D08-FF89-BD42-A358-4CA982B84395}"/>
                </a:ext>
              </a:extLst>
            </p:cNvPr>
            <p:cNvPicPr preferRelativeResize="0"/>
            <p:nvPr/>
          </p:nvPicPr>
          <p:blipFill>
            <a:blip r:embed="rId3">
              <a:alphaModFix/>
            </a:blip>
            <a:stretch>
              <a:fillRect/>
            </a:stretch>
          </p:blipFill>
          <p:spPr>
            <a:xfrm>
              <a:off x="4169296" y="2388759"/>
              <a:ext cx="276975" cy="273325"/>
            </a:xfrm>
            <a:prstGeom prst="rect">
              <a:avLst/>
            </a:prstGeom>
            <a:noFill/>
            <a:ln>
              <a:noFill/>
            </a:ln>
          </p:spPr>
        </p:pic>
        <p:graphicFrame>
          <p:nvGraphicFramePr>
            <p:cNvPr id="12" name="Google Shape;850;p70">
              <a:extLst>
                <a:ext uri="{FF2B5EF4-FFF2-40B4-BE49-F238E27FC236}">
                  <a16:creationId xmlns:a16="http://schemas.microsoft.com/office/drawing/2014/main" id="{5E9FABBD-DFDE-EC48-B90C-4F9095AC6707}"/>
                </a:ext>
              </a:extLst>
            </p:cNvPr>
            <p:cNvGraphicFramePr/>
            <p:nvPr>
              <p:extLst>
                <p:ext uri="{D42A27DB-BD31-4B8C-83A1-F6EECF244321}">
                  <p14:modId xmlns:p14="http://schemas.microsoft.com/office/powerpoint/2010/main" val="560887162"/>
                </p:ext>
              </p:extLst>
            </p:nvPr>
          </p:nvGraphicFramePr>
          <p:xfrm>
            <a:off x="500775" y="1206184"/>
            <a:ext cx="6324725" cy="192012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13" name="Google Shape;851;p70">
              <a:extLst>
                <a:ext uri="{FF2B5EF4-FFF2-40B4-BE49-F238E27FC236}">
                  <a16:creationId xmlns:a16="http://schemas.microsoft.com/office/drawing/2014/main" id="{EE81B3CF-5D5F-8A45-A98B-C99E3D5C886B}"/>
                </a:ext>
              </a:extLst>
            </p:cNvPr>
            <p:cNvPicPr preferRelativeResize="0"/>
            <p:nvPr/>
          </p:nvPicPr>
          <p:blipFill>
            <a:blip r:embed="rId3">
              <a:alphaModFix/>
            </a:blip>
            <a:stretch>
              <a:fillRect/>
            </a:stretch>
          </p:blipFill>
          <p:spPr>
            <a:xfrm>
              <a:off x="5678296" y="2388759"/>
              <a:ext cx="276975" cy="273325"/>
            </a:xfrm>
            <a:prstGeom prst="rect">
              <a:avLst/>
            </a:prstGeom>
            <a:noFill/>
            <a:ln>
              <a:noFill/>
            </a:ln>
          </p:spPr>
        </p:pic>
        <p:pic>
          <p:nvPicPr>
            <p:cNvPr id="14" name="Google Shape;858;p71">
              <a:extLst>
                <a:ext uri="{FF2B5EF4-FFF2-40B4-BE49-F238E27FC236}">
                  <a16:creationId xmlns:a16="http://schemas.microsoft.com/office/drawing/2014/main" id="{E8E0E52E-5332-8449-BA4C-D00D956A6B18}"/>
                </a:ext>
              </a:extLst>
            </p:cNvPr>
            <p:cNvPicPr preferRelativeResize="0"/>
            <p:nvPr/>
          </p:nvPicPr>
          <p:blipFill>
            <a:blip r:embed="rId3">
              <a:alphaModFix/>
            </a:blip>
            <a:stretch>
              <a:fillRect/>
            </a:stretch>
          </p:blipFill>
          <p:spPr>
            <a:xfrm>
              <a:off x="4179621" y="2388759"/>
              <a:ext cx="276975" cy="273325"/>
            </a:xfrm>
            <a:prstGeom prst="rect">
              <a:avLst/>
            </a:prstGeom>
            <a:noFill/>
            <a:ln>
              <a:noFill/>
            </a:ln>
          </p:spPr>
        </p:pic>
      </p:grpSp>
      <p:grpSp>
        <p:nvGrpSpPr>
          <p:cNvPr id="20" name="Group 19">
            <a:extLst>
              <a:ext uri="{FF2B5EF4-FFF2-40B4-BE49-F238E27FC236}">
                <a16:creationId xmlns:a16="http://schemas.microsoft.com/office/drawing/2014/main" id="{4C8FB111-A379-0841-9C2E-8359959404B8}"/>
              </a:ext>
            </a:extLst>
          </p:cNvPr>
          <p:cNvGrpSpPr/>
          <p:nvPr/>
        </p:nvGrpSpPr>
        <p:grpSpPr>
          <a:xfrm>
            <a:off x="500775" y="1206850"/>
            <a:ext cx="6324725" cy="2316330"/>
            <a:chOff x="500775" y="1206184"/>
            <a:chExt cx="6324725" cy="2316330"/>
          </a:xfrm>
        </p:grpSpPr>
        <p:graphicFrame>
          <p:nvGraphicFramePr>
            <p:cNvPr id="21" name="Google Shape;865;p72">
              <a:extLst>
                <a:ext uri="{FF2B5EF4-FFF2-40B4-BE49-F238E27FC236}">
                  <a16:creationId xmlns:a16="http://schemas.microsoft.com/office/drawing/2014/main" id="{3670723D-7126-3548-B541-7F551F772980}"/>
                </a:ext>
              </a:extLst>
            </p:cNvPr>
            <p:cNvGraphicFramePr/>
            <p:nvPr>
              <p:extLst>
                <p:ext uri="{D42A27DB-BD31-4B8C-83A1-F6EECF244321}">
                  <p14:modId xmlns:p14="http://schemas.microsoft.com/office/powerpoint/2010/main" val="2446241351"/>
                </p:ext>
              </p:extLst>
            </p:nvPr>
          </p:nvGraphicFramePr>
          <p:xfrm>
            <a:off x="500775" y="1206184"/>
            <a:ext cx="6324725" cy="231633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dirty="0"/>
                          <a:t>12</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bl>
            </a:graphicData>
          </a:graphic>
        </p:graphicFrame>
        <p:pic>
          <p:nvPicPr>
            <p:cNvPr id="22" name="Google Shape;866;p72">
              <a:extLst>
                <a:ext uri="{FF2B5EF4-FFF2-40B4-BE49-F238E27FC236}">
                  <a16:creationId xmlns:a16="http://schemas.microsoft.com/office/drawing/2014/main" id="{CFEC49BD-46D1-9046-A452-D26E1418AD98}"/>
                </a:ext>
              </a:extLst>
            </p:cNvPr>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23" name="Google Shape;867;p72">
              <a:extLst>
                <a:ext uri="{FF2B5EF4-FFF2-40B4-BE49-F238E27FC236}">
                  <a16:creationId xmlns:a16="http://schemas.microsoft.com/office/drawing/2014/main" id="{5EF48656-99DB-CD46-A5AE-477200640695}"/>
                </a:ext>
              </a:extLst>
            </p:cNvPr>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24" name="Google Shape;868;p72">
              <a:extLst>
                <a:ext uri="{FF2B5EF4-FFF2-40B4-BE49-F238E27FC236}">
                  <a16:creationId xmlns:a16="http://schemas.microsoft.com/office/drawing/2014/main" id="{F3572DBB-1FA8-CC49-98A0-82880139D726}"/>
                </a:ext>
              </a:extLst>
            </p:cNvPr>
            <p:cNvPicPr preferRelativeResize="0"/>
            <p:nvPr/>
          </p:nvPicPr>
          <p:blipFill>
            <a:blip r:embed="rId4">
              <a:alphaModFix/>
            </a:blip>
            <a:stretch>
              <a:fillRect/>
            </a:stretch>
          </p:blipFill>
          <p:spPr>
            <a:xfrm>
              <a:off x="4147375" y="3186500"/>
              <a:ext cx="276975" cy="277995"/>
            </a:xfrm>
            <a:prstGeom prst="rect">
              <a:avLst/>
            </a:prstGeom>
            <a:noFill/>
            <a:ln>
              <a:noFill/>
            </a:ln>
          </p:spPr>
        </p:pic>
      </p:grpSp>
      <p:grpSp>
        <p:nvGrpSpPr>
          <p:cNvPr id="25" name="Group 24">
            <a:extLst>
              <a:ext uri="{FF2B5EF4-FFF2-40B4-BE49-F238E27FC236}">
                <a16:creationId xmlns:a16="http://schemas.microsoft.com/office/drawing/2014/main" id="{89D8AD53-EB95-7945-89EC-95F10BCCF98A}"/>
              </a:ext>
            </a:extLst>
          </p:cNvPr>
          <p:cNvGrpSpPr/>
          <p:nvPr/>
        </p:nvGrpSpPr>
        <p:grpSpPr>
          <a:xfrm>
            <a:off x="500775" y="1206184"/>
            <a:ext cx="6324725" cy="2712540"/>
            <a:chOff x="500775" y="1206184"/>
            <a:chExt cx="6324725" cy="2712540"/>
          </a:xfrm>
        </p:grpSpPr>
        <p:graphicFrame>
          <p:nvGraphicFramePr>
            <p:cNvPr id="26" name="Google Shape;462;p44">
              <a:extLst>
                <a:ext uri="{FF2B5EF4-FFF2-40B4-BE49-F238E27FC236}">
                  <a16:creationId xmlns:a16="http://schemas.microsoft.com/office/drawing/2014/main" id="{53292DDA-A5B9-4E4D-942C-3AA4146513E1}"/>
                </a:ext>
              </a:extLst>
            </p:cNvPr>
            <p:cNvGraphicFramePr/>
            <p:nvPr>
              <p:extLst>
                <p:ext uri="{D42A27DB-BD31-4B8C-83A1-F6EECF244321}">
                  <p14:modId xmlns:p14="http://schemas.microsoft.com/office/powerpoint/2010/main" val="84974133"/>
                </p:ext>
              </p:extLst>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dirty="0">
                            <a:solidFill>
                              <a:schemeClr val="lt1"/>
                            </a:solidFill>
                            <a:latin typeface="Century Gothic"/>
                            <a:ea typeface="Century Gothic"/>
                            <a:cs typeface="Century Gothic"/>
                            <a:sym typeface="Century Gothic"/>
                          </a:rPr>
                          <a:t>Warning Correctness</a:t>
                        </a:r>
                        <a:endParaRPr sz="1800" b="1" dirty="0">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dirty="0"/>
                          <a:t>...</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dirty="0"/>
                          <a:t>10</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dirty="0">
                            <a:solidFill>
                              <a:schemeClr val="dk1"/>
                            </a:solidFill>
                          </a:rPr>
                          <a:t>9</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dirty="0"/>
                          <a:t>9</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7" name="Google Shape;463;p44">
              <a:extLst>
                <a:ext uri="{FF2B5EF4-FFF2-40B4-BE49-F238E27FC236}">
                  <a16:creationId xmlns:a16="http://schemas.microsoft.com/office/drawing/2014/main" id="{9766B366-9560-B249-89B0-EB8028C62FFC}"/>
                </a:ext>
              </a:extLst>
            </p:cNvPr>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28" name="Google Shape;464;p44">
              <a:extLst>
                <a:ext uri="{FF2B5EF4-FFF2-40B4-BE49-F238E27FC236}">
                  <a16:creationId xmlns:a16="http://schemas.microsoft.com/office/drawing/2014/main" id="{159997B4-E55F-BD4B-9151-0320F8ACC666}"/>
                </a:ext>
              </a:extLst>
            </p:cNvPr>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29" name="Google Shape;465;p44">
              <a:extLst>
                <a:ext uri="{FF2B5EF4-FFF2-40B4-BE49-F238E27FC236}">
                  <a16:creationId xmlns:a16="http://schemas.microsoft.com/office/drawing/2014/main" id="{79BE4DD6-9F07-4548-8F8F-638423D28ACC}"/>
                </a:ext>
              </a:extLst>
            </p:cNvPr>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30" name="Google Shape;466;p44">
              <a:extLst>
                <a:ext uri="{FF2B5EF4-FFF2-40B4-BE49-F238E27FC236}">
                  <a16:creationId xmlns:a16="http://schemas.microsoft.com/office/drawing/2014/main" id="{E4B9C659-383C-5949-9909-62DD6C4669DA}"/>
                </a:ext>
              </a:extLst>
            </p:cNvPr>
            <p:cNvPicPr preferRelativeResize="0"/>
            <p:nvPr/>
          </p:nvPicPr>
          <p:blipFill>
            <a:blip r:embed="rId4">
              <a:alphaModFix/>
            </a:blip>
            <a:stretch>
              <a:fillRect/>
            </a:stretch>
          </p:blipFill>
          <p:spPr>
            <a:xfrm>
              <a:off x="5688725" y="3593167"/>
              <a:ext cx="276975" cy="277995"/>
            </a:xfrm>
            <a:prstGeom prst="rect">
              <a:avLst/>
            </a:prstGeom>
            <a:noFill/>
            <a:ln>
              <a:noFill/>
            </a:ln>
          </p:spPr>
        </p:pic>
      </p:grpSp>
    </p:spTree>
    <p:extLst>
      <p:ext uri="{BB962C8B-B14F-4D97-AF65-F5344CB8AC3E}">
        <p14:creationId xmlns:p14="http://schemas.microsoft.com/office/powerpoint/2010/main" val="41996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4"/>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RQ1: Helping Maintainers to Find Duplicate PRs</a:t>
            </a:r>
            <a:endParaRPr sz="3000" b="1">
              <a:solidFill>
                <a:schemeClr val="lt1"/>
              </a:solidFill>
              <a:latin typeface="Open Sans"/>
              <a:ea typeface="Open Sans"/>
              <a:cs typeface="Open Sans"/>
              <a:sym typeface="Open Sans"/>
            </a:endParaRPr>
          </a:p>
        </p:txBody>
      </p:sp>
      <p:graphicFrame>
        <p:nvGraphicFramePr>
          <p:cNvPr id="462" name="Google Shape;462;p44"/>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dirty="0"/>
                        <a:t>10</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dirty="0">
                          <a:solidFill>
                            <a:schemeClr val="dk1"/>
                          </a:solidFill>
                        </a:rPr>
                        <a:t>9</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63" name="Google Shape;463;p44"/>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464" name="Google Shape;464;p44"/>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465" name="Google Shape;465;p44"/>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466" name="Google Shape;466;p44"/>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467" name="Google Shape;467;p44"/>
          <p:cNvSpPr/>
          <p:nvPr/>
        </p:nvSpPr>
        <p:spPr>
          <a:xfrm>
            <a:off x="472475" y="1046600"/>
            <a:ext cx="1003500" cy="31029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4731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4"/>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RQ1: Helping Maintainers to Find Duplicate PRs</a:t>
            </a:r>
            <a:endParaRPr sz="3000" b="1">
              <a:solidFill>
                <a:schemeClr val="lt1"/>
              </a:solidFill>
              <a:latin typeface="Open Sans"/>
              <a:ea typeface="Open Sans"/>
              <a:cs typeface="Open Sans"/>
              <a:sym typeface="Open Sans"/>
            </a:endParaRPr>
          </a:p>
        </p:txBody>
      </p:sp>
      <p:graphicFrame>
        <p:nvGraphicFramePr>
          <p:cNvPr id="462" name="Google Shape;462;p44"/>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dirty="0"/>
                        <a:t>10</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dirty="0">
                          <a:solidFill>
                            <a:schemeClr val="dk1"/>
                          </a:solidFill>
                        </a:rPr>
                        <a:t>9</a:t>
                      </a: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63" name="Google Shape;463;p44"/>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464" name="Google Shape;464;p44"/>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465" name="Google Shape;465;p44"/>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466" name="Google Shape;466;p44"/>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467" name="Google Shape;467;p44"/>
          <p:cNvSpPr/>
          <p:nvPr/>
        </p:nvSpPr>
        <p:spPr>
          <a:xfrm>
            <a:off x="472475" y="2268638"/>
            <a:ext cx="6449186" cy="457001"/>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731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471"/>
        <p:cNvGrpSpPr/>
        <p:nvPr/>
      </p:nvGrpSpPr>
      <p:grpSpPr>
        <a:xfrm>
          <a:off x="0" y="0"/>
          <a:ext cx="0" cy="0"/>
          <a:chOff x="0" y="0"/>
          <a:chExt cx="0" cy="0"/>
        </a:xfrm>
      </p:grpSpPr>
      <p:sp>
        <p:nvSpPr>
          <p:cNvPr id="472" name="Google Shape;472;p45"/>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473" name="Google Shape;473;p45"/>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74" name="Google Shape;474;p45"/>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475" name="Google Shape;475;p45"/>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476" name="Google Shape;476;p45"/>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477" name="Google Shape;477;p45"/>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478" name="Google Shape;478;p45"/>
          <p:cNvSpPr/>
          <p:nvPr/>
        </p:nvSpPr>
        <p:spPr>
          <a:xfrm>
            <a:off x="1463075" y="1046600"/>
            <a:ext cx="943500" cy="31029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482"/>
        <p:cNvGrpSpPr/>
        <p:nvPr/>
      </p:nvGrpSpPr>
      <p:grpSpPr>
        <a:xfrm>
          <a:off x="0" y="0"/>
          <a:ext cx="0" cy="0"/>
          <a:chOff x="0" y="0"/>
          <a:chExt cx="0" cy="0"/>
        </a:xfrm>
      </p:grpSpPr>
      <p:sp>
        <p:nvSpPr>
          <p:cNvPr id="483" name="Google Shape;483;p46"/>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484" name="Google Shape;484;p46"/>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85" name="Google Shape;485;p46"/>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486" name="Google Shape;486;p46"/>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487" name="Google Shape;487;p46"/>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488" name="Google Shape;488;p46"/>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489" name="Google Shape;489;p46"/>
          <p:cNvSpPr/>
          <p:nvPr/>
        </p:nvSpPr>
        <p:spPr>
          <a:xfrm>
            <a:off x="2406700" y="1046600"/>
            <a:ext cx="1275000" cy="31029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7"/>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495" name="Google Shape;495;p47"/>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56450">
                  <a:extLst>
                    <a:ext uri="{9D8B030D-6E8A-4147-A177-3AD203B41FA5}">
                      <a16:colId xmlns:a16="http://schemas.microsoft.com/office/drawing/2014/main" val="20002"/>
                    </a:ext>
                  </a:extLst>
                </a:gridCol>
                <a:gridCol w="126942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96" name="Google Shape;496;p47"/>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497" name="Google Shape;497;p47"/>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498" name="Google Shape;498;p47"/>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499" name="Google Shape;499;p47"/>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500" name="Google Shape;500;p47"/>
          <p:cNvSpPr/>
          <p:nvPr/>
        </p:nvSpPr>
        <p:spPr>
          <a:xfrm>
            <a:off x="3753725" y="1129725"/>
            <a:ext cx="1091100" cy="2776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7"/>
          <p:cNvSpPr txBox="1"/>
          <p:nvPr/>
        </p:nvSpPr>
        <p:spPr>
          <a:xfrm>
            <a:off x="3108275" y="39225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latin typeface="Open Sans"/>
                <a:ea typeface="Open Sans"/>
                <a:cs typeface="Open Sans"/>
                <a:sym typeface="Open Sans"/>
              </a:rPr>
              <a:t>Recall: 50%</a:t>
            </a:r>
            <a:endParaRPr sz="3000" b="1">
              <a:latin typeface="Open Sans"/>
              <a:ea typeface="Open Sans"/>
              <a:cs typeface="Open Sans"/>
              <a:sym typeface="Open Sans"/>
            </a:endParaRPr>
          </a:p>
          <a:p>
            <a:pPr marL="0" lvl="0" indent="0" algn="l" rtl="0">
              <a:spcBef>
                <a:spcPts val="0"/>
              </a:spcBef>
              <a:spcAft>
                <a:spcPts val="0"/>
              </a:spcAft>
              <a:buNone/>
            </a:pPr>
            <a:endParaRPr sz="3000" b="1">
              <a:latin typeface="Century Gothic"/>
              <a:ea typeface="Century Gothic"/>
              <a:cs typeface="Century Gothic"/>
              <a:sym typeface="Century Gothic"/>
            </a:endParaRPr>
          </a:p>
          <a:p>
            <a:pPr marL="0" lvl="0" indent="0" algn="l" rtl="0">
              <a:spcBef>
                <a:spcPts val="0"/>
              </a:spcBef>
              <a:spcAft>
                <a:spcPts val="0"/>
              </a:spcAft>
              <a:buNone/>
            </a:pPr>
            <a:endParaRPr sz="3000" b="1">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8"/>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507" name="Google Shape;507;p48"/>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45700">
                  <a:extLst>
                    <a:ext uri="{9D8B030D-6E8A-4147-A177-3AD203B41FA5}">
                      <a16:colId xmlns:a16="http://schemas.microsoft.com/office/drawing/2014/main" val="20002"/>
                    </a:ext>
                  </a:extLst>
                </a:gridCol>
                <a:gridCol w="128017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508" name="Google Shape;508;p48"/>
          <p:cNvPicPr preferRelativeResize="0"/>
          <p:nvPr/>
        </p:nvPicPr>
        <p:blipFill>
          <a:blip r:embed="rId3">
            <a:alphaModFix/>
          </a:blip>
          <a:stretch>
            <a:fillRect/>
          </a:stretch>
        </p:blipFill>
        <p:spPr>
          <a:xfrm>
            <a:off x="4147371" y="2388746"/>
            <a:ext cx="276975" cy="273325"/>
          </a:xfrm>
          <a:prstGeom prst="rect">
            <a:avLst/>
          </a:prstGeom>
          <a:noFill/>
          <a:ln>
            <a:noFill/>
          </a:ln>
        </p:spPr>
      </p:pic>
      <p:pic>
        <p:nvPicPr>
          <p:cNvPr id="509" name="Google Shape;509;p48"/>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510" name="Google Shape;510;p48"/>
          <p:cNvPicPr preferRelativeResize="0"/>
          <p:nvPr/>
        </p:nvPicPr>
        <p:blipFill>
          <a:blip r:embed="rId4">
            <a:alphaModFix/>
          </a:blip>
          <a:stretch>
            <a:fillRect/>
          </a:stretch>
        </p:blipFill>
        <p:spPr>
          <a:xfrm>
            <a:off x="4147375" y="3178850"/>
            <a:ext cx="276975" cy="277995"/>
          </a:xfrm>
          <a:prstGeom prst="rect">
            <a:avLst/>
          </a:prstGeom>
          <a:noFill/>
          <a:ln>
            <a:noFill/>
          </a:ln>
        </p:spPr>
      </p:pic>
      <p:pic>
        <p:nvPicPr>
          <p:cNvPr id="511" name="Google Shape;511;p48"/>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512" name="Google Shape;512;p48"/>
          <p:cNvSpPr/>
          <p:nvPr/>
        </p:nvSpPr>
        <p:spPr>
          <a:xfrm>
            <a:off x="5025750" y="1046600"/>
            <a:ext cx="1661100" cy="28758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8"/>
          <p:cNvSpPr txBox="1"/>
          <p:nvPr/>
        </p:nvSpPr>
        <p:spPr>
          <a:xfrm>
            <a:off x="4726275" y="3922525"/>
            <a:ext cx="3648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latin typeface="Open Sans"/>
                <a:ea typeface="Open Sans"/>
                <a:cs typeface="Open Sans"/>
                <a:sym typeface="Open Sans"/>
              </a:rPr>
              <a:t>Precision: 50%</a:t>
            </a:r>
            <a:endParaRPr sz="3000" b="1">
              <a:latin typeface="Open Sans"/>
              <a:ea typeface="Open Sans"/>
              <a:cs typeface="Open Sans"/>
              <a:sym typeface="Open Sans"/>
            </a:endParaRPr>
          </a:p>
          <a:p>
            <a:pPr marL="0" lvl="0" indent="0" algn="l" rtl="0">
              <a:spcBef>
                <a:spcPts val="0"/>
              </a:spcBef>
              <a:spcAft>
                <a:spcPts val="0"/>
              </a:spcAft>
              <a:buNone/>
            </a:pPr>
            <a:endParaRPr sz="3000" b="1">
              <a:latin typeface="Century Gothic"/>
              <a:ea typeface="Century Gothic"/>
              <a:cs typeface="Century Gothic"/>
              <a:sym typeface="Century Gothic"/>
            </a:endParaRPr>
          </a:p>
          <a:p>
            <a:pPr marL="0" lvl="0" indent="0" algn="l" rtl="0">
              <a:spcBef>
                <a:spcPts val="0"/>
              </a:spcBef>
              <a:spcAft>
                <a:spcPts val="0"/>
              </a:spcAft>
              <a:buNone/>
            </a:pPr>
            <a:endParaRPr sz="3000" b="1">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9"/>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519" name="Google Shape;519;p49"/>
          <p:cNvGraphicFramePr/>
          <p:nvPr/>
        </p:nvGraphicFramePr>
        <p:xfrm>
          <a:off x="500775" y="1206184"/>
          <a:ext cx="6324725" cy="271254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1256450">
                  <a:extLst>
                    <a:ext uri="{9D8B030D-6E8A-4147-A177-3AD203B41FA5}">
                      <a16:colId xmlns:a16="http://schemas.microsoft.com/office/drawing/2014/main" val="20002"/>
                    </a:ext>
                  </a:extLst>
                </a:gridCol>
                <a:gridCol w="1269425">
                  <a:extLst>
                    <a:ext uri="{9D8B030D-6E8A-4147-A177-3AD203B41FA5}">
                      <a16:colId xmlns:a16="http://schemas.microsoft.com/office/drawing/2014/main" val="20003"/>
                    </a:ext>
                  </a:extLst>
                </a:gridCol>
                <a:gridCol w="1892925">
                  <a:extLst>
                    <a:ext uri="{9D8B030D-6E8A-4147-A177-3AD203B41FA5}">
                      <a16:colId xmlns:a16="http://schemas.microsoft.com/office/drawing/2014/main" val="20004"/>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Ground</a:t>
                      </a:r>
                      <a:endParaRPr sz="1800" b="1">
                        <a:solidFill>
                          <a:schemeClr val="lt1"/>
                        </a:solidFill>
                        <a:latin typeface="Century Gothic"/>
                        <a:ea typeface="Century Gothic"/>
                        <a:cs typeface="Century Gothic"/>
                        <a:sym typeface="Century Gothic"/>
                      </a:endParaRPr>
                    </a:p>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Truth</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8</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520" name="Google Shape;520;p49"/>
          <p:cNvPicPr preferRelativeResize="0"/>
          <p:nvPr/>
        </p:nvPicPr>
        <p:blipFill>
          <a:blip r:embed="rId3">
            <a:alphaModFix/>
          </a:blip>
          <a:stretch>
            <a:fillRect/>
          </a:stretch>
        </p:blipFill>
        <p:spPr>
          <a:xfrm>
            <a:off x="4147371" y="2388759"/>
            <a:ext cx="276975" cy="273325"/>
          </a:xfrm>
          <a:prstGeom prst="rect">
            <a:avLst/>
          </a:prstGeom>
          <a:noFill/>
          <a:ln>
            <a:noFill/>
          </a:ln>
        </p:spPr>
      </p:pic>
      <p:pic>
        <p:nvPicPr>
          <p:cNvPr id="521" name="Google Shape;521;p49"/>
          <p:cNvPicPr preferRelativeResize="0"/>
          <p:nvPr/>
        </p:nvPicPr>
        <p:blipFill>
          <a:blip r:embed="rId3">
            <a:alphaModFix/>
          </a:blip>
          <a:stretch>
            <a:fillRect/>
          </a:stretch>
        </p:blipFill>
        <p:spPr>
          <a:xfrm>
            <a:off x="5688721" y="2388759"/>
            <a:ext cx="276975" cy="273325"/>
          </a:xfrm>
          <a:prstGeom prst="rect">
            <a:avLst/>
          </a:prstGeom>
          <a:noFill/>
          <a:ln>
            <a:noFill/>
          </a:ln>
        </p:spPr>
      </p:pic>
      <p:pic>
        <p:nvPicPr>
          <p:cNvPr id="522" name="Google Shape;522;p49"/>
          <p:cNvPicPr preferRelativeResize="0"/>
          <p:nvPr/>
        </p:nvPicPr>
        <p:blipFill>
          <a:blip r:embed="rId4">
            <a:alphaModFix/>
          </a:blip>
          <a:stretch>
            <a:fillRect/>
          </a:stretch>
        </p:blipFill>
        <p:spPr>
          <a:xfrm>
            <a:off x="4147375" y="3176175"/>
            <a:ext cx="276975" cy="277995"/>
          </a:xfrm>
          <a:prstGeom prst="rect">
            <a:avLst/>
          </a:prstGeom>
          <a:noFill/>
          <a:ln>
            <a:noFill/>
          </a:ln>
        </p:spPr>
      </p:pic>
      <p:pic>
        <p:nvPicPr>
          <p:cNvPr id="523" name="Google Shape;523;p49"/>
          <p:cNvPicPr preferRelativeResize="0"/>
          <p:nvPr/>
        </p:nvPicPr>
        <p:blipFill>
          <a:blip r:embed="rId4">
            <a:alphaModFix/>
          </a:blip>
          <a:stretch>
            <a:fillRect/>
          </a:stretch>
        </p:blipFill>
        <p:spPr>
          <a:xfrm>
            <a:off x="5688725" y="3593167"/>
            <a:ext cx="276975" cy="277995"/>
          </a:xfrm>
          <a:prstGeom prst="rect">
            <a:avLst/>
          </a:prstGeom>
          <a:noFill/>
          <a:ln>
            <a:noFill/>
          </a:ln>
        </p:spPr>
      </p:pic>
      <p:sp>
        <p:nvSpPr>
          <p:cNvPr id="524" name="Google Shape;524;p49"/>
          <p:cNvSpPr txBox="1"/>
          <p:nvPr/>
        </p:nvSpPr>
        <p:spPr>
          <a:xfrm>
            <a:off x="500775" y="4232900"/>
            <a:ext cx="7099800" cy="566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t>Problem: the ground truth data is incomplete</a:t>
            </a:r>
            <a:endParaRPr sz="2400" b="1"/>
          </a:p>
        </p:txBody>
      </p:sp>
      <p:grpSp>
        <p:nvGrpSpPr>
          <p:cNvPr id="525" name="Google Shape;525;p49"/>
          <p:cNvGrpSpPr/>
          <p:nvPr/>
        </p:nvGrpSpPr>
        <p:grpSpPr>
          <a:xfrm>
            <a:off x="2382400" y="2585872"/>
            <a:ext cx="937275" cy="544028"/>
            <a:chOff x="5325075" y="2586172"/>
            <a:chExt cx="937275" cy="544028"/>
          </a:xfrm>
        </p:grpSpPr>
        <p:sp>
          <p:nvSpPr>
            <p:cNvPr id="526" name="Google Shape;526;p49"/>
            <p:cNvSpPr/>
            <p:nvPr/>
          </p:nvSpPr>
          <p:spPr>
            <a:xfrm>
              <a:off x="5764950" y="2733900"/>
              <a:ext cx="497400" cy="3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9"/>
            <p:cNvSpPr txBox="1"/>
            <p:nvPr/>
          </p:nvSpPr>
          <p:spPr>
            <a:xfrm>
              <a:off x="5325075" y="2586172"/>
              <a:ext cx="369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a:solidFill>
                    <a:srgbClr val="FF0000"/>
                  </a:solidFill>
                </a:rPr>
                <a:t>?</a:t>
              </a:r>
              <a:endParaRPr sz="3400" b="1">
                <a:solidFill>
                  <a:srgbClr val="FF0000"/>
                </a:solidFill>
              </a:endParaRPr>
            </a:p>
          </p:txBody>
        </p:sp>
      </p:grpSp>
      <p:grpSp>
        <p:nvGrpSpPr>
          <p:cNvPr id="528" name="Google Shape;528;p49"/>
          <p:cNvGrpSpPr/>
          <p:nvPr/>
        </p:nvGrpSpPr>
        <p:grpSpPr>
          <a:xfrm>
            <a:off x="2391150" y="3348172"/>
            <a:ext cx="928525" cy="582141"/>
            <a:chOff x="2391150" y="2586172"/>
            <a:chExt cx="928525" cy="582141"/>
          </a:xfrm>
        </p:grpSpPr>
        <p:sp>
          <p:nvSpPr>
            <p:cNvPr id="529" name="Google Shape;529;p49"/>
            <p:cNvSpPr/>
            <p:nvPr/>
          </p:nvSpPr>
          <p:spPr>
            <a:xfrm>
              <a:off x="2822275" y="2772013"/>
              <a:ext cx="497400" cy="3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9"/>
            <p:cNvSpPr txBox="1"/>
            <p:nvPr/>
          </p:nvSpPr>
          <p:spPr>
            <a:xfrm>
              <a:off x="2391150" y="2586172"/>
              <a:ext cx="369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a:solidFill>
                    <a:srgbClr val="FF0000"/>
                  </a:solidFill>
                </a:rPr>
                <a:t>?</a:t>
              </a:r>
              <a:endParaRPr sz="3400" b="1">
                <a:solidFill>
                  <a:srgbClr val="FF0000"/>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2" name="network.mp4">
            <a:hlinkClick r:id="" action="ppaction://media"/>
            <a:extLst>
              <a:ext uri="{FF2B5EF4-FFF2-40B4-BE49-F238E27FC236}">
                <a16:creationId xmlns:a16="http://schemas.microsoft.com/office/drawing/2014/main" id="{64734F50-79B1-3546-BCD9-508E367002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1805" y="0"/>
            <a:ext cx="10478277"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0"/>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536" name="Google Shape;536;p50"/>
          <p:cNvGraphicFramePr/>
          <p:nvPr/>
        </p:nvGraphicFramePr>
        <p:xfrm>
          <a:off x="500775" y="1206184"/>
          <a:ext cx="7837650" cy="310875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915875">
                  <a:extLst>
                    <a:ext uri="{9D8B030D-6E8A-4147-A177-3AD203B41FA5}">
                      <a16:colId xmlns:a16="http://schemas.microsoft.com/office/drawing/2014/main" val="20002"/>
                    </a:ext>
                  </a:extLst>
                </a:gridCol>
                <a:gridCol w="1512925">
                  <a:extLst>
                    <a:ext uri="{9D8B030D-6E8A-4147-A177-3AD203B41FA5}">
                      <a16:colId xmlns:a16="http://schemas.microsoft.com/office/drawing/2014/main" val="20003"/>
                    </a:ext>
                  </a:extLst>
                </a:gridCol>
                <a:gridCol w="1311075">
                  <a:extLst>
                    <a:ext uri="{9D8B030D-6E8A-4147-A177-3AD203B41FA5}">
                      <a16:colId xmlns:a16="http://schemas.microsoft.com/office/drawing/2014/main" val="20004"/>
                    </a:ext>
                  </a:extLst>
                </a:gridCol>
                <a:gridCol w="2191850">
                  <a:extLst>
                    <a:ext uri="{9D8B030D-6E8A-4147-A177-3AD203B41FA5}">
                      <a16:colId xmlns:a16="http://schemas.microsoft.com/office/drawing/2014/main" val="20005"/>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DupPR</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Manual checking</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7</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6</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r h="244900">
                <a:tc>
                  <a:txBody>
                    <a:bodyPr/>
                    <a:lstStyle/>
                    <a:p>
                      <a:pPr marL="0" lvl="0" indent="0" algn="ctr" rtl="0">
                        <a:spcBef>
                          <a:spcPts val="0"/>
                        </a:spcBef>
                        <a:spcAft>
                          <a:spcPts val="0"/>
                        </a:spcAft>
                        <a:buNone/>
                      </a:pPr>
                      <a:r>
                        <a:rPr lang="en-US" b="1"/>
                        <a:t>14</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537" name="Google Shape;537;p50"/>
          <p:cNvPicPr preferRelativeResize="0"/>
          <p:nvPr/>
        </p:nvPicPr>
        <p:blipFill>
          <a:blip r:embed="rId3">
            <a:alphaModFix/>
          </a:blip>
          <a:stretch>
            <a:fillRect/>
          </a:stretch>
        </p:blipFill>
        <p:spPr>
          <a:xfrm>
            <a:off x="5364996" y="2388759"/>
            <a:ext cx="276975" cy="273325"/>
          </a:xfrm>
          <a:prstGeom prst="rect">
            <a:avLst/>
          </a:prstGeom>
          <a:noFill/>
          <a:ln>
            <a:noFill/>
          </a:ln>
        </p:spPr>
      </p:pic>
      <p:pic>
        <p:nvPicPr>
          <p:cNvPr id="538" name="Google Shape;538;p50"/>
          <p:cNvPicPr preferRelativeResize="0"/>
          <p:nvPr/>
        </p:nvPicPr>
        <p:blipFill>
          <a:blip r:embed="rId3">
            <a:alphaModFix/>
          </a:blip>
          <a:stretch>
            <a:fillRect/>
          </a:stretch>
        </p:blipFill>
        <p:spPr>
          <a:xfrm>
            <a:off x="7183321" y="2388759"/>
            <a:ext cx="276975" cy="273325"/>
          </a:xfrm>
          <a:prstGeom prst="rect">
            <a:avLst/>
          </a:prstGeom>
          <a:noFill/>
          <a:ln>
            <a:noFill/>
          </a:ln>
        </p:spPr>
      </p:pic>
      <p:pic>
        <p:nvPicPr>
          <p:cNvPr id="539" name="Google Shape;539;p50"/>
          <p:cNvPicPr preferRelativeResize="0"/>
          <p:nvPr/>
        </p:nvPicPr>
        <p:blipFill>
          <a:blip r:embed="rId4">
            <a:alphaModFix/>
          </a:blip>
          <a:stretch>
            <a:fillRect/>
          </a:stretch>
        </p:blipFill>
        <p:spPr>
          <a:xfrm>
            <a:off x="5365000" y="3203725"/>
            <a:ext cx="276975" cy="277995"/>
          </a:xfrm>
          <a:prstGeom prst="rect">
            <a:avLst/>
          </a:prstGeom>
          <a:noFill/>
          <a:ln>
            <a:noFill/>
          </a:ln>
        </p:spPr>
      </p:pic>
      <p:sp>
        <p:nvSpPr>
          <p:cNvPr id="540" name="Google Shape;540;p50"/>
          <p:cNvSpPr/>
          <p:nvPr/>
        </p:nvSpPr>
        <p:spPr>
          <a:xfrm>
            <a:off x="3322575" y="1129725"/>
            <a:ext cx="1522200" cy="32463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3"/>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573" name="Google Shape;573;p53"/>
          <p:cNvGraphicFramePr/>
          <p:nvPr>
            <p:extLst>
              <p:ext uri="{D42A27DB-BD31-4B8C-83A1-F6EECF244321}">
                <p14:modId xmlns:p14="http://schemas.microsoft.com/office/powerpoint/2010/main" val="2000417444"/>
              </p:ext>
            </p:extLst>
          </p:nvPr>
        </p:nvGraphicFramePr>
        <p:xfrm>
          <a:off x="500775" y="1206184"/>
          <a:ext cx="7837650" cy="310875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915875">
                  <a:extLst>
                    <a:ext uri="{9D8B030D-6E8A-4147-A177-3AD203B41FA5}">
                      <a16:colId xmlns:a16="http://schemas.microsoft.com/office/drawing/2014/main" val="20002"/>
                    </a:ext>
                  </a:extLst>
                </a:gridCol>
                <a:gridCol w="1512925">
                  <a:extLst>
                    <a:ext uri="{9D8B030D-6E8A-4147-A177-3AD203B41FA5}">
                      <a16:colId xmlns:a16="http://schemas.microsoft.com/office/drawing/2014/main" val="20003"/>
                    </a:ext>
                  </a:extLst>
                </a:gridCol>
                <a:gridCol w="1311075">
                  <a:extLst>
                    <a:ext uri="{9D8B030D-6E8A-4147-A177-3AD203B41FA5}">
                      <a16:colId xmlns:a16="http://schemas.microsoft.com/office/drawing/2014/main" val="20004"/>
                    </a:ext>
                  </a:extLst>
                </a:gridCol>
                <a:gridCol w="2191850">
                  <a:extLst>
                    <a:ext uri="{9D8B030D-6E8A-4147-A177-3AD203B41FA5}">
                      <a16:colId xmlns:a16="http://schemas.microsoft.com/office/drawing/2014/main" val="20005"/>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DupPR</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Manual checking</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7</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6</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6</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r h="244900">
                <a:tc>
                  <a:txBody>
                    <a:bodyPr/>
                    <a:lstStyle/>
                    <a:p>
                      <a:pPr marL="0" lvl="0" indent="0" algn="ctr" rtl="0">
                        <a:spcBef>
                          <a:spcPts val="0"/>
                        </a:spcBef>
                        <a:spcAft>
                          <a:spcPts val="0"/>
                        </a:spcAft>
                        <a:buNone/>
                      </a:pPr>
                      <a:r>
                        <a:rPr lang="en-US" b="1"/>
                        <a:t>14</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dirty="0"/>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574" name="Google Shape;574;p53"/>
          <p:cNvPicPr preferRelativeResize="0"/>
          <p:nvPr/>
        </p:nvPicPr>
        <p:blipFill>
          <a:blip r:embed="rId3">
            <a:alphaModFix/>
          </a:blip>
          <a:stretch>
            <a:fillRect/>
          </a:stretch>
        </p:blipFill>
        <p:spPr>
          <a:xfrm>
            <a:off x="5364996" y="2388759"/>
            <a:ext cx="276975" cy="273325"/>
          </a:xfrm>
          <a:prstGeom prst="rect">
            <a:avLst/>
          </a:prstGeom>
          <a:noFill/>
          <a:ln>
            <a:noFill/>
          </a:ln>
        </p:spPr>
      </p:pic>
      <p:pic>
        <p:nvPicPr>
          <p:cNvPr id="575" name="Google Shape;575;p53"/>
          <p:cNvPicPr preferRelativeResize="0"/>
          <p:nvPr/>
        </p:nvPicPr>
        <p:blipFill>
          <a:blip r:embed="rId3">
            <a:alphaModFix/>
          </a:blip>
          <a:stretch>
            <a:fillRect/>
          </a:stretch>
        </p:blipFill>
        <p:spPr>
          <a:xfrm>
            <a:off x="5364996" y="3592634"/>
            <a:ext cx="276975" cy="273325"/>
          </a:xfrm>
          <a:prstGeom prst="rect">
            <a:avLst/>
          </a:prstGeom>
          <a:noFill/>
          <a:ln>
            <a:noFill/>
          </a:ln>
        </p:spPr>
      </p:pic>
      <p:pic>
        <p:nvPicPr>
          <p:cNvPr id="576" name="Google Shape;576;p53"/>
          <p:cNvPicPr preferRelativeResize="0"/>
          <p:nvPr/>
        </p:nvPicPr>
        <p:blipFill>
          <a:blip r:embed="rId3">
            <a:alphaModFix/>
          </a:blip>
          <a:stretch>
            <a:fillRect/>
          </a:stretch>
        </p:blipFill>
        <p:spPr>
          <a:xfrm>
            <a:off x="7183321" y="2388759"/>
            <a:ext cx="276975" cy="273325"/>
          </a:xfrm>
          <a:prstGeom prst="rect">
            <a:avLst/>
          </a:prstGeom>
          <a:noFill/>
          <a:ln>
            <a:noFill/>
          </a:ln>
        </p:spPr>
      </p:pic>
      <p:pic>
        <p:nvPicPr>
          <p:cNvPr id="577" name="Google Shape;577;p53"/>
          <p:cNvPicPr preferRelativeResize="0"/>
          <p:nvPr/>
        </p:nvPicPr>
        <p:blipFill>
          <a:blip r:embed="rId3">
            <a:alphaModFix/>
          </a:blip>
          <a:stretch>
            <a:fillRect/>
          </a:stretch>
        </p:blipFill>
        <p:spPr>
          <a:xfrm>
            <a:off x="7183321" y="3592621"/>
            <a:ext cx="276975" cy="273325"/>
          </a:xfrm>
          <a:prstGeom prst="rect">
            <a:avLst/>
          </a:prstGeom>
          <a:noFill/>
          <a:ln>
            <a:noFill/>
          </a:ln>
        </p:spPr>
      </p:pic>
      <p:pic>
        <p:nvPicPr>
          <p:cNvPr id="578" name="Google Shape;578;p53"/>
          <p:cNvPicPr preferRelativeResize="0"/>
          <p:nvPr/>
        </p:nvPicPr>
        <p:blipFill>
          <a:blip r:embed="rId4">
            <a:alphaModFix/>
          </a:blip>
          <a:stretch>
            <a:fillRect/>
          </a:stretch>
        </p:blipFill>
        <p:spPr>
          <a:xfrm>
            <a:off x="3937137" y="3982542"/>
            <a:ext cx="276975" cy="277995"/>
          </a:xfrm>
          <a:prstGeom prst="rect">
            <a:avLst/>
          </a:prstGeom>
          <a:noFill/>
          <a:ln>
            <a:noFill/>
          </a:ln>
        </p:spPr>
      </p:pic>
      <p:pic>
        <p:nvPicPr>
          <p:cNvPr id="579" name="Google Shape;579;p53"/>
          <p:cNvPicPr preferRelativeResize="0"/>
          <p:nvPr/>
        </p:nvPicPr>
        <p:blipFill>
          <a:blip r:embed="rId4">
            <a:alphaModFix/>
          </a:blip>
          <a:stretch>
            <a:fillRect/>
          </a:stretch>
        </p:blipFill>
        <p:spPr>
          <a:xfrm>
            <a:off x="5365000" y="3203725"/>
            <a:ext cx="276975" cy="277995"/>
          </a:xfrm>
          <a:prstGeom prst="rect">
            <a:avLst/>
          </a:prstGeom>
          <a:noFill/>
          <a:ln>
            <a:noFill/>
          </a:ln>
        </p:spPr>
      </p:pic>
      <p:pic>
        <p:nvPicPr>
          <p:cNvPr id="580" name="Google Shape;580;p53"/>
          <p:cNvPicPr preferRelativeResize="0"/>
          <p:nvPr/>
        </p:nvPicPr>
        <p:blipFill>
          <a:blip r:embed="rId4">
            <a:alphaModFix/>
          </a:blip>
          <a:stretch>
            <a:fillRect/>
          </a:stretch>
        </p:blipFill>
        <p:spPr>
          <a:xfrm>
            <a:off x="7183325" y="3982542"/>
            <a:ext cx="276975" cy="277995"/>
          </a:xfrm>
          <a:prstGeom prst="rect">
            <a:avLst/>
          </a:prstGeom>
          <a:noFill/>
          <a:ln>
            <a:noFill/>
          </a:ln>
        </p:spPr>
      </p:pic>
      <p:grpSp>
        <p:nvGrpSpPr>
          <p:cNvPr id="582" name="Google Shape;582;p53"/>
          <p:cNvGrpSpPr/>
          <p:nvPr/>
        </p:nvGrpSpPr>
        <p:grpSpPr>
          <a:xfrm>
            <a:off x="2317025" y="3736609"/>
            <a:ext cx="852325" cy="582141"/>
            <a:chOff x="2467350" y="2586172"/>
            <a:chExt cx="852325" cy="582141"/>
          </a:xfrm>
        </p:grpSpPr>
        <p:sp>
          <p:nvSpPr>
            <p:cNvPr id="583" name="Google Shape;583;p53"/>
            <p:cNvSpPr/>
            <p:nvPr/>
          </p:nvSpPr>
          <p:spPr>
            <a:xfrm>
              <a:off x="2822275" y="2772013"/>
              <a:ext cx="497400" cy="3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3"/>
            <p:cNvSpPr txBox="1"/>
            <p:nvPr/>
          </p:nvSpPr>
          <p:spPr>
            <a:xfrm>
              <a:off x="2467350" y="2586172"/>
              <a:ext cx="369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dirty="0">
                  <a:solidFill>
                    <a:srgbClr val="FF0000"/>
                  </a:solidFill>
                </a:rPr>
                <a:t>?</a:t>
              </a:r>
              <a:endParaRPr sz="3400" b="1" dirty="0">
                <a:solidFill>
                  <a:srgbClr val="FF0000"/>
                </a:solidFill>
              </a:endParaRPr>
            </a:p>
          </p:txBody>
        </p:sp>
      </p:grpSp>
      <p:sp>
        <p:nvSpPr>
          <p:cNvPr id="15" name="Google Shape;564;p52">
            <a:extLst>
              <a:ext uri="{FF2B5EF4-FFF2-40B4-BE49-F238E27FC236}">
                <a16:creationId xmlns:a16="http://schemas.microsoft.com/office/drawing/2014/main" id="{09D9E31F-9843-D94F-9CA8-5012A6E4A44F}"/>
              </a:ext>
            </a:extLst>
          </p:cNvPr>
          <p:cNvSpPr/>
          <p:nvPr/>
        </p:nvSpPr>
        <p:spPr>
          <a:xfrm>
            <a:off x="374025" y="3463638"/>
            <a:ext cx="8027100" cy="89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582;p53">
            <a:extLst>
              <a:ext uri="{FF2B5EF4-FFF2-40B4-BE49-F238E27FC236}">
                <a16:creationId xmlns:a16="http://schemas.microsoft.com/office/drawing/2014/main" id="{721A5FC2-184E-CD49-B2B7-B77D3DEEA048}"/>
              </a:ext>
            </a:extLst>
          </p:cNvPr>
          <p:cNvGrpSpPr/>
          <p:nvPr/>
        </p:nvGrpSpPr>
        <p:grpSpPr>
          <a:xfrm>
            <a:off x="2318955" y="3333422"/>
            <a:ext cx="852325" cy="582141"/>
            <a:chOff x="2467350" y="2586172"/>
            <a:chExt cx="852325" cy="582141"/>
          </a:xfrm>
        </p:grpSpPr>
        <p:sp>
          <p:nvSpPr>
            <p:cNvPr id="24" name="Google Shape;583;p53">
              <a:extLst>
                <a:ext uri="{FF2B5EF4-FFF2-40B4-BE49-F238E27FC236}">
                  <a16:creationId xmlns:a16="http://schemas.microsoft.com/office/drawing/2014/main" id="{7243F1C2-C5D8-9446-A672-026A867F04A3}"/>
                </a:ext>
              </a:extLst>
            </p:cNvPr>
            <p:cNvSpPr/>
            <p:nvPr/>
          </p:nvSpPr>
          <p:spPr>
            <a:xfrm>
              <a:off x="2822275" y="2772013"/>
              <a:ext cx="497400" cy="3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4;p53">
              <a:extLst>
                <a:ext uri="{FF2B5EF4-FFF2-40B4-BE49-F238E27FC236}">
                  <a16:creationId xmlns:a16="http://schemas.microsoft.com/office/drawing/2014/main" id="{AA4BF995-0AEF-1B42-8FC7-23D196685319}"/>
                </a:ext>
              </a:extLst>
            </p:cNvPr>
            <p:cNvSpPr txBox="1"/>
            <p:nvPr/>
          </p:nvSpPr>
          <p:spPr>
            <a:xfrm>
              <a:off x="2467350" y="2586172"/>
              <a:ext cx="369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dirty="0">
                  <a:solidFill>
                    <a:srgbClr val="FF0000"/>
                  </a:solidFill>
                </a:rPr>
                <a:t>?</a:t>
              </a:r>
              <a:endParaRPr sz="3400" b="1" dirty="0">
                <a:solidFill>
                  <a:srgbClr val="FF0000"/>
                </a:solidFill>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1"/>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graphicFrame>
        <p:nvGraphicFramePr>
          <p:cNvPr id="546" name="Google Shape;546;p51"/>
          <p:cNvGraphicFramePr/>
          <p:nvPr/>
        </p:nvGraphicFramePr>
        <p:xfrm>
          <a:off x="500775" y="1206184"/>
          <a:ext cx="7837650" cy="3108750"/>
        </p:xfrm>
        <a:graphic>
          <a:graphicData uri="http://schemas.openxmlformats.org/drawingml/2006/table">
            <a:tbl>
              <a:tblPr>
                <a:noFill/>
                <a:tableStyleId>{E6CEDBA4-6916-444F-BFA9-9519D9ED7115}</a:tableStyleId>
              </a:tblPr>
              <a:tblGrid>
                <a:gridCol w="975250">
                  <a:extLst>
                    <a:ext uri="{9D8B030D-6E8A-4147-A177-3AD203B41FA5}">
                      <a16:colId xmlns:a16="http://schemas.microsoft.com/office/drawing/2014/main" val="20000"/>
                    </a:ext>
                  </a:extLst>
                </a:gridCol>
                <a:gridCol w="930675">
                  <a:extLst>
                    <a:ext uri="{9D8B030D-6E8A-4147-A177-3AD203B41FA5}">
                      <a16:colId xmlns:a16="http://schemas.microsoft.com/office/drawing/2014/main" val="20001"/>
                    </a:ext>
                  </a:extLst>
                </a:gridCol>
                <a:gridCol w="915875">
                  <a:extLst>
                    <a:ext uri="{9D8B030D-6E8A-4147-A177-3AD203B41FA5}">
                      <a16:colId xmlns:a16="http://schemas.microsoft.com/office/drawing/2014/main" val="20002"/>
                    </a:ext>
                  </a:extLst>
                </a:gridCol>
                <a:gridCol w="1512925">
                  <a:extLst>
                    <a:ext uri="{9D8B030D-6E8A-4147-A177-3AD203B41FA5}">
                      <a16:colId xmlns:a16="http://schemas.microsoft.com/office/drawing/2014/main" val="20003"/>
                    </a:ext>
                  </a:extLst>
                </a:gridCol>
                <a:gridCol w="1311075">
                  <a:extLst>
                    <a:ext uri="{9D8B030D-6E8A-4147-A177-3AD203B41FA5}">
                      <a16:colId xmlns:a16="http://schemas.microsoft.com/office/drawing/2014/main" val="20004"/>
                    </a:ext>
                  </a:extLst>
                </a:gridCol>
                <a:gridCol w="2191850">
                  <a:extLst>
                    <a:ext uri="{9D8B030D-6E8A-4147-A177-3AD203B41FA5}">
                      <a16:colId xmlns:a16="http://schemas.microsoft.com/office/drawing/2014/main" val="20005"/>
                    </a:ext>
                  </a:extLst>
                </a:gridCol>
              </a:tblGrid>
              <a:tr h="244900">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PR History</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Our result</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DupPR</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Manual checking</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9138"/>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Dup PR Found</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tc>
                  <a:txBody>
                    <a:bodyPr/>
                    <a:lstStyle/>
                    <a:p>
                      <a:pPr marL="0" lvl="0" indent="0" algn="ctr" rtl="0">
                        <a:spcBef>
                          <a:spcPts val="0"/>
                        </a:spcBef>
                        <a:spcAft>
                          <a:spcPts val="0"/>
                        </a:spcAft>
                        <a:buNone/>
                      </a:pPr>
                      <a:r>
                        <a:rPr lang="en-US" sz="1800" b="1">
                          <a:solidFill>
                            <a:schemeClr val="lt1"/>
                          </a:solidFill>
                          <a:latin typeface="Century Gothic"/>
                          <a:ea typeface="Century Gothic"/>
                          <a:cs typeface="Century Gothic"/>
                          <a:sym typeface="Century Gothic"/>
                        </a:rPr>
                        <a:t>Warning Correctness</a:t>
                      </a:r>
                      <a:endParaRPr sz="1800" b="1">
                        <a:solidFill>
                          <a:schemeClr val="lt1"/>
                        </a:solidFill>
                        <a:latin typeface="Century Gothic"/>
                        <a:ea typeface="Century Gothic"/>
                        <a:cs typeface="Century Gothic"/>
                        <a:sym typeface="Century Gothic"/>
                      </a:endParaRPr>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A61C00"/>
                    </a:solidFill>
                  </a:tcPr>
                </a:tc>
                <a:extLst>
                  <a:ext uri="{0D108BD9-81ED-4DB2-BD59-A6C34878D82A}">
                    <a16:rowId xmlns:a16="http://schemas.microsoft.com/office/drawing/2014/main" val="10000"/>
                  </a:ext>
                </a:extLst>
              </a:tr>
              <a:tr h="244900">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1"/>
                  </a:ext>
                </a:extLst>
              </a:tr>
              <a:tr h="244900">
                <a:tc>
                  <a:txBody>
                    <a:bodyPr/>
                    <a:lstStyle/>
                    <a:p>
                      <a:pPr marL="0" lvl="0" indent="0" algn="ctr" rtl="0">
                        <a:spcBef>
                          <a:spcPts val="0"/>
                        </a:spcBef>
                        <a:spcAft>
                          <a:spcPts val="0"/>
                        </a:spcAft>
                        <a:buNone/>
                      </a:pPr>
                      <a:r>
                        <a:rPr lang="en-US" b="1"/>
                        <a:t>10</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solidFill>
                            <a:schemeClr val="dk1"/>
                          </a:solidFill>
                        </a:rPr>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9</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2"/>
                  </a:ext>
                </a:extLst>
              </a:tr>
              <a:tr h="244900">
                <a:tc>
                  <a:txBody>
                    <a:bodyPr/>
                    <a:lstStyle/>
                    <a:p>
                      <a:pPr marL="0" lvl="0" indent="0" algn="ctr" rtl="0">
                        <a:spcBef>
                          <a:spcPts val="0"/>
                        </a:spcBef>
                        <a:spcAft>
                          <a:spcPts val="0"/>
                        </a:spcAft>
                        <a:buNone/>
                      </a:pPr>
                      <a:r>
                        <a:rPr lang="en-US" b="1"/>
                        <a:t>11</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solidFill>
                            <a:schemeClr val="dk1"/>
                          </a:solidFill>
                        </a:rPr>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3"/>
                  </a:ext>
                </a:extLst>
              </a:tr>
              <a:tr h="244900">
                <a:tc>
                  <a:txBody>
                    <a:bodyPr/>
                    <a:lstStyle/>
                    <a:p>
                      <a:pPr marL="0" lvl="0" indent="0" algn="ctr" rtl="0">
                        <a:spcBef>
                          <a:spcPts val="0"/>
                        </a:spcBef>
                        <a:spcAft>
                          <a:spcPts val="0"/>
                        </a:spcAft>
                        <a:buNone/>
                      </a:pPr>
                      <a:r>
                        <a:rPr lang="en-US" b="1"/>
                        <a:t>12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r>
                        <a:rPr lang="en-US" b="1"/>
                        <a:t>7</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solidFill>
                      <a:srgbClr val="E6B8AF"/>
                    </a:solidFill>
                  </a:tcPr>
                </a:tc>
                <a:extLst>
                  <a:ext uri="{0D108BD9-81ED-4DB2-BD59-A6C34878D82A}">
                    <a16:rowId xmlns:a16="http://schemas.microsoft.com/office/drawing/2014/main" val="10004"/>
                  </a:ext>
                </a:extLst>
              </a:tr>
              <a:tr h="244900">
                <a:tc>
                  <a:txBody>
                    <a:bodyPr/>
                    <a:lstStyle/>
                    <a:p>
                      <a:pPr marL="0" lvl="0" indent="0" algn="ctr" rtl="0">
                        <a:spcBef>
                          <a:spcPts val="0"/>
                        </a:spcBef>
                        <a:spcAft>
                          <a:spcPts val="0"/>
                        </a:spcAft>
                        <a:buNone/>
                      </a:pPr>
                      <a:r>
                        <a:rPr lang="en-US" b="1"/>
                        <a:t>13</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6</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5"/>
                  </a:ext>
                </a:extLst>
              </a:tr>
              <a:tr h="244900">
                <a:tc>
                  <a:txBody>
                    <a:bodyPr/>
                    <a:lstStyle/>
                    <a:p>
                      <a:pPr marL="0" lvl="0" indent="0" algn="ctr" rtl="0">
                        <a:spcBef>
                          <a:spcPts val="0"/>
                        </a:spcBef>
                        <a:spcAft>
                          <a:spcPts val="0"/>
                        </a:spcAft>
                        <a:buNone/>
                      </a:pPr>
                      <a:r>
                        <a:rPr lang="en-US" b="1"/>
                        <a:t>14</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r>
                        <a:rPr lang="en-US" b="1"/>
                        <a:t>2</a:t>
                      </a: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tc>
                  <a:txBody>
                    <a:bodyPr/>
                    <a:lstStyle/>
                    <a:p>
                      <a:pPr marL="0" lvl="0" indent="0" algn="ctr" rtl="0">
                        <a:spcBef>
                          <a:spcPts val="0"/>
                        </a:spcBef>
                        <a:spcAft>
                          <a:spcPts val="0"/>
                        </a:spcAft>
                        <a:buNone/>
                      </a:pPr>
                      <a:endParaRPr b="1"/>
                    </a:p>
                  </a:txBody>
                  <a:tcPr marL="91425" marR="91425" marT="91425" marB="91425">
                    <a:lnL w="9525" cap="flat" cmpd="sng">
                      <a:solidFill>
                        <a:srgbClr val="9E9E9E"/>
                      </a:solidFill>
                      <a:prstDash val="dash"/>
                      <a:round/>
                      <a:headEnd type="none" w="sm" len="sm"/>
                      <a:tailEnd type="none" w="sm" len="sm"/>
                    </a:lnL>
                    <a:lnR w="9525" cap="flat" cmpd="sng">
                      <a:solidFill>
                        <a:srgbClr val="9E9E9E"/>
                      </a:solidFill>
                      <a:prstDash val="dash"/>
                      <a:round/>
                      <a:headEnd type="none" w="sm" len="sm"/>
                      <a:tailEnd type="none" w="sm" len="sm"/>
                    </a:lnR>
                    <a:lnT w="9525" cap="flat" cmpd="sng">
                      <a:solidFill>
                        <a:srgbClr val="9E9E9E"/>
                      </a:solidFill>
                      <a:prstDash val="dash"/>
                      <a:round/>
                      <a:headEnd type="none" w="sm" len="sm"/>
                      <a:tailEnd type="none" w="sm" len="sm"/>
                    </a:lnT>
                    <a:lnB w="9525" cap="flat" cmpd="sng">
                      <a:solidFill>
                        <a:srgbClr val="9E9E9E"/>
                      </a:solidFill>
                      <a:prstDash val="dash"/>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547" name="Google Shape;547;p51"/>
          <p:cNvPicPr preferRelativeResize="0"/>
          <p:nvPr/>
        </p:nvPicPr>
        <p:blipFill>
          <a:blip r:embed="rId3">
            <a:alphaModFix/>
          </a:blip>
          <a:stretch>
            <a:fillRect/>
          </a:stretch>
        </p:blipFill>
        <p:spPr>
          <a:xfrm>
            <a:off x="5364996" y="2388759"/>
            <a:ext cx="276975" cy="273325"/>
          </a:xfrm>
          <a:prstGeom prst="rect">
            <a:avLst/>
          </a:prstGeom>
          <a:noFill/>
          <a:ln>
            <a:noFill/>
          </a:ln>
        </p:spPr>
      </p:pic>
      <p:pic>
        <p:nvPicPr>
          <p:cNvPr id="548" name="Google Shape;548;p51"/>
          <p:cNvPicPr preferRelativeResize="0"/>
          <p:nvPr/>
        </p:nvPicPr>
        <p:blipFill>
          <a:blip r:embed="rId3">
            <a:alphaModFix/>
          </a:blip>
          <a:stretch>
            <a:fillRect/>
          </a:stretch>
        </p:blipFill>
        <p:spPr>
          <a:xfrm>
            <a:off x="7183321" y="2388759"/>
            <a:ext cx="276975" cy="273325"/>
          </a:xfrm>
          <a:prstGeom prst="rect">
            <a:avLst/>
          </a:prstGeom>
          <a:noFill/>
          <a:ln>
            <a:noFill/>
          </a:ln>
        </p:spPr>
      </p:pic>
      <p:pic>
        <p:nvPicPr>
          <p:cNvPr id="549" name="Google Shape;549;p51"/>
          <p:cNvPicPr preferRelativeResize="0"/>
          <p:nvPr/>
        </p:nvPicPr>
        <p:blipFill>
          <a:blip r:embed="rId4">
            <a:alphaModFix/>
          </a:blip>
          <a:stretch>
            <a:fillRect/>
          </a:stretch>
        </p:blipFill>
        <p:spPr>
          <a:xfrm>
            <a:off x="5365000" y="3203725"/>
            <a:ext cx="276975" cy="277995"/>
          </a:xfrm>
          <a:prstGeom prst="rect">
            <a:avLst/>
          </a:prstGeom>
          <a:noFill/>
          <a:ln>
            <a:noFill/>
          </a:ln>
        </p:spPr>
      </p:pic>
      <p:sp>
        <p:nvSpPr>
          <p:cNvPr id="550" name="Google Shape;550;p51"/>
          <p:cNvSpPr/>
          <p:nvPr/>
        </p:nvSpPr>
        <p:spPr>
          <a:xfrm>
            <a:off x="331950" y="2743450"/>
            <a:ext cx="8175300" cy="378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1"/>
          <p:cNvSpPr/>
          <p:nvPr/>
        </p:nvSpPr>
        <p:spPr>
          <a:xfrm>
            <a:off x="2610925" y="2734750"/>
            <a:ext cx="497400" cy="3963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txBox="1"/>
          <p:nvPr/>
        </p:nvSpPr>
        <p:spPr>
          <a:xfrm>
            <a:off x="2238750" y="2586172"/>
            <a:ext cx="369000" cy="3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b="1">
                <a:solidFill>
                  <a:srgbClr val="FF0000"/>
                </a:solidFill>
              </a:rPr>
              <a:t>?</a:t>
            </a:r>
            <a:endParaRPr sz="3400" b="1">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4"/>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RQ1: Helping Maintainers to Find Duplicate PRs</a:t>
            </a:r>
            <a:endParaRPr sz="3000" b="1">
              <a:solidFill>
                <a:schemeClr val="lt1"/>
              </a:solidFill>
              <a:latin typeface="Open Sans"/>
              <a:ea typeface="Open Sans"/>
              <a:cs typeface="Open Sans"/>
              <a:sym typeface="Open Sans"/>
            </a:endParaRPr>
          </a:p>
        </p:txBody>
      </p:sp>
      <p:pic>
        <p:nvPicPr>
          <p:cNvPr id="590" name="Google Shape;590;p54"/>
          <p:cNvPicPr preferRelativeResize="0"/>
          <p:nvPr/>
        </p:nvPicPr>
        <p:blipFill rotWithShape="1">
          <a:blip r:embed="rId3">
            <a:alphaModFix/>
          </a:blip>
          <a:srcRect/>
          <a:stretch/>
        </p:blipFill>
        <p:spPr>
          <a:xfrm>
            <a:off x="488433" y="1797662"/>
            <a:ext cx="4236876" cy="2824584"/>
          </a:xfrm>
          <a:prstGeom prst="rect">
            <a:avLst/>
          </a:prstGeom>
          <a:noFill/>
          <a:ln>
            <a:noFill/>
          </a:ln>
        </p:spPr>
      </p:pic>
      <p:sp>
        <p:nvSpPr>
          <p:cNvPr id="591" name="Google Shape;591;p54"/>
          <p:cNvSpPr txBox="1"/>
          <p:nvPr/>
        </p:nvSpPr>
        <p:spPr>
          <a:xfrm>
            <a:off x="5106200" y="2051375"/>
            <a:ext cx="3767400" cy="58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latin typeface="Open Sans"/>
                <a:ea typeface="Open Sans"/>
                <a:cs typeface="Open Sans"/>
                <a:sym typeface="Open Sans"/>
              </a:rPr>
              <a:t>Randomly sample 400 </a:t>
            </a:r>
            <a:endParaRPr sz="2400" b="1">
              <a:latin typeface="Open Sans"/>
              <a:ea typeface="Open Sans"/>
              <a:cs typeface="Open Sans"/>
              <a:sym typeface="Open Sans"/>
            </a:endParaRPr>
          </a:p>
          <a:p>
            <a:pPr marL="0" lvl="0" indent="0" algn="l" rtl="0">
              <a:spcBef>
                <a:spcPts val="0"/>
              </a:spcBef>
              <a:spcAft>
                <a:spcPts val="0"/>
              </a:spcAft>
              <a:buNone/>
            </a:pPr>
            <a:r>
              <a:rPr lang="en-US" sz="2400" b="1">
                <a:latin typeface="Open Sans"/>
                <a:ea typeface="Open Sans"/>
                <a:cs typeface="Open Sans"/>
                <a:sym typeface="Open Sans"/>
              </a:rPr>
              <a:t>PRs from each project</a:t>
            </a:r>
            <a:endParaRPr sz="2400">
              <a:latin typeface="Open Sans"/>
              <a:ea typeface="Open Sans"/>
              <a:cs typeface="Open Sans"/>
              <a:sym typeface="Open Sans"/>
            </a:endParaRPr>
          </a:p>
        </p:txBody>
      </p:sp>
      <p:sp>
        <p:nvSpPr>
          <p:cNvPr id="592" name="Google Shape;592;p54"/>
          <p:cNvSpPr txBox="1"/>
          <p:nvPr/>
        </p:nvSpPr>
        <p:spPr>
          <a:xfrm>
            <a:off x="5106200" y="3552600"/>
            <a:ext cx="3369900" cy="5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solidFill>
                  <a:srgbClr val="000000"/>
                </a:solidFill>
                <a:latin typeface="Open Sans"/>
                <a:ea typeface="Open Sans"/>
                <a:cs typeface="Open Sans"/>
                <a:sym typeface="Open Sans"/>
              </a:rPr>
              <a:t>Precision </a:t>
            </a:r>
            <a:r>
              <a:rPr lang="en-US" sz="2400" b="1" dirty="0">
                <a:latin typeface="Open Sans"/>
                <a:ea typeface="Open Sans"/>
                <a:cs typeface="Open Sans"/>
                <a:sym typeface="Open Sans"/>
              </a:rPr>
              <a:t>55-82% </a:t>
            </a:r>
            <a:endParaRPr sz="2400" b="1" dirty="0">
              <a:latin typeface="Open Sans"/>
              <a:ea typeface="Open Sans"/>
              <a:cs typeface="Open Sans"/>
              <a:sym typeface="Open Sans"/>
            </a:endParaRPr>
          </a:p>
          <a:p>
            <a:pPr marL="0" lvl="0" indent="0" algn="l" rtl="0">
              <a:spcBef>
                <a:spcPts val="0"/>
              </a:spcBef>
              <a:spcAft>
                <a:spcPts val="0"/>
              </a:spcAft>
              <a:buNone/>
            </a:pPr>
            <a:r>
              <a:rPr lang="en-US" sz="2400" b="1" dirty="0">
                <a:solidFill>
                  <a:srgbClr val="000000"/>
                </a:solidFill>
                <a:latin typeface="Open Sans"/>
                <a:ea typeface="Open Sans"/>
                <a:cs typeface="Open Sans"/>
                <a:sym typeface="Open Sans"/>
              </a:rPr>
              <a:t>Recall</a:t>
            </a:r>
            <a:r>
              <a:rPr lang="en-US" sz="2400" dirty="0">
                <a:solidFill>
                  <a:srgbClr val="000000"/>
                </a:solidFill>
                <a:latin typeface="Open Sans"/>
                <a:ea typeface="Open Sans"/>
                <a:cs typeface="Open Sans"/>
                <a:sym typeface="Open Sans"/>
              </a:rPr>
              <a:t> </a:t>
            </a:r>
            <a:r>
              <a:rPr lang="en-US" sz="2400" b="1" dirty="0">
                <a:latin typeface="Open Sans"/>
                <a:ea typeface="Open Sans"/>
                <a:cs typeface="Open Sans"/>
                <a:sym typeface="Open Sans"/>
              </a:rPr>
              <a:t>10-25% </a:t>
            </a:r>
            <a:endParaRPr sz="2400" dirty="0">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55"/>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
        <p:nvSpPr>
          <p:cNvPr id="598" name="Google Shape;598;p55"/>
          <p:cNvSpPr txBox="1"/>
          <p:nvPr/>
        </p:nvSpPr>
        <p:spPr>
          <a:xfrm>
            <a:off x="173050" y="1206175"/>
            <a:ext cx="6847500" cy="425700"/>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Filter out PR has only 1 commit</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Simulate commit history of PRs</a:t>
            </a:r>
            <a:endParaRPr sz="2400">
              <a:solidFill>
                <a:srgbClr val="3F3F3F"/>
              </a:solidFill>
              <a:latin typeface="Open Sans"/>
              <a:ea typeface="Open Sans"/>
              <a:cs typeface="Open Sans"/>
              <a:sym typeface="Open Sans"/>
            </a:endParaRPr>
          </a:p>
          <a:p>
            <a:pPr marL="914400" lvl="0" indent="0" algn="l" rtl="0">
              <a:spcBef>
                <a:spcPts val="0"/>
              </a:spcBef>
              <a:spcAft>
                <a:spcPts val="0"/>
              </a:spcAft>
              <a:buNone/>
            </a:pP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p:txBody>
      </p:sp>
      <p:grpSp>
        <p:nvGrpSpPr>
          <p:cNvPr id="599" name="Google Shape;599;p55"/>
          <p:cNvGrpSpPr/>
          <p:nvPr/>
        </p:nvGrpSpPr>
        <p:grpSpPr>
          <a:xfrm>
            <a:off x="685250" y="2407750"/>
            <a:ext cx="5143400" cy="1283200"/>
            <a:chOff x="1135700" y="3199400"/>
            <a:chExt cx="5143400" cy="1283200"/>
          </a:xfrm>
        </p:grpSpPr>
        <p:cxnSp>
          <p:nvCxnSpPr>
            <p:cNvPr id="600" name="Google Shape;600;p55"/>
            <p:cNvCxnSpPr/>
            <p:nvPr/>
          </p:nvCxnSpPr>
          <p:spPr>
            <a:xfrm rot="10800000" flipH="1">
              <a:off x="1889500" y="3570125"/>
              <a:ext cx="4389600" cy="6300"/>
            </a:xfrm>
            <a:prstGeom prst="straightConnector1">
              <a:avLst/>
            </a:prstGeom>
            <a:noFill/>
            <a:ln w="19050" cap="flat" cmpd="sng">
              <a:solidFill>
                <a:schemeClr val="dk2"/>
              </a:solidFill>
              <a:prstDash val="solid"/>
              <a:round/>
              <a:headEnd type="none" w="med" len="med"/>
              <a:tailEnd type="none" w="med" len="med"/>
            </a:ln>
          </p:spPr>
        </p:cxnSp>
        <p:sp>
          <p:nvSpPr>
            <p:cNvPr id="601" name="Google Shape;601;p55"/>
            <p:cNvSpPr/>
            <p:nvPr/>
          </p:nvSpPr>
          <p:spPr>
            <a:xfrm>
              <a:off x="2073200"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5"/>
            <p:cNvSpPr txBox="1"/>
            <p:nvPr/>
          </p:nvSpPr>
          <p:spPr>
            <a:xfrm>
              <a:off x="1135700" y="3199400"/>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PR1</a:t>
              </a:r>
              <a:endParaRPr/>
            </a:p>
          </p:txBody>
        </p:sp>
        <p:sp>
          <p:nvSpPr>
            <p:cNvPr id="603" name="Google Shape;603;p55"/>
            <p:cNvSpPr/>
            <p:nvPr/>
          </p:nvSpPr>
          <p:spPr>
            <a:xfrm>
              <a:off x="327077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5"/>
            <p:cNvSpPr/>
            <p:nvPr/>
          </p:nvSpPr>
          <p:spPr>
            <a:xfrm>
              <a:off x="3746200"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5"/>
            <p:cNvSpPr/>
            <p:nvPr/>
          </p:nvSpPr>
          <p:spPr>
            <a:xfrm>
              <a:off x="4715725"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5"/>
            <p:cNvSpPr/>
            <p:nvPr/>
          </p:nvSpPr>
          <p:spPr>
            <a:xfrm>
              <a:off x="557122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7" name="Google Shape;607;p55"/>
            <p:cNvCxnSpPr/>
            <p:nvPr/>
          </p:nvCxnSpPr>
          <p:spPr>
            <a:xfrm rot="10800000" flipH="1">
              <a:off x="1889675" y="4387350"/>
              <a:ext cx="3705300" cy="12900"/>
            </a:xfrm>
            <a:prstGeom prst="straightConnector1">
              <a:avLst/>
            </a:prstGeom>
            <a:noFill/>
            <a:ln w="19050" cap="flat" cmpd="sng">
              <a:solidFill>
                <a:schemeClr val="dk2"/>
              </a:solidFill>
              <a:prstDash val="solid"/>
              <a:round/>
              <a:headEnd type="none" w="med" len="med"/>
              <a:tailEnd type="none" w="med" len="med"/>
            </a:ln>
          </p:spPr>
        </p:cxnSp>
        <p:sp>
          <p:nvSpPr>
            <p:cNvPr id="608" name="Google Shape;608;p55"/>
            <p:cNvSpPr/>
            <p:nvPr/>
          </p:nvSpPr>
          <p:spPr>
            <a:xfrm>
              <a:off x="24091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5"/>
            <p:cNvSpPr txBox="1"/>
            <p:nvPr/>
          </p:nvSpPr>
          <p:spPr>
            <a:xfrm>
              <a:off x="1135875" y="4023225"/>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PR2</a:t>
              </a:r>
              <a:endParaRPr/>
            </a:p>
          </p:txBody>
        </p:sp>
        <p:sp>
          <p:nvSpPr>
            <p:cNvPr id="610" name="Google Shape;610;p55"/>
            <p:cNvSpPr/>
            <p:nvPr/>
          </p:nvSpPr>
          <p:spPr>
            <a:xfrm>
              <a:off x="27135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5"/>
            <p:cNvSpPr/>
            <p:nvPr/>
          </p:nvSpPr>
          <p:spPr>
            <a:xfrm>
              <a:off x="414245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5"/>
            <p:cNvSpPr/>
            <p:nvPr/>
          </p:nvSpPr>
          <p:spPr>
            <a:xfrm>
              <a:off x="4437175"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5"/>
            <p:cNvSpPr/>
            <p:nvPr/>
          </p:nvSpPr>
          <p:spPr>
            <a:xfrm>
              <a:off x="5318025" y="4311600"/>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34" name="Google Shape;634;p56"/>
          <p:cNvSpPr txBox="1"/>
          <p:nvPr/>
        </p:nvSpPr>
        <p:spPr>
          <a:xfrm>
            <a:off x="1647100" y="3935375"/>
            <a:ext cx="14874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Timestamp</a:t>
            </a:r>
            <a:endParaRPr/>
          </a:p>
        </p:txBody>
      </p:sp>
      <p:grpSp>
        <p:nvGrpSpPr>
          <p:cNvPr id="618" name="Google Shape;618;p56"/>
          <p:cNvGrpSpPr/>
          <p:nvPr/>
        </p:nvGrpSpPr>
        <p:grpSpPr>
          <a:xfrm>
            <a:off x="602300" y="2513600"/>
            <a:ext cx="5143400" cy="1283200"/>
            <a:chOff x="1135700" y="3199400"/>
            <a:chExt cx="5143400" cy="1283200"/>
          </a:xfrm>
        </p:grpSpPr>
        <p:cxnSp>
          <p:nvCxnSpPr>
            <p:cNvPr id="619" name="Google Shape;619;p56"/>
            <p:cNvCxnSpPr/>
            <p:nvPr/>
          </p:nvCxnSpPr>
          <p:spPr>
            <a:xfrm rot="10800000" flipH="1">
              <a:off x="1889500" y="3570125"/>
              <a:ext cx="4389600" cy="6300"/>
            </a:xfrm>
            <a:prstGeom prst="straightConnector1">
              <a:avLst/>
            </a:prstGeom>
            <a:noFill/>
            <a:ln w="19050" cap="flat" cmpd="sng">
              <a:solidFill>
                <a:schemeClr val="dk2"/>
              </a:solidFill>
              <a:prstDash val="solid"/>
              <a:round/>
              <a:headEnd type="none" w="med" len="med"/>
              <a:tailEnd type="none" w="med" len="med"/>
            </a:ln>
          </p:spPr>
        </p:cxnSp>
        <p:sp>
          <p:nvSpPr>
            <p:cNvPr id="620" name="Google Shape;620;p56"/>
            <p:cNvSpPr/>
            <p:nvPr/>
          </p:nvSpPr>
          <p:spPr>
            <a:xfrm>
              <a:off x="2073200"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6"/>
            <p:cNvSpPr txBox="1"/>
            <p:nvPr/>
          </p:nvSpPr>
          <p:spPr>
            <a:xfrm>
              <a:off x="1135700" y="3199400"/>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PR1</a:t>
              </a:r>
              <a:endParaRPr/>
            </a:p>
          </p:txBody>
        </p:sp>
        <p:sp>
          <p:nvSpPr>
            <p:cNvPr id="622" name="Google Shape;622;p56"/>
            <p:cNvSpPr/>
            <p:nvPr/>
          </p:nvSpPr>
          <p:spPr>
            <a:xfrm>
              <a:off x="327077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6"/>
            <p:cNvSpPr/>
            <p:nvPr/>
          </p:nvSpPr>
          <p:spPr>
            <a:xfrm>
              <a:off x="3746200"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6"/>
            <p:cNvSpPr/>
            <p:nvPr/>
          </p:nvSpPr>
          <p:spPr>
            <a:xfrm>
              <a:off x="4715725"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6"/>
            <p:cNvSpPr/>
            <p:nvPr/>
          </p:nvSpPr>
          <p:spPr>
            <a:xfrm>
              <a:off x="557122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6" name="Google Shape;626;p56"/>
            <p:cNvCxnSpPr/>
            <p:nvPr/>
          </p:nvCxnSpPr>
          <p:spPr>
            <a:xfrm rot="10800000" flipH="1">
              <a:off x="1889675" y="4387350"/>
              <a:ext cx="3705300" cy="12900"/>
            </a:xfrm>
            <a:prstGeom prst="straightConnector1">
              <a:avLst/>
            </a:prstGeom>
            <a:noFill/>
            <a:ln w="19050" cap="flat" cmpd="sng">
              <a:solidFill>
                <a:schemeClr val="dk2"/>
              </a:solidFill>
              <a:prstDash val="solid"/>
              <a:round/>
              <a:headEnd type="none" w="med" len="med"/>
              <a:tailEnd type="none" w="med" len="med"/>
            </a:ln>
          </p:spPr>
        </p:cxnSp>
        <p:sp>
          <p:nvSpPr>
            <p:cNvPr id="627" name="Google Shape;627;p56"/>
            <p:cNvSpPr/>
            <p:nvPr/>
          </p:nvSpPr>
          <p:spPr>
            <a:xfrm>
              <a:off x="24091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6"/>
            <p:cNvSpPr txBox="1"/>
            <p:nvPr/>
          </p:nvSpPr>
          <p:spPr>
            <a:xfrm>
              <a:off x="1135875" y="4023225"/>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PR2</a:t>
              </a:r>
              <a:endParaRPr/>
            </a:p>
          </p:txBody>
        </p:sp>
        <p:sp>
          <p:nvSpPr>
            <p:cNvPr id="629" name="Google Shape;629;p56"/>
            <p:cNvSpPr/>
            <p:nvPr/>
          </p:nvSpPr>
          <p:spPr>
            <a:xfrm>
              <a:off x="27135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6"/>
            <p:cNvSpPr/>
            <p:nvPr/>
          </p:nvSpPr>
          <p:spPr>
            <a:xfrm>
              <a:off x="414245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6"/>
            <p:cNvSpPr/>
            <p:nvPr/>
          </p:nvSpPr>
          <p:spPr>
            <a:xfrm>
              <a:off x="4437175"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6"/>
            <p:cNvSpPr/>
            <p:nvPr/>
          </p:nvSpPr>
          <p:spPr>
            <a:xfrm>
              <a:off x="5318025" y="4311600"/>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DC8181F-CC7A-104D-B26B-257712E4878D}"/>
              </a:ext>
            </a:extLst>
          </p:cNvPr>
          <p:cNvGrpSpPr/>
          <p:nvPr/>
        </p:nvGrpSpPr>
        <p:grpSpPr>
          <a:xfrm>
            <a:off x="2095525" y="2548000"/>
            <a:ext cx="3882825" cy="1520400"/>
            <a:chOff x="2095525" y="2548000"/>
            <a:chExt cx="3882825" cy="1520400"/>
          </a:xfrm>
        </p:grpSpPr>
        <p:cxnSp>
          <p:nvCxnSpPr>
            <p:cNvPr id="633" name="Google Shape;633;p56"/>
            <p:cNvCxnSpPr/>
            <p:nvPr/>
          </p:nvCxnSpPr>
          <p:spPr>
            <a:xfrm>
              <a:off x="2095525" y="2548000"/>
              <a:ext cx="12600" cy="1520400"/>
            </a:xfrm>
            <a:prstGeom prst="straightConnector1">
              <a:avLst/>
            </a:prstGeom>
            <a:noFill/>
            <a:ln w="9525" cap="flat" cmpd="sng">
              <a:solidFill>
                <a:srgbClr val="38761D"/>
              </a:solidFill>
              <a:prstDash val="dash"/>
              <a:round/>
              <a:headEnd type="none" w="med" len="med"/>
              <a:tailEnd type="none" w="med" len="med"/>
            </a:ln>
          </p:spPr>
        </p:cxnSp>
        <p:sp>
          <p:nvSpPr>
            <p:cNvPr id="635" name="Google Shape;635;p56"/>
            <p:cNvSpPr/>
            <p:nvPr/>
          </p:nvSpPr>
          <p:spPr>
            <a:xfrm>
              <a:off x="2133550" y="2668350"/>
              <a:ext cx="3844800" cy="118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56"/>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endParaRPr sz="2800" b="1">
              <a:solidFill>
                <a:schemeClr val="lt1"/>
              </a:solidFill>
              <a:latin typeface="Open Sans"/>
              <a:ea typeface="Open Sans"/>
              <a:cs typeface="Open Sans"/>
              <a:sym typeface="Open Sans"/>
            </a:endParaRPr>
          </a:p>
        </p:txBody>
      </p:sp>
      <p:sp>
        <p:nvSpPr>
          <p:cNvPr id="637" name="Google Shape;637;p56"/>
          <p:cNvSpPr txBox="1"/>
          <p:nvPr/>
        </p:nvSpPr>
        <p:spPr>
          <a:xfrm>
            <a:off x="173050" y="1206175"/>
            <a:ext cx="6847500" cy="425700"/>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750"/>
              </a:spcBef>
              <a:spcAft>
                <a:spcPts val="0"/>
              </a:spcAft>
              <a:buClr>
                <a:schemeClr val="accent1"/>
              </a:buClr>
              <a:buSzPts val="1920"/>
              <a:buFont typeface="Open Sans"/>
              <a:buChar char="•"/>
            </a:pPr>
            <a:r>
              <a:rPr lang="en-US" sz="2400" dirty="0">
                <a:solidFill>
                  <a:srgbClr val="3F3F3F"/>
                </a:solidFill>
                <a:latin typeface="Open Sans"/>
                <a:ea typeface="Open Sans"/>
                <a:cs typeface="Open Sans"/>
                <a:sym typeface="Open Sans"/>
              </a:rPr>
              <a:t>Filter out PR has only 1 commit</a:t>
            </a:r>
            <a:endParaRPr sz="2400" dirty="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dirty="0">
                <a:solidFill>
                  <a:srgbClr val="3F3F3F"/>
                </a:solidFill>
                <a:latin typeface="Open Sans"/>
                <a:ea typeface="Open Sans"/>
                <a:cs typeface="Open Sans"/>
                <a:sym typeface="Open Sans"/>
              </a:rPr>
              <a:t>Simulate commit history of PRs</a:t>
            </a:r>
            <a:endParaRPr sz="2400" dirty="0">
              <a:solidFill>
                <a:srgbClr val="3F3F3F"/>
              </a:solidFill>
              <a:latin typeface="Open Sans"/>
              <a:ea typeface="Open Sans"/>
              <a:cs typeface="Open Sans"/>
              <a:sym typeface="Open Sans"/>
            </a:endParaRPr>
          </a:p>
        </p:txBody>
      </p:sp>
      <p:sp>
        <p:nvSpPr>
          <p:cNvPr id="638" name="Google Shape;638;p56"/>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grpSp>
        <p:nvGrpSpPr>
          <p:cNvPr id="2" name="Group 1">
            <a:extLst>
              <a:ext uri="{FF2B5EF4-FFF2-40B4-BE49-F238E27FC236}">
                <a16:creationId xmlns:a16="http://schemas.microsoft.com/office/drawing/2014/main" id="{33AF34F0-692F-A349-83EC-E223D382D504}"/>
              </a:ext>
            </a:extLst>
          </p:cNvPr>
          <p:cNvGrpSpPr/>
          <p:nvPr/>
        </p:nvGrpSpPr>
        <p:grpSpPr>
          <a:xfrm>
            <a:off x="602300" y="2513600"/>
            <a:ext cx="5933475" cy="1604575"/>
            <a:chOff x="602300" y="2513600"/>
            <a:chExt cx="5933475" cy="1604575"/>
          </a:xfrm>
        </p:grpSpPr>
        <p:grpSp>
          <p:nvGrpSpPr>
            <p:cNvPr id="643" name="Google Shape;643;p57"/>
            <p:cNvGrpSpPr/>
            <p:nvPr/>
          </p:nvGrpSpPr>
          <p:grpSpPr>
            <a:xfrm>
              <a:off x="602300" y="2513600"/>
              <a:ext cx="5143400" cy="1283200"/>
              <a:chOff x="1135700" y="3199400"/>
              <a:chExt cx="5143400" cy="1283200"/>
            </a:xfrm>
          </p:grpSpPr>
          <p:cxnSp>
            <p:nvCxnSpPr>
              <p:cNvPr id="644" name="Google Shape;644;p57"/>
              <p:cNvCxnSpPr/>
              <p:nvPr/>
            </p:nvCxnSpPr>
            <p:spPr>
              <a:xfrm rot="10800000" flipH="1">
                <a:off x="1889500" y="3570125"/>
                <a:ext cx="4389600" cy="6300"/>
              </a:xfrm>
              <a:prstGeom prst="straightConnector1">
                <a:avLst/>
              </a:prstGeom>
              <a:noFill/>
              <a:ln w="19050" cap="flat" cmpd="sng">
                <a:solidFill>
                  <a:schemeClr val="dk2"/>
                </a:solidFill>
                <a:prstDash val="solid"/>
                <a:round/>
                <a:headEnd type="none" w="med" len="med"/>
                <a:tailEnd type="none" w="med" len="med"/>
              </a:ln>
            </p:spPr>
          </p:cxnSp>
          <p:sp>
            <p:nvSpPr>
              <p:cNvPr id="645" name="Google Shape;645;p57"/>
              <p:cNvSpPr/>
              <p:nvPr/>
            </p:nvSpPr>
            <p:spPr>
              <a:xfrm>
                <a:off x="2073200"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7"/>
              <p:cNvSpPr txBox="1"/>
              <p:nvPr/>
            </p:nvSpPr>
            <p:spPr>
              <a:xfrm>
                <a:off x="1135700" y="3199400"/>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latin typeface="Century Gothic"/>
                    <a:ea typeface="Century Gothic"/>
                    <a:cs typeface="Century Gothic"/>
                    <a:sym typeface="Century Gothic"/>
                  </a:rPr>
                  <a:t>PR1</a:t>
                </a:r>
                <a:endParaRPr dirty="0"/>
              </a:p>
            </p:txBody>
          </p:sp>
          <p:sp>
            <p:nvSpPr>
              <p:cNvPr id="647" name="Google Shape;647;p57"/>
              <p:cNvSpPr/>
              <p:nvPr/>
            </p:nvSpPr>
            <p:spPr>
              <a:xfrm>
                <a:off x="327077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7"/>
              <p:cNvSpPr/>
              <p:nvPr/>
            </p:nvSpPr>
            <p:spPr>
              <a:xfrm>
                <a:off x="3746200"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7"/>
              <p:cNvSpPr/>
              <p:nvPr/>
            </p:nvSpPr>
            <p:spPr>
              <a:xfrm>
                <a:off x="4715725"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7"/>
              <p:cNvSpPr/>
              <p:nvPr/>
            </p:nvSpPr>
            <p:spPr>
              <a:xfrm>
                <a:off x="557122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1" name="Google Shape;651;p57"/>
              <p:cNvCxnSpPr/>
              <p:nvPr/>
            </p:nvCxnSpPr>
            <p:spPr>
              <a:xfrm rot="10800000" flipH="1">
                <a:off x="1889675" y="4387350"/>
                <a:ext cx="3705300" cy="12900"/>
              </a:xfrm>
              <a:prstGeom prst="straightConnector1">
                <a:avLst/>
              </a:prstGeom>
              <a:noFill/>
              <a:ln w="19050" cap="flat" cmpd="sng">
                <a:solidFill>
                  <a:schemeClr val="dk2"/>
                </a:solidFill>
                <a:prstDash val="solid"/>
                <a:round/>
                <a:headEnd type="none" w="med" len="med"/>
                <a:tailEnd type="none" w="med" len="med"/>
              </a:ln>
            </p:spPr>
          </p:cxnSp>
          <p:sp>
            <p:nvSpPr>
              <p:cNvPr id="652" name="Google Shape;652;p57"/>
              <p:cNvSpPr/>
              <p:nvPr/>
            </p:nvSpPr>
            <p:spPr>
              <a:xfrm>
                <a:off x="24091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7"/>
              <p:cNvSpPr txBox="1"/>
              <p:nvPr/>
            </p:nvSpPr>
            <p:spPr>
              <a:xfrm>
                <a:off x="1135875" y="4023225"/>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PR2</a:t>
                </a:r>
                <a:endParaRPr/>
              </a:p>
            </p:txBody>
          </p:sp>
          <p:sp>
            <p:nvSpPr>
              <p:cNvPr id="654" name="Google Shape;654;p57"/>
              <p:cNvSpPr/>
              <p:nvPr/>
            </p:nvSpPr>
            <p:spPr>
              <a:xfrm>
                <a:off x="27135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7"/>
              <p:cNvSpPr/>
              <p:nvPr/>
            </p:nvSpPr>
            <p:spPr>
              <a:xfrm>
                <a:off x="414245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7"/>
              <p:cNvSpPr/>
              <p:nvPr/>
            </p:nvSpPr>
            <p:spPr>
              <a:xfrm>
                <a:off x="4437175"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7"/>
              <p:cNvSpPr/>
              <p:nvPr/>
            </p:nvSpPr>
            <p:spPr>
              <a:xfrm>
                <a:off x="5318025" y="4311600"/>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57"/>
            <p:cNvGrpSpPr/>
            <p:nvPr/>
          </p:nvGrpSpPr>
          <p:grpSpPr>
            <a:xfrm>
              <a:off x="1982825" y="2513600"/>
              <a:ext cx="1487400" cy="1604575"/>
              <a:chOff x="2180500" y="3233800"/>
              <a:chExt cx="1487400" cy="1604575"/>
            </a:xfrm>
          </p:grpSpPr>
          <p:cxnSp>
            <p:nvCxnSpPr>
              <p:cNvPr id="659" name="Google Shape;659;p57"/>
              <p:cNvCxnSpPr/>
              <p:nvPr/>
            </p:nvCxnSpPr>
            <p:spPr>
              <a:xfrm>
                <a:off x="2628925" y="3233800"/>
                <a:ext cx="12600" cy="1520400"/>
              </a:xfrm>
              <a:prstGeom prst="straightConnector1">
                <a:avLst/>
              </a:prstGeom>
              <a:noFill/>
              <a:ln w="9525" cap="flat" cmpd="sng">
                <a:solidFill>
                  <a:srgbClr val="38761D"/>
                </a:solidFill>
                <a:prstDash val="dash"/>
                <a:round/>
                <a:headEnd type="none" w="med" len="med"/>
                <a:tailEnd type="none" w="med" len="med"/>
              </a:ln>
            </p:spPr>
          </p:cxnSp>
          <p:sp>
            <p:nvSpPr>
              <p:cNvPr id="660" name="Google Shape;660;p57"/>
              <p:cNvSpPr txBox="1"/>
              <p:nvPr/>
            </p:nvSpPr>
            <p:spPr>
              <a:xfrm>
                <a:off x="2180500" y="4621175"/>
                <a:ext cx="14874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t>Timestamp</a:t>
                </a:r>
                <a:endParaRPr dirty="0"/>
              </a:p>
            </p:txBody>
          </p:sp>
        </p:grpSp>
        <p:sp>
          <p:nvSpPr>
            <p:cNvPr id="661" name="Google Shape;661;p57"/>
            <p:cNvSpPr/>
            <p:nvPr/>
          </p:nvSpPr>
          <p:spPr>
            <a:xfrm>
              <a:off x="2690975" y="2662025"/>
              <a:ext cx="3844800" cy="118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57"/>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
        <p:nvSpPr>
          <p:cNvPr id="663" name="Google Shape;663;p57"/>
          <p:cNvSpPr txBox="1"/>
          <p:nvPr/>
        </p:nvSpPr>
        <p:spPr>
          <a:xfrm>
            <a:off x="173050" y="1206175"/>
            <a:ext cx="6847500" cy="425700"/>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750"/>
              </a:spcBef>
              <a:spcAft>
                <a:spcPts val="0"/>
              </a:spcAft>
              <a:buClr>
                <a:schemeClr val="accent1"/>
              </a:buClr>
              <a:buSzPts val="1920"/>
              <a:buFont typeface="Open Sans"/>
              <a:buChar char="•"/>
            </a:pPr>
            <a:r>
              <a:rPr lang="en-US" sz="2400" dirty="0">
                <a:solidFill>
                  <a:srgbClr val="3F3F3F"/>
                </a:solidFill>
                <a:latin typeface="Open Sans"/>
                <a:ea typeface="Open Sans"/>
                <a:cs typeface="Open Sans"/>
                <a:sym typeface="Open Sans"/>
              </a:rPr>
              <a:t>Filter out PR has only 1 commit</a:t>
            </a:r>
            <a:endParaRPr sz="2400" dirty="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dirty="0">
                <a:solidFill>
                  <a:srgbClr val="3F3F3F"/>
                </a:solidFill>
                <a:latin typeface="Open Sans"/>
                <a:ea typeface="Open Sans"/>
                <a:cs typeface="Open Sans"/>
                <a:sym typeface="Open Sans"/>
              </a:rPr>
              <a:t>Simulate commit history of PRs</a:t>
            </a:r>
            <a:endParaRPr sz="2800" b="1" dirty="0">
              <a:latin typeface="Century Gothic"/>
              <a:ea typeface="Century Gothic"/>
              <a:cs typeface="Century Gothic"/>
              <a:sym typeface="Century Gothic"/>
            </a:endParaRPr>
          </a:p>
          <a:p>
            <a:pPr marL="0" lvl="0" indent="0" algn="l" rtl="0">
              <a:spcBef>
                <a:spcPts val="0"/>
              </a:spcBef>
              <a:spcAft>
                <a:spcPts val="0"/>
              </a:spcAft>
              <a:buNone/>
            </a:pPr>
            <a:endParaRPr sz="2800" b="1" dirty="0">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grpSp>
        <p:nvGrpSpPr>
          <p:cNvPr id="668" name="Google Shape;668;p58"/>
          <p:cNvGrpSpPr/>
          <p:nvPr/>
        </p:nvGrpSpPr>
        <p:grpSpPr>
          <a:xfrm>
            <a:off x="602300" y="2513600"/>
            <a:ext cx="5143400" cy="1283200"/>
            <a:chOff x="1135700" y="3199400"/>
            <a:chExt cx="5143400" cy="1283200"/>
          </a:xfrm>
        </p:grpSpPr>
        <p:cxnSp>
          <p:nvCxnSpPr>
            <p:cNvPr id="669" name="Google Shape;669;p58"/>
            <p:cNvCxnSpPr/>
            <p:nvPr/>
          </p:nvCxnSpPr>
          <p:spPr>
            <a:xfrm rot="10800000" flipH="1">
              <a:off x="1889500" y="3570125"/>
              <a:ext cx="4389600" cy="6300"/>
            </a:xfrm>
            <a:prstGeom prst="straightConnector1">
              <a:avLst/>
            </a:prstGeom>
            <a:noFill/>
            <a:ln w="19050" cap="flat" cmpd="sng">
              <a:solidFill>
                <a:schemeClr val="dk2"/>
              </a:solidFill>
              <a:prstDash val="solid"/>
              <a:round/>
              <a:headEnd type="none" w="med" len="med"/>
              <a:tailEnd type="none" w="med" len="med"/>
            </a:ln>
          </p:spPr>
        </p:cxnSp>
        <p:sp>
          <p:nvSpPr>
            <p:cNvPr id="670" name="Google Shape;670;p58"/>
            <p:cNvSpPr/>
            <p:nvPr/>
          </p:nvSpPr>
          <p:spPr>
            <a:xfrm>
              <a:off x="2073200"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8"/>
            <p:cNvSpPr txBox="1"/>
            <p:nvPr/>
          </p:nvSpPr>
          <p:spPr>
            <a:xfrm>
              <a:off x="1135700" y="3199400"/>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PR1</a:t>
              </a:r>
              <a:endParaRPr/>
            </a:p>
          </p:txBody>
        </p:sp>
        <p:sp>
          <p:nvSpPr>
            <p:cNvPr id="672" name="Google Shape;672;p58"/>
            <p:cNvSpPr/>
            <p:nvPr/>
          </p:nvSpPr>
          <p:spPr>
            <a:xfrm>
              <a:off x="327077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8"/>
            <p:cNvSpPr/>
            <p:nvPr/>
          </p:nvSpPr>
          <p:spPr>
            <a:xfrm>
              <a:off x="3746200"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8"/>
            <p:cNvSpPr/>
            <p:nvPr/>
          </p:nvSpPr>
          <p:spPr>
            <a:xfrm>
              <a:off x="4715725"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8"/>
            <p:cNvSpPr/>
            <p:nvPr/>
          </p:nvSpPr>
          <p:spPr>
            <a:xfrm>
              <a:off x="557122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6" name="Google Shape;676;p58"/>
            <p:cNvCxnSpPr/>
            <p:nvPr/>
          </p:nvCxnSpPr>
          <p:spPr>
            <a:xfrm rot="10800000" flipH="1">
              <a:off x="1889675" y="4387350"/>
              <a:ext cx="3705300" cy="12900"/>
            </a:xfrm>
            <a:prstGeom prst="straightConnector1">
              <a:avLst/>
            </a:prstGeom>
            <a:noFill/>
            <a:ln w="19050" cap="flat" cmpd="sng">
              <a:solidFill>
                <a:schemeClr val="dk2"/>
              </a:solidFill>
              <a:prstDash val="solid"/>
              <a:round/>
              <a:headEnd type="none" w="med" len="med"/>
              <a:tailEnd type="none" w="med" len="med"/>
            </a:ln>
          </p:spPr>
        </p:cxnSp>
        <p:sp>
          <p:nvSpPr>
            <p:cNvPr id="677" name="Google Shape;677;p58"/>
            <p:cNvSpPr/>
            <p:nvPr/>
          </p:nvSpPr>
          <p:spPr>
            <a:xfrm>
              <a:off x="24091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8"/>
            <p:cNvSpPr txBox="1"/>
            <p:nvPr/>
          </p:nvSpPr>
          <p:spPr>
            <a:xfrm>
              <a:off x="1135875" y="4023225"/>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PR2</a:t>
              </a:r>
              <a:endParaRPr/>
            </a:p>
          </p:txBody>
        </p:sp>
        <p:sp>
          <p:nvSpPr>
            <p:cNvPr id="679" name="Google Shape;679;p58"/>
            <p:cNvSpPr/>
            <p:nvPr/>
          </p:nvSpPr>
          <p:spPr>
            <a:xfrm>
              <a:off x="27135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8"/>
            <p:cNvSpPr/>
            <p:nvPr/>
          </p:nvSpPr>
          <p:spPr>
            <a:xfrm>
              <a:off x="414245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8"/>
            <p:cNvSpPr/>
            <p:nvPr/>
          </p:nvSpPr>
          <p:spPr>
            <a:xfrm>
              <a:off x="4437175"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8"/>
            <p:cNvSpPr/>
            <p:nvPr/>
          </p:nvSpPr>
          <p:spPr>
            <a:xfrm>
              <a:off x="5318025" y="4311600"/>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58"/>
          <p:cNvGrpSpPr/>
          <p:nvPr/>
        </p:nvGrpSpPr>
        <p:grpSpPr>
          <a:xfrm>
            <a:off x="2609950" y="2513600"/>
            <a:ext cx="1487400" cy="1604575"/>
            <a:chOff x="2180500" y="3233800"/>
            <a:chExt cx="1487400" cy="1604575"/>
          </a:xfrm>
        </p:grpSpPr>
        <p:cxnSp>
          <p:nvCxnSpPr>
            <p:cNvPr id="684" name="Google Shape;684;p58"/>
            <p:cNvCxnSpPr/>
            <p:nvPr/>
          </p:nvCxnSpPr>
          <p:spPr>
            <a:xfrm>
              <a:off x="2628925" y="3233800"/>
              <a:ext cx="12600" cy="1520400"/>
            </a:xfrm>
            <a:prstGeom prst="straightConnector1">
              <a:avLst/>
            </a:prstGeom>
            <a:noFill/>
            <a:ln w="9525" cap="flat" cmpd="sng">
              <a:solidFill>
                <a:srgbClr val="38761D"/>
              </a:solidFill>
              <a:prstDash val="dash"/>
              <a:round/>
              <a:headEnd type="none" w="med" len="med"/>
              <a:tailEnd type="none" w="med" len="med"/>
            </a:ln>
          </p:spPr>
        </p:cxnSp>
        <p:sp>
          <p:nvSpPr>
            <p:cNvPr id="685" name="Google Shape;685;p58"/>
            <p:cNvSpPr txBox="1"/>
            <p:nvPr/>
          </p:nvSpPr>
          <p:spPr>
            <a:xfrm>
              <a:off x="2180500" y="4621175"/>
              <a:ext cx="14874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Timestamp</a:t>
              </a:r>
              <a:endParaRPr/>
            </a:p>
          </p:txBody>
        </p:sp>
      </p:grpSp>
      <p:sp>
        <p:nvSpPr>
          <p:cNvPr id="686" name="Google Shape;686;p58"/>
          <p:cNvSpPr/>
          <p:nvPr/>
        </p:nvSpPr>
        <p:spPr>
          <a:xfrm>
            <a:off x="3147025" y="2681025"/>
            <a:ext cx="3844800" cy="118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8"/>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
        <p:nvSpPr>
          <p:cNvPr id="688" name="Google Shape;688;p58"/>
          <p:cNvSpPr txBox="1"/>
          <p:nvPr/>
        </p:nvSpPr>
        <p:spPr>
          <a:xfrm>
            <a:off x="173050" y="1206175"/>
            <a:ext cx="6847500" cy="425700"/>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Filter out PR has only 1 commit</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Simulate commit history of PRs</a:t>
            </a:r>
            <a:endParaRPr sz="2400">
              <a:solidFill>
                <a:srgbClr val="3F3F3F"/>
              </a:solidFill>
              <a:latin typeface="Open Sans"/>
              <a:ea typeface="Open Sans"/>
              <a:cs typeface="Open Sans"/>
              <a:sym typeface="Open Sans"/>
            </a:endParaRPr>
          </a:p>
          <a:p>
            <a:pPr marL="914400" lvl="0" indent="0" algn="l" rtl="0">
              <a:spcBef>
                <a:spcPts val="0"/>
              </a:spcBef>
              <a:spcAft>
                <a:spcPts val="0"/>
              </a:spcAft>
              <a:buNone/>
            </a:pP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pic>
        <p:nvPicPr>
          <p:cNvPr id="693" name="Google Shape;693;p59"/>
          <p:cNvPicPr preferRelativeResize="0"/>
          <p:nvPr/>
        </p:nvPicPr>
        <p:blipFill>
          <a:blip r:embed="rId3">
            <a:alphaModFix/>
          </a:blip>
          <a:stretch>
            <a:fillRect/>
          </a:stretch>
        </p:blipFill>
        <p:spPr>
          <a:xfrm>
            <a:off x="2768868" y="4121350"/>
            <a:ext cx="1721407" cy="949150"/>
          </a:xfrm>
          <a:prstGeom prst="rect">
            <a:avLst/>
          </a:prstGeom>
          <a:noFill/>
          <a:ln>
            <a:noFill/>
          </a:ln>
        </p:spPr>
      </p:pic>
      <p:grpSp>
        <p:nvGrpSpPr>
          <p:cNvPr id="694" name="Google Shape;694;p59"/>
          <p:cNvGrpSpPr/>
          <p:nvPr/>
        </p:nvGrpSpPr>
        <p:grpSpPr>
          <a:xfrm>
            <a:off x="602300" y="2513600"/>
            <a:ext cx="5143400" cy="1283200"/>
            <a:chOff x="1135700" y="3199400"/>
            <a:chExt cx="5143400" cy="1283200"/>
          </a:xfrm>
        </p:grpSpPr>
        <p:cxnSp>
          <p:nvCxnSpPr>
            <p:cNvPr id="695" name="Google Shape;695;p59"/>
            <p:cNvCxnSpPr/>
            <p:nvPr/>
          </p:nvCxnSpPr>
          <p:spPr>
            <a:xfrm rot="10800000" flipH="1">
              <a:off x="1889500" y="3570125"/>
              <a:ext cx="4389600" cy="6300"/>
            </a:xfrm>
            <a:prstGeom prst="straightConnector1">
              <a:avLst/>
            </a:prstGeom>
            <a:noFill/>
            <a:ln w="19050" cap="flat" cmpd="sng">
              <a:solidFill>
                <a:schemeClr val="dk2"/>
              </a:solidFill>
              <a:prstDash val="solid"/>
              <a:round/>
              <a:headEnd type="none" w="med" len="med"/>
              <a:tailEnd type="none" w="med" len="med"/>
            </a:ln>
          </p:spPr>
        </p:cxnSp>
        <p:sp>
          <p:nvSpPr>
            <p:cNvPr id="696" name="Google Shape;696;p59"/>
            <p:cNvSpPr/>
            <p:nvPr/>
          </p:nvSpPr>
          <p:spPr>
            <a:xfrm>
              <a:off x="2073200"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9"/>
            <p:cNvSpPr txBox="1"/>
            <p:nvPr/>
          </p:nvSpPr>
          <p:spPr>
            <a:xfrm>
              <a:off x="1135700" y="3199400"/>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PR1</a:t>
              </a:r>
              <a:endParaRPr/>
            </a:p>
          </p:txBody>
        </p:sp>
        <p:sp>
          <p:nvSpPr>
            <p:cNvPr id="698" name="Google Shape;698;p59"/>
            <p:cNvSpPr/>
            <p:nvPr/>
          </p:nvSpPr>
          <p:spPr>
            <a:xfrm>
              <a:off x="327077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9"/>
            <p:cNvSpPr/>
            <p:nvPr/>
          </p:nvSpPr>
          <p:spPr>
            <a:xfrm>
              <a:off x="3746200"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9"/>
            <p:cNvSpPr/>
            <p:nvPr/>
          </p:nvSpPr>
          <p:spPr>
            <a:xfrm>
              <a:off x="4715725"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9"/>
            <p:cNvSpPr/>
            <p:nvPr/>
          </p:nvSpPr>
          <p:spPr>
            <a:xfrm>
              <a:off x="557122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2" name="Google Shape;702;p59"/>
            <p:cNvCxnSpPr/>
            <p:nvPr/>
          </p:nvCxnSpPr>
          <p:spPr>
            <a:xfrm rot="10800000" flipH="1">
              <a:off x="1889675" y="4387350"/>
              <a:ext cx="3705300" cy="12900"/>
            </a:xfrm>
            <a:prstGeom prst="straightConnector1">
              <a:avLst/>
            </a:prstGeom>
            <a:noFill/>
            <a:ln w="19050" cap="flat" cmpd="sng">
              <a:solidFill>
                <a:schemeClr val="dk2"/>
              </a:solidFill>
              <a:prstDash val="solid"/>
              <a:round/>
              <a:headEnd type="none" w="med" len="med"/>
              <a:tailEnd type="none" w="med" len="med"/>
            </a:ln>
          </p:spPr>
        </p:cxnSp>
        <p:sp>
          <p:nvSpPr>
            <p:cNvPr id="703" name="Google Shape;703;p59"/>
            <p:cNvSpPr/>
            <p:nvPr/>
          </p:nvSpPr>
          <p:spPr>
            <a:xfrm>
              <a:off x="24091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9"/>
            <p:cNvSpPr txBox="1"/>
            <p:nvPr/>
          </p:nvSpPr>
          <p:spPr>
            <a:xfrm>
              <a:off x="1135875" y="4023225"/>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PR2</a:t>
              </a:r>
              <a:endParaRPr/>
            </a:p>
          </p:txBody>
        </p:sp>
        <p:sp>
          <p:nvSpPr>
            <p:cNvPr id="705" name="Google Shape;705;p59"/>
            <p:cNvSpPr/>
            <p:nvPr/>
          </p:nvSpPr>
          <p:spPr>
            <a:xfrm>
              <a:off x="27135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9"/>
            <p:cNvSpPr/>
            <p:nvPr/>
          </p:nvSpPr>
          <p:spPr>
            <a:xfrm>
              <a:off x="414245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9"/>
            <p:cNvSpPr/>
            <p:nvPr/>
          </p:nvSpPr>
          <p:spPr>
            <a:xfrm>
              <a:off x="4437175"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9"/>
            <p:cNvSpPr/>
            <p:nvPr/>
          </p:nvSpPr>
          <p:spPr>
            <a:xfrm>
              <a:off x="5318025" y="4311600"/>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59"/>
          <p:cNvGrpSpPr/>
          <p:nvPr/>
        </p:nvGrpSpPr>
        <p:grpSpPr>
          <a:xfrm>
            <a:off x="3002875" y="2513600"/>
            <a:ext cx="1487400" cy="1604575"/>
            <a:chOff x="2180500" y="3233800"/>
            <a:chExt cx="1487400" cy="1604575"/>
          </a:xfrm>
        </p:grpSpPr>
        <p:cxnSp>
          <p:nvCxnSpPr>
            <p:cNvPr id="710" name="Google Shape;710;p59"/>
            <p:cNvCxnSpPr/>
            <p:nvPr/>
          </p:nvCxnSpPr>
          <p:spPr>
            <a:xfrm>
              <a:off x="2628925" y="3233800"/>
              <a:ext cx="12600" cy="1520400"/>
            </a:xfrm>
            <a:prstGeom prst="straightConnector1">
              <a:avLst/>
            </a:prstGeom>
            <a:noFill/>
            <a:ln w="9525" cap="flat" cmpd="sng">
              <a:solidFill>
                <a:srgbClr val="38761D"/>
              </a:solidFill>
              <a:prstDash val="dash"/>
              <a:round/>
              <a:headEnd type="none" w="med" len="med"/>
              <a:tailEnd type="none" w="med" len="med"/>
            </a:ln>
          </p:spPr>
        </p:cxnSp>
        <p:sp>
          <p:nvSpPr>
            <p:cNvPr id="711" name="Google Shape;711;p59"/>
            <p:cNvSpPr txBox="1"/>
            <p:nvPr/>
          </p:nvSpPr>
          <p:spPr>
            <a:xfrm>
              <a:off x="2180500" y="4621175"/>
              <a:ext cx="14874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Timestamp</a:t>
              </a:r>
              <a:endParaRPr/>
            </a:p>
          </p:txBody>
        </p:sp>
      </p:grpSp>
      <p:sp>
        <p:nvSpPr>
          <p:cNvPr id="712" name="Google Shape;712;p59"/>
          <p:cNvSpPr/>
          <p:nvPr/>
        </p:nvSpPr>
        <p:spPr>
          <a:xfrm>
            <a:off x="3565100" y="2668375"/>
            <a:ext cx="3844800" cy="1184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9"/>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
        <p:nvSpPr>
          <p:cNvPr id="714" name="Google Shape;714;p59"/>
          <p:cNvSpPr txBox="1"/>
          <p:nvPr/>
        </p:nvSpPr>
        <p:spPr>
          <a:xfrm>
            <a:off x="173050" y="1206175"/>
            <a:ext cx="6847500" cy="425700"/>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Filter out PR has only 1 commit</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Simulate commit history of PRs</a:t>
            </a: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60"/>
          <p:cNvPicPr preferRelativeResize="0"/>
          <p:nvPr/>
        </p:nvPicPr>
        <p:blipFill>
          <a:blip r:embed="rId3">
            <a:alphaModFix/>
          </a:blip>
          <a:stretch>
            <a:fillRect/>
          </a:stretch>
        </p:blipFill>
        <p:spPr>
          <a:xfrm>
            <a:off x="2768876" y="4118178"/>
            <a:ext cx="1721407" cy="949150"/>
          </a:xfrm>
          <a:prstGeom prst="rect">
            <a:avLst/>
          </a:prstGeom>
          <a:noFill/>
          <a:ln>
            <a:noFill/>
          </a:ln>
        </p:spPr>
      </p:pic>
      <p:grpSp>
        <p:nvGrpSpPr>
          <p:cNvPr id="720" name="Google Shape;720;p60"/>
          <p:cNvGrpSpPr/>
          <p:nvPr/>
        </p:nvGrpSpPr>
        <p:grpSpPr>
          <a:xfrm>
            <a:off x="602300" y="2513600"/>
            <a:ext cx="5143400" cy="1283200"/>
            <a:chOff x="1135700" y="3199400"/>
            <a:chExt cx="5143400" cy="1283200"/>
          </a:xfrm>
        </p:grpSpPr>
        <p:cxnSp>
          <p:nvCxnSpPr>
            <p:cNvPr id="721" name="Google Shape;721;p60"/>
            <p:cNvCxnSpPr/>
            <p:nvPr/>
          </p:nvCxnSpPr>
          <p:spPr>
            <a:xfrm rot="10800000" flipH="1">
              <a:off x="1889500" y="3570125"/>
              <a:ext cx="4389600" cy="6300"/>
            </a:xfrm>
            <a:prstGeom prst="straightConnector1">
              <a:avLst/>
            </a:prstGeom>
            <a:noFill/>
            <a:ln w="19050" cap="flat" cmpd="sng">
              <a:solidFill>
                <a:schemeClr val="dk2"/>
              </a:solidFill>
              <a:prstDash val="solid"/>
              <a:round/>
              <a:headEnd type="none" w="med" len="med"/>
              <a:tailEnd type="none" w="med" len="med"/>
            </a:ln>
          </p:spPr>
        </p:cxnSp>
        <p:sp>
          <p:nvSpPr>
            <p:cNvPr id="722" name="Google Shape;722;p60"/>
            <p:cNvSpPr/>
            <p:nvPr/>
          </p:nvSpPr>
          <p:spPr>
            <a:xfrm>
              <a:off x="2073200"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0"/>
            <p:cNvSpPr txBox="1"/>
            <p:nvPr/>
          </p:nvSpPr>
          <p:spPr>
            <a:xfrm>
              <a:off x="1135700" y="3199400"/>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PR1</a:t>
              </a:r>
              <a:endParaRPr/>
            </a:p>
          </p:txBody>
        </p:sp>
        <p:sp>
          <p:nvSpPr>
            <p:cNvPr id="724" name="Google Shape;724;p60"/>
            <p:cNvSpPr/>
            <p:nvPr/>
          </p:nvSpPr>
          <p:spPr>
            <a:xfrm>
              <a:off x="327077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0"/>
            <p:cNvSpPr/>
            <p:nvPr/>
          </p:nvSpPr>
          <p:spPr>
            <a:xfrm>
              <a:off x="3746200"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0"/>
            <p:cNvSpPr/>
            <p:nvPr/>
          </p:nvSpPr>
          <p:spPr>
            <a:xfrm>
              <a:off x="4715725" y="3487775"/>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0"/>
            <p:cNvSpPr/>
            <p:nvPr/>
          </p:nvSpPr>
          <p:spPr>
            <a:xfrm>
              <a:off x="5571225" y="3487750"/>
              <a:ext cx="171000" cy="17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28" name="Google Shape;728;p60"/>
            <p:cNvCxnSpPr/>
            <p:nvPr/>
          </p:nvCxnSpPr>
          <p:spPr>
            <a:xfrm rot="10800000" flipH="1">
              <a:off x="1889675" y="4387350"/>
              <a:ext cx="3705300" cy="12900"/>
            </a:xfrm>
            <a:prstGeom prst="straightConnector1">
              <a:avLst/>
            </a:prstGeom>
            <a:noFill/>
            <a:ln w="19050" cap="flat" cmpd="sng">
              <a:solidFill>
                <a:schemeClr val="dk2"/>
              </a:solidFill>
              <a:prstDash val="solid"/>
              <a:round/>
              <a:headEnd type="none" w="med" len="med"/>
              <a:tailEnd type="none" w="med" len="med"/>
            </a:ln>
          </p:spPr>
        </p:cxnSp>
        <p:sp>
          <p:nvSpPr>
            <p:cNvPr id="729" name="Google Shape;729;p60"/>
            <p:cNvSpPr/>
            <p:nvPr/>
          </p:nvSpPr>
          <p:spPr>
            <a:xfrm>
              <a:off x="24091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0"/>
            <p:cNvSpPr txBox="1"/>
            <p:nvPr/>
          </p:nvSpPr>
          <p:spPr>
            <a:xfrm>
              <a:off x="1135875" y="4023225"/>
              <a:ext cx="7983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latin typeface="Century Gothic"/>
                  <a:ea typeface="Century Gothic"/>
                  <a:cs typeface="Century Gothic"/>
                  <a:sym typeface="Century Gothic"/>
                </a:rPr>
                <a:t>PR2</a:t>
              </a:r>
              <a:endParaRPr/>
            </a:p>
          </p:txBody>
        </p:sp>
        <p:sp>
          <p:nvSpPr>
            <p:cNvPr id="731" name="Google Shape;731;p60"/>
            <p:cNvSpPr/>
            <p:nvPr/>
          </p:nvSpPr>
          <p:spPr>
            <a:xfrm>
              <a:off x="271350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0"/>
            <p:cNvSpPr/>
            <p:nvPr/>
          </p:nvSpPr>
          <p:spPr>
            <a:xfrm>
              <a:off x="4142450"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0"/>
            <p:cNvSpPr/>
            <p:nvPr/>
          </p:nvSpPr>
          <p:spPr>
            <a:xfrm>
              <a:off x="4437175" y="4311575"/>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60"/>
            <p:cNvSpPr/>
            <p:nvPr/>
          </p:nvSpPr>
          <p:spPr>
            <a:xfrm>
              <a:off x="5318025" y="4311600"/>
              <a:ext cx="171000" cy="171000"/>
            </a:xfrm>
            <a:prstGeom prst="ellipse">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60"/>
          <p:cNvGrpSpPr/>
          <p:nvPr/>
        </p:nvGrpSpPr>
        <p:grpSpPr>
          <a:xfrm>
            <a:off x="3002875" y="2513600"/>
            <a:ext cx="1487400" cy="1604575"/>
            <a:chOff x="2180500" y="3233800"/>
            <a:chExt cx="1487400" cy="1604575"/>
          </a:xfrm>
        </p:grpSpPr>
        <p:cxnSp>
          <p:nvCxnSpPr>
            <p:cNvPr id="736" name="Google Shape;736;p60"/>
            <p:cNvCxnSpPr/>
            <p:nvPr/>
          </p:nvCxnSpPr>
          <p:spPr>
            <a:xfrm>
              <a:off x="2628925" y="3233800"/>
              <a:ext cx="12600" cy="1520400"/>
            </a:xfrm>
            <a:prstGeom prst="straightConnector1">
              <a:avLst/>
            </a:prstGeom>
            <a:noFill/>
            <a:ln w="9525" cap="flat" cmpd="sng">
              <a:solidFill>
                <a:srgbClr val="38761D"/>
              </a:solidFill>
              <a:prstDash val="dash"/>
              <a:round/>
              <a:headEnd type="none" w="med" len="med"/>
              <a:tailEnd type="none" w="med" len="med"/>
            </a:ln>
          </p:spPr>
        </p:cxnSp>
        <p:sp>
          <p:nvSpPr>
            <p:cNvPr id="737" name="Google Shape;737;p60"/>
            <p:cNvSpPr txBox="1"/>
            <p:nvPr/>
          </p:nvSpPr>
          <p:spPr>
            <a:xfrm>
              <a:off x="2180500" y="4621175"/>
              <a:ext cx="1487400" cy="21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Timestamp</a:t>
              </a:r>
              <a:endParaRPr/>
            </a:p>
          </p:txBody>
        </p:sp>
      </p:grpSp>
      <p:sp>
        <p:nvSpPr>
          <p:cNvPr id="738" name="Google Shape;738;p60"/>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
        <p:nvSpPr>
          <p:cNvPr id="739" name="Google Shape;739;p60"/>
          <p:cNvSpPr txBox="1"/>
          <p:nvPr/>
        </p:nvSpPr>
        <p:spPr>
          <a:xfrm>
            <a:off x="173050" y="1206175"/>
            <a:ext cx="6847500" cy="425700"/>
          </a:xfrm>
          <a:prstGeom prst="rect">
            <a:avLst/>
          </a:prstGeom>
          <a:noFill/>
          <a:ln>
            <a:noFill/>
          </a:ln>
        </p:spPr>
        <p:txBody>
          <a:bodyPr spcFirstLastPara="1" wrap="square" lIns="91425" tIns="91425" rIns="91425" bIns="91425" anchor="t" anchorCtr="0">
            <a:noAutofit/>
          </a:bodyPr>
          <a:lstStyle/>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Filter out PR has only 1 commit</a:t>
            </a:r>
            <a:endParaRPr sz="2400">
              <a:solidFill>
                <a:srgbClr val="3F3F3F"/>
              </a:solidFill>
              <a:latin typeface="Open Sans"/>
              <a:ea typeface="Open Sans"/>
              <a:cs typeface="Open Sans"/>
              <a:sym typeface="Open Sans"/>
            </a:endParaRPr>
          </a:p>
          <a:p>
            <a:pPr marL="257175" marR="0" lvl="0" indent="-257175" algn="l" rtl="0">
              <a:lnSpc>
                <a:spcPct val="100000"/>
              </a:lnSpc>
              <a:spcBef>
                <a:spcPts val="750"/>
              </a:spcBef>
              <a:spcAft>
                <a:spcPts val="0"/>
              </a:spcAft>
              <a:buClr>
                <a:schemeClr val="accent1"/>
              </a:buClr>
              <a:buSzPts val="1920"/>
              <a:buFont typeface="Open Sans"/>
              <a:buChar char="•"/>
            </a:pPr>
            <a:r>
              <a:rPr lang="en-US" sz="2400">
                <a:solidFill>
                  <a:srgbClr val="3F3F3F"/>
                </a:solidFill>
                <a:latin typeface="Open Sans"/>
                <a:ea typeface="Open Sans"/>
                <a:cs typeface="Open Sans"/>
                <a:sym typeface="Open Sans"/>
              </a:rPr>
              <a:t>Simulate commit history of PRs</a:t>
            </a:r>
            <a:endParaRPr sz="2400">
              <a:solidFill>
                <a:srgbClr val="3F3F3F"/>
              </a:solidFill>
              <a:latin typeface="Open Sans"/>
              <a:ea typeface="Open Sans"/>
              <a:cs typeface="Open Sans"/>
              <a:sym typeface="Open Sans"/>
            </a:endParaRPr>
          </a:p>
          <a:p>
            <a:pPr marL="914400" lvl="0" indent="0" algn="l" rtl="0">
              <a:spcBef>
                <a:spcPts val="0"/>
              </a:spcBef>
              <a:spcAft>
                <a:spcPts val="0"/>
              </a:spcAft>
              <a:buNone/>
            </a:pP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a:p>
            <a:pPr marL="0" lvl="0" indent="0" algn="l" rtl="0">
              <a:spcBef>
                <a:spcPts val="0"/>
              </a:spcBef>
              <a:spcAft>
                <a:spcPts val="0"/>
              </a:spcAft>
              <a:buNone/>
            </a:pPr>
            <a:endParaRPr sz="2800" b="1">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8"/>
          <p:cNvSpPr txBox="1"/>
          <p:nvPr/>
        </p:nvSpPr>
        <p:spPr>
          <a:xfrm>
            <a:off x="133975" y="1306775"/>
            <a:ext cx="4701000" cy="180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600"/>
              <a:buFont typeface="Arial"/>
              <a:buNone/>
            </a:pPr>
            <a:r>
              <a:rPr lang="en-US" sz="9600" b="1">
                <a:solidFill>
                  <a:srgbClr val="CC0000"/>
                </a:solidFill>
                <a:latin typeface="PT Sans Narrow"/>
                <a:ea typeface="PT Sans Narrow"/>
                <a:cs typeface="PT Sans Narrow"/>
                <a:sym typeface="PT Sans Narrow"/>
              </a:rPr>
              <a:t>Lack of Overview</a:t>
            </a:r>
            <a:endParaRPr sz="9600" b="1" i="0" u="none" strike="noStrike" cap="none">
              <a:solidFill>
                <a:srgbClr val="CC0000"/>
              </a:solidFill>
              <a:latin typeface="PT Sans Narrow"/>
              <a:ea typeface="PT Sans Narrow"/>
              <a:cs typeface="PT Sans Narrow"/>
              <a:sym typeface="PT Sans Narrow"/>
            </a:endParaRPr>
          </a:p>
        </p:txBody>
      </p:sp>
      <p:pic>
        <p:nvPicPr>
          <p:cNvPr id="103" name="Google Shape;103;p18"/>
          <p:cNvPicPr preferRelativeResize="0"/>
          <p:nvPr/>
        </p:nvPicPr>
        <p:blipFill rotWithShape="1">
          <a:blip r:embed="rId3">
            <a:alphaModFix/>
          </a:blip>
          <a:srcRect/>
          <a:stretch/>
        </p:blipFill>
        <p:spPr>
          <a:xfrm>
            <a:off x="4970850" y="734303"/>
            <a:ext cx="3605175" cy="3158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2"/>
          <p:cNvSpPr txBox="1">
            <a:spLocks noGrp="1"/>
          </p:cNvSpPr>
          <p:nvPr>
            <p:ph type="title"/>
          </p:nvPr>
        </p:nvSpPr>
        <p:spPr>
          <a:xfrm>
            <a:off x="1094816" y="730251"/>
            <a:ext cx="6571200" cy="530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800"/>
              <a:buFont typeface="Century Gothic"/>
              <a:buNone/>
            </a:pPr>
            <a:r>
              <a:rPr lang="en-US" sz="2800" b="1" i="0" u="none" strike="noStrike" cap="none">
                <a:solidFill>
                  <a:schemeClr val="lt1"/>
                </a:solidFill>
                <a:latin typeface="Century Gothic"/>
                <a:ea typeface="Century Gothic"/>
                <a:cs typeface="Century Gothic"/>
                <a:sym typeface="Century Gothic"/>
              </a:rPr>
              <a:t>RQ2: helping developers to find duplicate code changes early</a:t>
            </a:r>
            <a:endParaRPr sz="2700" b="0" i="0" u="none" strike="noStrike" cap="none">
              <a:solidFill>
                <a:schemeClr val="lt1"/>
              </a:solidFill>
              <a:latin typeface="Century Gothic"/>
              <a:ea typeface="Century Gothic"/>
              <a:cs typeface="Century Gothic"/>
              <a:sym typeface="Century Gothic"/>
            </a:endParaRPr>
          </a:p>
        </p:txBody>
      </p:sp>
      <p:sp>
        <p:nvSpPr>
          <p:cNvPr id="756" name="Google Shape;756;p62"/>
          <p:cNvSpPr txBox="1"/>
          <p:nvPr/>
        </p:nvSpPr>
        <p:spPr>
          <a:xfrm>
            <a:off x="3603400" y="3776975"/>
            <a:ext cx="41250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latin typeface="Century Gothic"/>
              <a:ea typeface="Century Gothic"/>
              <a:cs typeface="Century Gothic"/>
              <a:sym typeface="Century Gothic"/>
            </a:endParaRPr>
          </a:p>
        </p:txBody>
      </p:sp>
      <p:sp>
        <p:nvSpPr>
          <p:cNvPr id="757" name="Google Shape;757;p62"/>
          <p:cNvSpPr txBox="1"/>
          <p:nvPr/>
        </p:nvSpPr>
        <p:spPr>
          <a:xfrm>
            <a:off x="5130200" y="2596557"/>
            <a:ext cx="3962700" cy="77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000" b="1" dirty="0">
                <a:latin typeface="Century Gothic"/>
                <a:ea typeface="Century Gothic"/>
                <a:cs typeface="Century Gothic"/>
                <a:sym typeface="Century Gothic"/>
              </a:rPr>
              <a:t> Recall   46 - 71%</a:t>
            </a:r>
            <a:endParaRPr sz="2000" b="1"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dirty="0">
                <a:latin typeface="Century Gothic"/>
                <a:ea typeface="Century Gothic"/>
                <a:cs typeface="Century Gothic"/>
                <a:sym typeface="Century Gothic"/>
              </a:rPr>
              <a:t> 0.07–0.5% false positive rate</a:t>
            </a:r>
            <a:endParaRPr sz="2000" b="1"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US" sz="2000" b="1" dirty="0">
                <a:solidFill>
                  <a:schemeClr val="dk1"/>
                </a:solidFill>
                <a:latin typeface="Century Gothic"/>
                <a:ea typeface="Century Gothic"/>
                <a:cs typeface="Century Gothic"/>
                <a:sym typeface="Century Gothic"/>
              </a:rPr>
              <a:t> Save 1.9 - 3.0 commits per PR</a:t>
            </a:r>
            <a:endParaRPr sz="2000" b="1" dirty="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b="1" dirty="0">
              <a:latin typeface="Century Gothic"/>
              <a:ea typeface="Century Gothic"/>
              <a:cs typeface="Century Gothic"/>
              <a:sym typeface="Century Gothic"/>
            </a:endParaRPr>
          </a:p>
          <a:p>
            <a:pPr marL="0" lvl="0" indent="0" algn="l" rtl="0">
              <a:spcBef>
                <a:spcPts val="0"/>
              </a:spcBef>
              <a:spcAft>
                <a:spcPts val="0"/>
              </a:spcAft>
              <a:buNone/>
            </a:pPr>
            <a:r>
              <a:rPr lang="en-US" sz="2000" b="1" dirty="0">
                <a:latin typeface="Century Gothic"/>
                <a:ea typeface="Century Gothic"/>
                <a:cs typeface="Century Gothic"/>
                <a:sym typeface="Century Gothic"/>
              </a:rPr>
              <a:t>  </a:t>
            </a:r>
            <a:endParaRPr sz="2000" b="1" dirty="0">
              <a:latin typeface="Century Gothic"/>
              <a:ea typeface="Century Gothic"/>
              <a:cs typeface="Century Gothic"/>
              <a:sym typeface="Century Gothic"/>
            </a:endParaRPr>
          </a:p>
        </p:txBody>
      </p:sp>
      <p:pic>
        <p:nvPicPr>
          <p:cNvPr id="758" name="Google Shape;758;p62"/>
          <p:cNvPicPr preferRelativeResize="0"/>
          <p:nvPr/>
        </p:nvPicPr>
        <p:blipFill>
          <a:blip r:embed="rId3">
            <a:alphaModFix/>
          </a:blip>
          <a:stretch>
            <a:fillRect/>
          </a:stretch>
        </p:blipFill>
        <p:spPr>
          <a:xfrm>
            <a:off x="110850" y="1626026"/>
            <a:ext cx="4940876" cy="2717474"/>
          </a:xfrm>
          <a:prstGeom prst="rect">
            <a:avLst/>
          </a:prstGeom>
          <a:noFill/>
          <a:ln>
            <a:noFill/>
          </a:ln>
        </p:spPr>
      </p:pic>
      <p:sp>
        <p:nvSpPr>
          <p:cNvPr id="759" name="Google Shape;759;p62"/>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endParaRPr sz="2800" b="1">
              <a:solidFill>
                <a:schemeClr val="lt1"/>
              </a:solidFill>
              <a:latin typeface="Open Sans"/>
              <a:ea typeface="Open Sans"/>
              <a:cs typeface="Open Sans"/>
              <a:sym typeface="Open Sans"/>
            </a:endParaRPr>
          </a:p>
        </p:txBody>
      </p:sp>
      <p:sp>
        <p:nvSpPr>
          <p:cNvPr id="760" name="Google Shape;760;p62"/>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RQ2: Helping Developers to Find Duplicate Code   </a:t>
            </a:r>
            <a:endParaRPr sz="2800" b="1">
              <a:solidFill>
                <a:schemeClr val="lt1"/>
              </a:solidFill>
              <a:latin typeface="Open Sans"/>
              <a:ea typeface="Open Sans"/>
              <a:cs typeface="Open Sans"/>
              <a:sym typeface="Open Sans"/>
            </a:endParaRPr>
          </a:p>
          <a:p>
            <a:pPr marL="0" lvl="0" indent="0" algn="l" rtl="0">
              <a:spcBef>
                <a:spcPts val="0"/>
              </a:spcBef>
              <a:spcAft>
                <a:spcPts val="0"/>
              </a:spcAft>
              <a:buClr>
                <a:schemeClr val="lt1"/>
              </a:buClr>
              <a:buSzPts val="2800"/>
              <a:buFont typeface="Century Gothic"/>
              <a:buNone/>
            </a:pPr>
            <a:r>
              <a:rPr lang="en-US" sz="2800" b="1">
                <a:solidFill>
                  <a:schemeClr val="lt1"/>
                </a:solidFill>
                <a:latin typeface="Open Sans"/>
                <a:ea typeface="Open Sans"/>
                <a:cs typeface="Open Sans"/>
                <a:sym typeface="Open Sans"/>
              </a:rPr>
              <a:t>  Changes Early</a:t>
            </a:r>
            <a:endParaRPr sz="2800" b="1">
              <a:solidFill>
                <a:schemeClr val="lt1"/>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7" name="Google Shape;767;p63"/>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2800"/>
              <a:buFont typeface="Century Gothic"/>
              <a:buNone/>
            </a:pPr>
            <a:r>
              <a:rPr lang="en-US" sz="2800" b="1" dirty="0">
                <a:solidFill>
                  <a:schemeClr val="lt1"/>
                </a:solidFill>
                <a:latin typeface="Open Sans"/>
                <a:ea typeface="Open Sans"/>
                <a:cs typeface="Open Sans"/>
                <a:sym typeface="Open Sans"/>
              </a:rPr>
              <a:t>In the Paper: Comparing to State-of-the-Art &amp; Sensitive Analysis</a:t>
            </a:r>
            <a:endParaRPr sz="2800" b="1" dirty="0">
              <a:solidFill>
                <a:schemeClr val="lt1"/>
              </a:solidFill>
              <a:latin typeface="Open Sans"/>
              <a:ea typeface="Open Sans"/>
              <a:cs typeface="Open Sans"/>
              <a:sym typeface="Open Sans"/>
            </a:endParaRPr>
          </a:p>
        </p:txBody>
      </p:sp>
      <p:sp>
        <p:nvSpPr>
          <p:cNvPr id="769" name="Google Shape;769;p63"/>
          <p:cNvSpPr txBox="1"/>
          <p:nvPr/>
        </p:nvSpPr>
        <p:spPr>
          <a:xfrm>
            <a:off x="-78821" y="1046969"/>
            <a:ext cx="4098300" cy="530100"/>
          </a:xfrm>
          <a:prstGeom prst="rect">
            <a:avLst/>
          </a:prstGeom>
          <a:noFill/>
          <a:ln>
            <a:noFill/>
          </a:ln>
        </p:spPr>
        <p:txBody>
          <a:bodyPr spcFirstLastPara="1" wrap="square" lIns="91425" tIns="91425" rIns="91425" bIns="91425" anchor="ctr" anchorCtr="0">
            <a:noAutofit/>
          </a:bodyPr>
          <a:lstStyle/>
          <a:p>
            <a:pPr marL="0" lvl="0" indent="342900" algn="l" rtl="0">
              <a:lnSpc>
                <a:spcPct val="115000"/>
              </a:lnSpc>
              <a:spcBef>
                <a:spcPts val="0"/>
              </a:spcBef>
              <a:spcAft>
                <a:spcPts val="0"/>
              </a:spcAft>
              <a:buNone/>
            </a:pPr>
            <a:r>
              <a:rPr lang="en-US" sz="2000" b="1" dirty="0">
                <a:solidFill>
                  <a:srgbClr val="000000"/>
                </a:solidFill>
                <a:latin typeface="Open Sans"/>
                <a:ea typeface="Open Sans"/>
                <a:cs typeface="Open Sans"/>
                <a:sym typeface="Open Sans"/>
              </a:rPr>
              <a:t>Outperform 16-21% Recall</a:t>
            </a:r>
            <a:endParaRPr dirty="0">
              <a:solidFill>
                <a:srgbClr val="000000"/>
              </a:solidFill>
              <a:latin typeface="Open Sans"/>
              <a:ea typeface="Open Sans"/>
              <a:cs typeface="Open Sans"/>
              <a:sym typeface="Open Sans"/>
            </a:endParaRPr>
          </a:p>
        </p:txBody>
      </p:sp>
      <p:sp>
        <p:nvSpPr>
          <p:cNvPr id="770" name="Google Shape;770;p63"/>
          <p:cNvSpPr txBox="1"/>
          <p:nvPr/>
        </p:nvSpPr>
        <p:spPr>
          <a:xfrm>
            <a:off x="550950" y="4647025"/>
            <a:ext cx="3221400" cy="454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a:solidFill>
                  <a:schemeClr val="dk1"/>
                </a:solidFill>
                <a:latin typeface="Open Sans"/>
                <a:ea typeface="Open Sans"/>
                <a:cs typeface="Open Sans"/>
                <a:sym typeface="Open Sans"/>
              </a:rPr>
              <a:t> [Li et al. 2017]</a:t>
            </a:r>
            <a:endParaRPr sz="2000">
              <a:solidFill>
                <a:schemeClr val="dk1"/>
              </a:solidFill>
              <a:latin typeface="Open Sans"/>
              <a:ea typeface="Open Sans"/>
              <a:cs typeface="Open Sans"/>
              <a:sym typeface="Open Sans"/>
            </a:endParaRPr>
          </a:p>
        </p:txBody>
      </p:sp>
      <p:pic>
        <p:nvPicPr>
          <p:cNvPr id="1028" name="Picture 4" descr="https://lh4.googleusercontent.com/DDslTgSaqhjYkMfsHz60lteIjnNejWhEG8Zv5Hc8MtpOv_Z9I1rHsjImlI4YBn6JTQyk0Dyr9akEYVg4oCXFd6sUixqwKiUc4TjB0mgJJ5Its2S7PSSARM004-9bel8cOg4AnONmTcM">
            <a:extLst>
              <a:ext uri="{FF2B5EF4-FFF2-40B4-BE49-F238E27FC236}">
                <a16:creationId xmlns:a16="http://schemas.microsoft.com/office/drawing/2014/main" id="{C1423555-79C2-0A4E-A820-0654471D03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857"/>
          <a:stretch/>
        </p:blipFill>
        <p:spPr bwMode="auto">
          <a:xfrm>
            <a:off x="4026092" y="1605831"/>
            <a:ext cx="4868267" cy="304119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s://lh4.googleusercontent.com/4DjSsGDEczDGbX-p82sllfibq1RZCCBYoWFr1-RH9iSKPz6AtcyFOfG2gw6gPXNT_OhDKE3efe4gmJlgyQRnoeSU-l7WfeGQ8tCfgEbxOX1vH3sdPrIdpEw3aoSkyhPcGvF9boS4L1Y">
            <a:extLst>
              <a:ext uri="{FF2B5EF4-FFF2-40B4-BE49-F238E27FC236}">
                <a16:creationId xmlns:a16="http://schemas.microsoft.com/office/drawing/2014/main" id="{2366B5C2-EB33-1341-974C-07B808836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04422" y="1559074"/>
            <a:ext cx="5059417" cy="335896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4.googleusercontent.com/4DjSsGDEczDGbX-p82sllfibq1RZCCBYoWFr1-RH9iSKPz6AtcyFOfG2gw6gPXNT_OhDKE3efe4gmJlgyQRnoeSU-l7WfeGQ8tCfgEbxOX1vH3sdPrIdpEw3aoSkyhPcGvF9boS4L1Y">
            <a:extLst>
              <a:ext uri="{FF2B5EF4-FFF2-40B4-BE49-F238E27FC236}">
                <a16:creationId xmlns:a16="http://schemas.microsoft.com/office/drawing/2014/main" id="{9C5E86F9-FFD7-2346-91FE-ABE3D0A9F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75" y="1692248"/>
            <a:ext cx="3823508" cy="25385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64"/>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b="1">
                <a:solidFill>
                  <a:srgbClr val="FFFFFF"/>
                </a:solidFill>
              </a:rPr>
              <a:t>  Future Work - Tooling</a:t>
            </a:r>
            <a:endParaRPr sz="2800" b="1">
              <a:solidFill>
                <a:srgbClr val="FFFFFF"/>
              </a:solidFill>
            </a:endParaRPr>
          </a:p>
        </p:txBody>
      </p:sp>
      <p:sp>
        <p:nvSpPr>
          <p:cNvPr id="777" name="Google Shape;777;p64"/>
          <p:cNvSpPr/>
          <p:nvPr/>
        </p:nvSpPr>
        <p:spPr>
          <a:xfrm>
            <a:off x="196125" y="1366350"/>
            <a:ext cx="8475300" cy="241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600"/>
              </a:spcBef>
              <a:spcAft>
                <a:spcPts val="0"/>
              </a:spcAft>
              <a:buNone/>
            </a:pPr>
            <a:r>
              <a:rPr lang="en-US" sz="2700" b="1" dirty="0">
                <a:solidFill>
                  <a:srgbClr val="000000"/>
                </a:solidFill>
                <a:latin typeface="Open Sans"/>
                <a:ea typeface="Open Sans"/>
                <a:cs typeface="Open Sans"/>
                <a:sym typeface="Open Sans"/>
              </a:rPr>
              <a:t>Monitor </a:t>
            </a:r>
            <a:r>
              <a:rPr lang="en-US" sz="2700" b="1" dirty="0">
                <a:latin typeface="Open Sans"/>
                <a:ea typeface="Open Sans"/>
                <a:cs typeface="Open Sans"/>
                <a:sym typeface="Open Sans"/>
              </a:rPr>
              <a:t>b</a:t>
            </a:r>
            <a:r>
              <a:rPr lang="en-US" sz="2700" b="1" dirty="0">
                <a:solidFill>
                  <a:srgbClr val="000000"/>
                </a:solidFill>
                <a:latin typeface="Open Sans"/>
                <a:ea typeface="Open Sans"/>
                <a:cs typeface="Open Sans"/>
                <a:sym typeface="Open Sans"/>
              </a:rPr>
              <a:t>ot for duplication PR/commits in fork</a:t>
            </a:r>
            <a:endParaRPr sz="2700" b="1" dirty="0">
              <a:solidFill>
                <a:srgbClr val="000000"/>
              </a:solidFill>
              <a:latin typeface="Open Sans"/>
              <a:ea typeface="Open Sans"/>
              <a:cs typeface="Open Sans"/>
              <a:sym typeface="Open Sans"/>
            </a:endParaRPr>
          </a:p>
          <a:p>
            <a:pPr marL="0" lvl="0" indent="0" algn="l" rtl="0">
              <a:spcBef>
                <a:spcPts val="1600"/>
              </a:spcBef>
              <a:spcAft>
                <a:spcPts val="0"/>
              </a:spcAft>
              <a:buNone/>
            </a:pPr>
            <a:r>
              <a:rPr lang="en-US" sz="2700" b="1" dirty="0">
                <a:solidFill>
                  <a:srgbClr val="000000"/>
                </a:solidFill>
                <a:latin typeface="Open Sans"/>
                <a:ea typeface="Open Sans"/>
                <a:cs typeface="Open Sans"/>
                <a:sym typeface="Open Sans"/>
              </a:rPr>
              <a:t>Firehouse user study</a:t>
            </a:r>
            <a:endParaRPr sz="2700" b="1" dirty="0">
              <a:solidFill>
                <a:srgbClr val="000000"/>
              </a:solidFill>
              <a:latin typeface="Open Sans"/>
              <a:ea typeface="Open Sans"/>
              <a:cs typeface="Open Sans"/>
              <a:sym typeface="Open Sans"/>
            </a:endParaRPr>
          </a:p>
          <a:p>
            <a:pPr marL="0" lvl="0" indent="0" algn="l" rtl="0">
              <a:spcBef>
                <a:spcPts val="1600"/>
              </a:spcBef>
              <a:spcAft>
                <a:spcPts val="0"/>
              </a:spcAft>
              <a:buClr>
                <a:schemeClr val="dk1"/>
              </a:buClr>
              <a:buSzPts val="1100"/>
              <a:buFont typeface="Arial"/>
              <a:buNone/>
            </a:pPr>
            <a:r>
              <a:rPr lang="en-US" sz="2700" b="1" dirty="0">
                <a:solidFill>
                  <a:schemeClr val="dk1"/>
                </a:solidFill>
                <a:latin typeface="Open Sans"/>
                <a:ea typeface="Open Sans"/>
                <a:cs typeface="Open Sans"/>
                <a:sym typeface="Open Sans"/>
              </a:rPr>
              <a:t>Live detection in IDE</a:t>
            </a:r>
          </a:p>
          <a:p>
            <a:pPr marL="0" lvl="0" indent="0" algn="l" rtl="0">
              <a:spcBef>
                <a:spcPts val="1600"/>
              </a:spcBef>
              <a:spcAft>
                <a:spcPts val="0"/>
              </a:spcAft>
              <a:buNone/>
            </a:pPr>
            <a:endParaRPr sz="2700" b="1" dirty="0">
              <a:latin typeface="Open Sans"/>
              <a:ea typeface="Open Sans"/>
              <a:cs typeface="Open Sans"/>
              <a:sym typeface="Open Sans"/>
            </a:endParaRPr>
          </a:p>
          <a:p>
            <a:pPr marL="0" marR="0" lvl="0" indent="0" algn="l" rtl="0">
              <a:lnSpc>
                <a:spcPct val="100000"/>
              </a:lnSpc>
              <a:spcBef>
                <a:spcPts val="1600"/>
              </a:spcBef>
              <a:spcAft>
                <a:spcPts val="0"/>
              </a:spcAft>
              <a:buNone/>
            </a:pPr>
            <a:endParaRPr sz="1400" i="0" u="none" strike="noStrike" cap="none" dirty="0">
              <a:solidFill>
                <a:srgbClr val="000000"/>
              </a:solidFill>
              <a:latin typeface="Open Sans"/>
              <a:ea typeface="Open Sans"/>
              <a:cs typeface="Open Sans"/>
              <a:sym typeface="Open Sans"/>
            </a:endParaRPr>
          </a:p>
        </p:txBody>
      </p:sp>
      <p:pic>
        <p:nvPicPr>
          <p:cNvPr id="778" name="Google Shape;778;p64"/>
          <p:cNvPicPr preferRelativeResize="0"/>
          <p:nvPr/>
        </p:nvPicPr>
        <p:blipFill>
          <a:blip r:embed="rId3">
            <a:alphaModFix/>
          </a:blip>
          <a:stretch>
            <a:fillRect/>
          </a:stretch>
        </p:blipFill>
        <p:spPr>
          <a:xfrm>
            <a:off x="4997425" y="2352025"/>
            <a:ext cx="2395300" cy="1925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3" name="Google Shape;783;p65"/>
          <p:cNvGrpSpPr/>
          <p:nvPr/>
        </p:nvGrpSpPr>
        <p:grpSpPr>
          <a:xfrm>
            <a:off x="73403" y="1311366"/>
            <a:ext cx="2811140" cy="1336487"/>
            <a:chOff x="133075" y="1778350"/>
            <a:chExt cx="2751703" cy="1160850"/>
          </a:xfrm>
        </p:grpSpPr>
        <p:pic>
          <p:nvPicPr>
            <p:cNvPr id="784" name="Google Shape;784;p65"/>
            <p:cNvPicPr preferRelativeResize="0"/>
            <p:nvPr/>
          </p:nvPicPr>
          <p:blipFill>
            <a:blip r:embed="rId3">
              <a:alphaModFix/>
            </a:blip>
            <a:stretch>
              <a:fillRect/>
            </a:stretch>
          </p:blipFill>
          <p:spPr>
            <a:xfrm>
              <a:off x="937678" y="1778350"/>
              <a:ext cx="1947099" cy="1160850"/>
            </a:xfrm>
            <a:prstGeom prst="rect">
              <a:avLst/>
            </a:prstGeom>
            <a:noFill/>
            <a:ln>
              <a:noFill/>
            </a:ln>
          </p:spPr>
        </p:pic>
        <p:sp>
          <p:nvSpPr>
            <p:cNvPr id="785" name="Google Shape;785;p65"/>
            <p:cNvSpPr txBox="1"/>
            <p:nvPr/>
          </p:nvSpPr>
          <p:spPr>
            <a:xfrm>
              <a:off x="133075" y="2145925"/>
              <a:ext cx="804600" cy="42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Century Gothic"/>
                  <a:ea typeface="Century Gothic"/>
                  <a:cs typeface="Century Gothic"/>
                  <a:sym typeface="Century Gothic"/>
                </a:rPr>
                <a:t>Clues</a:t>
              </a:r>
              <a:endParaRPr b="1">
                <a:latin typeface="Century Gothic"/>
                <a:ea typeface="Century Gothic"/>
                <a:cs typeface="Century Gothic"/>
                <a:sym typeface="Century Gothic"/>
              </a:endParaRPr>
            </a:p>
          </p:txBody>
        </p:sp>
        <p:sp>
          <p:nvSpPr>
            <p:cNvPr id="786" name="Google Shape;786;p65"/>
            <p:cNvSpPr/>
            <p:nvPr/>
          </p:nvSpPr>
          <p:spPr>
            <a:xfrm>
              <a:off x="741300" y="1870975"/>
              <a:ext cx="164700" cy="975600"/>
            </a:xfrm>
            <a:prstGeom prst="leftBrace">
              <a:avLst>
                <a:gd name="adj1" fmla="val 8333"/>
                <a:gd name="adj2" fmla="val 50643"/>
              </a:avLst>
            </a:prstGeom>
            <a:noFill/>
            <a:ln w="19050" cap="flat" cmpd="sng">
              <a:solidFill>
                <a:srgbClr val="3B30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65"/>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rgbClr val="EBEBEB"/>
              </a:buClr>
              <a:buSzPts val="4050"/>
              <a:buFont typeface="Century Gothic"/>
              <a:buNone/>
            </a:pPr>
            <a:r>
              <a:rPr lang="en-US" sz="3000" b="1" dirty="0">
                <a:solidFill>
                  <a:srgbClr val="FFFFFF"/>
                </a:solidFill>
              </a:rPr>
              <a:t>Identifying Redundancies in Fork-Based Development</a:t>
            </a:r>
            <a:endParaRPr b="1" dirty="0">
              <a:solidFill>
                <a:srgbClr val="FFFFFF"/>
              </a:solidFill>
            </a:endParaRPr>
          </a:p>
        </p:txBody>
      </p:sp>
      <p:sp>
        <p:nvSpPr>
          <p:cNvPr id="788" name="Google Shape;788;p65"/>
          <p:cNvSpPr/>
          <p:nvPr/>
        </p:nvSpPr>
        <p:spPr>
          <a:xfrm>
            <a:off x="1371275" y="2698525"/>
            <a:ext cx="215400" cy="259800"/>
          </a:xfrm>
          <a:prstGeom prst="downArrow">
            <a:avLst>
              <a:gd name="adj1" fmla="val 50000"/>
              <a:gd name="adj2" fmla="val 50000"/>
            </a:avLst>
          </a:prstGeom>
          <a:solidFill>
            <a:srgbClr val="9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9" name="Google Shape;789;p65"/>
          <p:cNvPicPr preferRelativeResize="0"/>
          <p:nvPr/>
        </p:nvPicPr>
        <p:blipFill>
          <a:blip r:embed="rId4">
            <a:alphaModFix/>
          </a:blip>
          <a:stretch>
            <a:fillRect/>
          </a:stretch>
        </p:blipFill>
        <p:spPr>
          <a:xfrm>
            <a:off x="0" y="3089903"/>
            <a:ext cx="3435830" cy="1336475"/>
          </a:xfrm>
          <a:prstGeom prst="rect">
            <a:avLst/>
          </a:prstGeom>
          <a:noFill/>
          <a:ln>
            <a:noFill/>
          </a:ln>
        </p:spPr>
      </p:pic>
      <p:grpSp>
        <p:nvGrpSpPr>
          <p:cNvPr id="790" name="Google Shape;790;p65"/>
          <p:cNvGrpSpPr/>
          <p:nvPr/>
        </p:nvGrpSpPr>
        <p:grpSpPr>
          <a:xfrm>
            <a:off x="6417156" y="1175068"/>
            <a:ext cx="2558802" cy="2241880"/>
            <a:chOff x="6705375" y="1578289"/>
            <a:chExt cx="2504700" cy="2330922"/>
          </a:xfrm>
        </p:grpSpPr>
        <p:pic>
          <p:nvPicPr>
            <p:cNvPr id="791" name="Google Shape;791;p65"/>
            <p:cNvPicPr preferRelativeResize="0"/>
            <p:nvPr/>
          </p:nvPicPr>
          <p:blipFill>
            <a:blip r:embed="rId5">
              <a:alphaModFix/>
            </a:blip>
            <a:stretch>
              <a:fillRect/>
            </a:stretch>
          </p:blipFill>
          <p:spPr>
            <a:xfrm>
              <a:off x="6778270" y="2768251"/>
              <a:ext cx="2145899" cy="1140960"/>
            </a:xfrm>
            <a:prstGeom prst="rect">
              <a:avLst/>
            </a:prstGeom>
            <a:noFill/>
            <a:ln>
              <a:noFill/>
            </a:ln>
          </p:spPr>
        </p:pic>
        <p:sp>
          <p:nvSpPr>
            <p:cNvPr id="792" name="Google Shape;792;p65"/>
            <p:cNvSpPr txBox="1"/>
            <p:nvPr/>
          </p:nvSpPr>
          <p:spPr>
            <a:xfrm>
              <a:off x="6705375" y="1578289"/>
              <a:ext cx="2504700" cy="100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000000"/>
                  </a:solidFill>
                  <a:latin typeface="Open Sans"/>
                  <a:ea typeface="Open Sans"/>
                  <a:cs typeface="Open Sans"/>
                  <a:sym typeface="Open Sans"/>
                </a:rPr>
                <a:t>RQ2:</a:t>
              </a:r>
              <a:endParaRPr sz="1800" b="1">
                <a:solidFill>
                  <a:srgbClr val="000000"/>
                </a:solidFill>
                <a:latin typeface="Open Sans"/>
                <a:ea typeface="Open Sans"/>
                <a:cs typeface="Open Sans"/>
                <a:sym typeface="Open Sans"/>
              </a:endParaRPr>
            </a:p>
            <a:p>
              <a:pPr marL="0" lvl="0" indent="0" algn="l" rtl="0">
                <a:spcBef>
                  <a:spcPts val="0"/>
                </a:spcBef>
                <a:spcAft>
                  <a:spcPts val="0"/>
                </a:spcAft>
                <a:buNone/>
              </a:pPr>
              <a:r>
                <a:rPr lang="en-US" sz="1800" b="1">
                  <a:solidFill>
                    <a:srgbClr val="000000"/>
                  </a:solidFill>
                  <a:latin typeface="Open Sans"/>
                  <a:ea typeface="Open Sans"/>
                  <a:cs typeface="Open Sans"/>
                  <a:sym typeface="Open Sans"/>
                </a:rPr>
                <a:t>For developer, save development effort </a:t>
              </a:r>
              <a:endParaRPr sz="1800" b="1">
                <a:solidFill>
                  <a:srgbClr val="000000"/>
                </a:solidFill>
                <a:latin typeface="Open Sans"/>
                <a:ea typeface="Open Sans"/>
                <a:cs typeface="Open Sans"/>
                <a:sym typeface="Open Sans"/>
              </a:endParaRPr>
            </a:p>
          </p:txBody>
        </p:sp>
      </p:grpSp>
      <p:sp>
        <p:nvSpPr>
          <p:cNvPr id="793" name="Google Shape;793;p65"/>
          <p:cNvSpPr txBox="1"/>
          <p:nvPr/>
        </p:nvSpPr>
        <p:spPr>
          <a:xfrm>
            <a:off x="6381975" y="3940425"/>
            <a:ext cx="3723000" cy="776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b="1">
                <a:latin typeface="Open Sans"/>
                <a:ea typeface="Open Sans"/>
                <a:cs typeface="Open Sans"/>
                <a:sym typeface="Open Sans"/>
              </a:rPr>
              <a:t> Recall   46% - 71%</a:t>
            </a:r>
            <a:endParaRPr b="1">
              <a:latin typeface="Open Sans"/>
              <a:ea typeface="Open Sans"/>
              <a:cs typeface="Open Sans"/>
              <a:sym typeface="Open Sans"/>
            </a:endParaRPr>
          </a:p>
          <a:p>
            <a:pPr marL="0" lvl="0" indent="0" algn="l" rtl="0">
              <a:spcBef>
                <a:spcPts val="0"/>
              </a:spcBef>
              <a:spcAft>
                <a:spcPts val="0"/>
              </a:spcAft>
              <a:buNone/>
            </a:pPr>
            <a:r>
              <a:rPr lang="en-US" b="1">
                <a:latin typeface="Open Sans"/>
                <a:ea typeface="Open Sans"/>
                <a:cs typeface="Open Sans"/>
                <a:sym typeface="Open Sans"/>
              </a:rPr>
              <a:t> 0.07–0.5% false positive rate</a:t>
            </a:r>
            <a:endParaRPr b="1">
              <a:latin typeface="Open Sans"/>
              <a:ea typeface="Open Sans"/>
              <a:cs typeface="Open Sans"/>
              <a:sym typeface="Open Sans"/>
            </a:endParaRPr>
          </a:p>
          <a:p>
            <a:pPr marL="0" lvl="0" indent="0" algn="l" rtl="0">
              <a:spcBef>
                <a:spcPts val="0"/>
              </a:spcBef>
              <a:spcAft>
                <a:spcPts val="0"/>
              </a:spcAft>
              <a:buNone/>
            </a:pPr>
            <a:r>
              <a:rPr lang="en-US" b="1">
                <a:solidFill>
                  <a:schemeClr val="dk1"/>
                </a:solidFill>
                <a:latin typeface="Open Sans"/>
                <a:ea typeface="Open Sans"/>
                <a:cs typeface="Open Sans"/>
                <a:sym typeface="Open Sans"/>
              </a:rPr>
              <a:t> Save 1.9 - 3.0 commits per PR</a:t>
            </a:r>
            <a:endParaRPr b="1">
              <a:solidFill>
                <a:schemeClr val="dk1"/>
              </a:solidFill>
              <a:latin typeface="Open Sans"/>
              <a:ea typeface="Open Sans"/>
              <a:cs typeface="Open Sans"/>
              <a:sym typeface="Open Sans"/>
            </a:endParaRPr>
          </a:p>
          <a:p>
            <a:pPr marL="0" lvl="0" indent="0" algn="l" rtl="0">
              <a:spcBef>
                <a:spcPts val="0"/>
              </a:spcBef>
              <a:spcAft>
                <a:spcPts val="0"/>
              </a:spcAft>
              <a:buNone/>
            </a:pPr>
            <a:endParaRPr b="1">
              <a:latin typeface="Open Sans"/>
              <a:ea typeface="Open Sans"/>
              <a:cs typeface="Open Sans"/>
              <a:sym typeface="Open Sans"/>
            </a:endParaRPr>
          </a:p>
          <a:p>
            <a:pPr marL="0" lvl="0" indent="0" algn="l" rtl="0">
              <a:spcBef>
                <a:spcPts val="0"/>
              </a:spcBef>
              <a:spcAft>
                <a:spcPts val="0"/>
              </a:spcAft>
              <a:buNone/>
            </a:pPr>
            <a:r>
              <a:rPr lang="en-US" b="1">
                <a:latin typeface="Open Sans"/>
                <a:ea typeface="Open Sans"/>
                <a:cs typeface="Open Sans"/>
                <a:sym typeface="Open Sans"/>
              </a:rPr>
              <a:t>  </a:t>
            </a:r>
            <a:endParaRPr b="1">
              <a:latin typeface="Open Sans"/>
              <a:ea typeface="Open Sans"/>
              <a:cs typeface="Open Sans"/>
              <a:sym typeface="Open Sans"/>
            </a:endParaRPr>
          </a:p>
        </p:txBody>
      </p:sp>
      <p:grpSp>
        <p:nvGrpSpPr>
          <p:cNvPr id="794" name="Google Shape;794;p65"/>
          <p:cNvGrpSpPr/>
          <p:nvPr/>
        </p:nvGrpSpPr>
        <p:grpSpPr>
          <a:xfrm>
            <a:off x="3333728" y="1256741"/>
            <a:ext cx="3048250" cy="3213646"/>
            <a:chOff x="3547425" y="1618075"/>
            <a:chExt cx="2983800" cy="2791319"/>
          </a:xfrm>
        </p:grpSpPr>
        <p:sp>
          <p:nvSpPr>
            <p:cNvPr id="795" name="Google Shape;795;p65"/>
            <p:cNvSpPr txBox="1"/>
            <p:nvPr/>
          </p:nvSpPr>
          <p:spPr>
            <a:xfrm>
              <a:off x="3547425" y="1618075"/>
              <a:ext cx="2983800" cy="87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sz="1800" b="1">
                  <a:solidFill>
                    <a:srgbClr val="000000"/>
                  </a:solidFill>
                  <a:latin typeface="Open Sans"/>
                  <a:ea typeface="Open Sans"/>
                  <a:cs typeface="Open Sans"/>
                  <a:sym typeface="Open Sans"/>
                </a:rPr>
                <a:t>RQ1:</a:t>
              </a:r>
              <a:endParaRPr sz="1800" b="1">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None/>
              </a:pPr>
              <a:r>
                <a:rPr lang="en-US" sz="1800" b="1">
                  <a:solidFill>
                    <a:srgbClr val="000000"/>
                  </a:solidFill>
                  <a:latin typeface="Open Sans"/>
                  <a:ea typeface="Open Sans"/>
                  <a:cs typeface="Open Sans"/>
                  <a:sym typeface="Open Sans"/>
                </a:rPr>
                <a:t>For maintainer, d</a:t>
              </a:r>
              <a:r>
                <a:rPr lang="en-US" sz="1800" b="1" i="0" u="none" strike="noStrike" cap="none">
                  <a:solidFill>
                    <a:srgbClr val="000000"/>
                  </a:solidFill>
                  <a:latin typeface="Open Sans"/>
                  <a:ea typeface="Open Sans"/>
                  <a:cs typeface="Open Sans"/>
                  <a:sym typeface="Open Sans"/>
                </a:rPr>
                <a:t>ecrease reviewing workload </a:t>
              </a:r>
              <a:endParaRPr sz="1800" b="1">
                <a:solidFill>
                  <a:srgbClr val="000000"/>
                </a:solidFill>
                <a:latin typeface="Open Sans"/>
                <a:ea typeface="Open Sans"/>
                <a:cs typeface="Open Sans"/>
                <a:sym typeface="Open Sans"/>
              </a:endParaRPr>
            </a:p>
            <a:p>
              <a:pPr marL="0" lvl="0" indent="0" algn="l" rtl="0">
                <a:lnSpc>
                  <a:spcPct val="100000"/>
                </a:lnSpc>
                <a:spcBef>
                  <a:spcPts val="0"/>
                </a:spcBef>
                <a:spcAft>
                  <a:spcPts val="0"/>
                </a:spcAft>
                <a:buNone/>
              </a:pPr>
              <a:endParaRPr sz="1800" b="1">
                <a:solidFill>
                  <a:srgbClr val="000000"/>
                </a:solidFill>
                <a:latin typeface="Open Sans"/>
                <a:ea typeface="Open Sans"/>
                <a:cs typeface="Open Sans"/>
                <a:sym typeface="Open Sans"/>
              </a:endParaRPr>
            </a:p>
          </p:txBody>
        </p:sp>
        <p:sp>
          <p:nvSpPr>
            <p:cNvPr id="796" name="Google Shape;796;p65"/>
            <p:cNvSpPr txBox="1"/>
            <p:nvPr/>
          </p:nvSpPr>
          <p:spPr>
            <a:xfrm>
              <a:off x="3735266" y="3879294"/>
              <a:ext cx="2337000" cy="53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b="1">
                  <a:solidFill>
                    <a:srgbClr val="000000"/>
                  </a:solidFill>
                  <a:latin typeface="Open Sans"/>
                  <a:ea typeface="Open Sans"/>
                  <a:cs typeface="Open Sans"/>
                  <a:sym typeface="Open Sans"/>
                </a:rPr>
                <a:t>Precision </a:t>
              </a:r>
              <a:r>
                <a:rPr lang="en-US" sz="1800" b="1">
                  <a:latin typeface="Open Sans"/>
                  <a:ea typeface="Open Sans"/>
                  <a:cs typeface="Open Sans"/>
                  <a:sym typeface="Open Sans"/>
                </a:rPr>
                <a:t>55%-82% </a:t>
              </a:r>
              <a:endParaRPr sz="1800" b="1">
                <a:latin typeface="Open Sans"/>
                <a:ea typeface="Open Sans"/>
                <a:cs typeface="Open Sans"/>
                <a:sym typeface="Open Sans"/>
              </a:endParaRPr>
            </a:p>
            <a:p>
              <a:pPr marL="0" lvl="0" indent="0" algn="l" rtl="0">
                <a:spcBef>
                  <a:spcPts val="0"/>
                </a:spcBef>
                <a:spcAft>
                  <a:spcPts val="0"/>
                </a:spcAft>
                <a:buNone/>
              </a:pPr>
              <a:r>
                <a:rPr lang="en-US" sz="1800" b="1">
                  <a:solidFill>
                    <a:srgbClr val="000000"/>
                  </a:solidFill>
                  <a:latin typeface="Open Sans"/>
                  <a:ea typeface="Open Sans"/>
                  <a:cs typeface="Open Sans"/>
                  <a:sym typeface="Open Sans"/>
                </a:rPr>
                <a:t>Recall</a:t>
              </a:r>
              <a:r>
                <a:rPr lang="en-US" sz="1800">
                  <a:solidFill>
                    <a:srgbClr val="000000"/>
                  </a:solidFill>
                  <a:latin typeface="Open Sans"/>
                  <a:ea typeface="Open Sans"/>
                  <a:cs typeface="Open Sans"/>
                  <a:sym typeface="Open Sans"/>
                </a:rPr>
                <a:t> </a:t>
              </a:r>
              <a:r>
                <a:rPr lang="en-US" sz="1800" b="1">
                  <a:latin typeface="Open Sans"/>
                  <a:ea typeface="Open Sans"/>
                  <a:cs typeface="Open Sans"/>
                  <a:sym typeface="Open Sans"/>
                </a:rPr>
                <a:t>10%-25% </a:t>
              </a:r>
              <a:endParaRPr sz="1800">
                <a:latin typeface="Open Sans"/>
                <a:ea typeface="Open Sans"/>
                <a:cs typeface="Open Sans"/>
                <a:sym typeface="Open Sans"/>
              </a:endParaRPr>
            </a:p>
          </p:txBody>
        </p:sp>
      </p:grpSp>
      <p:pic>
        <p:nvPicPr>
          <p:cNvPr id="797" name="Google Shape;797;p65"/>
          <p:cNvPicPr preferRelativeResize="0"/>
          <p:nvPr/>
        </p:nvPicPr>
        <p:blipFill>
          <a:blip r:embed="rId6">
            <a:alphaModFix/>
          </a:blip>
          <a:stretch>
            <a:fillRect/>
          </a:stretch>
        </p:blipFill>
        <p:spPr>
          <a:xfrm>
            <a:off x="3409924" y="2406654"/>
            <a:ext cx="2811149" cy="11373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p:nvPr/>
        </p:nvSpPr>
        <p:spPr>
          <a:xfrm>
            <a:off x="133975" y="1306775"/>
            <a:ext cx="6286200" cy="180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9600"/>
              <a:buFont typeface="Arial"/>
              <a:buNone/>
            </a:pPr>
            <a:r>
              <a:rPr lang="en-US" sz="7200" b="1">
                <a:solidFill>
                  <a:srgbClr val="CC0000"/>
                </a:solidFill>
                <a:latin typeface="PT Sans Narrow"/>
                <a:ea typeface="PT Sans Narrow"/>
                <a:cs typeface="PT Sans Narrow"/>
                <a:sym typeface="PT Sans Narrow"/>
              </a:rPr>
              <a:t>Redundant Development</a:t>
            </a:r>
            <a:endParaRPr sz="7200" b="1">
              <a:solidFill>
                <a:srgbClr val="CC0000"/>
              </a:solidFill>
              <a:latin typeface="PT Sans Narrow"/>
              <a:ea typeface="PT Sans Narrow"/>
              <a:cs typeface="PT Sans Narrow"/>
              <a:sym typeface="PT Sans Narrow"/>
            </a:endParaRPr>
          </a:p>
        </p:txBody>
      </p:sp>
      <p:grpSp>
        <p:nvGrpSpPr>
          <p:cNvPr id="109" name="Google Shape;109;p19"/>
          <p:cNvGrpSpPr/>
          <p:nvPr/>
        </p:nvGrpSpPr>
        <p:grpSpPr>
          <a:xfrm>
            <a:off x="5069306" y="1083110"/>
            <a:ext cx="3619186" cy="2663613"/>
            <a:chOff x="412772" y="1080217"/>
            <a:chExt cx="4737155" cy="3399633"/>
          </a:xfrm>
        </p:grpSpPr>
        <p:grpSp>
          <p:nvGrpSpPr>
            <p:cNvPr id="110" name="Google Shape;110;p19"/>
            <p:cNvGrpSpPr/>
            <p:nvPr/>
          </p:nvGrpSpPr>
          <p:grpSpPr>
            <a:xfrm>
              <a:off x="412772" y="1080217"/>
              <a:ext cx="4737155" cy="3399633"/>
              <a:chOff x="412772" y="1080217"/>
              <a:chExt cx="4737155" cy="3399633"/>
            </a:xfrm>
          </p:grpSpPr>
          <p:pic>
            <p:nvPicPr>
              <p:cNvPr id="111" name="Google Shape;111;p19"/>
              <p:cNvPicPr preferRelativeResize="0"/>
              <p:nvPr/>
            </p:nvPicPr>
            <p:blipFill rotWithShape="1">
              <a:blip r:embed="rId3">
                <a:alphaModFix/>
              </a:blip>
              <a:srcRect l="20400" t="5508" r="19061"/>
              <a:stretch/>
            </p:blipFill>
            <p:spPr>
              <a:xfrm>
                <a:off x="412772" y="1535681"/>
                <a:ext cx="866452" cy="763852"/>
              </a:xfrm>
              <a:prstGeom prst="rect">
                <a:avLst/>
              </a:prstGeom>
              <a:noFill/>
              <a:ln>
                <a:noFill/>
              </a:ln>
            </p:spPr>
          </p:pic>
          <p:pic>
            <p:nvPicPr>
              <p:cNvPr id="112" name="Google Shape;112;p19"/>
              <p:cNvPicPr preferRelativeResize="0"/>
              <p:nvPr/>
            </p:nvPicPr>
            <p:blipFill rotWithShape="1">
              <a:blip r:embed="rId4">
                <a:alphaModFix/>
              </a:blip>
              <a:srcRect l="66528" t="1835"/>
              <a:stretch/>
            </p:blipFill>
            <p:spPr>
              <a:xfrm>
                <a:off x="480866" y="2567971"/>
                <a:ext cx="1350507" cy="1824590"/>
              </a:xfrm>
              <a:prstGeom prst="rect">
                <a:avLst/>
              </a:prstGeom>
              <a:noFill/>
              <a:ln>
                <a:noFill/>
              </a:ln>
            </p:spPr>
          </p:pic>
          <p:pic>
            <p:nvPicPr>
              <p:cNvPr id="113" name="Google Shape;113;p19"/>
              <p:cNvPicPr preferRelativeResize="0"/>
              <p:nvPr/>
            </p:nvPicPr>
            <p:blipFill rotWithShape="1">
              <a:blip r:embed="rId4">
                <a:alphaModFix/>
              </a:blip>
              <a:srcRect l="15506" t="54065" r="64725"/>
              <a:stretch/>
            </p:blipFill>
            <p:spPr>
              <a:xfrm>
                <a:off x="1883148" y="1679489"/>
                <a:ext cx="771578" cy="853813"/>
              </a:xfrm>
              <a:prstGeom prst="rect">
                <a:avLst/>
              </a:prstGeom>
              <a:noFill/>
              <a:ln>
                <a:noFill/>
              </a:ln>
            </p:spPr>
          </p:pic>
          <p:pic>
            <p:nvPicPr>
              <p:cNvPr id="114" name="Google Shape;114;p19"/>
              <p:cNvPicPr preferRelativeResize="0"/>
              <p:nvPr/>
            </p:nvPicPr>
            <p:blipFill rotWithShape="1">
              <a:blip r:embed="rId4">
                <a:alphaModFix/>
              </a:blip>
              <a:srcRect l="17028" r="64100" b="54065"/>
              <a:stretch/>
            </p:blipFill>
            <p:spPr>
              <a:xfrm>
                <a:off x="2413051" y="2910258"/>
                <a:ext cx="775166" cy="763858"/>
              </a:xfrm>
              <a:prstGeom prst="rect">
                <a:avLst/>
              </a:prstGeom>
              <a:noFill/>
              <a:ln>
                <a:noFill/>
              </a:ln>
            </p:spPr>
          </p:pic>
          <p:pic>
            <p:nvPicPr>
              <p:cNvPr id="115" name="Google Shape;115;p19"/>
              <p:cNvPicPr preferRelativeResize="0"/>
              <p:nvPr/>
            </p:nvPicPr>
            <p:blipFill rotWithShape="1">
              <a:blip r:embed="rId5">
                <a:alphaModFix/>
              </a:blip>
              <a:srcRect t="37237" r="86686" b="24795"/>
              <a:stretch/>
            </p:blipFill>
            <p:spPr>
              <a:xfrm>
                <a:off x="1897281" y="3491700"/>
                <a:ext cx="515778" cy="763858"/>
              </a:xfrm>
              <a:prstGeom prst="rect">
                <a:avLst/>
              </a:prstGeom>
              <a:noFill/>
              <a:ln>
                <a:noFill/>
              </a:ln>
            </p:spPr>
          </p:pic>
          <p:pic>
            <p:nvPicPr>
              <p:cNvPr id="116" name="Google Shape;116;p19"/>
              <p:cNvPicPr preferRelativeResize="0"/>
              <p:nvPr/>
            </p:nvPicPr>
            <p:blipFill rotWithShape="1">
              <a:blip r:embed="rId6">
                <a:alphaModFix/>
              </a:blip>
              <a:srcRect/>
              <a:stretch/>
            </p:blipFill>
            <p:spPr>
              <a:xfrm>
                <a:off x="1279224" y="1257654"/>
                <a:ext cx="771579" cy="778176"/>
              </a:xfrm>
              <a:prstGeom prst="rect">
                <a:avLst/>
              </a:prstGeom>
              <a:noFill/>
              <a:ln>
                <a:noFill/>
              </a:ln>
            </p:spPr>
          </p:pic>
          <p:pic>
            <p:nvPicPr>
              <p:cNvPr id="117" name="Google Shape;117;p19"/>
              <p:cNvPicPr preferRelativeResize="0"/>
              <p:nvPr/>
            </p:nvPicPr>
            <p:blipFill rotWithShape="1">
              <a:blip r:embed="rId7">
                <a:alphaModFix/>
              </a:blip>
              <a:srcRect/>
              <a:stretch/>
            </p:blipFill>
            <p:spPr>
              <a:xfrm>
                <a:off x="1476076" y="2523751"/>
                <a:ext cx="760950" cy="575575"/>
              </a:xfrm>
              <a:prstGeom prst="rect">
                <a:avLst/>
              </a:prstGeom>
              <a:noFill/>
              <a:ln>
                <a:noFill/>
              </a:ln>
            </p:spPr>
          </p:pic>
          <p:pic>
            <p:nvPicPr>
              <p:cNvPr id="118" name="Google Shape;118;p19"/>
              <p:cNvPicPr preferRelativeResize="0"/>
              <p:nvPr/>
            </p:nvPicPr>
            <p:blipFill rotWithShape="1">
              <a:blip r:embed="rId8">
                <a:alphaModFix/>
              </a:blip>
              <a:srcRect/>
              <a:stretch/>
            </p:blipFill>
            <p:spPr>
              <a:xfrm>
                <a:off x="2483317" y="2373271"/>
                <a:ext cx="634644" cy="640069"/>
              </a:xfrm>
              <a:prstGeom prst="rect">
                <a:avLst/>
              </a:prstGeom>
              <a:noFill/>
              <a:ln>
                <a:noFill/>
              </a:ln>
            </p:spPr>
          </p:pic>
          <p:pic>
            <p:nvPicPr>
              <p:cNvPr id="119" name="Google Shape;119;p19"/>
              <p:cNvPicPr preferRelativeResize="0"/>
              <p:nvPr/>
            </p:nvPicPr>
            <p:blipFill rotWithShape="1">
              <a:blip r:embed="rId9">
                <a:alphaModFix/>
              </a:blip>
              <a:srcRect/>
              <a:stretch/>
            </p:blipFill>
            <p:spPr>
              <a:xfrm>
                <a:off x="2760316" y="3715992"/>
                <a:ext cx="963497" cy="763858"/>
              </a:xfrm>
              <a:prstGeom prst="rect">
                <a:avLst/>
              </a:prstGeom>
              <a:noFill/>
              <a:ln>
                <a:noFill/>
              </a:ln>
            </p:spPr>
          </p:pic>
          <p:pic>
            <p:nvPicPr>
              <p:cNvPr id="120" name="Google Shape;120;p19"/>
              <p:cNvPicPr preferRelativeResize="0"/>
              <p:nvPr/>
            </p:nvPicPr>
            <p:blipFill rotWithShape="1">
              <a:blip r:embed="rId10">
                <a:alphaModFix/>
              </a:blip>
              <a:srcRect/>
              <a:stretch/>
            </p:blipFill>
            <p:spPr>
              <a:xfrm>
                <a:off x="3177726" y="2204323"/>
                <a:ext cx="771579" cy="778176"/>
              </a:xfrm>
              <a:prstGeom prst="rect">
                <a:avLst/>
              </a:prstGeom>
              <a:noFill/>
              <a:ln>
                <a:noFill/>
              </a:ln>
            </p:spPr>
          </p:pic>
          <p:pic>
            <p:nvPicPr>
              <p:cNvPr id="121" name="Google Shape;121;p19"/>
              <p:cNvPicPr preferRelativeResize="0"/>
              <p:nvPr/>
            </p:nvPicPr>
            <p:blipFill rotWithShape="1">
              <a:blip r:embed="rId3">
                <a:alphaModFix/>
              </a:blip>
              <a:srcRect l="20400" t="5508" r="19061"/>
              <a:stretch/>
            </p:blipFill>
            <p:spPr>
              <a:xfrm>
                <a:off x="3722700" y="1344167"/>
                <a:ext cx="760956" cy="602754"/>
              </a:xfrm>
              <a:prstGeom prst="rect">
                <a:avLst/>
              </a:prstGeom>
              <a:noFill/>
              <a:ln>
                <a:noFill/>
              </a:ln>
            </p:spPr>
          </p:pic>
          <p:pic>
            <p:nvPicPr>
              <p:cNvPr id="122" name="Google Shape;122;p19"/>
              <p:cNvPicPr preferRelativeResize="0"/>
              <p:nvPr/>
            </p:nvPicPr>
            <p:blipFill rotWithShape="1">
              <a:blip r:embed="rId4">
                <a:alphaModFix/>
              </a:blip>
              <a:srcRect l="15506" t="54065" r="64725"/>
              <a:stretch/>
            </p:blipFill>
            <p:spPr>
              <a:xfrm>
                <a:off x="3045073" y="2880880"/>
                <a:ext cx="677633" cy="673741"/>
              </a:xfrm>
              <a:prstGeom prst="rect">
                <a:avLst/>
              </a:prstGeom>
              <a:noFill/>
              <a:ln>
                <a:noFill/>
              </a:ln>
            </p:spPr>
          </p:pic>
          <p:pic>
            <p:nvPicPr>
              <p:cNvPr id="123" name="Google Shape;123;p19"/>
              <p:cNvPicPr preferRelativeResize="0"/>
              <p:nvPr/>
            </p:nvPicPr>
            <p:blipFill rotWithShape="1">
              <a:blip r:embed="rId4">
                <a:alphaModFix/>
              </a:blip>
              <a:srcRect l="17028" r="64100" b="54065"/>
              <a:stretch/>
            </p:blipFill>
            <p:spPr>
              <a:xfrm>
                <a:off x="3802856" y="1952585"/>
                <a:ext cx="680783" cy="602758"/>
              </a:xfrm>
              <a:prstGeom prst="rect">
                <a:avLst/>
              </a:prstGeom>
              <a:noFill/>
              <a:ln>
                <a:noFill/>
              </a:ln>
            </p:spPr>
          </p:pic>
          <p:pic>
            <p:nvPicPr>
              <p:cNvPr id="124" name="Google Shape;124;p19"/>
              <p:cNvPicPr preferRelativeResize="0"/>
              <p:nvPr/>
            </p:nvPicPr>
            <p:blipFill rotWithShape="1">
              <a:blip r:embed="rId5">
                <a:alphaModFix/>
              </a:blip>
              <a:srcRect t="37237" r="86686" b="24795"/>
              <a:stretch/>
            </p:blipFill>
            <p:spPr>
              <a:xfrm>
                <a:off x="2890843" y="1152425"/>
                <a:ext cx="760950" cy="1012556"/>
              </a:xfrm>
              <a:prstGeom prst="rect">
                <a:avLst/>
              </a:prstGeom>
              <a:noFill/>
              <a:ln>
                <a:noFill/>
              </a:ln>
            </p:spPr>
          </p:pic>
          <p:pic>
            <p:nvPicPr>
              <p:cNvPr id="125" name="Google Shape;125;p19"/>
              <p:cNvPicPr preferRelativeResize="0"/>
              <p:nvPr/>
            </p:nvPicPr>
            <p:blipFill rotWithShape="1">
              <a:blip r:embed="rId6">
                <a:alphaModFix/>
              </a:blip>
              <a:srcRect/>
              <a:stretch/>
            </p:blipFill>
            <p:spPr>
              <a:xfrm>
                <a:off x="4472293" y="1736671"/>
                <a:ext cx="677634" cy="614056"/>
              </a:xfrm>
              <a:prstGeom prst="rect">
                <a:avLst/>
              </a:prstGeom>
              <a:noFill/>
              <a:ln>
                <a:noFill/>
              </a:ln>
            </p:spPr>
          </p:pic>
          <p:pic>
            <p:nvPicPr>
              <p:cNvPr id="126" name="Google Shape;126;p19"/>
              <p:cNvPicPr preferRelativeResize="0"/>
              <p:nvPr/>
            </p:nvPicPr>
            <p:blipFill rotWithShape="1">
              <a:blip r:embed="rId7">
                <a:alphaModFix/>
              </a:blip>
              <a:srcRect/>
              <a:stretch/>
            </p:blipFill>
            <p:spPr>
              <a:xfrm>
                <a:off x="3722708" y="2713666"/>
                <a:ext cx="991328" cy="673742"/>
              </a:xfrm>
              <a:prstGeom prst="rect">
                <a:avLst/>
              </a:prstGeom>
              <a:noFill/>
              <a:ln>
                <a:noFill/>
              </a:ln>
            </p:spPr>
          </p:pic>
          <p:pic>
            <p:nvPicPr>
              <p:cNvPr id="127" name="Google Shape;127;p19"/>
              <p:cNvPicPr preferRelativeResize="0"/>
              <p:nvPr/>
            </p:nvPicPr>
            <p:blipFill rotWithShape="1">
              <a:blip r:embed="rId8">
                <a:alphaModFix/>
              </a:blip>
              <a:srcRect/>
              <a:stretch/>
            </p:blipFill>
            <p:spPr>
              <a:xfrm>
                <a:off x="3722691" y="3491701"/>
                <a:ext cx="557370" cy="505077"/>
              </a:xfrm>
              <a:prstGeom prst="rect">
                <a:avLst/>
              </a:prstGeom>
              <a:noFill/>
              <a:ln>
                <a:noFill/>
              </a:ln>
            </p:spPr>
          </p:pic>
          <p:pic>
            <p:nvPicPr>
              <p:cNvPr id="128" name="Google Shape;128;p19"/>
              <p:cNvPicPr preferRelativeResize="0"/>
              <p:nvPr/>
            </p:nvPicPr>
            <p:blipFill rotWithShape="1">
              <a:blip r:embed="rId9">
                <a:alphaModFix/>
              </a:blip>
              <a:srcRect/>
              <a:stretch/>
            </p:blipFill>
            <p:spPr>
              <a:xfrm>
                <a:off x="1908430" y="1080217"/>
                <a:ext cx="846184" cy="602757"/>
              </a:xfrm>
              <a:prstGeom prst="rect">
                <a:avLst/>
              </a:prstGeom>
              <a:noFill/>
              <a:ln>
                <a:noFill/>
              </a:ln>
            </p:spPr>
          </p:pic>
          <p:pic>
            <p:nvPicPr>
              <p:cNvPr id="129" name="Google Shape;129;p19"/>
              <p:cNvPicPr preferRelativeResize="0"/>
              <p:nvPr/>
            </p:nvPicPr>
            <p:blipFill rotWithShape="1">
              <a:blip r:embed="rId10">
                <a:alphaModFix/>
              </a:blip>
              <a:srcRect/>
              <a:stretch/>
            </p:blipFill>
            <p:spPr>
              <a:xfrm>
                <a:off x="969401" y="1946935"/>
                <a:ext cx="677634" cy="614056"/>
              </a:xfrm>
              <a:prstGeom prst="rect">
                <a:avLst/>
              </a:prstGeom>
              <a:noFill/>
              <a:ln>
                <a:noFill/>
              </a:ln>
            </p:spPr>
          </p:pic>
        </p:grpSp>
        <p:pic>
          <p:nvPicPr>
            <p:cNvPr id="130" name="Google Shape;130;p19"/>
            <p:cNvPicPr preferRelativeResize="0"/>
            <p:nvPr/>
          </p:nvPicPr>
          <p:blipFill rotWithShape="1">
            <a:blip r:embed="rId11">
              <a:alphaModFix/>
            </a:blip>
            <a:srcRect/>
            <a:stretch/>
          </p:blipFill>
          <p:spPr>
            <a:xfrm>
              <a:off x="4172222" y="3874372"/>
              <a:ext cx="605475" cy="605475"/>
            </a:xfrm>
            <a:prstGeom prst="rect">
              <a:avLst/>
            </a:prstGeom>
            <a:noFill/>
            <a:ln>
              <a:noFill/>
            </a:ln>
          </p:spPr>
        </p:pic>
      </p:grpSp>
      <p:sp>
        <p:nvSpPr>
          <p:cNvPr id="131" name="Google Shape;131;p19"/>
          <p:cNvSpPr/>
          <p:nvPr/>
        </p:nvSpPr>
        <p:spPr>
          <a:xfrm>
            <a:off x="5230000" y="910300"/>
            <a:ext cx="263400" cy="465900"/>
          </a:xfrm>
          <a:prstGeom prst="downArrow">
            <a:avLst>
              <a:gd name="adj1" fmla="val 50000"/>
              <a:gd name="adj2" fmla="val 50000"/>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9"/>
          <p:cNvSpPr/>
          <p:nvPr/>
        </p:nvSpPr>
        <p:spPr>
          <a:xfrm>
            <a:off x="7843300" y="767200"/>
            <a:ext cx="263400" cy="465900"/>
          </a:xfrm>
          <a:prstGeom prst="downArrow">
            <a:avLst>
              <a:gd name="adj1" fmla="val 50000"/>
              <a:gd name="adj2" fmla="val 50000"/>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body" idx="1"/>
          </p:nvPr>
        </p:nvSpPr>
        <p:spPr>
          <a:xfrm>
            <a:off x="342900" y="1495425"/>
            <a:ext cx="8118300" cy="256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2560"/>
              <a:buFont typeface="Noto Sans Symbols"/>
              <a:buNone/>
            </a:pPr>
            <a:r>
              <a:rPr lang="en-US" sz="2800" i="0" u="none" strike="noStrike" cap="none">
                <a:solidFill>
                  <a:srgbClr val="000000"/>
                </a:solidFill>
                <a:latin typeface="Open Sans"/>
                <a:ea typeface="Open Sans"/>
                <a:cs typeface="Open Sans"/>
                <a:sym typeface="Open Sans"/>
              </a:rPr>
              <a:t>“ </a:t>
            </a:r>
            <a:r>
              <a:rPr lang="en-US" sz="2800" i="1" u="none" strike="noStrike" cap="none">
                <a:solidFill>
                  <a:srgbClr val="000000"/>
                </a:solidFill>
                <a:latin typeface="Open Sans"/>
                <a:ea typeface="Open Sans"/>
                <a:cs typeface="Open Sans"/>
                <a:sym typeface="Open Sans"/>
              </a:rPr>
              <a:t>...before we noticed that the </a:t>
            </a:r>
            <a:r>
              <a:rPr lang="en-US" sz="2800" i="1" u="none" strike="noStrike" cap="none">
                <a:solidFill>
                  <a:srgbClr val="FF0000"/>
                </a:solidFill>
                <a:latin typeface="Open Sans"/>
                <a:ea typeface="Open Sans"/>
                <a:cs typeface="Open Sans"/>
                <a:sym typeface="Open Sans"/>
              </a:rPr>
              <a:t>same functionality was implemented twice </a:t>
            </a:r>
            <a:r>
              <a:rPr lang="en-US" sz="2800" i="1" u="none" strike="noStrike" cap="none">
                <a:solidFill>
                  <a:srgbClr val="000000"/>
                </a:solidFill>
                <a:latin typeface="Open Sans"/>
                <a:ea typeface="Open Sans"/>
                <a:cs typeface="Open Sans"/>
                <a:sym typeface="Open Sans"/>
              </a:rPr>
              <a:t>within the same project, basically they haven’t realized that. They implemented the same features. Because it was </a:t>
            </a:r>
            <a:r>
              <a:rPr lang="en-US" sz="2800" i="1" u="none" strike="noStrike" cap="none">
                <a:solidFill>
                  <a:srgbClr val="FF0000"/>
                </a:solidFill>
                <a:latin typeface="Open Sans"/>
                <a:ea typeface="Open Sans"/>
                <a:cs typeface="Open Sans"/>
                <a:sym typeface="Open Sans"/>
              </a:rPr>
              <a:t>not visible</a:t>
            </a:r>
            <a:r>
              <a:rPr lang="en-US" sz="2800" i="0" u="none" strike="noStrike" cap="none">
                <a:solidFill>
                  <a:srgbClr val="000000"/>
                </a:solidFill>
                <a:latin typeface="Open Sans"/>
                <a:ea typeface="Open Sans"/>
                <a:cs typeface="Open Sans"/>
                <a:sym typeface="Open Sans"/>
              </a:rPr>
              <a:t>” [Berger et al. 2014]</a:t>
            </a:r>
            <a:endParaRPr sz="2800" i="0" u="none" strike="noStrike" cap="none">
              <a:solidFill>
                <a:srgbClr val="3F3F3F"/>
              </a:solidFill>
              <a:latin typeface="Open Sans"/>
              <a:ea typeface="Open Sans"/>
              <a:cs typeface="Open Sans"/>
              <a:sym typeface="Open Sans"/>
            </a:endParaRPr>
          </a:p>
        </p:txBody>
      </p:sp>
      <p:sp>
        <p:nvSpPr>
          <p:cNvPr id="138" name="Google Shape;138;p20"/>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rgbClr val="FFFFFF"/>
                </a:solidFill>
              </a:rPr>
              <a:t>  Redundant Development - Industry</a:t>
            </a:r>
            <a:endParaRPr sz="3000" b="1">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grpSp>
        <p:nvGrpSpPr>
          <p:cNvPr id="143" name="Google Shape;143;p21"/>
          <p:cNvGrpSpPr/>
          <p:nvPr/>
        </p:nvGrpSpPr>
        <p:grpSpPr>
          <a:xfrm>
            <a:off x="346824" y="1331148"/>
            <a:ext cx="8450351" cy="1835799"/>
            <a:chOff x="228600" y="2237688"/>
            <a:chExt cx="8450351" cy="1835799"/>
          </a:xfrm>
        </p:grpSpPr>
        <p:pic>
          <p:nvPicPr>
            <p:cNvPr id="144" name="Google Shape;144;p21"/>
            <p:cNvPicPr preferRelativeResize="0"/>
            <p:nvPr/>
          </p:nvPicPr>
          <p:blipFill rotWithShape="1">
            <a:blip r:embed="rId3">
              <a:alphaModFix/>
            </a:blip>
            <a:srcRect b="29942"/>
            <a:stretch/>
          </p:blipFill>
          <p:spPr>
            <a:xfrm>
              <a:off x="228600" y="2237712"/>
              <a:ext cx="8450351" cy="1835775"/>
            </a:xfrm>
            <a:prstGeom prst="rect">
              <a:avLst/>
            </a:prstGeom>
            <a:noFill/>
            <a:ln>
              <a:noFill/>
            </a:ln>
            <a:effectLst>
              <a:outerShdw blurRad="57150" dist="133350" dir="5400000" algn="bl" rotWithShape="0">
                <a:srgbClr val="000000">
                  <a:alpha val="49803"/>
                </a:srgbClr>
              </a:outerShdw>
            </a:effectLst>
          </p:spPr>
        </p:pic>
        <p:pic>
          <p:nvPicPr>
            <p:cNvPr id="145" name="Google Shape;145;p21"/>
            <p:cNvPicPr preferRelativeResize="0"/>
            <p:nvPr/>
          </p:nvPicPr>
          <p:blipFill rotWithShape="1">
            <a:blip r:embed="rId4">
              <a:alphaModFix/>
            </a:blip>
            <a:srcRect/>
            <a:stretch/>
          </p:blipFill>
          <p:spPr>
            <a:xfrm>
              <a:off x="228600" y="2237688"/>
              <a:ext cx="682441" cy="579125"/>
            </a:xfrm>
            <a:prstGeom prst="rect">
              <a:avLst/>
            </a:prstGeom>
            <a:noFill/>
            <a:ln>
              <a:noFill/>
            </a:ln>
          </p:spPr>
        </p:pic>
      </p:grpSp>
      <p:grpSp>
        <p:nvGrpSpPr>
          <p:cNvPr id="146" name="Google Shape;146;p21"/>
          <p:cNvGrpSpPr/>
          <p:nvPr/>
        </p:nvGrpSpPr>
        <p:grpSpPr>
          <a:xfrm>
            <a:off x="346823" y="3550868"/>
            <a:ext cx="8450352" cy="1151825"/>
            <a:chOff x="228600" y="3316250"/>
            <a:chExt cx="8450352" cy="1151825"/>
          </a:xfrm>
        </p:grpSpPr>
        <p:pic>
          <p:nvPicPr>
            <p:cNvPr id="147" name="Google Shape;147;p21"/>
            <p:cNvPicPr preferRelativeResize="0"/>
            <p:nvPr/>
          </p:nvPicPr>
          <p:blipFill rotWithShape="1">
            <a:blip r:embed="rId5">
              <a:alphaModFix/>
            </a:blip>
            <a:srcRect/>
            <a:stretch/>
          </p:blipFill>
          <p:spPr>
            <a:xfrm>
              <a:off x="228600" y="3316250"/>
              <a:ext cx="8450352" cy="1151825"/>
            </a:xfrm>
            <a:prstGeom prst="rect">
              <a:avLst/>
            </a:prstGeom>
            <a:noFill/>
            <a:ln>
              <a:noFill/>
            </a:ln>
          </p:spPr>
        </p:pic>
        <p:pic>
          <p:nvPicPr>
            <p:cNvPr id="148" name="Google Shape;148;p21"/>
            <p:cNvPicPr preferRelativeResize="0"/>
            <p:nvPr/>
          </p:nvPicPr>
          <p:blipFill rotWithShape="1">
            <a:blip r:embed="rId6">
              <a:alphaModFix/>
            </a:blip>
            <a:srcRect l="15506" t="54065" r="64725"/>
            <a:stretch/>
          </p:blipFill>
          <p:spPr>
            <a:xfrm>
              <a:off x="228600" y="3354944"/>
              <a:ext cx="644732" cy="707400"/>
            </a:xfrm>
            <a:prstGeom prst="rect">
              <a:avLst/>
            </a:prstGeom>
            <a:noFill/>
            <a:ln>
              <a:noFill/>
            </a:ln>
          </p:spPr>
        </p:pic>
      </p:grpSp>
      <p:sp>
        <p:nvSpPr>
          <p:cNvPr id="149" name="Google Shape;149;p21"/>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Duplicate Pull Requests</a:t>
            </a:r>
            <a:endParaRPr sz="30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2"/>
          <p:cNvPicPr preferRelativeResize="0"/>
          <p:nvPr/>
        </p:nvPicPr>
        <p:blipFill rotWithShape="1">
          <a:blip r:embed="rId3">
            <a:alphaModFix/>
          </a:blip>
          <a:srcRect r="5042" b="2741"/>
          <a:stretch/>
        </p:blipFill>
        <p:spPr>
          <a:xfrm>
            <a:off x="236884" y="978359"/>
            <a:ext cx="5971759" cy="3056928"/>
          </a:xfrm>
          <a:prstGeom prst="rect">
            <a:avLst/>
          </a:prstGeom>
          <a:noFill/>
          <a:ln>
            <a:noFill/>
          </a:ln>
        </p:spPr>
      </p:pic>
      <p:sp>
        <p:nvSpPr>
          <p:cNvPr id="155" name="Google Shape;155;p22"/>
          <p:cNvSpPr txBox="1"/>
          <p:nvPr/>
        </p:nvSpPr>
        <p:spPr>
          <a:xfrm>
            <a:off x="236884" y="4247700"/>
            <a:ext cx="8166653" cy="800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2400"/>
              <a:buFont typeface="Arial"/>
              <a:buNone/>
            </a:pPr>
            <a:r>
              <a:rPr lang="en-US" sz="2200" b="1" i="0" u="none" strike="noStrike" cap="none" dirty="0">
                <a:solidFill>
                  <a:schemeClr val="dk1"/>
                </a:solidFill>
                <a:latin typeface="Open Sans"/>
                <a:ea typeface="Open Sans"/>
                <a:cs typeface="Open Sans"/>
                <a:sym typeface="Open Sans"/>
              </a:rPr>
              <a:t>23% of un-merged pull requests were rejected due to redundant development. </a:t>
            </a:r>
            <a:r>
              <a:rPr lang="en-US" sz="2200" i="0" u="none" strike="noStrike" cap="none" dirty="0">
                <a:solidFill>
                  <a:schemeClr val="dk1"/>
                </a:solidFill>
                <a:latin typeface="Open Sans"/>
                <a:ea typeface="Open Sans"/>
                <a:cs typeface="Open Sans"/>
                <a:sym typeface="Open Sans"/>
              </a:rPr>
              <a:t>[</a:t>
            </a:r>
            <a:r>
              <a:rPr lang="en-US" sz="2200" i="0" u="none" strike="noStrike" cap="none" dirty="0" err="1">
                <a:solidFill>
                  <a:schemeClr val="dk1"/>
                </a:solidFill>
                <a:latin typeface="Open Sans"/>
                <a:ea typeface="Open Sans"/>
                <a:cs typeface="Open Sans"/>
                <a:sym typeface="Open Sans"/>
              </a:rPr>
              <a:t>Gousios</a:t>
            </a:r>
            <a:r>
              <a:rPr lang="en-US" sz="2200" i="0" u="none" strike="noStrike" cap="none" dirty="0">
                <a:solidFill>
                  <a:schemeClr val="dk1"/>
                </a:solidFill>
                <a:latin typeface="Open Sans"/>
                <a:ea typeface="Open Sans"/>
                <a:cs typeface="Open Sans"/>
                <a:sym typeface="Open Sans"/>
              </a:rPr>
              <a:t> et al. 2014]</a:t>
            </a:r>
            <a:endParaRPr sz="2200" i="0" u="none" strike="noStrike" cap="none" dirty="0">
              <a:solidFill>
                <a:schemeClr val="dk1"/>
              </a:solidFill>
              <a:latin typeface="Open Sans"/>
              <a:ea typeface="Open Sans"/>
              <a:cs typeface="Open Sans"/>
              <a:sym typeface="Open Sans"/>
            </a:endParaRPr>
          </a:p>
        </p:txBody>
      </p:sp>
      <p:sp>
        <p:nvSpPr>
          <p:cNvPr id="156" name="Google Shape;156;p22"/>
          <p:cNvSpPr txBox="1">
            <a:spLocks noGrp="1"/>
          </p:cNvSpPr>
          <p:nvPr>
            <p:ph type="title"/>
          </p:nvPr>
        </p:nvSpPr>
        <p:spPr>
          <a:xfrm>
            <a:off x="0" y="0"/>
            <a:ext cx="9144000" cy="895800"/>
          </a:xfrm>
          <a:prstGeom prst="rect">
            <a:avLst/>
          </a:prstGeom>
          <a:solidFill>
            <a:srgbClr val="A61C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700"/>
              <a:buFont typeface="Century Gothic"/>
              <a:buNone/>
            </a:pPr>
            <a:r>
              <a:rPr lang="en-US" sz="3000" b="1">
                <a:solidFill>
                  <a:schemeClr val="lt1"/>
                </a:solidFill>
              </a:rPr>
              <a:t>  Duplicate Pull Requests</a:t>
            </a:r>
            <a:endParaRPr sz="30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7723</TotalTime>
  <Words>1959</Words>
  <Application>Microsoft Macintosh PowerPoint</Application>
  <PresentationFormat>On-screen Show (16:9)</PresentationFormat>
  <Paragraphs>565</Paragraphs>
  <Slides>53</Slides>
  <Notes>53</Notes>
  <HiddenSlides>3</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Open Sans</vt:lpstr>
      <vt:lpstr>Arial</vt:lpstr>
      <vt:lpstr>Economica</vt:lpstr>
      <vt:lpstr>Noto Sans Symbols</vt:lpstr>
      <vt:lpstr>PT Sans Narrow</vt:lpstr>
      <vt:lpstr>Open Sans Light</vt:lpstr>
      <vt:lpstr>Century Gothic</vt:lpstr>
      <vt:lpstr>Comic Sans MS</vt:lpstr>
      <vt:lpstr>Simple Light</vt:lpstr>
      <vt:lpstr>Identifying Redundancies in Fork-Based Development</vt:lpstr>
      <vt:lpstr>  Fork-Based Development</vt:lpstr>
      <vt:lpstr>  Fork-based Development</vt:lpstr>
      <vt:lpstr>PowerPoint Presentation</vt:lpstr>
      <vt:lpstr>PowerPoint Presentation</vt:lpstr>
      <vt:lpstr>PowerPoint Presentation</vt:lpstr>
      <vt:lpstr>  Redundant Development - Industry</vt:lpstr>
      <vt:lpstr>  Duplicate Pull Requests</vt:lpstr>
      <vt:lpstr>  Duplicate Pull Requests</vt:lpstr>
      <vt:lpstr>  Redundant Feature Implementation</vt:lpstr>
      <vt:lpstr>  Cost / Waste</vt:lpstr>
      <vt:lpstr>  Goal -- Help Maintainers Detect Duplicate PRs</vt:lpstr>
      <vt:lpstr>Goal -- Help Developers detect Duplicate Changes Early</vt:lpstr>
      <vt:lpstr>  Method</vt:lpstr>
      <vt:lpstr>  Method</vt:lpstr>
      <vt:lpstr>  Developing Clues - Case 1</vt:lpstr>
      <vt:lpstr>  Developing Clues - Case 2</vt:lpstr>
      <vt:lpstr>  Developing Clues - Case 2</vt:lpstr>
      <vt:lpstr>  Developing Clues - Case 2</vt:lpstr>
      <vt:lpstr>  Developing Clues</vt:lpstr>
      <vt:lpstr>  Method</vt:lpstr>
      <vt:lpstr>  Calculating Similarity for Clues</vt:lpstr>
      <vt:lpstr>  Calculating Similarity for Clues</vt:lpstr>
      <vt:lpstr>  Features for Training the Classifier</vt:lpstr>
      <vt:lpstr>  Method</vt:lpstr>
      <vt:lpstr>  Method</vt:lpstr>
      <vt:lpstr>  Predicting duplicate code changes using ML</vt:lpstr>
      <vt:lpstr>Experiment Setup</vt:lpstr>
      <vt:lpstr>  Experiment Setup</vt:lpstr>
      <vt:lpstr>  Evaluation</vt:lpstr>
      <vt:lpstr>  RQ1: Helping Maintainers to Find Duplicate PRs</vt:lpstr>
      <vt:lpstr>RQ1: Helping Maintainers to Find Duplicate PRs</vt:lpstr>
      <vt:lpstr>  RQ1: Helping Maintainers to Find Duplicate PRs</vt:lpstr>
      <vt:lpstr>  RQ1: Helping Maintainers to Find Duplicate PRs</vt:lpstr>
      <vt:lpstr>RQ1: Helping Maintainers to Find Duplicate PRs</vt:lpstr>
      <vt:lpstr>RQ1: Helping Maintainers to Find Duplicate PRs</vt:lpstr>
      <vt:lpstr>RQ1: Helping Maintainers to Find Duplicate PRs</vt:lpstr>
      <vt:lpstr>RQ1: Helping Maintainers to Find Duplicate PRs</vt:lpstr>
      <vt:lpstr>RQ1: Helping Maintainers to Find Duplicate PRs</vt:lpstr>
      <vt:lpstr>RQ1: Helping Maintainers to Find Duplicate PRs</vt:lpstr>
      <vt:lpstr>RQ1: Helping Maintainers to Find Duplicate PRs</vt:lpstr>
      <vt:lpstr>RQ1: Helping Maintainers to Find Duplicate PRs</vt:lpstr>
      <vt:lpstr>RQ1: Helping Maintainers to Find Duplicate PRs</vt:lpstr>
      <vt:lpstr>  RQ2: Helping Developers to Find Duplicate Code      Changes Early</vt:lpstr>
      <vt:lpstr>PowerPoint Presentation</vt:lpstr>
      <vt:lpstr>  RQ2: Helping Developers to Find Duplicate Code      Changes Early</vt:lpstr>
      <vt:lpstr>  RQ2: Helping Developers to Find Duplicate Code      Changes Early</vt:lpstr>
      <vt:lpstr>  RQ2: Helping Developers to Find Duplicate Code      Changes Early</vt:lpstr>
      <vt:lpstr>  RQ2: Helping Developers to Find Duplicate Code      Changes Early</vt:lpstr>
      <vt:lpstr>RQ2: helping developers to find duplicate code changes early</vt:lpstr>
      <vt:lpstr>In the Paper: Comparing to State-of-the-Art &amp; Sensitive Analysis</vt:lpstr>
      <vt:lpstr>  Future Work - Tooling</vt:lpstr>
      <vt:lpstr>Identifying Redundancies in Fork-Based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Redundancies in Fork-Based Development</dc:title>
  <cp:lastModifiedBy>Zhou Shurui</cp:lastModifiedBy>
  <cp:revision>19</cp:revision>
  <dcterms:modified xsi:type="dcterms:W3CDTF">2019-12-03T19:06:55Z</dcterms:modified>
</cp:coreProperties>
</file>