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Default Extension="pptx" ContentType="application/vnd.openxmlformats-officedocument.presentationml.presentation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sldx" ContentType="application/vnd.openxmlformats-officedocument.presentationml.slide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6" r:id="rId2"/>
    <p:sldId id="297" r:id="rId3"/>
    <p:sldId id="306" r:id="rId4"/>
    <p:sldId id="312" r:id="rId5"/>
    <p:sldId id="310" r:id="rId6"/>
    <p:sldId id="307" r:id="rId7"/>
    <p:sldId id="308" r:id="rId8"/>
    <p:sldId id="315" r:id="rId9"/>
    <p:sldId id="298" r:id="rId10"/>
    <p:sldId id="304" r:id="rId11"/>
    <p:sldId id="316" r:id="rId12"/>
    <p:sldId id="317" r:id="rId13"/>
    <p:sldId id="31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394A8A"/>
    <a:srgbClr val="FFCC00"/>
    <a:srgbClr val="FF0000"/>
    <a:srgbClr val="00CC00"/>
    <a:srgbClr val="00CC66"/>
    <a:srgbClr val="339933"/>
    <a:srgbClr val="00FF00"/>
    <a:srgbClr val="0066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311" autoAdjust="0"/>
    <p:restoredTop sz="82573" autoAdjust="0"/>
  </p:normalViewPr>
  <p:slideViewPr>
    <p:cSldViewPr snapToGrid="0">
      <p:cViewPr>
        <p:scale>
          <a:sx n="75" d="100"/>
          <a:sy n="75" d="100"/>
        </p:scale>
        <p:origin x="-113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D3B7D-F39F-FE46-9B54-990A8DD512CB}" type="datetimeFigureOut">
              <a:rPr lang="en-US" smtClean="0"/>
              <a:pPr/>
              <a:t>3/9/09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5DFE-B401-3F46-972B-736B23D9D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012C3DE2-8716-6E40-86C8-F42E4C25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7D9B8-3E01-C746-BBD3-7BC103652D0A}" type="slidenum">
              <a:rPr lang="en-US">
                <a:latin typeface="Arial" pitchFamily="-109" charset="0"/>
                <a:ea typeface="Arial" pitchFamily="-109" charset="0"/>
                <a:cs typeface="Arial" pitchFamily="-109" charset="0"/>
              </a:rPr>
              <a:pPr/>
              <a:t>1</a:t>
            </a:fld>
            <a:endParaRPr lang="en-US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85800" lvl="1" indent="-228600" eaLnBrk="1" hangingPunct="1">
              <a:buFontTx/>
              <a:buAutoNum type="arabicPeriod"/>
            </a:pPr>
            <a:endParaRPr lang="en-US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1752600"/>
            <a:ext cx="9144000" cy="1895475"/>
          </a:xfrm>
          <a:prstGeom prst="rect">
            <a:avLst/>
          </a:prstGeom>
          <a:solidFill>
            <a:srgbClr val="315C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3200">
              <a:solidFill>
                <a:schemeClr val="bg1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3725" y="57150"/>
            <a:ext cx="2162175" cy="6535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"/>
            <a:ext cx="6334125" cy="6535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162425" cy="552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066800"/>
            <a:ext cx="4162425" cy="552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75" y="57150"/>
            <a:ext cx="5534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47725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33425"/>
          </a:xfrm>
          <a:prstGeom prst="rect">
            <a:avLst/>
          </a:prstGeom>
          <a:solidFill>
            <a:srgbClr val="315C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3600">
              <a:solidFill>
                <a:schemeClr val="bg1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1029" name="Picture 11" descr="int_collag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448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Arial" pitchFamily="-65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Arial" pitchFamily="-65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Arial" pitchFamily="-65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Arial" pitchFamily="-65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Arial" pitchFamily="-65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SzPct val="75000"/>
        <a:buFont typeface="Wingdings" pitchFamily="-109" charset="2"/>
        <a:buChar char="q"/>
        <a:defRPr sz="3200" b="1">
          <a:solidFill>
            <a:schemeClr val="tx1"/>
          </a:solidFill>
          <a:latin typeface="+mn-lt"/>
          <a:ea typeface="Arial" pitchFamily="-65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SzPct val="90000"/>
        <a:buFont typeface="Wingdings" charset="2"/>
        <a:buChar char="§"/>
        <a:defRPr sz="2800">
          <a:solidFill>
            <a:schemeClr val="tx1"/>
          </a:solidFill>
          <a:latin typeface="+mn-lt"/>
          <a:ea typeface="Arial" pitchFamily="-65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SzPct val="50000"/>
        <a:buFont typeface="Wingdings" charset="2"/>
        <a:buChar char="q"/>
        <a:defRPr sz="2400">
          <a:solidFill>
            <a:schemeClr val="tx1"/>
          </a:solidFill>
          <a:latin typeface="+mn-lt"/>
          <a:ea typeface="Arial" pitchFamily="-65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SzPct val="85000"/>
        <a:buFont typeface="Arial"/>
        <a:buChar char="•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562A5"/>
        </a:buClr>
        <a:buSzPct val="75000"/>
        <a:buFont typeface="Wingdings" pitchFamily="-109" charset="2"/>
        <a:buChar char="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562A5"/>
        </a:buClr>
        <a:buSzPct val="75000"/>
        <a:buFont typeface="Wingdings" pitchFamily="2" charset="2"/>
        <a:buChar char="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562A5"/>
        </a:buClr>
        <a:buSzPct val="75000"/>
        <a:buFont typeface="Wingdings" pitchFamily="2" charset="2"/>
        <a:buChar char="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562A5"/>
        </a:buClr>
        <a:buSzPct val="75000"/>
        <a:buFont typeface="Wingdings" pitchFamily="2" charset="2"/>
        <a:buChar char="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562A5"/>
        </a:buClr>
        <a:buSzPct val="75000"/>
        <a:buFont typeface="Wingdings" pitchFamily="2" charset="2"/>
        <a:buChar char="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Office_PowerPoint_Slide11.sldx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Office_PowerPoint_Presentation22.pptx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package" Target="../embeddings/Microsoft_Office_PowerPoint_Slide44.sldx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Office_PowerPoint_Slide33.sld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338667" y="1918773"/>
            <a:ext cx="84836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ea typeface="Arial" pitchFamily="-109" charset="0"/>
              </a:rPr>
              <a:t>Brain-Implantable Computing Platforms for Emerging Neuroscience Applications</a:t>
            </a:r>
            <a:endParaRPr lang="en-US" dirty="0">
              <a:ea typeface="Arial" pitchFamily="-109" charset="0"/>
            </a:endParaRPr>
          </a:p>
        </p:txBody>
      </p:sp>
      <p:sp>
        <p:nvSpPr>
          <p:cNvPr id="14339" name="Rectangle 2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-109" charset="2"/>
              <a:buNone/>
            </a:pPr>
            <a:r>
              <a:rPr lang="en-US" sz="2800" dirty="0" smtClean="0">
                <a:ea typeface="Arial" pitchFamily="-109" charset="0"/>
              </a:rPr>
              <a:t>Ken Mai</a:t>
            </a:r>
          </a:p>
          <a:p>
            <a:pPr eaLnBrk="1" hangingPunct="1">
              <a:buFont typeface="Wingdings" pitchFamily="-109" charset="2"/>
              <a:buNone/>
            </a:pPr>
            <a:r>
              <a:rPr lang="en-US" sz="2800" dirty="0" smtClean="0">
                <a:ea typeface="Arial" pitchFamily="-109" charset="0"/>
              </a:rPr>
              <a:t>Electrical and Computer Engineering</a:t>
            </a:r>
          </a:p>
          <a:p>
            <a:pPr eaLnBrk="1" hangingPunct="1">
              <a:buFont typeface="Wingdings" pitchFamily="-109" charset="2"/>
              <a:buNone/>
            </a:pPr>
            <a:r>
              <a:rPr lang="en-US" sz="2800" dirty="0" smtClean="0">
                <a:ea typeface="Arial" pitchFamily="-109" charset="0"/>
              </a:rPr>
              <a:t>Carnegie Mellon University</a:t>
            </a:r>
            <a:endParaRPr lang="en-US" sz="2800" dirty="0">
              <a:ea typeface="Aria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/>
              <a:t>Workshop on Biomedicine in Computing: </a:t>
            </a:r>
          </a:p>
          <a:p>
            <a:pPr algn="ctr">
              <a:buNone/>
            </a:pPr>
            <a:r>
              <a:rPr lang="en-US" sz="4000" dirty="0" smtClean="0"/>
              <a:t>Systems, Architectures, and Circuits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Austin, TX -- June 21, 2009</a:t>
            </a:r>
          </a:p>
          <a:p>
            <a:pPr algn="ctr">
              <a:buNone/>
            </a:pPr>
            <a:r>
              <a:rPr lang="en-US" dirty="0" smtClean="0"/>
              <a:t>Held in conjunction with ISCA</a:t>
            </a:r>
          </a:p>
          <a:p>
            <a:pPr algn="ctr">
              <a:buNone/>
            </a:pPr>
            <a:r>
              <a:rPr lang="en-US" dirty="0" smtClean="0"/>
              <a:t>Extended abstracts due </a:t>
            </a:r>
            <a:r>
              <a:rPr lang="en-US" dirty="0" smtClean="0">
                <a:solidFill>
                  <a:srgbClr val="000090"/>
                </a:solidFill>
              </a:rPr>
              <a:t>April 10, 2009</a:t>
            </a:r>
          </a:p>
          <a:p>
            <a:pPr algn="ctr">
              <a:buNone/>
            </a:pPr>
            <a:r>
              <a:rPr lang="en-US" dirty="0" smtClean="0"/>
              <a:t>http://www.engr.pitt.edu/act/bic2009/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54400" y="57150"/>
            <a:ext cx="5651502" cy="619125"/>
          </a:xfrm>
        </p:spPr>
        <p:txBody>
          <a:bodyPr/>
          <a:lstStyle/>
          <a:p>
            <a:r>
              <a:rPr lang="en-US" dirty="0" smtClean="0"/>
              <a:t>ISCA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wide </a:t>
            </a:r>
            <a:r>
              <a:rPr lang="en-US" dirty="0" smtClean="0"/>
              <a:t>range of neuroscience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Highly </a:t>
            </a:r>
            <a:r>
              <a:rPr lang="en-US" dirty="0" smtClean="0"/>
              <a:t>energy efficient </a:t>
            </a:r>
            <a:r>
              <a:rPr lang="en-US" dirty="0" smtClean="0"/>
              <a:t>operation</a:t>
            </a:r>
          </a:p>
          <a:p>
            <a:r>
              <a:rPr lang="en-US" dirty="0" smtClean="0"/>
              <a:t>W</a:t>
            </a:r>
            <a:r>
              <a:rPr lang="en-US" dirty="0" smtClean="0"/>
              <a:t>ireless delivery </a:t>
            </a:r>
            <a:r>
              <a:rPr lang="en-US" dirty="0" smtClean="0"/>
              <a:t>of </a:t>
            </a:r>
            <a:r>
              <a:rPr lang="en-US" dirty="0" err="1" smtClean="0"/>
              <a:t>mWatt</a:t>
            </a:r>
            <a:r>
              <a:rPr lang="en-US" dirty="0" smtClean="0"/>
              <a:t>-level </a:t>
            </a:r>
            <a:r>
              <a:rPr lang="en-US" dirty="0" smtClean="0"/>
              <a:t>power</a:t>
            </a:r>
          </a:p>
          <a:p>
            <a:r>
              <a:rPr lang="en-US" dirty="0" smtClean="0"/>
              <a:t>Minimal thermal effect on surrounding </a:t>
            </a:r>
            <a:r>
              <a:rPr lang="en-US" dirty="0" smtClean="0"/>
              <a:t>tissues</a:t>
            </a:r>
          </a:p>
          <a:p>
            <a:r>
              <a:rPr lang="en-US" dirty="0" smtClean="0"/>
              <a:t>Efficient </a:t>
            </a:r>
            <a:r>
              <a:rPr lang="en-US" dirty="0" smtClean="0"/>
              <a:t>wireless communication to external devices and to a distributed system of </a:t>
            </a:r>
            <a:r>
              <a:rPr lang="en-US" dirty="0" err="1" smtClean="0"/>
              <a:t>BICPs</a:t>
            </a:r>
            <a:endParaRPr lang="en-US" dirty="0" smtClean="0"/>
          </a:p>
          <a:p>
            <a:r>
              <a:rPr lang="en-US" dirty="0" smtClean="0"/>
              <a:t>Cubic </a:t>
            </a:r>
            <a:r>
              <a:rPr lang="en-US" dirty="0" smtClean="0"/>
              <a:t>millimeter form-factor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Biocompatible packaging</a:t>
            </a:r>
          </a:p>
          <a:p>
            <a:r>
              <a:rPr lang="en-US" dirty="0" smtClean="0"/>
              <a:t>Secure, reliable </a:t>
            </a:r>
            <a:r>
              <a:rPr lang="en-US" dirty="0" smtClean="0"/>
              <a:t>operation over</a:t>
            </a:r>
            <a:r>
              <a:rPr lang="en-US" dirty="0" smtClean="0"/>
              <a:t> multiple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Architectures for bio-implantation</a:t>
            </a:r>
          </a:p>
          <a:p>
            <a:endParaRPr lang="en-US" dirty="0" smtClean="0"/>
          </a:p>
          <a:p>
            <a:r>
              <a:rPr lang="en-US" dirty="0" smtClean="0"/>
              <a:t>Architectures for interfacing to biological systems</a:t>
            </a:r>
          </a:p>
          <a:p>
            <a:endParaRPr lang="en-US" dirty="0" smtClean="0"/>
          </a:p>
          <a:p>
            <a:r>
              <a:rPr lang="en-US" dirty="0" smtClean="0"/>
              <a:t>Custom computing machines for the bioscience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Biologically inspired architectures</a:t>
            </a:r>
          </a:p>
          <a:p>
            <a:endParaRPr lang="en-US" dirty="0" smtClean="0"/>
          </a:p>
          <a:p>
            <a:r>
              <a:rPr lang="en-US" dirty="0" smtClean="0"/>
              <a:t>Computers constructed from biological building blocks</a:t>
            </a:r>
          </a:p>
          <a:p>
            <a:endParaRPr lang="en-US" dirty="0" smtClean="0"/>
          </a:p>
          <a:p>
            <a:r>
              <a:rPr lang="en-US" dirty="0" smtClean="0"/>
              <a:t>Workload characterization for biomedical applications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Design for bio-compatibility, reliability, and security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Topics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12266"/>
            <a:ext cx="8477250" cy="1580621"/>
          </a:xfrm>
        </p:spPr>
        <p:txBody>
          <a:bodyPr/>
          <a:lstStyle/>
          <a:p>
            <a:r>
              <a:rPr lang="en-US" dirty="0" smtClean="0"/>
              <a:t>&gt;50M Americans suffer from brain/CNS disorders</a:t>
            </a:r>
          </a:p>
          <a:p>
            <a:r>
              <a:rPr lang="en-US" dirty="0" smtClean="0"/>
              <a:t>Annual cost of &gt;$400B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8533" y="57150"/>
            <a:ext cx="6447367" cy="619125"/>
          </a:xfrm>
        </p:spPr>
        <p:txBody>
          <a:bodyPr/>
          <a:lstStyle/>
          <a:p>
            <a:r>
              <a:rPr lang="en-US" dirty="0" smtClean="0"/>
              <a:t>Brain and CNS Disorder Impact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294"/>
            <a:ext cx="9167878" cy="3694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3704" y="4453468"/>
            <a:ext cx="361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Society for Neuroscience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7067" y="57150"/>
            <a:ext cx="6328833" cy="619125"/>
          </a:xfrm>
        </p:spPr>
        <p:txBody>
          <a:bodyPr/>
          <a:lstStyle/>
          <a:p>
            <a:r>
              <a:rPr lang="en-US" dirty="0" smtClean="0"/>
              <a:t>Current Bio-Implantable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" y="922865"/>
            <a:ext cx="8689975" cy="5613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35867" y="4182533"/>
            <a:ext cx="541866" cy="1286934"/>
          </a:xfrm>
          <a:prstGeom prst="ellipse">
            <a:avLst/>
          </a:prstGeom>
          <a:noFill/>
          <a:ln w="508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2534" y="2675466"/>
            <a:ext cx="1862666" cy="1286934"/>
          </a:xfrm>
          <a:prstGeom prst="ellipse">
            <a:avLst/>
          </a:prstGeom>
          <a:noFill/>
          <a:ln w="508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72401" y="2286000"/>
            <a:ext cx="660399" cy="694266"/>
          </a:xfrm>
          <a:prstGeom prst="ellipse">
            <a:avLst/>
          </a:prstGeom>
          <a:noFill/>
          <a:ln w="508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15200" y="4572000"/>
            <a:ext cx="1456267" cy="914400"/>
          </a:xfrm>
          <a:prstGeom prst="ellipse">
            <a:avLst/>
          </a:prstGeom>
          <a:noFill/>
          <a:ln w="508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Wired communications and power delivery</a:t>
            </a:r>
          </a:p>
          <a:p>
            <a:pPr lvl="1"/>
            <a:r>
              <a:rPr lang="en-US" dirty="0" smtClean="0"/>
              <a:t>Prone to breakage, source of infection</a:t>
            </a:r>
          </a:p>
          <a:p>
            <a:r>
              <a:rPr lang="en-US" dirty="0" smtClean="0"/>
              <a:t>External computation resources</a:t>
            </a:r>
            <a:endParaRPr lang="en-US" dirty="0" smtClean="0"/>
          </a:p>
          <a:p>
            <a:pPr lvl="1"/>
            <a:r>
              <a:rPr lang="en-US" dirty="0" smtClean="0"/>
              <a:t>Minimal computation at implant = lots of communication</a:t>
            </a:r>
          </a:p>
          <a:p>
            <a:r>
              <a:rPr lang="en-US" dirty="0" smtClean="0"/>
              <a:t>Custom hardware implementation</a:t>
            </a:r>
          </a:p>
          <a:p>
            <a:pPr lvl="1"/>
            <a:r>
              <a:rPr lang="en-US" dirty="0" smtClean="0"/>
              <a:t>High NRE costs, long design/verification time</a:t>
            </a:r>
          </a:p>
          <a:p>
            <a:r>
              <a:rPr lang="en-US" dirty="0" smtClean="0"/>
              <a:t>Behind leading edge IC design technology</a:t>
            </a:r>
            <a:endParaRPr lang="en-US" dirty="0" smtClean="0"/>
          </a:p>
          <a:p>
            <a:pPr lvl="1"/>
            <a:r>
              <a:rPr lang="en-US" dirty="0" smtClean="0"/>
              <a:t>Sub-optimal power</a:t>
            </a:r>
            <a:r>
              <a:rPr lang="en-US" dirty="0" smtClean="0"/>
              <a:t>/performance/</a:t>
            </a:r>
            <a:r>
              <a:rPr lang="en-US" dirty="0" smtClean="0"/>
              <a:t>efficiency/</a:t>
            </a:r>
            <a:r>
              <a:rPr lang="en-US" dirty="0" smtClean="0"/>
              <a:t>cost</a:t>
            </a:r>
            <a:endParaRPr lang="en-US" dirty="0" smtClean="0"/>
          </a:p>
          <a:p>
            <a:r>
              <a:rPr lang="en-US" dirty="0" smtClean="0"/>
              <a:t>Requires periodic replacement / servicing</a:t>
            </a:r>
            <a:endParaRPr lang="en-US" dirty="0" smtClean="0"/>
          </a:p>
          <a:p>
            <a:pPr lvl="1"/>
            <a:r>
              <a:rPr lang="en-US" dirty="0" smtClean="0"/>
              <a:t>Significant user impact (</a:t>
            </a:r>
            <a:r>
              <a:rPr lang="en-US" dirty="0" smtClean="0"/>
              <a:t>e.g., annual major surgery)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01" y="57150"/>
            <a:ext cx="6565900" cy="619125"/>
          </a:xfrm>
        </p:spPr>
        <p:txBody>
          <a:bodyPr/>
          <a:lstStyle/>
          <a:p>
            <a:r>
              <a:rPr lang="en-US" dirty="0" smtClean="0"/>
              <a:t>Current Bio-Implantable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0401" y="57150"/>
            <a:ext cx="7175500" cy="619125"/>
          </a:xfrm>
        </p:spPr>
        <p:txBody>
          <a:bodyPr/>
          <a:lstStyle/>
          <a:p>
            <a:r>
              <a:rPr lang="en-US" dirty="0" smtClean="0"/>
              <a:t>Brain-Implantable Computing Platform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432300"/>
            <a:ext cx="8477250" cy="21605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Wireless power delivery</a:t>
            </a:r>
            <a:r>
              <a:rPr lang="en-US" dirty="0" smtClean="0"/>
              <a:t> (</a:t>
            </a:r>
            <a:r>
              <a:rPr lang="en-US" dirty="0" err="1" smtClean="0"/>
              <a:t>mW</a:t>
            </a:r>
            <a:r>
              <a:rPr lang="en-US" dirty="0" smtClean="0"/>
              <a:t> range)</a:t>
            </a:r>
          </a:p>
          <a:p>
            <a:r>
              <a:rPr lang="en-US" dirty="0" smtClean="0"/>
              <a:t>Wireless communication</a:t>
            </a:r>
          </a:p>
          <a:p>
            <a:r>
              <a:rPr lang="en-US" dirty="0" smtClean="0"/>
              <a:t>Significant computation </a:t>
            </a:r>
            <a:r>
              <a:rPr lang="en-US" dirty="0" smtClean="0"/>
              <a:t>resources within implant</a:t>
            </a:r>
          </a:p>
          <a:p>
            <a:r>
              <a:rPr lang="en-US" dirty="0" smtClean="0"/>
              <a:t>Cubic millimeter form-factor</a:t>
            </a:r>
          </a:p>
          <a:p>
            <a:r>
              <a:rPr lang="en-US" dirty="0" smtClean="0"/>
              <a:t>Platform technology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330200" y="888999"/>
          <a:ext cx="8572500" cy="3594253"/>
        </p:xfrm>
        <a:graphic>
          <a:graphicData uri="http://schemas.openxmlformats.org/presentationml/2006/ole">
            <p:oleObj spid="_x0000_s52225" name="Slide" r:id="rId3" imgW="2743200" imgH="1143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067"/>
            <a:ext cx="4645629" cy="39365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0401" y="57150"/>
            <a:ext cx="7175500" cy="619125"/>
          </a:xfrm>
        </p:spPr>
        <p:txBody>
          <a:bodyPr/>
          <a:lstStyle/>
          <a:p>
            <a:r>
              <a:rPr lang="en-US" dirty="0" smtClean="0"/>
              <a:t>Brain-Implantable Computing Platform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5068" y="965200"/>
            <a:ext cx="4588932" cy="5627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Solution technologies</a:t>
            </a:r>
          </a:p>
          <a:p>
            <a:r>
              <a:rPr lang="en-US" dirty="0" smtClean="0"/>
              <a:t>Algorithm </a:t>
            </a:r>
            <a:r>
              <a:rPr lang="en-US" dirty="0" smtClean="0"/>
              <a:t>/ software / hardware co-design</a:t>
            </a:r>
          </a:p>
          <a:p>
            <a:r>
              <a:rPr lang="en-US" dirty="0" smtClean="0"/>
              <a:t>3D chip integration</a:t>
            </a:r>
          </a:p>
          <a:p>
            <a:r>
              <a:rPr lang="en-US" dirty="0" smtClean="0"/>
              <a:t>Modular architecture</a:t>
            </a:r>
          </a:p>
          <a:p>
            <a:r>
              <a:rPr lang="en-US" dirty="0" smtClean="0"/>
              <a:t>Trans-threshold </a:t>
            </a:r>
            <a:r>
              <a:rPr lang="en-US" dirty="0" err="1" smtClean="0"/>
              <a:t>ckts</a:t>
            </a:r>
            <a:endParaRPr lang="en-US" dirty="0" smtClean="0"/>
          </a:p>
          <a:p>
            <a:r>
              <a:rPr lang="en-US" dirty="0" smtClean="0"/>
              <a:t>Sloppy computation</a:t>
            </a:r>
          </a:p>
          <a:p>
            <a:r>
              <a:rPr lang="en-US" dirty="0" smtClean="0"/>
              <a:t>Inductive power delivery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35600"/>
            <a:ext cx="8477250" cy="11572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Distributed therapeutic electrical brain stimulation</a:t>
            </a:r>
          </a:p>
          <a:p>
            <a:r>
              <a:rPr lang="en-US" dirty="0" smtClean="0"/>
              <a:t>Brain-controlled functional electrical stimulation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9601" y="57150"/>
            <a:ext cx="7226300" cy="619125"/>
          </a:xfrm>
        </p:spPr>
        <p:txBody>
          <a:bodyPr/>
          <a:lstStyle/>
          <a:p>
            <a:r>
              <a:rPr lang="en-US" dirty="0" smtClean="0"/>
              <a:t>Emerging Neuroscience Applications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952500" y="863600"/>
          <a:ext cx="7188200" cy="4320061"/>
        </p:xfrm>
        <a:graphic>
          <a:graphicData uri="http://schemas.openxmlformats.org/presentationml/2006/ole">
            <p:oleObj spid="_x0000_s50177" name="Presentation" r:id="rId3" imgW="3429000" imgH="2057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 So Far …</a:t>
            </a:r>
            <a:endParaRPr lang="en-US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88900" y="876301"/>
          <a:ext cx="4676530" cy="5789990"/>
        </p:xfrm>
        <a:graphic>
          <a:graphicData uri="http://schemas.openxmlformats.org/presentationml/2006/ole">
            <p:oleObj spid="_x0000_s49153" name="Slide" r:id="rId3" imgW="1130300" imgH="1397000" progId="">
              <p:embed/>
            </p:oleObj>
          </a:graphicData>
        </a:graphic>
      </p:graphicFrame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772418" y="749299"/>
          <a:ext cx="4371582" cy="5814629"/>
        </p:xfrm>
        <a:graphic>
          <a:graphicData uri="http://schemas.openxmlformats.org/presentationml/2006/ole">
            <p:oleObj spid="_x0000_s49155" name="Slide" r:id="rId4" imgW="1333500" imgH="1778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4250267" cy="5526088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Carnegie Mellon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Fedder</a:t>
            </a:r>
            <a:endParaRPr lang="en-US" dirty="0" smtClean="0"/>
          </a:p>
          <a:p>
            <a:r>
              <a:rPr lang="en-US" dirty="0" smtClean="0"/>
              <a:t>J. Hoe</a:t>
            </a:r>
          </a:p>
          <a:p>
            <a:r>
              <a:rPr lang="en-US" dirty="0" smtClean="0"/>
              <a:t>X. Li</a:t>
            </a:r>
          </a:p>
          <a:p>
            <a:r>
              <a:rPr lang="en-US" dirty="0" smtClean="0"/>
              <a:t>K. Mai</a:t>
            </a:r>
          </a:p>
          <a:p>
            <a:r>
              <a:rPr lang="en-US" dirty="0" smtClean="0"/>
              <a:t>J. </a:t>
            </a:r>
            <a:r>
              <a:rPr lang="en-US" dirty="0" err="1" smtClean="0"/>
              <a:t>Paramesh</a:t>
            </a:r>
            <a:endParaRPr lang="en-US" dirty="0" smtClean="0"/>
          </a:p>
          <a:p>
            <a:r>
              <a:rPr lang="en-US" dirty="0" smtClean="0"/>
              <a:t>Y. Rabin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893733" y="1066803"/>
            <a:ext cx="4250267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75000"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+mn-cs"/>
              </a:rPr>
              <a:t>University of Pittsburgh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75000"/>
              <a:buFont typeface="Wingdings" pitchFamily="-109" charset="2"/>
              <a:buChar char="q"/>
              <a:tabLst/>
              <a:defRPr/>
            </a:pPr>
            <a:r>
              <a:rPr lang="en-US" sz="3200" b="1" kern="0" dirty="0" smtClean="0">
                <a:latin typeface="+mn-lt"/>
                <a:ea typeface="Arial" pitchFamily="-65" charset="0"/>
                <a:cs typeface="+mn-cs"/>
              </a:rPr>
              <a:t>A. Cheng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75000"/>
              <a:buFont typeface="Wingdings" pitchFamily="-109" charset="2"/>
              <a:buChar char="q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+mn-cs"/>
              </a:rPr>
              <a:t>T. Cui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75000"/>
              <a:buFont typeface="Wingdings" pitchFamily="-109" charset="2"/>
              <a:buChar char="q"/>
              <a:tabLst/>
              <a:defRPr/>
            </a:pPr>
            <a:r>
              <a:rPr lang="en-US" sz="3200" b="1" kern="0" dirty="0" smtClean="0">
                <a:latin typeface="+mn-lt"/>
                <a:ea typeface="Arial" pitchFamily="-65" charset="0"/>
                <a:cs typeface="+mn-cs"/>
              </a:rPr>
              <a:t>A. Schwartz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75000"/>
              <a:buFont typeface="Wingdings" pitchFamily="-109" charset="2"/>
              <a:buChar char="q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+mn-cs"/>
              </a:rPr>
              <a:t>R.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+mn-cs"/>
              </a:rPr>
              <a:t>Sclabassi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itchFamily="-65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75000"/>
              <a:buFont typeface="Wingdings" pitchFamily="-109" charset="2"/>
              <a:buChar char="q"/>
              <a:tabLst/>
              <a:defRPr/>
            </a:pPr>
            <a:r>
              <a:rPr lang="en-US" sz="3200" b="1" kern="0" dirty="0" smtClean="0">
                <a:latin typeface="+mn-lt"/>
                <a:ea typeface="Arial" pitchFamily="-65" charset="0"/>
                <a:cs typeface="+mn-cs"/>
              </a:rPr>
              <a:t>M. Sun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75000"/>
              <a:buFont typeface="Wingdings" pitchFamily="-109" charset="2"/>
              <a:buChar char="q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itchFamily="-65" charset="0"/>
                <a:cs typeface="+mn-cs"/>
              </a:rPr>
              <a:t>D. Weber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75000"/>
              <a:buFont typeface="Wingdings" pitchFamily="-109" charset="2"/>
              <a:buChar char="q"/>
              <a:tabLst/>
              <a:defRPr/>
            </a:pPr>
            <a:r>
              <a:rPr lang="en-US" sz="3200" b="1" kern="0" dirty="0" smtClean="0">
                <a:latin typeface="+mn-lt"/>
                <a:ea typeface="Arial" pitchFamily="-65" charset="0"/>
                <a:cs typeface="+mn-cs"/>
              </a:rPr>
              <a:t>D. Whiting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itchFamily="-65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SI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CSSI_template.pot</Template>
  <TotalTime>1682</TotalTime>
  <Words>388</Words>
  <Application>Microsoft Office PowerPoint</Application>
  <PresentationFormat>On-screen Show (4:3)</PresentationFormat>
  <Paragraphs>86</Paragraphs>
  <Slides>13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CSSI_template</vt:lpstr>
      <vt:lpstr>Slide</vt:lpstr>
      <vt:lpstr>Presentation</vt:lpstr>
      <vt:lpstr>Brain-Implantable Computing Platforms for Emerging Neuroscience Applications</vt:lpstr>
      <vt:lpstr>Brain and CNS Disorder Impact</vt:lpstr>
      <vt:lpstr>Current Bio-Implantable Devices</vt:lpstr>
      <vt:lpstr>Current Bio-Implantable Devices</vt:lpstr>
      <vt:lpstr>Brain-Implantable Computing Platform</vt:lpstr>
      <vt:lpstr>Brain-Implantable Computing Platform</vt:lpstr>
      <vt:lpstr>Emerging Neuroscience Applications</vt:lpstr>
      <vt:lpstr>Progress  So Far …</vt:lpstr>
      <vt:lpstr>The Team</vt:lpstr>
      <vt:lpstr>ISCA Workshop</vt:lpstr>
      <vt:lpstr>Slide 11</vt:lpstr>
      <vt:lpstr>Our Goals</vt:lpstr>
      <vt:lpstr>Workshop Topics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 Mai</dc:creator>
  <cp:lastModifiedBy>Ken Mai</cp:lastModifiedBy>
  <cp:revision>63</cp:revision>
  <cp:lastPrinted>2008-08-22T06:32:55Z</cp:lastPrinted>
  <dcterms:created xsi:type="dcterms:W3CDTF">2009-03-09T18:00:37Z</dcterms:created>
  <dcterms:modified xsi:type="dcterms:W3CDTF">2009-03-09T18:46:11Z</dcterms:modified>
</cp:coreProperties>
</file>