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handoutMasterIdLst>
    <p:handoutMasterId r:id="rId30"/>
  </p:handoutMasterIdLst>
  <p:sldIdLst>
    <p:sldId id="256" r:id="rId2"/>
    <p:sldId id="277" r:id="rId3"/>
    <p:sldId id="278" r:id="rId4"/>
    <p:sldId id="272" r:id="rId5"/>
    <p:sldId id="273" r:id="rId6"/>
    <p:sldId id="275" r:id="rId7"/>
    <p:sldId id="274" r:id="rId8"/>
    <p:sldId id="271" r:id="rId9"/>
    <p:sldId id="280" r:id="rId10"/>
    <p:sldId id="287" r:id="rId11"/>
    <p:sldId id="288" r:id="rId12"/>
    <p:sldId id="283" r:id="rId13"/>
    <p:sldId id="284" r:id="rId14"/>
    <p:sldId id="285" r:id="rId15"/>
    <p:sldId id="279" r:id="rId16"/>
    <p:sldId id="269" r:id="rId17"/>
    <p:sldId id="286" r:id="rId18"/>
    <p:sldId id="281" r:id="rId19"/>
    <p:sldId id="289" r:id="rId20"/>
    <p:sldId id="282" r:id="rId21"/>
    <p:sldId id="262" r:id="rId22"/>
    <p:sldId id="290" r:id="rId23"/>
    <p:sldId id="266" r:id="rId24"/>
    <p:sldId id="264" r:id="rId25"/>
    <p:sldId id="258" r:id="rId26"/>
    <p:sldId id="259" r:id="rId27"/>
    <p:sldId id="263"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1" autoAdjust="0"/>
    <p:restoredTop sz="81582" autoAdjust="0"/>
  </p:normalViewPr>
  <p:slideViewPr>
    <p:cSldViewPr>
      <p:cViewPr varScale="1">
        <p:scale>
          <a:sx n="88" d="100"/>
          <a:sy n="88" d="100"/>
        </p:scale>
        <p:origin x="-928" y="-112"/>
      </p:cViewPr>
      <p:guideLst>
        <p:guide orient="horz" pos="2160"/>
        <p:guide pos="2880"/>
      </p:guideLst>
    </p:cSldViewPr>
  </p:slideViewPr>
  <p:outlineViewPr>
    <p:cViewPr>
      <p:scale>
        <a:sx n="33" d="100"/>
        <a:sy n="33" d="100"/>
      </p:scale>
      <p:origin x="0" y="104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handoutMaster" Target="handoutMasters/handoutMaster1.xml"/><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0EF4F005-9A65-4F9F-AD16-3A5FF69DB593}" type="datetimeFigureOut">
              <a:rPr lang="en-US" smtClean="0"/>
              <a:pPr/>
              <a:t>4/6/09</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r>
              <a:rPr lang="en-US" smtClean="0"/>
              <a:t>16722 S2009</a:t>
            </a: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E27208B-BCBA-4556-8BFC-6EBE76326B36}"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DFA3B5A6-3348-413E-9017-B681EBE01361}" type="datetimeFigureOut">
              <a:rPr lang="en-US" smtClean="0"/>
              <a:pPr/>
              <a:t>4/6/09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r>
              <a:rPr lang="en-US" smtClean="0"/>
              <a:t>16722 S2009</a:t>
            </a: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81945B2-BACA-4971-8705-C6B744DCA971}"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smtClean="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pPr>
            <a:endParaRPr lang="en-US" sz="1100" dirty="0" smtClean="0"/>
          </a:p>
          <a:p>
            <a:pPr>
              <a:lnSpc>
                <a:spcPct val="115000"/>
              </a:lnSpc>
            </a:pPr>
            <a:r>
              <a:rPr lang="en-US" sz="1100" dirty="0" smtClean="0"/>
              <a:t> </a:t>
            </a:r>
            <a:endParaRPr lang="en-US" sz="1100" dirty="0" smtClean="0"/>
          </a:p>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SinodaLab</a:t>
            </a:r>
            <a:r>
              <a:rPr lang="en-US" dirty="0" smtClean="0"/>
              <a:t> </a:t>
            </a:r>
            <a:r>
              <a:rPr lang="en-US" baseline="0" dirty="0" smtClean="0"/>
              <a:t>, U of Tokyo, Japan</a:t>
            </a:r>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SinodaLab</a:t>
            </a:r>
            <a:r>
              <a:rPr lang="en-US" dirty="0" smtClean="0"/>
              <a:t> </a:t>
            </a:r>
            <a:r>
              <a:rPr lang="en-US" baseline="0" dirty="0" smtClean="0"/>
              <a:t>, U of Tokyo, Japan</a:t>
            </a:r>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945B2-BACA-4971-8705-C6B744DCA971}"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16722 S2009</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945B2-BACA-4971-8705-C6B744DCA971}"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16722 S2009</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 of Illinois,</a:t>
            </a:r>
            <a:r>
              <a:rPr lang="en-US" baseline="0" dirty="0" smtClean="0"/>
              <a:t> Urbana-Champagne, Journal of </a:t>
            </a:r>
            <a:r>
              <a:rPr lang="en-US" baseline="0" dirty="0" err="1" smtClean="0"/>
              <a:t>Microengineering</a:t>
            </a:r>
            <a:r>
              <a:rPr lang="en-US" baseline="0" dirty="0" smtClean="0"/>
              <a:t>. 2003</a:t>
            </a:r>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Journal of MEMS, 2008, University of </a:t>
            </a:r>
            <a:r>
              <a:rPr lang="en-US" dirty="0" err="1" smtClean="0"/>
              <a:t>Minesota</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16722 S2009</a:t>
            </a:r>
            <a:endParaRPr lang="en-US"/>
          </a:p>
        </p:txBody>
      </p:sp>
      <p:sp>
        <p:nvSpPr>
          <p:cNvPr id="5" name="Slide Number Placeholder 4"/>
          <p:cNvSpPr>
            <a:spLocks noGrp="1"/>
          </p:cNvSpPr>
          <p:nvPr>
            <p:ph type="sldNum" sz="quarter" idx="11"/>
          </p:nvPr>
        </p:nvSpPr>
        <p:spPr/>
        <p:txBody>
          <a:bodyPr/>
          <a:lstStyle/>
          <a:p>
            <a:fld id="{181945B2-BACA-4971-8705-C6B744DCA97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16722 S2009</a:t>
            </a:r>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Slide Number Placeholder 5"/>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16722 S2009</a:t>
            </a:r>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Slide Number Placeholder 5"/>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16722 S2009</a:t>
            </a:r>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Slide Number Placeholder 5"/>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16722 S2009</a:t>
            </a:r>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Slide Number Placeholder 5"/>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16722 S2009</a:t>
            </a:r>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Slide Number Placeholder 5"/>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16722 S2009</a:t>
            </a:r>
            <a:endParaRPr lang="en-US"/>
          </a:p>
        </p:txBody>
      </p:sp>
      <p:sp>
        <p:nvSpPr>
          <p:cNvPr id="6" name="Footer Placeholder 5"/>
          <p:cNvSpPr>
            <a:spLocks noGrp="1"/>
          </p:cNvSpPr>
          <p:nvPr>
            <p:ph type="ftr" sz="quarter" idx="11"/>
          </p:nvPr>
        </p:nvSpPr>
        <p:spPr/>
        <p:txBody>
          <a:bodyPr/>
          <a:lstStyle/>
          <a:p>
            <a:r>
              <a:rPr lang="en-US" smtClean="0"/>
              <a:t>Tactile Sensors</a:t>
            </a:r>
            <a:endParaRPr lang="en-US"/>
          </a:p>
        </p:txBody>
      </p:sp>
      <p:sp>
        <p:nvSpPr>
          <p:cNvPr id="7" name="Slide Number Placeholder 6"/>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16722 S2009</a:t>
            </a:r>
            <a:endParaRPr lang="en-US"/>
          </a:p>
        </p:txBody>
      </p:sp>
      <p:sp>
        <p:nvSpPr>
          <p:cNvPr id="8" name="Footer Placeholder 7"/>
          <p:cNvSpPr>
            <a:spLocks noGrp="1"/>
          </p:cNvSpPr>
          <p:nvPr>
            <p:ph type="ftr" sz="quarter" idx="11"/>
          </p:nvPr>
        </p:nvSpPr>
        <p:spPr/>
        <p:txBody>
          <a:bodyPr/>
          <a:lstStyle/>
          <a:p>
            <a:r>
              <a:rPr lang="en-US" smtClean="0"/>
              <a:t>Tactile Sensors</a:t>
            </a:r>
            <a:endParaRPr lang="en-US"/>
          </a:p>
        </p:txBody>
      </p:sp>
      <p:sp>
        <p:nvSpPr>
          <p:cNvPr id="9" name="Slide Number Placeholder 8"/>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16722 S2009</a:t>
            </a:r>
            <a:endParaRPr lang="en-US"/>
          </a:p>
        </p:txBody>
      </p:sp>
      <p:sp>
        <p:nvSpPr>
          <p:cNvPr id="4" name="Footer Placeholder 3"/>
          <p:cNvSpPr>
            <a:spLocks noGrp="1"/>
          </p:cNvSpPr>
          <p:nvPr>
            <p:ph type="ftr" sz="quarter" idx="11"/>
          </p:nvPr>
        </p:nvSpPr>
        <p:spPr/>
        <p:txBody>
          <a:bodyPr/>
          <a:lstStyle/>
          <a:p>
            <a:r>
              <a:rPr lang="en-US" smtClean="0"/>
              <a:t>Tactile Sensors</a:t>
            </a:r>
            <a:endParaRPr lang="en-US"/>
          </a:p>
        </p:txBody>
      </p:sp>
      <p:sp>
        <p:nvSpPr>
          <p:cNvPr id="5" name="Slide Number Placeholder 4"/>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16722 S2009</a:t>
            </a:r>
            <a:endParaRPr lang="en-US"/>
          </a:p>
        </p:txBody>
      </p:sp>
      <p:sp>
        <p:nvSpPr>
          <p:cNvPr id="3" name="Footer Placeholder 2"/>
          <p:cNvSpPr>
            <a:spLocks noGrp="1"/>
          </p:cNvSpPr>
          <p:nvPr>
            <p:ph type="ftr" sz="quarter" idx="11"/>
          </p:nvPr>
        </p:nvSpPr>
        <p:spPr/>
        <p:txBody>
          <a:bodyPr/>
          <a:lstStyle/>
          <a:p>
            <a:r>
              <a:rPr lang="en-US" smtClean="0"/>
              <a:t>Tactile Sensors</a:t>
            </a:r>
            <a:endParaRPr lang="en-US"/>
          </a:p>
        </p:txBody>
      </p:sp>
      <p:sp>
        <p:nvSpPr>
          <p:cNvPr id="4" name="Slide Number Placeholder 3"/>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16722 S2009</a:t>
            </a:r>
            <a:endParaRPr lang="en-US"/>
          </a:p>
        </p:txBody>
      </p:sp>
      <p:sp>
        <p:nvSpPr>
          <p:cNvPr id="6" name="Footer Placeholder 5"/>
          <p:cNvSpPr>
            <a:spLocks noGrp="1"/>
          </p:cNvSpPr>
          <p:nvPr>
            <p:ph type="ftr" sz="quarter" idx="11"/>
          </p:nvPr>
        </p:nvSpPr>
        <p:spPr/>
        <p:txBody>
          <a:bodyPr/>
          <a:lstStyle/>
          <a:p>
            <a:r>
              <a:rPr lang="en-US" smtClean="0"/>
              <a:t>Tactile Sensors</a:t>
            </a:r>
            <a:endParaRPr lang="en-US"/>
          </a:p>
        </p:txBody>
      </p:sp>
      <p:sp>
        <p:nvSpPr>
          <p:cNvPr id="7" name="Slide Number Placeholder 6"/>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16722 S2009</a:t>
            </a:r>
            <a:endParaRPr lang="en-US"/>
          </a:p>
        </p:txBody>
      </p:sp>
      <p:sp>
        <p:nvSpPr>
          <p:cNvPr id="6" name="Footer Placeholder 5"/>
          <p:cNvSpPr>
            <a:spLocks noGrp="1"/>
          </p:cNvSpPr>
          <p:nvPr>
            <p:ph type="ftr" sz="quarter" idx="11"/>
          </p:nvPr>
        </p:nvSpPr>
        <p:spPr/>
        <p:txBody>
          <a:bodyPr/>
          <a:lstStyle/>
          <a:p>
            <a:r>
              <a:rPr lang="en-US" smtClean="0"/>
              <a:t>Tactile Sensors</a:t>
            </a:r>
            <a:endParaRPr lang="en-US"/>
          </a:p>
        </p:txBody>
      </p:sp>
      <p:sp>
        <p:nvSpPr>
          <p:cNvPr id="7" name="Slide Number Placeholder 6"/>
          <p:cNvSpPr>
            <a:spLocks noGrp="1"/>
          </p:cNvSpPr>
          <p:nvPr>
            <p:ph type="sldNum" sz="quarter" idx="12"/>
          </p:nvPr>
        </p:nvSpPr>
        <p:spPr/>
        <p:txBody>
          <a:bodyPr/>
          <a:lstStyle/>
          <a:p>
            <a:fld id="{E1DF3BA0-48BC-49D2-9EA3-8E2AF48813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16722 S2009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Tactile Sensors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F3BA0-48BC-49D2-9EA3-8E2AF48813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4.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 Id="rId9" Type="http://schemas.openxmlformats.org/officeDocument/2006/relationships/image" Target="../media/image18.png"/><Relationship Id="rId3" Type="http://schemas.openxmlformats.org/officeDocument/2006/relationships/image" Target="../media/image3.jpe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hyperlink" Target="http://en.wikipedia.org/wiki/Quantum_Tunneling_Composite"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6" Type="http://schemas.openxmlformats.org/officeDocument/2006/relationships/image" Target="../media/image25.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e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6" Type="http://schemas.openxmlformats.org/officeDocument/2006/relationships/image" Target="../media/image31.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hyperlink" Target="http://www.youtube.com/watch?v=hSf2-jm0SsQ&amp;eurl=http://www.alab.t.u-tokyo.ac.jp/~siggraph/08/Tactile/SIGGRAPH08-Tactile.html&amp;feature=player_embedded"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hyperlink" Target="http://www.youtube.com/watch?v=hSf2-jm0SsQ&amp;eurl=http://www.alab.t.u-tokyo.ac.jp/~siggraph/08/Tactile/SIGGRAPH08-Tactile.html&amp;feature=player_embedd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5"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hyperlink" Target="http://www.peratech.com/index.php" TargetMode="External"/><Relationship Id="rId5" Type="http://schemas.openxmlformats.org/officeDocument/2006/relationships/image" Target="../media/image34.jpeg"/><Relationship Id="rId7"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elotouch.com/Products/Touchscreens/default.asp" TargetMode="External"/><Relationship Id="rId6" Type="http://schemas.openxmlformats.org/officeDocument/2006/relationships/image" Target="../media/image35.jpeg"/></Relationships>
</file>

<file path=ppt/slides/_rels/slide22.xml.rels><?xml version="1.0" encoding="UTF-8" standalone="yes"?>
<Relationships xmlns="http://schemas.openxmlformats.org/package/2006/relationships"><Relationship Id="rId6" Type="http://schemas.openxmlformats.org/officeDocument/2006/relationships/image" Target="../media/image39.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tactex.com/" TargetMode="External"/><Relationship Id="rId5"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hyperlink" Target="http://ieeexplore.ieee.org/stamp/stamp.jsp?arnumber=1308071&amp;isnumber=29025" TargetMode="External"/><Relationship Id="rId1" Type="http://schemas.openxmlformats.org/officeDocument/2006/relationships/slideLayout" Target="../slideLayouts/slideLayout2.xml"/><Relationship Id="rId2" Type="http://schemas.openxmlformats.org/officeDocument/2006/relationships/hyperlink" Target="http://ieeexplore.ieee.org/stamp/stamp.jsp?arnumber=4558019&amp;isnumber=4585407" TargetMode="External"/><Relationship Id="rId3" Type="http://schemas.openxmlformats.org/officeDocument/2006/relationships/hyperlink" Target="http://ieeexplore.ieee.org/stamp/stamp.jsp?arnumber=1367684&amp;isnumber=29901" TargetMode="External"/></Relationships>
</file>

<file path=ppt/slides/_rels/slide27.xml.rels><?xml version="1.0" encoding="UTF-8" standalone="yes"?>
<Relationships xmlns="http://schemas.openxmlformats.org/package/2006/relationships"><Relationship Id="rId4" Type="http://schemas.openxmlformats.org/officeDocument/2006/relationships/hyperlink" Target="http://ieeexplore.ieee.org/stamp/stamp.jsp?arnumber=845247&amp;isnumber=18314" TargetMode="External"/><Relationship Id="rId1" Type="http://schemas.openxmlformats.org/officeDocument/2006/relationships/slideLayout" Target="../slideLayouts/slideLayout2.xml"/><Relationship Id="rId2" Type="http://schemas.openxmlformats.org/officeDocument/2006/relationships/hyperlink" Target="http://ieeexplore.ieee.org/stamp/stamp.jsp?arnumber=1308071&amp;isnumber=29025" TargetMode="External"/><Relationship Id="rId3" Type="http://schemas.openxmlformats.org/officeDocument/2006/relationships/hyperlink" Target="http://ieeexplore.ieee.org/stamp/stamp.jsp?arnumber=1468573&amp;isnumber=31498" TargetMode="External"/><Relationship Id="rId5" Type="http://schemas.openxmlformats.org/officeDocument/2006/relationships/hyperlink" Target="http://www.haptics-e.org/Vol_01/he-v1n3.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hyperlink" Target="http://www.synaptics.com/sites/default/files/Capacitive_Resistive.pdf"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5" Type="http://schemas.openxmlformats.org/officeDocument/2006/relationships/hyperlink" Target="http://www.analog.com/static/imported-files/data_sheets/AD7142.pdf" TargetMode="External"/></Relationships>
</file>

<file path=ppt/slides/_rels/slide8.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Haptic</a:t>
            </a:r>
            <a:r>
              <a:rPr lang="en-US" dirty="0" smtClean="0"/>
              <a:t> and Tactile Sensors </a:t>
            </a:r>
            <a:r>
              <a:rPr lang="en-US" dirty="0"/>
              <a:t>for </a:t>
            </a:r>
            <a:r>
              <a:rPr lang="en-US" dirty="0" smtClean="0"/>
              <a:t>Planetary Exploration Robots</a:t>
            </a:r>
            <a:endParaRPr lang="en-US" dirty="0"/>
          </a:p>
        </p:txBody>
      </p:sp>
      <p:sp>
        <p:nvSpPr>
          <p:cNvPr id="3" name="Subtitle 2"/>
          <p:cNvSpPr>
            <a:spLocks noGrp="1"/>
          </p:cNvSpPr>
          <p:nvPr>
            <p:ph type="subTitle" idx="1"/>
          </p:nvPr>
        </p:nvSpPr>
        <p:spPr/>
        <p:txBody>
          <a:bodyPr/>
          <a:lstStyle/>
          <a:p>
            <a:r>
              <a:rPr lang="en-US" dirty="0" smtClean="0"/>
              <a:t>M. </a:t>
            </a:r>
            <a:r>
              <a:rPr lang="en-US" dirty="0" err="1" smtClean="0"/>
              <a:t>Emre</a:t>
            </a:r>
            <a:r>
              <a:rPr lang="en-US" dirty="0" smtClean="0"/>
              <a:t> </a:t>
            </a:r>
            <a:r>
              <a:rPr lang="en-US" dirty="0" err="1" smtClean="0"/>
              <a:t>Karagozler</a:t>
            </a:r>
            <a:endParaRPr lang="en-US" dirty="0" smtClean="0"/>
          </a:p>
          <a:p>
            <a:r>
              <a:rPr lang="en-US" dirty="0" smtClean="0"/>
              <a:t>emre@cmu.edu</a:t>
            </a:r>
          </a:p>
          <a:p>
            <a:r>
              <a:rPr lang="en-US" sz="1200" dirty="0" smtClean="0"/>
              <a:t>Version 5</a:t>
            </a:r>
          </a:p>
        </p:txBody>
      </p:sp>
      <p:sp>
        <p:nvSpPr>
          <p:cNvPr id="4" name="Rectangle 3"/>
          <p:cNvSpPr/>
          <p:nvPr/>
        </p:nvSpPr>
        <p:spPr>
          <a:xfrm>
            <a:off x="1981200" y="762000"/>
            <a:ext cx="5334000" cy="1200329"/>
          </a:xfrm>
          <a:prstGeom prst="rect">
            <a:avLst/>
          </a:prstGeom>
        </p:spPr>
        <p:txBody>
          <a:bodyPr wrap="square">
            <a:spAutoFit/>
          </a:bodyPr>
          <a:lstStyle/>
          <a:p>
            <a:pPr algn="ctr"/>
            <a:r>
              <a:rPr lang="en-US" sz="4400" dirty="0" smtClean="0">
                <a:solidFill>
                  <a:schemeClr val="tx2"/>
                </a:solidFill>
                <a:latin typeface="Arial" charset="0"/>
              </a:rPr>
              <a:t>sensing &amp; sensors</a:t>
            </a:r>
            <a:r>
              <a:rPr lang="en-US" sz="2800" dirty="0" smtClean="0">
                <a:solidFill>
                  <a:schemeClr val="tx2"/>
                </a:solidFill>
                <a:latin typeface="Arial" charset="0"/>
              </a:rPr>
              <a:t/>
            </a:r>
            <a:br>
              <a:rPr lang="en-US" sz="2800" dirty="0" smtClean="0">
                <a:solidFill>
                  <a:schemeClr val="tx2"/>
                </a:solidFill>
                <a:latin typeface="Arial" charset="0"/>
              </a:rPr>
            </a:br>
            <a:r>
              <a:rPr lang="en-US" sz="2800" dirty="0" smtClean="0">
                <a:solidFill>
                  <a:schemeClr val="tx2"/>
                </a:solidFill>
                <a:latin typeface="Arial" charset="0"/>
              </a:rPr>
              <a:t>CMU SCS RI 16722 S2009</a:t>
            </a:r>
            <a:endParaRPr lang="en-US" sz="2800" dirty="0"/>
          </a:p>
        </p:txBody>
      </p:sp>
      <p:sp>
        <p:nvSpPr>
          <p:cNvPr id="5" name="Slide Number Placeholder 4"/>
          <p:cNvSpPr>
            <a:spLocks noGrp="1"/>
          </p:cNvSpPr>
          <p:nvPr>
            <p:ph type="sldNum" sz="quarter" idx="12"/>
          </p:nvPr>
        </p:nvSpPr>
        <p:spPr/>
        <p:txBody>
          <a:bodyPr/>
          <a:lstStyle/>
          <a:p>
            <a:fld id="{E1DF3BA0-48BC-49D2-9EA3-8E2AF4881309}"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Tactile Sensors</a:t>
            </a:r>
            <a:endParaRPr lang="en-US" dirty="0"/>
          </a:p>
        </p:txBody>
      </p:sp>
      <p:sp>
        <p:nvSpPr>
          <p:cNvPr id="7" name="Date Placeholder 6"/>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Assignment </a:t>
            </a:r>
            <a:endParaRPr lang="en-US" dirty="0">
              <a:solidFill>
                <a:schemeClr val="accent3">
                  <a:lumMod val="75000"/>
                </a:schemeClr>
              </a:solidFill>
            </a:endParaRPr>
          </a:p>
        </p:txBody>
      </p:sp>
      <p:sp>
        <p:nvSpPr>
          <p:cNvPr id="3" name="Content Placeholder 2"/>
          <p:cNvSpPr>
            <a:spLocks noGrp="1"/>
          </p:cNvSpPr>
          <p:nvPr>
            <p:ph idx="1"/>
          </p:nvPr>
        </p:nvSpPr>
        <p:spPr>
          <a:xfrm>
            <a:off x="457200" y="1600201"/>
            <a:ext cx="7848600" cy="4038600"/>
          </a:xfrm>
        </p:spPr>
        <p:txBody>
          <a:bodyPr>
            <a:normAutofit fontScale="92500"/>
          </a:bodyPr>
          <a:lstStyle/>
          <a:p>
            <a:pPr algn="just"/>
            <a:r>
              <a:rPr lang="en-US" sz="2400" dirty="0" smtClean="0">
                <a:solidFill>
                  <a:srgbClr val="008000"/>
                </a:solidFill>
              </a:rPr>
              <a:t>We have a rectangular resistive block with dimensions  </a:t>
            </a:r>
          </a:p>
          <a:p>
            <a:pPr algn="just">
              <a:buNone/>
            </a:pPr>
            <a:r>
              <a:rPr lang="en-US" sz="2400" dirty="0" smtClean="0">
                <a:solidFill>
                  <a:srgbClr val="008000"/>
                </a:solidFill>
              </a:rPr>
              <a:t>	L x L x 2L, resistivity </a:t>
            </a:r>
            <a:r>
              <a:rPr lang="el-GR" sz="2400" b="1" dirty="0" smtClean="0">
                <a:solidFill>
                  <a:srgbClr val="008000"/>
                </a:solidFill>
              </a:rPr>
              <a:t>ρ</a:t>
            </a:r>
            <a:r>
              <a:rPr lang="en-US" sz="2400" dirty="0" smtClean="0">
                <a:solidFill>
                  <a:srgbClr val="008000"/>
                </a:solidFill>
              </a:rPr>
              <a:t>, young’s modulus </a:t>
            </a:r>
            <a:r>
              <a:rPr lang="en-US" sz="2400" b="1" dirty="0" smtClean="0">
                <a:solidFill>
                  <a:srgbClr val="008000"/>
                </a:solidFill>
              </a:rPr>
              <a:t>E</a:t>
            </a:r>
            <a:r>
              <a:rPr lang="en-US" sz="2400" dirty="0" smtClean="0">
                <a:solidFill>
                  <a:srgbClr val="008000"/>
                </a:solidFill>
              </a:rPr>
              <a:t>, and a current source that produces </a:t>
            </a:r>
            <a:r>
              <a:rPr lang="en-US" sz="2400" dirty="0" smtClean="0">
                <a:solidFill>
                  <a:srgbClr val="008000"/>
                </a:solidFill>
                <a:latin typeface="Gloucester MT Extra Condensed" pitchFamily="18" charset="0"/>
              </a:rPr>
              <a:t>I</a:t>
            </a:r>
            <a:r>
              <a:rPr lang="en-US" sz="2400" dirty="0" smtClean="0">
                <a:solidFill>
                  <a:srgbClr val="008000"/>
                </a:solidFill>
              </a:rPr>
              <a:t>.</a:t>
            </a:r>
          </a:p>
          <a:p>
            <a:pPr algn="just"/>
            <a:r>
              <a:rPr lang="en-US" sz="2400" dirty="0" smtClean="0">
                <a:solidFill>
                  <a:srgbClr val="008000"/>
                </a:solidFill>
              </a:rPr>
              <a:t>We want to use this resistive block as a tactile sensor to measure a force, </a:t>
            </a:r>
            <a:r>
              <a:rPr lang="en-US" sz="2400" b="1" dirty="0" smtClean="0">
                <a:solidFill>
                  <a:srgbClr val="008000"/>
                </a:solidFill>
              </a:rPr>
              <a:t>F</a:t>
            </a:r>
            <a:r>
              <a:rPr lang="en-US" sz="2400" dirty="0" smtClean="0">
                <a:solidFill>
                  <a:srgbClr val="008000"/>
                </a:solidFill>
              </a:rPr>
              <a:t>, with the voltage across this resistive block, </a:t>
            </a:r>
            <a:r>
              <a:rPr lang="en-US" sz="2400" b="1" dirty="0" smtClean="0">
                <a:solidFill>
                  <a:srgbClr val="008000"/>
                </a:solidFill>
              </a:rPr>
              <a:t>V</a:t>
            </a:r>
            <a:r>
              <a:rPr lang="en-US" sz="2400" dirty="0" smtClean="0">
                <a:solidFill>
                  <a:srgbClr val="008000"/>
                </a:solidFill>
              </a:rPr>
              <a:t>, being the output of the sensor. </a:t>
            </a:r>
          </a:p>
          <a:p>
            <a:pPr algn="just"/>
            <a:r>
              <a:rPr lang="en-US" sz="2400" dirty="0" smtClean="0">
                <a:solidFill>
                  <a:srgbClr val="008000"/>
                </a:solidFill>
              </a:rPr>
              <a:t>How would you align the block with respect to the applied force, and which faces of the block would you use to make electrical contacts, so that the absolute value of the sensitivity of the sensor is maximum? What is the maximum sensitivity? (sensitivity = </a:t>
            </a:r>
            <a:r>
              <a:rPr lang="el-GR" sz="2400" dirty="0" smtClean="0">
                <a:solidFill>
                  <a:srgbClr val="008000"/>
                </a:solidFill>
              </a:rPr>
              <a:t>∆</a:t>
            </a:r>
            <a:r>
              <a:rPr lang="en-US" sz="2400" dirty="0" smtClean="0">
                <a:solidFill>
                  <a:srgbClr val="008000"/>
                </a:solidFill>
              </a:rPr>
              <a:t>V/</a:t>
            </a:r>
            <a:r>
              <a:rPr lang="el-GR" sz="2400" dirty="0" smtClean="0">
                <a:solidFill>
                  <a:srgbClr val="008000"/>
                </a:solidFill>
              </a:rPr>
              <a:t>∆</a:t>
            </a:r>
            <a:r>
              <a:rPr lang="en-US" sz="2400" dirty="0" smtClean="0">
                <a:solidFill>
                  <a:srgbClr val="008000"/>
                </a:solidFill>
              </a:rPr>
              <a:t>F in Volts/</a:t>
            </a:r>
            <a:r>
              <a:rPr lang="en-US" sz="2400" dirty="0" err="1" smtClean="0">
                <a:solidFill>
                  <a:srgbClr val="008000"/>
                </a:solidFill>
              </a:rPr>
              <a:t>Newtons</a:t>
            </a:r>
            <a:r>
              <a:rPr lang="en-US" sz="2400" dirty="0" smtClean="0">
                <a:solidFill>
                  <a:srgbClr val="008000"/>
                </a:solidFill>
              </a:rPr>
              <a:t>) </a:t>
            </a:r>
            <a:endParaRPr lang="en-US" sz="2400" dirty="0" smtClean="0">
              <a:solidFill>
                <a:srgbClr val="00B050"/>
              </a:solidFill>
            </a:endParaRPr>
          </a:p>
        </p:txBody>
      </p:sp>
      <p:sp>
        <p:nvSpPr>
          <p:cNvPr id="4" name="Slide Number Placeholder 3"/>
          <p:cNvSpPr>
            <a:spLocks noGrp="1"/>
          </p:cNvSpPr>
          <p:nvPr>
            <p:ph type="sldNum" sz="quarter" idx="12"/>
          </p:nvPr>
        </p:nvSpPr>
        <p:spPr/>
        <p:txBody>
          <a:bodyPr/>
          <a:lstStyle/>
          <a:p>
            <a:fld id="{E1DF3BA0-48BC-49D2-9EA3-8E2AF4881309}" type="slidenum">
              <a:rPr lang="en-US" smtClean="0"/>
              <a:pPr/>
              <a:t>10</a:t>
            </a:fld>
            <a:endParaRPr lang="en-US"/>
          </a:p>
        </p:txBody>
      </p:sp>
      <p:sp>
        <p:nvSpPr>
          <p:cNvPr id="5" name="Footer Placeholder 4"/>
          <p:cNvSpPr>
            <a:spLocks noGrp="1"/>
          </p:cNvSpPr>
          <p:nvPr>
            <p:ph type="ftr" sz="quarter" idx="11"/>
          </p:nvPr>
        </p:nvSpPr>
        <p:spPr/>
        <p:txBody>
          <a:bodyPr/>
          <a:lstStyle/>
          <a:p>
            <a:r>
              <a:rPr lang="en-US" dirty="0" smtClean="0"/>
              <a:t>Tactile Sensors</a:t>
            </a:r>
            <a:endParaRPr lang="en-US" dirty="0"/>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Some Math for the Assignment </a:t>
            </a:r>
            <a:endParaRPr lang="en-US" dirty="0">
              <a:solidFill>
                <a:schemeClr val="accent3">
                  <a:lumMod val="75000"/>
                </a:schemeClr>
              </a:solidFill>
            </a:endParaRPr>
          </a:p>
        </p:txBody>
      </p:sp>
      <p:sp>
        <p:nvSpPr>
          <p:cNvPr id="3" name="Content Placeholder 2"/>
          <p:cNvSpPr>
            <a:spLocks noGrp="1"/>
          </p:cNvSpPr>
          <p:nvPr>
            <p:ph idx="1"/>
          </p:nvPr>
        </p:nvSpPr>
        <p:spPr>
          <a:xfrm>
            <a:off x="457200" y="1600200"/>
            <a:ext cx="8229600" cy="4800599"/>
          </a:xfrm>
        </p:spPr>
        <p:txBody>
          <a:bodyPr>
            <a:normAutofit fontScale="92500" lnSpcReduction="10000"/>
          </a:bodyPr>
          <a:lstStyle/>
          <a:p>
            <a:r>
              <a:rPr lang="en-US" sz="2400" dirty="0" smtClean="0">
                <a:solidFill>
                  <a:srgbClr val="008000"/>
                </a:solidFill>
              </a:rPr>
              <a:t>The resistance of a block is:</a:t>
            </a:r>
          </a:p>
          <a:p>
            <a:pPr>
              <a:buNone/>
            </a:pPr>
            <a:r>
              <a:rPr lang="en-US" sz="2400" dirty="0" smtClean="0">
                <a:solidFill>
                  <a:srgbClr val="008000"/>
                </a:solidFill>
              </a:rPr>
              <a:t>	</a:t>
            </a:r>
            <a:r>
              <a:rPr lang="en-US" sz="2400" b="1" dirty="0" smtClean="0">
                <a:solidFill>
                  <a:srgbClr val="008000"/>
                </a:solidFill>
              </a:rPr>
              <a:t>R = </a:t>
            </a:r>
            <a:r>
              <a:rPr lang="el-GR" sz="2400" b="1" dirty="0" smtClean="0">
                <a:solidFill>
                  <a:srgbClr val="008000"/>
                </a:solidFill>
              </a:rPr>
              <a:t>ρ</a:t>
            </a:r>
            <a:r>
              <a:rPr lang="en-US" sz="2400" b="1" dirty="0" smtClean="0">
                <a:solidFill>
                  <a:srgbClr val="008000"/>
                </a:solidFill>
              </a:rPr>
              <a:t> L  / A, </a:t>
            </a:r>
          </a:p>
          <a:p>
            <a:pPr lvl="2"/>
            <a:r>
              <a:rPr lang="el-GR" sz="1600" dirty="0" smtClean="0">
                <a:solidFill>
                  <a:srgbClr val="008000"/>
                </a:solidFill>
              </a:rPr>
              <a:t>ρ</a:t>
            </a:r>
            <a:r>
              <a:rPr lang="en-US" sz="1600" dirty="0" smtClean="0">
                <a:solidFill>
                  <a:srgbClr val="008000"/>
                </a:solidFill>
              </a:rPr>
              <a:t> = Resistivity</a:t>
            </a:r>
          </a:p>
          <a:p>
            <a:pPr lvl="2"/>
            <a:r>
              <a:rPr lang="en-US" sz="1600" dirty="0" smtClean="0">
                <a:solidFill>
                  <a:srgbClr val="008000"/>
                </a:solidFill>
              </a:rPr>
              <a:t>L = Length</a:t>
            </a:r>
          </a:p>
          <a:p>
            <a:pPr lvl="2"/>
            <a:r>
              <a:rPr lang="en-US" sz="1600" dirty="0" smtClean="0">
                <a:solidFill>
                  <a:srgbClr val="008000"/>
                </a:solidFill>
              </a:rPr>
              <a:t>A = Cross sectional Area </a:t>
            </a:r>
          </a:p>
          <a:p>
            <a:r>
              <a:rPr lang="en-US" sz="2400" dirty="0" smtClean="0">
                <a:solidFill>
                  <a:srgbClr val="008000"/>
                </a:solidFill>
              </a:rPr>
              <a:t>Please assume that the volume of the block does not change. </a:t>
            </a:r>
          </a:p>
          <a:p>
            <a:pPr>
              <a:buNone/>
            </a:pPr>
            <a:r>
              <a:rPr lang="en-US" sz="2400" dirty="0" smtClean="0">
                <a:solidFill>
                  <a:srgbClr val="008000"/>
                </a:solidFill>
              </a:rPr>
              <a:t>	(change in one dimension results in change in other dimensions, symmetrically)Assume force is orthogonal to the faces.</a:t>
            </a:r>
          </a:p>
          <a:p>
            <a:r>
              <a:rPr lang="en-US" sz="2400" dirty="0" smtClean="0">
                <a:solidFill>
                  <a:srgbClr val="008000"/>
                </a:solidFill>
              </a:rPr>
              <a:t>Assume percent change in dimensions is very small </a:t>
            </a:r>
          </a:p>
          <a:p>
            <a:r>
              <a:rPr lang="en-US" sz="2400" dirty="0" smtClean="0">
                <a:solidFill>
                  <a:srgbClr val="008000"/>
                </a:solidFill>
              </a:rPr>
              <a:t>A block is deformed under force F as:</a:t>
            </a:r>
          </a:p>
          <a:p>
            <a:pPr>
              <a:buNone/>
            </a:pPr>
            <a:r>
              <a:rPr lang="en-US" sz="2400" dirty="0" smtClean="0">
                <a:solidFill>
                  <a:srgbClr val="008000"/>
                </a:solidFill>
              </a:rPr>
              <a:t>		</a:t>
            </a:r>
            <a:r>
              <a:rPr lang="el-GR" sz="2400" dirty="0" smtClean="0">
                <a:solidFill>
                  <a:srgbClr val="008000"/>
                </a:solidFill>
              </a:rPr>
              <a:t> </a:t>
            </a:r>
            <a:r>
              <a:rPr lang="el-GR" sz="2400" b="1" dirty="0" smtClean="0">
                <a:solidFill>
                  <a:srgbClr val="008000"/>
                </a:solidFill>
              </a:rPr>
              <a:t>∆ </a:t>
            </a:r>
            <a:r>
              <a:rPr lang="en-US" sz="2400" b="1" dirty="0" smtClean="0">
                <a:solidFill>
                  <a:srgbClr val="008000"/>
                </a:solidFill>
              </a:rPr>
              <a:t>L / L</a:t>
            </a:r>
            <a:r>
              <a:rPr lang="en-US" sz="2400" b="1" baseline="-25000" dirty="0" smtClean="0">
                <a:solidFill>
                  <a:srgbClr val="008000"/>
                </a:solidFill>
              </a:rPr>
              <a:t>0</a:t>
            </a:r>
            <a:r>
              <a:rPr lang="en-US" sz="2400" b="1" dirty="0" smtClean="0">
                <a:solidFill>
                  <a:srgbClr val="008000"/>
                </a:solidFill>
              </a:rPr>
              <a:t>  = F/ (E A</a:t>
            </a:r>
            <a:r>
              <a:rPr lang="en-US" sz="2400" b="1" baseline="-25000" dirty="0" smtClean="0">
                <a:solidFill>
                  <a:srgbClr val="008000"/>
                </a:solidFill>
              </a:rPr>
              <a:t>0</a:t>
            </a:r>
            <a:r>
              <a:rPr lang="en-US" sz="2400" b="1" dirty="0" smtClean="0">
                <a:solidFill>
                  <a:srgbClr val="008000"/>
                </a:solidFill>
              </a:rPr>
              <a:t>) </a:t>
            </a:r>
          </a:p>
          <a:p>
            <a:pPr lvl="2"/>
            <a:r>
              <a:rPr lang="en-US" sz="1600" dirty="0" smtClean="0">
                <a:solidFill>
                  <a:srgbClr val="008000"/>
                </a:solidFill>
              </a:rPr>
              <a:t> L</a:t>
            </a:r>
            <a:r>
              <a:rPr lang="en-US" sz="1600" baseline="-25000" dirty="0" smtClean="0">
                <a:solidFill>
                  <a:srgbClr val="008000"/>
                </a:solidFill>
              </a:rPr>
              <a:t>0</a:t>
            </a:r>
            <a:r>
              <a:rPr lang="en-US" sz="1600" dirty="0" smtClean="0">
                <a:solidFill>
                  <a:srgbClr val="008000"/>
                </a:solidFill>
              </a:rPr>
              <a:t> , A</a:t>
            </a:r>
            <a:r>
              <a:rPr lang="en-US" sz="1600" baseline="-25000" dirty="0" smtClean="0">
                <a:solidFill>
                  <a:srgbClr val="008000"/>
                </a:solidFill>
              </a:rPr>
              <a:t>0 </a:t>
            </a:r>
            <a:r>
              <a:rPr lang="en-US" sz="1600" dirty="0" smtClean="0">
                <a:solidFill>
                  <a:srgbClr val="008000"/>
                </a:solidFill>
              </a:rPr>
              <a:t>= Original length and cross sectional Area </a:t>
            </a:r>
          </a:p>
          <a:p>
            <a:r>
              <a:rPr lang="en-US" sz="2400" dirty="0" smtClean="0">
                <a:solidFill>
                  <a:srgbClr val="008000"/>
                </a:solidFill>
              </a:rPr>
              <a:t>And finally:</a:t>
            </a:r>
          </a:p>
          <a:p>
            <a:pPr lvl="2"/>
            <a:r>
              <a:rPr lang="en-US" b="1" dirty="0" smtClean="0">
                <a:solidFill>
                  <a:srgbClr val="008000"/>
                </a:solidFill>
              </a:rPr>
              <a:t>V= IR</a:t>
            </a:r>
          </a:p>
        </p:txBody>
      </p:sp>
      <p:sp>
        <p:nvSpPr>
          <p:cNvPr id="4" name="Slide Number Placeholder 3"/>
          <p:cNvSpPr>
            <a:spLocks noGrp="1"/>
          </p:cNvSpPr>
          <p:nvPr>
            <p:ph type="sldNum" sz="quarter" idx="12"/>
          </p:nvPr>
        </p:nvSpPr>
        <p:spPr/>
        <p:txBody>
          <a:bodyPr/>
          <a:lstStyle/>
          <a:p>
            <a:fld id="{E1DF3BA0-48BC-49D2-9EA3-8E2AF4881309}"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dirty="0"/>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Applications</a:t>
            </a:r>
            <a:endParaRPr lang="en-US" dirty="0"/>
          </a:p>
        </p:txBody>
      </p:sp>
      <p:sp>
        <p:nvSpPr>
          <p:cNvPr id="3" name="Content Placeholder 2"/>
          <p:cNvSpPr>
            <a:spLocks noGrp="1"/>
          </p:cNvSpPr>
          <p:nvPr>
            <p:ph idx="1"/>
          </p:nvPr>
        </p:nvSpPr>
        <p:spPr>
          <a:xfrm>
            <a:off x="457200" y="1600200"/>
            <a:ext cx="8077200" cy="4525963"/>
          </a:xfrm>
        </p:spPr>
        <p:txBody>
          <a:bodyPr>
            <a:normAutofit/>
          </a:bodyPr>
          <a:lstStyle/>
          <a:p>
            <a:pPr>
              <a:buNone/>
            </a:pPr>
            <a:r>
              <a:rPr lang="en-US" sz="2400" dirty="0" smtClean="0"/>
              <a:t>There are many of them! A </a:t>
            </a:r>
            <a:r>
              <a:rPr lang="en-US" sz="2400" smtClean="0"/>
              <a:t>few examples:</a:t>
            </a:r>
            <a:endParaRPr lang="en-US" sz="2400" dirty="0" smtClean="0"/>
          </a:p>
          <a:p>
            <a:pPr lvl="1"/>
            <a:r>
              <a:rPr lang="en-US" sz="2000" dirty="0" smtClean="0"/>
              <a:t>Robotic Grippers/Manipulators </a:t>
            </a:r>
          </a:p>
          <a:p>
            <a:pPr lvl="2"/>
            <a:r>
              <a:rPr lang="en-US" sz="1600" dirty="0" smtClean="0"/>
              <a:t>Fingertips of grippers or actuators</a:t>
            </a:r>
          </a:p>
          <a:p>
            <a:pPr lvl="1"/>
            <a:r>
              <a:rPr lang="en-US" sz="2000" dirty="0" smtClean="0"/>
              <a:t>Medical</a:t>
            </a:r>
          </a:p>
          <a:p>
            <a:pPr lvl="2"/>
            <a:r>
              <a:rPr lang="en-US" sz="1600" dirty="0" smtClean="0"/>
              <a:t>Rehabilitation and service robotics</a:t>
            </a:r>
          </a:p>
          <a:p>
            <a:pPr lvl="2"/>
            <a:r>
              <a:rPr lang="en-US" sz="1600" dirty="0" smtClean="0"/>
              <a:t>Minimally invasive surgery </a:t>
            </a:r>
          </a:p>
          <a:p>
            <a:pPr lvl="1"/>
            <a:r>
              <a:rPr lang="en-US" sz="2000" dirty="0" smtClean="0"/>
              <a:t>Consumer Electronics/Industrial</a:t>
            </a:r>
          </a:p>
          <a:p>
            <a:pPr lvl="2"/>
            <a:r>
              <a:rPr lang="en-US" sz="1600" dirty="0" smtClean="0"/>
              <a:t>Touch screen phones</a:t>
            </a:r>
          </a:p>
          <a:p>
            <a:pPr lvl="2">
              <a:buNone/>
            </a:pPr>
            <a:endParaRPr lang="en-US" sz="1600" dirty="0" smtClean="0"/>
          </a:p>
          <a:p>
            <a:pPr>
              <a:buNone/>
            </a:pPr>
            <a:r>
              <a:rPr lang="en-US" sz="2400" dirty="0" smtClean="0"/>
              <a:t>Many tactile sensors are customized, so, built by research institutions for different purposes.</a:t>
            </a:r>
          </a:p>
        </p:txBody>
      </p:sp>
      <p:sp>
        <p:nvSpPr>
          <p:cNvPr id="4" name="Slide Number Placeholder 3"/>
          <p:cNvSpPr>
            <a:spLocks noGrp="1"/>
          </p:cNvSpPr>
          <p:nvPr>
            <p:ph type="sldNum" sz="quarter" idx="12"/>
          </p:nvPr>
        </p:nvSpPr>
        <p:spPr/>
        <p:txBody>
          <a:bodyPr/>
          <a:lstStyle/>
          <a:p>
            <a:fld id="{E1DF3BA0-48BC-49D2-9EA3-8E2AF4881309}"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17"/>
          <p:cNvSpPr>
            <a:spLocks noGrp="1"/>
          </p:cNvSpPr>
          <p:nvPr>
            <p:ph type="dt" sz="half" idx="10"/>
          </p:nvPr>
        </p:nvSpPr>
        <p:spPr/>
        <p:txBody>
          <a:bodyPr/>
          <a:lstStyle/>
          <a:p>
            <a:r>
              <a:rPr lang="en-US" dirty="0" smtClean="0"/>
              <a:t>16722 S2009</a:t>
            </a:r>
            <a:endParaRPr lang="en-US" dirty="0"/>
          </a:p>
        </p:txBody>
      </p:sp>
      <p:sp>
        <p:nvSpPr>
          <p:cNvPr id="2" name="Title 1"/>
          <p:cNvSpPr>
            <a:spLocks noGrp="1"/>
          </p:cNvSpPr>
          <p:nvPr>
            <p:ph type="title"/>
          </p:nvPr>
        </p:nvSpPr>
        <p:spPr/>
        <p:txBody>
          <a:bodyPr>
            <a:normAutofit/>
          </a:bodyPr>
          <a:lstStyle/>
          <a:p>
            <a:r>
              <a:rPr lang="en-US" dirty="0" smtClean="0"/>
              <a:t>Application: Robotic manipulation</a:t>
            </a:r>
            <a:endParaRPr lang="en-US" dirty="0"/>
          </a:p>
        </p:txBody>
      </p:sp>
      <p:sp>
        <p:nvSpPr>
          <p:cNvPr id="4" name="Slide Number Placeholder 3"/>
          <p:cNvSpPr>
            <a:spLocks noGrp="1"/>
          </p:cNvSpPr>
          <p:nvPr>
            <p:ph type="sldNum" sz="quarter" idx="12"/>
          </p:nvPr>
        </p:nvSpPr>
        <p:spPr/>
        <p:txBody>
          <a:bodyPr/>
          <a:lstStyle/>
          <a:p>
            <a:fld id="{E1DF3BA0-48BC-49D2-9EA3-8E2AF4881309}"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11267" name="Picture 3" descr="C:\Documents and Settings\mkaragoz\Desktop\Exports\Picasa Export\HandC_Bulb_03.jpg"/>
          <p:cNvPicPr>
            <a:picLocks noChangeAspect="1" noChangeArrowheads="1"/>
          </p:cNvPicPr>
          <p:nvPr/>
        </p:nvPicPr>
        <p:blipFill>
          <a:blip r:embed="rId3"/>
          <a:srcRect/>
          <a:stretch>
            <a:fillRect/>
          </a:stretch>
        </p:blipFill>
        <p:spPr bwMode="auto">
          <a:xfrm>
            <a:off x="381000" y="1371600"/>
            <a:ext cx="1905000" cy="2853933"/>
          </a:xfrm>
          <a:prstGeom prst="rect">
            <a:avLst/>
          </a:prstGeom>
          <a:noFill/>
        </p:spPr>
      </p:pic>
      <p:pic>
        <p:nvPicPr>
          <p:cNvPr id="11270" name="Picture 6"/>
          <p:cNvPicPr>
            <a:picLocks noChangeAspect="1" noChangeArrowheads="1"/>
          </p:cNvPicPr>
          <p:nvPr/>
        </p:nvPicPr>
        <p:blipFill>
          <a:blip r:embed="rId4"/>
          <a:srcRect/>
          <a:stretch>
            <a:fillRect/>
          </a:stretch>
        </p:blipFill>
        <p:spPr bwMode="auto">
          <a:xfrm>
            <a:off x="0" y="5410200"/>
            <a:ext cx="4305300" cy="1323975"/>
          </a:xfrm>
          <a:prstGeom prst="rect">
            <a:avLst/>
          </a:prstGeom>
          <a:noFill/>
          <a:ln w="9525">
            <a:noFill/>
            <a:miter lim="800000"/>
            <a:headEnd/>
            <a:tailEnd/>
          </a:ln>
          <a:effectLst/>
        </p:spPr>
      </p:pic>
      <p:pic>
        <p:nvPicPr>
          <p:cNvPr id="11271" name="Picture 7"/>
          <p:cNvPicPr>
            <a:picLocks noChangeAspect="1" noChangeArrowheads="1"/>
          </p:cNvPicPr>
          <p:nvPr/>
        </p:nvPicPr>
        <p:blipFill>
          <a:blip r:embed="rId5"/>
          <a:srcRect/>
          <a:stretch>
            <a:fillRect/>
          </a:stretch>
        </p:blipFill>
        <p:spPr bwMode="auto">
          <a:xfrm>
            <a:off x="4191000" y="1295400"/>
            <a:ext cx="2657475" cy="1943100"/>
          </a:xfrm>
          <a:prstGeom prst="rect">
            <a:avLst/>
          </a:prstGeom>
          <a:noFill/>
          <a:ln w="9525">
            <a:noFill/>
            <a:miter lim="800000"/>
            <a:headEnd/>
            <a:tailEnd/>
          </a:ln>
          <a:effectLst/>
        </p:spPr>
      </p:pic>
      <p:pic>
        <p:nvPicPr>
          <p:cNvPr id="11272" name="Picture 8"/>
          <p:cNvPicPr>
            <a:picLocks noChangeAspect="1" noChangeArrowheads="1"/>
          </p:cNvPicPr>
          <p:nvPr/>
        </p:nvPicPr>
        <p:blipFill>
          <a:blip r:embed="rId6"/>
          <a:srcRect/>
          <a:stretch>
            <a:fillRect/>
          </a:stretch>
        </p:blipFill>
        <p:spPr bwMode="auto">
          <a:xfrm>
            <a:off x="6858000" y="1447800"/>
            <a:ext cx="2006600" cy="1719943"/>
          </a:xfrm>
          <a:prstGeom prst="rect">
            <a:avLst/>
          </a:prstGeom>
          <a:noFill/>
          <a:ln w="9525">
            <a:noFill/>
            <a:miter lim="800000"/>
            <a:headEnd/>
            <a:tailEnd/>
          </a:ln>
          <a:effectLst/>
        </p:spPr>
      </p:pic>
      <p:sp>
        <p:nvSpPr>
          <p:cNvPr id="13" name="TextBox 12"/>
          <p:cNvSpPr txBox="1"/>
          <p:nvPr/>
        </p:nvSpPr>
        <p:spPr>
          <a:xfrm>
            <a:off x="4648200" y="3200400"/>
            <a:ext cx="4495800" cy="523220"/>
          </a:xfrm>
          <a:prstGeom prst="rect">
            <a:avLst/>
          </a:prstGeom>
          <a:noFill/>
        </p:spPr>
        <p:txBody>
          <a:bodyPr wrap="square" rtlCol="0">
            <a:spAutoFit/>
          </a:bodyPr>
          <a:lstStyle/>
          <a:p>
            <a:r>
              <a:rPr lang="en-US" sz="1400" dirty="0" smtClean="0"/>
              <a:t>[</a:t>
            </a:r>
            <a:r>
              <a:rPr lang="en-US" sz="1400" dirty="0" err="1" smtClean="0"/>
              <a:t>Payeur</a:t>
            </a:r>
            <a:r>
              <a:rPr lang="en-US" sz="1400" dirty="0" smtClean="0"/>
              <a:t>,  </a:t>
            </a:r>
            <a:r>
              <a:rPr lang="en-US" sz="1400" i="1" dirty="0" smtClean="0"/>
              <a:t>et al., </a:t>
            </a:r>
            <a:r>
              <a:rPr lang="en-US" sz="1400" dirty="0" smtClean="0"/>
              <a:t>“Intelligent </a:t>
            </a:r>
            <a:r>
              <a:rPr lang="en-US" sz="1400" dirty="0" err="1" smtClean="0"/>
              <a:t>Haptic</a:t>
            </a:r>
            <a:r>
              <a:rPr lang="en-US" sz="1400" dirty="0" smtClean="0"/>
              <a:t> Sensor System for Robotic Manipulation”]</a:t>
            </a:r>
            <a:endParaRPr lang="en-US" sz="1400" dirty="0"/>
          </a:p>
        </p:txBody>
      </p:sp>
      <p:pic>
        <p:nvPicPr>
          <p:cNvPr id="1026" name="Picture 2"/>
          <p:cNvPicPr>
            <a:picLocks noGrp="1" noChangeAspect="1" noChangeArrowheads="1"/>
          </p:cNvPicPr>
          <p:nvPr>
            <p:ph idx="1"/>
          </p:nvPr>
        </p:nvPicPr>
        <p:blipFill>
          <a:blip r:embed="rId7" cstate="print"/>
          <a:srcRect/>
          <a:stretch>
            <a:fillRect/>
          </a:stretch>
        </p:blipFill>
        <p:spPr bwMode="auto">
          <a:xfrm>
            <a:off x="6553200" y="4953000"/>
            <a:ext cx="2398928" cy="16002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8"/>
          <a:srcRect/>
          <a:stretch>
            <a:fillRect/>
          </a:stretch>
        </p:blipFill>
        <p:spPr bwMode="auto">
          <a:xfrm>
            <a:off x="4038600" y="4114800"/>
            <a:ext cx="2285255" cy="2362200"/>
          </a:xfrm>
          <a:prstGeom prst="rect">
            <a:avLst/>
          </a:prstGeom>
          <a:noFill/>
          <a:ln w="9525">
            <a:noFill/>
            <a:miter lim="800000"/>
            <a:headEnd/>
            <a:tailEnd/>
          </a:ln>
          <a:effectLst/>
        </p:spPr>
      </p:pic>
      <p:sp>
        <p:nvSpPr>
          <p:cNvPr id="15" name="TextBox 14"/>
          <p:cNvSpPr txBox="1"/>
          <p:nvPr/>
        </p:nvSpPr>
        <p:spPr>
          <a:xfrm>
            <a:off x="0" y="4953000"/>
            <a:ext cx="4648200" cy="523220"/>
          </a:xfrm>
          <a:prstGeom prst="rect">
            <a:avLst/>
          </a:prstGeom>
          <a:noFill/>
        </p:spPr>
        <p:txBody>
          <a:bodyPr wrap="square" rtlCol="0">
            <a:spAutoFit/>
          </a:bodyPr>
          <a:lstStyle/>
          <a:p>
            <a:r>
              <a:rPr lang="en-US" sz="1400" dirty="0" smtClean="0"/>
              <a:t>[Torres-</a:t>
            </a:r>
            <a:r>
              <a:rPr lang="en-US" sz="1400" dirty="0" err="1" smtClean="0"/>
              <a:t>Jara</a:t>
            </a:r>
            <a:r>
              <a:rPr lang="en-US" sz="1400" dirty="0" smtClean="0"/>
              <a:t>, </a:t>
            </a:r>
            <a:r>
              <a:rPr lang="en-US" sz="1400" i="1" dirty="0" smtClean="0"/>
              <a:t>et al., </a:t>
            </a:r>
            <a:r>
              <a:rPr lang="en-US" sz="1400" dirty="0" smtClean="0"/>
              <a:t>“A soft touch: Compliant Tactile Sensors for Sensitive Manipulation”]</a:t>
            </a:r>
            <a:endParaRPr lang="en-US" sz="1400" dirty="0"/>
          </a:p>
        </p:txBody>
      </p:sp>
      <p:pic>
        <p:nvPicPr>
          <p:cNvPr id="1027" name="Picture 3"/>
          <p:cNvPicPr>
            <a:picLocks noChangeAspect="1" noChangeArrowheads="1"/>
          </p:cNvPicPr>
          <p:nvPr/>
        </p:nvPicPr>
        <p:blipFill>
          <a:blip r:embed="rId9"/>
          <a:srcRect/>
          <a:stretch>
            <a:fillRect/>
          </a:stretch>
        </p:blipFill>
        <p:spPr bwMode="auto">
          <a:xfrm>
            <a:off x="6477000" y="4495800"/>
            <a:ext cx="2667000" cy="1267394"/>
          </a:xfrm>
          <a:prstGeom prst="rect">
            <a:avLst/>
          </a:prstGeom>
          <a:noFill/>
          <a:ln w="9525">
            <a:noFill/>
            <a:miter lim="800000"/>
            <a:headEnd/>
            <a:tailEnd/>
          </a:ln>
          <a:effectLst/>
        </p:spPr>
      </p:pic>
      <p:sp>
        <p:nvSpPr>
          <p:cNvPr id="17" name="TextBox 16"/>
          <p:cNvSpPr txBox="1"/>
          <p:nvPr/>
        </p:nvSpPr>
        <p:spPr>
          <a:xfrm>
            <a:off x="2286000" y="2209800"/>
            <a:ext cx="1600200" cy="523220"/>
          </a:xfrm>
          <a:prstGeom prst="rect">
            <a:avLst/>
          </a:prstGeom>
          <a:noFill/>
        </p:spPr>
        <p:txBody>
          <a:bodyPr wrap="square" rtlCol="0">
            <a:spAutoFit/>
          </a:bodyPr>
          <a:lstStyle/>
          <a:p>
            <a:r>
              <a:rPr lang="en-US" sz="1400" dirty="0" smtClean="0"/>
              <a:t>[Shadow Robot Company, England]</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a:t>
            </a:r>
            <a:r>
              <a:rPr lang="en-US" dirty="0" err="1" smtClean="0"/>
              <a:t>Nasa’s</a:t>
            </a:r>
            <a:r>
              <a:rPr lang="en-US" dirty="0" smtClean="0"/>
              <a:t> </a:t>
            </a:r>
            <a:r>
              <a:rPr lang="en-US" dirty="0" err="1" smtClean="0"/>
              <a:t>Robonaut</a:t>
            </a:r>
            <a:endParaRPr lang="en-US" dirty="0"/>
          </a:p>
        </p:txBody>
      </p:sp>
      <p:sp>
        <p:nvSpPr>
          <p:cNvPr id="3" name="Content Placeholder 2"/>
          <p:cNvSpPr>
            <a:spLocks noGrp="1"/>
          </p:cNvSpPr>
          <p:nvPr>
            <p:ph idx="1"/>
          </p:nvPr>
        </p:nvSpPr>
        <p:spPr>
          <a:xfrm>
            <a:off x="381000" y="1371600"/>
            <a:ext cx="5791200" cy="4525963"/>
          </a:xfrm>
        </p:spPr>
        <p:txBody>
          <a:bodyPr>
            <a:normAutofit/>
          </a:bodyPr>
          <a:lstStyle/>
          <a:p>
            <a:r>
              <a:rPr lang="en-US" sz="2400" dirty="0" smtClean="0"/>
              <a:t>One of the examples directly related to planetary exploration. </a:t>
            </a:r>
          </a:p>
          <a:p>
            <a:r>
              <a:rPr lang="en-US" sz="2400" dirty="0" err="1" smtClean="0"/>
              <a:t>Nasa</a:t>
            </a:r>
            <a:r>
              <a:rPr lang="en-US" sz="2400" dirty="0" smtClean="0"/>
              <a:t> wants use this on the International Space Station, helping humans with repairing/maintenance tasks in cluttered environments. </a:t>
            </a:r>
          </a:p>
          <a:p>
            <a:r>
              <a:rPr lang="en-US" sz="2400" dirty="0" smtClean="0"/>
              <a:t>They tried many tactile sensors (initially Force-Sensitive-Resistors(FSR), now Quantum Tunneling Composites (QTC))</a:t>
            </a:r>
          </a:p>
          <a:p>
            <a:endParaRPr lang="en-US" sz="2400"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a:p>
        </p:txBody>
      </p:sp>
      <p:pic>
        <p:nvPicPr>
          <p:cNvPr id="7" name="Picture 2"/>
          <p:cNvPicPr>
            <a:picLocks noChangeAspect="1" noChangeArrowheads="1"/>
          </p:cNvPicPr>
          <p:nvPr/>
        </p:nvPicPr>
        <p:blipFill>
          <a:blip r:embed="rId3"/>
          <a:srcRect/>
          <a:stretch>
            <a:fillRect/>
          </a:stretch>
        </p:blipFill>
        <p:spPr bwMode="auto">
          <a:xfrm>
            <a:off x="6324600" y="1219200"/>
            <a:ext cx="2286000" cy="304800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a:srcRect/>
          <a:stretch>
            <a:fillRect/>
          </a:stretch>
        </p:blipFill>
        <p:spPr bwMode="auto">
          <a:xfrm>
            <a:off x="6400800" y="4419600"/>
            <a:ext cx="2443993" cy="18288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3429000" y="4953000"/>
            <a:ext cx="2411392" cy="1905000"/>
          </a:xfrm>
          <a:prstGeom prst="rect">
            <a:avLst/>
          </a:prstGeom>
          <a:noFill/>
          <a:ln w="9525">
            <a:noFill/>
            <a:miter lim="800000"/>
            <a:headEnd/>
            <a:tailEnd/>
          </a:ln>
          <a:effectLst/>
        </p:spPr>
      </p:pic>
      <p:sp>
        <p:nvSpPr>
          <p:cNvPr id="9" name="Rectangle 8"/>
          <p:cNvSpPr/>
          <p:nvPr/>
        </p:nvSpPr>
        <p:spPr>
          <a:xfrm>
            <a:off x="0" y="5934670"/>
            <a:ext cx="3200400" cy="646331"/>
          </a:xfrm>
          <a:prstGeom prst="rect">
            <a:avLst/>
          </a:prstGeom>
        </p:spPr>
        <p:txBody>
          <a:bodyPr wrap="square">
            <a:spAutoFit/>
          </a:bodyPr>
          <a:lstStyle/>
          <a:p>
            <a:r>
              <a:rPr lang="en-US" dirty="0" smtClean="0">
                <a:hlinkClick r:id="rId6"/>
              </a:rPr>
              <a:t>http://en.wikipedia.org/wiki/Quantum_Tunneling_Composite</a:t>
            </a:r>
            <a:r>
              <a:rPr lang="en-US" dirty="0" smtClean="0"/>
              <a:t> </a:t>
            </a:r>
            <a:endParaRPr lang="en-US" dirty="0"/>
          </a:p>
        </p:txBody>
      </p:sp>
      <p:sp>
        <p:nvSpPr>
          <p:cNvPr id="11" name="TextBox 10"/>
          <p:cNvSpPr txBox="1"/>
          <p:nvPr/>
        </p:nvSpPr>
        <p:spPr>
          <a:xfrm>
            <a:off x="0" y="5029200"/>
            <a:ext cx="3581400" cy="523220"/>
          </a:xfrm>
          <a:prstGeom prst="rect">
            <a:avLst/>
          </a:prstGeom>
          <a:noFill/>
        </p:spPr>
        <p:txBody>
          <a:bodyPr wrap="square" rtlCol="0">
            <a:spAutoFit/>
          </a:bodyPr>
          <a:lstStyle/>
          <a:p>
            <a:r>
              <a:rPr lang="en-US" sz="1400" dirty="0" smtClean="0"/>
              <a:t>[Martin, </a:t>
            </a:r>
            <a:r>
              <a:rPr lang="en-US" sz="1400" i="1" dirty="0" smtClean="0"/>
              <a:t>et al., </a:t>
            </a:r>
            <a:r>
              <a:rPr lang="en-US" sz="1400" dirty="0" smtClean="0"/>
              <a:t>“Tactile gloves for Autonomous Grasping with the NASA/DARPA </a:t>
            </a:r>
            <a:r>
              <a:rPr lang="en-US" sz="1400" dirty="0" err="1" smtClean="0"/>
              <a:t>Robonaut</a:t>
            </a:r>
            <a:r>
              <a:rPr lang="en-US" sz="1400" dirty="0" smtClean="0"/>
              <a:t>”]</a:t>
            </a:r>
            <a:endParaRPr lang="en-US" sz="1400" dirty="0"/>
          </a:p>
        </p:txBody>
      </p:sp>
      <p:sp>
        <p:nvSpPr>
          <p:cNvPr id="12" name="Date Placeholder 11"/>
          <p:cNvSpPr>
            <a:spLocks noGrp="1"/>
          </p:cNvSpPr>
          <p:nvPr>
            <p:ph type="dt" sz="half" idx="10"/>
          </p:nvPr>
        </p:nvSpPr>
        <p:spPr/>
        <p:txBody>
          <a:bodyPr/>
          <a:lstStyle/>
          <a:p>
            <a:r>
              <a:rPr lang="en-US" dirty="0" smtClean="0"/>
              <a:t>16722 S2009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7" name="Picture 5" descr="C:\Documents and Settings\mkaragoz\Desktop\elastic.jpg"/>
          <p:cNvPicPr>
            <a:picLocks noChangeAspect="1" noChangeArrowheads="1"/>
          </p:cNvPicPr>
          <p:nvPr/>
        </p:nvPicPr>
        <p:blipFill>
          <a:blip r:embed="rId3"/>
          <a:srcRect/>
          <a:stretch>
            <a:fillRect/>
          </a:stretch>
        </p:blipFill>
        <p:spPr bwMode="auto">
          <a:xfrm>
            <a:off x="0" y="4419600"/>
            <a:ext cx="4866702" cy="2057400"/>
          </a:xfrm>
          <a:prstGeom prst="rect">
            <a:avLst/>
          </a:prstGeom>
          <a:noFill/>
        </p:spPr>
      </p:pic>
      <p:sp>
        <p:nvSpPr>
          <p:cNvPr id="2" name="Title 1"/>
          <p:cNvSpPr>
            <a:spLocks noGrp="1"/>
          </p:cNvSpPr>
          <p:nvPr>
            <p:ph type="title"/>
          </p:nvPr>
        </p:nvSpPr>
        <p:spPr/>
        <p:txBody>
          <a:bodyPr>
            <a:normAutofit/>
          </a:bodyPr>
          <a:lstStyle/>
          <a:p>
            <a:r>
              <a:rPr lang="en-US" dirty="0" smtClean="0"/>
              <a:t>Application: Tactile Displays</a:t>
            </a:r>
            <a:endParaRPr lang="en-US" dirty="0"/>
          </a:p>
        </p:txBody>
      </p:sp>
      <p:sp>
        <p:nvSpPr>
          <p:cNvPr id="3" name="Content Placeholder 2"/>
          <p:cNvSpPr>
            <a:spLocks noGrp="1"/>
          </p:cNvSpPr>
          <p:nvPr>
            <p:ph idx="1"/>
          </p:nvPr>
        </p:nvSpPr>
        <p:spPr>
          <a:xfrm>
            <a:off x="381000" y="1371600"/>
            <a:ext cx="5638800" cy="4525963"/>
          </a:xfrm>
        </p:spPr>
        <p:txBody>
          <a:bodyPr>
            <a:normAutofit/>
          </a:bodyPr>
          <a:lstStyle/>
          <a:p>
            <a:r>
              <a:rPr lang="en-US" sz="2400" dirty="0" smtClean="0"/>
              <a:t>The inverse problem:</a:t>
            </a:r>
          </a:p>
          <a:p>
            <a:pPr lvl="1"/>
            <a:r>
              <a:rPr lang="en-US" sz="2000" dirty="0" smtClean="0"/>
              <a:t>When the collected data is to be presented directly to human as touch, force feedback… </a:t>
            </a:r>
          </a:p>
          <a:p>
            <a:r>
              <a:rPr lang="en-US" sz="2400" dirty="0" smtClean="0"/>
              <a:t>UC Berkeley’s tactile display: 5 x 5 array of pneumatic pins</a:t>
            </a:r>
          </a:p>
          <a:p>
            <a:pPr lvl="1"/>
            <a:r>
              <a:rPr lang="en-US" sz="2000" dirty="0" smtClean="0"/>
              <a:t> 0.3 N per element, 3 dB point of 8 Hz, and 3 bits of force resolution</a:t>
            </a:r>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Tactile Sensors</a:t>
            </a:r>
            <a:endParaRPr lang="en-US" dirty="0"/>
          </a:p>
        </p:txBody>
      </p:sp>
      <p:pic>
        <p:nvPicPr>
          <p:cNvPr id="9218" name="Picture 2"/>
          <p:cNvPicPr>
            <a:picLocks noChangeAspect="1" noChangeArrowheads="1"/>
          </p:cNvPicPr>
          <p:nvPr/>
        </p:nvPicPr>
        <p:blipFill>
          <a:blip r:embed="rId4"/>
          <a:srcRect/>
          <a:stretch>
            <a:fillRect/>
          </a:stretch>
        </p:blipFill>
        <p:spPr bwMode="auto">
          <a:xfrm>
            <a:off x="6324600" y="1295400"/>
            <a:ext cx="2600960" cy="24384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5"/>
          <a:srcRect/>
          <a:stretch>
            <a:fillRect/>
          </a:stretch>
        </p:blipFill>
        <p:spPr bwMode="auto">
          <a:xfrm>
            <a:off x="5029200" y="3886200"/>
            <a:ext cx="3962400" cy="2807716"/>
          </a:xfrm>
          <a:prstGeom prst="rect">
            <a:avLst/>
          </a:prstGeom>
          <a:noFill/>
          <a:ln w="9525">
            <a:noFill/>
            <a:miter lim="800000"/>
            <a:headEnd/>
            <a:tailEnd/>
          </a:ln>
          <a:effectLst/>
        </p:spPr>
      </p:pic>
      <p:pic>
        <p:nvPicPr>
          <p:cNvPr id="23554" name="Picture 2" descr="http://robotics.eecs.berkeley.edu/~ronf/TELETACTION/tactile2.jpg"/>
          <p:cNvPicPr>
            <a:picLocks noChangeAspect="1" noChangeArrowheads="1"/>
          </p:cNvPicPr>
          <p:nvPr/>
        </p:nvPicPr>
        <p:blipFill>
          <a:blip r:embed="rId6"/>
          <a:srcRect/>
          <a:stretch>
            <a:fillRect/>
          </a:stretch>
        </p:blipFill>
        <p:spPr bwMode="auto">
          <a:xfrm>
            <a:off x="7576791" y="5715000"/>
            <a:ext cx="1567209" cy="1009103"/>
          </a:xfrm>
          <a:prstGeom prst="rect">
            <a:avLst/>
          </a:prstGeom>
          <a:noFill/>
        </p:spPr>
      </p:pic>
      <p:sp>
        <p:nvSpPr>
          <p:cNvPr id="12" name="TextBox 11"/>
          <p:cNvSpPr txBox="1"/>
          <p:nvPr/>
        </p:nvSpPr>
        <p:spPr>
          <a:xfrm>
            <a:off x="304800" y="6019800"/>
            <a:ext cx="2971800" cy="523220"/>
          </a:xfrm>
          <a:prstGeom prst="rect">
            <a:avLst/>
          </a:prstGeom>
          <a:noFill/>
        </p:spPr>
        <p:txBody>
          <a:bodyPr wrap="square" rtlCol="0">
            <a:spAutoFit/>
          </a:bodyPr>
          <a:lstStyle/>
          <a:p>
            <a:r>
              <a:rPr lang="en-US" sz="1400" dirty="0" smtClean="0"/>
              <a:t>[Moy, </a:t>
            </a:r>
            <a:r>
              <a:rPr lang="en-US" sz="1400" i="1" dirty="0" smtClean="0"/>
              <a:t>et al</a:t>
            </a:r>
            <a:r>
              <a:rPr lang="en-US" sz="1400" i="1" smtClean="0"/>
              <a:t>., </a:t>
            </a:r>
            <a:r>
              <a:rPr lang="en-US" sz="1400" smtClean="0"/>
              <a:t>“A Compliant Tactile Display for Teletaction, </a:t>
            </a:r>
            <a:r>
              <a:rPr lang="en-US" sz="1400" dirty="0" smtClean="0"/>
              <a:t>”]</a:t>
            </a:r>
            <a:endParaRPr lang="en-US" sz="1400" dirty="0"/>
          </a:p>
        </p:txBody>
      </p:sp>
      <p:sp>
        <p:nvSpPr>
          <p:cNvPr id="13" name="Date Placeholder 12"/>
          <p:cNvSpPr>
            <a:spLocks noGrp="1"/>
          </p:cNvSpPr>
          <p:nvPr>
            <p:ph type="dt" sz="half" idx="10"/>
          </p:nvPr>
        </p:nvSpPr>
        <p:spPr/>
        <p:txBody>
          <a:bodyPr/>
          <a:lstStyle/>
          <a:p>
            <a:r>
              <a:rPr lang="en-US" dirty="0" smtClean="0"/>
              <a:t>16722 S2009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Human </a:t>
            </a:r>
            <a:r>
              <a:rPr lang="en-US" dirty="0" err="1" smtClean="0"/>
              <a:t>mechanoreception</a:t>
            </a:r>
            <a:r>
              <a:rPr lang="en-US" dirty="0" smtClean="0"/>
              <a:t>:</a:t>
            </a:r>
            <a:endParaRPr lang="en-US" dirty="0"/>
          </a:p>
        </p:txBody>
      </p:sp>
      <p:sp>
        <p:nvSpPr>
          <p:cNvPr id="3" name="Content Placeholder 2"/>
          <p:cNvSpPr>
            <a:spLocks noGrp="1"/>
          </p:cNvSpPr>
          <p:nvPr>
            <p:ph idx="1"/>
          </p:nvPr>
        </p:nvSpPr>
        <p:spPr>
          <a:xfrm>
            <a:off x="228600" y="1219200"/>
            <a:ext cx="5486400" cy="3047999"/>
          </a:xfrm>
        </p:spPr>
        <p:txBody>
          <a:bodyPr>
            <a:noAutofit/>
          </a:bodyPr>
          <a:lstStyle/>
          <a:p>
            <a:r>
              <a:rPr lang="en-US" sz="2000" dirty="0" smtClean="0"/>
              <a:t>Understanding human touch is important because in the case of displays, it is an upper limit, in the case of sensors, it is a reference point. </a:t>
            </a:r>
          </a:p>
          <a:p>
            <a:pPr>
              <a:lnSpc>
                <a:spcPct val="115000"/>
              </a:lnSpc>
            </a:pPr>
            <a:r>
              <a:rPr lang="en-US" sz="2000" dirty="0" smtClean="0"/>
              <a:t> “An ideal display requires 50 N/cm</a:t>
            </a:r>
            <a:r>
              <a:rPr lang="en-US" sz="2000" baseline="30000" dirty="0" smtClean="0"/>
              <a:t>2</a:t>
            </a:r>
            <a:r>
              <a:rPr lang="en-US" sz="2000" dirty="0" smtClean="0"/>
              <a:t> peak pressure, 4 mm stroke, and 50 Hz bandwidth; that is, a power density of 10W/cm</a:t>
            </a:r>
            <a:r>
              <a:rPr lang="en-US" sz="2000" baseline="30000" dirty="0" smtClean="0"/>
              <a:t>2</a:t>
            </a:r>
            <a:r>
              <a:rPr lang="en-US" sz="2000" dirty="0" smtClean="0"/>
              <a:t> with an actuator density of 1 per mm</a:t>
            </a:r>
            <a:r>
              <a:rPr lang="en-US" sz="2000" baseline="30000" dirty="0" smtClean="0"/>
              <a:t>2</a:t>
            </a:r>
            <a:r>
              <a:rPr lang="en-US" sz="2000" dirty="0" smtClean="0"/>
              <a:t>”. [Moy, </a:t>
            </a:r>
            <a:r>
              <a:rPr lang="en-US" sz="2000" i="1" dirty="0" smtClean="0"/>
              <a:t>et al., </a:t>
            </a:r>
            <a:r>
              <a:rPr lang="en-US" sz="2000" dirty="0" smtClean="0"/>
              <a:t>“Human Psychophysics for </a:t>
            </a:r>
            <a:r>
              <a:rPr lang="en-US" sz="2000" dirty="0" err="1" smtClean="0"/>
              <a:t>Teletaction</a:t>
            </a:r>
            <a:r>
              <a:rPr lang="en-US" sz="2000" dirty="0" smtClean="0"/>
              <a:t> System Design” ]</a:t>
            </a:r>
          </a:p>
        </p:txBody>
      </p:sp>
      <p:pic>
        <p:nvPicPr>
          <p:cNvPr id="1026" name="Picture 2"/>
          <p:cNvPicPr>
            <a:picLocks noChangeAspect="1" noChangeArrowheads="1"/>
          </p:cNvPicPr>
          <p:nvPr/>
        </p:nvPicPr>
        <p:blipFill>
          <a:blip r:embed="rId3" cstate="print"/>
          <a:srcRect/>
          <a:stretch>
            <a:fillRect/>
          </a:stretch>
        </p:blipFill>
        <p:spPr bwMode="auto">
          <a:xfrm>
            <a:off x="5791200" y="1447800"/>
            <a:ext cx="2259206" cy="269625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1DF3BA0-48BC-49D2-9EA3-8E2AF4881309}"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Tactile Sensors</a:t>
            </a:r>
            <a:endParaRPr lang="en-US"/>
          </a:p>
        </p:txBody>
      </p:sp>
      <p:pic>
        <p:nvPicPr>
          <p:cNvPr id="4" name="Picture 2"/>
          <p:cNvPicPr>
            <a:picLocks noChangeAspect="1" noChangeArrowheads="1"/>
          </p:cNvPicPr>
          <p:nvPr/>
        </p:nvPicPr>
        <p:blipFill>
          <a:blip r:embed="rId4"/>
          <a:srcRect/>
          <a:stretch>
            <a:fillRect/>
          </a:stretch>
        </p:blipFill>
        <p:spPr bwMode="auto">
          <a:xfrm>
            <a:off x="2286000" y="4495800"/>
            <a:ext cx="6010275" cy="1961636"/>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a:t>
            </a:r>
            <a:br>
              <a:rPr lang="en-US" dirty="0" smtClean="0"/>
            </a:br>
            <a:r>
              <a:rPr lang="en-US" dirty="0" smtClean="0"/>
              <a:t>Tactile Displays for the blind</a:t>
            </a:r>
            <a:endParaRPr lang="en-US" dirty="0"/>
          </a:p>
        </p:txBody>
      </p:sp>
      <p:sp>
        <p:nvSpPr>
          <p:cNvPr id="3" name="Content Placeholder 2"/>
          <p:cNvSpPr>
            <a:spLocks noGrp="1"/>
          </p:cNvSpPr>
          <p:nvPr>
            <p:ph idx="1"/>
          </p:nvPr>
        </p:nvSpPr>
        <p:spPr>
          <a:xfrm>
            <a:off x="381000" y="1447800"/>
            <a:ext cx="4953000" cy="1828800"/>
          </a:xfrm>
        </p:spPr>
        <p:txBody>
          <a:bodyPr>
            <a:normAutofit fontScale="92500" lnSpcReduction="20000"/>
          </a:bodyPr>
          <a:lstStyle/>
          <a:p>
            <a:r>
              <a:rPr lang="en-US" sz="2200" dirty="0" smtClean="0"/>
              <a:t>Display with 256 tactile dots on an area of 4 x 4 cm</a:t>
            </a:r>
          </a:p>
          <a:p>
            <a:r>
              <a:rPr lang="en-US" sz="2200" dirty="0" smtClean="0"/>
              <a:t>Displays characters instead of Braille cells</a:t>
            </a:r>
          </a:p>
          <a:p>
            <a:r>
              <a:rPr lang="en-US" sz="2200" dirty="0" smtClean="0"/>
              <a:t>Piezoelectric actuators </a:t>
            </a:r>
          </a:p>
          <a:p>
            <a:r>
              <a:rPr lang="en-US" sz="2200" dirty="0" smtClean="0"/>
              <a:t>Can read from cell phone screen and show video (black-white)!  </a:t>
            </a:r>
          </a:p>
          <a:p>
            <a:pPr lvl="1"/>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9219" name="Picture 3"/>
          <p:cNvPicPr>
            <a:picLocks noChangeAspect="1" noChangeArrowheads="1"/>
          </p:cNvPicPr>
          <p:nvPr/>
        </p:nvPicPr>
        <p:blipFill>
          <a:blip r:embed="rId3"/>
          <a:srcRect/>
          <a:stretch>
            <a:fillRect/>
          </a:stretch>
        </p:blipFill>
        <p:spPr bwMode="auto">
          <a:xfrm>
            <a:off x="5486400" y="1752600"/>
            <a:ext cx="3181350" cy="2390456"/>
          </a:xfrm>
          <a:prstGeom prst="rect">
            <a:avLst/>
          </a:prstGeom>
          <a:noFill/>
          <a:ln w="9525">
            <a:noFill/>
            <a:miter lim="800000"/>
            <a:headEnd/>
            <a:tailEnd/>
          </a:ln>
          <a:effectLst/>
        </p:spPr>
      </p:pic>
      <p:pic>
        <p:nvPicPr>
          <p:cNvPr id="13314" name="Picture 2"/>
          <p:cNvPicPr>
            <a:picLocks noChangeAspect="1" noChangeArrowheads="1"/>
          </p:cNvPicPr>
          <p:nvPr/>
        </p:nvPicPr>
        <p:blipFill>
          <a:blip r:embed="rId4"/>
          <a:srcRect/>
          <a:stretch>
            <a:fillRect/>
          </a:stretch>
        </p:blipFill>
        <p:spPr bwMode="auto">
          <a:xfrm>
            <a:off x="5867400" y="4267200"/>
            <a:ext cx="2371725" cy="187642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5"/>
          <a:srcRect/>
          <a:stretch>
            <a:fillRect/>
          </a:stretch>
        </p:blipFill>
        <p:spPr bwMode="auto">
          <a:xfrm>
            <a:off x="152400" y="3733800"/>
            <a:ext cx="3276600" cy="2211877"/>
          </a:xfrm>
          <a:prstGeom prst="rect">
            <a:avLst/>
          </a:prstGeom>
          <a:noFill/>
          <a:ln w="9525">
            <a:noFill/>
            <a:miter lim="800000"/>
            <a:headEnd/>
            <a:tailEnd/>
          </a:ln>
          <a:effectLst/>
        </p:spPr>
      </p:pic>
      <p:sp>
        <p:nvSpPr>
          <p:cNvPr id="11" name="Rectangle 10"/>
          <p:cNvSpPr/>
          <p:nvPr/>
        </p:nvSpPr>
        <p:spPr>
          <a:xfrm>
            <a:off x="5105400" y="6172200"/>
            <a:ext cx="4038600" cy="307777"/>
          </a:xfrm>
          <a:prstGeom prst="rect">
            <a:avLst/>
          </a:prstGeom>
        </p:spPr>
        <p:txBody>
          <a:bodyPr wrap="square">
            <a:spAutoFit/>
          </a:bodyPr>
          <a:lstStyle/>
          <a:p>
            <a:r>
              <a:rPr lang="en-US" sz="1400" dirty="0" smtClean="0"/>
              <a:t>http://www.abtim.com/home__e_/home__e_.html</a:t>
            </a:r>
            <a:endParaRPr lang="en-US" sz="1400" dirty="0"/>
          </a:p>
        </p:txBody>
      </p:sp>
      <p:pic>
        <p:nvPicPr>
          <p:cNvPr id="22530" name="Picture 2" descr="Picture: Single tactile dots of the VideoTIM display"/>
          <p:cNvPicPr>
            <a:picLocks noChangeAspect="1" noChangeArrowheads="1"/>
          </p:cNvPicPr>
          <p:nvPr/>
        </p:nvPicPr>
        <p:blipFill>
          <a:blip r:embed="rId6"/>
          <a:srcRect/>
          <a:stretch>
            <a:fillRect/>
          </a:stretch>
        </p:blipFill>
        <p:spPr bwMode="auto">
          <a:xfrm>
            <a:off x="3200400" y="4191000"/>
            <a:ext cx="2189722" cy="1581151"/>
          </a:xfrm>
          <a:prstGeom prst="rect">
            <a:avLst/>
          </a:prstGeom>
          <a:noFill/>
        </p:spPr>
      </p:pic>
      <p:sp>
        <p:nvSpPr>
          <p:cNvPr id="12" name="Date Placeholder 11"/>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Ultrasound tactile display</a:t>
            </a:r>
            <a:endParaRPr lang="en-US" dirty="0"/>
          </a:p>
        </p:txBody>
      </p:sp>
      <p:sp>
        <p:nvSpPr>
          <p:cNvPr id="4" name="Slide Number Placeholder 3"/>
          <p:cNvSpPr>
            <a:spLocks noGrp="1"/>
          </p:cNvSpPr>
          <p:nvPr>
            <p:ph type="sldNum" sz="quarter" idx="12"/>
          </p:nvPr>
        </p:nvSpPr>
        <p:spPr/>
        <p:txBody>
          <a:bodyPr/>
          <a:lstStyle/>
          <a:p>
            <a:fld id="{E1DF3BA0-48BC-49D2-9EA3-8E2AF4881309}"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5638800" y="1600200"/>
            <a:ext cx="2590800" cy="1943100"/>
          </a:xfrm>
          <a:prstGeom prst="rect">
            <a:avLst/>
          </a:prstGeom>
          <a:noFill/>
          <a:ln w="9525">
            <a:noFill/>
            <a:miter lim="800000"/>
            <a:headEnd/>
            <a:tailEnd/>
          </a:ln>
          <a:effectLst/>
        </p:spPr>
      </p:pic>
      <p:sp>
        <p:nvSpPr>
          <p:cNvPr id="9" name="Content Placeholder 8"/>
          <p:cNvSpPr>
            <a:spLocks noGrp="1"/>
          </p:cNvSpPr>
          <p:nvPr>
            <p:ph idx="1"/>
          </p:nvPr>
        </p:nvSpPr>
        <p:spPr>
          <a:xfrm>
            <a:off x="457200" y="1600200"/>
            <a:ext cx="4648200" cy="4525963"/>
          </a:xfrm>
        </p:spPr>
        <p:txBody>
          <a:bodyPr>
            <a:normAutofit/>
          </a:bodyPr>
          <a:lstStyle/>
          <a:p>
            <a:r>
              <a:rPr lang="en-US" sz="2400" dirty="0" smtClean="0"/>
              <a:t>It creates and focuses ultrasonic pressure using 91 transducers. (no air flow, localized pressure)</a:t>
            </a:r>
          </a:p>
          <a:p>
            <a:r>
              <a:rPr lang="da-DK" sz="2000" dirty="0" smtClean="0"/>
              <a:t>20 Pa at 300 mm, at 40kHz</a:t>
            </a:r>
            <a:endParaRPr lang="en-US" sz="2000" dirty="0" smtClean="0"/>
          </a:p>
          <a:p>
            <a:r>
              <a:rPr lang="en-US" sz="2000" dirty="0" smtClean="0"/>
              <a:t>“Now we are developing a 3D interaction system which enables its users to handle 3D graphic objects with tactile feedbacks without any gloves or wearable devices.”</a:t>
            </a:r>
          </a:p>
          <a:p>
            <a:r>
              <a:rPr lang="en-US" sz="2400" dirty="0" smtClean="0"/>
              <a:t>I think it means “variable or multiple focal points”</a:t>
            </a:r>
          </a:p>
          <a:p>
            <a:endParaRPr lang="en-US" dirty="0"/>
          </a:p>
        </p:txBody>
      </p:sp>
      <p:sp>
        <p:nvSpPr>
          <p:cNvPr id="10" name="Rectangle 9"/>
          <p:cNvSpPr/>
          <p:nvPr/>
        </p:nvSpPr>
        <p:spPr>
          <a:xfrm>
            <a:off x="457200" y="5867400"/>
            <a:ext cx="7086600" cy="523220"/>
          </a:xfrm>
          <a:prstGeom prst="rect">
            <a:avLst/>
          </a:prstGeom>
        </p:spPr>
        <p:txBody>
          <a:bodyPr wrap="square">
            <a:spAutoFit/>
          </a:bodyPr>
          <a:lstStyle/>
          <a:p>
            <a:r>
              <a:rPr lang="en-US" sz="1400" dirty="0" smtClean="0">
                <a:hlinkClick r:id="rId4"/>
              </a:rPr>
              <a:t>http://www.youtube.com/watch?v=hSf2-jm0SsQ&amp;eurl=http://www.alab.t.u-tokyo.ac.jp/~siggraph/08/Tactile/SIGGRAPH08-Tactile.html&amp;feature=player_embedded</a:t>
            </a:r>
            <a:r>
              <a:rPr lang="en-US" sz="1400" dirty="0" smtClean="0"/>
              <a:t> </a:t>
            </a:r>
            <a:endParaRPr lang="en-US" sz="1400" dirty="0"/>
          </a:p>
        </p:txBody>
      </p:sp>
      <p:sp>
        <p:nvSpPr>
          <p:cNvPr id="11" name="TextBox 10"/>
          <p:cNvSpPr txBox="1"/>
          <p:nvPr/>
        </p:nvSpPr>
        <p:spPr>
          <a:xfrm>
            <a:off x="4572000" y="4724400"/>
            <a:ext cx="4419600" cy="738664"/>
          </a:xfrm>
          <a:prstGeom prst="rect">
            <a:avLst/>
          </a:prstGeom>
          <a:noFill/>
        </p:spPr>
        <p:txBody>
          <a:bodyPr wrap="square" rtlCol="0">
            <a:spAutoFit/>
          </a:bodyPr>
          <a:lstStyle/>
          <a:p>
            <a:r>
              <a:rPr lang="en-US" sz="1400" dirty="0" smtClean="0"/>
              <a:t>[Iwamoto, </a:t>
            </a:r>
            <a:r>
              <a:rPr lang="en-US" sz="1400" i="1" dirty="0" smtClean="0"/>
              <a:t>et al.,</a:t>
            </a:r>
            <a:r>
              <a:rPr lang="en-US" sz="1400" dirty="0" smtClean="0"/>
              <a:t> "Non-Contact Method for Producing Tactile Sensation Using Airborne Ultrasound," Proc. </a:t>
            </a:r>
            <a:r>
              <a:rPr lang="en-US" sz="1400" dirty="0" err="1" smtClean="0"/>
              <a:t>EuroHaptics</a:t>
            </a:r>
            <a:r>
              <a:rPr lang="en-US" sz="1400" dirty="0" smtClean="0"/>
              <a:t> 2008, LNCS 5024, pp. 504-513, June, 2008.”]</a:t>
            </a:r>
            <a:endParaRPr lang="en-US" sz="1400" dirty="0"/>
          </a:p>
        </p:txBody>
      </p:sp>
      <p:sp>
        <p:nvSpPr>
          <p:cNvPr id="12" name="Date Placeholder 11"/>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Ultrasound tactile display</a:t>
            </a:r>
            <a:endParaRPr lang="en-US" dirty="0"/>
          </a:p>
        </p:txBody>
      </p:sp>
      <p:sp>
        <p:nvSpPr>
          <p:cNvPr id="4" name="Slide Number Placeholder 3"/>
          <p:cNvSpPr>
            <a:spLocks noGrp="1"/>
          </p:cNvSpPr>
          <p:nvPr>
            <p:ph type="sldNum" sz="quarter" idx="12"/>
          </p:nvPr>
        </p:nvSpPr>
        <p:spPr/>
        <p:txBody>
          <a:bodyPr/>
          <a:lstStyle/>
          <a:p>
            <a:fld id="{E1DF3BA0-48BC-49D2-9EA3-8E2AF4881309}"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dirty="0"/>
          </a:p>
        </p:txBody>
      </p:sp>
      <p:sp>
        <p:nvSpPr>
          <p:cNvPr id="10" name="Rectangle 9"/>
          <p:cNvSpPr/>
          <p:nvPr/>
        </p:nvSpPr>
        <p:spPr>
          <a:xfrm>
            <a:off x="457200" y="5867400"/>
            <a:ext cx="7086600" cy="523220"/>
          </a:xfrm>
          <a:prstGeom prst="rect">
            <a:avLst/>
          </a:prstGeom>
        </p:spPr>
        <p:txBody>
          <a:bodyPr wrap="square">
            <a:spAutoFit/>
          </a:bodyPr>
          <a:lstStyle/>
          <a:p>
            <a:r>
              <a:rPr lang="en-US" sz="1400" dirty="0" smtClean="0">
                <a:hlinkClick r:id="rId3"/>
              </a:rPr>
              <a:t>http://www.youtube.com/watch?v=hSf2-jm0SsQ&amp;eurl=http://www.alab.t.u-tokyo.ac.jp/~siggraph/08/Tactile/SIGGRAPH08-Tactile.html&amp;feature=player_embedded</a:t>
            </a:r>
            <a:r>
              <a:rPr lang="en-US" sz="1400" dirty="0" smtClean="0"/>
              <a:t> </a:t>
            </a:r>
            <a:endParaRPr lang="en-US" sz="1400" dirty="0"/>
          </a:p>
        </p:txBody>
      </p:sp>
      <p:sp>
        <p:nvSpPr>
          <p:cNvPr id="11" name="TextBox 10"/>
          <p:cNvSpPr txBox="1"/>
          <p:nvPr/>
        </p:nvSpPr>
        <p:spPr>
          <a:xfrm>
            <a:off x="609600" y="5334000"/>
            <a:ext cx="8077200" cy="523220"/>
          </a:xfrm>
          <a:prstGeom prst="rect">
            <a:avLst/>
          </a:prstGeom>
          <a:noFill/>
        </p:spPr>
        <p:txBody>
          <a:bodyPr wrap="square" rtlCol="0">
            <a:spAutoFit/>
          </a:bodyPr>
          <a:lstStyle/>
          <a:p>
            <a:r>
              <a:rPr lang="en-US" sz="1400" dirty="0" smtClean="0"/>
              <a:t>[Iwamoto, </a:t>
            </a:r>
            <a:r>
              <a:rPr lang="en-US" sz="1400" i="1" dirty="0" smtClean="0"/>
              <a:t>et al.,</a:t>
            </a:r>
            <a:r>
              <a:rPr lang="en-US" sz="1400" dirty="0" smtClean="0"/>
              <a:t> "Non-Contact Method for Producing Tactile Sensation Using Airborne Ultrasound," Proc. </a:t>
            </a:r>
            <a:r>
              <a:rPr lang="en-US" sz="1400" dirty="0" err="1" smtClean="0"/>
              <a:t>EuroHaptics</a:t>
            </a:r>
            <a:r>
              <a:rPr lang="en-US" sz="1400" dirty="0" smtClean="0"/>
              <a:t> 2008, LNCS 5024, pp. 504-513, June, 2008.”]</a:t>
            </a:r>
            <a:endParaRPr lang="en-US" sz="1400" dirty="0"/>
          </a:p>
        </p:txBody>
      </p:sp>
      <p:sp>
        <p:nvSpPr>
          <p:cNvPr id="13" name="Date Placeholder 12"/>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Haptics</a:t>
            </a:r>
            <a:r>
              <a:rPr lang="en-US" dirty="0" smtClean="0"/>
              <a:t>, Tactile Sensing:</a:t>
            </a:r>
            <a:endParaRPr lang="en-US" dirty="0"/>
          </a:p>
        </p:txBody>
      </p:sp>
      <p:sp>
        <p:nvSpPr>
          <p:cNvPr id="3" name="Content Placeholder 2"/>
          <p:cNvSpPr>
            <a:spLocks noGrp="1"/>
          </p:cNvSpPr>
          <p:nvPr>
            <p:ph idx="1"/>
          </p:nvPr>
        </p:nvSpPr>
        <p:spPr>
          <a:xfrm>
            <a:off x="457200" y="3352800"/>
            <a:ext cx="5105400" cy="3078163"/>
          </a:xfrm>
        </p:spPr>
        <p:txBody>
          <a:bodyPr>
            <a:normAutofit fontScale="55000" lnSpcReduction="20000"/>
          </a:bodyPr>
          <a:lstStyle/>
          <a:p>
            <a:r>
              <a:rPr lang="en-US" dirty="0" smtClean="0"/>
              <a:t>In robotics, they are used in slightly different context: </a:t>
            </a:r>
          </a:p>
          <a:p>
            <a:pPr lvl="1">
              <a:buNone/>
            </a:pPr>
            <a:r>
              <a:rPr lang="en-US" dirty="0" smtClean="0"/>
              <a:t>	Tactile (sensor): “a device that measures parameters of a contact interaction between the device and some physical stimuli” [Nicholls and Lee, 1989]</a:t>
            </a:r>
          </a:p>
          <a:p>
            <a:pPr lvl="1">
              <a:buNone/>
            </a:pPr>
            <a:r>
              <a:rPr lang="en-US" dirty="0" smtClean="0"/>
              <a:t>	 </a:t>
            </a:r>
            <a:br>
              <a:rPr lang="en-US" dirty="0" smtClean="0"/>
            </a:br>
            <a:endParaRPr lang="en-US" dirty="0" smtClean="0"/>
          </a:p>
          <a:p>
            <a:r>
              <a:rPr lang="en-US" dirty="0" smtClean="0"/>
              <a:t>Main application areas: </a:t>
            </a:r>
            <a:r>
              <a:rPr lang="en-US" dirty="0" err="1" smtClean="0"/>
              <a:t>cutaneous</a:t>
            </a:r>
            <a:r>
              <a:rPr lang="en-US" dirty="0" smtClean="0"/>
              <a:t> sensors, sensing fingers, soft materials, industrial robot grippers, </a:t>
            </a:r>
            <a:r>
              <a:rPr lang="en-US" dirty="0" err="1" smtClean="0"/>
              <a:t>multifingered</a:t>
            </a:r>
            <a:r>
              <a:rPr lang="en-US" dirty="0" smtClean="0"/>
              <a:t> hands, probes and whiskers, analysis of sensing devices, </a:t>
            </a:r>
            <a:r>
              <a:rPr lang="en-US" dirty="0" err="1" smtClean="0"/>
              <a:t>haptic</a:t>
            </a:r>
            <a:r>
              <a:rPr lang="en-US" dirty="0" smtClean="0"/>
              <a:t> perception, processing sensory data </a:t>
            </a:r>
          </a:p>
        </p:txBody>
      </p:sp>
      <p:sp>
        <p:nvSpPr>
          <p:cNvPr id="4" name="Slide Number Placeholder 3"/>
          <p:cNvSpPr>
            <a:spLocks noGrp="1"/>
          </p:cNvSpPr>
          <p:nvPr>
            <p:ph type="sldNum" sz="quarter" idx="12"/>
          </p:nvPr>
        </p:nvSpPr>
        <p:spPr/>
        <p:txBody>
          <a:bodyPr/>
          <a:lstStyle/>
          <a:p>
            <a:fld id="{E1DF3BA0-48BC-49D2-9EA3-8E2AF488130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a:p>
        </p:txBody>
      </p:sp>
      <p:pic>
        <p:nvPicPr>
          <p:cNvPr id="8194" name="Picture 2" descr="C:\Documents and Settings\mkaragoz\Desktop\Picture 6.png"/>
          <p:cNvPicPr>
            <a:picLocks noChangeAspect="1" noChangeArrowheads="1"/>
          </p:cNvPicPr>
          <p:nvPr/>
        </p:nvPicPr>
        <p:blipFill>
          <a:blip r:embed="rId3"/>
          <a:srcRect/>
          <a:stretch>
            <a:fillRect/>
          </a:stretch>
        </p:blipFill>
        <p:spPr bwMode="auto">
          <a:xfrm>
            <a:off x="4572000" y="1600200"/>
            <a:ext cx="4286969" cy="1371600"/>
          </a:xfrm>
          <a:prstGeom prst="rect">
            <a:avLst/>
          </a:prstGeom>
          <a:noFill/>
        </p:spPr>
      </p:pic>
      <p:pic>
        <p:nvPicPr>
          <p:cNvPr id="8195" name="Picture 3" descr="C:\Documents and Settings\mkaragoz\Desktop\Picture 5.png"/>
          <p:cNvPicPr>
            <a:picLocks noChangeAspect="1" noChangeArrowheads="1"/>
          </p:cNvPicPr>
          <p:nvPr/>
        </p:nvPicPr>
        <p:blipFill>
          <a:blip r:embed="rId4"/>
          <a:srcRect/>
          <a:stretch>
            <a:fillRect/>
          </a:stretch>
        </p:blipFill>
        <p:spPr bwMode="auto">
          <a:xfrm>
            <a:off x="152400" y="1600200"/>
            <a:ext cx="4267200" cy="1190977"/>
          </a:xfrm>
          <a:prstGeom prst="rect">
            <a:avLst/>
          </a:prstGeom>
          <a:noFill/>
        </p:spPr>
      </p:pic>
      <p:pic>
        <p:nvPicPr>
          <p:cNvPr id="25601" name="Picture 1" descr="C:\Documents and Settings\mkaragoz\Desktop\Exports\Desktop\HandC_Bulb_03.jpg"/>
          <p:cNvPicPr>
            <a:picLocks noChangeAspect="1" noChangeArrowheads="1"/>
          </p:cNvPicPr>
          <p:nvPr/>
        </p:nvPicPr>
        <p:blipFill>
          <a:blip r:embed="rId5"/>
          <a:srcRect/>
          <a:stretch>
            <a:fillRect/>
          </a:stretch>
        </p:blipFill>
        <p:spPr bwMode="auto">
          <a:xfrm>
            <a:off x="6019800" y="3124200"/>
            <a:ext cx="2136267" cy="3200400"/>
          </a:xfrm>
          <a:prstGeom prst="rect">
            <a:avLst/>
          </a:prstGeom>
          <a:noFill/>
        </p:spPr>
      </p:pic>
      <p:sp>
        <p:nvSpPr>
          <p:cNvPr id="9" name="Date Placeholder 8"/>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dirty="0" smtClean="0"/>
              <a:t>Application: A </a:t>
            </a:r>
            <a:r>
              <a:rPr lang="en-US" dirty="0" err="1" smtClean="0"/>
              <a:t>haptic</a:t>
            </a:r>
            <a:r>
              <a:rPr lang="en-US" dirty="0" smtClean="0"/>
              <a:t> system; </a:t>
            </a:r>
            <a:br>
              <a:rPr lang="en-US" dirty="0" smtClean="0"/>
            </a:br>
            <a:r>
              <a:rPr lang="en-US" dirty="0" smtClean="0"/>
              <a:t>Tele-</a:t>
            </a:r>
            <a:r>
              <a:rPr lang="en-US" dirty="0" err="1" smtClean="0"/>
              <a:t>nano</a:t>
            </a:r>
            <a:r>
              <a:rPr lang="en-US" dirty="0" smtClean="0"/>
              <a:t>-manipulation</a:t>
            </a:r>
          </a:p>
        </p:txBody>
      </p:sp>
      <p:sp>
        <p:nvSpPr>
          <p:cNvPr id="22531" name="Rectangle 3"/>
          <p:cNvSpPr>
            <a:spLocks noGrp="1" noChangeArrowheads="1"/>
          </p:cNvSpPr>
          <p:nvPr>
            <p:ph type="body" idx="1"/>
          </p:nvPr>
        </p:nvSpPr>
        <p:spPr>
          <a:xfrm>
            <a:off x="457200" y="1600200"/>
            <a:ext cx="8534400" cy="1447800"/>
          </a:xfrm>
        </p:spPr>
        <p:txBody>
          <a:bodyPr>
            <a:normAutofit/>
          </a:bodyPr>
          <a:lstStyle/>
          <a:p>
            <a:pPr eaLnBrk="1" hangingPunct="1">
              <a:lnSpc>
                <a:spcPct val="80000"/>
              </a:lnSpc>
            </a:pPr>
            <a:r>
              <a:rPr lang="en-US" sz="2000" dirty="0" smtClean="0"/>
              <a:t>From </a:t>
            </a:r>
            <a:r>
              <a:rPr lang="en-US" sz="2000" dirty="0" err="1" smtClean="0"/>
              <a:t>NanoRobotics</a:t>
            </a:r>
            <a:r>
              <a:rPr lang="en-US" sz="2000" dirty="0" smtClean="0"/>
              <a:t> Lab at CMU.</a:t>
            </a:r>
          </a:p>
          <a:p>
            <a:pPr>
              <a:lnSpc>
                <a:spcPct val="80000"/>
              </a:lnSpc>
            </a:pPr>
            <a:r>
              <a:rPr lang="en-US" sz="2000" dirty="0" smtClean="0"/>
              <a:t>A combination of a sensor (AFM) and a robotic device for human interaction</a:t>
            </a:r>
          </a:p>
          <a:p>
            <a:pPr eaLnBrk="1" hangingPunct="1">
              <a:lnSpc>
                <a:spcPct val="80000"/>
              </a:lnSpc>
            </a:pPr>
            <a:r>
              <a:rPr lang="en-US" sz="2000" dirty="0" smtClean="0"/>
              <a:t>An atomic force microscope scans the specimen, and interfaces to the human as force feedback, using a robotic arm (Force Dimension Inc.)</a:t>
            </a:r>
          </a:p>
        </p:txBody>
      </p:sp>
      <p:pic>
        <p:nvPicPr>
          <p:cNvPr id="22529" name="Picture 1"/>
          <p:cNvPicPr>
            <a:picLocks noChangeAspect="1" noChangeArrowheads="1"/>
          </p:cNvPicPr>
          <p:nvPr/>
        </p:nvPicPr>
        <p:blipFill>
          <a:blip r:embed="rId3"/>
          <a:srcRect/>
          <a:stretch>
            <a:fillRect/>
          </a:stretch>
        </p:blipFill>
        <p:spPr bwMode="auto">
          <a:xfrm>
            <a:off x="1828800" y="2819400"/>
            <a:ext cx="5625554" cy="3394824"/>
          </a:xfrm>
          <a:prstGeom prst="rect">
            <a:avLst/>
          </a:prstGeom>
          <a:noFill/>
          <a:ln w="9525">
            <a:noFill/>
            <a:miter lim="800000"/>
            <a:headEnd/>
            <a:tailEnd/>
          </a:ln>
          <a:effectLst/>
        </p:spPr>
      </p:pic>
      <p:sp>
        <p:nvSpPr>
          <p:cNvPr id="6" name="Rectangle 5"/>
          <p:cNvSpPr/>
          <p:nvPr/>
        </p:nvSpPr>
        <p:spPr>
          <a:xfrm>
            <a:off x="685800" y="6365557"/>
            <a:ext cx="7467600" cy="492443"/>
          </a:xfrm>
          <a:prstGeom prst="rect">
            <a:avLst/>
          </a:prstGeom>
        </p:spPr>
        <p:txBody>
          <a:bodyPr wrap="square">
            <a:spAutoFit/>
          </a:bodyPr>
          <a:lstStyle/>
          <a:p>
            <a:r>
              <a:rPr lang="en-US" sz="1200" dirty="0" smtClean="0"/>
              <a:t>[</a:t>
            </a:r>
            <a:r>
              <a:rPr lang="en-US" sz="1200" dirty="0" err="1" smtClean="0"/>
              <a:t>Onal</a:t>
            </a:r>
            <a:r>
              <a:rPr lang="en-US" sz="1200" dirty="0" smtClean="0"/>
              <a:t>, </a:t>
            </a:r>
            <a:r>
              <a:rPr lang="en-US" sz="1200" i="1" dirty="0" smtClean="0"/>
              <a:t>et al.</a:t>
            </a:r>
            <a:r>
              <a:rPr lang="en-US" sz="1200" dirty="0" smtClean="0"/>
              <a:t>, "A Scaled Bilateral Control System for Experimental 1-D </a:t>
            </a:r>
            <a:r>
              <a:rPr lang="en-US" sz="1200" dirty="0" err="1" smtClean="0"/>
              <a:t>Teleoperated</a:t>
            </a:r>
            <a:r>
              <a:rPr lang="en-US" sz="1200" dirty="0" smtClean="0"/>
              <a:t> </a:t>
            </a:r>
            <a:r>
              <a:rPr lang="en-US" sz="1200" dirty="0" err="1" smtClean="0"/>
              <a:t>Nanomanipulation</a:t>
            </a:r>
            <a:r>
              <a:rPr lang="en-US" sz="1200" dirty="0" smtClean="0"/>
              <a:t> Applications," IEEE/RSJ Int. Conf. on Intelligent Robots and Systems, pp. 483-488, October 2007</a:t>
            </a:r>
            <a:r>
              <a:rPr lang="en-US" sz="1400" dirty="0" smtClean="0"/>
              <a:t>]</a:t>
            </a:r>
            <a:endParaRPr lang="en-US" sz="1200" dirty="0"/>
          </a:p>
        </p:txBody>
      </p:sp>
      <p:sp>
        <p:nvSpPr>
          <p:cNvPr id="7" name="Date Placeholder 6"/>
          <p:cNvSpPr>
            <a:spLocks noGrp="1"/>
          </p:cNvSpPr>
          <p:nvPr>
            <p:ph type="dt" sz="half" idx="10"/>
          </p:nvPr>
        </p:nvSpPr>
        <p:spPr/>
        <p:txBody>
          <a:bodyPr/>
          <a:lstStyle/>
          <a:p>
            <a:r>
              <a:rPr lang="en-US" dirty="0" smtClean="0"/>
              <a:t>16722 S2009</a:t>
            </a:r>
            <a:endParaRPr lang="en-US" dirty="0"/>
          </a:p>
        </p:txBody>
      </p:sp>
      <p:sp>
        <p:nvSpPr>
          <p:cNvPr id="8" name="Slide Number Placeholder 7"/>
          <p:cNvSpPr>
            <a:spLocks noGrp="1"/>
          </p:cNvSpPr>
          <p:nvPr>
            <p:ph type="sldNum" sz="quarter" idx="12"/>
          </p:nvPr>
        </p:nvSpPr>
        <p:spPr/>
        <p:txBody>
          <a:bodyPr/>
          <a:lstStyle/>
          <a:p>
            <a:fld id="{E1DF3BA0-48BC-49D2-9EA3-8E2AF4881309}" type="slidenum">
              <a:rPr lang="en-US" smtClean="0"/>
              <a:pPr/>
              <a:t>20</a:t>
            </a:fld>
            <a:endParaRPr lang="en-US"/>
          </a:p>
        </p:txBody>
      </p:sp>
      <p:sp>
        <p:nvSpPr>
          <p:cNvPr id="9" name="Footer Placeholder 8"/>
          <p:cNvSpPr>
            <a:spLocks noGrp="1"/>
          </p:cNvSpPr>
          <p:nvPr>
            <p:ph type="ftr" sz="quarter" idx="11"/>
          </p:nvPr>
        </p:nvSpPr>
        <p:spPr/>
        <p:txBody>
          <a:bodyPr/>
          <a:lstStyle/>
          <a:p>
            <a:r>
              <a:rPr lang="en-US" dirty="0" smtClean="0"/>
              <a:t>Tactile Sensors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commercial tactile sensors </a:t>
            </a:r>
            <a:br>
              <a:rPr lang="en-US" dirty="0" smtClean="0"/>
            </a:br>
            <a:r>
              <a:rPr lang="en-US" dirty="0" smtClean="0"/>
              <a:t>you can buy today (1)</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Elo</a:t>
            </a:r>
            <a:r>
              <a:rPr lang="en-US" dirty="0" smtClean="0"/>
              <a:t> </a:t>
            </a:r>
            <a:r>
              <a:rPr lang="en-US" dirty="0" err="1" smtClean="0"/>
              <a:t>Touchsystems</a:t>
            </a:r>
            <a:r>
              <a:rPr lang="en-US" dirty="0" smtClean="0"/>
              <a:t> (Tyco Electronics): </a:t>
            </a:r>
          </a:p>
          <a:p>
            <a:pPr lvl="1"/>
            <a:r>
              <a:rPr lang="en-US" dirty="0" smtClean="0"/>
              <a:t>Touch screens for kiosks, ATMs, etc…</a:t>
            </a:r>
          </a:p>
          <a:p>
            <a:pPr lvl="1"/>
            <a:r>
              <a:rPr lang="en-US" dirty="0" smtClean="0"/>
              <a:t>Positional accuracy ≈ 5mm</a:t>
            </a:r>
          </a:p>
          <a:p>
            <a:pPr lvl="1"/>
            <a:r>
              <a:rPr lang="en-US" dirty="0" smtClean="0"/>
              <a:t>Price ≈ 100$ - 300$ for (10” x  12”) </a:t>
            </a:r>
          </a:p>
          <a:p>
            <a:pPr lvl="1"/>
            <a:r>
              <a:rPr lang="en-US" dirty="0" smtClean="0"/>
              <a:t>Capacitive, resistive, acoustic…</a:t>
            </a:r>
          </a:p>
          <a:p>
            <a:pPr lvl="1"/>
            <a:r>
              <a:rPr lang="en-US" sz="1300" dirty="0" smtClean="0">
                <a:hlinkClick r:id="rId3"/>
              </a:rPr>
              <a:t>http://www.elotouch.com/Products/Touchscreens/default.asp</a:t>
            </a:r>
            <a:endParaRPr lang="en-US" sz="1300" dirty="0" smtClean="0"/>
          </a:p>
          <a:p>
            <a:pPr>
              <a:buNone/>
            </a:pPr>
            <a:endParaRPr lang="en-US" dirty="0" smtClean="0"/>
          </a:p>
          <a:p>
            <a:r>
              <a:rPr lang="en-US" dirty="0" err="1" smtClean="0"/>
              <a:t>Peratech</a:t>
            </a:r>
            <a:r>
              <a:rPr lang="en-US" dirty="0" smtClean="0"/>
              <a:t>, Ltd., in Durham, England</a:t>
            </a:r>
          </a:p>
          <a:p>
            <a:pPr lvl="1"/>
            <a:r>
              <a:rPr lang="en-US" dirty="0" smtClean="0"/>
              <a:t>Quantum Tunneling Composite</a:t>
            </a:r>
          </a:p>
          <a:p>
            <a:pPr lvl="1"/>
            <a:r>
              <a:rPr lang="en-US" dirty="0" smtClean="0"/>
              <a:t>Pressure switching and sensing material technology </a:t>
            </a:r>
          </a:p>
          <a:p>
            <a:pPr lvl="1"/>
            <a:r>
              <a:rPr lang="en-US" dirty="0" smtClean="0"/>
              <a:t>Unstressed Resistance ≈ 10</a:t>
            </a:r>
            <a:r>
              <a:rPr lang="en-US" baseline="30000" dirty="0" smtClean="0"/>
              <a:t>12</a:t>
            </a:r>
            <a:r>
              <a:rPr lang="en-US" dirty="0" smtClean="0"/>
              <a:t>Ohms , Under Stress ≈ 1 Ohm </a:t>
            </a:r>
          </a:p>
          <a:p>
            <a:pPr lvl="1"/>
            <a:r>
              <a:rPr lang="en-US" dirty="0" smtClean="0"/>
              <a:t>Flexible, durable, easily integrated sheets </a:t>
            </a:r>
          </a:p>
          <a:p>
            <a:pPr lvl="1"/>
            <a:r>
              <a:rPr lang="en-US" dirty="0" smtClean="0"/>
              <a:t>More sensitive than Force-Sensitive-Resistor</a:t>
            </a:r>
          </a:p>
          <a:p>
            <a:pPr lvl="1"/>
            <a:r>
              <a:rPr lang="en-US" dirty="0" smtClean="0"/>
              <a:t>(metal particles with spikes!)</a:t>
            </a:r>
          </a:p>
          <a:p>
            <a:pPr lvl="1"/>
            <a:r>
              <a:rPr lang="en-US" sz="1500" dirty="0" smtClean="0">
                <a:hlinkClick r:id="rId4"/>
              </a:rPr>
              <a:t>http://www.peratech.com/index.php</a:t>
            </a:r>
            <a:r>
              <a:rPr lang="en-US" sz="1500" dirty="0" smtClean="0"/>
              <a:t>    </a:t>
            </a:r>
          </a:p>
          <a:p>
            <a:pPr lvl="1">
              <a:buNone/>
            </a:pPr>
            <a:r>
              <a:rPr lang="en-US" dirty="0" smtClean="0"/>
              <a:t> </a:t>
            </a:r>
          </a:p>
          <a:p>
            <a:pPr lvl="1">
              <a:buNone/>
            </a:pPr>
            <a:r>
              <a:rPr lang="en-US" dirty="0" smtClean="0"/>
              <a:t> </a:t>
            </a:r>
          </a:p>
          <a:p>
            <a:pPr lvl="1">
              <a:buNone/>
            </a:pPr>
            <a:r>
              <a:rPr lang="en-US" dirty="0" smtClean="0"/>
              <a:t> </a:t>
            </a:r>
          </a:p>
          <a:p>
            <a:pPr lvl="1">
              <a:buNone/>
            </a:pPr>
            <a:r>
              <a:rPr lang="en-US" dirty="0" smtClean="0"/>
              <a:t> </a:t>
            </a:r>
          </a:p>
          <a:p>
            <a:pPr lvl="1">
              <a:buNone/>
            </a:pPr>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a:p>
        </p:txBody>
      </p:sp>
      <p:pic>
        <p:nvPicPr>
          <p:cNvPr id="16388" name="Picture 4" descr="http://www.mouser.com/images/3m/lrg/large3mtouchcleartek-3.jpg"/>
          <p:cNvPicPr>
            <a:picLocks noChangeAspect="1" noChangeArrowheads="1"/>
          </p:cNvPicPr>
          <p:nvPr/>
        </p:nvPicPr>
        <p:blipFill>
          <a:blip r:embed="rId5"/>
          <a:srcRect/>
          <a:stretch>
            <a:fillRect/>
          </a:stretch>
        </p:blipFill>
        <p:spPr bwMode="auto">
          <a:xfrm>
            <a:off x="5791200" y="1524000"/>
            <a:ext cx="2743200" cy="1828800"/>
          </a:xfrm>
          <a:prstGeom prst="rect">
            <a:avLst/>
          </a:prstGeom>
          <a:noFill/>
        </p:spPr>
      </p:pic>
      <p:pic>
        <p:nvPicPr>
          <p:cNvPr id="16391" name="Picture 7" descr="Surface of conventional composites &amp; QTC "/>
          <p:cNvPicPr>
            <a:picLocks noChangeAspect="1" noChangeArrowheads="1"/>
          </p:cNvPicPr>
          <p:nvPr/>
        </p:nvPicPr>
        <p:blipFill>
          <a:blip r:embed="rId6"/>
          <a:srcRect/>
          <a:stretch>
            <a:fillRect/>
          </a:stretch>
        </p:blipFill>
        <p:spPr bwMode="auto">
          <a:xfrm>
            <a:off x="6096000" y="3962400"/>
            <a:ext cx="1924050" cy="1695451"/>
          </a:xfrm>
          <a:prstGeom prst="rect">
            <a:avLst/>
          </a:prstGeom>
          <a:noFill/>
        </p:spPr>
      </p:pic>
      <p:pic>
        <p:nvPicPr>
          <p:cNvPr id="16393" name="Picture 9" descr="QTC Robotics"/>
          <p:cNvPicPr>
            <a:picLocks noChangeAspect="1" noChangeArrowheads="1"/>
          </p:cNvPicPr>
          <p:nvPr/>
        </p:nvPicPr>
        <p:blipFill>
          <a:blip r:embed="rId7"/>
          <a:srcRect/>
          <a:stretch>
            <a:fillRect/>
          </a:stretch>
        </p:blipFill>
        <p:spPr bwMode="auto">
          <a:xfrm>
            <a:off x="1752600" y="4953000"/>
            <a:ext cx="3752045" cy="1447800"/>
          </a:xfrm>
          <a:prstGeom prst="rect">
            <a:avLst/>
          </a:prstGeom>
          <a:noFill/>
        </p:spPr>
      </p:pic>
      <p:sp>
        <p:nvSpPr>
          <p:cNvPr id="11" name="Date Placeholder 10"/>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commercial tactile sensors </a:t>
            </a:r>
            <a:br>
              <a:rPr lang="en-US" dirty="0" smtClean="0"/>
            </a:br>
            <a:r>
              <a:rPr lang="en-US" dirty="0" smtClean="0"/>
              <a:t>you can buy today (2)</a:t>
            </a:r>
            <a:endParaRPr lang="en-US" dirty="0"/>
          </a:p>
        </p:txBody>
      </p:sp>
      <p:sp>
        <p:nvSpPr>
          <p:cNvPr id="3" name="Content Placeholder 2"/>
          <p:cNvSpPr>
            <a:spLocks noGrp="1"/>
          </p:cNvSpPr>
          <p:nvPr>
            <p:ph idx="1"/>
          </p:nvPr>
        </p:nvSpPr>
        <p:spPr/>
        <p:txBody>
          <a:bodyPr>
            <a:normAutofit/>
          </a:bodyPr>
          <a:lstStyle/>
          <a:p>
            <a:r>
              <a:rPr lang="en-US" sz="1800" dirty="0" err="1" smtClean="0"/>
              <a:t>Tactex</a:t>
            </a:r>
            <a:r>
              <a:rPr lang="en-US" sz="1800" dirty="0" smtClean="0"/>
              <a:t> Array and multi touch interfaces</a:t>
            </a:r>
          </a:p>
          <a:p>
            <a:pPr lvl="1"/>
            <a:r>
              <a:rPr lang="en-US" sz="1500" dirty="0" smtClean="0"/>
              <a:t>Optical tactile sensor – Fiber optic sensor pad</a:t>
            </a:r>
          </a:p>
          <a:p>
            <a:pPr lvl="1"/>
            <a:r>
              <a:rPr lang="en-US" sz="1500" dirty="0" smtClean="0"/>
              <a:t>Photo transmitter receiver embedded in a foam</a:t>
            </a:r>
          </a:p>
          <a:p>
            <a:pPr lvl="1"/>
            <a:r>
              <a:rPr lang="en-US" sz="1500" dirty="0" smtClean="0"/>
              <a:t>Rigid or Flexible</a:t>
            </a:r>
          </a:p>
          <a:p>
            <a:pPr lvl="1"/>
            <a:r>
              <a:rPr lang="en-US" sz="1500" dirty="0" smtClean="0"/>
              <a:t>100 to 600 sensing elements</a:t>
            </a:r>
          </a:p>
          <a:p>
            <a:pPr lvl="1"/>
            <a:r>
              <a:rPr lang="en-US" sz="1500" dirty="0" smtClean="0"/>
              <a:t>Letter-size to mattresses for sleep monitoring</a:t>
            </a:r>
          </a:p>
          <a:p>
            <a:pPr lvl="1"/>
            <a:r>
              <a:rPr lang="en-US" sz="1000" dirty="0" smtClean="0">
                <a:hlinkClick r:id="rId3"/>
              </a:rPr>
              <a:t>http://www.tactex.com/</a:t>
            </a:r>
            <a:endParaRPr lang="en-US" sz="1000" dirty="0" smtClean="0"/>
          </a:p>
          <a:p>
            <a:endParaRPr lang="en-US" sz="1800" dirty="0" smtClean="0"/>
          </a:p>
          <a:p>
            <a:r>
              <a:rPr lang="en-US" sz="1800" dirty="0" smtClean="0"/>
              <a:t>Interlink Electronics</a:t>
            </a:r>
          </a:p>
          <a:p>
            <a:pPr lvl="1"/>
            <a:r>
              <a:rPr lang="en-US" sz="1500" dirty="0" err="1" smtClean="0"/>
              <a:t>Touchpads</a:t>
            </a:r>
            <a:r>
              <a:rPr lang="en-US" sz="1500" dirty="0" smtClean="0"/>
              <a:t>  and Force-Sensitive-Resistors (FSR)</a:t>
            </a:r>
          </a:p>
          <a:p>
            <a:pPr lvl="1"/>
            <a:r>
              <a:rPr lang="en-US" sz="1600" dirty="0" smtClean="0"/>
              <a:t>Price &lt; 5$ for each FSR unit</a:t>
            </a:r>
            <a:endParaRPr lang="en-US" sz="1500" dirty="0" smtClean="0"/>
          </a:p>
          <a:p>
            <a:endParaRPr lang="en-US" sz="1800" dirty="0" smtClean="0"/>
          </a:p>
          <a:p>
            <a:endParaRPr lang="en-US" sz="1800" dirty="0" smtClean="0"/>
          </a:p>
          <a:p>
            <a:r>
              <a:rPr lang="en-US" sz="1800" dirty="0" smtClean="0"/>
              <a:t>Shadow Robot Company</a:t>
            </a:r>
          </a:p>
          <a:p>
            <a:endParaRPr lang="en-US" sz="1800"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62466" name="Picture 2" descr="http://www.tactex.com/files/tile.jpg"/>
          <p:cNvPicPr>
            <a:picLocks noChangeAspect="1" noChangeArrowheads="1"/>
          </p:cNvPicPr>
          <p:nvPr/>
        </p:nvPicPr>
        <p:blipFill>
          <a:blip r:embed="rId4"/>
          <a:srcRect/>
          <a:stretch>
            <a:fillRect/>
          </a:stretch>
        </p:blipFill>
        <p:spPr bwMode="auto">
          <a:xfrm>
            <a:off x="5181600" y="1600200"/>
            <a:ext cx="1447800" cy="1162050"/>
          </a:xfrm>
          <a:prstGeom prst="rect">
            <a:avLst/>
          </a:prstGeom>
          <a:noFill/>
        </p:spPr>
      </p:pic>
      <p:pic>
        <p:nvPicPr>
          <p:cNvPr id="62467" name="Picture 3"/>
          <p:cNvPicPr>
            <a:picLocks noChangeAspect="1" noChangeArrowheads="1"/>
          </p:cNvPicPr>
          <p:nvPr/>
        </p:nvPicPr>
        <p:blipFill>
          <a:blip r:embed="rId5"/>
          <a:srcRect/>
          <a:stretch>
            <a:fillRect/>
          </a:stretch>
        </p:blipFill>
        <p:spPr bwMode="auto">
          <a:xfrm>
            <a:off x="6781800" y="1600200"/>
            <a:ext cx="2209800" cy="2028793"/>
          </a:xfrm>
          <a:prstGeom prst="rect">
            <a:avLst/>
          </a:prstGeom>
          <a:noFill/>
          <a:ln w="9525">
            <a:noFill/>
            <a:miter lim="800000"/>
            <a:headEnd/>
            <a:tailEnd/>
          </a:ln>
          <a:effectLst/>
        </p:spPr>
      </p:pic>
      <p:sp>
        <p:nvSpPr>
          <p:cNvPr id="62469" name="AutoShape 5" descr="http://www.interlinkelectronics.com/force_sensors/products/forcesensingresistors/index.ht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1" name="AutoShape 7" descr="http://www.interlinkelectronics.com/force_sensors/products/forcesensingresistors/index.ht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3" name="Picture 9" descr="C:\Documents and Settings\mkaragoz\Desktop\FSR.PNG"/>
          <p:cNvPicPr>
            <a:picLocks noChangeAspect="1" noChangeArrowheads="1"/>
          </p:cNvPicPr>
          <p:nvPr/>
        </p:nvPicPr>
        <p:blipFill>
          <a:blip r:embed="rId6"/>
          <a:srcRect/>
          <a:stretch>
            <a:fillRect/>
          </a:stretch>
        </p:blipFill>
        <p:spPr bwMode="auto">
          <a:xfrm>
            <a:off x="5029200" y="3733800"/>
            <a:ext cx="3909196" cy="2590800"/>
          </a:xfrm>
          <a:prstGeom prst="rect">
            <a:avLst/>
          </a:prstGeom>
          <a:noFill/>
        </p:spPr>
      </p:pic>
      <p:sp>
        <p:nvSpPr>
          <p:cNvPr id="14" name="Date Placeholder 13"/>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Directions for Future Research </a:t>
            </a:r>
            <a:endParaRPr lang="en-US" dirty="0"/>
          </a:p>
        </p:txBody>
      </p:sp>
      <p:sp>
        <p:nvSpPr>
          <p:cNvPr id="3" name="Content Placeholder 2"/>
          <p:cNvSpPr>
            <a:spLocks noGrp="1"/>
          </p:cNvSpPr>
          <p:nvPr>
            <p:ph idx="1"/>
          </p:nvPr>
        </p:nvSpPr>
        <p:spPr/>
        <p:txBody>
          <a:bodyPr>
            <a:normAutofit/>
          </a:bodyPr>
          <a:lstStyle/>
          <a:p>
            <a:r>
              <a:rPr lang="en-US" dirty="0" smtClean="0"/>
              <a:t>Flexible substrates for skin-like tactile sensors? Seems like there are many publications related to the fabrication of sensors on flexible (and conformal) substrates.  </a:t>
            </a:r>
          </a:p>
          <a:p>
            <a:r>
              <a:rPr lang="en-US" dirty="0" smtClean="0"/>
              <a:t>Materials with different surface properties (durable, self cleaning)</a:t>
            </a:r>
          </a:p>
          <a:p>
            <a:r>
              <a:rPr lang="en-US" dirty="0" smtClean="0"/>
              <a:t>Different display mediums (acoustic)</a:t>
            </a:r>
          </a:p>
          <a:p>
            <a:r>
              <a:rPr lang="en-US" dirty="0" smtClean="0"/>
              <a:t>Slip Sensing (detecting how it initiates)</a:t>
            </a:r>
          </a:p>
          <a:p>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Researchers </a:t>
            </a:r>
            <a:endParaRPr lang="en-US" dirty="0"/>
          </a:p>
        </p:txBody>
      </p:sp>
      <p:sp>
        <p:nvSpPr>
          <p:cNvPr id="3" name="Content Placeholder 2"/>
          <p:cNvSpPr>
            <a:spLocks noGrp="1"/>
          </p:cNvSpPr>
          <p:nvPr>
            <p:ph idx="1"/>
          </p:nvPr>
        </p:nvSpPr>
        <p:spPr/>
        <p:txBody>
          <a:bodyPr>
            <a:normAutofit lnSpcReduction="10000"/>
          </a:bodyPr>
          <a:lstStyle/>
          <a:p>
            <a:r>
              <a:rPr lang="en-US" dirty="0" smtClean="0"/>
              <a:t>Chang Liu, University of Illinois, Urbana-Champagne. </a:t>
            </a:r>
          </a:p>
          <a:p>
            <a:pPr lvl="1"/>
            <a:r>
              <a:rPr lang="en-US" dirty="0" smtClean="0"/>
              <a:t>Flexible tactile sensor skin</a:t>
            </a:r>
          </a:p>
          <a:p>
            <a:pPr lvl="1">
              <a:buNone/>
            </a:pPr>
            <a:r>
              <a:rPr lang="en-US" dirty="0" smtClean="0"/>
              <a:t>(The author of a famous MEMS book)</a:t>
            </a:r>
          </a:p>
          <a:p>
            <a:r>
              <a:rPr lang="en-US" dirty="0" smtClean="0"/>
              <a:t>Ron Fearing, UC Berkeley</a:t>
            </a:r>
          </a:p>
          <a:p>
            <a:pPr lvl="1"/>
            <a:r>
              <a:rPr lang="en-US" dirty="0" smtClean="0"/>
              <a:t>Tactile Sensor/Display for </a:t>
            </a:r>
            <a:r>
              <a:rPr lang="en-US" dirty="0" err="1" smtClean="0"/>
              <a:t>Teletaction</a:t>
            </a:r>
            <a:endParaRPr lang="en-US" dirty="0" smtClean="0"/>
          </a:p>
          <a:p>
            <a:r>
              <a:rPr lang="en-US" dirty="0" smtClean="0"/>
              <a:t>S. </a:t>
            </a:r>
            <a:r>
              <a:rPr lang="en-US" dirty="0" err="1" smtClean="0"/>
              <a:t>Payandeh</a:t>
            </a:r>
            <a:r>
              <a:rPr lang="en-US" dirty="0" smtClean="0"/>
              <a:t>, Simon Fraser University, Burnaby, Canada</a:t>
            </a:r>
          </a:p>
          <a:p>
            <a:pPr lvl="1"/>
            <a:r>
              <a:rPr lang="en-US" dirty="0" smtClean="0"/>
              <a:t>Tactile Sensor for an Endoscopic Grasper</a:t>
            </a:r>
          </a:p>
          <a:p>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Labs that work on tactile sensing and </a:t>
            </a:r>
            <a:r>
              <a:rPr lang="en-US" dirty="0" err="1" smtClean="0"/>
              <a:t>Haptics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There are many groups in Japanese robotics industry and academia. </a:t>
            </a:r>
          </a:p>
          <a:p>
            <a:r>
              <a:rPr lang="en-US" dirty="0" smtClean="0"/>
              <a:t>MIT, Touch Lab, Artificial Intelligence Laboratory.</a:t>
            </a:r>
          </a:p>
          <a:p>
            <a:r>
              <a:rPr lang="en-US" dirty="0" smtClean="0"/>
              <a:t>The </a:t>
            </a:r>
            <a:r>
              <a:rPr lang="en-US" dirty="0" err="1" smtClean="0"/>
              <a:t>Haptics</a:t>
            </a:r>
            <a:r>
              <a:rPr lang="en-US" dirty="0" smtClean="0"/>
              <a:t> Laboratory at McGill University.</a:t>
            </a:r>
          </a:p>
          <a:p>
            <a:r>
              <a:rPr lang="en-US" dirty="0" smtClean="0"/>
              <a:t>Tactile Research Laboratory at The Naval Aerospace Medical Research Laboratory</a:t>
            </a:r>
          </a:p>
          <a:p>
            <a:r>
              <a:rPr lang="en-US" dirty="0" err="1" smtClean="0"/>
              <a:t>Haptics</a:t>
            </a:r>
            <a:r>
              <a:rPr lang="en-US" dirty="0" smtClean="0"/>
              <a:t> Laboratory, Johns Hopkins University</a:t>
            </a:r>
          </a:p>
        </p:txBody>
      </p:sp>
      <p:sp>
        <p:nvSpPr>
          <p:cNvPr id="4" name="Slide Number Placeholder 3"/>
          <p:cNvSpPr>
            <a:spLocks noGrp="1"/>
          </p:cNvSpPr>
          <p:nvPr>
            <p:ph type="sldNum" sz="quarter" idx="12"/>
          </p:nvPr>
        </p:nvSpPr>
        <p:spPr/>
        <p:txBody>
          <a:bodyPr/>
          <a:lstStyle/>
          <a:p>
            <a:fld id="{E1DF3BA0-48BC-49D2-9EA3-8E2AF4881309}"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(1) </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smtClean="0"/>
              <a:t>Provancher</a:t>
            </a:r>
            <a:r>
              <a:rPr lang="en-US" dirty="0" smtClean="0"/>
              <a:t>, W. R. 2003. On Tactile Sensing and Display, Ph.D. Thesis, Department of Mechanical Engineering, Stanford University.</a:t>
            </a:r>
          </a:p>
          <a:p>
            <a:r>
              <a:rPr lang="en-US" dirty="0" err="1" smtClean="0"/>
              <a:t>Hyung</a:t>
            </a:r>
            <a:r>
              <a:rPr lang="en-US" dirty="0" smtClean="0"/>
              <a:t>-Kew Lee; </a:t>
            </a:r>
            <a:r>
              <a:rPr lang="en-US" dirty="0" err="1" smtClean="0"/>
              <a:t>Jaehoon</a:t>
            </a:r>
            <a:r>
              <a:rPr lang="en-US" dirty="0" smtClean="0"/>
              <a:t> Chung; Sun-Il Chang; </a:t>
            </a:r>
            <a:r>
              <a:rPr lang="en-US" dirty="0" err="1" smtClean="0"/>
              <a:t>Euisik</a:t>
            </a:r>
            <a:r>
              <a:rPr lang="en-US" dirty="0" smtClean="0"/>
              <a:t> Yoon, "Normal and Shear Force Measurement Using a Flexible Polymer Tactile Sensor With Embedded Multiple Capacitors," </a:t>
            </a:r>
            <a:r>
              <a:rPr lang="en-US" i="1" dirty="0" err="1" smtClean="0"/>
              <a:t>Microelectromechanical</a:t>
            </a:r>
            <a:r>
              <a:rPr lang="en-US" i="1" dirty="0" smtClean="0"/>
              <a:t> Systems, Journal of</a:t>
            </a:r>
            <a:r>
              <a:rPr lang="en-US" dirty="0" smtClean="0"/>
              <a:t> , vol.17, no.4, pp.934-942, Aug. 2008</a:t>
            </a:r>
            <a:br>
              <a:rPr lang="en-US" dirty="0" smtClean="0"/>
            </a:br>
            <a:r>
              <a:rPr lang="en-US" dirty="0" smtClean="0"/>
              <a:t>URL: </a:t>
            </a:r>
            <a:r>
              <a:rPr lang="en-US" dirty="0" smtClean="0">
                <a:hlinkClick r:id="rId2"/>
              </a:rPr>
              <a:t>http://ieeexplore.ieee.org/stamp/stamp.jsp?arnumber=4558019&amp;isnumber=4585407</a:t>
            </a:r>
            <a:r>
              <a:rPr lang="en-US" dirty="0" smtClean="0"/>
              <a:t> </a:t>
            </a:r>
            <a:br>
              <a:rPr lang="en-US" dirty="0" smtClean="0"/>
            </a:br>
            <a:r>
              <a:rPr lang="en-US" dirty="0" err="1" smtClean="0"/>
              <a:t>Legnemma</a:t>
            </a:r>
            <a:r>
              <a:rPr lang="en-US" dirty="0" smtClean="0"/>
              <a:t>, K.; Brooks, C.; </a:t>
            </a:r>
            <a:r>
              <a:rPr lang="en-US" dirty="0" err="1" smtClean="0"/>
              <a:t>Dubowsky</a:t>
            </a:r>
            <a:r>
              <a:rPr lang="en-US" dirty="0" smtClean="0"/>
              <a:t>, S., "Visual, tactile, and vibration-based terrain analysis for planetary rovers," </a:t>
            </a:r>
            <a:r>
              <a:rPr lang="en-US" i="1" dirty="0" smtClean="0"/>
              <a:t>Aerospace Conference, 2004. Proceedings. 2004 IEEE</a:t>
            </a:r>
            <a:r>
              <a:rPr lang="en-US" dirty="0" smtClean="0"/>
              <a:t> , vol.2, no., pp. 841-848 Vol.2, 6-13 March 2004</a:t>
            </a:r>
            <a:br>
              <a:rPr lang="en-US" dirty="0" smtClean="0"/>
            </a:br>
            <a:r>
              <a:rPr lang="en-US" dirty="0" smtClean="0"/>
              <a:t>URL: </a:t>
            </a:r>
            <a:r>
              <a:rPr lang="en-US" dirty="0" smtClean="0">
                <a:hlinkClick r:id="rId3"/>
              </a:rPr>
              <a:t>http://ieeexplore.ieee.org/stamp/stamp.jsp?arnumber=1367684&amp;isnumber=29901</a:t>
            </a:r>
            <a:endParaRPr lang="en-US" dirty="0" smtClean="0"/>
          </a:p>
          <a:p>
            <a:r>
              <a:rPr lang="en-US" dirty="0" smtClean="0"/>
              <a:t>Martin, T.B.; Ambrose, R.O.; </a:t>
            </a:r>
            <a:r>
              <a:rPr lang="en-US" dirty="0" err="1" smtClean="0"/>
              <a:t>Diftler</a:t>
            </a:r>
            <a:r>
              <a:rPr lang="en-US" dirty="0" smtClean="0"/>
              <a:t>, M.A.; Platt, R., Jr.; </a:t>
            </a:r>
            <a:r>
              <a:rPr lang="en-US" dirty="0" err="1" smtClean="0"/>
              <a:t>Butzer</a:t>
            </a:r>
            <a:r>
              <a:rPr lang="en-US" dirty="0" smtClean="0"/>
              <a:t>, M.J., "Tactile gloves for autonomous grasping with the NASA/DARPA </a:t>
            </a:r>
            <a:r>
              <a:rPr lang="en-US" dirty="0" err="1" smtClean="0"/>
              <a:t>Robonaut</a:t>
            </a:r>
            <a:r>
              <a:rPr lang="en-US" dirty="0" smtClean="0"/>
              <a:t>," </a:t>
            </a:r>
            <a:r>
              <a:rPr lang="en-US" i="1" dirty="0" smtClean="0"/>
              <a:t>Robotics and Automation, 2004. Proceedings. ICRA '04. 2004 IEEE International Conference on</a:t>
            </a:r>
            <a:r>
              <a:rPr lang="en-US" dirty="0" smtClean="0"/>
              <a:t> , vol.2, no., pp. 1713-1718 Vol.2, April 26-May 1, 2004</a:t>
            </a:r>
            <a:br>
              <a:rPr lang="en-US" dirty="0" smtClean="0"/>
            </a:br>
            <a:r>
              <a:rPr lang="en-US" dirty="0" smtClean="0"/>
              <a:t>URL: </a:t>
            </a:r>
            <a:r>
              <a:rPr lang="en-US" dirty="0" smtClean="0">
                <a:solidFill>
                  <a:srgbClr val="FF0000"/>
                </a:solidFill>
                <a:hlinkClick r:id="rId4"/>
              </a:rPr>
              <a:t>http://ieeexplore.ieee.org/stamp/stamp.jsp?arnumber=1308071&amp;isnumber=29025</a:t>
            </a:r>
            <a:endParaRPr lang="en-US" dirty="0" smtClean="0">
              <a:solidFill>
                <a:srgbClr val="FF0000"/>
              </a:solidFill>
            </a:endParaRPr>
          </a:p>
          <a:p>
            <a:r>
              <a:rPr lang="en-US" dirty="0" smtClean="0"/>
              <a:t>Walker, S. P. and Salisbury, J. K. 2003. Large </a:t>
            </a:r>
            <a:r>
              <a:rPr lang="en-US" dirty="0" err="1" smtClean="0"/>
              <a:t>haptic</a:t>
            </a:r>
            <a:r>
              <a:rPr lang="en-US" dirty="0" smtClean="0"/>
              <a:t> topographic maps: </a:t>
            </a:r>
            <a:r>
              <a:rPr lang="en-US" dirty="0" err="1" smtClean="0"/>
              <a:t>marsview</a:t>
            </a:r>
            <a:r>
              <a:rPr lang="en-US" dirty="0" smtClean="0"/>
              <a:t> and the proxy graph algorithm. In </a:t>
            </a:r>
            <a:r>
              <a:rPr lang="en-US" i="1" dirty="0" smtClean="0"/>
              <a:t>Proceedings of the 2003 Symposium on interactive 3D Graphics</a:t>
            </a:r>
            <a:r>
              <a:rPr lang="en-US" dirty="0" smtClean="0"/>
              <a:t> (Monterey, California, April 27 - 30, 2003). I3D '03. ACM, New York, NY, 83-92. DOI= http://doi.acm.org/10.1145/641480.641499</a:t>
            </a:r>
          </a:p>
          <a:p>
            <a:r>
              <a:rPr lang="en-US" dirty="0" err="1" smtClean="0"/>
              <a:t>Onal</a:t>
            </a:r>
            <a:r>
              <a:rPr lang="en-US" dirty="0" smtClean="0"/>
              <a:t>, </a:t>
            </a:r>
            <a:r>
              <a:rPr lang="en-US" i="1" dirty="0" smtClean="0"/>
              <a:t>et al.</a:t>
            </a:r>
            <a:r>
              <a:rPr lang="en-US" dirty="0" smtClean="0"/>
              <a:t>, "A Scaled Bilateral Control System for Experimental 1-D </a:t>
            </a:r>
            <a:r>
              <a:rPr lang="en-US" dirty="0" err="1" smtClean="0"/>
              <a:t>Teleoperated</a:t>
            </a:r>
            <a:r>
              <a:rPr lang="en-US" dirty="0" smtClean="0"/>
              <a:t> </a:t>
            </a:r>
            <a:r>
              <a:rPr lang="en-US" dirty="0" err="1" smtClean="0"/>
              <a:t>Nanomanipulation</a:t>
            </a:r>
            <a:r>
              <a:rPr lang="en-US" dirty="0" smtClean="0"/>
              <a:t> Applications," IEEE/RSJ Int. Conf. on Intelligent Robots and Systems, pp. 483-488, October 2007.</a:t>
            </a:r>
          </a:p>
          <a:p>
            <a:endParaRPr lang="en-US" dirty="0"/>
          </a:p>
        </p:txBody>
      </p:sp>
      <p:sp>
        <p:nvSpPr>
          <p:cNvPr id="4" name="Slide Number Placeholder 3"/>
          <p:cNvSpPr>
            <a:spLocks noGrp="1"/>
          </p:cNvSpPr>
          <p:nvPr>
            <p:ph type="sldNum" sz="quarter" idx="12"/>
          </p:nvPr>
        </p:nvSpPr>
        <p:spPr/>
        <p:txBody>
          <a:bodyPr/>
          <a:lstStyle/>
          <a:p>
            <a:fld id="{E1DF3BA0-48BC-49D2-9EA3-8E2AF4881309}"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Martin, T.B.; Ambrose, R.O.; </a:t>
            </a:r>
            <a:r>
              <a:rPr lang="en-US" dirty="0" err="1" smtClean="0"/>
              <a:t>Diftler</a:t>
            </a:r>
            <a:r>
              <a:rPr lang="en-US" dirty="0" smtClean="0"/>
              <a:t>, M.A.; Platt, R., Jr.; </a:t>
            </a:r>
            <a:r>
              <a:rPr lang="en-US" dirty="0" err="1" smtClean="0"/>
              <a:t>Butzer</a:t>
            </a:r>
            <a:r>
              <a:rPr lang="en-US" dirty="0" smtClean="0"/>
              <a:t>, M.J., "Tactile gloves for autonomous grasping with the NASA/DARPA </a:t>
            </a:r>
            <a:r>
              <a:rPr lang="en-US" dirty="0" err="1" smtClean="0"/>
              <a:t>Robonaut</a:t>
            </a:r>
            <a:r>
              <a:rPr lang="en-US" dirty="0" smtClean="0"/>
              <a:t>," </a:t>
            </a:r>
            <a:r>
              <a:rPr lang="en-US" i="1" dirty="0" smtClean="0"/>
              <a:t>Robotics and Automation, 2004. Proceedings. ICRA '04. 2004 IEEE International Conference on</a:t>
            </a:r>
            <a:r>
              <a:rPr lang="en-US" dirty="0" smtClean="0"/>
              <a:t> , vol.2, no., pp. 1713-1718 Vol.2, April 26-May 1, 2004</a:t>
            </a:r>
            <a:br>
              <a:rPr lang="en-US" dirty="0" smtClean="0"/>
            </a:br>
            <a:r>
              <a:rPr lang="en-US" dirty="0" smtClean="0"/>
              <a:t>URL: </a:t>
            </a:r>
            <a:r>
              <a:rPr lang="en-US" dirty="0" smtClean="0">
                <a:hlinkClick r:id="rId2"/>
              </a:rPr>
              <a:t>http://ieeexplore.ieee.org/stamp/stamp.jsp?arnumber=1308071&amp;isnumber=29025</a:t>
            </a:r>
            <a:r>
              <a:rPr lang="en-US" dirty="0" smtClean="0"/>
              <a:t> </a:t>
            </a:r>
          </a:p>
          <a:p>
            <a:r>
              <a:rPr lang="en-US" dirty="0" smtClean="0"/>
              <a:t>Development of polyimide flexible tactile sensor skin, Engel, Jonathan; Chen, Jack; Liu, Chang. Journal of Micromechanics and </a:t>
            </a:r>
            <a:r>
              <a:rPr lang="en-US" dirty="0" err="1" smtClean="0"/>
              <a:t>Microengineering</a:t>
            </a:r>
            <a:r>
              <a:rPr lang="en-US" dirty="0" smtClean="0"/>
              <a:t>, Volume 13, Issue 3, pp. 359-366 (2003).</a:t>
            </a:r>
          </a:p>
          <a:p>
            <a:r>
              <a:rPr lang="en-US" dirty="0" err="1" smtClean="0"/>
              <a:t>Payeur</a:t>
            </a:r>
            <a:r>
              <a:rPr lang="en-US" dirty="0"/>
              <a:t>, P.; </a:t>
            </a:r>
            <a:r>
              <a:rPr lang="en-US" dirty="0" err="1"/>
              <a:t>Pasca</a:t>
            </a:r>
            <a:r>
              <a:rPr lang="en-US" dirty="0"/>
              <a:t>, C.; </a:t>
            </a:r>
            <a:r>
              <a:rPr lang="en-US" dirty="0" err="1"/>
              <a:t>Cretu</a:t>
            </a:r>
            <a:r>
              <a:rPr lang="en-US" dirty="0"/>
              <a:t>, A.-M.; </a:t>
            </a:r>
            <a:r>
              <a:rPr lang="en-US" dirty="0" err="1"/>
              <a:t>Petriu</a:t>
            </a:r>
            <a:r>
              <a:rPr lang="en-US" dirty="0"/>
              <a:t>, E.M., "Intelligent </a:t>
            </a:r>
            <a:r>
              <a:rPr lang="en-US" dirty="0" err="1"/>
              <a:t>haptic</a:t>
            </a:r>
            <a:r>
              <a:rPr lang="en-US" dirty="0"/>
              <a:t> sensor system for robotic manipulation," </a:t>
            </a:r>
            <a:r>
              <a:rPr lang="en-US" i="1" dirty="0"/>
              <a:t>Instrumentation and Measurement, IEEE Transactions on</a:t>
            </a:r>
            <a:r>
              <a:rPr lang="en-US" dirty="0"/>
              <a:t> , vol.54, no.4, pp. 1583-1592, Aug. 2005</a:t>
            </a:r>
            <a:br>
              <a:rPr lang="en-US" dirty="0"/>
            </a:br>
            <a:r>
              <a:rPr lang="en-US" dirty="0"/>
              <a:t>URL: </a:t>
            </a:r>
            <a:r>
              <a:rPr lang="en-US" dirty="0">
                <a:hlinkClick r:id="rId3"/>
              </a:rPr>
              <a:t>http://</a:t>
            </a:r>
            <a:r>
              <a:rPr lang="en-US" dirty="0" smtClean="0">
                <a:hlinkClick r:id="rId3"/>
              </a:rPr>
              <a:t>ieeexplore.ieee.org/stamp/stamp.jsp?arnumber=1468573&amp;isnumber=31498</a:t>
            </a:r>
            <a:endParaRPr lang="en-US" dirty="0" smtClean="0"/>
          </a:p>
          <a:p>
            <a:r>
              <a:rPr lang="en-US" dirty="0"/>
              <a:t>Torres-</a:t>
            </a:r>
            <a:r>
              <a:rPr lang="en-US" dirty="0" err="1"/>
              <a:t>Jara</a:t>
            </a:r>
            <a:r>
              <a:rPr lang="en-US" dirty="0"/>
              <a:t>, E., </a:t>
            </a:r>
            <a:r>
              <a:rPr lang="en-US" dirty="0" err="1"/>
              <a:t>Vasilescu</a:t>
            </a:r>
            <a:r>
              <a:rPr lang="en-US" dirty="0"/>
              <a:t>, I., and Coral, R. (2006</a:t>
            </a:r>
            <a:r>
              <a:rPr lang="en-US" dirty="0" smtClean="0"/>
              <a:t>). A </a:t>
            </a:r>
            <a:r>
              <a:rPr lang="en-US" dirty="0"/>
              <a:t>soft touch: Compliant tactile sensors for </a:t>
            </a:r>
            <a:r>
              <a:rPr lang="en-US" dirty="0" smtClean="0"/>
              <a:t>sensitive manipulation</a:t>
            </a:r>
            <a:r>
              <a:rPr lang="en-US" dirty="0"/>
              <a:t>. Technical Report </a:t>
            </a:r>
            <a:r>
              <a:rPr lang="en-US" dirty="0" smtClean="0"/>
              <a:t>MITCSAIL-TR-2006-014</a:t>
            </a:r>
            <a:r>
              <a:rPr lang="en-US" dirty="0"/>
              <a:t>, MIT-CSAIL, 32 </a:t>
            </a:r>
            <a:r>
              <a:rPr lang="en-US" dirty="0" smtClean="0"/>
              <a:t>Vassar </a:t>
            </a:r>
            <a:r>
              <a:rPr lang="it-IT" dirty="0" smtClean="0"/>
              <a:t>St</a:t>
            </a:r>
            <a:r>
              <a:rPr lang="it-IT" dirty="0"/>
              <a:t>. Cambridge, MA 02319, USA</a:t>
            </a:r>
            <a:r>
              <a:rPr lang="it-IT" dirty="0" smtClean="0"/>
              <a:t>.</a:t>
            </a:r>
          </a:p>
          <a:p>
            <a:r>
              <a:rPr lang="en-US" dirty="0" smtClean="0"/>
              <a:t>Moy, G.; Wagner, C.; Fearing, R.S., "A compliant tactile display for </a:t>
            </a:r>
            <a:r>
              <a:rPr lang="en-US" dirty="0" err="1" smtClean="0"/>
              <a:t>teletaction</a:t>
            </a:r>
            <a:r>
              <a:rPr lang="en-US" dirty="0" smtClean="0"/>
              <a:t>," </a:t>
            </a:r>
            <a:r>
              <a:rPr lang="en-US" i="1" dirty="0" smtClean="0"/>
              <a:t>Robotics and Automation, 2000. Proceedings. ICRA '00. IEEE International Conference on</a:t>
            </a:r>
            <a:r>
              <a:rPr lang="en-US" dirty="0" smtClean="0"/>
              <a:t> , vol.4, no., pp.3409-3415 vol.4, 2000</a:t>
            </a:r>
            <a:br>
              <a:rPr lang="en-US" dirty="0" smtClean="0"/>
            </a:br>
            <a:r>
              <a:rPr lang="en-US" dirty="0" smtClean="0"/>
              <a:t>URL: </a:t>
            </a:r>
            <a:r>
              <a:rPr lang="en-US" dirty="0" smtClean="0">
                <a:hlinkClick r:id="rId4"/>
              </a:rPr>
              <a:t>http://ieeexplore.ieee.org/stamp/stamp.jsp?arnumber=845247&amp;isnumber=18314</a:t>
            </a:r>
            <a:endParaRPr lang="en-US" dirty="0" smtClean="0"/>
          </a:p>
          <a:p>
            <a:r>
              <a:rPr lang="en-US" dirty="0" smtClean="0">
                <a:hlinkClick r:id="rId5"/>
              </a:rPr>
              <a:t>Human Psychophysics for </a:t>
            </a:r>
            <a:r>
              <a:rPr lang="en-US" dirty="0" err="1" smtClean="0">
                <a:hlinkClick r:id="rId5"/>
              </a:rPr>
              <a:t>Teletaction</a:t>
            </a:r>
            <a:r>
              <a:rPr lang="en-US" dirty="0" smtClean="0">
                <a:hlinkClick r:id="rId5"/>
              </a:rPr>
              <a:t> System Design</a:t>
            </a:r>
            <a:r>
              <a:rPr lang="en-US" dirty="0" smtClean="0"/>
              <a:t> G. Moy, U. Singh, E. Tan, and R.S. </a:t>
            </a:r>
            <a:r>
              <a:rPr lang="en-US" dirty="0" err="1" smtClean="0"/>
              <a:t>FearingHaptics</a:t>
            </a:r>
            <a:r>
              <a:rPr lang="en-US" dirty="0" smtClean="0"/>
              <a:t>-e The Electronics Journal of </a:t>
            </a:r>
            <a:r>
              <a:rPr lang="en-US" dirty="0" err="1" smtClean="0"/>
              <a:t>Haptics</a:t>
            </a:r>
            <a:r>
              <a:rPr lang="en-US" dirty="0" smtClean="0"/>
              <a:t> Research Vol. 1, No. 3, February, 18, 2000.  </a:t>
            </a:r>
            <a:endParaRPr lang="en-US" dirty="0"/>
          </a:p>
        </p:txBody>
      </p:sp>
      <p:sp>
        <p:nvSpPr>
          <p:cNvPr id="4" name="Slide Number Placeholder 3"/>
          <p:cNvSpPr>
            <a:spLocks noGrp="1"/>
          </p:cNvSpPr>
          <p:nvPr>
            <p:ph type="sldNum" sz="quarter" idx="12"/>
          </p:nvPr>
        </p:nvSpPr>
        <p:spPr/>
        <p:txBody>
          <a:bodyPr/>
          <a:lstStyle/>
          <a:p>
            <a:fld id="{E1DF3BA0-48BC-49D2-9EA3-8E2AF4881309}"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Tactile Sensing:</a:t>
            </a:r>
            <a:endParaRPr lang="en-US"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a:buNone/>
            </a:pPr>
            <a:endParaRPr lang="en-US" dirty="0" smtClean="0"/>
          </a:p>
          <a:p>
            <a:r>
              <a:rPr lang="en-US" dirty="0" smtClean="0"/>
              <a:t>What is sensed?</a:t>
            </a:r>
          </a:p>
          <a:p>
            <a:pPr>
              <a:buNone/>
            </a:pPr>
            <a:r>
              <a:rPr lang="en-US" dirty="0" smtClean="0"/>
              <a:t>	Deformation of bodies (strain) or fields (electric or magnetic).</a:t>
            </a:r>
          </a:p>
          <a:p>
            <a:pPr lvl="1"/>
            <a:r>
              <a:rPr lang="en-US" dirty="0" smtClean="0"/>
              <a:t>Through deformations, measure change of parameters, and find:</a:t>
            </a:r>
          </a:p>
          <a:p>
            <a:pPr lvl="2"/>
            <a:r>
              <a:rPr lang="en-US" dirty="0" smtClean="0"/>
              <a:t>Static texture, local compliance, or local shape </a:t>
            </a:r>
          </a:p>
          <a:p>
            <a:pPr lvl="2"/>
            <a:r>
              <a:rPr lang="en-US" dirty="0" smtClean="0"/>
              <a:t>Force (normal and/or shear) (</a:t>
            </a:r>
            <a:r>
              <a:rPr lang="en-US" i="1" dirty="0" smtClean="0"/>
              <a:t>indirect</a:t>
            </a:r>
            <a:r>
              <a:rPr lang="en-US" dirty="0" smtClean="0"/>
              <a:t>)</a:t>
            </a:r>
          </a:p>
          <a:p>
            <a:pPr lvl="2"/>
            <a:r>
              <a:rPr lang="en-US" dirty="0" smtClean="0"/>
              <a:t>Pressure</a:t>
            </a:r>
          </a:p>
          <a:p>
            <a:pPr lvl="2"/>
            <a:r>
              <a:rPr lang="en-US" dirty="0" smtClean="0"/>
              <a:t>Slippage</a:t>
            </a:r>
          </a:p>
          <a:p>
            <a:pPr lvl="1">
              <a:buNone/>
            </a:pPr>
            <a:endParaRPr lang="en-US" dirty="0" smtClean="0"/>
          </a:p>
          <a:p>
            <a:r>
              <a:rPr lang="en-US" dirty="0" smtClean="0"/>
              <a:t>Categories of tactile sensing  </a:t>
            </a:r>
          </a:p>
          <a:p>
            <a:pPr lvl="1"/>
            <a:r>
              <a:rPr lang="en-US" dirty="0" smtClean="0"/>
              <a:t>Simple contact</a:t>
            </a:r>
          </a:p>
          <a:p>
            <a:pPr lvl="1"/>
            <a:r>
              <a:rPr lang="en-US" dirty="0" smtClean="0"/>
              <a:t>Magnitude of force</a:t>
            </a:r>
          </a:p>
          <a:p>
            <a:pPr lvl="1"/>
            <a:r>
              <a:rPr lang="en-US" dirty="0" smtClean="0"/>
              <a:t>three-dimensional shape</a:t>
            </a:r>
          </a:p>
          <a:p>
            <a:pPr lvl="1"/>
            <a:r>
              <a:rPr lang="en-US" dirty="0" smtClean="0"/>
              <a:t>Slip</a:t>
            </a:r>
          </a:p>
          <a:p>
            <a:pPr lvl="1"/>
            <a:r>
              <a:rPr lang="en-US" dirty="0" smtClean="0"/>
              <a:t>Thermal properties</a:t>
            </a:r>
          </a:p>
          <a:p>
            <a:pPr>
              <a:buNone/>
            </a:pPr>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1DF3BA0-48BC-49D2-9EA3-8E2AF4881309}"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Tactile sensing: Methods </a:t>
            </a:r>
            <a:r>
              <a:rPr lang="en-US" dirty="0" smtClean="0"/>
              <a:t>of transduction</a:t>
            </a:r>
            <a:endParaRPr lang="en-US" dirty="0"/>
          </a:p>
        </p:txBody>
      </p:sp>
      <p:sp>
        <p:nvSpPr>
          <p:cNvPr id="3" name="Content Placeholder 2"/>
          <p:cNvSpPr>
            <a:spLocks noGrp="1"/>
          </p:cNvSpPr>
          <p:nvPr>
            <p:ph idx="1"/>
          </p:nvPr>
        </p:nvSpPr>
        <p:spPr>
          <a:xfrm>
            <a:off x="457200" y="1600200"/>
            <a:ext cx="7848600" cy="4525963"/>
          </a:xfrm>
        </p:spPr>
        <p:txBody>
          <a:bodyPr>
            <a:normAutofit/>
          </a:bodyPr>
          <a:lstStyle/>
          <a:p>
            <a:r>
              <a:rPr lang="en-US" sz="2400" dirty="0" smtClean="0"/>
              <a:t>Usually an array of discrete sensing elements or a continuous sensitive medium with discrete sampling. </a:t>
            </a:r>
          </a:p>
          <a:p>
            <a:r>
              <a:rPr lang="en-US" sz="2400" dirty="0" smtClean="0"/>
              <a:t>Sensing elements can be many types:</a:t>
            </a:r>
          </a:p>
          <a:p>
            <a:pPr lvl="1"/>
            <a:r>
              <a:rPr lang="en-US" sz="2200" dirty="0" smtClean="0"/>
              <a:t>On/Off: a simple switch</a:t>
            </a:r>
          </a:p>
          <a:p>
            <a:pPr lvl="1"/>
            <a:r>
              <a:rPr lang="en-US" sz="2200" dirty="0" smtClean="0"/>
              <a:t>Resistive: strain gauge, </a:t>
            </a:r>
            <a:r>
              <a:rPr lang="en-US" sz="2200" dirty="0" err="1" smtClean="0"/>
              <a:t>piezoresistive</a:t>
            </a:r>
            <a:r>
              <a:rPr lang="en-US" sz="2200" dirty="0" smtClean="0"/>
              <a:t>.</a:t>
            </a:r>
          </a:p>
          <a:p>
            <a:pPr lvl="1"/>
            <a:r>
              <a:rPr lang="en-US" sz="2200" dirty="0" smtClean="0"/>
              <a:t>Capacitive</a:t>
            </a:r>
          </a:p>
          <a:p>
            <a:pPr lvl="1"/>
            <a:r>
              <a:rPr lang="en-US" sz="2200" dirty="0" smtClean="0"/>
              <a:t>many other methods </a:t>
            </a:r>
          </a:p>
          <a:p>
            <a:pPr lvl="1">
              <a:buNone/>
            </a:pPr>
            <a:r>
              <a:rPr lang="en-US" sz="2200" dirty="0" smtClean="0"/>
              <a:t>	(magnetic, piezoelectric, </a:t>
            </a:r>
          </a:p>
          <a:p>
            <a:pPr lvl="1">
              <a:buNone/>
            </a:pPr>
            <a:r>
              <a:rPr lang="en-US" sz="2200" dirty="0" smtClean="0"/>
              <a:t>	thermal)</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grpSp>
        <p:nvGrpSpPr>
          <p:cNvPr id="91" name="Group 90"/>
          <p:cNvGrpSpPr/>
          <p:nvPr/>
        </p:nvGrpSpPr>
        <p:grpSpPr>
          <a:xfrm>
            <a:off x="4495800" y="4267200"/>
            <a:ext cx="2209800" cy="2057400"/>
            <a:chOff x="5486400" y="4648200"/>
            <a:chExt cx="2209800" cy="2057400"/>
          </a:xfrm>
        </p:grpSpPr>
        <p:cxnSp>
          <p:nvCxnSpPr>
            <p:cNvPr id="87" name="Straight Connector 86"/>
            <p:cNvCxnSpPr/>
            <p:nvPr/>
          </p:nvCxnSpPr>
          <p:spPr>
            <a:xfrm rot="5400000" flipH="1" flipV="1">
              <a:off x="54490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52204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49918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47632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63634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61348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59062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5677694" y="56761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486400" y="64770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86400" y="62484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86400" y="60198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6400" y="57912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86400" y="55626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86400" y="53340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86400" y="51054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486400" y="48768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7150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72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008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150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6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722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008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150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436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722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008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15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436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72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008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294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0866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15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294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8580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0866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315200" y="5029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294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580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866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315200" y="5257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6294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0866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15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7150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436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722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4008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150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436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722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008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150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436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722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008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150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436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722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4008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6294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580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866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315200" y="571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6294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8580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866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315200" y="5943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6294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8580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0866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152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6294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8580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0866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315200" y="6400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781800" y="4267200"/>
            <a:ext cx="2209800" cy="2057400"/>
            <a:chOff x="6400800" y="4191000"/>
            <a:chExt cx="2209800" cy="2057400"/>
          </a:xfrm>
        </p:grpSpPr>
        <p:cxnSp>
          <p:nvCxnSpPr>
            <p:cNvPr id="93" name="Straight Connector 92"/>
            <p:cNvCxnSpPr/>
            <p:nvPr/>
          </p:nvCxnSpPr>
          <p:spPr>
            <a:xfrm rot="5400000" flipH="1" flipV="1">
              <a:off x="63634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61348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59062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56776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72778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70492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flipH="1" flipV="1">
              <a:off x="68206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flipV="1">
              <a:off x="6592094" y="5218906"/>
              <a:ext cx="205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400800" y="60198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400800" y="57912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00800" y="55626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400800" y="53340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00800" y="51054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00800" y="48768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400800" y="46482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400800" y="4419600"/>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6629400" y="4343400"/>
              <a:ext cx="1828800" cy="1752600"/>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Date Placeholder 173"/>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Resistance change elements:</a:t>
            </a:r>
            <a:endParaRPr lang="en-US" dirty="0"/>
          </a:p>
        </p:txBody>
      </p:sp>
      <p:sp>
        <p:nvSpPr>
          <p:cNvPr id="3" name="Content Placeholder 2"/>
          <p:cNvSpPr>
            <a:spLocks noGrp="1"/>
          </p:cNvSpPr>
          <p:nvPr>
            <p:ph idx="1"/>
          </p:nvPr>
        </p:nvSpPr>
        <p:spPr>
          <a:xfrm>
            <a:off x="457200" y="1600200"/>
            <a:ext cx="5638800" cy="4525963"/>
          </a:xfrm>
        </p:spPr>
        <p:txBody>
          <a:bodyPr>
            <a:normAutofit/>
          </a:bodyPr>
          <a:lstStyle/>
          <a:p>
            <a:r>
              <a:rPr lang="en-US" sz="1800" dirty="0" smtClean="0"/>
              <a:t>One of the most common.</a:t>
            </a:r>
          </a:p>
          <a:p>
            <a:pPr>
              <a:buNone/>
            </a:pPr>
            <a:r>
              <a:rPr lang="en-US" sz="1800" dirty="0" smtClean="0"/>
              <a:t>	-Sensing element changes resistance when strained.  </a:t>
            </a:r>
          </a:p>
          <a:p>
            <a:r>
              <a:rPr lang="en-US" sz="1800" dirty="0" smtClean="0"/>
              <a:t>Strain gauge: a thin film with a metal pattern that changes resistance when strained. </a:t>
            </a:r>
          </a:p>
          <a:p>
            <a:r>
              <a:rPr lang="en-US" sz="1800" dirty="0" err="1" smtClean="0"/>
              <a:t>Piezoresistive</a:t>
            </a:r>
            <a:r>
              <a:rPr lang="en-US" sz="1800" dirty="0" smtClean="0"/>
              <a:t> element. </a:t>
            </a:r>
          </a:p>
          <a:p>
            <a:pPr>
              <a:buNone/>
            </a:pPr>
            <a:r>
              <a:rPr lang="en-US" sz="1800" dirty="0" smtClean="0"/>
              <a:t>		Force changes shape = changes resistance</a:t>
            </a:r>
          </a:p>
          <a:p>
            <a:pPr>
              <a:buNone/>
            </a:pPr>
            <a:r>
              <a:rPr lang="en-US" sz="1800" dirty="0" smtClean="0"/>
              <a:t>		Resistance change is a result of both geometry 	change and resistivity change.</a:t>
            </a:r>
          </a:p>
          <a:p>
            <a:r>
              <a:rPr lang="en-US" sz="1800" u="sng" dirty="0" smtClean="0"/>
              <a:t>Advantages: </a:t>
            </a:r>
            <a:r>
              <a:rPr lang="en-US" sz="1800" dirty="0" smtClean="0"/>
              <a:t>very simple, good dynamic range, easy readout, durable, </a:t>
            </a:r>
          </a:p>
          <a:p>
            <a:r>
              <a:rPr lang="en-US" sz="1800" u="sng" dirty="0" smtClean="0"/>
              <a:t>Disadvantages: </a:t>
            </a:r>
            <a:r>
              <a:rPr lang="en-US" sz="1800" dirty="0" smtClean="0"/>
              <a:t>non-linearity, hysteresis, many wires</a:t>
            </a:r>
            <a:endParaRPr lang="en-US" sz="1800" u="sng"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a:p>
        </p:txBody>
      </p:sp>
      <p:pic>
        <p:nvPicPr>
          <p:cNvPr id="6" name="Picture 4" descr="180px-Strain_gauge"/>
          <p:cNvPicPr>
            <a:picLocks noChangeAspect="1" noChangeArrowheads="1"/>
          </p:cNvPicPr>
          <p:nvPr/>
        </p:nvPicPr>
        <p:blipFill>
          <a:blip r:embed="rId3"/>
          <a:srcRect/>
          <a:stretch>
            <a:fillRect/>
          </a:stretch>
        </p:blipFill>
        <p:spPr bwMode="auto">
          <a:xfrm>
            <a:off x="6858000" y="1447800"/>
            <a:ext cx="1452563" cy="2057400"/>
          </a:xfrm>
          <a:prstGeom prst="rect">
            <a:avLst/>
          </a:prstGeom>
          <a:noFill/>
          <a:ln w="9525">
            <a:noFill/>
            <a:miter lim="800000"/>
            <a:headEnd/>
            <a:tailEnd/>
          </a:ln>
        </p:spPr>
      </p:pic>
      <p:sp>
        <p:nvSpPr>
          <p:cNvPr id="9" name="TextBox 8"/>
          <p:cNvSpPr txBox="1"/>
          <p:nvPr/>
        </p:nvSpPr>
        <p:spPr>
          <a:xfrm>
            <a:off x="6858000" y="3505200"/>
            <a:ext cx="1447800" cy="381000"/>
          </a:xfrm>
          <a:prstGeom prst="rect">
            <a:avLst/>
          </a:prstGeom>
          <a:noFill/>
        </p:spPr>
        <p:txBody>
          <a:bodyPr wrap="square" rtlCol="0">
            <a:spAutoFit/>
          </a:bodyPr>
          <a:lstStyle/>
          <a:p>
            <a:r>
              <a:rPr lang="en-US" dirty="0" smtClean="0"/>
              <a:t>Strain gauge</a:t>
            </a:r>
            <a:endParaRPr lang="en-US" dirty="0"/>
          </a:p>
        </p:txBody>
      </p:sp>
      <p:pic>
        <p:nvPicPr>
          <p:cNvPr id="3076" name="Picture 4" descr="http://www.doitpoms.ac.uk/tlplib/mechanical-testing/images/strain-gauge-close.jpg"/>
          <p:cNvPicPr>
            <a:picLocks noChangeAspect="1" noChangeArrowheads="1"/>
          </p:cNvPicPr>
          <p:nvPr/>
        </p:nvPicPr>
        <p:blipFill>
          <a:blip r:embed="rId4" cstate="print"/>
          <a:srcRect/>
          <a:stretch>
            <a:fillRect/>
          </a:stretch>
        </p:blipFill>
        <p:spPr bwMode="auto">
          <a:xfrm>
            <a:off x="6400800" y="3886200"/>
            <a:ext cx="2465659" cy="1895476"/>
          </a:xfrm>
          <a:prstGeom prst="rect">
            <a:avLst/>
          </a:prstGeom>
          <a:noFill/>
        </p:spPr>
      </p:pic>
      <p:sp>
        <p:nvSpPr>
          <p:cNvPr id="10" name="Date Placeholder 9"/>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example: resistive sensing</a:t>
            </a:r>
            <a:endParaRPr lang="en-US" dirty="0"/>
          </a:p>
        </p:txBody>
      </p:sp>
      <p:sp>
        <p:nvSpPr>
          <p:cNvPr id="3" name="Content Placeholder 2"/>
          <p:cNvSpPr>
            <a:spLocks noGrp="1"/>
          </p:cNvSpPr>
          <p:nvPr>
            <p:ph idx="1"/>
          </p:nvPr>
        </p:nvSpPr>
        <p:spPr>
          <a:xfrm>
            <a:off x="381000" y="1600200"/>
            <a:ext cx="4648200" cy="4525963"/>
          </a:xfrm>
        </p:spPr>
        <p:txBody>
          <a:bodyPr>
            <a:normAutofit lnSpcReduction="10000"/>
          </a:bodyPr>
          <a:lstStyle/>
          <a:p>
            <a:r>
              <a:rPr lang="en-US" sz="2400" dirty="0" smtClean="0"/>
              <a:t>A polyimide based MEMS tactile sensor (10 x 10 array)</a:t>
            </a:r>
          </a:p>
          <a:p>
            <a:pPr lvl="1"/>
            <a:r>
              <a:rPr lang="en-US" sz="2400" dirty="0" smtClean="0"/>
              <a:t>MEMS diaphragm</a:t>
            </a:r>
          </a:p>
          <a:p>
            <a:pPr lvl="1"/>
            <a:r>
              <a:rPr lang="en-US" sz="2400" dirty="0" smtClean="0"/>
              <a:t>Strain gauge located where the diaphragm connects to the substrate. </a:t>
            </a:r>
          </a:p>
          <a:p>
            <a:pPr lvl="1"/>
            <a:r>
              <a:rPr lang="en-US" sz="2400" dirty="0" smtClean="0"/>
              <a:t>10 </a:t>
            </a:r>
            <a:r>
              <a:rPr lang="en-US" sz="2400" dirty="0" err="1" smtClean="0"/>
              <a:t>μm</a:t>
            </a:r>
            <a:r>
              <a:rPr lang="en-US" sz="2400" dirty="0" smtClean="0"/>
              <a:t> wide serpentine trace of </a:t>
            </a:r>
            <a:r>
              <a:rPr lang="en-US" sz="2400" dirty="0" err="1" smtClean="0"/>
              <a:t>NiCr</a:t>
            </a:r>
            <a:r>
              <a:rPr lang="en-US" sz="2400" dirty="0" smtClean="0"/>
              <a:t> in a 100 </a:t>
            </a:r>
            <a:r>
              <a:rPr lang="en-US" sz="2400" dirty="0" err="1" smtClean="0"/>
              <a:t>μm</a:t>
            </a:r>
            <a:r>
              <a:rPr lang="en-US" sz="2400" dirty="0" smtClean="0"/>
              <a:t> × 100 </a:t>
            </a:r>
            <a:r>
              <a:rPr lang="en-US" sz="2400" dirty="0" err="1" smtClean="0"/>
              <a:t>μm</a:t>
            </a:r>
            <a:r>
              <a:rPr lang="en-US" sz="2400" dirty="0" smtClean="0"/>
              <a:t> square area.</a:t>
            </a:r>
          </a:p>
          <a:p>
            <a:pPr lvl="1"/>
            <a:r>
              <a:rPr lang="en-US" sz="2400" dirty="0" smtClean="0"/>
              <a:t>Sensitivity is 0.61 </a:t>
            </a:r>
            <a:r>
              <a:rPr lang="el-GR" sz="2400" dirty="0" smtClean="0"/>
              <a:t>Ω</a:t>
            </a:r>
            <a:r>
              <a:rPr lang="en-US" sz="2400" dirty="0" smtClean="0"/>
              <a:t> μm</a:t>
            </a:r>
            <a:r>
              <a:rPr lang="en-US" sz="2400" baseline="30000" dirty="0" smtClean="0"/>
              <a:t>−1</a:t>
            </a:r>
            <a:r>
              <a:rPr lang="en-US" sz="2400" dirty="0" smtClean="0"/>
              <a:t>, with good linearity (R</a:t>
            </a:r>
            <a:r>
              <a:rPr lang="en-US" sz="2400" baseline="30000" dirty="0" smtClean="0"/>
              <a:t>2</a:t>
            </a:r>
            <a:r>
              <a:rPr lang="en-US" sz="2400" dirty="0" smtClean="0"/>
              <a:t> = 0.974).</a:t>
            </a:r>
          </a:p>
        </p:txBody>
      </p:sp>
      <p:sp>
        <p:nvSpPr>
          <p:cNvPr id="4" name="Slide Number Placeholder 3"/>
          <p:cNvSpPr>
            <a:spLocks noGrp="1"/>
          </p:cNvSpPr>
          <p:nvPr>
            <p:ph type="sldNum" sz="quarter" idx="12"/>
          </p:nvPr>
        </p:nvSpPr>
        <p:spPr/>
        <p:txBody>
          <a:bodyPr/>
          <a:lstStyle/>
          <a:p>
            <a:fld id="{E1DF3BA0-48BC-49D2-9EA3-8E2AF4881309}"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6146" name="Picture 2"/>
          <p:cNvPicPr>
            <a:picLocks noChangeAspect="1" noChangeArrowheads="1"/>
          </p:cNvPicPr>
          <p:nvPr/>
        </p:nvPicPr>
        <p:blipFill>
          <a:blip r:embed="rId3"/>
          <a:srcRect/>
          <a:stretch>
            <a:fillRect/>
          </a:stretch>
        </p:blipFill>
        <p:spPr bwMode="auto">
          <a:xfrm>
            <a:off x="5029200" y="1676400"/>
            <a:ext cx="3562350" cy="22574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638800" y="4419599"/>
            <a:ext cx="2438400" cy="1844431"/>
          </a:xfrm>
          <a:prstGeom prst="rect">
            <a:avLst/>
          </a:prstGeom>
          <a:noFill/>
          <a:ln w="9525">
            <a:noFill/>
            <a:miter lim="800000"/>
            <a:headEnd/>
            <a:tailEnd/>
          </a:ln>
          <a:effectLst/>
        </p:spPr>
      </p:pic>
      <p:sp>
        <p:nvSpPr>
          <p:cNvPr id="9" name="TextBox 8"/>
          <p:cNvSpPr txBox="1"/>
          <p:nvPr/>
        </p:nvSpPr>
        <p:spPr>
          <a:xfrm>
            <a:off x="0" y="6019800"/>
            <a:ext cx="5334000" cy="307777"/>
          </a:xfrm>
          <a:prstGeom prst="rect">
            <a:avLst/>
          </a:prstGeom>
          <a:noFill/>
        </p:spPr>
        <p:txBody>
          <a:bodyPr wrap="square" rtlCol="0">
            <a:spAutoFit/>
          </a:bodyPr>
          <a:lstStyle/>
          <a:p>
            <a:r>
              <a:rPr lang="en-US" sz="1400" dirty="0" smtClean="0"/>
              <a:t>[Engel, </a:t>
            </a:r>
            <a:r>
              <a:rPr lang="en-US" sz="1400" i="1" dirty="0" smtClean="0"/>
              <a:t>et al., </a:t>
            </a:r>
            <a:r>
              <a:rPr lang="en-US" sz="1400" dirty="0" smtClean="0"/>
              <a:t>“Development of Polyimide Flexible Tactile Sensor Skin”]</a:t>
            </a:r>
            <a:endParaRPr lang="en-US" sz="1400" dirty="0"/>
          </a:p>
        </p:txBody>
      </p:sp>
      <p:sp>
        <p:nvSpPr>
          <p:cNvPr id="10" name="Date Placeholder 9"/>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Capacitance change elements:</a:t>
            </a:r>
            <a:endParaRPr lang="en-US" dirty="0"/>
          </a:p>
        </p:txBody>
      </p:sp>
      <p:sp>
        <p:nvSpPr>
          <p:cNvPr id="3" name="Content Placeholder 2"/>
          <p:cNvSpPr>
            <a:spLocks noGrp="1"/>
          </p:cNvSpPr>
          <p:nvPr>
            <p:ph idx="1"/>
          </p:nvPr>
        </p:nvSpPr>
        <p:spPr>
          <a:xfrm>
            <a:off x="457200" y="1600200"/>
            <a:ext cx="4724400" cy="4525963"/>
          </a:xfrm>
        </p:spPr>
        <p:txBody>
          <a:bodyPr>
            <a:normAutofit fontScale="62500" lnSpcReduction="20000"/>
          </a:bodyPr>
          <a:lstStyle/>
          <a:p>
            <a:r>
              <a:rPr lang="en-US" dirty="0" smtClean="0"/>
              <a:t>Main application area: touchpad!</a:t>
            </a:r>
          </a:p>
          <a:p>
            <a:r>
              <a:rPr lang="en-US" dirty="0" smtClean="0"/>
              <a:t>2 Different sensing methods: </a:t>
            </a:r>
          </a:p>
          <a:p>
            <a:pPr lvl="1"/>
            <a:r>
              <a:rPr lang="en-US" dirty="0" smtClean="0"/>
              <a:t>Mechanically deform and change the capacitance of parallel conducting plates</a:t>
            </a:r>
          </a:p>
          <a:p>
            <a:endParaRPr lang="en-US" dirty="0" smtClean="0"/>
          </a:p>
          <a:p>
            <a:pPr lvl="1"/>
            <a:r>
              <a:rPr lang="en-US" dirty="0" smtClean="0"/>
              <a:t>Or: sense the capacitance change due to stray fields (capacitance is increased)</a:t>
            </a:r>
          </a:p>
          <a:p>
            <a:pPr lvl="1">
              <a:buNone/>
            </a:pPr>
            <a:r>
              <a:rPr lang="en-US" dirty="0" smtClean="0"/>
              <a:t>	</a:t>
            </a:r>
            <a:r>
              <a:rPr lang="en-US" dirty="0" err="1" smtClean="0"/>
              <a:t>Touchpads</a:t>
            </a:r>
            <a:r>
              <a:rPr lang="en-US" dirty="0" smtClean="0"/>
              <a:t> are tuned to human skin!</a:t>
            </a:r>
          </a:p>
          <a:p>
            <a:endParaRPr lang="en-US" dirty="0" smtClean="0"/>
          </a:p>
          <a:p>
            <a:r>
              <a:rPr lang="en-US" u="sng" dirty="0" smtClean="0"/>
              <a:t>Advantages: </a:t>
            </a:r>
            <a:r>
              <a:rPr lang="en-US" dirty="0" smtClean="0"/>
              <a:t>good dynamic range, linearity</a:t>
            </a:r>
          </a:p>
          <a:p>
            <a:r>
              <a:rPr lang="en-US" u="sng" dirty="0" smtClean="0"/>
              <a:t>Disadvantages: </a:t>
            </a:r>
            <a:r>
              <a:rPr lang="en-US" dirty="0" smtClean="0"/>
              <a:t> noise, measuring capacitance is hard! (compared to measuring resistance)</a:t>
            </a:r>
            <a:endParaRPr lang="en-US" u="sng" dirty="0" smtClean="0"/>
          </a:p>
          <a:p>
            <a:pPr>
              <a:buNone/>
            </a:pPr>
            <a:r>
              <a:rPr lang="en-US" dirty="0" smtClean="0"/>
              <a:t/>
            </a:r>
            <a:br>
              <a:rPr lang="en-US" dirty="0" smtClean="0"/>
            </a:b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1DF3BA0-48BC-49D2-9EA3-8E2AF4881309}"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4098" name="Picture 2"/>
          <p:cNvPicPr>
            <a:picLocks noChangeAspect="1" noChangeArrowheads="1"/>
          </p:cNvPicPr>
          <p:nvPr/>
        </p:nvPicPr>
        <p:blipFill>
          <a:blip r:embed="rId3"/>
          <a:srcRect/>
          <a:stretch>
            <a:fillRect/>
          </a:stretch>
        </p:blipFill>
        <p:spPr bwMode="auto">
          <a:xfrm>
            <a:off x="5334000" y="3200400"/>
            <a:ext cx="3460541" cy="3429000"/>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5257800" y="1066800"/>
            <a:ext cx="3276600" cy="1600530"/>
          </a:xfrm>
          <a:prstGeom prst="rect">
            <a:avLst/>
          </a:prstGeom>
          <a:noFill/>
          <a:ln w="9525">
            <a:noFill/>
            <a:miter lim="800000"/>
            <a:headEnd/>
            <a:tailEnd/>
          </a:ln>
          <a:effectLst/>
        </p:spPr>
      </p:pic>
      <p:sp>
        <p:nvSpPr>
          <p:cNvPr id="9" name="Rectangle 8"/>
          <p:cNvSpPr/>
          <p:nvPr/>
        </p:nvSpPr>
        <p:spPr>
          <a:xfrm>
            <a:off x="685800" y="5562600"/>
            <a:ext cx="4572000" cy="523220"/>
          </a:xfrm>
          <a:prstGeom prst="rect">
            <a:avLst/>
          </a:prstGeom>
        </p:spPr>
        <p:txBody>
          <a:bodyPr>
            <a:spAutoFit/>
          </a:bodyPr>
          <a:lstStyle/>
          <a:p>
            <a:r>
              <a:rPr lang="en-US" sz="1400" dirty="0" smtClean="0">
                <a:hlinkClick r:id="rId5"/>
              </a:rPr>
              <a:t>http://www.analog.com/static/imported-files/data_sheets/AD7142.pdf</a:t>
            </a:r>
            <a:r>
              <a:rPr lang="en-US" sz="1400" dirty="0" smtClean="0"/>
              <a:t> </a:t>
            </a:r>
            <a:endParaRPr lang="en-US" sz="1400" dirty="0"/>
          </a:p>
        </p:txBody>
      </p:sp>
      <p:sp>
        <p:nvSpPr>
          <p:cNvPr id="10" name="Rectangle 9"/>
          <p:cNvSpPr/>
          <p:nvPr/>
        </p:nvSpPr>
        <p:spPr>
          <a:xfrm>
            <a:off x="5791200" y="2743200"/>
            <a:ext cx="2590800" cy="400110"/>
          </a:xfrm>
          <a:prstGeom prst="rect">
            <a:avLst/>
          </a:prstGeom>
        </p:spPr>
        <p:txBody>
          <a:bodyPr wrap="square">
            <a:spAutoFit/>
          </a:bodyPr>
          <a:lstStyle/>
          <a:p>
            <a:r>
              <a:rPr lang="en-US" sz="1000" dirty="0" smtClean="0">
                <a:hlinkClick r:id="rId6"/>
              </a:rPr>
              <a:t>http://www.synaptics.com/sites/default/files/Capacitive_Resistive.pdf</a:t>
            </a:r>
            <a:endParaRPr lang="en-US" sz="1000" dirty="0" smtClean="0"/>
          </a:p>
        </p:txBody>
      </p:sp>
      <p:sp>
        <p:nvSpPr>
          <p:cNvPr id="11" name="Date Placeholder 10"/>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example: capacitive sensing </a:t>
            </a:r>
            <a:endParaRPr lang="en-US" dirty="0"/>
          </a:p>
        </p:txBody>
      </p:sp>
      <p:sp>
        <p:nvSpPr>
          <p:cNvPr id="3" name="Content Placeholder 2"/>
          <p:cNvSpPr>
            <a:spLocks noGrp="1"/>
          </p:cNvSpPr>
          <p:nvPr>
            <p:ph idx="1"/>
          </p:nvPr>
        </p:nvSpPr>
        <p:spPr>
          <a:xfrm>
            <a:off x="381000" y="1600201"/>
            <a:ext cx="4572000" cy="3962400"/>
          </a:xfrm>
        </p:spPr>
        <p:txBody>
          <a:bodyPr>
            <a:noAutofit/>
          </a:bodyPr>
          <a:lstStyle/>
          <a:p>
            <a:r>
              <a:rPr lang="en-US" sz="2400" dirty="0" smtClean="0"/>
              <a:t>An 8 x 8 array tactile sensor </a:t>
            </a:r>
          </a:p>
          <a:p>
            <a:pPr lvl="1"/>
            <a:r>
              <a:rPr lang="en-US" sz="2000" dirty="0" err="1" smtClean="0"/>
              <a:t>Polydimethylsiloxane</a:t>
            </a:r>
            <a:r>
              <a:rPr lang="en-US" sz="2000" dirty="0" smtClean="0"/>
              <a:t> (PDMS)</a:t>
            </a:r>
          </a:p>
          <a:p>
            <a:pPr lvl="1"/>
            <a:r>
              <a:rPr lang="en-US" sz="2000" dirty="0" smtClean="0"/>
              <a:t>Detect force of 10mN, 131kPa in all directions</a:t>
            </a:r>
          </a:p>
          <a:p>
            <a:pPr lvl="1"/>
            <a:r>
              <a:rPr lang="en-US" sz="2000" dirty="0" smtClean="0"/>
              <a:t>Flexible </a:t>
            </a:r>
          </a:p>
          <a:p>
            <a:pPr lvl="1"/>
            <a:r>
              <a:rPr lang="en-US" sz="2000" dirty="0" smtClean="0"/>
              <a:t>Sensitivity: 2.5%/</a:t>
            </a:r>
            <a:r>
              <a:rPr lang="en-US" sz="2000" dirty="0" err="1" smtClean="0"/>
              <a:t>mN</a:t>
            </a:r>
            <a:r>
              <a:rPr lang="en-US" sz="2000" dirty="0" smtClean="0"/>
              <a:t>, 3.0%/</a:t>
            </a:r>
            <a:r>
              <a:rPr lang="en-US" sz="2000" dirty="0" err="1" smtClean="0"/>
              <a:t>mN</a:t>
            </a:r>
            <a:r>
              <a:rPr lang="en-US" sz="2000" dirty="0" smtClean="0"/>
              <a:t>, and 2.9%/</a:t>
            </a:r>
            <a:r>
              <a:rPr lang="en-US" sz="2000" dirty="0" err="1" smtClean="0"/>
              <a:t>mN</a:t>
            </a:r>
            <a:r>
              <a:rPr lang="en-US" sz="2000" dirty="0" smtClean="0"/>
              <a:t> for the X, Y, and Z directions, respectively.</a:t>
            </a:r>
          </a:p>
          <a:p>
            <a:pPr lvl="1"/>
            <a:r>
              <a:rPr lang="en-US" sz="2000" dirty="0" smtClean="0"/>
              <a:t>(why not equal?)</a:t>
            </a:r>
          </a:p>
        </p:txBody>
      </p:sp>
      <p:sp>
        <p:nvSpPr>
          <p:cNvPr id="4" name="Slide Number Placeholder 3"/>
          <p:cNvSpPr>
            <a:spLocks noGrp="1"/>
          </p:cNvSpPr>
          <p:nvPr>
            <p:ph type="sldNum" sz="quarter" idx="12"/>
          </p:nvPr>
        </p:nvSpPr>
        <p:spPr/>
        <p:txBody>
          <a:bodyPr/>
          <a:lstStyle/>
          <a:p>
            <a:fld id="{E1DF3BA0-48BC-49D2-9EA3-8E2AF4881309}"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Tactile Sensors</a:t>
            </a:r>
            <a:endParaRPr lang="en-US" dirty="0"/>
          </a:p>
        </p:txBody>
      </p:sp>
      <p:pic>
        <p:nvPicPr>
          <p:cNvPr id="2051" name="Picture 3"/>
          <p:cNvPicPr>
            <a:picLocks noChangeAspect="1" noChangeArrowheads="1"/>
          </p:cNvPicPr>
          <p:nvPr/>
        </p:nvPicPr>
        <p:blipFill>
          <a:blip r:embed="rId3"/>
          <a:srcRect/>
          <a:stretch>
            <a:fillRect/>
          </a:stretch>
        </p:blipFill>
        <p:spPr bwMode="auto">
          <a:xfrm>
            <a:off x="4953000" y="4114800"/>
            <a:ext cx="3493664" cy="2133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876800" y="1752600"/>
            <a:ext cx="3337767" cy="19812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562600" y="4038600"/>
            <a:ext cx="2518728" cy="1187612"/>
          </a:xfrm>
          <a:prstGeom prst="rect">
            <a:avLst/>
          </a:prstGeom>
          <a:noFill/>
          <a:ln w="9525">
            <a:noFill/>
            <a:miter lim="800000"/>
            <a:headEnd/>
            <a:tailEnd/>
          </a:ln>
          <a:effectLst/>
        </p:spPr>
      </p:pic>
      <p:sp>
        <p:nvSpPr>
          <p:cNvPr id="10" name="TextBox 9"/>
          <p:cNvSpPr txBox="1"/>
          <p:nvPr/>
        </p:nvSpPr>
        <p:spPr>
          <a:xfrm>
            <a:off x="152400" y="5029200"/>
            <a:ext cx="5334000" cy="523220"/>
          </a:xfrm>
          <a:prstGeom prst="rect">
            <a:avLst/>
          </a:prstGeom>
          <a:noFill/>
        </p:spPr>
        <p:txBody>
          <a:bodyPr wrap="square" rtlCol="0">
            <a:spAutoFit/>
          </a:bodyPr>
          <a:lstStyle/>
          <a:p>
            <a:r>
              <a:rPr lang="en-US" sz="1400" dirty="0" smtClean="0"/>
              <a:t>[Lee, </a:t>
            </a:r>
            <a:r>
              <a:rPr lang="en-US" sz="1400" i="1" dirty="0" smtClean="0"/>
              <a:t>et al., </a:t>
            </a:r>
            <a:r>
              <a:rPr lang="en-US" sz="1400" dirty="0" smtClean="0"/>
              <a:t>“Normal and Shear Force Measurement Using a Flexible Polymer Tactile Sensor With Embedded Multiple Capacitors”]</a:t>
            </a:r>
            <a:endParaRPr lang="en-US" sz="1400" dirty="0"/>
          </a:p>
        </p:txBody>
      </p:sp>
      <p:sp>
        <p:nvSpPr>
          <p:cNvPr id="11" name="Date Placeholder 10"/>
          <p:cNvSpPr>
            <a:spLocks noGrp="1"/>
          </p:cNvSpPr>
          <p:nvPr>
            <p:ph type="dt" sz="half" idx="10"/>
          </p:nvPr>
        </p:nvSpPr>
        <p:spPr/>
        <p:txBody>
          <a:bodyPr/>
          <a:lstStyle/>
          <a:p>
            <a:r>
              <a:rPr lang="en-US" smtClean="0"/>
              <a:t>16722 S2009</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sensing methods: </a:t>
            </a:r>
            <a:endParaRPr lang="en-US" dirty="0"/>
          </a:p>
        </p:txBody>
      </p:sp>
      <p:sp>
        <p:nvSpPr>
          <p:cNvPr id="3" name="Content Placeholder 2"/>
          <p:cNvSpPr>
            <a:spLocks noGrp="1"/>
          </p:cNvSpPr>
          <p:nvPr>
            <p:ph idx="1"/>
          </p:nvPr>
        </p:nvSpPr>
        <p:spPr>
          <a:xfrm>
            <a:off x="457200" y="1600200"/>
            <a:ext cx="7696200" cy="4525963"/>
          </a:xfrm>
        </p:spPr>
        <p:txBody>
          <a:bodyPr>
            <a:normAutofit/>
          </a:bodyPr>
          <a:lstStyle/>
          <a:p>
            <a:r>
              <a:rPr lang="en-US" dirty="0" smtClean="0"/>
              <a:t>Piezoelectric: measure voltage created due to polarization under stress</a:t>
            </a:r>
          </a:p>
          <a:p>
            <a:endParaRPr lang="en-US" dirty="0" smtClean="0"/>
          </a:p>
          <a:p>
            <a:r>
              <a:rPr lang="en-US" dirty="0" smtClean="0"/>
              <a:t>Magnetic: use Hall effect to measure change in flux density</a:t>
            </a:r>
          </a:p>
          <a:p>
            <a:endParaRPr lang="en-US" dirty="0" smtClean="0"/>
          </a:p>
          <a:p>
            <a:r>
              <a:rPr lang="en-US" dirty="0" smtClean="0"/>
              <a:t>Optical, thermal, others</a:t>
            </a:r>
          </a:p>
        </p:txBody>
      </p:sp>
      <p:sp>
        <p:nvSpPr>
          <p:cNvPr id="4" name="Slide Number Placeholder 3"/>
          <p:cNvSpPr>
            <a:spLocks noGrp="1"/>
          </p:cNvSpPr>
          <p:nvPr>
            <p:ph type="sldNum" sz="quarter" idx="12"/>
          </p:nvPr>
        </p:nvSpPr>
        <p:spPr/>
        <p:txBody>
          <a:bodyPr/>
          <a:lstStyle/>
          <a:p>
            <a:fld id="{E1DF3BA0-48BC-49D2-9EA3-8E2AF4881309}"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Tactile Sensors</a:t>
            </a:r>
            <a:endParaRPr lang="en-US"/>
          </a:p>
        </p:txBody>
      </p:sp>
      <p:sp>
        <p:nvSpPr>
          <p:cNvPr id="6" name="Date Placeholder 5"/>
          <p:cNvSpPr>
            <a:spLocks noGrp="1"/>
          </p:cNvSpPr>
          <p:nvPr>
            <p:ph type="dt" sz="half" idx="10"/>
          </p:nvPr>
        </p:nvSpPr>
        <p:spPr/>
        <p:txBody>
          <a:bodyPr/>
          <a:lstStyle/>
          <a:p>
            <a:r>
              <a:rPr lang="en-US" smtClean="0"/>
              <a:t>16722 S2009</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10668</TotalTime>
  <Words>3182</Words>
  <Application>Microsoft Office PowerPoint</Application>
  <PresentationFormat>On-screen Show (4:3)</PresentationFormat>
  <Paragraphs>347</Paragraphs>
  <Slides>27</Slides>
  <Notes>21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Haptic and Tactile Sensors for Planetary Exploration Robots</vt:lpstr>
      <vt:lpstr>Haptics, Tactile Sensing:</vt:lpstr>
      <vt:lpstr>Tactile Sensing:</vt:lpstr>
      <vt:lpstr>Tactile sensing: Methods of transduction</vt:lpstr>
      <vt:lpstr>1) Resistance change elements:</vt:lpstr>
      <vt:lpstr>An example: resistive sensing</vt:lpstr>
      <vt:lpstr>2) Capacitance change elements:</vt:lpstr>
      <vt:lpstr>An example: capacitive sensing </vt:lpstr>
      <vt:lpstr>Other sensing methods: </vt:lpstr>
      <vt:lpstr>Assignment </vt:lpstr>
      <vt:lpstr>Some Math for the Assignment </vt:lpstr>
      <vt:lpstr>Applications</vt:lpstr>
      <vt:lpstr>Application: Robotic manipulation</vt:lpstr>
      <vt:lpstr>Application: Nasa’s Robonaut</vt:lpstr>
      <vt:lpstr>Application: Tactile Displays</vt:lpstr>
      <vt:lpstr>Human mechanoreception:</vt:lpstr>
      <vt:lpstr>Application:  Tactile Displays for the blind</vt:lpstr>
      <vt:lpstr>Application: Ultrasound tactile display</vt:lpstr>
      <vt:lpstr>Application: Ultrasound tactile display</vt:lpstr>
      <vt:lpstr>Application: A haptic system;  Tele-nano-manipulation</vt:lpstr>
      <vt:lpstr>Some commercial tactile sensors  you can buy today (1)</vt:lpstr>
      <vt:lpstr>Some commercial tactile sensors  you can buy today (2)</vt:lpstr>
      <vt:lpstr>Directions for Future Research </vt:lpstr>
      <vt:lpstr>Researchers </vt:lpstr>
      <vt:lpstr>Labs that work on tactile sensing and Haptics </vt:lpstr>
      <vt:lpstr>References (1) </vt:lpstr>
      <vt:lpstr>References (2)</vt:lpstr>
    </vt:vector>
  </TitlesOfParts>
  <Company>Carnegie Mellon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Haptic and Tactile Sensors for Planetary Exploration Robots</dc:title>
  <dc:creator>School Of Computer Science</dc:creator>
  <cp:lastModifiedBy>Mustafa Emre Karagozler</cp:lastModifiedBy>
  <cp:revision>840</cp:revision>
  <dcterms:created xsi:type="dcterms:W3CDTF">2009-04-06T17:32:45Z</dcterms:created>
  <dcterms:modified xsi:type="dcterms:W3CDTF">2009-04-06T17:38:58Z</dcterms:modified>
</cp:coreProperties>
</file>