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tiff" ContentType="image/tiff"/>
  <Override PartName="/ppt/charts/chart6.xml" ContentType="application/vnd.openxmlformats-officedocument.drawingml.char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366" r:id="rId4"/>
    <p:sldId id="367" r:id="rId5"/>
    <p:sldId id="258" r:id="rId6"/>
    <p:sldId id="261" r:id="rId7"/>
    <p:sldId id="359" r:id="rId8"/>
    <p:sldId id="361" r:id="rId9"/>
    <p:sldId id="348" r:id="rId10"/>
    <p:sldId id="362" r:id="rId11"/>
    <p:sldId id="363" r:id="rId12"/>
    <p:sldId id="365" r:id="rId13"/>
    <p:sldId id="368" r:id="rId14"/>
    <p:sldId id="370" r:id="rId15"/>
    <p:sldId id="389" r:id="rId16"/>
    <p:sldId id="369" r:id="rId17"/>
    <p:sldId id="349" r:id="rId18"/>
    <p:sldId id="337" r:id="rId19"/>
    <p:sldId id="350" r:id="rId20"/>
    <p:sldId id="343" r:id="rId21"/>
    <p:sldId id="390" r:id="rId22"/>
    <p:sldId id="284" r:id="rId23"/>
    <p:sldId id="304" r:id="rId24"/>
    <p:sldId id="373" r:id="rId25"/>
    <p:sldId id="374" r:id="rId26"/>
    <p:sldId id="391" r:id="rId27"/>
    <p:sldId id="385" r:id="rId28"/>
    <p:sldId id="380" r:id="rId29"/>
    <p:sldId id="351" r:id="rId30"/>
    <p:sldId id="392" r:id="rId31"/>
    <p:sldId id="371" r:id="rId32"/>
    <p:sldId id="276" r:id="rId33"/>
    <p:sldId id="336" r:id="rId34"/>
    <p:sldId id="352" r:id="rId35"/>
    <p:sldId id="356" r:id="rId36"/>
    <p:sldId id="353" r:id="rId37"/>
    <p:sldId id="355" r:id="rId38"/>
    <p:sldId id="372" r:id="rId39"/>
  </p:sldIdLst>
  <p:sldSz cx="9144000" cy="6858000" type="screen4x3"/>
  <p:notesSz cx="6858000" cy="9144000"/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Private Histogram</a:t>
            </a:r>
            <a:endParaRPr lang="en-US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6.2</c:v>
                </c:pt>
                <c:pt idx="1">
                  <c:v>-0.5</c:v>
                </c:pt>
                <c:pt idx="2">
                  <c:v>3.3</c:v>
                </c:pt>
                <c:pt idx="3">
                  <c:v>6.7</c:v>
                </c:pt>
              </c:numCache>
            </c:numRef>
          </c:val>
        </c:ser>
        <c:axId val="84183680"/>
        <c:axId val="60150144"/>
      </c:barChart>
      <c:catAx>
        <c:axId val="84183680"/>
        <c:scaling>
          <c:orientation val="minMax"/>
        </c:scaling>
        <c:axPos val="b"/>
        <c:numFmt formatCode="General" sourceLinked="1"/>
        <c:tickLblPos val="nextTo"/>
        <c:crossAx val="60150144"/>
        <c:crosses val="autoZero"/>
        <c:auto val="1"/>
        <c:lblAlgn val="ctr"/>
        <c:lblOffset val="100"/>
      </c:catAx>
      <c:valAx>
        <c:axId val="60150144"/>
        <c:scaling>
          <c:orientation val="minMax"/>
        </c:scaling>
        <c:axPos val="l"/>
        <c:majorGridlines/>
        <c:numFmt formatCode="General" sourceLinked="1"/>
        <c:tickLblPos val="nextTo"/>
        <c:crossAx val="84183680"/>
        <c:crosses val="autoZero"/>
        <c:crossBetween val="between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Histogram</a:t>
            </a:r>
            <a:endParaRPr lang="en-US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2</c:v>
                </c:pt>
                <c:pt idx="2">
                  <c:v>3</c:v>
                </c:pt>
                <c:pt idx="3">
                  <c:v>6</c:v>
                </c:pt>
              </c:numCache>
            </c:numRef>
          </c:val>
        </c:ser>
        <c:axId val="87337600"/>
        <c:axId val="87339392"/>
      </c:barChart>
      <c:catAx>
        <c:axId val="87337600"/>
        <c:scaling>
          <c:orientation val="minMax"/>
        </c:scaling>
        <c:axPos val="b"/>
        <c:numFmt formatCode="General" sourceLinked="1"/>
        <c:tickLblPos val="nextTo"/>
        <c:crossAx val="87339392"/>
        <c:crosses val="autoZero"/>
        <c:auto val="1"/>
        <c:lblAlgn val="ctr"/>
        <c:lblOffset val="100"/>
      </c:catAx>
      <c:valAx>
        <c:axId val="87339392"/>
        <c:scaling>
          <c:orientation val="minMax"/>
          <c:max val="8"/>
          <c:min val="0"/>
        </c:scaling>
        <c:axPos val="l"/>
        <c:majorGridlines/>
        <c:numFmt formatCode="General" sourceLinked="1"/>
        <c:tickLblPos val="nextTo"/>
        <c:crossAx val="87337600"/>
        <c:crosses val="autoZero"/>
        <c:crossBetween val="between"/>
        <c:majorUnit val="2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numRef>
              <c:f>Sheet1!$A$2:$A$19</c:f>
              <c:numCache>
                <c:formatCode>General</c:formatCode>
                <c:ptCount val="18"/>
              </c:numCache>
            </c:num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4</c:v>
                </c:pt>
                <c:pt idx="1">
                  <c:v>2</c:v>
                </c:pt>
                <c:pt idx="2">
                  <c:v>0</c:v>
                </c:pt>
                <c:pt idx="3">
                  <c:v>6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4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7</c:v>
                </c:pt>
                <c:pt idx="15">
                  <c:v>0</c:v>
                </c:pt>
                <c:pt idx="16">
                  <c:v>0</c:v>
                </c:pt>
                <c:pt idx="17">
                  <c:v>4</c:v>
                </c:pt>
              </c:numCache>
            </c:numRef>
          </c:val>
        </c:ser>
        <c:axId val="89245184"/>
        <c:axId val="89246720"/>
      </c:barChart>
      <c:catAx>
        <c:axId val="89245184"/>
        <c:scaling>
          <c:orientation val="minMax"/>
        </c:scaling>
        <c:axPos val="b"/>
        <c:numFmt formatCode="General" sourceLinked="1"/>
        <c:tickLblPos val="nextTo"/>
        <c:crossAx val="89246720"/>
        <c:crosses val="autoZero"/>
        <c:auto val="1"/>
        <c:lblAlgn val="ctr"/>
        <c:lblOffset val="100"/>
      </c:catAx>
      <c:valAx>
        <c:axId val="89246720"/>
        <c:scaling>
          <c:orientation val="minMax"/>
          <c:max val="10"/>
          <c:min val="0"/>
        </c:scaling>
        <c:axPos val="l"/>
        <c:majorGridlines/>
        <c:numFmt formatCode="General" sourceLinked="1"/>
        <c:tickLblPos val="nextTo"/>
        <c:crossAx val="89245184"/>
        <c:crosses val="autoZero"/>
        <c:crossBetween val="between"/>
        <c:majorUnit val="2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cat>
            <c:numRef>
              <c:f>Sheet1!$A$2:$A$19</c:f>
              <c:numCache>
                <c:formatCode>General</c:formatCode>
                <c:ptCount val="18"/>
              </c:numCache>
            </c:num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5.1199999999999966</c:v>
                </c:pt>
                <c:pt idx="1">
                  <c:v>2.13</c:v>
                </c:pt>
                <c:pt idx="2">
                  <c:v>0.9</c:v>
                </c:pt>
                <c:pt idx="3">
                  <c:v>4.5999999999999996</c:v>
                </c:pt>
                <c:pt idx="4">
                  <c:v>-0.9</c:v>
                </c:pt>
                <c:pt idx="5">
                  <c:v>-0.4</c:v>
                </c:pt>
                <c:pt idx="6">
                  <c:v>0.5</c:v>
                </c:pt>
                <c:pt idx="7">
                  <c:v>1.3</c:v>
                </c:pt>
                <c:pt idx="8">
                  <c:v>-0.4</c:v>
                </c:pt>
                <c:pt idx="9">
                  <c:v>0.70000000000000051</c:v>
                </c:pt>
                <c:pt idx="10">
                  <c:v>3.8</c:v>
                </c:pt>
                <c:pt idx="11">
                  <c:v>6.0000000000000032E-2</c:v>
                </c:pt>
                <c:pt idx="12">
                  <c:v>-0.30000000000000027</c:v>
                </c:pt>
                <c:pt idx="13">
                  <c:v>-0.60000000000000053</c:v>
                </c:pt>
                <c:pt idx="14">
                  <c:v>9.7000000000000011</c:v>
                </c:pt>
                <c:pt idx="15">
                  <c:v>-0.30000000000000027</c:v>
                </c:pt>
                <c:pt idx="16">
                  <c:v>1.45</c:v>
                </c:pt>
                <c:pt idx="17">
                  <c:v>4.9000000000000004</c:v>
                </c:pt>
              </c:numCache>
            </c:numRef>
          </c:val>
        </c:ser>
        <c:axId val="95889280"/>
        <c:axId val="95890816"/>
      </c:barChart>
      <c:catAx>
        <c:axId val="95889280"/>
        <c:scaling>
          <c:orientation val="minMax"/>
        </c:scaling>
        <c:axPos val="b"/>
        <c:numFmt formatCode="General" sourceLinked="1"/>
        <c:tickLblPos val="nextTo"/>
        <c:crossAx val="95890816"/>
        <c:crosses val="autoZero"/>
        <c:auto val="1"/>
        <c:lblAlgn val="ctr"/>
        <c:lblOffset val="100"/>
      </c:catAx>
      <c:valAx>
        <c:axId val="95890816"/>
        <c:scaling>
          <c:orientation val="minMax"/>
          <c:max val="10"/>
          <c:min val="-2"/>
        </c:scaling>
        <c:axPos val="l"/>
        <c:majorGridlines/>
        <c:numFmt formatCode="General" sourceLinked="1"/>
        <c:tickLblPos val="nextTo"/>
        <c:crossAx val="95889280"/>
        <c:crosses val="autoZero"/>
        <c:crossBetween val="between"/>
        <c:majorUnit val="2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1200" dirty="0" smtClean="0"/>
              <a:t>Private Histogram</a:t>
            </a:r>
            <a:endParaRPr lang="en-US" sz="1200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cat>
            <c:numRef>
              <c:f>Sheet1!$A$2:$A$19</c:f>
              <c:numCache>
                <c:formatCode>General</c:formatCode>
                <c:ptCount val="18"/>
              </c:numCache>
            </c:num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5.1199999999999966</c:v>
                </c:pt>
                <c:pt idx="1">
                  <c:v>2.13</c:v>
                </c:pt>
                <c:pt idx="2">
                  <c:v>0.9</c:v>
                </c:pt>
                <c:pt idx="3">
                  <c:v>4.5999999999999996</c:v>
                </c:pt>
                <c:pt idx="4">
                  <c:v>-0.9</c:v>
                </c:pt>
                <c:pt idx="5">
                  <c:v>-0.4</c:v>
                </c:pt>
                <c:pt idx="6">
                  <c:v>0.5</c:v>
                </c:pt>
                <c:pt idx="7">
                  <c:v>1.3</c:v>
                </c:pt>
                <c:pt idx="8">
                  <c:v>-0.4</c:v>
                </c:pt>
                <c:pt idx="9">
                  <c:v>0.70000000000000062</c:v>
                </c:pt>
                <c:pt idx="10">
                  <c:v>3.8</c:v>
                </c:pt>
                <c:pt idx="11">
                  <c:v>6.0000000000000032E-2</c:v>
                </c:pt>
                <c:pt idx="12">
                  <c:v>-0.30000000000000032</c:v>
                </c:pt>
                <c:pt idx="13">
                  <c:v>-0.60000000000000064</c:v>
                </c:pt>
                <c:pt idx="14">
                  <c:v>9.7000000000000011</c:v>
                </c:pt>
                <c:pt idx="15">
                  <c:v>-0.30000000000000032</c:v>
                </c:pt>
                <c:pt idx="16">
                  <c:v>1.45</c:v>
                </c:pt>
                <c:pt idx="17">
                  <c:v>4.9000000000000004</c:v>
                </c:pt>
              </c:numCache>
            </c:numRef>
          </c:val>
        </c:ser>
        <c:axId val="90628864"/>
        <c:axId val="95913856"/>
      </c:barChart>
      <c:catAx>
        <c:axId val="90628864"/>
        <c:scaling>
          <c:orientation val="minMax"/>
        </c:scaling>
        <c:axPos val="b"/>
        <c:numFmt formatCode="General" sourceLinked="1"/>
        <c:tickLblPos val="nextTo"/>
        <c:crossAx val="95913856"/>
        <c:crosses val="autoZero"/>
        <c:auto val="1"/>
        <c:lblAlgn val="ctr"/>
        <c:lblOffset val="100"/>
      </c:catAx>
      <c:valAx>
        <c:axId val="95913856"/>
        <c:scaling>
          <c:orientation val="minMax"/>
          <c:max val="10"/>
          <c:min val="-5"/>
        </c:scaling>
        <c:axPos val="l"/>
        <c:majorGridlines/>
        <c:numFmt formatCode="General" sourceLinked="1"/>
        <c:tickLblPos val="nextTo"/>
        <c:crossAx val="9062886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1200" dirty="0" smtClean="0"/>
              <a:t>Histogram</a:t>
            </a:r>
            <a:endParaRPr lang="en-US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numRef>
              <c:f>Sheet1!$A$2:$A$19</c:f>
              <c:numCache>
                <c:formatCode>General</c:formatCode>
                <c:ptCount val="18"/>
              </c:numCache>
            </c:num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4</c:v>
                </c:pt>
                <c:pt idx="1">
                  <c:v>2</c:v>
                </c:pt>
                <c:pt idx="2">
                  <c:v>0</c:v>
                </c:pt>
                <c:pt idx="3">
                  <c:v>6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4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7</c:v>
                </c:pt>
                <c:pt idx="15">
                  <c:v>0</c:v>
                </c:pt>
                <c:pt idx="16">
                  <c:v>0</c:v>
                </c:pt>
                <c:pt idx="17">
                  <c:v>4</c:v>
                </c:pt>
              </c:numCache>
            </c:numRef>
          </c:val>
        </c:ser>
        <c:axId val="104578432"/>
        <c:axId val="104518784"/>
      </c:barChart>
      <c:catAx>
        <c:axId val="104578432"/>
        <c:scaling>
          <c:orientation val="minMax"/>
        </c:scaling>
        <c:axPos val="b"/>
        <c:numFmt formatCode="General" sourceLinked="1"/>
        <c:tickLblPos val="nextTo"/>
        <c:crossAx val="104518784"/>
        <c:crosses val="autoZero"/>
        <c:auto val="1"/>
        <c:lblAlgn val="ctr"/>
        <c:lblOffset val="100"/>
      </c:catAx>
      <c:valAx>
        <c:axId val="104518784"/>
        <c:scaling>
          <c:orientation val="minMax"/>
        </c:scaling>
        <c:axPos val="l"/>
        <c:majorGridlines/>
        <c:numFmt formatCode="General" sourceLinked="1"/>
        <c:tickLblPos val="nextTo"/>
        <c:crossAx val="10457843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1200" dirty="0" err="1" smtClean="0"/>
              <a:t>Thresholded</a:t>
            </a:r>
            <a:r>
              <a:rPr lang="en-US" sz="1200" dirty="0" smtClean="0"/>
              <a:t> Private Histogram</a:t>
            </a:r>
            <a:endParaRPr lang="en-US" sz="1200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cat>
            <c:numRef>
              <c:f>Sheet1!$A$2:$A$19</c:f>
              <c:numCache>
                <c:formatCode>General</c:formatCode>
                <c:ptCount val="18"/>
              </c:numCache>
            </c:num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5.1199999999999974</c:v>
                </c:pt>
                <c:pt idx="1">
                  <c:v>2.13</c:v>
                </c:pt>
                <c:pt idx="2">
                  <c:v>0</c:v>
                </c:pt>
                <c:pt idx="3">
                  <c:v>4.5999999999999996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1.3</c:v>
                </c:pt>
                <c:pt idx="8">
                  <c:v>0</c:v>
                </c:pt>
                <c:pt idx="9">
                  <c:v>0</c:v>
                </c:pt>
                <c:pt idx="10">
                  <c:v>3.8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9.7000000000000011</c:v>
                </c:pt>
                <c:pt idx="15">
                  <c:v>0</c:v>
                </c:pt>
                <c:pt idx="16">
                  <c:v>1.45</c:v>
                </c:pt>
                <c:pt idx="17">
                  <c:v>4.9000000000000004</c:v>
                </c:pt>
              </c:numCache>
            </c:numRef>
          </c:val>
        </c:ser>
        <c:axId val="104509824"/>
        <c:axId val="104511360"/>
      </c:barChart>
      <c:catAx>
        <c:axId val="104509824"/>
        <c:scaling>
          <c:orientation val="minMax"/>
        </c:scaling>
        <c:axPos val="b"/>
        <c:numFmt formatCode="General" sourceLinked="1"/>
        <c:tickLblPos val="nextTo"/>
        <c:crossAx val="104511360"/>
        <c:crosses val="autoZero"/>
        <c:auto val="1"/>
        <c:lblAlgn val="ctr"/>
        <c:lblOffset val="100"/>
      </c:catAx>
      <c:valAx>
        <c:axId val="104511360"/>
        <c:scaling>
          <c:orientation val="minMax"/>
          <c:max val="10"/>
        </c:scaling>
        <c:axPos val="l"/>
        <c:majorGridlines/>
        <c:numFmt formatCode="General" sourceLinked="1"/>
        <c:tickLblPos val="nextTo"/>
        <c:crossAx val="10450982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Sheet1!$A$2:$A$13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5</c:v>
                </c:pt>
                <c:pt idx="1">
                  <c:v>0</c:v>
                </c:pt>
                <c:pt idx="2">
                  <c:v>23</c:v>
                </c:pt>
                <c:pt idx="3">
                  <c:v>4</c:v>
                </c:pt>
                <c:pt idx="4">
                  <c:v>17</c:v>
                </c:pt>
                <c:pt idx="5">
                  <c:v>0</c:v>
                </c:pt>
                <c:pt idx="6">
                  <c:v>0</c:v>
                </c:pt>
                <c:pt idx="7">
                  <c:v>12</c:v>
                </c:pt>
                <c:pt idx="8">
                  <c:v>5</c:v>
                </c:pt>
                <c:pt idx="9">
                  <c:v>4</c:v>
                </c:pt>
                <c:pt idx="10">
                  <c:v>0</c:v>
                </c:pt>
                <c:pt idx="11">
                  <c:v>3</c:v>
                </c:pt>
              </c:numCache>
            </c:numRef>
          </c:val>
        </c:ser>
        <c:axId val="105698432"/>
        <c:axId val="105699968"/>
      </c:barChart>
      <c:catAx>
        <c:axId val="105698432"/>
        <c:scaling>
          <c:orientation val="minMax"/>
        </c:scaling>
        <c:delete val="1"/>
        <c:axPos val="b"/>
        <c:tickLblPos val="none"/>
        <c:crossAx val="105699968"/>
        <c:crosses val="autoZero"/>
        <c:auto val="1"/>
        <c:lblAlgn val="ctr"/>
        <c:lblOffset val="100"/>
      </c:catAx>
      <c:valAx>
        <c:axId val="105699968"/>
        <c:scaling>
          <c:orientation val="minMax"/>
        </c:scaling>
        <c:axPos val="l"/>
        <c:majorGridlines/>
        <c:numFmt formatCode="General" sourceLinked="1"/>
        <c:tickLblPos val="nextTo"/>
        <c:crossAx val="10569843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image" Target="../media/image5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55C7C-D5F6-4BE0-9E6A-2FF4913A339E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C0D4F-EEBE-4841-9D73-84E0931EFB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C0D4F-EEBE-4841-9D73-84E0931EFB6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C0D4F-EEBE-4841-9D73-84E0931EFB6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C0D4F-EEBE-4841-9D73-84E0931EFB69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4902C-F58F-4E72-91DB-34A4DDE0483E}" type="datetime1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3D29-22D7-4756-8424-55C71A76E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6228-43BA-42C7-B36A-18339F847FEE}" type="datetime1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3D29-22D7-4756-8424-55C71A76E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86700-9C73-48C4-B52E-E5D70E2F7343}" type="datetime1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3D29-22D7-4756-8424-55C71A76E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E212E-CA36-406C-86BA-456C8725E0B4}" type="datetime1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3D29-22D7-4756-8424-55C71A76E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5A27-1189-427E-B7B5-5BDF78825355}" type="datetime1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3D29-22D7-4756-8424-55C71A76E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F52C-E6C5-446E-AA3C-9F63DFE774F1}" type="datetime1">
              <a:rPr lang="en-US" smtClean="0"/>
              <a:pPr/>
              <a:t>11/5/2012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3D29-22D7-4756-8424-55C71A76E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F356-3542-4C1C-A440-8C61D38F8C2C}" type="datetime1">
              <a:rPr lang="en-US" smtClean="0"/>
              <a:pPr/>
              <a:t>11/5/2012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3D29-22D7-4756-8424-55C71A76E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9D048-62E3-4A71-858E-3980C82826C3}" type="datetime1">
              <a:rPr lang="en-US" smtClean="0"/>
              <a:pPr/>
              <a:t>11/5/2012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3D29-22D7-4756-8424-55C71A76E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ACCA-529C-455E-92FC-AB37E2B28488}" type="datetime1">
              <a:rPr lang="en-US" smtClean="0"/>
              <a:pPr/>
              <a:t>11/5/2012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3D29-22D7-4756-8424-55C71A76E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D22C-764D-4241-B64E-54FDC4F355A8}" type="datetime1">
              <a:rPr lang="en-US" smtClean="0"/>
              <a:pPr/>
              <a:t>11/5/2012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3D29-22D7-4756-8424-55C71A76E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F05CD-8381-416B-9CE3-01D25B501AEB}" type="datetime1">
              <a:rPr lang="en-US" smtClean="0"/>
              <a:pPr/>
              <a:t>11/5/2012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3D29-22D7-4756-8424-55C71A76E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EFF2F-BDB2-4004-BF57-5F63A97FBF64}" type="datetime1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D3D29-22D7-4756-8424-55C71A76E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764" y="1451348"/>
            <a:ext cx="7772400" cy="1470025"/>
          </a:xfrm>
        </p:spPr>
        <p:txBody>
          <a:bodyPr/>
          <a:lstStyle/>
          <a:p>
            <a:r>
              <a:rPr lang="en-US" dirty="0" smtClean="0"/>
              <a:t>New Statistical Applications for Differential Privacy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2070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Rob Hall</a:t>
            </a:r>
          </a:p>
          <a:p>
            <a:r>
              <a:rPr lang="en-US" sz="2000" dirty="0" smtClean="0"/>
              <a:t>11/5/2012</a:t>
            </a:r>
          </a:p>
          <a:p>
            <a:endParaRPr lang="en-US" sz="2000" dirty="0" smtClean="0"/>
          </a:p>
          <a:p>
            <a:r>
              <a:rPr lang="en-US" sz="2600" dirty="0" smtClean="0"/>
              <a:t>Committee: Stephen Fienberg, Larry Wasserman, </a:t>
            </a:r>
          </a:p>
          <a:p>
            <a:r>
              <a:rPr lang="en-US" sz="2600" dirty="0" smtClean="0"/>
              <a:t>Alessandro </a:t>
            </a:r>
            <a:r>
              <a:rPr lang="en-US" sz="2600" dirty="0" err="1" smtClean="0"/>
              <a:t>Rinaldo</a:t>
            </a:r>
            <a:r>
              <a:rPr lang="en-US" sz="2600" dirty="0" smtClean="0"/>
              <a:t>, Adam Smith.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3D29-22D7-4756-8424-55C71A76EE5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5813" y="5461186"/>
            <a:ext cx="22829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rjhall@cs.cmu.edu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6847" y="5816413"/>
            <a:ext cx="37641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http://www.cs.cmu.edu/~rjhall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4139" y="5429250"/>
            <a:ext cx="900127" cy="810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rjhall\Desktop\pres\Stats_logo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5325" y="5489005"/>
            <a:ext cx="3025438" cy="649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Lower Risk Bounds for Histograms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3D29-22D7-4756-8424-55C71A76EE5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6" name="Isosceles Triangle 45"/>
          <p:cNvSpPr/>
          <p:nvPr/>
        </p:nvSpPr>
        <p:spPr>
          <a:xfrm rot="21370721">
            <a:off x="699794" y="1838233"/>
            <a:ext cx="2494198" cy="2276486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16200000" flipH="1">
            <a:off x="957261" y="2395538"/>
            <a:ext cx="1790703" cy="285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876424" y="3314700"/>
            <a:ext cx="1733551" cy="8858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 flipV="1">
            <a:off x="571500" y="3305175"/>
            <a:ext cx="1295402" cy="11049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128589" y="2500314"/>
            <a:ext cx="2390775" cy="106679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46" idx="4"/>
          </p:cNvCxnSpPr>
          <p:nvPr/>
        </p:nvCxnSpPr>
        <p:spPr>
          <a:xfrm rot="5400000">
            <a:off x="1938339" y="2871788"/>
            <a:ext cx="171452" cy="248602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31" idx="1"/>
          </p:cNvCxnSpPr>
          <p:nvPr/>
        </p:nvCxnSpPr>
        <p:spPr>
          <a:xfrm rot="16200000" flipH="1">
            <a:off x="1462087" y="2224087"/>
            <a:ext cx="2178396" cy="140687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3248025" y="4010025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590800" y="405765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981200" y="409575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381125" y="413385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00100" y="417195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038225" y="360045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285875" y="304800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552575" y="2447925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828800" y="1838325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200275" y="2390775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543175" y="2943225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886075" y="3476625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628775" y="356235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914525" y="299085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238375" y="352425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3762374" y="1524000"/>
            <a:ext cx="5048251" cy="157533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Regard the set of histograms as lattice points in an appropriately scaled simplex.</a:t>
            </a:r>
          </a:p>
          <a:p>
            <a:r>
              <a:rPr lang="en-US" sz="2000" dirty="0" err="1" smtClean="0"/>
              <a:t>WLoG</a:t>
            </a:r>
            <a:r>
              <a:rPr lang="en-US" sz="2000" dirty="0" smtClean="0"/>
              <a:t>: consider mechanism to be indexed by histograms rather than datasets.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Lower Risk Bounds for Histograms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3D29-22D7-4756-8424-55C71A76EE5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6" name="Isosceles Triangle 45"/>
          <p:cNvSpPr/>
          <p:nvPr/>
        </p:nvSpPr>
        <p:spPr>
          <a:xfrm rot="21370721">
            <a:off x="699794" y="1838233"/>
            <a:ext cx="2494198" cy="2276486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16200000" flipH="1">
            <a:off x="957261" y="2395538"/>
            <a:ext cx="1790703" cy="285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876424" y="3314700"/>
            <a:ext cx="1733551" cy="8858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 flipV="1">
            <a:off x="571500" y="3305175"/>
            <a:ext cx="1295402" cy="11049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128589" y="2500314"/>
            <a:ext cx="2390775" cy="106679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46" idx="4"/>
          </p:cNvCxnSpPr>
          <p:nvPr/>
        </p:nvCxnSpPr>
        <p:spPr>
          <a:xfrm rot="5400000">
            <a:off x="1938339" y="2871788"/>
            <a:ext cx="171452" cy="248602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31" idx="1"/>
          </p:cNvCxnSpPr>
          <p:nvPr/>
        </p:nvCxnSpPr>
        <p:spPr>
          <a:xfrm rot="16200000" flipH="1">
            <a:off x="1462087" y="2224087"/>
            <a:ext cx="2178396" cy="140687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3248025" y="4010025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590800" y="405765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981200" y="4095750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381125" y="413385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00100" y="4171950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038225" y="360045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285875" y="3048000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552575" y="2447925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828800" y="1838325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200275" y="2390775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543175" y="2943225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886075" y="3476625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628775" y="356235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914525" y="299085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238375" y="352425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3224461" y="1524000"/>
            <a:ext cx="5672789" cy="3394509"/>
          </a:xfrm>
        </p:spPr>
        <p:txBody>
          <a:bodyPr>
            <a:noAutofit/>
          </a:bodyPr>
          <a:lstStyle/>
          <a:p>
            <a:r>
              <a:rPr lang="en-US" sz="2000" dirty="0" smtClean="0"/>
              <a:t>For a hypercube of lattice points having appropriate width:</a:t>
            </a:r>
          </a:p>
          <a:p>
            <a:pPr lvl="1"/>
            <a:r>
              <a:rPr lang="en-US" sz="2000" dirty="0" smtClean="0"/>
              <a:t>(</a:t>
            </a:r>
            <a:r>
              <a:rPr lang="el-GR" sz="2000" dirty="0" smtClean="0"/>
              <a:t>α</a:t>
            </a:r>
            <a:r>
              <a:rPr lang="en-US" sz="2000" dirty="0" smtClean="0"/>
              <a:t>,0)-DP ensures the distributions at these points are close (in KL).</a:t>
            </a:r>
          </a:p>
          <a:p>
            <a:pPr lvl="1"/>
            <a:r>
              <a:rPr lang="en-US" sz="2000" dirty="0" err="1" smtClean="0"/>
              <a:t>Fano’s</a:t>
            </a:r>
            <a:r>
              <a:rPr lang="en-US" sz="2000" dirty="0" smtClean="0"/>
              <a:t> inequality leads to lower risk bound.</a:t>
            </a:r>
          </a:p>
          <a:p>
            <a:r>
              <a:rPr lang="en-US" sz="2000" dirty="0" smtClean="0"/>
              <a:t>Alternative technique due to [HT].</a:t>
            </a:r>
          </a:p>
          <a:p>
            <a:pPr lvl="1"/>
            <a:r>
              <a:rPr lang="en-US" sz="2000" dirty="0" smtClean="0"/>
              <a:t>Only holds for mechanisms which admit a kind of “continuous extension” (unclear how important this is [De]).</a:t>
            </a:r>
          </a:p>
          <a:p>
            <a:endParaRPr lang="en-US" sz="2000" dirty="0" smtClean="0"/>
          </a:p>
        </p:txBody>
      </p:sp>
      <p:sp>
        <p:nvSpPr>
          <p:cNvPr id="50" name="TextBox 49"/>
          <p:cNvSpPr txBox="1"/>
          <p:nvPr/>
        </p:nvSpPr>
        <p:spPr>
          <a:xfrm>
            <a:off x="245745" y="5234339"/>
            <a:ext cx="16840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e.g., for l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loss</a:t>
            </a:r>
            <a:endParaRPr lang="en-US" sz="2000" dirty="0"/>
          </a:p>
        </p:txBody>
      </p:sp>
      <p:cxnSp>
        <p:nvCxnSpPr>
          <p:cNvPr id="54" name="Straight Connector 53"/>
          <p:cNvCxnSpPr>
            <a:stCxn id="37" idx="6"/>
            <a:endCxn id="41" idx="4"/>
          </p:cNvCxnSpPr>
          <p:nvPr/>
        </p:nvCxnSpPr>
        <p:spPr>
          <a:xfrm flipV="1">
            <a:off x="1331594" y="2988944"/>
            <a:ext cx="1234441" cy="81916"/>
          </a:xfrm>
          <a:prstGeom prst="line">
            <a:avLst/>
          </a:prstGeom>
          <a:ln w="349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37" idx="4"/>
            <a:endCxn id="35" idx="3"/>
          </p:cNvCxnSpPr>
          <p:nvPr/>
        </p:nvCxnSpPr>
        <p:spPr>
          <a:xfrm rot="5400000">
            <a:off x="499138" y="3401376"/>
            <a:ext cx="1117255" cy="501940"/>
          </a:xfrm>
          <a:prstGeom prst="line">
            <a:avLst/>
          </a:prstGeom>
          <a:ln w="349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41" idx="4"/>
            <a:endCxn id="33" idx="6"/>
          </p:cNvCxnSpPr>
          <p:nvPr/>
        </p:nvCxnSpPr>
        <p:spPr>
          <a:xfrm rot="5400000">
            <a:off x="1731644" y="3284219"/>
            <a:ext cx="1129666" cy="539116"/>
          </a:xfrm>
          <a:prstGeom prst="line">
            <a:avLst/>
          </a:prstGeom>
          <a:ln w="349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35" idx="2"/>
            <a:endCxn id="33" idx="4"/>
          </p:cNvCxnSpPr>
          <p:nvPr/>
        </p:nvCxnSpPr>
        <p:spPr>
          <a:xfrm rot="10800000" flipH="1">
            <a:off x="800100" y="4141470"/>
            <a:ext cx="1203960" cy="53341"/>
          </a:xfrm>
          <a:prstGeom prst="line">
            <a:avLst/>
          </a:prstGeom>
          <a:ln w="349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ular Callout 51"/>
          <p:cNvSpPr/>
          <p:nvPr/>
        </p:nvSpPr>
        <p:spPr>
          <a:xfrm>
            <a:off x="2156059" y="4889634"/>
            <a:ext cx="1626671" cy="548640"/>
          </a:xfrm>
          <a:prstGeom prst="wedgeRectCallout">
            <a:avLst>
              <a:gd name="adj1" fmla="val -14542"/>
              <a:gd name="adj2" fmla="val 873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Some universal constant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206240" y="5255394"/>
            <a:ext cx="3927107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2400" dirty="0" smtClean="0"/>
              <a:t>Laplace noise addition achieves the optimal rate.</a:t>
            </a:r>
          </a:p>
        </p:txBody>
      </p:sp>
      <p:pic>
        <p:nvPicPr>
          <p:cNvPr id="36865" name="Picture 1" descr="C:\Users\rjhall\Desktop\foo\temp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579" y="5698155"/>
            <a:ext cx="2343458" cy="7834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886876" cy="484872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When </a:t>
            </a:r>
            <a:r>
              <a:rPr lang="en-US" sz="2000" i="1" dirty="0" smtClean="0"/>
              <a:t>p</a:t>
            </a:r>
            <a:r>
              <a:rPr lang="en-US" sz="2000" dirty="0" smtClean="0"/>
              <a:t> &gt; </a:t>
            </a:r>
            <a:r>
              <a:rPr lang="en-US" sz="2000" i="1" dirty="0" smtClean="0"/>
              <a:t>n</a:t>
            </a:r>
            <a:r>
              <a:rPr lang="en-US" sz="2000" dirty="0" smtClean="0"/>
              <a:t>, noise addition completely swamps the data.</a:t>
            </a:r>
          </a:p>
          <a:p>
            <a:endParaRPr lang="en-US" sz="2000" dirty="0" smtClean="0"/>
          </a:p>
          <a:p>
            <a:r>
              <a:rPr lang="en-US" sz="2000" dirty="0" smtClean="0"/>
              <a:t>In high dimensional histograms we encounter </a:t>
            </a:r>
            <a:r>
              <a:rPr lang="en-US" sz="2000" dirty="0" err="1" smtClean="0"/>
              <a:t>sparsity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Histograms in High Dimensions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3D29-22D7-4756-8424-55C71A76EE56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57" name="Chart 56"/>
          <p:cNvGraphicFramePr/>
          <p:nvPr/>
        </p:nvGraphicFramePr>
        <p:xfrm>
          <a:off x="539016" y="2781699"/>
          <a:ext cx="3519636" cy="2400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3" name="Right Arrow 62"/>
          <p:cNvSpPr/>
          <p:nvPr/>
        </p:nvSpPr>
        <p:spPr>
          <a:xfrm>
            <a:off x="4158115" y="3965610"/>
            <a:ext cx="1116530" cy="211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Chart 9"/>
          <p:cNvGraphicFramePr/>
          <p:nvPr/>
        </p:nvGraphicFramePr>
        <p:xfrm>
          <a:off x="5244164" y="2810573"/>
          <a:ext cx="3572577" cy="278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ular Callout 11"/>
          <p:cNvSpPr/>
          <p:nvPr/>
        </p:nvSpPr>
        <p:spPr>
          <a:xfrm>
            <a:off x="6920467" y="5284157"/>
            <a:ext cx="2062906" cy="1052162"/>
          </a:xfrm>
          <a:prstGeom prst="wedgeRectCallout">
            <a:avLst>
              <a:gd name="adj1" fmla="val -18456"/>
              <a:gd name="adj2" fmla="val -649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Noise addition leads to non-sparse private histogram.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86990" y="3388090"/>
            <a:ext cx="965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Noise </a:t>
            </a:r>
          </a:p>
          <a:p>
            <a:r>
              <a:rPr lang="en-US" dirty="0" smtClean="0"/>
              <a:t>addition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9" name="Picture 5" descr="C:\Users\rjhall\Desktop\foo\temp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8245" y="3086443"/>
            <a:ext cx="4708645" cy="649104"/>
          </a:xfrm>
          <a:prstGeom prst="rect">
            <a:avLst/>
          </a:prstGeom>
          <a:noFill/>
        </p:spPr>
      </p:pic>
      <p:sp>
        <p:nvSpPr>
          <p:cNvPr id="62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59541" cy="492572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Sacrifice </a:t>
            </a:r>
            <a:r>
              <a:rPr lang="en-US" sz="2000" dirty="0" err="1" smtClean="0"/>
              <a:t>minimaxity</a:t>
            </a:r>
            <a:r>
              <a:rPr lang="en-US" sz="2000" dirty="0" smtClean="0"/>
              <a:t> in order to obtain better performance when the histogram is sparse.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Suppose that only </a:t>
            </a:r>
            <a:r>
              <a:rPr lang="en-US" sz="2000" i="1" dirty="0" smtClean="0"/>
              <a:t>q &lt; p</a:t>
            </a:r>
            <a:r>
              <a:rPr lang="en-US" sz="2000" dirty="0" smtClean="0"/>
              <a:t> cells will ever be occupied.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Thus if the number of occupied cells is small relative to n there is still hope.</a:t>
            </a:r>
          </a:p>
          <a:p>
            <a:endParaRPr lang="en-US" sz="2000" dirty="0" smtClean="0"/>
          </a:p>
          <a:p>
            <a:r>
              <a:rPr lang="en-US" sz="2000" dirty="0" smtClean="0"/>
              <a:t>Note similarity to sparse normal means problem [J11].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Histograms in High Dimensions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3D29-22D7-4756-8424-55C71A76EE5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3" name="Rectangular Callout 12"/>
          <p:cNvSpPr/>
          <p:nvPr/>
        </p:nvSpPr>
        <p:spPr>
          <a:xfrm>
            <a:off x="720289" y="3877377"/>
            <a:ext cx="4109988" cy="609290"/>
          </a:xfrm>
          <a:prstGeom prst="wedgeRectCallout">
            <a:avLst>
              <a:gd name="adj1" fmla="val 23316"/>
              <a:gd name="adj2" fmla="val -743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Restrict to datasets which produce sparse histograms</a:t>
            </a:r>
          </a:p>
        </p:txBody>
      </p:sp>
      <p:sp>
        <p:nvSpPr>
          <p:cNvPr id="14" name="Rectangular Callout 13"/>
          <p:cNvSpPr/>
          <p:nvPr/>
        </p:nvSpPr>
        <p:spPr>
          <a:xfrm>
            <a:off x="5650027" y="3856523"/>
            <a:ext cx="2701489" cy="609290"/>
          </a:xfrm>
          <a:prstGeom prst="wedgeRectCallout">
            <a:avLst>
              <a:gd name="adj1" fmla="val -29072"/>
              <a:gd name="adj2" fmla="val -743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Now depends linearly on </a:t>
            </a:r>
            <a:r>
              <a:rPr lang="en-US" i="1" dirty="0" smtClean="0"/>
              <a:t>q</a:t>
            </a:r>
            <a:r>
              <a:rPr lang="en-US" dirty="0" smtClean="0"/>
              <a:t>, logarithmically on </a:t>
            </a:r>
            <a:r>
              <a:rPr lang="en-US" i="1" dirty="0" smtClean="0"/>
              <a:t>p</a:t>
            </a:r>
          </a:p>
        </p:txBody>
      </p:sp>
      <p:pic>
        <p:nvPicPr>
          <p:cNvPr id="34817" name="Picture 1" descr="C:\Users\rjhall\Desktop\foo\temp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1679" y="3089710"/>
            <a:ext cx="1403699" cy="5687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Methods for Sparse Private Histograms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 Laplace noise technique evidently doesn’t achieve this rate (since the risk is the same for all histograms).</a:t>
            </a:r>
          </a:p>
          <a:p>
            <a:r>
              <a:rPr lang="en-US" sz="2000" dirty="0" smtClean="0"/>
              <a:t>We hard-threshold the resulting histogram [CPST]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3D29-22D7-4756-8424-55C71A76EE56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5429" y="2814925"/>
            <a:ext cx="3428511" cy="87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ular Callout 10"/>
          <p:cNvSpPr/>
          <p:nvPr/>
        </p:nvSpPr>
        <p:spPr>
          <a:xfrm>
            <a:off x="661699" y="3204840"/>
            <a:ext cx="1722923" cy="372083"/>
          </a:xfrm>
          <a:prstGeom prst="wedgeRectCallout">
            <a:avLst>
              <a:gd name="adj1" fmla="val 61464"/>
              <a:gd name="adj2" fmla="val -213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Output for cell </a:t>
            </a:r>
            <a:r>
              <a:rPr lang="en-US" i="1" dirty="0" err="1" smtClean="0"/>
              <a:t>i</a:t>
            </a:r>
            <a:endParaRPr lang="en-US" i="1" dirty="0" smtClean="0"/>
          </a:p>
        </p:txBody>
      </p:sp>
      <p:sp>
        <p:nvSpPr>
          <p:cNvPr id="12" name="Rectangular Callout 11"/>
          <p:cNvSpPr/>
          <p:nvPr/>
        </p:nvSpPr>
        <p:spPr>
          <a:xfrm>
            <a:off x="2940434" y="3796511"/>
            <a:ext cx="3424517" cy="372083"/>
          </a:xfrm>
          <a:prstGeom prst="wedgeRectCallout">
            <a:avLst>
              <a:gd name="adj1" fmla="val -19706"/>
              <a:gd name="adj2" fmla="val -767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True cell value plus Laplace noise.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6266340" y="2971758"/>
            <a:ext cx="1147483" cy="372083"/>
          </a:xfrm>
          <a:prstGeom prst="wedgeRectCallout">
            <a:avLst>
              <a:gd name="adj1" fmla="val -58769"/>
              <a:gd name="adj2" fmla="val -92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Threshold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55947" y="4297115"/>
            <a:ext cx="8435787" cy="2724510"/>
            <a:chOff x="394447" y="4133490"/>
            <a:chExt cx="8435787" cy="2724510"/>
          </a:xfrm>
        </p:grpSpPr>
        <p:graphicFrame>
          <p:nvGraphicFramePr>
            <p:cNvPr id="16" name="Chart 15"/>
            <p:cNvGraphicFramePr/>
            <p:nvPr/>
          </p:nvGraphicFramePr>
          <p:xfrm>
            <a:off x="3290049" y="4169350"/>
            <a:ext cx="2530028" cy="268864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24" name="Group 23"/>
            <p:cNvGrpSpPr/>
            <p:nvPr/>
          </p:nvGrpSpPr>
          <p:grpSpPr>
            <a:xfrm>
              <a:off x="394447" y="4133490"/>
              <a:ext cx="8435787" cy="2724510"/>
              <a:chOff x="394447" y="4133490"/>
              <a:chExt cx="8435787" cy="2724510"/>
            </a:xfrm>
          </p:grpSpPr>
          <p:graphicFrame>
            <p:nvGraphicFramePr>
              <p:cNvPr id="14" name="Chart 13"/>
              <p:cNvGraphicFramePr/>
              <p:nvPr/>
            </p:nvGraphicFramePr>
            <p:xfrm>
              <a:off x="394447" y="4250032"/>
              <a:ext cx="2563906" cy="192741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graphicFrame>
            <p:nvGraphicFramePr>
              <p:cNvPr id="17" name="Chart 16"/>
              <p:cNvGraphicFramePr/>
              <p:nvPr/>
            </p:nvGraphicFramePr>
            <p:xfrm>
              <a:off x="6183665" y="4133490"/>
              <a:ext cx="2646569" cy="207084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18" name="Right Arrow 17"/>
              <p:cNvSpPr/>
              <p:nvPr/>
            </p:nvSpPr>
            <p:spPr>
              <a:xfrm>
                <a:off x="2940424" y="5280974"/>
                <a:ext cx="467958" cy="20222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ight Arrow 18"/>
              <p:cNvSpPr/>
              <p:nvPr/>
            </p:nvSpPr>
            <p:spPr>
              <a:xfrm>
                <a:off x="5827060" y="5280974"/>
                <a:ext cx="467958" cy="20222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3747247" y="5850931"/>
                <a:ext cx="1972235" cy="0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3378468" y="6400800"/>
                <a:ext cx="2521819" cy="457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704123" y="5994935"/>
                <a:ext cx="165233" cy="4924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Low Risk for </a:t>
            </a:r>
            <a:r>
              <a:rPr lang="en-US" dirty="0" err="1" smtClean="0"/>
              <a:t>Thresholded</a:t>
            </a:r>
            <a:r>
              <a:rPr lang="en-US" dirty="0" smtClean="0"/>
              <a:t> Histograms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We hard-threshold the resulting histogram [CPST]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If we choose                                            then the risk is</a:t>
            </a:r>
          </a:p>
          <a:p>
            <a:endParaRPr lang="en-US" sz="2000" dirty="0" smtClean="0"/>
          </a:p>
          <a:p>
            <a:r>
              <a:rPr lang="en-US" sz="2000" dirty="0" smtClean="0"/>
              <a:t>This is close to the “restricted </a:t>
            </a:r>
            <a:r>
              <a:rPr lang="en-US" sz="2000" dirty="0" err="1" smtClean="0"/>
              <a:t>minimax</a:t>
            </a:r>
            <a:r>
              <a:rPr lang="en-US" sz="2000" dirty="0" smtClean="0"/>
              <a:t> risk” but off by an additive amount of the order             .</a:t>
            </a:r>
          </a:p>
          <a:p>
            <a:endParaRPr lang="en-US" sz="2000" dirty="0" smtClean="0"/>
          </a:p>
          <a:p>
            <a:r>
              <a:rPr lang="en-US" sz="2000" dirty="0" smtClean="0"/>
              <a:t>To achieve actual </a:t>
            </a:r>
            <a:r>
              <a:rPr lang="en-US" sz="2000" dirty="0" err="1" smtClean="0"/>
              <a:t>minimax</a:t>
            </a:r>
            <a:r>
              <a:rPr lang="en-US" sz="2000" dirty="0" smtClean="0"/>
              <a:t> rate: know </a:t>
            </a:r>
            <a:r>
              <a:rPr lang="en-US" sz="2000" i="1" dirty="0" smtClean="0"/>
              <a:t>q</a:t>
            </a:r>
            <a:r>
              <a:rPr lang="en-US" sz="2000" dirty="0" smtClean="0"/>
              <a:t> in advance or do FDR [J11].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3D29-22D7-4756-8424-55C71A76EE56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5429" y="2112300"/>
            <a:ext cx="3428511" cy="87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1013" y="3682436"/>
            <a:ext cx="2406642" cy="600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ular Callout 10"/>
          <p:cNvSpPr/>
          <p:nvPr/>
        </p:nvSpPr>
        <p:spPr>
          <a:xfrm>
            <a:off x="661699" y="2502215"/>
            <a:ext cx="1722923" cy="372083"/>
          </a:xfrm>
          <a:prstGeom prst="wedgeRectCallout">
            <a:avLst>
              <a:gd name="adj1" fmla="val 61464"/>
              <a:gd name="adj2" fmla="val -213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Output for cell </a:t>
            </a:r>
            <a:r>
              <a:rPr lang="en-US" i="1" dirty="0" err="1" smtClean="0"/>
              <a:t>i</a:t>
            </a:r>
            <a:endParaRPr lang="en-US" i="1" dirty="0" smtClean="0"/>
          </a:p>
        </p:txBody>
      </p:sp>
      <p:sp>
        <p:nvSpPr>
          <p:cNvPr id="12" name="Rectangular Callout 11"/>
          <p:cNvSpPr/>
          <p:nvPr/>
        </p:nvSpPr>
        <p:spPr>
          <a:xfrm>
            <a:off x="2940434" y="3093886"/>
            <a:ext cx="3424517" cy="372083"/>
          </a:xfrm>
          <a:prstGeom prst="wedgeRectCallout">
            <a:avLst>
              <a:gd name="adj1" fmla="val -19706"/>
              <a:gd name="adj2" fmla="val -767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True cell value plus Laplace noise.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6266340" y="2269133"/>
            <a:ext cx="1147483" cy="372083"/>
          </a:xfrm>
          <a:prstGeom prst="wedgeRectCallout">
            <a:avLst>
              <a:gd name="adj1" fmla="val -58769"/>
              <a:gd name="adj2" fmla="val -92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Threshold</a:t>
            </a:r>
          </a:p>
        </p:txBody>
      </p:sp>
      <p:pic>
        <p:nvPicPr>
          <p:cNvPr id="58376" name="Picture 8" descr="C:\Users\rjhall\Desktop\foo\temp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5317" y="4927169"/>
            <a:ext cx="653023" cy="235005"/>
          </a:xfrm>
          <a:prstGeom prst="rect">
            <a:avLst/>
          </a:prstGeom>
          <a:noFill/>
        </p:spPr>
      </p:pic>
      <p:pic>
        <p:nvPicPr>
          <p:cNvPr id="32769" name="Picture 1" descr="C:\Users\rjhall\Desktop\foo\temp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39858" y="3736052"/>
            <a:ext cx="1210351" cy="578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Thresholding</a:t>
            </a:r>
            <a:r>
              <a:rPr lang="en-US" sz="3600" dirty="0" smtClean="0"/>
              <a:t> Dramatically Improves Utility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3D29-22D7-4756-8424-55C71A76EE56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2408" y="1418596"/>
            <a:ext cx="6175883" cy="4099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7515" y="5553778"/>
            <a:ext cx="7852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Error distribution over several trials, NLTCS data with p=2</a:t>
            </a:r>
            <a:r>
              <a:rPr lang="en-US" baseline="30000" dirty="0" smtClean="0"/>
              <a:t>16</a:t>
            </a:r>
            <a:r>
              <a:rPr lang="en-US" dirty="0" smtClean="0"/>
              <a:t>, q=3152 and n=21574.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Sometimes the goal is to release a function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 indent="0">
              <a:buNone/>
            </a:pPr>
            <a:r>
              <a:rPr lang="en-US" sz="2000" dirty="0" smtClean="0"/>
              <a:t>e.g., kernel density estimation, SVM regression functions etc.</a:t>
            </a:r>
          </a:p>
          <a:p>
            <a:pPr indent="0">
              <a:buNone/>
            </a:pPr>
            <a:endParaRPr lang="en-US" sz="2000" dirty="0" smtClean="0"/>
          </a:p>
          <a:p>
            <a:r>
              <a:rPr lang="en-US" sz="2000" dirty="0" smtClean="0"/>
              <a:t>The basic techniques to achieve DP do not work in this infinite dimensional setting (no dominating measure).</a:t>
            </a:r>
          </a:p>
          <a:p>
            <a:endParaRPr lang="en-US" sz="2000" dirty="0" smtClean="0"/>
          </a:p>
          <a:p>
            <a:r>
              <a:rPr lang="en-US" sz="2000" dirty="0" smtClean="0"/>
              <a:t>Techniques exist for DP linear SVMs though [CMS,RBHT].</a:t>
            </a:r>
          </a:p>
          <a:p>
            <a:pPr indent="0">
              <a:buNone/>
            </a:pPr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Part 2:  Approximate Privacy in an RKHS</a:t>
            </a:r>
            <a:endParaRPr lang="en-US" sz="3600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3D29-22D7-4756-8424-55C71A76EE56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0198" y="1976670"/>
            <a:ext cx="3131200" cy="1796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1165" y="2009367"/>
            <a:ext cx="30575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Project, Privatize then Reconstruct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Idea: reduce to finite m-dimensional vector and apply existing DP techniques to coordinates.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3D29-22D7-4756-8424-55C71A76EE56}" type="slidenum">
              <a:rPr lang="en-US" smtClean="0"/>
              <a:pPr/>
              <a:t>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151923" y="4424151"/>
            <a:ext cx="1272277" cy="1402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795073" y="4419599"/>
            <a:ext cx="1824303" cy="230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804696" y="3932987"/>
            <a:ext cx="1500354" cy="696164"/>
          </a:xfrm>
          <a:custGeom>
            <a:avLst/>
            <a:gdLst>
              <a:gd name="connsiteX0" fmla="*/ 0 w 2098307"/>
              <a:gd name="connsiteY0" fmla="*/ 179671 h 835793"/>
              <a:gd name="connsiteX1" fmla="*/ 462012 w 2098307"/>
              <a:gd name="connsiteY1" fmla="*/ 814938 h 835793"/>
              <a:gd name="connsiteX2" fmla="*/ 1126156 w 2098307"/>
              <a:gd name="connsiteY2" fmla="*/ 304800 h 835793"/>
              <a:gd name="connsiteX3" fmla="*/ 1848050 w 2098307"/>
              <a:gd name="connsiteY3" fmla="*/ 16042 h 835793"/>
              <a:gd name="connsiteX4" fmla="*/ 2098307 w 2098307"/>
              <a:gd name="connsiteY4" fmla="*/ 208547 h 83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8307" h="835793">
                <a:moveTo>
                  <a:pt x="0" y="179671"/>
                </a:moveTo>
                <a:cubicBezTo>
                  <a:pt x="137159" y="486877"/>
                  <a:pt x="274319" y="794083"/>
                  <a:pt x="462012" y="814938"/>
                </a:cubicBezTo>
                <a:cubicBezTo>
                  <a:pt x="649705" y="835793"/>
                  <a:pt x="895150" y="437949"/>
                  <a:pt x="1126156" y="304800"/>
                </a:cubicBezTo>
                <a:cubicBezTo>
                  <a:pt x="1357162" y="171651"/>
                  <a:pt x="1686025" y="32084"/>
                  <a:pt x="1848050" y="16042"/>
                </a:cubicBezTo>
                <a:cubicBezTo>
                  <a:pt x="2010075" y="0"/>
                  <a:pt x="2054191" y="104273"/>
                  <a:pt x="2098307" y="208547"/>
                </a:cubicBezTo>
              </a:path>
            </a:pathLst>
          </a:cu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3776664" y="4395790"/>
            <a:ext cx="1123948" cy="95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 flipV="1">
            <a:off x="3733800" y="4419600"/>
            <a:ext cx="1219200" cy="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4154695" y="3950571"/>
            <a:ext cx="48125" cy="4571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2700175" y="4317896"/>
            <a:ext cx="938375" cy="2064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5071901" y="4317894"/>
            <a:ext cx="938375" cy="2064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677349" y="4279301"/>
            <a:ext cx="45719" cy="4812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27838" y="3057119"/>
            <a:ext cx="2182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1. Original function</a:t>
            </a:r>
            <a:endParaRPr lang="en-US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6080910" y="3056918"/>
            <a:ext cx="2586433" cy="72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3.  Reconstruction of function</a:t>
            </a:r>
            <a:endParaRPr lang="en-US" sz="2000" dirty="0"/>
          </a:p>
        </p:txBody>
      </p:sp>
      <p:cxnSp>
        <p:nvCxnSpPr>
          <p:cNvPr id="50" name="Straight Connector 49"/>
          <p:cNvCxnSpPr/>
          <p:nvPr/>
        </p:nvCxnSpPr>
        <p:spPr>
          <a:xfrm rot="5400000">
            <a:off x="5625352" y="4401454"/>
            <a:ext cx="1272277" cy="1402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0800000" flipV="1">
            <a:off x="6268502" y="4396902"/>
            <a:ext cx="1824303" cy="230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163516" y="3063604"/>
            <a:ext cx="2750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2.  Projection to finite vector</a:t>
            </a:r>
            <a:endParaRPr lang="en-US" sz="2000" dirty="0"/>
          </a:p>
        </p:txBody>
      </p:sp>
      <p:cxnSp>
        <p:nvCxnSpPr>
          <p:cNvPr id="55" name="Straight Arrow Connector 54"/>
          <p:cNvCxnSpPr>
            <a:stCxn id="19" idx="5"/>
            <a:endCxn id="41" idx="2"/>
          </p:cNvCxnSpPr>
          <p:nvPr/>
        </p:nvCxnSpPr>
        <p:spPr>
          <a:xfrm rot="16200000" flipH="1">
            <a:off x="4279675" y="3905691"/>
            <a:ext cx="313770" cy="481577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ular Callout 56"/>
          <p:cNvSpPr/>
          <p:nvPr/>
        </p:nvSpPr>
        <p:spPr>
          <a:xfrm>
            <a:off x="3400424" y="5057775"/>
            <a:ext cx="1971676" cy="600074"/>
          </a:xfrm>
          <a:prstGeom prst="wedgeRectCallout">
            <a:avLst>
              <a:gd name="adj1" fmla="val 4622"/>
              <a:gd name="adj2" fmla="val -1709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Noise added to achieve DP.</a:t>
            </a:r>
          </a:p>
        </p:txBody>
      </p:sp>
      <p:sp>
        <p:nvSpPr>
          <p:cNvPr id="58" name="Freeform 57"/>
          <p:cNvSpPr/>
          <p:nvPr/>
        </p:nvSpPr>
        <p:spPr>
          <a:xfrm>
            <a:off x="6276975" y="4038600"/>
            <a:ext cx="1743075" cy="641350"/>
          </a:xfrm>
          <a:custGeom>
            <a:avLst/>
            <a:gdLst>
              <a:gd name="connsiteX0" fmla="*/ 0 w 1743075"/>
              <a:gd name="connsiteY0" fmla="*/ 28575 h 641350"/>
              <a:gd name="connsiteX1" fmla="*/ 314325 w 1743075"/>
              <a:gd name="connsiteY1" fmla="*/ 609600 h 641350"/>
              <a:gd name="connsiteX2" fmla="*/ 828675 w 1743075"/>
              <a:gd name="connsiteY2" fmla="*/ 219075 h 641350"/>
              <a:gd name="connsiteX3" fmla="*/ 1743075 w 1743075"/>
              <a:gd name="connsiteY3" fmla="*/ 0 h 64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3075" h="641350">
                <a:moveTo>
                  <a:pt x="0" y="28575"/>
                </a:moveTo>
                <a:cubicBezTo>
                  <a:pt x="88106" y="303212"/>
                  <a:pt x="176212" y="577850"/>
                  <a:pt x="314325" y="609600"/>
                </a:cubicBezTo>
                <a:cubicBezTo>
                  <a:pt x="452438" y="641350"/>
                  <a:pt x="590550" y="320675"/>
                  <a:pt x="828675" y="219075"/>
                </a:cubicBezTo>
                <a:cubicBezTo>
                  <a:pt x="1066800" y="117475"/>
                  <a:pt x="1404937" y="58737"/>
                  <a:pt x="1743075" y="0"/>
                </a:cubicBezTo>
              </a:path>
            </a:pathLst>
          </a:custGeom>
          <a:ln w="349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6267450" y="4130675"/>
            <a:ext cx="1762125" cy="447675"/>
          </a:xfrm>
          <a:custGeom>
            <a:avLst/>
            <a:gdLst>
              <a:gd name="connsiteX0" fmla="*/ 0 w 1762125"/>
              <a:gd name="connsiteY0" fmla="*/ 98425 h 447675"/>
              <a:gd name="connsiteX1" fmla="*/ 352425 w 1762125"/>
              <a:gd name="connsiteY1" fmla="*/ 441325 h 447675"/>
              <a:gd name="connsiteX2" fmla="*/ 781050 w 1762125"/>
              <a:gd name="connsiteY2" fmla="*/ 60325 h 447675"/>
              <a:gd name="connsiteX3" fmla="*/ 1762125 w 1762125"/>
              <a:gd name="connsiteY3" fmla="*/ 79375 h 44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2125" h="447675">
                <a:moveTo>
                  <a:pt x="0" y="98425"/>
                </a:moveTo>
                <a:cubicBezTo>
                  <a:pt x="111125" y="273050"/>
                  <a:pt x="222250" y="447675"/>
                  <a:pt x="352425" y="441325"/>
                </a:cubicBezTo>
                <a:cubicBezTo>
                  <a:pt x="482600" y="434975"/>
                  <a:pt x="546100" y="120650"/>
                  <a:pt x="781050" y="60325"/>
                </a:cubicBezTo>
                <a:cubicBezTo>
                  <a:pt x="1016000" y="0"/>
                  <a:pt x="1389062" y="39687"/>
                  <a:pt x="1762125" y="79375"/>
                </a:cubicBezTo>
              </a:path>
            </a:pathLst>
          </a:cu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ular Callout 59"/>
          <p:cNvSpPr/>
          <p:nvPr/>
        </p:nvSpPr>
        <p:spPr>
          <a:xfrm>
            <a:off x="6343649" y="5038724"/>
            <a:ext cx="1971676" cy="904875"/>
          </a:xfrm>
          <a:prstGeom prst="wedgeRectCallout">
            <a:avLst>
              <a:gd name="adj1" fmla="val -31610"/>
              <a:gd name="adj2" fmla="val -869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Reconstructed original function and DP function.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RKHS Projections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Two ideas for finite representations: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3D29-22D7-4756-8424-55C71A76EE56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8247" y="2162175"/>
            <a:ext cx="5963802" cy="3619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ular Callout 5"/>
          <p:cNvSpPr/>
          <p:nvPr/>
        </p:nvSpPr>
        <p:spPr>
          <a:xfrm>
            <a:off x="638174" y="2352674"/>
            <a:ext cx="1971676" cy="1419225"/>
          </a:xfrm>
          <a:prstGeom prst="wedgeRectCallout">
            <a:avLst>
              <a:gd name="adj1" fmla="val 69356"/>
              <a:gd name="adj2" fmla="val -58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Expansion into </a:t>
            </a:r>
            <a:r>
              <a:rPr lang="en-US" sz="2000" dirty="0" err="1" smtClean="0"/>
              <a:t>orthonormal</a:t>
            </a:r>
            <a:r>
              <a:rPr lang="en-US" sz="2000" dirty="0" smtClean="0"/>
              <a:t> basis of </a:t>
            </a:r>
            <a:r>
              <a:rPr lang="en-US" sz="2000" dirty="0" err="1" smtClean="0"/>
              <a:t>eigenfunctions</a:t>
            </a:r>
            <a:r>
              <a:rPr lang="en-US" sz="2000" dirty="0" smtClean="0"/>
              <a:t>.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638174" y="4347882"/>
            <a:ext cx="1979520" cy="1362636"/>
          </a:xfrm>
          <a:prstGeom prst="wedgeRectCallout">
            <a:avLst>
              <a:gd name="adj1" fmla="val 68873"/>
              <a:gd name="adj2" fmla="val -127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Approximation by linear combination of kernels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19450" y="6057900"/>
            <a:ext cx="4501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Alternatives: Taylor’s series, Fourier series etc.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36543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Overall theme: construction of practical methods for privacy-preserving statistical inference.</a:t>
            </a:r>
          </a:p>
          <a:p>
            <a:endParaRPr lang="en-US" sz="2400" dirty="0" smtClean="0"/>
          </a:p>
          <a:p>
            <a:r>
              <a:rPr lang="en-US" sz="2400" dirty="0" smtClean="0"/>
              <a:t>Part 1: Private histograms</a:t>
            </a:r>
          </a:p>
          <a:p>
            <a:pPr lvl="1"/>
            <a:r>
              <a:rPr lang="en-US" sz="2000" dirty="0" smtClean="0"/>
              <a:t>Laplace noise addition spoils histograms when n &gt; p</a:t>
            </a:r>
          </a:p>
          <a:p>
            <a:pPr lvl="1"/>
            <a:r>
              <a:rPr lang="en-US" sz="2000" dirty="0" smtClean="0"/>
              <a:t>A hard </a:t>
            </a:r>
            <a:r>
              <a:rPr lang="en-US" sz="2000" dirty="0" err="1" smtClean="0"/>
              <a:t>thresholding</a:t>
            </a:r>
            <a:r>
              <a:rPr lang="en-US" sz="2000" dirty="0" smtClean="0"/>
              <a:t> approach results in greatly increased utility.</a:t>
            </a:r>
          </a:p>
          <a:p>
            <a:endParaRPr lang="en-US" sz="2400" dirty="0" smtClean="0"/>
          </a:p>
          <a:p>
            <a:r>
              <a:rPr lang="en-US" sz="2400" dirty="0" smtClean="0"/>
              <a:t>Part 2: Approximate differential privacy in an RKHS</a:t>
            </a:r>
          </a:p>
          <a:p>
            <a:pPr lvl="1"/>
            <a:r>
              <a:rPr lang="en-US" sz="2000" dirty="0" smtClean="0"/>
              <a:t>Port noise addition techniques to an infinite dimensional function space.</a:t>
            </a:r>
          </a:p>
          <a:p>
            <a:endParaRPr lang="en-US" sz="2400" dirty="0" smtClean="0"/>
          </a:p>
          <a:p>
            <a:r>
              <a:rPr lang="en-US" sz="2400" dirty="0" smtClean="0"/>
              <a:t>Part 3: Differential privacy for kernel density </a:t>
            </a:r>
            <a:r>
              <a:rPr lang="en-US" sz="2400" dirty="0" smtClean="0"/>
              <a:t>estimation</a:t>
            </a:r>
          </a:p>
          <a:p>
            <a:pPr lvl="1"/>
            <a:r>
              <a:rPr lang="en-US" sz="2000" dirty="0" smtClean="0"/>
              <a:t>Laplace noise spoils the convergence rate in dimension &gt; 3.</a:t>
            </a:r>
            <a:endParaRPr lang="en-US" sz="2000" dirty="0" smtClean="0"/>
          </a:p>
          <a:p>
            <a:pPr lvl="1"/>
            <a:r>
              <a:rPr lang="en-US" sz="2000" dirty="0" smtClean="0"/>
              <a:t>A new method obtains the correct rate.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3D29-22D7-4756-8424-55C71A76EE5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l-GR" dirty="0" smtClean="0"/>
              <a:t>α</a:t>
            </a:r>
            <a:r>
              <a:rPr lang="en-US" dirty="0" smtClean="0"/>
              <a:t>,</a:t>
            </a:r>
            <a:r>
              <a:rPr lang="el-GR" dirty="0" smtClean="0"/>
              <a:t>β</a:t>
            </a:r>
            <a:r>
              <a:rPr lang="en-US" dirty="0" smtClean="0"/>
              <a:t>)-DP in an RKHS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Add </a:t>
            </a:r>
            <a:r>
              <a:rPr lang="en-US" sz="2000" b="1" dirty="0" smtClean="0"/>
              <a:t>Gaussian noise </a:t>
            </a:r>
            <a:r>
              <a:rPr lang="en-US" sz="2000" dirty="0" smtClean="0"/>
              <a:t>calibrated to sensitivity.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Measured in L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the error decomposes: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Allow the dimension to grow to infinity:</a:t>
            </a:r>
          </a:p>
          <a:p>
            <a:pPr lvl="1"/>
            <a:r>
              <a:rPr lang="en-US" sz="2000" dirty="0" smtClean="0"/>
              <a:t>The first term is </a:t>
            </a:r>
            <a:r>
              <a:rPr lang="en-US" sz="2000" b="1" dirty="0" smtClean="0"/>
              <a:t>bounded </a:t>
            </a:r>
            <a:r>
              <a:rPr lang="en-US" sz="2000" dirty="0" smtClean="0"/>
              <a:t>(easy to see for </a:t>
            </a:r>
            <a:r>
              <a:rPr lang="en-US" sz="2000" dirty="0" err="1" smtClean="0"/>
              <a:t>eigen</a:t>
            </a:r>
            <a:r>
              <a:rPr lang="en-US" sz="2000" dirty="0" smtClean="0"/>
              <a:t>-representation).</a:t>
            </a:r>
          </a:p>
          <a:p>
            <a:pPr lvl="1"/>
            <a:r>
              <a:rPr lang="en-US" sz="2000" dirty="0" smtClean="0"/>
              <a:t>The second term </a:t>
            </a:r>
            <a:r>
              <a:rPr lang="en-US" sz="2000" b="1" dirty="0" smtClean="0"/>
              <a:t>vanishes </a:t>
            </a:r>
            <a:r>
              <a:rPr lang="en-US" sz="2000" dirty="0" smtClean="0"/>
              <a:t>(under e.g., </a:t>
            </a:r>
            <a:r>
              <a:rPr lang="en-US" sz="2000" dirty="0" err="1" smtClean="0"/>
              <a:t>seperability</a:t>
            </a:r>
            <a:r>
              <a:rPr lang="en-US" sz="2000" dirty="0" smtClean="0"/>
              <a:t>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3D29-22D7-4756-8424-55C71A76EE56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122" name="Picture 2" descr="C:\Users\rjhall\Desktop\pres\temp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7204" y="3885738"/>
            <a:ext cx="5186236" cy="534563"/>
          </a:xfrm>
          <a:prstGeom prst="rect">
            <a:avLst/>
          </a:prstGeom>
          <a:noFill/>
        </p:spPr>
      </p:pic>
      <p:sp>
        <p:nvSpPr>
          <p:cNvPr id="6" name="Rectangular Callout 5"/>
          <p:cNvSpPr/>
          <p:nvPr/>
        </p:nvSpPr>
        <p:spPr>
          <a:xfrm>
            <a:off x="2496652" y="4486976"/>
            <a:ext cx="2057400" cy="381000"/>
          </a:xfrm>
          <a:prstGeom prst="wedgeRectCallout">
            <a:avLst>
              <a:gd name="adj1" fmla="val 22806"/>
              <a:gd name="adj2" fmla="val -758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Noise addition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5020777" y="4486976"/>
            <a:ext cx="2495550" cy="381000"/>
          </a:xfrm>
          <a:prstGeom prst="wedgeRectCallout">
            <a:avLst>
              <a:gd name="adj1" fmla="val -25667"/>
              <a:gd name="adj2" fmla="val -733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Approximation error</a:t>
            </a:r>
          </a:p>
        </p:txBody>
      </p:sp>
      <p:pic>
        <p:nvPicPr>
          <p:cNvPr id="8" name="Picture 2" descr="C:\Users\rjhall\Desktop\pres\temp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4306" y="2189131"/>
            <a:ext cx="4575511" cy="315944"/>
          </a:xfrm>
          <a:prstGeom prst="rect">
            <a:avLst/>
          </a:prstGeom>
          <a:noFill/>
        </p:spPr>
      </p:pic>
      <p:sp>
        <p:nvSpPr>
          <p:cNvPr id="9" name="Rectangular Callout 8"/>
          <p:cNvSpPr/>
          <p:nvPr/>
        </p:nvSpPr>
        <p:spPr>
          <a:xfrm>
            <a:off x="539016" y="2657173"/>
            <a:ext cx="3157086" cy="432536"/>
          </a:xfrm>
          <a:prstGeom prst="wedgeRectCallout">
            <a:avLst>
              <a:gd name="adj1" fmla="val 19452"/>
              <a:gd name="adj2" fmla="val -781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Sensitivity of finite vectors.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4858049" y="2657174"/>
            <a:ext cx="2333627" cy="644291"/>
          </a:xfrm>
          <a:prstGeom prst="wedgeRectCallout">
            <a:avLst>
              <a:gd name="adj1" fmla="val -39344"/>
              <a:gd name="adj2" fmla="val -711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RKHS distance between functions.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0093" y="2771150"/>
            <a:ext cx="4570568" cy="350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232037" y="2632509"/>
            <a:ext cx="5351647" cy="1977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l-GR" dirty="0" smtClean="0"/>
              <a:t>α</a:t>
            </a:r>
            <a:r>
              <a:rPr lang="en-US" dirty="0" smtClean="0"/>
              <a:t>,</a:t>
            </a:r>
            <a:r>
              <a:rPr lang="el-GR" dirty="0" smtClean="0"/>
              <a:t>β</a:t>
            </a:r>
            <a:r>
              <a:rPr lang="en-US" dirty="0" smtClean="0"/>
              <a:t>)-DP in an RKHS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Both techniques become the same thing: </a:t>
            </a:r>
            <a:r>
              <a:rPr lang="en-US" sz="2000" b="1" dirty="0" smtClean="0"/>
              <a:t>addition of a GP </a:t>
            </a:r>
            <a:r>
              <a:rPr lang="en-US" sz="2000" dirty="0" smtClean="0"/>
              <a:t>with mean zero and covariance function = the reproducing kernel of the RKHS.</a:t>
            </a:r>
          </a:p>
          <a:p>
            <a:pPr lvl="1"/>
            <a:r>
              <a:rPr lang="en-US" sz="2000" dirty="0" err="1" smtClean="0"/>
              <a:t>Eigendecomposition</a:t>
            </a:r>
            <a:r>
              <a:rPr lang="en-US" sz="2000" dirty="0" smtClean="0"/>
              <a:t>: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Linear combination of kernels:</a:t>
            </a: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3D29-22D7-4756-8424-55C71A76EE56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26625" name="Picture 1" descr="C:\Users\rjhall\Desktop\foo\temp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7281" y="2821150"/>
            <a:ext cx="6084074" cy="571769"/>
          </a:xfrm>
          <a:prstGeom prst="rect">
            <a:avLst/>
          </a:prstGeom>
          <a:noFill/>
        </p:spPr>
      </p:pic>
      <p:sp>
        <p:nvSpPr>
          <p:cNvPr id="6" name="Rectangular Callout 5"/>
          <p:cNvSpPr/>
          <p:nvPr/>
        </p:nvSpPr>
        <p:spPr>
          <a:xfrm>
            <a:off x="1193532" y="3494572"/>
            <a:ext cx="2261938" cy="317033"/>
          </a:xfrm>
          <a:prstGeom prst="wedgeRectCallout">
            <a:avLst>
              <a:gd name="adj1" fmla="val 15208"/>
              <a:gd name="adj2" fmla="val -894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“Coordinates” of </a:t>
            </a:r>
            <a:r>
              <a:rPr lang="en-US" sz="2000" i="1" dirty="0" smtClean="0"/>
              <a:t>f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3657600" y="3484948"/>
            <a:ext cx="1838426" cy="336284"/>
          </a:xfrm>
          <a:prstGeom prst="wedgeRectCallout">
            <a:avLst>
              <a:gd name="adj1" fmla="val -10391"/>
              <a:gd name="adj2" fmla="val -981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Gaussian noise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6458551" y="3475322"/>
            <a:ext cx="2002055" cy="336284"/>
          </a:xfrm>
          <a:prstGeom prst="wedgeRectCallout">
            <a:avLst>
              <a:gd name="adj1" fmla="val -34770"/>
              <a:gd name="adj2" fmla="val -844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Gaussian Process</a:t>
            </a:r>
          </a:p>
        </p:txBody>
      </p:sp>
      <p:sp>
        <p:nvSpPr>
          <p:cNvPr id="12" name="Rectangular Callout 11"/>
          <p:cNvSpPr/>
          <p:nvPr/>
        </p:nvSpPr>
        <p:spPr>
          <a:xfrm>
            <a:off x="5937182" y="4436243"/>
            <a:ext cx="2715929" cy="1107907"/>
          </a:xfrm>
          <a:prstGeom prst="wedgeRectCallout">
            <a:avLst>
              <a:gd name="adj1" fmla="val -60287"/>
              <a:gd name="adj2" fmla="val -49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Equivalent to output of function values + noise at kernel locations.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06165" y="5707782"/>
            <a:ext cx="2444817" cy="654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Kolmogorov’s</a:t>
            </a:r>
            <a:r>
              <a:rPr lang="en-US" dirty="0" smtClean="0"/>
              <a:t> extension theorem…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Example 1: (</a:t>
            </a:r>
            <a:r>
              <a:rPr lang="el-GR" sz="3200" dirty="0" smtClean="0"/>
              <a:t>α</a:t>
            </a:r>
            <a:r>
              <a:rPr lang="en-US" sz="3200" dirty="0" smtClean="0"/>
              <a:t>,</a:t>
            </a:r>
            <a:r>
              <a:rPr lang="el-GR" sz="3200" dirty="0" smtClean="0"/>
              <a:t>β</a:t>
            </a:r>
            <a:r>
              <a:rPr lang="en-US" sz="3200" dirty="0" smtClean="0"/>
              <a:t>)-DP Kernel Density Estimation</a:t>
            </a:r>
            <a:endParaRPr lang="en-US" sz="3200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092" y="1486913"/>
            <a:ext cx="771075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76453" y="5819572"/>
            <a:ext cx="7980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Remarks: released function is smooth, error is of smaller order than sampling error.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3D29-22D7-4756-8424-55C71A76EE5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Example 2: (</a:t>
            </a:r>
            <a:r>
              <a:rPr lang="el-GR" sz="3200" dirty="0" smtClean="0"/>
              <a:t>α</a:t>
            </a:r>
            <a:r>
              <a:rPr lang="en-US" sz="3200" dirty="0" smtClean="0"/>
              <a:t>,</a:t>
            </a:r>
            <a:r>
              <a:rPr lang="el-GR" sz="3200" dirty="0" smtClean="0"/>
              <a:t>β</a:t>
            </a:r>
            <a:r>
              <a:rPr lang="en-US" sz="3200" dirty="0" smtClean="0"/>
              <a:t>)-DP Kernel SVM</a:t>
            </a:r>
            <a:endParaRPr lang="en-US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39" y="1139110"/>
            <a:ext cx="8005532" cy="531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3D29-22D7-4756-8424-55C71A76EE5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Part 3: Differentially Private Kernel Density Estimation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3D29-22D7-4756-8424-55C71A76EE56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0456" y="1387556"/>
            <a:ext cx="4186590" cy="240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Autofit/>
          </a:bodyPr>
          <a:lstStyle/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So far we have an (</a:t>
            </a:r>
            <a:r>
              <a:rPr lang="el-GR" sz="2000" dirty="0" smtClean="0"/>
              <a:t>α</a:t>
            </a:r>
            <a:r>
              <a:rPr lang="en-US" sz="2000" dirty="0" smtClean="0"/>
              <a:t>,</a:t>
            </a:r>
            <a:r>
              <a:rPr lang="el-GR" sz="2000" dirty="0" smtClean="0"/>
              <a:t>β</a:t>
            </a:r>
            <a:r>
              <a:rPr lang="en-US" sz="2000" dirty="0" smtClean="0"/>
              <a:t>)-DP method for this task which does not spoil the convergence rate.</a:t>
            </a:r>
          </a:p>
          <a:p>
            <a:r>
              <a:rPr lang="en-US" sz="2000" dirty="0" smtClean="0"/>
              <a:t>We turn attention to the construction of a (</a:t>
            </a:r>
            <a:r>
              <a:rPr lang="el-GR" sz="2000" dirty="0" smtClean="0"/>
              <a:t>α</a:t>
            </a:r>
            <a:r>
              <a:rPr lang="en-US" sz="2000" dirty="0" smtClean="0"/>
              <a:t>,0)-DP method.</a:t>
            </a:r>
          </a:p>
          <a:p>
            <a:r>
              <a:rPr lang="en-US" sz="2000" dirty="0" smtClean="0"/>
              <a:t>Unfortunately cannot simply modify the previous technique.</a:t>
            </a:r>
          </a:p>
          <a:p>
            <a:r>
              <a:rPr lang="en-US" sz="2000" dirty="0" smtClean="0"/>
              <a:t>[WZ] give a technique which works in one dimension under different regularity conditions.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6" name="Picture 6" descr="C:\Users\rjhall\Desktop\foo\temp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6940" y="1604682"/>
            <a:ext cx="4802643" cy="63649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Facts About Kernel Density Estimation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3D29-22D7-4756-8424-55C71A76EE5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Recall the form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Under appropriate regularity conditions, and when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 indent="-1588">
              <a:buNone/>
            </a:pPr>
            <a:r>
              <a:rPr lang="en-US" sz="2000" dirty="0" smtClean="0"/>
              <a:t>then this estimate enjoys the </a:t>
            </a:r>
            <a:r>
              <a:rPr lang="en-US" sz="2000" dirty="0" err="1" smtClean="0"/>
              <a:t>minimax</a:t>
            </a:r>
            <a:r>
              <a:rPr lang="en-US" sz="2000" dirty="0" smtClean="0"/>
              <a:t> convergence rate 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2859740" y="2330823"/>
            <a:ext cx="2958354" cy="349626"/>
          </a:xfrm>
          <a:prstGeom prst="wedgeRectCallout">
            <a:avLst>
              <a:gd name="adj1" fmla="val 14732"/>
              <a:gd name="adj2" fmla="val -753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Standard normal density.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6400800" y="2321856"/>
            <a:ext cx="1861296" cy="609600"/>
          </a:xfrm>
          <a:prstGeom prst="wedgeRectCallout">
            <a:avLst>
              <a:gd name="adj1" fmla="val -20929"/>
              <a:gd name="adj2" fmla="val -848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Normal density with std. dev. h</a:t>
            </a:r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9530" y="4745965"/>
            <a:ext cx="5674658" cy="67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5388" y="3479865"/>
            <a:ext cx="2756541" cy="63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Basic Private Kernel Density Estimation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3D29-22D7-4756-8424-55C71A76EE5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We </a:t>
            </a:r>
            <a:r>
              <a:rPr lang="en-US" sz="2000" dirty="0" err="1" smtClean="0"/>
              <a:t>eigendecompose</a:t>
            </a:r>
            <a:r>
              <a:rPr lang="en-US" sz="2000" dirty="0" smtClean="0"/>
              <a:t> the Gaussian kernel into the Fourier basis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Truncation to the first m terms leads to the modified KDE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Following [WZ] we add Laplace noise to each coordinate…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9217" y="2028335"/>
            <a:ext cx="3014926" cy="71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6606" y="2863646"/>
            <a:ext cx="3659001" cy="326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35483" y="2088114"/>
            <a:ext cx="2748287" cy="111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ular Callout 13"/>
          <p:cNvSpPr/>
          <p:nvPr/>
        </p:nvSpPr>
        <p:spPr>
          <a:xfrm>
            <a:off x="288760" y="2271563"/>
            <a:ext cx="1193531" cy="1106904"/>
          </a:xfrm>
          <a:prstGeom prst="wedgeRectCallout">
            <a:avLst>
              <a:gd name="adj1" fmla="val 71184"/>
              <a:gd name="adj2" fmla="val -379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Periodic version of kernel.</a:t>
            </a:r>
          </a:p>
        </p:txBody>
      </p:sp>
      <p:pic>
        <p:nvPicPr>
          <p:cNvPr id="64515" name="Picture 3" descr="C:\Users\rjhall\Desktop\foo\temp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3252" y="4059497"/>
            <a:ext cx="6235615" cy="686276"/>
          </a:xfrm>
          <a:prstGeom prst="rect">
            <a:avLst/>
          </a:prstGeom>
          <a:noFill/>
        </p:spPr>
      </p:pic>
      <p:sp>
        <p:nvSpPr>
          <p:cNvPr id="16" name="Rectangular Callout 15"/>
          <p:cNvSpPr/>
          <p:nvPr/>
        </p:nvSpPr>
        <p:spPr>
          <a:xfrm>
            <a:off x="7012471" y="3385609"/>
            <a:ext cx="1799302" cy="684789"/>
          </a:xfrm>
          <a:prstGeom prst="wedgeRectCallout">
            <a:avLst>
              <a:gd name="adj1" fmla="val -60951"/>
              <a:gd name="adj2" fmla="val 590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Coordinates in Fourier basis</a:t>
            </a:r>
          </a:p>
        </p:txBody>
      </p:sp>
      <p:pic>
        <p:nvPicPr>
          <p:cNvPr id="64516" name="Picture 4" descr="C:\Users\rjhall\Desktop\foo\temp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61995" y="5467147"/>
            <a:ext cx="4428666" cy="706153"/>
          </a:xfrm>
          <a:prstGeom prst="rect">
            <a:avLst/>
          </a:prstGeom>
          <a:noFill/>
        </p:spPr>
      </p:pic>
      <p:sp>
        <p:nvSpPr>
          <p:cNvPr id="18" name="Rectangular Callout 17"/>
          <p:cNvSpPr/>
          <p:nvPr/>
        </p:nvSpPr>
        <p:spPr>
          <a:xfrm>
            <a:off x="6609058" y="5321986"/>
            <a:ext cx="1853623" cy="980202"/>
          </a:xfrm>
          <a:prstGeom prst="wedgeRectCallout">
            <a:avLst>
              <a:gd name="adj1" fmla="val -74009"/>
              <a:gd name="adj2" fmla="val 115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For d&gt;1 use a tensor product construction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Laplace Noise Spoils the Rate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3D29-22D7-4756-8424-55C71A76EE5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Autofit/>
          </a:bodyPr>
          <a:lstStyle/>
          <a:p>
            <a:r>
              <a:rPr lang="en-US" sz="1800" dirty="0" smtClean="0"/>
              <a:t>The error may be written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The first term is in the </a:t>
            </a:r>
            <a:r>
              <a:rPr lang="en-US" sz="1800" dirty="0" err="1" smtClean="0"/>
              <a:t>minimax</a:t>
            </a:r>
            <a:r>
              <a:rPr lang="en-US" sz="1800" dirty="0" smtClean="0"/>
              <a:t> rate so long as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But then the second term is in the order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2000" dirty="0" smtClean="0"/>
              <a:t>Independent Laplace noise adds more error than is necessary.	</a:t>
            </a:r>
          </a:p>
          <a:p>
            <a:pPr lvl="1"/>
            <a:r>
              <a:rPr lang="en-US" sz="2000" dirty="0" smtClean="0"/>
              <a:t>Here the coordinates exhibit dependence.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</p:txBody>
      </p:sp>
      <p:pic>
        <p:nvPicPr>
          <p:cNvPr id="6349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1132" y="3319232"/>
            <a:ext cx="3332720" cy="55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ular Callout 13"/>
          <p:cNvSpPr/>
          <p:nvPr/>
        </p:nvSpPr>
        <p:spPr>
          <a:xfrm>
            <a:off x="4762523" y="4424508"/>
            <a:ext cx="2831810" cy="385483"/>
          </a:xfrm>
          <a:prstGeom prst="wedgeRectCallout">
            <a:avLst>
              <a:gd name="adj1" fmla="val -56123"/>
              <a:gd name="adj2" fmla="val -150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Incorrect rate when d &gt; 3</a:t>
            </a:r>
          </a:p>
        </p:txBody>
      </p:sp>
      <p:pic>
        <p:nvPicPr>
          <p:cNvPr id="20481" name="Picture 1" descr="C:\Users\rjhall\Desktop\foo\temp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5873" y="2064071"/>
            <a:ext cx="5112619" cy="292471"/>
          </a:xfrm>
          <a:prstGeom prst="rect">
            <a:avLst/>
          </a:prstGeom>
          <a:noFill/>
        </p:spPr>
      </p:pic>
      <p:sp>
        <p:nvSpPr>
          <p:cNvPr id="12" name="Rectangular Callout 11"/>
          <p:cNvSpPr/>
          <p:nvPr/>
        </p:nvSpPr>
        <p:spPr>
          <a:xfrm>
            <a:off x="5415983" y="2497192"/>
            <a:ext cx="2072453" cy="385483"/>
          </a:xfrm>
          <a:prstGeom prst="wedgeRectCallout">
            <a:avLst>
              <a:gd name="adj1" fmla="val -22045"/>
              <a:gd name="adj2" fmla="val -756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Error due to noise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2242673" y="2495587"/>
            <a:ext cx="2589195" cy="385483"/>
          </a:xfrm>
          <a:prstGeom prst="wedgeRectCallout">
            <a:avLst>
              <a:gd name="adj1" fmla="val 19144"/>
              <a:gd name="adj2" fmla="val -856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Error due to truncation</a:t>
            </a:r>
          </a:p>
        </p:txBody>
      </p:sp>
      <p:pic>
        <p:nvPicPr>
          <p:cNvPr id="20482" name="Picture 2" descr="C:\Users\rjhall\Desktop\foo\temp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2289" y="4354364"/>
            <a:ext cx="2951229" cy="5421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825" y="3070551"/>
            <a:ext cx="1984561" cy="2170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“K-Norm” Method Achieves the </a:t>
            </a:r>
            <a:r>
              <a:rPr lang="en-US" sz="2800" dirty="0" err="1" smtClean="0"/>
              <a:t>Minimax</a:t>
            </a:r>
            <a:r>
              <a:rPr lang="en-US" sz="2800" dirty="0" smtClean="0"/>
              <a:t> Rate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In one dimension, each kernel function corresponds to a point on the </a:t>
            </a:r>
            <a:r>
              <a:rPr lang="en-US" sz="2000" dirty="0" err="1" smtClean="0"/>
              <a:t>trigonometic</a:t>
            </a:r>
            <a:r>
              <a:rPr lang="en-US" sz="2000" dirty="0" smtClean="0"/>
              <a:t> moment curve </a:t>
            </a:r>
          </a:p>
          <a:p>
            <a:endParaRPr lang="en-US" sz="2000" dirty="0" smtClean="0"/>
          </a:p>
          <a:p>
            <a:pPr indent="-1588">
              <a:buNone/>
            </a:pPr>
            <a:r>
              <a:rPr lang="en-US" sz="2000" dirty="0" smtClean="0"/>
              <a:t>and the truncated estimate corresponds to the average of these, which resides in the convex body</a:t>
            </a:r>
          </a:p>
          <a:p>
            <a:pPr indent="-1588">
              <a:buNone/>
            </a:pPr>
            <a:endParaRPr lang="en-US" sz="2000" dirty="0" smtClean="0"/>
          </a:p>
          <a:p>
            <a:r>
              <a:rPr lang="en-US" sz="2000" dirty="0" smtClean="0"/>
              <a:t>This is known as the “</a:t>
            </a:r>
            <a:r>
              <a:rPr lang="en-US" sz="2000" dirty="0" err="1" smtClean="0"/>
              <a:t>Caratheodory</a:t>
            </a:r>
            <a:r>
              <a:rPr lang="en-US" sz="2000" dirty="0" smtClean="0"/>
              <a:t> </a:t>
            </a:r>
            <a:r>
              <a:rPr lang="en-US" sz="2000" dirty="0" err="1" smtClean="0"/>
              <a:t>Orbitope</a:t>
            </a:r>
            <a:r>
              <a:rPr lang="en-US" sz="2000" dirty="0" smtClean="0"/>
              <a:t>” and is                            studied for its facial structure in the algebraic                                     geometry literature [SSS].</a:t>
            </a:r>
          </a:p>
          <a:p>
            <a:r>
              <a:rPr lang="en-US" sz="2000" dirty="0" smtClean="0"/>
              <a:t>Using noise calibrated to the </a:t>
            </a:r>
            <a:r>
              <a:rPr lang="en-US" sz="2000" dirty="0" err="1" smtClean="0"/>
              <a:t>seminorm</a:t>
            </a:r>
            <a:r>
              <a:rPr lang="en-US" sz="2000" dirty="0" smtClean="0"/>
              <a:t> associated with                              this body [HT] leads to error in the correct order.</a:t>
            </a:r>
          </a:p>
          <a:p>
            <a:r>
              <a:rPr lang="en-US" sz="2000" dirty="0" smtClean="0"/>
              <a:t>Efficient sampling is feasible using MCMC (at least when d=1).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3D29-22D7-4756-8424-55C71A76EE56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8448" y="3270507"/>
            <a:ext cx="3307976" cy="410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C:\Users\rjhall\Desktop\foo\temp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4046" y="2342792"/>
            <a:ext cx="3480390" cy="284905"/>
          </a:xfrm>
          <a:prstGeom prst="rect">
            <a:avLst/>
          </a:prstGeom>
          <a:noFill/>
        </p:spPr>
      </p:pic>
      <p:sp>
        <p:nvSpPr>
          <p:cNvPr id="10" name="Rectangular Callout 9"/>
          <p:cNvSpPr/>
          <p:nvPr/>
        </p:nvSpPr>
        <p:spPr>
          <a:xfrm>
            <a:off x="7498081" y="5281156"/>
            <a:ext cx="1376411" cy="696132"/>
          </a:xfrm>
          <a:prstGeom prst="wedgeRectCallout">
            <a:avLst>
              <a:gd name="adj1" fmla="val -18849"/>
              <a:gd name="adj2" fmla="val -689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Image from [SSS].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smtClean="0"/>
              <a:t>Discrete estimators</a:t>
            </a:r>
          </a:p>
          <a:p>
            <a:pPr lvl="1"/>
            <a:r>
              <a:rPr lang="en-US" sz="2000" dirty="0" smtClean="0"/>
              <a:t>Study of the utility of private histograms (contingency tables etc).</a:t>
            </a:r>
          </a:p>
          <a:p>
            <a:pPr lvl="1"/>
            <a:r>
              <a:rPr lang="en-US" sz="2000" dirty="0" smtClean="0"/>
              <a:t>Theoretical demonstration of improved error rates in sparse settings.</a:t>
            </a:r>
          </a:p>
          <a:p>
            <a:endParaRPr lang="en-US" sz="2400" dirty="0" smtClean="0"/>
          </a:p>
          <a:p>
            <a:r>
              <a:rPr lang="en-US" sz="2400" dirty="0" smtClean="0"/>
              <a:t>Private functions</a:t>
            </a:r>
          </a:p>
          <a:p>
            <a:pPr lvl="1"/>
            <a:r>
              <a:rPr lang="en-US" sz="2000" dirty="0" smtClean="0"/>
              <a:t>Theoretically clean method for the release of private functions.</a:t>
            </a:r>
          </a:p>
          <a:p>
            <a:pPr lvl="1"/>
            <a:r>
              <a:rPr lang="en-US" sz="2000" dirty="0" smtClean="0"/>
              <a:t>Easy to implement in practice (see text).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Private density estimation</a:t>
            </a:r>
          </a:p>
          <a:p>
            <a:pPr lvl="1"/>
            <a:r>
              <a:rPr lang="en-US" sz="2000" dirty="0" smtClean="0"/>
              <a:t>A density estimator in the correct </a:t>
            </a:r>
            <a:r>
              <a:rPr lang="en-US" sz="2000" dirty="0" err="1" smtClean="0"/>
              <a:t>minimax</a:t>
            </a:r>
            <a:r>
              <a:rPr lang="en-US" sz="2000" dirty="0" smtClean="0"/>
              <a:t> rate.</a:t>
            </a:r>
          </a:p>
          <a:p>
            <a:pPr lvl="1"/>
            <a:r>
              <a:rPr lang="en-US" sz="2000" dirty="0" smtClean="0"/>
              <a:t>A new way of using the K-norm approach of [HT].</a:t>
            </a:r>
          </a:p>
          <a:p>
            <a:pPr lvl="1"/>
            <a:r>
              <a:rPr lang="en-US" sz="2000" dirty="0" smtClean="0"/>
              <a:t>Allows e.g., the construction of private synthetic data through sampling.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3D29-22D7-4756-8424-55C71A76EE56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3268" y="3327233"/>
            <a:ext cx="37338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Privacy</a:t>
            </a:r>
            <a:endParaRPr lang="en-US" dirty="0"/>
          </a:p>
        </p:txBody>
      </p:sp>
      <p:pic>
        <p:nvPicPr>
          <p:cNvPr id="4" name="Picture 13" descr="C:\Users\rjhall\AppData\Local\Microsoft\Windows\Temporary Internet Files\Content.IE5\RGG13SN4\MPj0438706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1371600"/>
            <a:ext cx="1144798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114800" y="1447800"/>
          <a:ext cx="3795297" cy="1219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{69C7853C-536D-4A76-A0AE-DD22124D55A5}</a:tableStyleId>
              </a:tblPr>
              <a:tblGrid>
                <a:gridCol w="802005"/>
                <a:gridCol w="738505"/>
                <a:gridCol w="457518"/>
                <a:gridCol w="641668"/>
                <a:gridCol w="1155601"/>
              </a:tblGrid>
              <a:tr h="24384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Patient ID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Tobacco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Age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Weight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Heart Disease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0001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36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170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0002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26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150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0003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45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165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Right Arrow 6"/>
          <p:cNvSpPr/>
          <p:nvPr/>
        </p:nvSpPr>
        <p:spPr>
          <a:xfrm rot="4592247">
            <a:off x="6152562" y="2985468"/>
            <a:ext cx="734770" cy="299854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14478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 Agency has data about individuals.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30480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  They release some statistics (e.g., for researchers to examine).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4572000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3.  Somebody combines this with some side-information and identifies some individuals in the database.</a:t>
            </a:r>
            <a:endParaRPr lang="en-US" sz="2400" dirty="0"/>
          </a:p>
        </p:txBody>
      </p:sp>
      <p:pic>
        <p:nvPicPr>
          <p:cNvPr id="1026" name="Picture 2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4724400"/>
            <a:ext cx="1100023" cy="180502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943600" y="49530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Embarrassment to agency, individuals, etc. (at very least).</a:t>
            </a:r>
            <a:endParaRPr lang="en-US" sz="2400" dirty="0"/>
          </a:p>
        </p:txBody>
      </p:sp>
      <p:sp>
        <p:nvSpPr>
          <p:cNvPr id="14" name="Right Arrow 13"/>
          <p:cNvSpPr/>
          <p:nvPr/>
        </p:nvSpPr>
        <p:spPr>
          <a:xfrm rot="4592247">
            <a:off x="6367840" y="4308459"/>
            <a:ext cx="734770" cy="32725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 rot="20473582">
            <a:off x="5135250" y="5518314"/>
            <a:ext cx="734770" cy="304521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3D29-22D7-4756-8424-55C71A76EE56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Discrete estimators</a:t>
            </a:r>
          </a:p>
          <a:p>
            <a:pPr lvl="1"/>
            <a:r>
              <a:rPr lang="en-US" sz="2000" dirty="0" smtClean="0"/>
              <a:t>Attainment of the true </a:t>
            </a:r>
            <a:r>
              <a:rPr lang="en-US" sz="2000" dirty="0" err="1" smtClean="0"/>
              <a:t>minimax</a:t>
            </a:r>
            <a:r>
              <a:rPr lang="en-US" sz="2000" dirty="0" smtClean="0"/>
              <a:t> rate in a sparse setting via FDR.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Private functions</a:t>
            </a:r>
          </a:p>
          <a:p>
            <a:pPr lvl="1"/>
            <a:r>
              <a:rPr lang="en-US" sz="2000" dirty="0" smtClean="0"/>
              <a:t>What can be done to relax the requirement for approximate DP?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Private density estimation</a:t>
            </a:r>
          </a:p>
          <a:p>
            <a:pPr lvl="1"/>
            <a:r>
              <a:rPr lang="en-US" sz="2000" dirty="0" smtClean="0"/>
              <a:t>How can the sampling be done efficiently in high dimensions?</a:t>
            </a:r>
          </a:p>
          <a:p>
            <a:pPr lvl="1"/>
            <a:r>
              <a:rPr lang="en-US" sz="2000" dirty="0" smtClean="0"/>
              <a:t>What other kinds of functions are amenable to this analysis?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3D29-22D7-4756-8424-55C71A76EE56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[CMS] </a:t>
            </a:r>
            <a:r>
              <a:rPr lang="en-US" sz="2000" dirty="0" err="1" smtClean="0"/>
              <a:t>Chaudhuri</a:t>
            </a:r>
            <a:r>
              <a:rPr lang="en-US" sz="2000" dirty="0" smtClean="0"/>
              <a:t>, K., </a:t>
            </a:r>
            <a:r>
              <a:rPr lang="en-US" sz="2000" dirty="0" err="1" smtClean="0"/>
              <a:t>Monteleoni</a:t>
            </a:r>
            <a:r>
              <a:rPr lang="en-US" sz="2000" dirty="0" smtClean="0"/>
              <a:t>, C. and </a:t>
            </a:r>
            <a:r>
              <a:rPr lang="en-US" sz="2000" dirty="0" err="1" smtClean="0"/>
              <a:t>Sarwate</a:t>
            </a:r>
            <a:r>
              <a:rPr lang="en-US" sz="2000" dirty="0" smtClean="0"/>
              <a:t>, A. Differentially private empirical risk minimization. JMLR 2011.</a:t>
            </a:r>
          </a:p>
          <a:p>
            <a:r>
              <a:rPr lang="en-US" sz="2000" dirty="0" smtClean="0"/>
              <a:t>[CPST] </a:t>
            </a:r>
            <a:r>
              <a:rPr lang="en-US" sz="2000" dirty="0" err="1" smtClean="0"/>
              <a:t>Cormode</a:t>
            </a:r>
            <a:r>
              <a:rPr lang="en-US" sz="2000" dirty="0" smtClean="0"/>
              <a:t>, G., </a:t>
            </a:r>
            <a:r>
              <a:rPr lang="en-US" sz="2000" dirty="0" err="1" smtClean="0"/>
              <a:t>Procopiuc</a:t>
            </a:r>
            <a:r>
              <a:rPr lang="en-US" sz="2000" dirty="0" smtClean="0"/>
              <a:t>, C., </a:t>
            </a:r>
            <a:r>
              <a:rPr lang="en-US" sz="2000" dirty="0" err="1" smtClean="0"/>
              <a:t>Srivastava</a:t>
            </a:r>
            <a:r>
              <a:rPr lang="en-US" sz="2000" dirty="0" smtClean="0"/>
              <a:t>, D. and Tran, T. Differentially private publication of sparse data. </a:t>
            </a:r>
            <a:r>
              <a:rPr lang="en-US" sz="2000" dirty="0" err="1" smtClean="0"/>
              <a:t>CoRR</a:t>
            </a:r>
            <a:r>
              <a:rPr lang="en-US" sz="2000" dirty="0" smtClean="0"/>
              <a:t> 2011. </a:t>
            </a:r>
          </a:p>
          <a:p>
            <a:r>
              <a:rPr lang="en-US" sz="2000" dirty="0" smtClean="0"/>
              <a:t>[De] De, A. Lower bounds in differential privacy.  </a:t>
            </a:r>
            <a:r>
              <a:rPr lang="en-US" sz="2000" dirty="0" err="1" smtClean="0"/>
              <a:t>CoRR</a:t>
            </a:r>
            <a:r>
              <a:rPr lang="en-US" sz="2000" dirty="0" smtClean="0"/>
              <a:t> 2011.</a:t>
            </a:r>
          </a:p>
          <a:p>
            <a:r>
              <a:rPr lang="en-US" sz="2000" dirty="0" smtClean="0"/>
              <a:t>[HT] </a:t>
            </a:r>
            <a:r>
              <a:rPr lang="en-US" sz="2000" dirty="0" err="1" smtClean="0"/>
              <a:t>Hardt</a:t>
            </a:r>
            <a:r>
              <a:rPr lang="en-US" sz="2000" dirty="0" smtClean="0"/>
              <a:t>, M. and </a:t>
            </a:r>
            <a:r>
              <a:rPr lang="en-US" sz="2000" dirty="0" err="1" smtClean="0"/>
              <a:t>Talwar</a:t>
            </a:r>
            <a:r>
              <a:rPr lang="en-US" sz="2000" dirty="0" smtClean="0"/>
              <a:t>, K. On the geometry of Differential privacy. STOC 2010.</a:t>
            </a:r>
          </a:p>
          <a:p>
            <a:r>
              <a:rPr lang="en-US" sz="2000" dirty="0" smtClean="0"/>
              <a:t>[J11] </a:t>
            </a:r>
            <a:r>
              <a:rPr lang="en-US" sz="2000" dirty="0" err="1" smtClean="0"/>
              <a:t>Johnstone</a:t>
            </a:r>
            <a:r>
              <a:rPr lang="en-US" sz="2000" dirty="0" smtClean="0"/>
              <a:t>, I. Gaussian estimation: Sequence and </a:t>
            </a:r>
            <a:r>
              <a:rPr lang="en-US" sz="2000" dirty="0" err="1" smtClean="0"/>
              <a:t>multiresolution</a:t>
            </a:r>
            <a:r>
              <a:rPr lang="en-US" sz="2000" dirty="0" smtClean="0"/>
              <a:t> models (textbook draft).</a:t>
            </a:r>
          </a:p>
          <a:p>
            <a:r>
              <a:rPr lang="en-US" sz="2000" dirty="0" smtClean="0"/>
              <a:t>[MT] </a:t>
            </a:r>
            <a:r>
              <a:rPr lang="en-US" sz="2000" dirty="0" err="1" smtClean="0"/>
              <a:t>McSherry</a:t>
            </a:r>
            <a:r>
              <a:rPr lang="en-US" sz="2000" dirty="0" smtClean="0"/>
              <a:t>, F. and </a:t>
            </a:r>
            <a:r>
              <a:rPr lang="en-US" sz="2000" dirty="0" err="1" smtClean="0"/>
              <a:t>Talwar</a:t>
            </a:r>
            <a:r>
              <a:rPr lang="en-US" sz="2000" dirty="0" smtClean="0"/>
              <a:t>, K. Mechanism design via differential privacy.  FOCS 2007.</a:t>
            </a:r>
          </a:p>
          <a:p>
            <a:r>
              <a:rPr lang="en-US" sz="2000" dirty="0" smtClean="0"/>
              <a:t>[RBHT] Rubinstein, B., Bartlett, P., Huang, L. and Taft, N. Learning in a large function space: Privacy-preserving mechanisms for SVM learning. JPC 2012.</a:t>
            </a:r>
          </a:p>
          <a:p>
            <a:r>
              <a:rPr lang="en-US" sz="2000" dirty="0" smtClean="0"/>
              <a:t>[SSS] </a:t>
            </a:r>
            <a:r>
              <a:rPr lang="en-US" sz="2000" dirty="0" err="1" smtClean="0"/>
              <a:t>Sanyal</a:t>
            </a:r>
            <a:r>
              <a:rPr lang="en-US" sz="2000" dirty="0" smtClean="0"/>
              <a:t>, R., </a:t>
            </a:r>
            <a:r>
              <a:rPr lang="en-US" sz="2000" dirty="0" err="1" smtClean="0"/>
              <a:t>Sottile</a:t>
            </a:r>
            <a:r>
              <a:rPr lang="en-US" sz="2000" dirty="0" smtClean="0"/>
              <a:t>, F. and </a:t>
            </a:r>
            <a:r>
              <a:rPr lang="en-US" sz="2000" dirty="0" err="1" smtClean="0"/>
              <a:t>Sturmfels</a:t>
            </a:r>
            <a:r>
              <a:rPr lang="en-US" sz="2000" dirty="0" smtClean="0"/>
              <a:t>, B. </a:t>
            </a:r>
            <a:r>
              <a:rPr lang="en-US" sz="2000" dirty="0" err="1" smtClean="0"/>
              <a:t>Orbitopes</a:t>
            </a:r>
            <a:r>
              <a:rPr lang="en-US" sz="2000" dirty="0" smtClean="0"/>
              <a:t>. </a:t>
            </a:r>
            <a:r>
              <a:rPr lang="en-US" sz="2000" dirty="0" err="1" smtClean="0"/>
              <a:t>CoRR</a:t>
            </a:r>
            <a:r>
              <a:rPr lang="en-US" sz="2000" dirty="0" smtClean="0"/>
              <a:t> 2009.</a:t>
            </a:r>
          </a:p>
          <a:p>
            <a:r>
              <a:rPr lang="en-US" sz="2000" dirty="0" smtClean="0"/>
              <a:t>[WZ] Wasserman, L. and Zhou, S.  A statistical framework for differential privacy.  JASA 2010.</a:t>
            </a:r>
          </a:p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3D29-22D7-4756-8424-55C71A76EE56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3D29-22D7-4756-8424-55C71A76EE56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4: Relaxed Privacy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Consider sparse high-dimensional settings</a:t>
            </a:r>
          </a:p>
          <a:p>
            <a:pPr lvl="1"/>
            <a:r>
              <a:rPr lang="en-US" sz="2000" dirty="0" smtClean="0"/>
              <a:t>Census data, genetic data etc.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Utility loss required by DP may render inference impossible.</a:t>
            </a:r>
          </a:p>
          <a:p>
            <a:pPr lvl="1"/>
            <a:r>
              <a:rPr lang="en-US" sz="2000" dirty="0" smtClean="0"/>
              <a:t>c.f., Charest’s thesis.</a:t>
            </a:r>
          </a:p>
          <a:p>
            <a:endParaRPr lang="en-US" sz="2400" dirty="0" smtClean="0"/>
          </a:p>
          <a:p>
            <a:r>
              <a:rPr lang="en-US" sz="2400" dirty="0" smtClean="0"/>
              <a:t>Possible solutions:</a:t>
            </a:r>
          </a:p>
          <a:p>
            <a:pPr lvl="1"/>
            <a:r>
              <a:rPr lang="en-US" sz="2000" dirty="0" smtClean="0"/>
              <a:t>Abandon the inference.</a:t>
            </a:r>
          </a:p>
          <a:p>
            <a:pPr lvl="1"/>
            <a:r>
              <a:rPr lang="en-US" sz="2000" dirty="0" smtClean="0"/>
              <a:t>Abandon privacy and publish the raw data.</a:t>
            </a:r>
          </a:p>
          <a:p>
            <a:pPr lvl="1"/>
            <a:r>
              <a:rPr lang="en-US" sz="2000" dirty="0" smtClean="0"/>
              <a:t>Use </a:t>
            </a:r>
            <a:r>
              <a:rPr lang="el-GR" sz="2000" dirty="0" smtClean="0"/>
              <a:t>α</a:t>
            </a:r>
            <a:r>
              <a:rPr lang="en-US" sz="2000" dirty="0" smtClean="0"/>
              <a:t>-DP with some huge </a:t>
            </a:r>
            <a:r>
              <a:rPr lang="el-GR" sz="2000" dirty="0" smtClean="0"/>
              <a:t>α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Adhere to some weaker notion of privacy.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3D29-22D7-4756-8424-55C71A76EE5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Rectangular Callout 4"/>
          <p:cNvSpPr/>
          <p:nvPr/>
        </p:nvSpPr>
        <p:spPr>
          <a:xfrm>
            <a:off x="6086474" y="4752974"/>
            <a:ext cx="2179200" cy="1286484"/>
          </a:xfrm>
          <a:prstGeom prst="wedgeRectCallout">
            <a:avLst>
              <a:gd name="adj1" fmla="val -62344"/>
              <a:gd name="adj2" fmla="val 312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i.e., abandon hope of protecting against DP adversary.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Differential 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Move from a </a:t>
            </a:r>
            <a:r>
              <a:rPr lang="en-US" sz="2000" b="1" dirty="0" smtClean="0"/>
              <a:t>worst-case</a:t>
            </a:r>
            <a:r>
              <a:rPr lang="en-US" sz="2000" dirty="0" smtClean="0"/>
              <a:t> to an </a:t>
            </a:r>
            <a:r>
              <a:rPr lang="en-US" sz="2000" b="1" dirty="0" smtClean="0"/>
              <a:t>average case </a:t>
            </a:r>
            <a:r>
              <a:rPr lang="en-US" sz="2000" dirty="0" smtClean="0"/>
              <a:t>guarantee: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Much weaker than DP:</a:t>
            </a:r>
          </a:p>
          <a:p>
            <a:pPr lvl="1"/>
            <a:r>
              <a:rPr lang="en-US" sz="1600" dirty="0" smtClean="0"/>
              <a:t>Protects a random individual with high probability.</a:t>
            </a:r>
          </a:p>
          <a:p>
            <a:pPr lvl="1"/>
            <a:r>
              <a:rPr lang="en-US" sz="1600" dirty="0" smtClean="0"/>
              <a:t>Individuals in the tail of P(x) may be exposed.</a:t>
            </a:r>
          </a:p>
          <a:p>
            <a:pPr lvl="1"/>
            <a:r>
              <a:rPr lang="en-US" sz="1600" dirty="0" smtClean="0"/>
              <a:t>Nevertheless may be useful in certain situations.</a:t>
            </a:r>
          </a:p>
          <a:p>
            <a:pPr lvl="1"/>
            <a:endParaRPr lang="en-US" sz="1600" dirty="0" smtClean="0"/>
          </a:p>
          <a:p>
            <a:r>
              <a:rPr lang="en-US" sz="2000" dirty="0" smtClean="0"/>
              <a:t>Composes nicely (DP composition + “union bound”).</a:t>
            </a: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3D29-22D7-4756-8424-55C71A76EE56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7728" y="2533649"/>
            <a:ext cx="5012221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ular Callout 7"/>
          <p:cNvSpPr/>
          <p:nvPr/>
        </p:nvSpPr>
        <p:spPr>
          <a:xfrm>
            <a:off x="828673" y="3143249"/>
            <a:ext cx="3705227" cy="771525"/>
          </a:xfrm>
          <a:prstGeom prst="wedgeRectCallout">
            <a:avLst>
              <a:gd name="adj1" fmla="val -9994"/>
              <a:gd name="adj2" fmla="val -748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The (n+1)-fold product measure over elements of D,D’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3695698" y="2057400"/>
            <a:ext cx="2333627" cy="409576"/>
          </a:xfrm>
          <a:prstGeom prst="wedgeRectCallout">
            <a:avLst>
              <a:gd name="adj1" fmla="val -12035"/>
              <a:gd name="adj2" fmla="val 879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Usual DP condition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5772148" y="3171825"/>
            <a:ext cx="2333627" cy="409576"/>
          </a:xfrm>
          <a:prstGeom prst="wedgeRectCallout">
            <a:avLst>
              <a:gd name="adj1" fmla="val -7953"/>
              <a:gd name="adj2" fmla="val -1027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 new parameter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RDP via Sensitivity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Consider functions g for which the sensitivity decomposes as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Taking a sample </a:t>
            </a:r>
            <a:r>
              <a:rPr lang="en-US" sz="2400" dirty="0" err="1" smtClean="0"/>
              <a:t>quantile</a:t>
            </a:r>
            <a:r>
              <a:rPr lang="en-US" sz="2400" dirty="0" smtClean="0"/>
              <a:t> of h(x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,x</a:t>
            </a:r>
            <a:r>
              <a:rPr lang="en-US" sz="2400" baseline="-25000" dirty="0" smtClean="0"/>
              <a:t>j</a:t>
            </a:r>
            <a:r>
              <a:rPr lang="en-US" sz="2400" dirty="0" smtClean="0"/>
              <a:t>) leads to a bound on the sensitivity which holds </a:t>
            </a:r>
            <a:r>
              <a:rPr lang="en-US" sz="2400" dirty="0" err="1" smtClean="0"/>
              <a:t>w.h.p</a:t>
            </a:r>
            <a:r>
              <a:rPr lang="en-US" sz="2400" dirty="0" smtClean="0"/>
              <a:t>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3D29-22D7-4756-8424-55C71A76EE56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6" y="1977008"/>
            <a:ext cx="3993716" cy="60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772" y="3276600"/>
            <a:ext cx="4267153" cy="308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 flipV="1">
            <a:off x="1237130" y="3729878"/>
            <a:ext cx="1676400" cy="9526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894808" y="3729318"/>
            <a:ext cx="795" cy="2300802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ular Callout 12"/>
          <p:cNvSpPr/>
          <p:nvPr/>
        </p:nvSpPr>
        <p:spPr>
          <a:xfrm>
            <a:off x="5057772" y="3152775"/>
            <a:ext cx="3533777" cy="657225"/>
          </a:xfrm>
          <a:prstGeom prst="wedgeRectCallout">
            <a:avLst>
              <a:gd name="adj1" fmla="val -64025"/>
              <a:gd name="adj2" fmla="val 206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Invoke e.g., DKW to get upper bound on requisite </a:t>
            </a:r>
            <a:r>
              <a:rPr lang="en-US" sz="2000" dirty="0" err="1" smtClean="0"/>
              <a:t>quantile</a:t>
            </a:r>
            <a:r>
              <a:rPr lang="en-US" sz="2000" dirty="0" smtClean="0"/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14925" y="4114800"/>
            <a:ext cx="36575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“Sensitivity bound” depends on data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Requires “smooth sensitivity” treatment.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Smoothness established (</a:t>
            </a:r>
            <a:r>
              <a:rPr lang="en-US" dirty="0" err="1" smtClean="0"/>
              <a:t>w.h.p</a:t>
            </a:r>
            <a:r>
              <a:rPr lang="en-US" dirty="0" smtClean="0"/>
              <a:t>) by Kiefer’s work on U-</a:t>
            </a:r>
            <a:r>
              <a:rPr lang="en-US" dirty="0" err="1" smtClean="0"/>
              <a:t>quantiles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1246094" y="3667126"/>
            <a:ext cx="1676400" cy="9526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940424" y="3657601"/>
            <a:ext cx="2" cy="2366681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RDP Sparse Histograms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3D29-22D7-4756-8424-55C71A76EE56}" type="slidenum">
              <a:rPr lang="en-US" smtClean="0"/>
              <a:pPr/>
              <a:t>36</a:t>
            </a:fld>
            <a:endParaRPr lang="en-US"/>
          </a:p>
        </p:txBody>
      </p:sp>
      <p:graphicFrame>
        <p:nvGraphicFramePr>
          <p:cNvPr id="5" name="Chart 4"/>
          <p:cNvGraphicFramePr/>
          <p:nvPr/>
        </p:nvGraphicFramePr>
        <p:xfrm>
          <a:off x="1038224" y="1571625"/>
          <a:ext cx="4301835" cy="2756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504842" y="1710042"/>
            <a:ext cx="32391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 large relative to number of zero cells</a:t>
            </a:r>
            <a:r>
              <a:rPr lang="en-US" sz="2000" dirty="0" smtClean="0"/>
              <a:t>: zero cells have low probability under P(x) (“structural zeroes”).</a:t>
            </a:r>
            <a:endParaRPr lang="en-US" sz="2000" dirty="0"/>
          </a:p>
        </p:txBody>
      </p:sp>
      <p:sp>
        <p:nvSpPr>
          <p:cNvPr id="7" name="Rectangular Callout 6"/>
          <p:cNvSpPr/>
          <p:nvPr/>
        </p:nvSpPr>
        <p:spPr>
          <a:xfrm>
            <a:off x="2590797" y="4391024"/>
            <a:ext cx="3743327" cy="552451"/>
          </a:xfrm>
          <a:prstGeom prst="wedgeRectCallout">
            <a:avLst>
              <a:gd name="adj1" fmla="val -23006"/>
              <a:gd name="adj2" fmla="val -834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No noise added to zero cells, since </a:t>
            </a:r>
            <a:r>
              <a:rPr lang="en-US" sz="2000" dirty="0" err="1" smtClean="0"/>
              <a:t>w.h.p</a:t>
            </a:r>
            <a:r>
              <a:rPr lang="en-US" sz="2000" dirty="0" smtClean="0"/>
              <a:t>. they are also zero for D’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4242" y="5424792"/>
            <a:ext cx="7430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“adversary” doesn’t learn anything from these cells since (from his data alone) he could already conclude they have low probability.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RDP Sparse Histograms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3D29-22D7-4756-8424-55C71A76EE56}" type="slidenum">
              <a:rPr lang="en-US" smtClean="0"/>
              <a:pPr/>
              <a:t>37</a:t>
            </a:fld>
            <a:endParaRPr lang="en-US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521238" y="1437154"/>
          <a:ext cx="4104549" cy="4104549"/>
        </p:xfrm>
        <a:graphic>
          <a:graphicData uri="http://schemas.openxmlformats.org/presentationml/2006/ole">
            <p:oleObj spid="_x0000_s8194" name="Acrobat Document" r:id="rId3" imgW="6406920" imgH="6396120" progId="AcroExch.Document.7">
              <p:embed/>
            </p:oleObj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4583392" y="1561633"/>
          <a:ext cx="3879290" cy="3886040"/>
        </p:xfrm>
        <a:graphic>
          <a:graphicData uri="http://schemas.openxmlformats.org/presentationml/2006/ole">
            <p:oleObj spid="_x0000_s8195" name="Acrobat Document" r:id="rId4" imgW="4800000" imgH="480000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Methods for Sparse Private Histograms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Just as in the sparse normal means problem, if </a:t>
            </a:r>
            <a:r>
              <a:rPr lang="en-US" sz="2000" i="1" dirty="0" smtClean="0"/>
              <a:t>q</a:t>
            </a:r>
            <a:r>
              <a:rPr lang="en-US" sz="2000" dirty="0" smtClean="0"/>
              <a:t> were known we could take</a:t>
            </a:r>
          </a:p>
          <a:p>
            <a:endParaRPr lang="en-US" sz="2000" dirty="0" smtClean="0"/>
          </a:p>
          <a:p>
            <a:pPr indent="-1588">
              <a:buNone/>
            </a:pPr>
            <a:r>
              <a:rPr lang="en-US" sz="2000" dirty="0" smtClean="0"/>
              <a:t>which leads to hard-</a:t>
            </a:r>
            <a:r>
              <a:rPr lang="en-US" sz="2000" dirty="0" err="1" smtClean="0"/>
              <a:t>thresholding</a:t>
            </a:r>
            <a:r>
              <a:rPr lang="en-US" sz="2000" dirty="0" smtClean="0"/>
              <a:t> at the </a:t>
            </a:r>
            <a:r>
              <a:rPr lang="en-US" sz="2000" dirty="0" err="1" smtClean="0"/>
              <a:t>minimax</a:t>
            </a:r>
            <a:r>
              <a:rPr lang="en-US" sz="2000" dirty="0" smtClean="0"/>
              <a:t> rate.</a:t>
            </a:r>
          </a:p>
          <a:p>
            <a:pPr indent="-1588">
              <a:buNone/>
            </a:pPr>
            <a:endParaRPr lang="en-US" sz="2000" dirty="0" smtClean="0"/>
          </a:p>
          <a:p>
            <a:r>
              <a:rPr lang="en-US" sz="2000" dirty="0" smtClean="0"/>
              <a:t>However since </a:t>
            </a:r>
            <a:r>
              <a:rPr lang="en-US" sz="2000" i="1" dirty="0" smtClean="0"/>
              <a:t>q</a:t>
            </a:r>
            <a:r>
              <a:rPr lang="en-US" sz="2000" dirty="0" smtClean="0"/>
              <a:t> is generally unknown this is not satisfactory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As in the normal means problem, the solution will be to control the “false discovery rate” (FDR) [cite].</a:t>
            </a:r>
          </a:p>
          <a:p>
            <a:pPr lvl="1"/>
            <a:r>
              <a:rPr lang="en-US" sz="1800" dirty="0" smtClean="0"/>
              <a:t>Mostly a theoretical exercise since we anticipate q (and hence the reduction in risk) to be small, whereas the analysis is considerably more complex.</a:t>
            </a:r>
          </a:p>
          <a:p>
            <a:pPr lvl="1"/>
            <a:r>
              <a:rPr lang="en-US" sz="1800" dirty="0" smtClean="0"/>
              <a:t>Thus left as future work.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3D29-22D7-4756-8424-55C71A76EE56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5176" y="2054086"/>
            <a:ext cx="1248334" cy="55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3268" y="3327233"/>
            <a:ext cx="37338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Privacy</a:t>
            </a:r>
            <a:endParaRPr lang="en-US" dirty="0"/>
          </a:p>
        </p:txBody>
      </p:sp>
      <p:pic>
        <p:nvPicPr>
          <p:cNvPr id="4" name="Picture 13" descr="C:\Users\rjhall\AppData\Local\Microsoft\Windows\Temporary Internet Files\Content.IE5\RGG13SN4\MPj0438706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1371600"/>
            <a:ext cx="1144798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114800" y="1447800"/>
          <a:ext cx="3795297" cy="1219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{69C7853C-536D-4A76-A0AE-DD22124D55A5}</a:tableStyleId>
              </a:tblPr>
              <a:tblGrid>
                <a:gridCol w="802005"/>
                <a:gridCol w="738505"/>
                <a:gridCol w="457518"/>
                <a:gridCol w="641668"/>
                <a:gridCol w="1155601"/>
              </a:tblGrid>
              <a:tr h="24384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Patient ID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Tobacco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Age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Weight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Heart Disease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0001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36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170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0002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26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150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0003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45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165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Right Arrow 6"/>
          <p:cNvSpPr/>
          <p:nvPr/>
        </p:nvSpPr>
        <p:spPr>
          <a:xfrm rot="4592247">
            <a:off x="6152562" y="2985468"/>
            <a:ext cx="734770" cy="299854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14478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 Agency has data about individuals.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30480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  They release some statistics (e.g., for researchers to examine).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4572000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3.  Somebody combines this with some side-information and identifies some individuals in the database.</a:t>
            </a:r>
            <a:endParaRPr lang="en-US" sz="2400" dirty="0"/>
          </a:p>
        </p:txBody>
      </p:sp>
      <p:pic>
        <p:nvPicPr>
          <p:cNvPr id="1026" name="Picture 2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4724400"/>
            <a:ext cx="1100023" cy="180502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943600" y="49530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Embarrassment to agency, individuals, etc. (at very least).</a:t>
            </a:r>
            <a:endParaRPr lang="en-US" sz="2400" dirty="0"/>
          </a:p>
        </p:txBody>
      </p:sp>
      <p:sp>
        <p:nvSpPr>
          <p:cNvPr id="14" name="Right Arrow 13"/>
          <p:cNvSpPr/>
          <p:nvPr/>
        </p:nvSpPr>
        <p:spPr>
          <a:xfrm rot="4592247">
            <a:off x="6367840" y="4308459"/>
            <a:ext cx="734770" cy="32725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 rot="20473582">
            <a:off x="5104132" y="5330076"/>
            <a:ext cx="734770" cy="497904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04800" y="5172075"/>
            <a:ext cx="8382000" cy="771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Goal of “Privacy-Preserving Data Mining” is to </a:t>
            </a:r>
            <a:r>
              <a:rPr lang="en-US" sz="2400" b="1" dirty="0" smtClean="0"/>
              <a:t>prevent identification</a:t>
            </a:r>
            <a:r>
              <a:rPr lang="en-US" sz="2400" dirty="0" smtClean="0"/>
              <a:t>, while </a:t>
            </a:r>
            <a:r>
              <a:rPr lang="en-US" sz="2400" b="1" dirty="0" smtClean="0"/>
              <a:t>maintaining utility </a:t>
            </a:r>
            <a:r>
              <a:rPr lang="en-US" sz="2400" dirty="0" smtClean="0"/>
              <a:t>in the release.</a:t>
            </a:r>
            <a:endParaRPr lang="en-US" sz="2400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3D29-22D7-4756-8424-55C71A76EE56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Consider algorithms which incorporate randomness: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We characterize private methods as sets of probability measures indexed by datasets: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 via Noise Addition</a:t>
            </a:r>
            <a:endParaRPr lang="en-US" dirty="0"/>
          </a:p>
        </p:txBody>
      </p:sp>
      <p:pic>
        <p:nvPicPr>
          <p:cNvPr id="1027" name="Picture 3" descr="C:\Users\rjhall\Desktop\pres\temp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0725" y="3981219"/>
            <a:ext cx="1228724" cy="266930"/>
          </a:xfrm>
          <a:prstGeom prst="rect">
            <a:avLst/>
          </a:prstGeom>
          <a:noFill/>
        </p:spPr>
      </p:pic>
      <p:pic>
        <p:nvPicPr>
          <p:cNvPr id="14" name="Picture 13" descr="C:\Users\rjhall\AppData\Local\Microsoft\Windows\Temporary Internet Files\Content.IE5\RGG13SN4\MPj0438706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2942970"/>
            <a:ext cx="754273" cy="96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962151" y="2911475"/>
          <a:ext cx="1447799" cy="9906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{69C7853C-536D-4A76-A0AE-DD22124D55A5}</a:tableStyleId>
              </a:tblPr>
              <a:tblGrid>
                <a:gridCol w="610745"/>
                <a:gridCol w="348410"/>
                <a:gridCol w="488644"/>
              </a:tblGrid>
              <a:tr h="17970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Patient ID</a:t>
                      </a: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Age</a:t>
                      </a: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Weight</a:t>
                      </a: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0001</a:t>
                      </a: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36</a:t>
                      </a: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170</a:t>
                      </a: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0002</a:t>
                      </a: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26</a:t>
                      </a: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150</a:t>
                      </a: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0003</a:t>
                      </a: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45</a:t>
                      </a: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165</a:t>
                      </a: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6" name="Right Arrow 15"/>
          <p:cNvSpPr/>
          <p:nvPr/>
        </p:nvSpPr>
        <p:spPr>
          <a:xfrm rot="20978448">
            <a:off x="3524384" y="3149190"/>
            <a:ext cx="734770" cy="305757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 rot="2801881">
            <a:off x="6123683" y="3621811"/>
            <a:ext cx="570567" cy="298587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ular Callout 19"/>
          <p:cNvSpPr/>
          <p:nvPr/>
        </p:nvSpPr>
        <p:spPr>
          <a:xfrm>
            <a:off x="852086" y="4308283"/>
            <a:ext cx="1245480" cy="512629"/>
          </a:xfrm>
          <a:prstGeom prst="wedgeRectCallout">
            <a:avLst>
              <a:gd name="adj1" fmla="val 36004"/>
              <a:gd name="adj2" fmla="val -944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Private </a:t>
            </a:r>
            <a:r>
              <a:rPr lang="en-US" b="1" dirty="0" smtClean="0"/>
              <a:t>Input</a:t>
            </a:r>
            <a:r>
              <a:rPr lang="en-US" dirty="0" smtClean="0"/>
              <a:t> data</a:t>
            </a:r>
          </a:p>
        </p:txBody>
      </p:sp>
      <p:sp>
        <p:nvSpPr>
          <p:cNvPr id="21" name="Rectangular Callout 20"/>
          <p:cNvSpPr/>
          <p:nvPr/>
        </p:nvSpPr>
        <p:spPr>
          <a:xfrm>
            <a:off x="5044464" y="3935776"/>
            <a:ext cx="1163084" cy="550843"/>
          </a:xfrm>
          <a:prstGeom prst="wedgeRectCallout">
            <a:avLst>
              <a:gd name="adj1" fmla="val 72709"/>
              <a:gd name="adj2" fmla="val -45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Output (to world)</a:t>
            </a:r>
          </a:p>
        </p:txBody>
      </p:sp>
      <p:sp>
        <p:nvSpPr>
          <p:cNvPr id="22" name="Rectangular Callout 21"/>
          <p:cNvSpPr/>
          <p:nvPr/>
        </p:nvSpPr>
        <p:spPr>
          <a:xfrm>
            <a:off x="4571999" y="2190750"/>
            <a:ext cx="2657475" cy="533400"/>
          </a:xfrm>
          <a:prstGeom prst="wedgeRectCallout">
            <a:avLst>
              <a:gd name="adj1" fmla="val -41993"/>
              <a:gd name="adj2" fmla="val 962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Some </a:t>
            </a:r>
            <a:r>
              <a:rPr lang="en-US" b="1" dirty="0" smtClean="0"/>
              <a:t>private </a:t>
            </a:r>
            <a:r>
              <a:rPr lang="en-US" dirty="0" smtClean="0"/>
              <a:t>quantity of interest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3D29-22D7-4756-8424-55C71A76EE5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972175" y="4524375"/>
            <a:ext cx="6282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e.g.,</a:t>
            </a:r>
            <a:endParaRPr lang="en-US" sz="2000" dirty="0"/>
          </a:p>
        </p:txBody>
      </p:sp>
      <p:pic>
        <p:nvPicPr>
          <p:cNvPr id="18" name="Picture 2" descr="C:\Users\rjhall\Desktop\foo\temp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1883" y="5556215"/>
            <a:ext cx="2735235" cy="342244"/>
          </a:xfrm>
          <a:prstGeom prst="rect">
            <a:avLst/>
          </a:prstGeom>
          <a:noFill/>
        </p:spPr>
      </p:pic>
      <p:sp>
        <p:nvSpPr>
          <p:cNvPr id="19" name="Rectangular Callout 18"/>
          <p:cNvSpPr/>
          <p:nvPr/>
        </p:nvSpPr>
        <p:spPr>
          <a:xfrm>
            <a:off x="4831882" y="6044667"/>
            <a:ext cx="2387065" cy="336526"/>
          </a:xfrm>
          <a:prstGeom prst="wedgeRectCallout">
            <a:avLst>
              <a:gd name="adj1" fmla="val -28178"/>
              <a:gd name="adj2" fmla="val -960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Called a “mechanism.”</a:t>
            </a:r>
          </a:p>
        </p:txBody>
      </p:sp>
      <p:pic>
        <p:nvPicPr>
          <p:cNvPr id="32769" name="Picture 1" descr="C:\Users\rjhall\Desktop\foo\temp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37732" y="3041583"/>
            <a:ext cx="2887093" cy="337978"/>
          </a:xfrm>
          <a:prstGeom prst="rect">
            <a:avLst/>
          </a:prstGeom>
          <a:noFill/>
        </p:spPr>
      </p:pic>
      <p:pic>
        <p:nvPicPr>
          <p:cNvPr id="32772" name="Picture 4" descr="C:\Users\rjhall\Desktop\foo\temp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6606" y="4523316"/>
            <a:ext cx="2162579" cy="372598"/>
          </a:xfrm>
          <a:prstGeom prst="rect">
            <a:avLst/>
          </a:prstGeom>
          <a:noFill/>
        </p:spPr>
      </p:pic>
      <p:pic>
        <p:nvPicPr>
          <p:cNvPr id="32773" name="Picture 5" descr="C:\Users\rjhall\Desktop\foo\temp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6608" y="4065779"/>
            <a:ext cx="975440" cy="345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l-GR" dirty="0" smtClean="0"/>
              <a:t>α</a:t>
            </a:r>
            <a:r>
              <a:rPr lang="en-US" dirty="0" smtClean="0"/>
              <a:t>,</a:t>
            </a:r>
            <a:r>
              <a:rPr lang="el-GR" dirty="0" smtClean="0"/>
              <a:t>β</a:t>
            </a:r>
            <a:r>
              <a:rPr lang="en-US" dirty="0" smtClean="0"/>
              <a:t>)-Differential 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A mechanism is called (</a:t>
            </a:r>
            <a:r>
              <a:rPr lang="el-GR" sz="2800" dirty="0" smtClean="0"/>
              <a:t>α</a:t>
            </a:r>
            <a:r>
              <a:rPr lang="en-US" sz="2800" dirty="0" smtClean="0"/>
              <a:t>,</a:t>
            </a:r>
            <a:r>
              <a:rPr lang="el-GR" sz="2800" dirty="0" smtClean="0"/>
              <a:t>β</a:t>
            </a:r>
            <a:r>
              <a:rPr lang="en-US" sz="2800" dirty="0" smtClean="0"/>
              <a:t>)-Differentially Private when: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Remarks:</a:t>
            </a:r>
          </a:p>
          <a:p>
            <a:pPr lvl="1"/>
            <a:r>
              <a:rPr lang="en-US" sz="2400" dirty="0" smtClean="0"/>
              <a:t>Symmetric in D and D’.</a:t>
            </a:r>
          </a:p>
          <a:p>
            <a:pPr lvl="1"/>
            <a:r>
              <a:rPr lang="en-US" sz="2400" dirty="0" smtClean="0"/>
              <a:t>Means that the distribution of the output “doesn’t change much” when the input changes by one element.</a:t>
            </a:r>
          </a:p>
          <a:p>
            <a:pPr lvl="1"/>
            <a:r>
              <a:rPr lang="en-US" sz="2400" dirty="0" smtClean="0"/>
              <a:t>Called “Approximate Differential Privacy” when </a:t>
            </a:r>
            <a:r>
              <a:rPr lang="el-GR" sz="2400" dirty="0" smtClean="0"/>
              <a:t>β</a:t>
            </a:r>
            <a:r>
              <a:rPr lang="en-US" sz="2400" dirty="0" smtClean="0"/>
              <a:t> &gt; 0.</a:t>
            </a:r>
          </a:p>
          <a:p>
            <a:pPr lvl="1"/>
            <a:r>
              <a:rPr lang="en-US" sz="2400" dirty="0" smtClean="0"/>
              <a:t>Implications…[WZ]</a:t>
            </a:r>
          </a:p>
        </p:txBody>
      </p:sp>
      <p:pic>
        <p:nvPicPr>
          <p:cNvPr id="2054" name="Picture 6" descr="C:\Users\rjhall\Desktop\pres\temp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653" y="2368677"/>
            <a:ext cx="8624747" cy="471805"/>
          </a:xfrm>
          <a:prstGeom prst="rect">
            <a:avLst/>
          </a:prstGeom>
          <a:noFill/>
        </p:spPr>
      </p:pic>
      <p:sp>
        <p:nvSpPr>
          <p:cNvPr id="9" name="Rectangular Callout 8"/>
          <p:cNvSpPr/>
          <p:nvPr/>
        </p:nvSpPr>
        <p:spPr>
          <a:xfrm>
            <a:off x="3719653" y="2978277"/>
            <a:ext cx="2514600" cy="612648"/>
          </a:xfrm>
          <a:prstGeom prst="wedgeRectCallout">
            <a:avLst>
              <a:gd name="adj1" fmla="val -48105"/>
              <a:gd name="adj2" fmla="val -836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measurable sets in the output space.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366852" y="2978277"/>
            <a:ext cx="3138347" cy="612648"/>
          </a:xfrm>
          <a:prstGeom prst="wedgeRectCallout">
            <a:avLst>
              <a:gd name="adj1" fmla="val -27738"/>
              <a:gd name="adj2" fmla="val -727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pair of databases which differ by one element (“adjacent”).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3D29-22D7-4756-8424-55C71A76EE56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Almost all methods to achieve (</a:t>
            </a:r>
            <a:r>
              <a:rPr lang="el-GR" sz="2000" dirty="0" smtClean="0"/>
              <a:t>α</a:t>
            </a:r>
            <a:r>
              <a:rPr lang="en-US" sz="2000" dirty="0" smtClean="0"/>
              <a:t>,0)-differential privacy boil down to this: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Leads to</a:t>
            </a:r>
          </a:p>
          <a:p>
            <a:pPr lvl="1"/>
            <a:r>
              <a:rPr lang="en-US" sz="1900" dirty="0" smtClean="0"/>
              <a:t>Laplace noise, “gamma” noise (Euclidean space with L1 or L2 norms).</a:t>
            </a:r>
          </a:p>
          <a:p>
            <a:pPr lvl="1"/>
            <a:r>
              <a:rPr lang="en-US" sz="1900" dirty="0" smtClean="0"/>
              <a:t>Exponential mechanism [MT] (discrete output space).</a:t>
            </a:r>
          </a:p>
          <a:p>
            <a:pPr lvl="1"/>
            <a:r>
              <a:rPr lang="en-US" sz="1900" dirty="0" smtClean="0"/>
              <a:t>K-norm mechanism [HT] (Euclidean space with a </a:t>
            </a:r>
            <a:r>
              <a:rPr lang="en-US" sz="1900" dirty="0" err="1" smtClean="0"/>
              <a:t>Minkowski</a:t>
            </a:r>
            <a:r>
              <a:rPr lang="en-US" sz="1900" dirty="0" smtClean="0"/>
              <a:t> norm). </a:t>
            </a:r>
          </a:p>
          <a:p>
            <a:endParaRPr lang="en-US" sz="2000" dirty="0" smtClean="0"/>
          </a:p>
          <a:p>
            <a:r>
              <a:rPr lang="en-US" sz="2000" dirty="0" smtClean="0"/>
              <a:t>For </a:t>
            </a:r>
            <a:r>
              <a:rPr lang="el-GR" sz="2000" dirty="0" smtClean="0"/>
              <a:t>β</a:t>
            </a:r>
            <a:r>
              <a:rPr lang="en-US" sz="2000" dirty="0" smtClean="0"/>
              <a:t> &gt; 0, lighter tailed distributions may be used (e.g., Gaussian).</a:t>
            </a:r>
          </a:p>
          <a:p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Methods of Differential Privacy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3D29-22D7-4756-8424-55C71A76EE5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0961" name="Picture 1" descr="C:\Users\rjhall\Desktop\foo\temp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171" y="2182831"/>
            <a:ext cx="4496895" cy="34465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45246" y="2528861"/>
            <a:ext cx="3003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Metric on the output space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4607859" y="2528047"/>
            <a:ext cx="1080673" cy="18495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62" name="Picture 2" descr="C:\Users\rjhall\Desktop\foo\temp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8918" y="2830082"/>
            <a:ext cx="3817899" cy="70239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435634" y="3104772"/>
            <a:ext cx="1946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“global sensitivity”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8" idx="1"/>
          </p:cNvCxnSpPr>
          <p:nvPr/>
        </p:nvCxnSpPr>
        <p:spPr>
          <a:xfrm flipH="1" flipV="1">
            <a:off x="4976261" y="3272589"/>
            <a:ext cx="459373" cy="1684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Noise addition leads to a loss in “utility” which we characterize by risk: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We characterize the cost of differential privacy by the minimum </a:t>
            </a:r>
            <a:r>
              <a:rPr lang="en-US" sz="2000" b="1" dirty="0" smtClean="0"/>
              <a:t>worst case </a:t>
            </a:r>
            <a:r>
              <a:rPr lang="en-US" sz="2000" dirty="0" smtClean="0"/>
              <a:t>risk available:</a:t>
            </a:r>
          </a:p>
          <a:p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 1:  Lower Risk Bounds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3D29-22D7-4756-8424-55C71A76EE5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8673" name="Picture 1" descr="C:\Users\rjhall\Desktop\foo\temp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4555" y="2095217"/>
            <a:ext cx="5511770" cy="792980"/>
          </a:xfrm>
          <a:prstGeom prst="rect">
            <a:avLst/>
          </a:prstGeom>
          <a:noFill/>
        </p:spPr>
      </p:pic>
      <p:sp>
        <p:nvSpPr>
          <p:cNvPr id="16" name="Rectangular Callout 15"/>
          <p:cNvSpPr/>
          <p:nvPr/>
        </p:nvSpPr>
        <p:spPr>
          <a:xfrm>
            <a:off x="703736" y="2882035"/>
            <a:ext cx="3117493" cy="785201"/>
          </a:xfrm>
          <a:prstGeom prst="wedgeRectCallout">
            <a:avLst>
              <a:gd name="adj1" fmla="val 7151"/>
              <a:gd name="adj2" fmla="val -678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Depends on the function to release, the mechanism, and the data itself.</a:t>
            </a:r>
          </a:p>
        </p:txBody>
      </p:sp>
      <p:sp>
        <p:nvSpPr>
          <p:cNvPr id="19" name="Rectangular Callout 18"/>
          <p:cNvSpPr/>
          <p:nvPr/>
        </p:nvSpPr>
        <p:spPr>
          <a:xfrm>
            <a:off x="4427109" y="2899684"/>
            <a:ext cx="2002567" cy="411420"/>
          </a:xfrm>
          <a:prstGeom prst="wedgeRectCallout">
            <a:avLst>
              <a:gd name="adj1" fmla="val -42311"/>
              <a:gd name="adj2" fmla="val -912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“loss function.”</a:t>
            </a:r>
          </a:p>
        </p:txBody>
      </p:sp>
      <p:pic>
        <p:nvPicPr>
          <p:cNvPr id="28675" name="Picture 3" descr="C:\Users\rjhall\Desktop\foo\temp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3697" y="4633651"/>
            <a:ext cx="5986512" cy="615688"/>
          </a:xfrm>
          <a:prstGeom prst="rect">
            <a:avLst/>
          </a:prstGeom>
          <a:noFill/>
        </p:spPr>
      </p:pic>
      <p:sp>
        <p:nvSpPr>
          <p:cNvPr id="21" name="Rectangular Callout 20"/>
          <p:cNvSpPr/>
          <p:nvPr/>
        </p:nvSpPr>
        <p:spPr>
          <a:xfrm>
            <a:off x="336372" y="5286746"/>
            <a:ext cx="2243199" cy="785201"/>
          </a:xfrm>
          <a:prstGeom prst="wedgeRectCallout">
            <a:avLst>
              <a:gd name="adj1" fmla="val 38474"/>
              <a:gd name="adj2" fmla="val -629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Depends only on the function to release.</a:t>
            </a:r>
          </a:p>
        </p:txBody>
      </p:sp>
      <p:sp>
        <p:nvSpPr>
          <p:cNvPr id="12" name="Rectangular Callout 11"/>
          <p:cNvSpPr/>
          <p:nvPr/>
        </p:nvSpPr>
        <p:spPr>
          <a:xfrm>
            <a:off x="2943215" y="5333268"/>
            <a:ext cx="2803067" cy="884652"/>
          </a:xfrm>
          <a:prstGeom prst="wedgeRectCallout">
            <a:avLst>
              <a:gd name="adj1" fmla="val -1358"/>
              <a:gd name="adj2" fmla="val -617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smallest among all methods P which admit differential privacy.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Private Histograms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3D29-22D7-4756-8424-55C71A76EE5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Histograms were one of the first statistical estimators to be studied under (</a:t>
            </a:r>
            <a:r>
              <a:rPr lang="el-GR" sz="2000" dirty="0" smtClean="0"/>
              <a:t>α</a:t>
            </a:r>
            <a:r>
              <a:rPr lang="en-US" sz="2000" dirty="0" smtClean="0"/>
              <a:t>,0)-DP.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Add </a:t>
            </a:r>
            <a:r>
              <a:rPr lang="en-US" sz="2000" dirty="0" err="1" smtClean="0"/>
              <a:t>iid</a:t>
            </a:r>
            <a:r>
              <a:rPr lang="en-US" sz="2000" dirty="0" smtClean="0"/>
              <a:t> Laplace noise in each cell.</a:t>
            </a:r>
          </a:p>
          <a:p>
            <a:r>
              <a:rPr lang="en-US" sz="2000" dirty="0" smtClean="0"/>
              <a:t>Overall error rate of this method is</a:t>
            </a:r>
          </a:p>
          <a:p>
            <a:r>
              <a:rPr lang="en-US" sz="2000" dirty="0" smtClean="0"/>
              <a:t>Is this the </a:t>
            </a:r>
            <a:r>
              <a:rPr lang="en-US" sz="2000" dirty="0" err="1" smtClean="0"/>
              <a:t>minimax</a:t>
            </a:r>
            <a:r>
              <a:rPr lang="en-US" sz="2000" dirty="0" smtClean="0"/>
              <a:t> </a:t>
            </a:r>
            <a:r>
              <a:rPr lang="en-US" sz="2000" i="1" dirty="0" smtClean="0"/>
              <a:t>rate</a:t>
            </a:r>
            <a:r>
              <a:rPr lang="en-US" sz="2000" dirty="0" smtClean="0"/>
              <a:t>?</a:t>
            </a:r>
          </a:p>
        </p:txBody>
      </p:sp>
      <p:sp>
        <p:nvSpPr>
          <p:cNvPr id="63" name="Right Arrow 62"/>
          <p:cNvSpPr/>
          <p:nvPr/>
        </p:nvSpPr>
        <p:spPr>
          <a:xfrm>
            <a:off x="4004110" y="3330346"/>
            <a:ext cx="1116530" cy="2117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ular Callout 63"/>
          <p:cNvSpPr/>
          <p:nvPr/>
        </p:nvSpPr>
        <p:spPr>
          <a:xfrm>
            <a:off x="6304034" y="4487853"/>
            <a:ext cx="2570459" cy="1123680"/>
          </a:xfrm>
          <a:prstGeom prst="wedgeRectCallout">
            <a:avLst>
              <a:gd name="adj1" fmla="val -30565"/>
              <a:gd name="adj2" fmla="val -645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Note, leads to negative and non-integer values (can be fixed without altering error rate).</a:t>
            </a:r>
          </a:p>
        </p:txBody>
      </p:sp>
      <p:graphicFrame>
        <p:nvGraphicFramePr>
          <p:cNvPr id="60" name="Chart 59"/>
          <p:cNvGraphicFramePr/>
          <p:nvPr/>
        </p:nvGraphicFramePr>
        <p:xfrm>
          <a:off x="5099784" y="2136809"/>
          <a:ext cx="3519636" cy="2502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7" name="Chart 56"/>
          <p:cNvGraphicFramePr/>
          <p:nvPr/>
        </p:nvGraphicFramePr>
        <p:xfrm>
          <a:off x="375386" y="2156060"/>
          <a:ext cx="3519636" cy="2184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023360" y="2627703"/>
            <a:ext cx="965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Noise </a:t>
            </a:r>
          </a:p>
          <a:p>
            <a:r>
              <a:rPr lang="en-US" dirty="0" smtClean="0"/>
              <a:t>addition</a:t>
            </a:r>
            <a:endParaRPr lang="en-US" dirty="0"/>
          </a:p>
        </p:txBody>
      </p:sp>
      <p:pic>
        <p:nvPicPr>
          <p:cNvPr id="38913" name="Picture 1" descr="C:\Users\rjhall\Desktop\foo\temp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0410" y="5168766"/>
            <a:ext cx="797044" cy="522989"/>
          </a:xfrm>
          <a:prstGeom prst="rect">
            <a:avLst/>
          </a:prstGeom>
          <a:noFill/>
        </p:spPr>
      </p:pic>
      <p:sp>
        <p:nvSpPr>
          <p:cNvPr id="12" name="Rectangular Callout 11"/>
          <p:cNvSpPr/>
          <p:nvPr/>
        </p:nvSpPr>
        <p:spPr>
          <a:xfrm>
            <a:off x="4860757" y="4764504"/>
            <a:ext cx="1009049" cy="287159"/>
          </a:xfrm>
          <a:prstGeom prst="wedgeRectCallout">
            <a:avLst>
              <a:gd name="adj1" fmla="val -22934"/>
              <a:gd name="adj2" fmla="val 863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# of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RJHALL@DCNWQDNFUVWXY5MJ" val="389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8496</TotalTime>
  <Words>2426</Words>
  <Application>Microsoft Office PowerPoint</Application>
  <PresentationFormat>On-screen Show (4:3)</PresentationFormat>
  <Paragraphs>493</Paragraphs>
  <Slides>38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Office Theme</vt:lpstr>
      <vt:lpstr>Acrobat Document</vt:lpstr>
      <vt:lpstr>New Statistical Applications for Differential Privacy</vt:lpstr>
      <vt:lpstr>Contributions</vt:lpstr>
      <vt:lpstr>Importance of Privacy</vt:lpstr>
      <vt:lpstr>Importance of Privacy</vt:lpstr>
      <vt:lpstr>Privacy via Noise Addition</vt:lpstr>
      <vt:lpstr>(α,β)-Differential Privacy</vt:lpstr>
      <vt:lpstr>Methods of Differential Privacy</vt:lpstr>
      <vt:lpstr>Part 1:  Lower Risk Bounds</vt:lpstr>
      <vt:lpstr>Basic Private Histograms</vt:lpstr>
      <vt:lpstr>Lower Risk Bounds for Histograms</vt:lpstr>
      <vt:lpstr>Lower Risk Bounds for Histograms</vt:lpstr>
      <vt:lpstr>Histograms in High Dimensions</vt:lpstr>
      <vt:lpstr>Histograms in High Dimensions</vt:lpstr>
      <vt:lpstr>Methods for Sparse Private Histograms</vt:lpstr>
      <vt:lpstr>Low Risk for Thresholded Histograms</vt:lpstr>
      <vt:lpstr>Thresholding Dramatically Improves Utility</vt:lpstr>
      <vt:lpstr>Part 2:  Approximate Privacy in an RKHS</vt:lpstr>
      <vt:lpstr>Project, Privatize then Reconstruct</vt:lpstr>
      <vt:lpstr>RKHS Projections</vt:lpstr>
      <vt:lpstr>(α,β)-DP in an RKHS</vt:lpstr>
      <vt:lpstr>(α,β)-DP in an RKHS</vt:lpstr>
      <vt:lpstr>Example 1: (α,β)-DP Kernel Density Estimation</vt:lpstr>
      <vt:lpstr>Example 2: (α,β)-DP Kernel SVM</vt:lpstr>
      <vt:lpstr>Part 3: Differentially Private Kernel Density Estimation</vt:lpstr>
      <vt:lpstr>Facts About Kernel Density Estimation</vt:lpstr>
      <vt:lpstr>Basic Private Kernel Density Estimation</vt:lpstr>
      <vt:lpstr>Laplace Noise Spoils the Rate</vt:lpstr>
      <vt:lpstr>The “K-Norm” Method Achieves the Minimax Rate</vt:lpstr>
      <vt:lpstr>Contributions</vt:lpstr>
      <vt:lpstr>Open Problems</vt:lpstr>
      <vt:lpstr>Bibliography</vt:lpstr>
      <vt:lpstr>Thanks.</vt:lpstr>
      <vt:lpstr>Part 4: Relaxed Privacy Definitions</vt:lpstr>
      <vt:lpstr>Random Differential Privacy</vt:lpstr>
      <vt:lpstr>RDP via Sensitivity Analysis</vt:lpstr>
      <vt:lpstr>RDP Sparse Histograms</vt:lpstr>
      <vt:lpstr>RDP Sparse Histograms</vt:lpstr>
      <vt:lpstr>Methods for Sparse Private Histograms</vt:lpstr>
    </vt:vector>
  </TitlesOfParts>
  <Company>Carnegie Mellon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Differential Privacy in a Space of Functions</dc:title>
  <dc:creator>Carnegie Mellon University</dc:creator>
  <cp:lastModifiedBy>rjhall</cp:lastModifiedBy>
  <cp:revision>703</cp:revision>
  <dcterms:created xsi:type="dcterms:W3CDTF">2012-02-07T17:16:28Z</dcterms:created>
  <dcterms:modified xsi:type="dcterms:W3CDTF">2012-11-05T16:26:04Z</dcterms:modified>
</cp:coreProperties>
</file>