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9"/>
  </p:notesMasterIdLst>
  <p:sldIdLst>
    <p:sldId id="256" r:id="rId2"/>
    <p:sldId id="257" r:id="rId3"/>
    <p:sldId id="258" r:id="rId4"/>
    <p:sldId id="259" r:id="rId5"/>
    <p:sldId id="260" r:id="rId6"/>
    <p:sldId id="263" r:id="rId7"/>
    <p:sldId id="261" r:id="rId8"/>
    <p:sldId id="262" r:id="rId9"/>
    <p:sldId id="264" r:id="rId10"/>
    <p:sldId id="265" r:id="rId11"/>
    <p:sldId id="268" r:id="rId12"/>
    <p:sldId id="270" r:id="rId13"/>
    <p:sldId id="271" r:id="rId14"/>
    <p:sldId id="272" r:id="rId15"/>
    <p:sldId id="269" r:id="rId16"/>
    <p:sldId id="266" r:id="rId17"/>
    <p:sldId id="267" r:id="rId1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72" d="100"/>
          <a:sy n="72" d="100"/>
        </p:scale>
        <p:origin x="-1152" y="-1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printerSettings" Target="printerSettings/printerSettings1.bin"/><Relationship Id="rId21" Type="http://schemas.openxmlformats.org/officeDocument/2006/relationships/presProps" Target="presProps.xml"/><Relationship Id="rId22" Type="http://schemas.openxmlformats.org/officeDocument/2006/relationships/viewProps" Target="viewProps.xml"/><Relationship Id="rId23" Type="http://schemas.openxmlformats.org/officeDocument/2006/relationships/theme" Target="theme/theme1.xml"/><Relationship Id="rId2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2049E1-D938-CA4F-BCE3-A0AC977EF9EB}" type="datetimeFigureOut">
              <a:rPr lang="en-US" smtClean="0"/>
              <a:t>9/11/12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D8733B-8F13-624F-8142-47D103E90B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34130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I’d like to paint</a:t>
            </a:r>
            <a:r>
              <a:rPr lang="en-US" baseline="0" dirty="0" smtClean="0"/>
              <a:t> a picture of what it is like to go into a community and ask them for examples of language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D8733B-8F13-624F-8142-47D103E90B9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77388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 is where the language is left in </a:t>
            </a:r>
            <a:r>
              <a:rPr lang="en-US" dirty="0" err="1" smtClean="0"/>
              <a:t>I</a:t>
            </a:r>
            <a:r>
              <a:rPr lang="en-US" dirty="0" err="1" smtClean="0"/>
              <a:t>ñupiat</a:t>
            </a:r>
            <a:r>
              <a:rPr lang="en-US" dirty="0" smtClean="0"/>
              <a:t> youth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D8733B-8F13-624F-8142-47D103E90B9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64767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There are fascinating</a:t>
            </a:r>
            <a:r>
              <a:rPr lang="en-US" baseline="0" dirty="0" smtClean="0"/>
              <a:t> cultural practices that are still a vital part of living in a remote part of the world.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D8733B-8F13-624F-8142-47D103E90B9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3064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D8733B-8F13-624F-8142-47D103E90B9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39178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Not an EL but some similarities</a:t>
            </a:r>
          </a:p>
          <a:p>
            <a:r>
              <a:rPr lang="en-US" dirty="0" smtClean="0"/>
              <a:t>We can’t answer questions about repercussions</a:t>
            </a:r>
            <a:r>
              <a:rPr lang="en-US" baseline="0" dirty="0" smtClean="0"/>
              <a:t> from his government or community!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D8733B-8F13-624F-8142-47D103E90B9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4216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69550-C7DD-354C-A65B-140C70F22B7B}" type="datetimeFigureOut">
              <a:rPr lang="en-US" smtClean="0"/>
              <a:t>9/11/12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64E0BD-3B8F-8A43-B380-0480ED251D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92939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69550-C7DD-354C-A65B-140C70F22B7B}" type="datetimeFigureOut">
              <a:rPr lang="en-US" smtClean="0"/>
              <a:t>9/11/12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64E0BD-3B8F-8A43-B380-0480ED251D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28224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69550-C7DD-354C-A65B-140C70F22B7B}" type="datetimeFigureOut">
              <a:rPr lang="en-US" smtClean="0"/>
              <a:t>9/11/12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64E0BD-3B8F-8A43-B380-0480ED251D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74125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69550-C7DD-354C-A65B-140C70F22B7B}" type="datetimeFigureOut">
              <a:rPr lang="en-US" smtClean="0"/>
              <a:t>9/11/12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64E0BD-3B8F-8A43-B380-0480ED251D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822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69550-C7DD-354C-A65B-140C70F22B7B}" type="datetimeFigureOut">
              <a:rPr lang="en-US" smtClean="0"/>
              <a:t>9/11/12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64E0BD-3B8F-8A43-B380-0480ED251D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3648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69550-C7DD-354C-A65B-140C70F22B7B}" type="datetimeFigureOut">
              <a:rPr lang="en-US" smtClean="0"/>
              <a:t>9/11/12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64E0BD-3B8F-8A43-B380-0480ED251D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57588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69550-C7DD-354C-A65B-140C70F22B7B}" type="datetimeFigureOut">
              <a:rPr lang="en-US" smtClean="0"/>
              <a:t>9/11/12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64E0BD-3B8F-8A43-B380-0480ED251D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58339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69550-C7DD-354C-A65B-140C70F22B7B}" type="datetimeFigureOut">
              <a:rPr lang="en-US" smtClean="0"/>
              <a:t>9/11/12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64E0BD-3B8F-8A43-B380-0480ED251D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31842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69550-C7DD-354C-A65B-140C70F22B7B}" type="datetimeFigureOut">
              <a:rPr lang="en-US" smtClean="0"/>
              <a:t>9/11/12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64E0BD-3B8F-8A43-B380-0480ED251D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46815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69550-C7DD-354C-A65B-140C70F22B7B}" type="datetimeFigureOut">
              <a:rPr lang="en-US" smtClean="0"/>
              <a:t>9/11/12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64E0BD-3B8F-8A43-B380-0480ED251D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01365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69550-C7DD-354C-A65B-140C70F22B7B}" type="datetimeFigureOut">
              <a:rPr lang="en-US" smtClean="0"/>
              <a:t>9/11/12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64E0BD-3B8F-8A43-B380-0480ED251D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0260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D69550-C7DD-354C-A65B-140C70F22B7B}" type="datetimeFigureOut">
              <a:rPr lang="en-US" smtClean="0"/>
              <a:t>9/11/12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64E0BD-3B8F-8A43-B380-0480ED251D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84266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dirty="0" smtClean="0"/>
              <a:t>Collecting EL data: </a:t>
            </a:r>
            <a:br>
              <a:rPr lang="en-US" dirty="0" smtClean="0"/>
            </a:br>
            <a:r>
              <a:rPr lang="en-US" dirty="0" smtClean="0"/>
              <a:t>working with language communities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r"/>
            <a:r>
              <a:rPr lang="en-US" dirty="0" smtClean="0"/>
              <a:t>Laura Tomokiyo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74969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Challenges (covert)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Speakers may be trying to produce the language they think you want to hear, not what’s natural to them</a:t>
            </a:r>
          </a:p>
          <a:p>
            <a:r>
              <a:rPr lang="en-US" dirty="0" smtClean="0"/>
              <a:t>Writers/transcribers may not be using a consistent orthography</a:t>
            </a:r>
          </a:p>
          <a:p>
            <a:r>
              <a:rPr lang="en-US" dirty="0" smtClean="0"/>
              <a:t>Pronunciation may be impacted by speakers’ physical condition (missing teeth, weak voice, etc.)</a:t>
            </a:r>
          </a:p>
          <a:p>
            <a:pPr marL="0" indent="0">
              <a:buNone/>
            </a:pP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39197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Bambara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Bamako, Mali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34617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152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3046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55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07915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44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95661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Bambara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6 million speakers</a:t>
            </a:r>
          </a:p>
          <a:p>
            <a:r>
              <a:rPr lang="en-US" dirty="0" smtClean="0"/>
              <a:t>Language of colonization is French</a:t>
            </a:r>
          </a:p>
          <a:p>
            <a:r>
              <a:rPr lang="en-US" dirty="0" smtClean="0"/>
              <a:t>Educated speakers adamantly don’t want their children to speak Bambara; French is the language of opportunity</a:t>
            </a:r>
          </a:p>
          <a:p>
            <a:r>
              <a:rPr lang="en-US" dirty="0" smtClean="0"/>
              <a:t>Not interested in helping to preserve it</a:t>
            </a:r>
          </a:p>
          <a:p>
            <a:r>
              <a:rPr lang="en-US" dirty="0" smtClean="0"/>
              <a:t>What is its future?</a:t>
            </a:r>
          </a:p>
        </p:txBody>
      </p:sp>
    </p:spTree>
    <p:extLst>
      <p:ext uri="{BB962C8B-B14F-4D97-AF65-F5344CB8AC3E}">
        <p14:creationId xmlns:p14="http://schemas.microsoft.com/office/powerpoint/2010/main" val="25289021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Iraqi Arabic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Pittsburgh, PA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29073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Iraqi Arabic collection for TTS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Few speakers in Pittsburgh</a:t>
            </a:r>
          </a:p>
          <a:p>
            <a:r>
              <a:rPr lang="en-US" dirty="0" smtClean="0"/>
              <a:t>Little written data</a:t>
            </a:r>
          </a:p>
          <a:p>
            <a:r>
              <a:rPr lang="en-US" dirty="0" smtClean="0"/>
              <a:t>So we decided to use Egyptian</a:t>
            </a:r>
          </a:p>
          <a:p>
            <a:r>
              <a:rPr lang="en-US" dirty="0" smtClean="0"/>
              <a:t>More media data</a:t>
            </a:r>
          </a:p>
          <a:p>
            <a:r>
              <a:rPr lang="en-US" dirty="0" smtClean="0"/>
              <a:t>Created a voice</a:t>
            </a:r>
          </a:p>
          <a:p>
            <a:r>
              <a:rPr lang="en-US" dirty="0" smtClean="0"/>
              <a:t>Speaker thought it </a:t>
            </a:r>
            <a:r>
              <a:rPr lang="en-US" dirty="0" err="1" smtClean="0"/>
              <a:t>soun</a:t>
            </a:r>
            <a:endParaRPr lang="en-US" dirty="0"/>
          </a:p>
          <a:p>
            <a:r>
              <a:rPr lang="en-US" smtClean="0"/>
              <a:t>d </a:t>
            </a:r>
            <a:r>
              <a:rPr lang="en-US" dirty="0" smtClean="0"/>
              <a:t>too much like him and was frightened about ramifications</a:t>
            </a:r>
          </a:p>
          <a:p>
            <a:r>
              <a:rPr lang="en-US" dirty="0" smtClean="0"/>
              <a:t>Ultimately could not deploy the voice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46194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We know why we care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Scientific interest – what is possible in human language?</a:t>
            </a:r>
          </a:p>
          <a:p>
            <a:r>
              <a:rPr lang="en-US" dirty="0" smtClean="0"/>
              <a:t>Preserving cultural identity – when a community loses its language, it loses part of its identity, heritage, history, and culture</a:t>
            </a:r>
          </a:p>
          <a:p>
            <a:r>
              <a:rPr lang="en-US" dirty="0" smtClean="0"/>
              <a:t>Preserving knowledge – when words are lost, knowledge is lost</a:t>
            </a:r>
          </a:p>
          <a:p>
            <a:r>
              <a:rPr lang="en-US" dirty="0" smtClean="0"/>
              <a:t>Diversity – diversity in all domains is good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33481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 what can we do?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A major thrust of this class is to conceive and prototype systems that are useful for the documentation and revitalization of endangered languages</a:t>
            </a:r>
          </a:p>
          <a:p>
            <a:r>
              <a:rPr lang="en-US" dirty="0" smtClean="0"/>
              <a:t>On real endangered languages, not simulated ones</a:t>
            </a:r>
          </a:p>
          <a:p>
            <a:r>
              <a:rPr lang="en-US" dirty="0" smtClean="0"/>
              <a:t>Simulating using small amounts of data for major languages doesn’t approximate what it’s like to work with an endangered language community.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60602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I</a:t>
            </a:r>
            <a:r>
              <a:rPr lang="en-US" dirty="0" err="1" smtClean="0"/>
              <a:t>ñupiaq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Barrow, Alaska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64230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arrow_2ladies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1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96583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1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9273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arrow_sewing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3900" y="0"/>
            <a:ext cx="51379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3055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1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1613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Challenges (overt)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 smtClean="0"/>
              <a:t>Young people may not know the language, know only a little, or be embarrassed about their abilities</a:t>
            </a:r>
          </a:p>
          <a:p>
            <a:r>
              <a:rPr lang="en-US" dirty="0" smtClean="0"/>
              <a:t>Older people may not be able to speak</a:t>
            </a:r>
          </a:p>
          <a:p>
            <a:r>
              <a:rPr lang="en-US" dirty="0" smtClean="0"/>
              <a:t>Sense of fear about speaking the language</a:t>
            </a:r>
          </a:p>
          <a:p>
            <a:r>
              <a:rPr lang="en-US" dirty="0" smtClean="0"/>
              <a:t>Older people may have learned a different variety (Martha/</a:t>
            </a:r>
            <a:r>
              <a:rPr lang="en-US" dirty="0" err="1" smtClean="0"/>
              <a:t>Anaktuvuk</a:t>
            </a:r>
            <a:r>
              <a:rPr lang="en-US" dirty="0" smtClean="0"/>
              <a:t> Pass)</a:t>
            </a:r>
          </a:p>
          <a:p>
            <a:r>
              <a:rPr lang="en-US" dirty="0" smtClean="0"/>
              <a:t>Speakers may not be literate </a:t>
            </a:r>
          </a:p>
          <a:p>
            <a:r>
              <a:rPr lang="en-US" dirty="0" smtClean="0"/>
              <a:t>Speakers may feel the language shouldn’t be shared with the outside</a:t>
            </a:r>
          </a:p>
          <a:p>
            <a:r>
              <a:rPr lang="en-US" dirty="0" smtClean="0"/>
              <a:t>Speakers may feel speaking with their own community is a greater priority</a:t>
            </a:r>
          </a:p>
          <a:p>
            <a:r>
              <a:rPr lang="en-US" dirty="0" smtClean="0"/>
              <a:t>Speakers may prioritize meeting with you differently than you do, or have a different sense of time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33587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232</TotalTime>
  <Words>446</Words>
  <Application>Microsoft Macintosh PowerPoint</Application>
  <PresentationFormat>On-screen Show (4:3)</PresentationFormat>
  <Paragraphs>56</Paragraphs>
  <Slides>17</Slides>
  <Notes>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Office Theme</vt:lpstr>
      <vt:lpstr>Collecting EL data:  working with language communities</vt:lpstr>
      <vt:lpstr>We know why we care</vt:lpstr>
      <vt:lpstr>So what can we do? </vt:lpstr>
      <vt:lpstr>Iñupiaq </vt:lpstr>
      <vt:lpstr>PowerPoint Presentation</vt:lpstr>
      <vt:lpstr>PowerPoint Presentation</vt:lpstr>
      <vt:lpstr>PowerPoint Presentation</vt:lpstr>
      <vt:lpstr>PowerPoint Presentation</vt:lpstr>
      <vt:lpstr>Challenges (overt)</vt:lpstr>
      <vt:lpstr>Challenges (covert)</vt:lpstr>
      <vt:lpstr>Bambara</vt:lpstr>
      <vt:lpstr>PowerPoint Presentation</vt:lpstr>
      <vt:lpstr>PowerPoint Presentation</vt:lpstr>
      <vt:lpstr>PowerPoint Presentation</vt:lpstr>
      <vt:lpstr>Bambara</vt:lpstr>
      <vt:lpstr>Iraqi Arabic</vt:lpstr>
      <vt:lpstr>Iraqi Arabic collection for TTS</vt:lpstr>
    </vt:vector>
  </TitlesOfParts>
  <Company>University of Pittsburgh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Collecting EL data:  working with language communities</dc:title>
  <dc:creator>Laura Tomokiyo</dc:creator>
  <cp:lastModifiedBy>Laura Tomokiyo</cp:lastModifiedBy>
  <cp:revision>9</cp:revision>
  <dcterms:created xsi:type="dcterms:W3CDTF">2012-09-11T16:28:33Z</dcterms:created>
  <dcterms:modified xsi:type="dcterms:W3CDTF">2012-09-11T20:21:15Z</dcterms:modified>
</cp:coreProperties>
</file>