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489" r:id="rId3"/>
    <p:sldId id="490" r:id="rId4"/>
    <p:sldId id="454" r:id="rId5"/>
    <p:sldId id="455" r:id="rId6"/>
    <p:sldId id="456" r:id="rId7"/>
    <p:sldId id="491" r:id="rId8"/>
    <p:sldId id="457" r:id="rId9"/>
    <p:sldId id="452" r:id="rId10"/>
    <p:sldId id="458" r:id="rId11"/>
    <p:sldId id="473" r:id="rId12"/>
    <p:sldId id="492" r:id="rId13"/>
    <p:sldId id="460" r:id="rId14"/>
    <p:sldId id="461" r:id="rId15"/>
    <p:sldId id="464" r:id="rId16"/>
    <p:sldId id="465" r:id="rId17"/>
    <p:sldId id="462" r:id="rId18"/>
    <p:sldId id="463" r:id="rId19"/>
    <p:sldId id="466" r:id="rId20"/>
    <p:sldId id="467" r:id="rId21"/>
    <p:sldId id="468" r:id="rId22"/>
    <p:sldId id="470" r:id="rId23"/>
    <p:sldId id="471" r:id="rId24"/>
    <p:sldId id="472" r:id="rId25"/>
    <p:sldId id="474" r:id="rId26"/>
    <p:sldId id="475" r:id="rId27"/>
    <p:sldId id="494" r:id="rId28"/>
    <p:sldId id="476" r:id="rId29"/>
    <p:sldId id="497" r:id="rId30"/>
    <p:sldId id="477" r:id="rId31"/>
    <p:sldId id="498" r:id="rId32"/>
    <p:sldId id="499" r:id="rId33"/>
    <p:sldId id="482" r:id="rId34"/>
    <p:sldId id="495" r:id="rId35"/>
    <p:sldId id="481" r:id="rId36"/>
    <p:sldId id="483" r:id="rId37"/>
    <p:sldId id="484" r:id="rId38"/>
    <p:sldId id="496" r:id="rId39"/>
    <p:sldId id="487" r:id="rId40"/>
    <p:sldId id="486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99FF"/>
    <a:srgbClr val="33CCFF"/>
    <a:srgbClr val="0066FF"/>
    <a:srgbClr val="FFFFCC"/>
    <a:srgbClr val="009900"/>
    <a:srgbClr val="0000FF"/>
    <a:srgbClr val="66FFFF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39256-704A-419C-8C3C-3B768155C4B0}" type="datetimeFigureOut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CF503-2A2F-42CF-B134-527D3BFBD5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75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F9BBC-7ACC-460A-B7B1-FA75243E4359}" type="datetimeFigureOut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9A083-866F-4986-95CF-87360A94AF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452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(6/29/15 11:16) -----</a:t>
            </a:r>
          </a:p>
          <a:p>
            <a:r>
              <a:rPr lang="en-US"/>
              <a:t>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92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</a:t>
            </a:r>
            <a:r>
              <a:rPr lang="en-US" baseline="0" dirty="0" smtClean="0"/>
              <a:t>d Y-U-Not</a:t>
            </a:r>
          </a:p>
          <a:p>
            <a:r>
              <a:rPr lang="en-US" baseline="0" dirty="0" smtClean="0"/>
              <a:t>----- Meeting Notes (6/29/15 11:16) -----</a:t>
            </a:r>
          </a:p>
          <a:p>
            <a:r>
              <a:rPr lang="en-US" baseline="0" dirty="0" smtClean="0"/>
              <a:t>move last sentence up front</a:t>
            </a:r>
          </a:p>
          <a:p>
            <a:r>
              <a:rPr lang="en-US" baseline="0" dirty="0" smtClean="0"/>
              <a:t>----- Meeting Notes (6/29/15 14:48) -----</a:t>
            </a:r>
          </a:p>
          <a:p>
            <a:r>
              <a:rPr lang="en-US" baseline="0" dirty="0" smtClean="0"/>
              <a:t>character+captions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72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(6/29/15 11:16) -----</a:t>
            </a:r>
          </a:p>
          <a:p>
            <a:r>
              <a:rPr lang="en-US"/>
              <a:t>order!!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2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(6/29/15 11:16) -----</a:t>
            </a:r>
          </a:p>
          <a:p>
            <a:r>
              <a:rPr lang="en-US"/>
              <a:t>example of rule-of three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70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emoticon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pics</a:t>
            </a:r>
          </a:p>
          <a:p>
            <a:r>
              <a:rPr lang="en-US" baseline="0" dirty="0" err="1" smtClean="0"/>
              <a:t>----- Meeting Notes (6/29/15 11:16) -----</a:t>
            </a:r>
          </a:p>
          <a:p>
            <a:r>
              <a:rPr lang="en-US" baseline="0" dirty="0" err="1" smtClean="0"/>
              <a:t>remove amused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10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(6/29/15 11:16) -----</a:t>
            </a:r>
          </a:p>
          <a:p>
            <a:r>
              <a:rPr lang="en-US"/>
              <a:t>back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68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634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(6/29/15 11:16) -----</a:t>
            </a:r>
          </a:p>
          <a:p>
            <a:r>
              <a:rPr lang="en-US"/>
              <a:t>first use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849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(6/29/15 09:37) -----</a:t>
            </a:r>
          </a:p>
          <a:p>
            <a:r>
              <a:rPr lang="en-US"/>
              <a:t>add a pic</a:t>
            </a:r>
          </a:p>
          <a:p>
            <a:endParaRPr lang="en-US"/>
          </a:p>
          <a:p>
            <a:r>
              <a:rPr lang="en-US"/>
              <a:t>simisimi --&gt;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(6/29/15 09:37) -----</a:t>
            </a:r>
          </a:p>
          <a:p>
            <a:r>
              <a:rPr lang="en-US" dirty="0"/>
              <a:t>negative feedback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52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88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 reaction images/gifs based on the emotion extracted from the last sentence</a:t>
            </a:r>
          </a:p>
          <a:p>
            <a:endParaRPr lang="en-US" dirty="0" smtClean="0"/>
          </a:p>
          <a:p>
            <a:r>
              <a:rPr lang="en-US" dirty="0" smtClean="0"/>
              <a:t>gifs not moving</a:t>
            </a:r>
          </a:p>
          <a:p>
            <a:r>
              <a:rPr lang="en-US" dirty="0" smtClean="0"/>
              <a:t>----- Meeting Notes (6/29/15 14:48) -----</a:t>
            </a:r>
          </a:p>
          <a:p>
            <a:r>
              <a:rPr lang="en-US" dirty="0" smtClean="0"/>
              <a:t>reacticon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9A083-866F-4986-95CF-87360A94AF9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74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E090C-B7D6-4B78-A08A-3E479DD42DC2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1" y="6459786"/>
            <a:ext cx="4800600" cy="365125"/>
          </a:xfrm>
        </p:spPr>
        <p:txBody>
          <a:bodyPr/>
          <a:lstStyle>
            <a:lvl1pPr>
              <a:defRPr lang="en-US" sz="1200" baseline="0" smtClean="0"/>
            </a:lvl1pPr>
          </a:lstStyle>
          <a:p>
            <a:r>
              <a:rPr lang="en-US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C358-2F5E-47FD-B28A-C9FF7DC23F23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FB71-53AB-4A16-B05C-6A31F2B774D7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12B0-330B-4B28-95F0-26F249A8924A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940961" cy="365125"/>
          </a:xfrm>
        </p:spPr>
        <p:txBody>
          <a:bodyPr/>
          <a:lstStyle>
            <a:lvl1pPr>
              <a:defRPr lang="en-US" sz="1200" baseline="0" smtClean="0"/>
            </a:lvl1pPr>
          </a:lstStyle>
          <a:p>
            <a:r>
              <a:rPr lang="en-US" sz="1100" b="1" dirty="0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27D6-9554-42C2-82EB-444AAA58AB2D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D2F1-6018-433B-91BC-6A485F05E409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AD0B-8E43-4660-9502-14423C0EF26B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85E4F-B272-4DD2-BD53-541A5EDC13A7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C713-51AD-46E3-ADA5-3BA119C05209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FD70664-D6C2-499D-A09D-4D76FFE4BBDD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C7CD-1132-4771-9E70-6CBE5B225E64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FD8D01-E63D-4E2B-BD5E-B98C48F90D83}" type="datetime1">
              <a:rPr lang="zh-TW" altLang="en-US" smtClean="0"/>
              <a:pPr/>
              <a:t>6/29/15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altLang="zh-TW" smtClean="0"/>
              <a:t> Computer-Aided Humor with an Application to Chat 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619991-9F29-40E1-9CBB-779ECCD9649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879135" cy="35661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OMG UR</a:t>
            </a:r>
            <a:r>
              <a:rPr lang="en-US" sz="3200" dirty="0" smtClean="0"/>
              <a:t> </a:t>
            </a:r>
            <a:r>
              <a:rPr lang="en-US" sz="3200" b="1" dirty="0" smtClean="0"/>
              <a:t>Funny! </a:t>
            </a:r>
            <a:br>
              <a:rPr lang="en-US" sz="3200" b="1" dirty="0" smtClean="0"/>
            </a:br>
            <a:r>
              <a:rPr lang="en-US" sz="3200" b="1" dirty="0" smtClean="0"/>
              <a:t>Computer-Aided Humor with an Application to Chat</a:t>
            </a:r>
            <a:endParaRPr 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709362" cy="1411779"/>
          </a:xfrm>
        </p:spPr>
        <p:txBody>
          <a:bodyPr>
            <a:normAutofit/>
          </a:bodyPr>
          <a:lstStyle/>
          <a:p>
            <a:r>
              <a:rPr lang="en-US" altLang="zh-TW" sz="2000" b="1" dirty="0" err="1" smtClean="0">
                <a:solidFill>
                  <a:schemeClr val="tx1"/>
                </a:solidFill>
              </a:rPr>
              <a:t>miaomiao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 </a:t>
            </a:r>
            <a:r>
              <a:rPr lang="en-US" altLang="zh-TW" sz="2000" b="1" dirty="0" err="1" smtClean="0">
                <a:solidFill>
                  <a:schemeClr val="tx1"/>
                </a:solidFill>
              </a:rPr>
              <a:t>Wen</a:t>
            </a:r>
            <a:endParaRPr lang="en-US" altLang="zh-TW" sz="1100" b="1" dirty="0" smtClean="0"/>
          </a:p>
          <a:p>
            <a:endParaRPr lang="en-US" altLang="zh-TW" dirty="0" smtClean="0"/>
          </a:p>
        </p:txBody>
      </p:sp>
      <p:grpSp>
        <p:nvGrpSpPr>
          <p:cNvPr id="4" name="群組 6"/>
          <p:cNvGrpSpPr/>
          <p:nvPr/>
        </p:nvGrpSpPr>
        <p:grpSpPr>
          <a:xfrm>
            <a:off x="6748073" y="4501934"/>
            <a:ext cx="1694890" cy="705240"/>
            <a:chOff x="195815" y="19050"/>
            <a:chExt cx="10605535" cy="4366536"/>
          </a:xfrm>
        </p:grpSpPr>
        <p:pic>
          <p:nvPicPr>
            <p:cNvPr id="5" name="圖片 7" descr="CMU_LTI.png"/>
            <p:cNvPicPr>
              <a:picLocks noChangeAspect="1"/>
            </p:cNvPicPr>
            <p:nvPr/>
          </p:nvPicPr>
          <p:blipFill>
            <a:blip r:embed="rId3" cstate="print"/>
            <a:srcRect t="68820"/>
            <a:stretch>
              <a:fillRect/>
            </a:stretch>
          </p:blipFill>
          <p:spPr>
            <a:xfrm>
              <a:off x="195815" y="2609850"/>
              <a:ext cx="10605535" cy="1775736"/>
            </a:xfrm>
            <a:prstGeom prst="rect">
              <a:avLst/>
            </a:prstGeom>
          </p:spPr>
        </p:pic>
        <p:pic>
          <p:nvPicPr>
            <p:cNvPr id="6" name="圖片 8" descr="CMU_LTI.png"/>
            <p:cNvPicPr>
              <a:picLocks noChangeAspect="1"/>
            </p:cNvPicPr>
            <p:nvPr/>
          </p:nvPicPr>
          <p:blipFill>
            <a:blip r:embed="rId3" cstate="print"/>
            <a:srcRect r="61957" b="31180"/>
            <a:stretch>
              <a:fillRect/>
            </a:stretch>
          </p:blipFill>
          <p:spPr>
            <a:xfrm>
              <a:off x="280985" y="19050"/>
              <a:ext cx="2759065" cy="2680236"/>
            </a:xfrm>
            <a:prstGeom prst="rect">
              <a:avLst/>
            </a:prstGeom>
          </p:spPr>
        </p:pic>
      </p:grpSp>
      <p:pic>
        <p:nvPicPr>
          <p:cNvPr id="8" name="Picture 7" descr="CarnegieMellon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81183"/>
            <a:ext cx="1465799" cy="1465800"/>
          </a:xfrm>
          <a:prstGeom prst="rect">
            <a:avLst/>
          </a:prstGeom>
        </p:spPr>
      </p:pic>
      <p:pic>
        <p:nvPicPr>
          <p:cNvPr id="11" name="Picture 37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5" b="98723" l="426" r="98298">
                        <a14:backgroundMark x1="42979" y1="38723" x2="42979" y2="38723"/>
                        <a14:backgroundMark x1="56170" y1="39574" x2="56170" y2="3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15" y="4469094"/>
            <a:ext cx="468699" cy="468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844144"/>
            <a:ext cx="5513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cap="all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Nancy </a:t>
            </a:r>
            <a:r>
              <a:rPr lang="en-US" altLang="zh-TW" sz="1600" cap="all" spc="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Baym</a:t>
            </a:r>
            <a:endParaRPr lang="en-US" altLang="zh-TW" sz="1600" cap="all" spc="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altLang="zh-TW" sz="1600" cap="all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Omer </a:t>
            </a:r>
            <a:r>
              <a:rPr lang="en-US" altLang="zh-TW" sz="1600" cap="all" spc="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Tamuz</a:t>
            </a:r>
            <a:endParaRPr lang="en-US" altLang="zh-TW" sz="1600" cap="all" spc="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altLang="zh-TW" sz="1600" cap="all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Jaime </a:t>
            </a:r>
            <a:r>
              <a:rPr lang="en-US" altLang="zh-TW" sz="1600" cap="all" spc="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Teevan</a:t>
            </a:r>
            <a:endParaRPr lang="en-US" altLang="zh-TW" sz="1600" cap="all" spc="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altLang="zh-TW" sz="1600" cap="all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Susan </a:t>
            </a:r>
            <a:r>
              <a:rPr lang="en-US" altLang="zh-TW" sz="1600" cap="all" spc="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Dumais</a:t>
            </a:r>
            <a:endParaRPr lang="en-US" altLang="zh-TW" sz="1600" cap="all" spc="2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altLang="zh-TW" sz="1600" cap="all" spc="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Adam </a:t>
            </a:r>
            <a:r>
              <a:rPr lang="en-US" altLang="zh-TW" sz="1600" cap="all" spc="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Kalai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t="34196" r="7198" b="30257"/>
          <a:stretch/>
        </p:blipFill>
        <p:spPr>
          <a:xfrm>
            <a:off x="6705600" y="5410200"/>
            <a:ext cx="1828800" cy="524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r>
              <a:rPr lang="en-US" dirty="0" smtClean="0"/>
              <a:t> </a:t>
            </a:r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of adding a meme image into suggestions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</a:t>
            </a:r>
            <a:endParaRPr lang="en-US" dirty="0" smtClean="0"/>
          </a:p>
          <a:p>
            <a:pPr lvl="1"/>
            <a:r>
              <a:rPr lang="en-US" dirty="0" smtClean="0"/>
              <a:t>images are often more open to interpretation than text</a:t>
            </a:r>
          </a:p>
          <a:p>
            <a:pPr lvl="1"/>
            <a:r>
              <a:rPr lang="en-US" dirty="0" smtClean="0"/>
              <a:t>images are slower for users to provide on their own than entering text</a:t>
            </a:r>
          </a:p>
          <a:p>
            <a:pPr lvl="1"/>
            <a:r>
              <a:rPr lang="en-US" dirty="0" smtClean="0"/>
              <a:t>images provide much more context on their own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194562" name="Picture 2" descr="http://i.huffpost.com/gen/1451579/thumbs/o-DOGE-570.jpg?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923" y="1828800"/>
            <a:ext cx="1907077" cy="1411906"/>
          </a:xfrm>
          <a:prstGeom prst="rect">
            <a:avLst/>
          </a:prstGeom>
          <a:noFill/>
        </p:spPr>
      </p:pic>
      <p:sp>
        <p:nvSpPr>
          <p:cNvPr id="7" name="Text Box 75"/>
          <p:cNvSpPr txBox="1">
            <a:spLocks noChangeArrowheads="1"/>
          </p:cNvSpPr>
          <p:nvPr/>
        </p:nvSpPr>
        <p:spPr bwMode="auto">
          <a:xfrm>
            <a:off x="1752600" y="5181600"/>
            <a:ext cx="5867400" cy="400110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>
                <a:lumMod val="65000"/>
                <a:lumOff val="35000"/>
              </a:schemeClr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We will focus on generating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funny images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suggestions</a:t>
            </a:r>
            <a:r>
              <a:rPr lang="en-US" altLang="zh-CN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200706" name="Picture 2" descr="E:\Paper\ACL2015\fig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5160962" cy="36949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2819400"/>
            <a:ext cx="172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Chat History</a:t>
            </a:r>
            <a:endParaRPr lang="en-US" sz="2400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822960" y="1845734"/>
            <a:ext cx="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-38100" y="4191000"/>
            <a:ext cx="138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 Box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648200"/>
            <a:ext cx="1666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Generated </a:t>
            </a:r>
          </a:p>
          <a:p>
            <a:r>
              <a:rPr lang="en-US" sz="2400" dirty="0" smtClean="0"/>
              <a:t>Suggestions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Design</a:t>
            </a:r>
          </a:p>
          <a:p>
            <a:r>
              <a:rPr lang="en-US" altLang="zh-TW" dirty="0"/>
              <a:t>Image Suggestion Strategies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Experiments &amp;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Qualitative Insights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9" name="＞形箭號 10"/>
          <p:cNvSpPr/>
          <p:nvPr/>
        </p:nvSpPr>
        <p:spPr>
          <a:xfrm>
            <a:off x="457200" y="2819400"/>
            <a:ext cx="228600" cy="2286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1. Emotional </a:t>
            </a:r>
            <a:r>
              <a:rPr lang="en-US" dirty="0" smtClean="0"/>
              <a:t>Reaction Images and gifs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Emoticons </a:t>
            </a:r>
            <a:r>
              <a:rPr lang="en-US" dirty="0" smtClean="0"/>
              <a:t>can support nonverbal </a:t>
            </a:r>
            <a:r>
              <a:rPr lang="en-US" dirty="0" smtClean="0"/>
              <a:t>communications </a:t>
            </a:r>
            <a:r>
              <a:rPr lang="en-US" sz="1600" dirty="0" smtClean="0"/>
              <a:t>[Walther and Kyle 2001]</a:t>
            </a:r>
          </a:p>
          <a:p>
            <a:r>
              <a:rPr lang="en-US" dirty="0" smtClean="0"/>
              <a:t>Emoticons are often used to display or support humor</a:t>
            </a:r>
            <a:r>
              <a:rPr lang="en-US" sz="1600" dirty="0" smtClean="0"/>
              <a:t> [</a:t>
            </a:r>
            <a:r>
              <a:rPr lang="en-US" sz="1600" dirty="0" err="1" smtClean="0"/>
              <a:t>Tossell</a:t>
            </a:r>
            <a:r>
              <a:rPr lang="en-US" sz="1600" dirty="0" smtClean="0"/>
              <a:t> et al 2012</a:t>
            </a:r>
            <a:r>
              <a:rPr lang="en-US" sz="1600" dirty="0" smtClean="0"/>
              <a:t>]</a:t>
            </a:r>
          </a:p>
          <a:p>
            <a:r>
              <a:rPr lang="en-US" dirty="0" smtClean="0"/>
              <a:t>Many chat apps provide emoticon libraries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181874"/>
            <a:ext cx="3581400" cy="306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Reaction Images and gifs</a:t>
            </a:r>
            <a:endParaRPr 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236244"/>
              </p:ext>
            </p:extLst>
          </p:nvPr>
        </p:nvGraphicFramePr>
        <p:xfrm>
          <a:off x="914400" y="1899920"/>
          <a:ext cx="4892677" cy="39420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49477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Detected Sentiment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Suggestion Reaction Image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“I don’t know”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Mad and Confused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Disgust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Love and Win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Sadness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Sad and Face-palm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Surprise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OMG</a:t>
                      </a:r>
                      <a:endParaRPr lang="en-US" sz="1800" kern="12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195587" name="Picture 3" descr="C:\Users\muggle\Dropbox\hahaha\public\Images\reacticons\IDK\gifs\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1200"/>
            <a:ext cx="1219200" cy="919942"/>
          </a:xfrm>
          <a:prstGeom prst="rect">
            <a:avLst/>
          </a:prstGeom>
          <a:noFill/>
        </p:spPr>
      </p:pic>
      <p:pic>
        <p:nvPicPr>
          <p:cNvPr id="195588" name="Picture 4" descr="C:\Users\muggle\Dropbox\hahaha\public\Images\reacticons\MAD\gifs\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667000"/>
            <a:ext cx="1714500" cy="952500"/>
          </a:xfrm>
          <a:prstGeom prst="rect">
            <a:avLst/>
          </a:prstGeom>
          <a:noFill/>
        </p:spPr>
      </p:pic>
      <p:pic>
        <p:nvPicPr>
          <p:cNvPr id="195589" name="Picture 5" descr="C:\Users\muggle\Dropbox\hahaha\public\Images\reacticons\GROSS\gifs\1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3429000"/>
            <a:ext cx="2057400" cy="1008126"/>
          </a:xfrm>
          <a:prstGeom prst="rect">
            <a:avLst/>
          </a:prstGeom>
          <a:noFill/>
        </p:spPr>
      </p:pic>
      <p:pic>
        <p:nvPicPr>
          <p:cNvPr id="195591" name="Picture 7" descr="C:\Users\muggle\Dropbox\hahaha\public\Images\reacticons\OMG\pics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5181600"/>
            <a:ext cx="1143000" cy="1143000"/>
          </a:xfrm>
          <a:prstGeom prst="rect">
            <a:avLst/>
          </a:prstGeom>
          <a:noFill/>
        </p:spPr>
      </p:pic>
      <p:pic>
        <p:nvPicPr>
          <p:cNvPr id="195592" name="Picture 8" descr="C:\Users\muggle\Dropbox\hahaha\public\Images\reacticons\SAD\pics\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800600"/>
            <a:ext cx="1143000" cy="1010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810000"/>
            <a:ext cx="1752600" cy="175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943600"/>
            <a:ext cx="178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giphy.com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5943600"/>
            <a:ext cx="223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</a:t>
            </a:r>
            <a:r>
              <a:rPr lang="en-US" dirty="0" smtClean="0"/>
              <a:t>/</a:t>
            </a:r>
            <a:r>
              <a:rPr lang="en-US" dirty="0" err="1" smtClean="0"/>
              <a:t>reacticons.com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  <a:r>
              <a:rPr lang="en-US" dirty="0" smtClean="0"/>
              <a:t>2. </a:t>
            </a:r>
            <a:r>
              <a:rPr lang="en-US" dirty="0"/>
              <a:t>Image </a:t>
            </a:r>
            <a:r>
              <a:rPr lang="en-US" dirty="0" smtClean="0"/>
              <a:t>Retrieval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retrieval </a:t>
            </a:r>
            <a:r>
              <a:rPr lang="en-US" dirty="0" smtClean="0"/>
              <a:t>using</a:t>
            </a:r>
            <a:r>
              <a:rPr lang="en-US" dirty="0" smtClean="0"/>
              <a:t> </a:t>
            </a:r>
            <a:r>
              <a:rPr lang="en-US" dirty="0" smtClean="0"/>
              <a:t>Bing </a:t>
            </a:r>
            <a:r>
              <a:rPr lang="en-US" dirty="0" smtClean="0"/>
              <a:t>image search API</a:t>
            </a:r>
            <a:endParaRPr lang="en-US" dirty="0" smtClean="0"/>
          </a:p>
          <a:p>
            <a:r>
              <a:rPr lang="en-US" dirty="0" smtClean="0"/>
              <a:t>“funny </a:t>
            </a:r>
            <a:r>
              <a:rPr lang="en-US" i="1" dirty="0" smtClean="0"/>
              <a:t>keyword(s)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1447800" y="2971801"/>
            <a:ext cx="7467600" cy="516158"/>
            <a:chOff x="3047996" y="2057403"/>
            <a:chExt cx="6526109" cy="679428"/>
          </a:xfrm>
        </p:grpSpPr>
        <p:sp>
          <p:nvSpPr>
            <p:cNvPr id="8" name="Rounded Rectangular Callout 7"/>
            <p:cNvSpPr/>
            <p:nvPr/>
          </p:nvSpPr>
          <p:spPr>
            <a:xfrm rot="5400000">
              <a:off x="5728543" y="-623144"/>
              <a:ext cx="609601" cy="5970695"/>
            </a:xfrm>
            <a:prstGeom prst="wedgeRoundRectCallout">
              <a:avLst>
                <a:gd name="adj1" fmla="val 53431"/>
                <a:gd name="adj2" fmla="val 5629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196" y="2129133"/>
              <a:ext cx="6449909" cy="60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Calibri" pitchFamily="34" charset="0"/>
                  <a:cs typeface="Calibri" pitchFamily="34" charset="0"/>
                </a:rPr>
                <a:t>Mturk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 is like a desert today. Not a ton of great HITs.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retrieval </a:t>
            </a:r>
            <a:r>
              <a:rPr lang="en-US" dirty="0" smtClean="0"/>
              <a:t>using</a:t>
            </a:r>
            <a:r>
              <a:rPr lang="en-US" dirty="0" smtClean="0"/>
              <a:t> </a:t>
            </a:r>
            <a:r>
              <a:rPr lang="en-US" dirty="0" smtClean="0"/>
              <a:t>Bing </a:t>
            </a:r>
            <a:r>
              <a:rPr lang="en-US" dirty="0" smtClean="0"/>
              <a:t>image search API</a:t>
            </a:r>
            <a:endParaRPr lang="en-US" dirty="0" smtClean="0"/>
          </a:p>
          <a:p>
            <a:r>
              <a:rPr lang="en-US" dirty="0" smtClean="0"/>
              <a:t>“funny </a:t>
            </a:r>
            <a:r>
              <a:rPr lang="en-US" i="1" dirty="0" smtClean="0"/>
              <a:t>keyword(s)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Keywords chosen based on </a:t>
            </a:r>
            <a:r>
              <a:rPr lang="en-US" dirty="0" err="1" smtClean="0"/>
              <a:t>tf-idf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1447799" y="3065247"/>
            <a:ext cx="7086601" cy="516153"/>
            <a:chOff x="3047995" y="2057409"/>
            <a:chExt cx="6019798" cy="679422"/>
          </a:xfrm>
        </p:grpSpPr>
        <p:sp>
          <p:nvSpPr>
            <p:cNvPr id="8" name="Rounded Rectangular Callout 7"/>
            <p:cNvSpPr/>
            <p:nvPr/>
          </p:nvSpPr>
          <p:spPr>
            <a:xfrm rot="5400000">
              <a:off x="5637422" y="-532018"/>
              <a:ext cx="609601" cy="5788455"/>
            </a:xfrm>
            <a:prstGeom prst="wedgeRoundRectCallout">
              <a:avLst>
                <a:gd name="adj1" fmla="val 53431"/>
                <a:gd name="adj2" fmla="val 5629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196" y="2129133"/>
              <a:ext cx="5943597" cy="607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Calibri" pitchFamily="34" charset="0"/>
                  <a:cs typeface="Calibri" pitchFamily="34" charset="0"/>
                </a:rPr>
                <a:t>Mturk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 is like a </a:t>
              </a:r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desert</a:t>
              </a:r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 today. Not a ton of great HITs.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retrieval </a:t>
            </a:r>
            <a:r>
              <a:rPr lang="en-US" dirty="0" smtClean="0"/>
              <a:t>using </a:t>
            </a:r>
            <a:r>
              <a:rPr lang="en-US" dirty="0" smtClean="0"/>
              <a:t>Bing </a:t>
            </a:r>
            <a:r>
              <a:rPr lang="en-US" dirty="0" smtClean="0"/>
              <a:t>image search API</a:t>
            </a:r>
            <a:endParaRPr lang="en-US" dirty="0" smtClean="0"/>
          </a:p>
          <a:p>
            <a:r>
              <a:rPr lang="en-US" dirty="0" smtClean="0"/>
              <a:t>“funny </a:t>
            </a:r>
            <a:r>
              <a:rPr lang="en-US" i="1" dirty="0" smtClean="0"/>
              <a:t>keyword(s)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keywords chosen based on </a:t>
            </a:r>
            <a:r>
              <a:rPr lang="en-US" dirty="0" err="1" smtClean="0"/>
              <a:t>tf-idf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71818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retrieval </a:t>
            </a:r>
            <a:r>
              <a:rPr lang="en-US" dirty="0" smtClean="0"/>
              <a:t>using</a:t>
            </a:r>
            <a:r>
              <a:rPr lang="en-US" dirty="0" smtClean="0"/>
              <a:t> </a:t>
            </a:r>
            <a:r>
              <a:rPr lang="en-US" dirty="0" smtClean="0"/>
              <a:t>Bing </a:t>
            </a:r>
            <a:r>
              <a:rPr lang="en-US" dirty="0" smtClean="0"/>
              <a:t>image search API</a:t>
            </a:r>
            <a:endParaRPr lang="en-US" dirty="0" smtClean="0"/>
          </a:p>
          <a:p>
            <a:r>
              <a:rPr lang="en-US" dirty="0" smtClean="0"/>
              <a:t>“funny </a:t>
            </a:r>
            <a:r>
              <a:rPr lang="en-US" i="1" dirty="0" smtClean="0"/>
              <a:t>keyword(s)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keywords chosen based on </a:t>
            </a:r>
            <a:r>
              <a:rPr lang="en-US" dirty="0" err="1" smtClean="0"/>
              <a:t>tf-idf</a:t>
            </a:r>
            <a:endParaRPr lang="en-US" dirty="0" smtClean="0"/>
          </a:p>
          <a:p>
            <a:pPr lvl="1">
              <a:buNone/>
            </a:pPr>
            <a:endParaRPr 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6248400" cy="27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1524000" y="4114800"/>
            <a:ext cx="990600" cy="91440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Retrieval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retrieval </a:t>
            </a:r>
            <a:r>
              <a:rPr lang="en-US" dirty="0" smtClean="0"/>
              <a:t>using</a:t>
            </a:r>
            <a:r>
              <a:rPr lang="en-US" dirty="0" smtClean="0"/>
              <a:t> </a:t>
            </a:r>
            <a:r>
              <a:rPr lang="en-US" dirty="0" smtClean="0"/>
              <a:t>Bing </a:t>
            </a:r>
            <a:r>
              <a:rPr lang="en-US" dirty="0" smtClean="0"/>
              <a:t>image search API</a:t>
            </a:r>
            <a:endParaRPr lang="en-US" dirty="0" smtClean="0"/>
          </a:p>
          <a:p>
            <a:r>
              <a:rPr lang="en-US" dirty="0" smtClean="0"/>
              <a:t>“funny </a:t>
            </a:r>
            <a:r>
              <a:rPr lang="en-US" i="1" dirty="0" smtClean="0"/>
              <a:t>keyword(s)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keywords chosen based on </a:t>
            </a:r>
            <a:r>
              <a:rPr lang="en-US" dirty="0" err="1" smtClean="0"/>
              <a:t>tf-idf</a:t>
            </a:r>
            <a:endParaRPr lang="en-US" dirty="0" smtClean="0"/>
          </a:p>
          <a:p>
            <a:pPr lvl="1">
              <a:buNone/>
            </a:pPr>
            <a:endParaRPr lang="en-US" b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197634" name="Picture 2" descr="E:\Paper\ACL2015\fi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711676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System Design</a:t>
            </a:r>
          </a:p>
          <a:p>
            <a:r>
              <a:rPr lang="en-US" altLang="zh-TW" dirty="0" smtClean="0"/>
              <a:t>Image Suggestion Strategies</a:t>
            </a:r>
          </a:p>
          <a:p>
            <a:r>
              <a:rPr lang="en-US" altLang="zh-TW" dirty="0" smtClean="0"/>
              <a:t>Experiments &amp; Results</a:t>
            </a:r>
          </a:p>
          <a:p>
            <a:r>
              <a:rPr lang="en-US" dirty="0" smtClean="0"/>
              <a:t>Qualitative Insights</a:t>
            </a:r>
            <a:endParaRPr lang="en-US" altLang="zh-TW" dirty="0" smtClean="0"/>
          </a:p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1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3. Meme </a:t>
            </a:r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“Viral images, videos, and catchphrases under constant modification by users” </a:t>
            </a:r>
            <a:r>
              <a:rPr lang="en-US" sz="1600" dirty="0" smtClean="0"/>
              <a:t>[Coleman 2012</a:t>
            </a:r>
            <a:r>
              <a:rPr lang="en-US" sz="1600" dirty="0" smtClean="0"/>
              <a:t>]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meme template is an image of a meme character without the </a:t>
            </a:r>
            <a:r>
              <a:rPr lang="en-US" sz="1600" dirty="0" smtClean="0"/>
              <a:t>captions</a:t>
            </a:r>
            <a:endParaRPr lang="en-US" sz="1600" dirty="0" smtClean="0"/>
          </a:p>
          <a:p>
            <a:r>
              <a:rPr lang="en-US" dirty="0" smtClean="0"/>
              <a:t>Users </a:t>
            </a:r>
            <a:r>
              <a:rPr lang="en-US" dirty="0" smtClean="0"/>
              <a:t>generate their own memes pictures through meme generation </a:t>
            </a:r>
            <a:r>
              <a:rPr lang="en-US" dirty="0" smtClean="0"/>
              <a:t>website</a:t>
            </a:r>
            <a:endParaRPr lang="en-US" dirty="0"/>
          </a:p>
          <a:p>
            <a:pPr lvl="1"/>
            <a:r>
              <a:rPr lang="en-US" dirty="0"/>
              <a:t>w</a:t>
            </a:r>
            <a:r>
              <a:rPr lang="en-US" dirty="0" smtClean="0"/>
              <a:t>rites </a:t>
            </a:r>
            <a:r>
              <a:rPr lang="en-US" dirty="0" smtClean="0"/>
              <a:t>the last utterance on the top and bottom of a popular meme </a:t>
            </a:r>
            <a:r>
              <a:rPr lang="en-US" dirty="0" smtClean="0"/>
              <a:t>template</a:t>
            </a:r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4200525"/>
            <a:ext cx="2933700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191000"/>
            <a:ext cx="22098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185420"/>
            <a:ext cx="2209800" cy="2215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191000"/>
            <a:ext cx="1789977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Machine-learning trained classifier picks the most suitable meme template image based on the last utterance</a:t>
            </a:r>
          </a:p>
          <a:p>
            <a:pPr lvl="1"/>
            <a:r>
              <a:rPr lang="en-US" dirty="0" smtClean="0"/>
              <a:t>Top 50 popular meme templates and their instances from </a:t>
            </a:r>
            <a:r>
              <a:rPr lang="en-US" dirty="0" err="1" smtClean="0"/>
              <a:t>memegenerator.net</a:t>
            </a:r>
            <a:endParaRPr lang="en-US" dirty="0" smtClean="0"/>
          </a:p>
          <a:p>
            <a:pPr lvl="1"/>
            <a:r>
              <a:rPr lang="en-US" dirty="0"/>
              <a:t>Bag-of-word </a:t>
            </a:r>
            <a:r>
              <a:rPr lang="en-US" dirty="0" smtClean="0"/>
              <a:t>features</a:t>
            </a:r>
            <a:endParaRPr lang="en-US" dirty="0" smtClean="0"/>
          </a:p>
          <a:p>
            <a:pPr lvl="1"/>
            <a:r>
              <a:rPr lang="en-US" dirty="0" smtClean="0"/>
              <a:t>Accuracy 51%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21</a:t>
            </a:fld>
            <a:endParaRPr lang="zh-TW" altLang="en-US"/>
          </a:p>
        </p:txBody>
      </p:sp>
      <p:pic>
        <p:nvPicPr>
          <p:cNvPr id="198658" name="Picture 2" descr="E:\Paper\ACL2015\me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3586831" cy="4472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4. Responding </a:t>
            </a:r>
            <a:r>
              <a:rPr lang="en-US" dirty="0" smtClean="0"/>
              <a:t>to Images with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often responding to images with similar images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3999" cy="41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Images with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Respond-in-kind strategy</a:t>
            </a:r>
          </a:p>
          <a:p>
            <a:pPr lvl="1"/>
            <a:r>
              <a:rPr lang="en-US" dirty="0" smtClean="0"/>
              <a:t>an image chosen from a search for “funny </a:t>
            </a:r>
            <a:r>
              <a:rPr lang="en-US" i="1" dirty="0" smtClean="0"/>
              <a:t>keyword</a:t>
            </a:r>
            <a:r>
              <a:rPr lang="en-US" dirty="0" smtClean="0"/>
              <a:t>” with a second image from the same search</a:t>
            </a:r>
          </a:p>
          <a:p>
            <a:r>
              <a:rPr lang="en-US" dirty="0" smtClean="0"/>
              <a:t>Rule-of-three</a:t>
            </a:r>
          </a:p>
          <a:p>
            <a:pPr lvl="1"/>
            <a:r>
              <a:rPr lang="en-US" dirty="0" smtClean="0"/>
              <a:t>a common joke structure </a:t>
            </a:r>
            <a:r>
              <a:rPr lang="en-US" sz="1600" dirty="0" smtClean="0"/>
              <a:t>[</a:t>
            </a:r>
            <a:r>
              <a:rPr lang="en-US" sz="1600" dirty="0" err="1" smtClean="0"/>
              <a:t>Quijano</a:t>
            </a:r>
            <a:r>
              <a:rPr lang="en-US" sz="1600" dirty="0" smtClean="0"/>
              <a:t> 2012]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omedians </a:t>
            </a:r>
            <a:r>
              <a:rPr lang="en-US" dirty="0" smtClean="0"/>
              <a:t>use the first two points to establish a pattern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hrow </a:t>
            </a:r>
            <a:r>
              <a:rPr lang="en-US" dirty="0" smtClean="0"/>
              <a:t>the audience off with the third </a:t>
            </a:r>
            <a:r>
              <a:rPr lang="en-US" dirty="0" smtClean="0"/>
              <a:t>element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funny </a:t>
            </a:r>
            <a:r>
              <a:rPr lang="en-US" i="1" dirty="0" smtClean="0"/>
              <a:t>keyword</a:t>
            </a:r>
            <a:r>
              <a:rPr lang="en-US" dirty="0" smtClean="0"/>
              <a:t>” -&gt; </a:t>
            </a:r>
            <a:r>
              <a:rPr lang="en-US" dirty="0" smtClean="0"/>
              <a:t>“</a:t>
            </a:r>
            <a:r>
              <a:rPr lang="en-US" dirty="0" smtClean="0"/>
              <a:t>no </a:t>
            </a:r>
            <a:r>
              <a:rPr lang="en-US" i="1" dirty="0" smtClean="0"/>
              <a:t>keyword</a:t>
            </a:r>
            <a:r>
              <a:rPr lang="en-US" dirty="0"/>
              <a:t>” -&gt; “many </a:t>
            </a:r>
            <a:r>
              <a:rPr lang="en-US" i="1" dirty="0"/>
              <a:t>keyword</a:t>
            </a:r>
            <a:r>
              <a:rPr lang="en-US" dirty="0"/>
              <a:t>” </a:t>
            </a:r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Images with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24</a:t>
            </a:fld>
            <a:endParaRPr lang="zh-TW" altLang="en-US"/>
          </a:p>
        </p:txBody>
      </p:sp>
      <p:pic>
        <p:nvPicPr>
          <p:cNvPr id="199682" name="Picture 2" descr="E:\Paper\ACL2015\fig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568826" cy="441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2362200"/>
            <a:ext cx="131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“funny dog”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3886200"/>
            <a:ext cx="102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“no dog”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257800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“many dog”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Responding to Images with Images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dirty="0" smtClean="0"/>
              <a:t>images with emoticons</a:t>
            </a:r>
            <a:endParaRPr lang="en-US" dirty="0" smtClean="0"/>
          </a:p>
          <a:p>
            <a:pPr lvl="1"/>
            <a:r>
              <a:rPr lang="en-US" dirty="0" smtClean="0"/>
              <a:t>“LOL”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not-amused” 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2306053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057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Suggestions using Reinforcement Learning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Rank images based on </a:t>
            </a:r>
          </a:p>
          <a:p>
            <a:pPr lvl="1"/>
            <a:r>
              <a:rPr lang="en-US" dirty="0" smtClean="0"/>
              <a:t>how often it was chosen </a:t>
            </a:r>
            <a:r>
              <a:rPr lang="en-US" dirty="0" smtClean="0"/>
              <a:t>before</a:t>
            </a:r>
          </a:p>
          <a:p>
            <a:pPr lvl="1"/>
            <a:r>
              <a:rPr lang="en-US" dirty="0" smtClean="0"/>
              <a:t>Back-</a:t>
            </a:r>
            <a:r>
              <a:rPr lang="en-US" dirty="0" smtClean="0"/>
              <a:t>off: </a:t>
            </a:r>
            <a:r>
              <a:rPr lang="en-US" dirty="0" smtClean="0"/>
              <a:t>how often the strategy was chosen before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Design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Image Suggestion Strategies</a:t>
            </a:r>
          </a:p>
          <a:p>
            <a:r>
              <a:rPr lang="en-US" altLang="zh-TW" dirty="0"/>
              <a:t>Experiments &amp;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Qualitative Insights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9" name="＞形箭號 10"/>
          <p:cNvSpPr/>
          <p:nvPr/>
        </p:nvSpPr>
        <p:spPr>
          <a:xfrm>
            <a:off x="457200" y="3276600"/>
            <a:ext cx="228600" cy="2286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1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Three Systems</a:t>
            </a:r>
          </a:p>
          <a:p>
            <a:pPr lvl="1"/>
            <a:r>
              <a:rPr lang="en-US" sz="1900" dirty="0" smtClean="0"/>
              <a:t>Computer-aided Humor (with 1,2,3,6,10 suggestions)</a:t>
            </a:r>
          </a:p>
          <a:p>
            <a:pPr lvl="1"/>
            <a:r>
              <a:rPr lang="en-US" sz="1900" dirty="0" smtClean="0"/>
              <a:t>Computer-generated </a:t>
            </a:r>
            <a:r>
              <a:rPr lang="en-US" sz="1900" dirty="0" smtClean="0"/>
              <a:t>Humor</a:t>
            </a:r>
          </a:p>
          <a:p>
            <a:pPr lvl="2"/>
            <a:r>
              <a:rPr lang="en-US" sz="1600" dirty="0" smtClean="0"/>
              <a:t>automatically insert the top-ranking image</a:t>
            </a:r>
            <a:endParaRPr lang="en-US" sz="1600" dirty="0" smtClean="0"/>
          </a:p>
          <a:p>
            <a:pPr lvl="1"/>
            <a:r>
              <a:rPr lang="en-US" sz="1900" dirty="0" smtClean="0"/>
              <a:t>Plain </a:t>
            </a:r>
            <a:r>
              <a:rPr lang="en-US" sz="1900" dirty="0" smtClean="0"/>
              <a:t>chat</a:t>
            </a:r>
          </a:p>
          <a:p>
            <a:pPr lvl="1"/>
            <a:endParaRPr lang="en-US" sz="1900" dirty="0"/>
          </a:p>
          <a:p>
            <a:r>
              <a:rPr lang="en-US" sz="2100" dirty="0"/>
              <a:t>Pair of </a:t>
            </a:r>
            <a:r>
              <a:rPr lang="en-US" sz="2100" dirty="0" err="1" smtClean="0"/>
              <a:t>crowdsourced</a:t>
            </a:r>
            <a:r>
              <a:rPr lang="en-US" sz="2100" dirty="0" smtClean="0"/>
              <a:t> workers </a:t>
            </a:r>
            <a:r>
              <a:rPr lang="en-US" sz="2100" dirty="0"/>
              <a:t>chatted for 10 </a:t>
            </a:r>
            <a:r>
              <a:rPr lang="en-US" sz="2100" dirty="0" smtClean="0"/>
              <a:t>minutes</a:t>
            </a:r>
            <a:r>
              <a:rPr lang="zh-CN" altLang="en-US" sz="2100" dirty="0" smtClean="0"/>
              <a:t>, </a:t>
            </a:r>
            <a:r>
              <a:rPr lang="en-US" altLang="zh-CN" sz="2100" dirty="0" smtClean="0"/>
              <a:t>no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topic</a:t>
            </a:r>
            <a:r>
              <a:rPr lang="zh-CN" altLang="en-US" sz="2100" dirty="0" smtClean="0"/>
              <a:t> </a:t>
            </a:r>
            <a:r>
              <a:rPr lang="en-US" altLang="zh-CN" sz="2100" dirty="0" smtClean="0"/>
              <a:t>restrictions</a:t>
            </a:r>
            <a:endParaRPr lang="en-US" sz="2100" dirty="0"/>
          </a:p>
          <a:p>
            <a:pPr lvl="1"/>
            <a:r>
              <a:rPr lang="en-US" sz="1900" dirty="0"/>
              <a:t>738 participants</a:t>
            </a:r>
          </a:p>
          <a:p>
            <a:pPr lvl="1"/>
            <a:r>
              <a:rPr lang="en-US" sz="1900" dirty="0"/>
              <a:t>At least 100 participants using each system</a:t>
            </a:r>
          </a:p>
          <a:p>
            <a:pPr lvl="1"/>
            <a:endParaRPr lang="en-US" sz="1900" dirty="0" smtClean="0"/>
          </a:p>
          <a:p>
            <a:r>
              <a:rPr lang="en-US" sz="2100" dirty="0" smtClean="0"/>
              <a:t>Evaluation: Post chat survey </a:t>
            </a:r>
            <a:r>
              <a:rPr lang="en-US" sz="1900" dirty="0" smtClean="0"/>
              <a:t>[Jiang et al. 2011]</a:t>
            </a:r>
          </a:p>
          <a:p>
            <a:pPr lvl="1"/>
            <a:r>
              <a:rPr lang="en-US" sz="1900" i="1" dirty="0" smtClean="0"/>
              <a:t>The </a:t>
            </a:r>
            <a:r>
              <a:rPr lang="en-US" sz="1900" i="1" dirty="0" smtClean="0"/>
              <a:t>conversation was fun. </a:t>
            </a:r>
          </a:p>
          <a:p>
            <a:pPr lvl="1"/>
            <a:r>
              <a:rPr lang="en-US" sz="1900" i="1" dirty="0" smtClean="0"/>
              <a:t>I was able to express my sense of humor in this conversation. </a:t>
            </a:r>
          </a:p>
          <a:p>
            <a:pPr lvl="1"/>
            <a:r>
              <a:rPr lang="en-US" sz="1900" i="1" dirty="0" smtClean="0"/>
              <a:t>I felt pretty close to my partner during the conversation. </a:t>
            </a:r>
          </a:p>
          <a:p>
            <a:pPr lvl="1"/>
            <a:r>
              <a:rPr lang="en-US" sz="1900" i="1" dirty="0" smtClean="0"/>
              <a:t>I was involved in the conversation.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51" y="0"/>
            <a:ext cx="5090324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Results:</a:t>
            </a:r>
            <a:br>
              <a:rPr lang="en-US" dirty="0" smtClean="0"/>
            </a:br>
            <a:r>
              <a:rPr lang="en-US" dirty="0" smtClean="0"/>
              <a:t>Number of Suggestions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02754" name="Picture 2" descr="E:\Paper\ACL2015\resul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1"/>
            <a:ext cx="5486719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30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System Design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Image Suggestion Strategies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Experiments &amp;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Qualitative Insights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9" name="＞形箭號 10"/>
          <p:cNvSpPr/>
          <p:nvPr/>
        </p:nvSpPr>
        <p:spPr>
          <a:xfrm>
            <a:off x="457200" y="1877787"/>
            <a:ext cx="228600" cy="2286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Experimental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201731" name="Picture 3" descr="E:\Paper\ACL2015\resul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562600" cy="4171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Results:</a:t>
            </a:r>
            <a:br>
              <a:rPr lang="en-US" dirty="0" smtClean="0"/>
            </a:br>
            <a:r>
              <a:rPr lang="en-US" dirty="0"/>
              <a:t>Computer Generated Humor vs. Computer Aided Humor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31</a:t>
            </a:fld>
            <a:endParaRPr lang="zh-TW" altLang="en-US"/>
          </a:p>
        </p:txBody>
      </p:sp>
      <p:pic>
        <p:nvPicPr>
          <p:cNvPr id="201731" name="Picture 3" descr="E:\Paper\ACL2015\resul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562600" cy="417170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30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209800"/>
            <a:ext cx="30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09800"/>
            <a:ext cx="30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30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09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30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10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Results:</a:t>
            </a:r>
            <a:br>
              <a:rPr lang="en-US" dirty="0" smtClean="0"/>
            </a:br>
            <a:r>
              <a:rPr lang="en-US" dirty="0" smtClean="0"/>
              <a:t>Computer </a:t>
            </a:r>
            <a:r>
              <a:rPr lang="en-US" dirty="0"/>
              <a:t>Aided </a:t>
            </a:r>
            <a:r>
              <a:rPr lang="en-US" dirty="0" smtClean="0"/>
              <a:t>Humor </a:t>
            </a:r>
            <a:r>
              <a:rPr lang="en-US" dirty="0" err="1" smtClean="0"/>
              <a:t>v.s</a:t>
            </a:r>
            <a:r>
              <a:rPr lang="en-US" dirty="0" smtClean="0"/>
              <a:t>. Plain Chat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201731" name="Picture 3" descr="E:\Paper\ACL2015\result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562600" cy="417170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098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53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538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Experimental Results:</a:t>
            </a:r>
            <a:br>
              <a:rPr lang="en-US" sz="3600" dirty="0" smtClean="0"/>
            </a:br>
            <a:r>
              <a:rPr lang="en-US" sz="3600" dirty="0" smtClean="0"/>
              <a:t>Which strategies are more successful?</a:t>
            </a:r>
            <a:endParaRPr lang="en-US" sz="3600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838200" y="2133600"/>
          <a:ext cx="7543800" cy="1854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4600"/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#suggestions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chosen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Bing Images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Reaction</a:t>
                      </a:r>
                      <a:r>
                        <a:rPr lang="en-US" baseline="0" dirty="0" smtClean="0"/>
                        <a:t> Images &amp; gifs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Rule-of-three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Design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Image Suggestion Strategies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Experiments &amp; Results</a:t>
            </a:r>
          </a:p>
          <a:p>
            <a:r>
              <a:rPr lang="en-US" dirty="0"/>
              <a:t>Qualitative Insights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9" name="＞形箭號 10"/>
          <p:cNvSpPr/>
          <p:nvPr/>
        </p:nvSpPr>
        <p:spPr>
          <a:xfrm>
            <a:off x="457200" y="3733800"/>
            <a:ext cx="228600" cy="2286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2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Insights (1)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Humorous Images Bring New Topics to the Conversation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1026" name="Picture 2" descr="E:\Paper\ACL2015\fig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7" y="2362200"/>
            <a:ext cx="7256463" cy="376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Insights (2)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Yes, and… </a:t>
            </a:r>
          </a:p>
          <a:p>
            <a:pPr lvl="1"/>
            <a:r>
              <a:rPr lang="en-US" dirty="0" smtClean="0"/>
              <a:t>first accept </a:t>
            </a:r>
            <a:r>
              <a:rPr lang="en-US" dirty="0" smtClean="0"/>
              <a:t>one another’s suggestions and try to build them into something even funnier </a:t>
            </a:r>
            <a:r>
              <a:rPr lang="en-US" sz="1600" dirty="0" smtClean="0"/>
              <a:t>[</a:t>
            </a:r>
            <a:r>
              <a:rPr lang="en-US" sz="1600" dirty="0" err="1" smtClean="0"/>
              <a:t>Moshavi</a:t>
            </a:r>
            <a:r>
              <a:rPr lang="en-US" sz="1600" dirty="0" smtClean="0"/>
              <a:t> 2001]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en-US" dirty="0" smtClean="0"/>
              <a:t>ur strategies can </a:t>
            </a:r>
            <a:r>
              <a:rPr lang="en-US" dirty="0" smtClean="0"/>
              <a:t>lead to </a:t>
            </a:r>
            <a:r>
              <a:rPr lang="en-US" i="1" dirty="0" smtClean="0"/>
              <a:t>yes-and</a:t>
            </a:r>
            <a:r>
              <a:rPr lang="en-US" dirty="0" smtClean="0"/>
              <a:t> behaviors 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36</a:t>
            </a:fld>
            <a:endParaRPr lang="zh-TW" altLang="en-US"/>
          </a:p>
        </p:txBody>
      </p:sp>
      <p:pic>
        <p:nvPicPr>
          <p:cNvPr id="2050" name="Picture 2" descr="E:\Paper\ACL2015\fi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491876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Insights </a:t>
            </a:r>
            <a:r>
              <a:rPr lang="en-US" dirty="0" smtClean="0"/>
              <a:t>(3)</a:t>
            </a:r>
            <a:br>
              <a:rPr lang="en-US" dirty="0" smtClean="0"/>
            </a:br>
            <a:r>
              <a:rPr lang="en-US" dirty="0" smtClean="0"/>
              <a:t>Image </a:t>
            </a:r>
            <a:r>
              <a:rPr lang="en-US" dirty="0" smtClean="0"/>
              <a:t>Humor is </a:t>
            </a:r>
            <a:r>
              <a:rPr lang="en-US" dirty="0" smtClean="0"/>
              <a:t>Robust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Participants had different backgrounds and thus understand images differently</a:t>
            </a:r>
          </a:p>
          <a:p>
            <a:pPr lvl="1"/>
            <a:r>
              <a:rPr lang="en-US" dirty="0" smtClean="0"/>
              <a:t>some participants </a:t>
            </a:r>
            <a:r>
              <a:rPr lang="en-US" dirty="0" smtClean="0"/>
              <a:t>did not recognize that the images were memes</a:t>
            </a:r>
          </a:p>
          <a:p>
            <a:pPr lvl="1"/>
            <a:r>
              <a:rPr lang="en-US" dirty="0" smtClean="0"/>
              <a:t>still find the images </a:t>
            </a:r>
            <a:r>
              <a:rPr lang="en-US" dirty="0" smtClean="0"/>
              <a:t>amusing</a:t>
            </a:r>
          </a:p>
          <a:p>
            <a:endParaRPr lang="en-US" dirty="0" smtClean="0"/>
          </a:p>
          <a:p>
            <a:r>
              <a:rPr lang="en-US" dirty="0" smtClean="0"/>
              <a:t>Endless</a:t>
            </a:r>
            <a:r>
              <a:rPr lang="en-US" dirty="0" smtClean="0"/>
              <a:t> funny images online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Positive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“It should be used for online speed dating!”</a:t>
            </a:r>
          </a:p>
          <a:p>
            <a:pPr lvl="1"/>
            <a:r>
              <a:rPr lang="en-US" dirty="0" smtClean="0"/>
              <a:t>“When will this app be available for phones and whatnot? I want to use it ”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System Design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Image Suggestion Strategies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Experiments &amp; Results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Qualitative Insights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9" name="＞形箭號 10"/>
          <p:cNvSpPr/>
          <p:nvPr/>
        </p:nvSpPr>
        <p:spPr>
          <a:xfrm>
            <a:off x="457200" y="4191000"/>
            <a:ext cx="228600" cy="2286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chat system that builds on the relative strengths of people and computers to generate humor by suggesting images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Compared to plain chat and a </a:t>
            </a:r>
            <a:r>
              <a:rPr lang="en-US" dirty="0" smtClean="0"/>
              <a:t>computer</a:t>
            </a:r>
            <a:r>
              <a:rPr lang="en-US" dirty="0" smtClean="0"/>
              <a:t> generated humor</a:t>
            </a:r>
            <a:r>
              <a:rPr lang="en-US" dirty="0" smtClean="0"/>
              <a:t> </a:t>
            </a:r>
            <a:r>
              <a:rPr lang="en-US" dirty="0"/>
              <a:t>system </a:t>
            </a:r>
            <a:endParaRPr lang="en-US" dirty="0" smtClean="0"/>
          </a:p>
          <a:p>
            <a:pPr lvl="1"/>
            <a:r>
              <a:rPr lang="en-US" dirty="0"/>
              <a:t>more fun </a:t>
            </a:r>
            <a:endParaRPr lang="en-US" dirty="0"/>
          </a:p>
          <a:p>
            <a:pPr lvl="1"/>
            <a:r>
              <a:rPr lang="en-US" dirty="0"/>
              <a:t>enabled them to express their sense of humor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Picture 2" descr="http://wilbo168.primaryblogger.co.uk/files/2013/08/question-mark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2800"/>
            <a:ext cx="1752600" cy="17526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048000" y="2819400"/>
            <a:ext cx="6019797" cy="609601"/>
            <a:chOff x="3047996" y="2057399"/>
            <a:chExt cx="6019797" cy="609601"/>
          </a:xfrm>
        </p:grpSpPr>
        <p:sp>
          <p:nvSpPr>
            <p:cNvPr id="8" name="Rounded Rectangular Callout 7"/>
            <p:cNvSpPr/>
            <p:nvPr/>
          </p:nvSpPr>
          <p:spPr>
            <a:xfrm rot="5400000">
              <a:off x="4495795" y="609600"/>
              <a:ext cx="609601" cy="3505200"/>
            </a:xfrm>
            <a:prstGeom prst="wedgeRoundRectCallout">
              <a:avLst>
                <a:gd name="adj1" fmla="val 53431"/>
                <a:gd name="adj2" fmla="val 5629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196" y="2129133"/>
              <a:ext cx="5943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Can computers be funny?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2400" y="4453128"/>
            <a:ext cx="8763000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Thanks for your attentions!</a:t>
            </a:r>
            <a:r>
              <a:rPr lang="en-US" dirty="0" smtClean="0">
                <a:solidFill>
                  <a:srgbClr val="C00000"/>
                </a:solidFill>
              </a:rPr>
              <a:t>!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Miaomiao Wen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mwen@cs.cmu.edu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7" descr="CarnegieMellon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2999" y="6459786"/>
            <a:ext cx="6934201" cy="365125"/>
          </a:xfrm>
        </p:spPr>
        <p:txBody>
          <a:bodyPr/>
          <a:lstStyle/>
          <a:p>
            <a:r>
              <a:rPr lang="en-US" altLang="zh-TW" sz="1200" smtClean="0"/>
              <a:t> Computer-Aided Humor with an Application to Chat </a:t>
            </a:r>
            <a:endParaRPr lang="zh-TW" altLang="en-US" sz="1200" dirty="0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" y="6459786"/>
            <a:ext cx="609600" cy="365125"/>
          </a:xfrm>
        </p:spPr>
        <p:txBody>
          <a:bodyPr/>
          <a:lstStyle/>
          <a:p>
            <a:pPr algn="ctr"/>
            <a:fld id="{71619991-9F29-40E1-9CBB-779ECCD96498}" type="slidenum">
              <a:rPr lang="zh-TW" altLang="en-US" sz="1500" b="1" smtClean="0">
                <a:latin typeface="+mj-ea"/>
                <a:ea typeface="+mj-ea"/>
              </a:rPr>
              <a:pPr algn="ctr"/>
              <a:t>40</a:t>
            </a:fld>
            <a:endParaRPr lang="zh-TW" altLang="en-US" sz="15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081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Simsimi</a:t>
            </a:r>
            <a:r>
              <a:rPr lang="en-US" dirty="0" smtClean="0"/>
              <a:t> </a:t>
            </a:r>
            <a:r>
              <a:rPr lang="en-US" sz="3200" dirty="0" smtClean="0"/>
              <a:t>http://www.simsimi.com/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6" name="Picture 4" descr="http://img1.androidgamesroom.com/images/azyxdq/5/883310565192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2209800" cy="368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Picture 2" descr="http://wilbo168.primaryblogger.co.uk/files/2013/08/question-mark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352800"/>
            <a:ext cx="1752600" cy="17526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048000" y="2819401"/>
            <a:ext cx="6019797" cy="609601"/>
            <a:chOff x="3047996" y="2057400"/>
            <a:chExt cx="6019797" cy="609601"/>
          </a:xfrm>
        </p:grpSpPr>
        <p:sp>
          <p:nvSpPr>
            <p:cNvPr id="8" name="Rounded Rectangular Callout 7"/>
            <p:cNvSpPr/>
            <p:nvPr/>
          </p:nvSpPr>
          <p:spPr>
            <a:xfrm rot="5400000">
              <a:off x="5219696" y="-114300"/>
              <a:ext cx="609601" cy="4953002"/>
            </a:xfrm>
            <a:prstGeom prst="wedgeRoundRectCallout">
              <a:avLst>
                <a:gd name="adj1" fmla="val 53431"/>
                <a:gd name="adj2" fmla="val 56294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196" y="2129133"/>
              <a:ext cx="5943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Can computers help people be funny?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r>
              <a:rPr lang="en-US" altLang="zh-TW" dirty="0"/>
              <a:t>System Design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Image Suggestion Strategies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Experiments &amp; Results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Qualitative Insights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Conclusions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CarnegieMellon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188639"/>
            <a:ext cx="542073" cy="542073"/>
          </a:xfrm>
          <a:prstGeom prst="rect">
            <a:avLst/>
          </a:prstGeom>
        </p:spPr>
      </p:pic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143000" y="6459786"/>
            <a:ext cx="6934201" cy="365125"/>
          </a:xfrm>
        </p:spPr>
        <p:txBody>
          <a:bodyPr/>
          <a:lstStyle/>
          <a:p>
            <a:r>
              <a:rPr lang="en-US" altLang="zh-TW" sz="1200" dirty="0" smtClean="0"/>
              <a:t> Computer-Aided Humor with an Application to Chat </a:t>
            </a:r>
            <a:endParaRPr lang="zh-TW" altLang="en-US" sz="1200" dirty="0"/>
          </a:p>
        </p:txBody>
      </p:sp>
      <p:cxnSp>
        <p:nvCxnSpPr>
          <p:cNvPr id="11" name="直線單箭頭接點 17"/>
          <p:cNvCxnSpPr/>
          <p:nvPr/>
        </p:nvCxnSpPr>
        <p:spPr>
          <a:xfrm flipH="1">
            <a:off x="533400" y="1981198"/>
            <a:ext cx="16870" cy="2438402"/>
          </a:xfrm>
          <a:prstGeom prst="straightConnector1">
            <a:avLst/>
          </a:prstGeom>
          <a:noFill/>
          <a:ln w="190500">
            <a:solidFill>
              <a:schemeClr val="bg1">
                <a:lumMod val="85000"/>
              </a:schemeClr>
            </a:solidFill>
            <a:prstDash val="sysDot"/>
            <a:headEnd type="oval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fld id="{71619991-9F29-40E1-9CBB-779ECCD96498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9" name="＞形箭號 10"/>
          <p:cNvSpPr/>
          <p:nvPr/>
        </p:nvSpPr>
        <p:spPr>
          <a:xfrm>
            <a:off x="457200" y="2362200"/>
            <a:ext cx="228600" cy="228600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3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Generated Humor vs. Computer Aided Humor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Picture 4" descr="http://img1.androidgamesroom.com/images/azyxdq/5/883310565192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2209800" cy="3685400"/>
          </a:xfrm>
          <a:prstGeom prst="rect">
            <a:avLst/>
          </a:prstGeom>
          <a:noFill/>
        </p:spPr>
      </p:pic>
      <p:pic>
        <p:nvPicPr>
          <p:cNvPr id="7" name="Picture 2" descr="E:\Paper\ACL2015\fig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5160962" cy="369495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2895600" y="3352800"/>
            <a:ext cx="6858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Iterative Design Process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started with text-based humor suggestions based on prior work </a:t>
            </a:r>
            <a:r>
              <a:rPr lang="en-US" sz="1600" dirty="0" smtClean="0"/>
              <a:t>[e.g. </a:t>
            </a:r>
            <a:r>
              <a:rPr lang="en-US" sz="1600" dirty="0" err="1" smtClean="0"/>
              <a:t>Valitutti</a:t>
            </a:r>
            <a:r>
              <a:rPr lang="en-US" sz="1600" dirty="0" smtClean="0"/>
              <a:t> et al. 2009]</a:t>
            </a:r>
          </a:p>
          <a:p>
            <a:pPr lvl="1"/>
            <a:r>
              <a:rPr lang="en-US" sz="1400" dirty="0" smtClean="0"/>
              <a:t>Puns</a:t>
            </a:r>
          </a:p>
          <a:p>
            <a:pPr lvl="1"/>
            <a:r>
              <a:rPr lang="en-US" sz="1400" dirty="0" smtClean="0"/>
              <a:t>Canned jokes</a:t>
            </a:r>
          </a:p>
          <a:p>
            <a:pPr lvl="1"/>
            <a:r>
              <a:rPr lang="en-US" sz="1400" dirty="0" smtClean="0"/>
              <a:t>“that’s what she said”</a:t>
            </a:r>
          </a:p>
          <a:p>
            <a:pPr lvl="1"/>
            <a:r>
              <a:rPr lang="en-US" sz="1400" dirty="0" smtClean="0"/>
              <a:t>Etc</a:t>
            </a:r>
            <a:r>
              <a:rPr lang="en-US" sz="1400" dirty="0" smtClean="0"/>
              <a:t>.</a:t>
            </a:r>
            <a:endParaRPr lang="en-US" dirty="0" smtClean="0"/>
          </a:p>
          <a:p>
            <a:r>
              <a:rPr lang="en-US" dirty="0"/>
              <a:t>Negative user </a:t>
            </a:r>
            <a:r>
              <a:rPr lang="en-US" dirty="0" smtClean="0"/>
              <a:t>feedback from </a:t>
            </a:r>
            <a:r>
              <a:rPr lang="en-US" dirty="0" err="1" smtClean="0"/>
              <a:t>crowdsourced</a:t>
            </a:r>
            <a:r>
              <a:rPr lang="en-US" dirty="0" smtClean="0"/>
              <a:t> workers</a:t>
            </a:r>
            <a:endParaRPr lang="en-US" dirty="0"/>
          </a:p>
          <a:p>
            <a:pPr lvl="1"/>
            <a:r>
              <a:rPr lang="en-US" dirty="0"/>
              <a:t>“The jokes might be funny for a three year old”</a:t>
            </a:r>
          </a:p>
          <a:p>
            <a:pPr lvl="1"/>
            <a:r>
              <a:rPr lang="en-US" dirty="0"/>
              <a:t>“The suggestions are very silly” </a:t>
            </a:r>
          </a:p>
          <a:p>
            <a:endParaRPr lang="en-US" dirty="0" smtClean="0"/>
          </a:p>
          <a:p>
            <a:r>
              <a:rPr lang="en-US" dirty="0" smtClean="0"/>
              <a:t>Suffered </a:t>
            </a:r>
            <a:r>
              <a:rPr lang="en-US" dirty="0" smtClean="0"/>
              <a:t>from lack of context</a:t>
            </a:r>
          </a:p>
          <a:p>
            <a:pPr lvl="1"/>
            <a:r>
              <a:rPr lang="en-US" dirty="0" smtClean="0"/>
              <a:t>Most human jokes are produced within humorous frames and rarely communicate meanings outside it  </a:t>
            </a:r>
            <a:r>
              <a:rPr lang="en-US" sz="1600" dirty="0" smtClean="0"/>
              <a:t>[</a:t>
            </a:r>
            <a:r>
              <a:rPr lang="en-US" sz="1600" dirty="0" err="1" smtClean="0"/>
              <a:t>Dynel</a:t>
            </a:r>
            <a:r>
              <a:rPr lang="en-US" sz="1600" dirty="0" smtClean="0"/>
              <a:t> 2009]</a:t>
            </a:r>
          </a:p>
          <a:p>
            <a:pPr lvl="1"/>
            <a:endParaRPr lang="en-US" sz="1600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100" b="1" smtClean="0"/>
              <a:t> Computer-Aided Humor with an Application to Chat </a:t>
            </a:r>
            <a:endParaRPr lang="en-US" altLang="zh-TW" sz="11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19991-9F29-40E1-9CBB-779ECCD96498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150" name="Picture 6" descr="http://scrapbookoftruthdotnet.files.wordpress.com/2014/06/9083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037" y="3429000"/>
            <a:ext cx="2434963" cy="161925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51" y="0"/>
            <a:ext cx="5090324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佈景主題1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13935</TotalTime>
  <Words>1818</Words>
  <Application>Microsoft Macintosh PowerPoint</Application>
  <PresentationFormat>On-screen Show (4:3)</PresentationFormat>
  <Paragraphs>360</Paragraphs>
  <Slides>40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佈景主題1</vt:lpstr>
      <vt:lpstr>OMG UR Funny!  Computer-Aided Humor with an Application to Chat</vt:lpstr>
      <vt:lpstr>Outline</vt:lpstr>
      <vt:lpstr>Outline</vt:lpstr>
      <vt:lpstr>Motivation</vt:lpstr>
      <vt:lpstr>Simsimi http://www.simsimi.com/</vt:lpstr>
      <vt:lpstr>Motivation</vt:lpstr>
      <vt:lpstr>Outline</vt:lpstr>
      <vt:lpstr>Computer Generated Humor vs. Computer Aided Humor</vt:lpstr>
      <vt:lpstr>The Iterative Design Process</vt:lpstr>
      <vt:lpstr>Image vs. Text Suggestions</vt:lpstr>
      <vt:lpstr>User Interface</vt:lpstr>
      <vt:lpstr>Outline</vt:lpstr>
      <vt:lpstr>Strategy 1. Emotional Reaction Images and gifs</vt:lpstr>
      <vt:lpstr>Emotional Reaction Images and gifs</vt:lpstr>
      <vt:lpstr>Strategy 2. Image Retrieval</vt:lpstr>
      <vt:lpstr>Image Retrieval</vt:lpstr>
      <vt:lpstr>Image Retrieval</vt:lpstr>
      <vt:lpstr>Image Retrieval</vt:lpstr>
      <vt:lpstr>Image Retrieval</vt:lpstr>
      <vt:lpstr>Strategy 3. Meme Images</vt:lpstr>
      <vt:lpstr>Meme Images</vt:lpstr>
      <vt:lpstr>Strategy 4. Responding to Images with Images</vt:lpstr>
      <vt:lpstr>Responding to Images with Images</vt:lpstr>
      <vt:lpstr>Responding to Images with Images</vt:lpstr>
      <vt:lpstr>Responding to Images with Images</vt:lpstr>
      <vt:lpstr>Ranking Suggestions using Reinforcement Learning </vt:lpstr>
      <vt:lpstr>Outline</vt:lpstr>
      <vt:lpstr>Experiments </vt:lpstr>
      <vt:lpstr>Experimental Results: Number of Suggestions </vt:lpstr>
      <vt:lpstr>Experimental Results</vt:lpstr>
      <vt:lpstr>Experimental Results: Computer Generated Humor vs. Computer Aided Humor</vt:lpstr>
      <vt:lpstr>Experimental Results: Computer Aided Humor v.s. Plain Chat</vt:lpstr>
      <vt:lpstr>Experimental Results: Which strategies are more successful?</vt:lpstr>
      <vt:lpstr>Outline</vt:lpstr>
      <vt:lpstr>Qualitative Insights (1)</vt:lpstr>
      <vt:lpstr>Qualitative Insights (2)</vt:lpstr>
      <vt:lpstr>Qualitative Insights (3) Image Humor is Robust</vt:lpstr>
      <vt:lpstr>Outline</vt:lpstr>
      <vt:lpstr>Conclusions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Spoken Language Understanding in Dialogue Systems</dc:title>
  <dc:creator>vivian.ynchen@gmail.com</dc:creator>
  <cp:lastModifiedBy>Miaomiao Wen</cp:lastModifiedBy>
  <cp:revision>889</cp:revision>
  <dcterms:created xsi:type="dcterms:W3CDTF">2014-09-23T15:11:07Z</dcterms:created>
  <dcterms:modified xsi:type="dcterms:W3CDTF">2015-06-29T22:38:25Z</dcterms:modified>
</cp:coreProperties>
</file>