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3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4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2.bin" ContentType="application/vnd.openxmlformats-officedocument.oleObject"/>
  <Override PartName="/ppt/notesSlides/notesSlide19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9.bin" ContentType="application/vnd.openxmlformats-officedocument.oleObject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embeddings/oleObject10.bin" ContentType="application/vnd.openxmlformats-officedocument.oleObject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738" r:id="rId4"/>
    <p:sldMasterId id="2147483750" r:id="rId5"/>
  </p:sldMasterIdLst>
  <p:notesMasterIdLst>
    <p:notesMasterId r:id="rId69"/>
  </p:notesMasterIdLst>
  <p:handoutMasterIdLst>
    <p:handoutMasterId r:id="rId70"/>
  </p:handoutMasterIdLst>
  <p:sldIdLst>
    <p:sldId id="416" r:id="rId6"/>
    <p:sldId id="980" r:id="rId7"/>
    <p:sldId id="1187" r:id="rId8"/>
    <p:sldId id="1295" r:id="rId9"/>
    <p:sldId id="1300" r:id="rId10"/>
    <p:sldId id="1307" r:id="rId11"/>
    <p:sldId id="1297" r:id="rId12"/>
    <p:sldId id="1298" r:id="rId13"/>
    <p:sldId id="1299" r:id="rId14"/>
    <p:sldId id="1305" r:id="rId15"/>
    <p:sldId id="1306" r:id="rId16"/>
    <p:sldId id="1308" r:id="rId17"/>
    <p:sldId id="1301" r:id="rId18"/>
    <p:sldId id="1302" r:id="rId19"/>
    <p:sldId id="1303" r:id="rId20"/>
    <p:sldId id="1304" r:id="rId21"/>
    <p:sldId id="1296" r:id="rId22"/>
    <p:sldId id="1251" r:id="rId23"/>
    <p:sldId id="1252" r:id="rId24"/>
    <p:sldId id="1313" r:id="rId25"/>
    <p:sldId id="1315" r:id="rId26"/>
    <p:sldId id="1314" r:id="rId27"/>
    <p:sldId id="1318" r:id="rId28"/>
    <p:sldId id="1324" r:id="rId29"/>
    <p:sldId id="1317" r:id="rId30"/>
    <p:sldId id="1253" r:id="rId31"/>
    <p:sldId id="1326" r:id="rId32"/>
    <p:sldId id="1311" r:id="rId33"/>
    <p:sldId id="1327" r:id="rId34"/>
    <p:sldId id="1285" r:id="rId35"/>
    <p:sldId id="1286" r:id="rId36"/>
    <p:sldId id="1287" r:id="rId37"/>
    <p:sldId id="1288" r:id="rId38"/>
    <p:sldId id="1289" r:id="rId39"/>
    <p:sldId id="1290" r:id="rId40"/>
    <p:sldId id="1291" r:id="rId41"/>
    <p:sldId id="1292" r:id="rId42"/>
    <p:sldId id="1293" r:id="rId43"/>
    <p:sldId id="1294" r:id="rId44"/>
    <p:sldId id="1279" r:id="rId45"/>
    <p:sldId id="1269" r:id="rId46"/>
    <p:sldId id="1271" r:id="rId47"/>
    <p:sldId id="1272" r:id="rId48"/>
    <p:sldId id="1273" r:id="rId49"/>
    <p:sldId id="1274" r:id="rId50"/>
    <p:sldId id="1275" r:id="rId51"/>
    <p:sldId id="1276" r:id="rId52"/>
    <p:sldId id="1278" r:id="rId53"/>
    <p:sldId id="1254" r:id="rId54"/>
    <p:sldId id="1255" r:id="rId55"/>
    <p:sldId id="1322" r:id="rId56"/>
    <p:sldId id="1328" r:id="rId57"/>
    <p:sldId id="1329" r:id="rId58"/>
    <p:sldId id="1261" r:id="rId59"/>
    <p:sldId id="1330" r:id="rId60"/>
    <p:sldId id="1264" r:id="rId61"/>
    <p:sldId id="1265" r:id="rId62"/>
    <p:sldId id="1266" r:id="rId63"/>
    <p:sldId id="1321" r:id="rId64"/>
    <p:sldId id="1267" r:id="rId65"/>
    <p:sldId id="1319" r:id="rId66"/>
    <p:sldId id="1320" r:id="rId67"/>
    <p:sldId id="1323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AE77"/>
    <a:srgbClr val="C55D64"/>
    <a:srgbClr val="FF3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0424" autoAdjust="0"/>
  </p:normalViewPr>
  <p:slideViewPr>
    <p:cSldViewPr snapToGrid="0" snapToObjects="1">
      <p:cViewPr varScale="1">
        <p:scale>
          <a:sx n="88" d="100"/>
          <a:sy n="88" d="100"/>
        </p:scale>
        <p:origin x="-158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70" Type="http://schemas.openxmlformats.org/officeDocument/2006/relationships/handoutMaster" Target="handoutMasters/handout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4" Type="http://schemas.openxmlformats.org/officeDocument/2006/relationships/image" Target="../media/image40.wmf"/><Relationship Id="rId1" Type="http://schemas.openxmlformats.org/officeDocument/2006/relationships/image" Target="../media/image37.wmf"/><Relationship Id="rId2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5FE80-612E-D248-B584-DA8E060B9D6E}" type="datetimeFigureOut">
              <a:rPr lang="en-US" smtClean="0"/>
              <a:t>12/11/16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B8669-6234-4F44-A6CB-41A2A29AB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416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6FA95-F25F-6A4E-9805-3808DEC8B84A}" type="datetimeFigureOut">
              <a:rPr lang="en-US" smtClean="0"/>
              <a:t>12/11/16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A8895-A308-DC44-9938-C42D876EE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243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Why would you </a:t>
            </a:r>
            <a:r>
              <a:rPr lang="en-US" i="1" smtClean="0"/>
              <a:t>want</a:t>
            </a:r>
            <a:r>
              <a:rPr lang="en-US" smtClean="0"/>
              <a:t> a model that’s not a linear chain?</a:t>
            </a:r>
          </a:p>
          <a:p>
            <a:pPr eaLnBrk="1" hangingPunct="1"/>
            <a:r>
              <a:rPr lang="en-US" smtClean="0"/>
              <a:t>Well, here’s an example.</a:t>
            </a:r>
          </a:p>
          <a:p>
            <a:pPr eaLnBrk="1" hangingPunct="1"/>
            <a:r>
              <a:rPr lang="en-US" smtClean="0"/>
              <a:t>Here I’ll generate tagged </a:t>
            </a:r>
            <a:r>
              <a:rPr lang="en-US" i="1" smtClean="0"/>
              <a:t>sentences.</a:t>
            </a:r>
          </a:p>
          <a:p>
            <a:pPr eaLnBrk="1" hangingPunct="1"/>
            <a:r>
              <a:rPr lang="en-US" smtClean="0"/>
              <a:t>When I pull a sample out of my pocket, sometimes it’s a tagging of “Time flies like an arrow” … but sometimes it’s a tagging of some other sentence.</a:t>
            </a:r>
          </a:p>
          <a:p>
            <a:pPr eaLnBrk="1" hangingPunct="1"/>
            <a:r>
              <a:rPr lang="en-US" smtClean="0"/>
              <a:t>Some sentences are more likely than others, and we are using POS tags to help model which sentences are likely.  </a:t>
            </a:r>
          </a:p>
          <a:p>
            <a:pPr eaLnBrk="1" hangingPunct="1"/>
            <a:r>
              <a:rPr lang="en-US" smtClean="0"/>
              <a:t>The bigram “an arrow” is likely not because there’s a bigram parameter for it – there isn’t – but because the model captures something more general: determiners like to be followed by nouns.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26861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3AC84D-E92B-4C3F-978E-29F32180B346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AD46E1-5FC1-4F73-9407-B5251C09666E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EE89C9-48FF-49DC-A665-C55999E415CD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8D4928-E597-4D38-959D-AD5D7D08984C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DED258-F0B0-499E-A60E-1176EDE7AF19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DAD3E5-957E-4FD1-A61C-F0C63E36C06D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439DEC-4C50-46FB-8EEA-97033640B82F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24ED96-6C40-284E-B785-AF54DF4BB49A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627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40CFE1-A9C6-8848-A1B3-2056FBEA51B5}" type="slidenum">
              <a:rPr lang="en-US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33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3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DB5DE-873B-B94D-914B-9C61725A0F70}" type="slidenum">
              <a:rPr lang="en-US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40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Why would you </a:t>
            </a:r>
            <a:r>
              <a:rPr lang="en-US" i="1" smtClean="0"/>
              <a:t>want</a:t>
            </a:r>
            <a:r>
              <a:rPr lang="en-US" smtClean="0"/>
              <a:t> a model that’s not a linear chain?</a:t>
            </a:r>
          </a:p>
          <a:p>
            <a:pPr eaLnBrk="1" hangingPunct="1"/>
            <a:r>
              <a:rPr lang="en-US" smtClean="0"/>
              <a:t>Well, here’s an example.</a:t>
            </a:r>
          </a:p>
          <a:p>
            <a:pPr eaLnBrk="1" hangingPunct="1"/>
            <a:r>
              <a:rPr lang="en-US" smtClean="0"/>
              <a:t>Here I’ll generate tagged </a:t>
            </a:r>
            <a:r>
              <a:rPr lang="en-US" i="1" smtClean="0"/>
              <a:t>sentences.</a:t>
            </a:r>
          </a:p>
          <a:p>
            <a:pPr eaLnBrk="1" hangingPunct="1"/>
            <a:r>
              <a:rPr lang="en-US" smtClean="0"/>
              <a:t>When I pull a sample out of my pocket, sometimes it’s a tagging of “Time flies like an arrow” … but sometimes it’s a tagging of some other sentence.</a:t>
            </a:r>
          </a:p>
          <a:p>
            <a:pPr eaLnBrk="1" hangingPunct="1"/>
            <a:r>
              <a:rPr lang="en-US" smtClean="0"/>
              <a:t>Some sentences are more likely than others, and we are using POS tags to help model which sentences are likely.  </a:t>
            </a:r>
          </a:p>
          <a:p>
            <a:pPr eaLnBrk="1" hangingPunct="1"/>
            <a:r>
              <a:rPr lang="en-US" smtClean="0"/>
              <a:t>The bigram “an arrow” is likely not because there’s a bigram parameter for it – there isn’t – but because the model captures something more general: determiners like to be followed by nouns.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268618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2C48BF-CF05-B243-9718-467093305C56}" type="slidenum">
              <a:rPr lang="en-US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4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2C48BF-CF05-B243-9718-467093305C56}" type="slidenum">
              <a:rPr lang="en-US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4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F72E36-FB6E-2245-AA78-B54E8D453BA8}" type="slidenum">
              <a:rPr lang="en-US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4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117071-09BA-A949-A9B0-A22DC4E4CC60}" type="slidenum">
              <a:rPr lang="en-US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E5D10E-0243-414B-AA3A-F4659BF25B84}" type="slidenum">
              <a:rPr lang="en-US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FC776A-02B6-4BB1-8120-FA0A89734326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57A1E9-31D7-8A4B-9B3C-C191BA30AAB7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66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317" y="4343704"/>
            <a:ext cx="5033367" cy="4113892"/>
          </a:xfrm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4C6859-D9CF-2E4C-A04F-E6751C1D48D0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68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317" y="4343704"/>
            <a:ext cx="5033367" cy="4113892"/>
          </a:xfrm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575C25-EA24-3749-A9BA-6C2A6AB796CD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68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317" y="4343704"/>
            <a:ext cx="5033367" cy="4113892"/>
          </a:xfrm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4B0295-B0B7-1646-9400-81432D8D2559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317" y="4343704"/>
            <a:ext cx="5033367" cy="4113892"/>
          </a:xfrm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Why would you </a:t>
            </a:r>
            <a:r>
              <a:rPr lang="en-US" i="1" smtClean="0"/>
              <a:t>want</a:t>
            </a:r>
            <a:r>
              <a:rPr lang="en-US" smtClean="0"/>
              <a:t> a model that’s not a linear chain?</a:t>
            </a:r>
          </a:p>
          <a:p>
            <a:pPr eaLnBrk="1" hangingPunct="1"/>
            <a:r>
              <a:rPr lang="en-US" smtClean="0"/>
              <a:t>Well, here’s an example.</a:t>
            </a:r>
          </a:p>
          <a:p>
            <a:pPr eaLnBrk="1" hangingPunct="1"/>
            <a:r>
              <a:rPr lang="en-US" smtClean="0"/>
              <a:t>Here I’ll generate tagged </a:t>
            </a:r>
            <a:r>
              <a:rPr lang="en-US" i="1" smtClean="0"/>
              <a:t>sentences.</a:t>
            </a:r>
          </a:p>
          <a:p>
            <a:pPr eaLnBrk="1" hangingPunct="1"/>
            <a:r>
              <a:rPr lang="en-US" smtClean="0"/>
              <a:t>When I pull a sample out of my pocket, sometimes it’s a tagging of “Time flies like an arrow” … but sometimes it’s a tagging of some other sentence.</a:t>
            </a:r>
          </a:p>
          <a:p>
            <a:pPr eaLnBrk="1" hangingPunct="1"/>
            <a:r>
              <a:rPr lang="en-US" smtClean="0"/>
              <a:t>Some sentences are more likely than others, and we are using POS tags to help model which sentences are likely.  </a:t>
            </a:r>
          </a:p>
          <a:p>
            <a:pPr eaLnBrk="1" hangingPunct="1"/>
            <a:r>
              <a:rPr lang="en-US" smtClean="0"/>
              <a:t>The bigram “an arrow” is likely not because there’s a bigram parameter for it – there isn’t – but because the model captures something more general: determiners like to be followed by nouns.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268618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6FFA03-CA35-E644-8B1D-4DE8DB61F387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68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317" y="4343704"/>
            <a:ext cx="5033367" cy="4113892"/>
          </a:xfrm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CEEC84-A69A-FF42-BB43-181EBECD1F3A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68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317" y="4343704"/>
            <a:ext cx="5033367" cy="4113892"/>
          </a:xfrm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298910-14A3-4130-932B-741329983249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DDEF70-894A-3F4A-9A5D-6A2711C27B66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317" y="4343704"/>
            <a:ext cx="5033367" cy="4113892"/>
          </a:xfrm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FB1BB6-9016-40D9-965B-54B42A8736EF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4537CE-7FEF-40FD-B557-FD4E5162CDF5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4537CE-7FEF-40FD-B557-FD4E5162CDF5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Maybe you work on MT.  You’ve got a French sentence and an English sentence, 10 words each.  So there’s 100 possible alignment links.  Each could be on or off.</a:t>
            </a:r>
          </a:p>
          <a:p>
            <a:r>
              <a:rPr lang="en-US" smtClean="0"/>
              <a:t>So we’re encoding an alignment as a vector of 100 bits, describing which links are present.  You want to assign a probability to each of those vectors.</a:t>
            </a:r>
          </a:p>
          <a:p>
            <a:r>
              <a:rPr lang="en-US" smtClean="0"/>
              <a:t>And there are lots of things to consider …</a:t>
            </a:r>
          </a:p>
          <a:p>
            <a:r>
              <a:rPr lang="en-US" smtClean="0"/>
              <a:t>If word 3 aligns to word 10, maybe it doesn’t align to anything else.</a:t>
            </a:r>
          </a:p>
          <a:p>
            <a:r>
              <a:rPr lang="en-US" smtClean="0"/>
              <a:t>It’s bad if words 3 and 4, which are adjacent, align to words 10 and 20, which are far apart.</a:t>
            </a:r>
          </a:p>
          <a:p>
            <a:r>
              <a:rPr lang="en-US" smtClean="0"/>
              <a:t>This is a CRF, by the way, since the factors that evaluate an alignment are specific to the sentence pair.</a:t>
            </a:r>
          </a:p>
          <a:p>
            <a:endParaRPr lang="en-US" smtClean="0"/>
          </a:p>
          <a:p>
            <a:endParaRPr lang="en-US" baseline="30000" smtClean="0"/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3703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Here’s an example with language in the world.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You’re trying to predict how each politician voted.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This depends on sentiment analysis of her speeches.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But also, her vote is correlated with the votes of other politicians.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If she attacks you in her speech, probably the two of you are voting differently.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So we have an inference problem to predict all of the votes at once.</a:t>
            </a: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3C1A98-1650-4C95-9E1A-9E0E858041D0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469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A8895-A308-DC44-9938-C42D876EE2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2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A8895-A308-DC44-9938-C42D876EE2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2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8A82B0-A00F-4D65-9AA8-A984AA3F6F42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B1EC4C-62C0-4D99-AA95-D85B7C406BD3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15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320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292100"/>
            <a:ext cx="8648700" cy="804862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257300"/>
            <a:ext cx="8648700" cy="5099050"/>
          </a:xfrm>
        </p:spPr>
        <p:txBody>
          <a:bodyPr/>
          <a:lstStyle>
            <a:lvl1pPr>
              <a:defRPr sz="3200"/>
            </a:lvl1pPr>
            <a:lvl2pPr>
              <a:defRPr sz="3200" baseline="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with a 1 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1" y="6445251"/>
            <a:ext cx="2133600" cy="365125"/>
          </a:xfrm>
        </p:spPr>
        <p:txBody>
          <a:bodyPr/>
          <a:lstStyle/>
          <a:p>
            <a:fld id="{4FC35801-B62B-1347-8D7D-E1D9FD950611}" type="datetimeFigureOut">
              <a:rPr lang="en-US" smtClean="0"/>
              <a:pPr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445251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45251"/>
            <a:ext cx="2133600" cy="365125"/>
          </a:xfrm>
        </p:spPr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27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516188"/>
            <a:ext cx="7772400" cy="1362075"/>
          </a:xfrm>
        </p:spPr>
        <p:txBody>
          <a:bodyPr anchor="t">
            <a:normAutofit/>
          </a:bodyPr>
          <a:lstStyle>
            <a:lvl1pPr algn="ctr">
              <a:defRPr sz="3200" b="1" cap="all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0160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257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12/11/16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932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2217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33969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 i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3731"/>
            <a:ext cx="4040188" cy="455122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33969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 i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73731"/>
            <a:ext cx="4041775" cy="45512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12/11/16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588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6462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12/11/16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706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12/11/16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243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12/11/16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538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12/11/16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302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905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3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426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5344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371600"/>
            <a:ext cx="421005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1050" y="1371600"/>
            <a:ext cx="4211638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01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28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28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881438"/>
            <a:ext cx="8229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130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28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881438"/>
            <a:ext cx="8229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2321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851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12/11/16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104519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73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70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993"/>
            <a:ext cx="40386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993"/>
            <a:ext cx="40386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631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875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12/11/16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1045195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12/11/16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414587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6016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719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0214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159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248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523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4994"/>
            <a:ext cx="4040188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523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4994"/>
            <a:ext cx="4041775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12/11/16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261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5405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12/11/16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8360019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12/11/16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9384702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12/11/16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7923535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12/11/16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8988618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12/11/16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4109484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12/11/16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66980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12/11/16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7805133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0746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187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12/11/16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492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8825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12/11/16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6426105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8234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897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12/11/16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1478025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6365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5344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371600"/>
            <a:ext cx="421005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1050" y="1371600"/>
            <a:ext cx="4211638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382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2508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5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25088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5088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 dirty="0"/>
          </a:p>
        </p:txBody>
      </p:sp>
      <p:sp>
        <p:nvSpPr>
          <p:cNvPr id="25088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4D584A2-0344-4A64-85F9-86CD4928F9D9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250889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0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1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2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3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4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5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6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7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8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9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0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1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2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3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4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5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6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7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8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9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10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11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12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13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14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15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16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17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18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19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0920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41" name="Group 41"/>
          <p:cNvGrpSpPr>
            <a:grpSpLocks/>
          </p:cNvGrpSpPr>
          <p:nvPr userDrawn="1"/>
        </p:nvGrpSpPr>
        <p:grpSpPr bwMode="auto">
          <a:xfrm>
            <a:off x="609600" y="152400"/>
            <a:ext cx="2438400" cy="420688"/>
            <a:chOff x="0" y="6"/>
            <a:chExt cx="1248" cy="265"/>
          </a:xfrm>
        </p:grpSpPr>
        <p:sp>
          <p:nvSpPr>
            <p:cNvPr id="42" name="Rectangle 42"/>
            <p:cNvSpPr>
              <a:spLocks noChangeArrowheads="1"/>
            </p:cNvSpPr>
            <p:nvPr userDrawn="1"/>
          </p:nvSpPr>
          <p:spPr bwMode="auto">
            <a:xfrm>
              <a:off x="0" y="6"/>
              <a:ext cx="12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A50021"/>
                  </a:solidFill>
                  <a:latin typeface="Helvetica Neue Bold Condensed" pitchFamily="-12" charset="0"/>
                  <a:ea typeface="ＭＳ Ｐゴシック" pitchFamily="34" charset="-128"/>
                </a:rPr>
                <a:t>School of Computer Science</a:t>
              </a:r>
            </a:p>
          </p:txBody>
        </p:sp>
        <p:pic>
          <p:nvPicPr>
            <p:cNvPr id="43" name="Picture 43" descr="wordmarkred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" y="168"/>
              <a:ext cx="639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4" name="Picture 44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90500" y="152400"/>
            <a:ext cx="430213" cy="449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2046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0F549-F879-4053-8685-4286A63136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8278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16BF4-0C06-46C4-8F64-4CF8DA863C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217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12/11/16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510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FC620-C6B9-49BD-AA1C-2FA7D4C50E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0424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70ADC6-CE19-4300-8EBE-7AC2ADD77F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7956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B5796-D054-4DD8-B5EF-73FA0ED307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544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152400"/>
            <a:ext cx="2114550" cy="5859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191250" cy="5859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96E2E-D738-4E1C-9FCE-771120A47E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1188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28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28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881438"/>
            <a:ext cx="8229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65747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11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11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CD3B44FC-3DD7-4F46-9E87-ED25DEAC5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1614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28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881438"/>
            <a:ext cx="8229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2670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:\paint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123D27-44AE-1D4A-8491-6DE6BEA9989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102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BB205A-3110-804D-BCA5-F8244F042B0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939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B32D5A-8082-774C-9D29-4812EBF5DF8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7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374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13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676400"/>
            <a:ext cx="4013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1AF86C-91F6-5344-B023-7256C9BAD80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613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ABEDB-4CFC-6847-9D03-9579480D8EA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173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5F3CFA-B6A8-2742-B240-918F23D61C2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393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749201-F89E-7B4D-A97E-1E7192B9306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407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9A741F-EAD6-4748-BD6A-614FB90B4AF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829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49901C-3A04-634F-B3E1-56190CCC448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764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40EE36-526D-6644-8989-4EB02D9E87D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837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53975"/>
            <a:ext cx="2057400" cy="6270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53975"/>
            <a:ext cx="6019800" cy="6270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C801EF-A2CD-0F4D-ABD3-8A65E309ED6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693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443C-72BE-CF4B-ACE7-DD445CD666F8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555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545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717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61FB-6672-D449-BF26-4C1DC7D36F2F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207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add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9603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2918-CC78-8D41-ABA1-1E8F61DC43D1}" type="datetime1">
              <a:rPr lang="en-US" smtClean="0"/>
              <a:t>12/11/16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4337535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12/11/16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1688783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599B-CF4E-4745-A1C4-0A1EAD1AE797}" type="datetime1">
              <a:rPr lang="en-US" smtClean="0"/>
              <a:t>12/11/16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385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83415-B2F7-814D-AB88-C1D4F5212AB3}" type="datetime1">
              <a:rPr lang="en-US" smtClean="0"/>
              <a:t>12/11/16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368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EB1A2-967F-EF46-A281-A64C8735F71A}" type="datetime1">
              <a:rPr lang="en-US" smtClean="0"/>
              <a:t>12/11/16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934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77EFC-DC2A-4140-AA88-6404FE9C25AF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875"/>
            <a:ext cx="2667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8822746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37D0-81EC-E749-AA69-D8326DE4460C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866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5801-B62B-1347-8D7D-E1D9FD950611}" type="datetimeFigureOut">
              <a:rPr lang="en-US" smtClean="0"/>
              <a:pPr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00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63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5.xml"/><Relationship Id="rId66" Type="http://schemas.openxmlformats.org/officeDocument/2006/relationships/slideLayout" Target="../slideLayouts/slideLayout66.xml"/><Relationship Id="rId67" Type="http://schemas.openxmlformats.org/officeDocument/2006/relationships/theme" Target="../theme/theme1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Relationship Id="rId11" Type="http://schemas.openxmlformats.org/officeDocument/2006/relationships/theme" Target="../theme/theme2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7.xml"/><Relationship Id="rId12" Type="http://schemas.openxmlformats.org/officeDocument/2006/relationships/theme" Target="../theme/theme3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9.xml"/><Relationship Id="rId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3.xml"/><Relationship Id="rId8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8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9.xml"/><Relationship Id="rId3" Type="http://schemas.openxmlformats.org/officeDocument/2006/relationships/slideLayout" Target="../slideLayouts/slideLayout90.xml"/><Relationship Id="rId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5.xml"/><Relationship Id="rId9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99.xml"/><Relationship Id="rId2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0760"/>
            <a:ext cx="82296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5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1" r:id="rId12"/>
    <p:sldLayoutId id="2147483672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63" r:id="rId44"/>
    <p:sldLayoutId id="2147483765" r:id="rId45"/>
    <p:sldLayoutId id="2147483766" r:id="rId46"/>
    <p:sldLayoutId id="2147483767" r:id="rId47"/>
    <p:sldLayoutId id="2147483768" r:id="rId48"/>
    <p:sldLayoutId id="2147483769" r:id="rId49"/>
    <p:sldLayoutId id="2147483770" r:id="rId50"/>
    <p:sldLayoutId id="2147483771" r:id="rId51"/>
    <p:sldLayoutId id="2147483772" r:id="rId52"/>
    <p:sldLayoutId id="2147483773" r:id="rId53"/>
    <p:sldLayoutId id="2147483774" r:id="rId54"/>
    <p:sldLayoutId id="2147483775" r:id="rId55"/>
    <p:sldLayoutId id="2147483776" r:id="rId56"/>
    <p:sldLayoutId id="2147483777" r:id="rId57"/>
    <p:sldLayoutId id="2147483778" r:id="rId58"/>
    <p:sldLayoutId id="2147483779" r:id="rId59"/>
    <p:sldLayoutId id="2147483780" r:id="rId60"/>
    <p:sldLayoutId id="2147483781" r:id="rId61"/>
    <p:sldLayoutId id="2147483782" r:id="rId62"/>
    <p:sldLayoutId id="2147483783" r:id="rId63"/>
    <p:sldLayoutId id="2147483784" r:id="rId64"/>
    <p:sldLayoutId id="2147483785" r:id="rId65"/>
    <p:sldLayoutId id="2147483786" r:id="rId66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4986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986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629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/>
            </a:lvl1pPr>
          </a:lstStyle>
          <a:p>
            <a:endParaRPr lang="en-US" altLang="en-US"/>
          </a:p>
        </p:txBody>
      </p:sp>
      <p:sp>
        <p:nvSpPr>
          <p:cNvPr id="24986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>
                <a:ea typeface="宋体" pitchFamily="2" charset="-122"/>
              </a:defRPr>
            </a:lvl1pPr>
          </a:lstStyle>
          <a:p>
            <a:r>
              <a:rPr lang="en-US" altLang="zh-CN" smtClean="0"/>
              <a:t>© Eric Xing @ CMU, 2005-2015</a:t>
            </a:r>
            <a:endParaRPr lang="en-US" altLang="en-US" dirty="0"/>
          </a:p>
        </p:txBody>
      </p:sp>
      <p:sp>
        <p:nvSpPr>
          <p:cNvPr id="2498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629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/>
            </a:lvl1pPr>
          </a:lstStyle>
          <a:p>
            <a:fld id="{3C8A92B3-C588-4B17-81E3-2FFE229700D3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249865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66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67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68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69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70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71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72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73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74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75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76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77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78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79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80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81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82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83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84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85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86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87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88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89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90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91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92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93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94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95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9896" name="Rectangle 40"/>
          <p:cNvSpPr>
            <a:spLocks noChangeArrowheads="1"/>
          </p:cNvSpPr>
          <p:nvPr userDrawn="1"/>
        </p:nvSpPr>
        <p:spPr bwMode="auto">
          <a:xfrm>
            <a:off x="76200" y="1371600"/>
            <a:ext cx="8991600" cy="76200"/>
          </a:xfrm>
          <a:prstGeom prst="rect">
            <a:avLst/>
          </a:prstGeom>
          <a:gradFill rotWithShape="1">
            <a:gsLst>
              <a:gs pos="0">
                <a:srgbClr val="333399">
                  <a:alpha val="94000"/>
                </a:srgbClr>
              </a:gs>
              <a:gs pos="100000">
                <a:srgbClr val="333399">
                  <a:gamma/>
                  <a:shade val="25490"/>
                  <a:invGamma/>
                  <a:alpha val="3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3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2200">
          <a:solidFill>
            <a:srgbClr val="333399"/>
          </a:solidFill>
          <a:latin typeface="+mn-lt"/>
          <a:ea typeface="+mn-ea"/>
          <a:cs typeface="+mn-cs"/>
        </a:defRPr>
      </a:lvl1pPr>
      <a:lvl2pPr marL="692150" indent="-347663" algn="l" rtl="0" fontAlgn="base">
        <a:spcBef>
          <a:spcPct val="3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600">
          <a:solidFill>
            <a:srgbClr val="3366FF"/>
          </a:solidFill>
          <a:latin typeface="+mn-lt"/>
        </a:defRPr>
      </a:lvl2pPr>
      <a:lvl3pPr marL="987425" indent="-293688" algn="l" rtl="0" fontAlgn="base">
        <a:spcBef>
          <a:spcPct val="3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1400">
          <a:solidFill>
            <a:srgbClr val="669900"/>
          </a:solidFill>
          <a:latin typeface="+mn-lt"/>
        </a:defRPr>
      </a:lvl3pPr>
      <a:lvl4pPr marL="1281113" indent="-292100" algn="l" rtl="0" fontAlgn="base"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1200">
          <a:solidFill>
            <a:srgbClr val="333399"/>
          </a:solidFill>
          <a:latin typeface="+mn-lt"/>
        </a:defRPr>
      </a:lvl4pPr>
      <a:lvl5pPr marL="1598613" indent="-315913" algn="l" rtl="0" fontAlgn="base">
        <a:spcBef>
          <a:spcPct val="3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1000">
          <a:solidFill>
            <a:srgbClr val="333399"/>
          </a:solidFill>
          <a:latin typeface="+mn-lt"/>
        </a:defRPr>
      </a:lvl5pPr>
      <a:lvl6pPr marL="2055813" indent="-315913" algn="l" rtl="0" fontAlgn="base">
        <a:spcBef>
          <a:spcPct val="3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1000">
          <a:solidFill>
            <a:srgbClr val="333399"/>
          </a:solidFill>
          <a:latin typeface="+mn-lt"/>
        </a:defRPr>
      </a:lvl6pPr>
      <a:lvl7pPr marL="2513013" indent="-315913" algn="l" rtl="0" fontAlgn="base">
        <a:spcBef>
          <a:spcPct val="3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1000">
          <a:solidFill>
            <a:srgbClr val="333399"/>
          </a:solidFill>
          <a:latin typeface="+mn-lt"/>
        </a:defRPr>
      </a:lvl7pPr>
      <a:lvl8pPr marL="2970213" indent="-315913" algn="l" rtl="0" fontAlgn="base">
        <a:spcBef>
          <a:spcPct val="3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1000">
          <a:solidFill>
            <a:srgbClr val="333399"/>
          </a:solidFill>
          <a:latin typeface="+mn-lt"/>
        </a:defRPr>
      </a:lvl8pPr>
      <a:lvl9pPr marL="3427413" indent="-315913" algn="l" rtl="0" fontAlgn="base">
        <a:spcBef>
          <a:spcPct val="3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1000">
          <a:solidFill>
            <a:srgbClr val="33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539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6400"/>
            <a:ext cx="8178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4770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600.465 - Intro to NLP - J. Eisner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2FDB50E5-E1D8-5A4D-8102-F1430BFB9E4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0" name="Picture 7" descr="A:\paint.GIF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139825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1910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8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xmlns:p14="http://schemas.microsoft.com/office/powerpoint/2010/main"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kumimoji="1"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kumimoji="1"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kumimoji="1"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kumimoji="1"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kumimoji="1"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3124200" cy="14176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124200" y="0"/>
            <a:ext cx="6019800" cy="14176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0" y="142836"/>
            <a:ext cx="5562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39493-8D72-7745-A3DC-04B5A9850C8F}" type="datetime1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56997-4F5F-5A42-B306-795126905A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35801-B62B-1347-8D7D-E1D9FD950611}" type="datetimeFigureOut">
              <a:rPr lang="en-US" smtClean="0"/>
              <a:pPr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8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ctr" defTabSz="457177" rtl="0" eaLnBrk="1" latinLnBrk="0" hangingPunct="1">
        <a:spcBef>
          <a:spcPct val="0"/>
        </a:spcBef>
        <a:buNone/>
        <a:defRPr sz="44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45717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45717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457177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45717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3/3f/Monty_open_door.svg" TargetMode="External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34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3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2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2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37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38.w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39.wmf"/><Relationship Id="rId10" Type="http://schemas.openxmlformats.org/officeDocument/2006/relationships/oleObject" Target="../embeddings/oleObject8.bin"/><Relationship Id="rId11" Type="http://schemas.openxmlformats.org/officeDocument/2006/relationships/image" Target="../media/image40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4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48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47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589" y="2136803"/>
            <a:ext cx="7444275" cy="208925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6"/>
                </a:solidFill>
              </a:rPr>
              <a:t>Directed Graphical Models</a:t>
            </a:r>
            <a:br>
              <a:rPr lang="en-US" sz="3600" b="1" dirty="0" smtClean="0">
                <a:solidFill>
                  <a:schemeClr val="accent6"/>
                </a:solidFill>
              </a:rPr>
            </a:br>
            <a:r>
              <a:rPr lang="en-US" sz="3600" b="1" dirty="0" smtClean="0">
                <a:solidFill>
                  <a:schemeClr val="accent6"/>
                </a:solidFill>
              </a:rPr>
              <a:t>(aka. Bayesian Networks)</a:t>
            </a:r>
            <a:endParaRPr lang="en-US" sz="3600" b="1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1</a:t>
            </a:fld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439922" y="4802334"/>
            <a:ext cx="3481897" cy="1081917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Matt Gormley</a:t>
            </a:r>
          </a:p>
          <a:p>
            <a:pPr algn="r"/>
            <a:r>
              <a:rPr lang="en-US" dirty="0">
                <a:solidFill>
                  <a:srgbClr val="000000"/>
                </a:solidFill>
              </a:rPr>
              <a:t>Lecture </a:t>
            </a:r>
            <a:r>
              <a:rPr lang="en-US" dirty="0" smtClean="0">
                <a:solidFill>
                  <a:srgbClr val="000000"/>
                </a:solidFill>
              </a:rPr>
              <a:t>21</a:t>
            </a:r>
            <a:endParaRPr lang="en-US" dirty="0">
              <a:solidFill>
                <a:srgbClr val="000000"/>
              </a:solidFill>
            </a:endParaRPr>
          </a:p>
          <a:p>
            <a:pPr algn="r"/>
            <a:r>
              <a:rPr lang="en-US" dirty="0" smtClean="0">
                <a:solidFill>
                  <a:srgbClr val="000000"/>
                </a:solidFill>
              </a:rPr>
              <a:t>November 9, 2016</a:t>
            </a:r>
          </a:p>
          <a:p>
            <a:pPr algn="r"/>
            <a:endParaRPr lang="en-US" dirty="0"/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609600" y="152400"/>
            <a:ext cx="2438400" cy="420688"/>
            <a:chOff x="0" y="6"/>
            <a:chExt cx="1248" cy="265"/>
          </a:xfrm>
        </p:grpSpPr>
        <p:sp>
          <p:nvSpPr>
            <p:cNvPr id="8" name="Rectangle 42"/>
            <p:cNvSpPr>
              <a:spLocks noChangeArrowheads="1"/>
            </p:cNvSpPr>
            <p:nvPr userDrawn="1"/>
          </p:nvSpPr>
          <p:spPr bwMode="auto">
            <a:xfrm>
              <a:off x="0" y="6"/>
              <a:ext cx="12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dirty="0">
                  <a:solidFill>
                    <a:srgbClr val="A50021"/>
                  </a:solidFill>
                  <a:latin typeface="Helvetica Neue Bold Condensed" pitchFamily="-12" charset="0"/>
                  <a:ea typeface="ＭＳ Ｐゴシック" pitchFamily="34" charset="-128"/>
                </a:rPr>
                <a:t>School of Computer Science</a:t>
              </a:r>
            </a:p>
          </p:txBody>
        </p:sp>
        <p:pic>
          <p:nvPicPr>
            <p:cNvPr id="9" name="Picture 43" descr="wordmarkred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" y="168"/>
              <a:ext cx="639" cy="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" y="152400"/>
            <a:ext cx="430213" cy="449263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>
            <a:off x="7940631" y="512249"/>
            <a:ext cx="42692" cy="58481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533645" y="2027652"/>
            <a:ext cx="8356875" cy="320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Subtitle 5"/>
          <p:cNvSpPr txBox="1">
            <a:spLocks/>
          </p:cNvSpPr>
          <p:nvPr/>
        </p:nvSpPr>
        <p:spPr>
          <a:xfrm>
            <a:off x="227109" y="4912047"/>
            <a:ext cx="3481897" cy="1081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00" b="1" dirty="0" smtClean="0"/>
              <a:t>Readings:</a:t>
            </a:r>
          </a:p>
          <a:p>
            <a:pPr algn="l"/>
            <a:r>
              <a:rPr lang="en-US" sz="1500" dirty="0" smtClean="0"/>
              <a:t>Bishop 8.1 and 8.2.2</a:t>
            </a:r>
            <a:br>
              <a:rPr lang="en-US" sz="1500" dirty="0" smtClean="0"/>
            </a:br>
            <a:r>
              <a:rPr lang="en-US" sz="1500" dirty="0" smtClean="0"/>
              <a:t>Mitchell 6.11</a:t>
            </a:r>
            <a:br>
              <a:rPr lang="en-US" sz="1500" dirty="0" smtClean="0"/>
            </a:br>
            <a:r>
              <a:rPr lang="en-US" sz="1500" dirty="0" smtClean="0"/>
              <a:t>Murphy 10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65663" y="1291294"/>
            <a:ext cx="7340526" cy="7043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/>
              <a:t>10-601B Introduction to Machine Learning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677507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Word Alignment / Phrase Extraction</a:t>
            </a:r>
            <a:endParaRPr lang="en-US" dirty="0"/>
          </a:p>
        </p:txBody>
      </p:sp>
      <p:sp>
        <p:nvSpPr>
          <p:cNvPr id="83970" name="Content Placeholder 2"/>
          <p:cNvSpPr>
            <a:spLocks noGrp="1"/>
          </p:cNvSpPr>
          <p:nvPr>
            <p:ph idx="1"/>
          </p:nvPr>
        </p:nvSpPr>
        <p:spPr>
          <a:xfrm>
            <a:off x="457200" y="1211263"/>
            <a:ext cx="5105400" cy="5003800"/>
          </a:xfrm>
        </p:spPr>
        <p:txBody>
          <a:bodyPr/>
          <a:lstStyle/>
          <a:p>
            <a:pPr eaLnBrk="1" hangingPunct="1"/>
            <a:r>
              <a:rPr lang="en-US" sz="3000" b="1" smtClean="0"/>
              <a:t>Variables (boolean)</a:t>
            </a:r>
            <a:r>
              <a:rPr lang="en-US" sz="3000" smtClean="0"/>
              <a:t>:</a:t>
            </a:r>
          </a:p>
          <a:p>
            <a:pPr lvl="1" eaLnBrk="1" hangingPunct="1"/>
            <a:r>
              <a:rPr lang="en-US" sz="2600" smtClean="0"/>
              <a:t>For each (Chinese phrase, English phrase) pair, </a:t>
            </a:r>
            <a:br>
              <a:rPr lang="en-US" sz="2600" smtClean="0"/>
            </a:br>
            <a:r>
              <a:rPr lang="en-US" sz="2600" smtClean="0"/>
              <a:t>are they linked?</a:t>
            </a:r>
          </a:p>
          <a:p>
            <a:pPr eaLnBrk="1" hangingPunct="1"/>
            <a:r>
              <a:rPr lang="en-US" sz="3000" b="1" smtClean="0"/>
              <a:t>Interactions</a:t>
            </a:r>
            <a:r>
              <a:rPr lang="en-US" sz="3000" smtClean="0"/>
              <a:t>:</a:t>
            </a:r>
          </a:p>
          <a:p>
            <a:pPr lvl="1" eaLnBrk="1" hangingPunct="1"/>
            <a:r>
              <a:rPr lang="en-US" sz="2600" smtClean="0"/>
              <a:t>Word fertilities</a:t>
            </a:r>
          </a:p>
          <a:p>
            <a:pPr lvl="1" eaLnBrk="1" hangingPunct="1"/>
            <a:r>
              <a:rPr lang="en-US" sz="2600" smtClean="0"/>
              <a:t>Few “jumps” (discontinuities)</a:t>
            </a:r>
          </a:p>
          <a:p>
            <a:pPr lvl="1" eaLnBrk="1" hangingPunct="1"/>
            <a:r>
              <a:rPr lang="en-US" sz="2600" smtClean="0"/>
              <a:t>Syntactic reorderings</a:t>
            </a:r>
          </a:p>
          <a:p>
            <a:pPr lvl="1" eaLnBrk="1" hangingPunct="1"/>
            <a:r>
              <a:rPr lang="en-US" sz="2600" smtClean="0"/>
              <a:t>“ITG contraint” on alignment</a:t>
            </a:r>
          </a:p>
          <a:p>
            <a:pPr lvl="1" eaLnBrk="1" hangingPunct="1"/>
            <a:r>
              <a:rPr lang="en-US" sz="2600" smtClean="0"/>
              <a:t>Phrases are disjoint (?)</a:t>
            </a:r>
          </a:p>
          <a:p>
            <a:pPr lvl="1" eaLnBrk="1" hangingPunct="1"/>
            <a:endParaRPr lang="en-US" sz="26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A6A8A-31C4-462B-93E6-CD07883F9488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256338"/>
            <a:ext cx="3740150" cy="6016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cs typeface="+mn-cs"/>
              </a:rPr>
              <a:t>(Burkett &amp; Klein, 2012)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079625" cy="4397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Application:</a:t>
            </a:r>
          </a:p>
        </p:txBody>
      </p:sp>
      <p:pic>
        <p:nvPicPr>
          <p:cNvPr id="83974" name="Picture 6" descr="burkett-12-align-exampl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2750" y="1211263"/>
            <a:ext cx="3162300" cy="1992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3975" name="Picture 8" descr="burkett-12-fg-full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76938" y="3581400"/>
            <a:ext cx="2709862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270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0" descr="con-vote-fg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8938" y="630238"/>
            <a:ext cx="9885363" cy="808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Congressional Voting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AA404-2445-4BF7-9484-7809C5767FA4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256338"/>
            <a:ext cx="4256088" cy="6016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cs typeface="+mn-cs"/>
              </a:rPr>
              <a:t>(</a:t>
            </a:r>
            <a:r>
              <a:rPr lang="en-US" sz="2800" dirty="0" err="1">
                <a:latin typeface="+mn-lt"/>
                <a:cs typeface="+mn-cs"/>
              </a:rPr>
              <a:t>Stoyanov</a:t>
            </a:r>
            <a:r>
              <a:rPr lang="en-US" sz="2800" dirty="0">
                <a:latin typeface="+mn-lt"/>
                <a:cs typeface="+mn-cs"/>
              </a:rPr>
              <a:t> &amp; Eisner, 2012)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2079625" cy="4397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Application: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21517" y="1168726"/>
            <a:ext cx="4393668" cy="4487315"/>
          </a:xfr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/>
              <a:t>Variables</a:t>
            </a:r>
            <a:r>
              <a:rPr lang="en-US" dirty="0" smtClean="0"/>
              <a:t>:</a:t>
            </a:r>
            <a:endParaRPr lang="en-US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Representative’s vote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Text of all speeches of a representative 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Local contexts of references between two representatives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/>
              <a:t>Interactions</a:t>
            </a:r>
            <a:r>
              <a:rPr lang="en-US" dirty="0" smtClean="0"/>
              <a:t>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Words used by representative and their vote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Pairs of representatives and their local context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34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Structured Prediction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Examples of structured prediction</a:t>
            </a:r>
          </a:p>
          <a:p>
            <a:pPr lvl="1"/>
            <a:r>
              <a:rPr lang="en-US" dirty="0" smtClean="0"/>
              <a:t>Part-of-speech (POS) tagging</a:t>
            </a:r>
          </a:p>
          <a:p>
            <a:pPr lvl="1"/>
            <a:r>
              <a:rPr lang="en-US" dirty="0" smtClean="0"/>
              <a:t>Handwriting recognition</a:t>
            </a:r>
          </a:p>
          <a:p>
            <a:pPr lvl="1"/>
            <a:r>
              <a:rPr lang="en-US" dirty="0" smtClean="0"/>
              <a:t>Speech recognition</a:t>
            </a:r>
          </a:p>
          <a:p>
            <a:pPr lvl="1"/>
            <a:r>
              <a:rPr lang="en-US" dirty="0" smtClean="0"/>
              <a:t>Word alignment</a:t>
            </a:r>
          </a:p>
          <a:p>
            <a:pPr lvl="1"/>
            <a:r>
              <a:rPr lang="en-US" dirty="0" smtClean="0"/>
              <a:t>Congressional voting</a:t>
            </a:r>
          </a:p>
          <a:p>
            <a:r>
              <a:rPr lang="en-US" b="1" dirty="0" smtClean="0"/>
              <a:t>Examples of latent structure</a:t>
            </a:r>
          </a:p>
          <a:p>
            <a:pPr lvl="1"/>
            <a:r>
              <a:rPr lang="en-US" dirty="0" smtClean="0"/>
              <a:t>Object recognition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11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Study: Object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Data consists of images </a:t>
            </a:r>
            <a:r>
              <a:rPr lang="en-US" b="1" i="1" dirty="0" smtClean="0">
                <a:latin typeface="Times New Roman"/>
                <a:cs typeface="Times New Roman"/>
              </a:rPr>
              <a:t>x</a:t>
            </a:r>
            <a:r>
              <a:rPr lang="en-US" dirty="0" smtClean="0"/>
              <a:t> and labels </a:t>
            </a:r>
            <a:r>
              <a:rPr lang="en-US" i="1" dirty="0" smtClean="0">
                <a:latin typeface="Times New Roman"/>
                <a:cs typeface="Times New Roman"/>
              </a:rPr>
              <a:t>y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731" y="4250346"/>
            <a:ext cx="2542703" cy="1695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745" y="4218996"/>
            <a:ext cx="2581110" cy="1721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2731" y="1884812"/>
            <a:ext cx="2781279" cy="1722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745" y="1884812"/>
            <a:ext cx="2581110" cy="17228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65111" y="3734741"/>
            <a:ext cx="1204148" cy="19755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pigeon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65111" y="6058033"/>
            <a:ext cx="1204148" cy="19755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leopard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60622" y="6058033"/>
            <a:ext cx="1204148" cy="19755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llama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60622" y="3734741"/>
            <a:ext cx="1548459" cy="19755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rhinoceros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687115" y="2060222"/>
            <a:ext cx="1073033" cy="1890218"/>
            <a:chOff x="7337189" y="1787407"/>
            <a:chExt cx="1073033" cy="1890218"/>
          </a:xfrm>
        </p:grpSpPr>
        <p:sp>
          <p:nvSpPr>
            <p:cNvPr id="16" name="Right Brace 15"/>
            <p:cNvSpPr/>
            <p:nvPr/>
          </p:nvSpPr>
          <p:spPr>
            <a:xfrm>
              <a:off x="7337189" y="3373926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Brace 16"/>
            <p:cNvSpPr/>
            <p:nvPr/>
          </p:nvSpPr>
          <p:spPr>
            <a:xfrm>
              <a:off x="7337189" y="1787407"/>
              <a:ext cx="160279" cy="1476964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72726" y="333548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 smtClean="0">
                  <a:latin typeface="Times New Roman"/>
                  <a:cs typeface="Times New Roman"/>
                </a:rPr>
                <a:t>y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(1)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572962" y="231217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>
                  <a:latin typeface="Times New Roman"/>
                  <a:cs typeface="Times New Roman"/>
                </a:rPr>
                <a:t>x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(1)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451960" y="2042078"/>
            <a:ext cx="1073033" cy="1890218"/>
            <a:chOff x="7337189" y="1787407"/>
            <a:chExt cx="1073033" cy="1890218"/>
          </a:xfrm>
        </p:grpSpPr>
        <p:sp>
          <p:nvSpPr>
            <p:cNvPr id="21" name="Right Brace 20"/>
            <p:cNvSpPr/>
            <p:nvPr/>
          </p:nvSpPr>
          <p:spPr>
            <a:xfrm>
              <a:off x="7337189" y="3373926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Brace 21"/>
            <p:cNvSpPr/>
            <p:nvPr/>
          </p:nvSpPr>
          <p:spPr>
            <a:xfrm>
              <a:off x="7337189" y="1787407"/>
              <a:ext cx="160279" cy="1476964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72726" y="333548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 smtClean="0">
                  <a:latin typeface="Times New Roman"/>
                  <a:cs typeface="Times New Roman"/>
                </a:rPr>
                <a:t>y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(2)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572962" y="231217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>
                  <a:latin typeface="Times New Roman"/>
                  <a:cs typeface="Times New Roman"/>
                </a:rPr>
                <a:t>x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(2)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51724" y="4384184"/>
            <a:ext cx="1073033" cy="1890218"/>
            <a:chOff x="7337189" y="1787407"/>
            <a:chExt cx="1073033" cy="1890218"/>
          </a:xfrm>
        </p:grpSpPr>
        <p:sp>
          <p:nvSpPr>
            <p:cNvPr id="26" name="Right Brace 25"/>
            <p:cNvSpPr/>
            <p:nvPr/>
          </p:nvSpPr>
          <p:spPr>
            <a:xfrm>
              <a:off x="7337189" y="3373926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Brace 26"/>
            <p:cNvSpPr/>
            <p:nvPr/>
          </p:nvSpPr>
          <p:spPr>
            <a:xfrm>
              <a:off x="7337189" y="1787407"/>
              <a:ext cx="160279" cy="1476964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572726" y="333548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 smtClean="0">
                  <a:latin typeface="Times New Roman"/>
                  <a:cs typeface="Times New Roman"/>
                </a:rPr>
                <a:t>y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(4)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72962" y="231217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>
                  <a:latin typeface="Times New Roman"/>
                  <a:cs typeface="Times New Roman"/>
                </a:rPr>
                <a:t>x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(4)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687115" y="4384184"/>
            <a:ext cx="1073033" cy="1890218"/>
            <a:chOff x="7337189" y="1787407"/>
            <a:chExt cx="1073033" cy="1890218"/>
          </a:xfrm>
        </p:grpSpPr>
        <p:sp>
          <p:nvSpPr>
            <p:cNvPr id="31" name="Right Brace 30"/>
            <p:cNvSpPr/>
            <p:nvPr/>
          </p:nvSpPr>
          <p:spPr>
            <a:xfrm>
              <a:off x="7337189" y="3373926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Brace 31"/>
            <p:cNvSpPr/>
            <p:nvPr/>
          </p:nvSpPr>
          <p:spPr>
            <a:xfrm>
              <a:off x="7337189" y="1787407"/>
              <a:ext cx="160279" cy="1476964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72726" y="333548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 smtClean="0">
                  <a:latin typeface="Times New Roman"/>
                  <a:cs typeface="Times New Roman"/>
                </a:rPr>
                <a:t>y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(3)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72962" y="231217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>
                  <a:latin typeface="Times New Roman"/>
                  <a:cs typeface="Times New Roman"/>
                </a:rPr>
                <a:t>x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(3)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893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Study: Object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Data consists of images </a:t>
            </a:r>
            <a:r>
              <a:rPr lang="en-US" b="1" i="1" dirty="0" smtClean="0">
                <a:latin typeface="Times New Roman"/>
                <a:cs typeface="Times New Roman"/>
              </a:rPr>
              <a:t>x</a:t>
            </a:r>
            <a:r>
              <a:rPr lang="en-US" dirty="0" smtClean="0"/>
              <a:t> and labels </a:t>
            </a:r>
            <a:r>
              <a:rPr lang="en-US" i="1" dirty="0" smtClean="0">
                <a:latin typeface="Times New Roman"/>
                <a:cs typeface="Times New Roman"/>
              </a:rPr>
              <a:t>y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14</a:t>
            </a:fld>
            <a:endParaRPr lang="en-US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43748" y="1905568"/>
            <a:ext cx="2993437" cy="2195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Preprocess data into “patches”</a:t>
            </a:r>
          </a:p>
          <a:p>
            <a:r>
              <a:rPr lang="en-US" sz="2000" dirty="0" smtClean="0"/>
              <a:t>Posit a latent labeling </a:t>
            </a:r>
            <a:r>
              <a:rPr lang="en-US" sz="2000" b="1" i="1" dirty="0">
                <a:latin typeface="Times New Roman"/>
                <a:cs typeface="Times New Roman"/>
              </a:rPr>
              <a:t>z</a:t>
            </a:r>
            <a:r>
              <a:rPr lang="en-US" sz="2000" dirty="0" smtClean="0"/>
              <a:t> describing the object’s parts (e.g. head, leg, tail, torso, grass)</a:t>
            </a:r>
          </a:p>
          <a:p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3731273" y="2430233"/>
            <a:ext cx="4609070" cy="3372445"/>
            <a:chOff x="3731273" y="2430233"/>
            <a:chExt cx="4609070" cy="3372445"/>
          </a:xfrm>
        </p:grpSpPr>
        <p:grpSp>
          <p:nvGrpSpPr>
            <p:cNvPr id="6" name="Group 5"/>
            <p:cNvGrpSpPr/>
            <p:nvPr/>
          </p:nvGrpSpPr>
          <p:grpSpPr>
            <a:xfrm>
              <a:off x="3731273" y="2430233"/>
              <a:ext cx="4609070" cy="3372445"/>
              <a:chOff x="2201893" y="2983905"/>
              <a:chExt cx="4609070" cy="3372445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01893" y="2983905"/>
                <a:ext cx="4609070" cy="3074317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913481" y="6158795"/>
                <a:ext cx="1204148" cy="19755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dirty="0" smtClean="0"/>
                  <a:t>leopard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 rot="1781516">
                <a:off x="3076221" y="4910666"/>
                <a:ext cx="301037" cy="874889"/>
              </a:xfrm>
              <a:prstGeom prst="rect">
                <a:avLst/>
              </a:prstGeom>
              <a:solidFill>
                <a:schemeClr val="accent1">
                  <a:alpha val="7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21042400">
                <a:off x="4329288" y="4909223"/>
                <a:ext cx="301037" cy="874889"/>
              </a:xfrm>
              <a:prstGeom prst="rect">
                <a:avLst/>
              </a:prstGeom>
              <a:solidFill>
                <a:schemeClr val="accent1">
                  <a:alpha val="7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 rot="19792132">
                <a:off x="5431671" y="4817030"/>
                <a:ext cx="301037" cy="874889"/>
              </a:xfrm>
              <a:prstGeom prst="rect">
                <a:avLst/>
              </a:prstGeom>
              <a:solidFill>
                <a:schemeClr val="accent1">
                  <a:alpha val="7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18826118">
                <a:off x="6035441" y="4628425"/>
                <a:ext cx="301037" cy="874889"/>
              </a:xfrm>
              <a:prstGeom prst="rect">
                <a:avLst/>
              </a:prstGeom>
              <a:solidFill>
                <a:schemeClr val="accent1">
                  <a:alpha val="7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19562480">
                <a:off x="6352886" y="4131374"/>
                <a:ext cx="191877" cy="1193854"/>
              </a:xfrm>
              <a:prstGeom prst="rect">
                <a:avLst/>
              </a:prstGeom>
              <a:solidFill>
                <a:schemeClr val="accent3">
                  <a:alpha val="7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5208632">
                <a:off x="2948093" y="4007514"/>
                <a:ext cx="769238" cy="679302"/>
              </a:xfrm>
              <a:prstGeom prst="rect">
                <a:avLst/>
              </a:prstGeom>
              <a:solidFill>
                <a:schemeClr val="accent2">
                  <a:alpha val="7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5208632">
                <a:off x="4330324" y="3380157"/>
                <a:ext cx="949631" cy="2076674"/>
              </a:xfrm>
              <a:prstGeom prst="rect">
                <a:avLst/>
              </a:prstGeom>
              <a:solidFill>
                <a:schemeClr val="accent4">
                  <a:alpha val="7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 rot="5400000">
              <a:off x="4576144" y="1763329"/>
              <a:ext cx="2901458" cy="4428031"/>
            </a:xfrm>
            <a:custGeom>
              <a:avLst/>
              <a:gdLst/>
              <a:ahLst/>
              <a:cxnLst/>
              <a:rect l="l" t="t" r="r" b="b"/>
              <a:pathLst>
                <a:path w="2901458" h="4428031">
                  <a:moveTo>
                    <a:pt x="0" y="4428031"/>
                  </a:moveTo>
                  <a:lnTo>
                    <a:pt x="0" y="0"/>
                  </a:lnTo>
                  <a:lnTo>
                    <a:pt x="806357" y="0"/>
                  </a:lnTo>
                  <a:lnTo>
                    <a:pt x="806357" y="3904074"/>
                  </a:lnTo>
                  <a:lnTo>
                    <a:pt x="2628082" y="3904074"/>
                  </a:lnTo>
                  <a:lnTo>
                    <a:pt x="2628082" y="0"/>
                  </a:lnTo>
                  <a:lnTo>
                    <a:pt x="2901458" y="0"/>
                  </a:lnTo>
                  <a:lnTo>
                    <a:pt x="2901458" y="4428031"/>
                  </a:lnTo>
                  <a:close/>
                </a:path>
              </a:pathLst>
            </a:custGeom>
            <a:solidFill>
              <a:schemeClr val="bg2">
                <a:alpha val="76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Content Placeholder 2"/>
          <p:cNvSpPr txBox="1">
            <a:spLocks/>
          </p:cNvSpPr>
          <p:nvPr/>
        </p:nvSpPr>
        <p:spPr>
          <a:xfrm>
            <a:off x="543748" y="4100900"/>
            <a:ext cx="2993437" cy="247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Define graphical model with these latent variables in mind</a:t>
            </a:r>
          </a:p>
          <a:p>
            <a:r>
              <a:rPr lang="en-US" sz="2000" b="1" i="1" dirty="0">
                <a:latin typeface="Times New Roman"/>
                <a:cs typeface="Times New Roman"/>
              </a:rPr>
              <a:t>z</a:t>
            </a:r>
            <a:r>
              <a:rPr lang="en-US" sz="2000" b="1" i="1" dirty="0" smtClean="0">
                <a:latin typeface="Times New Roman"/>
                <a:cs typeface="Times New Roman"/>
              </a:rPr>
              <a:t> </a:t>
            </a:r>
            <a:r>
              <a:rPr lang="en-US" sz="2000" dirty="0" smtClean="0"/>
              <a:t>is not observed at train or test time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3377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Study: Object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Data consists of images </a:t>
            </a:r>
            <a:r>
              <a:rPr lang="en-US" b="1" i="1" dirty="0" smtClean="0">
                <a:latin typeface="Times New Roman"/>
                <a:cs typeface="Times New Roman"/>
              </a:rPr>
              <a:t>x</a:t>
            </a:r>
            <a:r>
              <a:rPr lang="en-US" dirty="0" smtClean="0"/>
              <a:t> and labels </a:t>
            </a:r>
            <a:r>
              <a:rPr lang="en-US" i="1" dirty="0" smtClean="0">
                <a:latin typeface="Times New Roman"/>
                <a:cs typeface="Times New Roman"/>
              </a:rPr>
              <a:t>y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15</a:t>
            </a:fld>
            <a:endParaRPr lang="en-US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43748" y="1905568"/>
            <a:ext cx="2993437" cy="2195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Preprocess data into “patches”</a:t>
            </a:r>
          </a:p>
          <a:p>
            <a:r>
              <a:rPr lang="en-US" sz="2000" dirty="0" smtClean="0"/>
              <a:t>Posit a latent labeling </a:t>
            </a:r>
            <a:r>
              <a:rPr lang="en-US" sz="2000" b="1" i="1" dirty="0">
                <a:latin typeface="Times New Roman"/>
                <a:cs typeface="Times New Roman"/>
              </a:rPr>
              <a:t>z</a:t>
            </a:r>
            <a:r>
              <a:rPr lang="en-US" sz="2000" dirty="0" smtClean="0"/>
              <a:t> describing the object’s parts (e.g. head, leg, tail, torso, grass)</a:t>
            </a:r>
          </a:p>
          <a:p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3731273" y="2430233"/>
            <a:ext cx="4609070" cy="3372445"/>
            <a:chOff x="3731273" y="2430233"/>
            <a:chExt cx="4609070" cy="3372445"/>
          </a:xfrm>
        </p:grpSpPr>
        <p:grpSp>
          <p:nvGrpSpPr>
            <p:cNvPr id="6" name="Group 5"/>
            <p:cNvGrpSpPr/>
            <p:nvPr/>
          </p:nvGrpSpPr>
          <p:grpSpPr>
            <a:xfrm>
              <a:off x="3731273" y="2430233"/>
              <a:ext cx="4609070" cy="3372445"/>
              <a:chOff x="2201893" y="2983905"/>
              <a:chExt cx="4609070" cy="3372445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01893" y="2983905"/>
                <a:ext cx="4609070" cy="3074317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913481" y="6158795"/>
                <a:ext cx="1204148" cy="19755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dirty="0" smtClean="0"/>
                  <a:t>leopard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 rot="1781516">
                <a:off x="3076221" y="4910666"/>
                <a:ext cx="301037" cy="874889"/>
              </a:xfrm>
              <a:prstGeom prst="rect">
                <a:avLst/>
              </a:prstGeom>
              <a:solidFill>
                <a:schemeClr val="accent1">
                  <a:alpha val="7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21042400">
                <a:off x="4329288" y="4909223"/>
                <a:ext cx="301037" cy="874889"/>
              </a:xfrm>
              <a:prstGeom prst="rect">
                <a:avLst/>
              </a:prstGeom>
              <a:solidFill>
                <a:schemeClr val="accent1">
                  <a:alpha val="7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 rot="19792132">
                <a:off x="5431671" y="4817030"/>
                <a:ext cx="301037" cy="874889"/>
              </a:xfrm>
              <a:prstGeom prst="rect">
                <a:avLst/>
              </a:prstGeom>
              <a:solidFill>
                <a:schemeClr val="accent1">
                  <a:alpha val="7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18826118">
                <a:off x="6035441" y="4628425"/>
                <a:ext cx="301037" cy="874889"/>
              </a:xfrm>
              <a:prstGeom prst="rect">
                <a:avLst/>
              </a:prstGeom>
              <a:solidFill>
                <a:schemeClr val="accent1">
                  <a:alpha val="7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19562480">
                <a:off x="6352886" y="4131374"/>
                <a:ext cx="191877" cy="1193854"/>
              </a:xfrm>
              <a:prstGeom prst="rect">
                <a:avLst/>
              </a:prstGeom>
              <a:solidFill>
                <a:schemeClr val="accent3">
                  <a:alpha val="7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5208632">
                <a:off x="2948093" y="4007514"/>
                <a:ext cx="769238" cy="679302"/>
              </a:xfrm>
              <a:prstGeom prst="rect">
                <a:avLst/>
              </a:prstGeom>
              <a:solidFill>
                <a:schemeClr val="accent2">
                  <a:alpha val="7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5208632">
                <a:off x="4330324" y="3380157"/>
                <a:ext cx="949631" cy="2076674"/>
              </a:xfrm>
              <a:prstGeom prst="rect">
                <a:avLst/>
              </a:prstGeom>
              <a:solidFill>
                <a:schemeClr val="accent4">
                  <a:alpha val="7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 rot="5400000">
              <a:off x="4576144" y="1763329"/>
              <a:ext cx="2901458" cy="4428031"/>
            </a:xfrm>
            <a:custGeom>
              <a:avLst/>
              <a:gdLst/>
              <a:ahLst/>
              <a:cxnLst/>
              <a:rect l="l" t="t" r="r" b="b"/>
              <a:pathLst>
                <a:path w="2901458" h="4428031">
                  <a:moveTo>
                    <a:pt x="0" y="4428031"/>
                  </a:moveTo>
                  <a:lnTo>
                    <a:pt x="0" y="0"/>
                  </a:lnTo>
                  <a:lnTo>
                    <a:pt x="806357" y="0"/>
                  </a:lnTo>
                  <a:lnTo>
                    <a:pt x="806357" y="3904074"/>
                  </a:lnTo>
                  <a:lnTo>
                    <a:pt x="2628082" y="3904074"/>
                  </a:lnTo>
                  <a:lnTo>
                    <a:pt x="2628082" y="0"/>
                  </a:lnTo>
                  <a:lnTo>
                    <a:pt x="2901458" y="0"/>
                  </a:lnTo>
                  <a:lnTo>
                    <a:pt x="2901458" y="4428031"/>
                  </a:lnTo>
                  <a:close/>
                </a:path>
              </a:pathLst>
            </a:custGeom>
            <a:solidFill>
              <a:schemeClr val="bg2">
                <a:alpha val="76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Content Placeholder 2"/>
          <p:cNvSpPr txBox="1">
            <a:spLocks/>
          </p:cNvSpPr>
          <p:nvPr/>
        </p:nvSpPr>
        <p:spPr>
          <a:xfrm>
            <a:off x="543748" y="4100900"/>
            <a:ext cx="2993437" cy="247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Define graphical model with these latent variables in mind</a:t>
            </a:r>
          </a:p>
          <a:p>
            <a:r>
              <a:rPr lang="en-US" sz="2000" b="1" i="1" dirty="0">
                <a:latin typeface="Times New Roman"/>
                <a:cs typeface="Times New Roman"/>
              </a:rPr>
              <a:t>z</a:t>
            </a:r>
            <a:r>
              <a:rPr lang="en-US" sz="2000" b="1" i="1" dirty="0" smtClean="0">
                <a:latin typeface="Times New Roman"/>
                <a:cs typeface="Times New Roman"/>
              </a:rPr>
              <a:t> </a:t>
            </a:r>
            <a:r>
              <a:rPr lang="en-US" sz="2000" dirty="0" smtClean="0"/>
              <a:t>is not observed at train or test time</a:t>
            </a:r>
            <a:endParaRPr lang="en-US" sz="2000" dirty="0"/>
          </a:p>
        </p:txBody>
      </p:sp>
      <p:sp>
        <p:nvSpPr>
          <p:cNvPr id="28" name="Oval 27"/>
          <p:cNvSpPr/>
          <p:nvPr/>
        </p:nvSpPr>
        <p:spPr bwMode="auto">
          <a:xfrm rot="1774253">
            <a:off x="4406381" y="4931719"/>
            <a:ext cx="358356" cy="361847"/>
          </a:xfrm>
          <a:prstGeom prst="ellipse">
            <a:avLst/>
          </a:prstGeom>
          <a:solidFill>
            <a:srgbClr val="000000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sz="1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200" i="1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1200" i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 rot="1774253">
            <a:off x="4760686" y="4292409"/>
            <a:ext cx="357193" cy="363010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1200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5868986" y="4996578"/>
            <a:ext cx="358356" cy="361847"/>
          </a:xfrm>
          <a:prstGeom prst="ellipse">
            <a:avLst/>
          </a:prstGeom>
          <a:solidFill>
            <a:srgbClr val="000000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sz="1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200" i="1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200" i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5860842" y="4265903"/>
            <a:ext cx="358356" cy="363010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1200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 rot="20473217">
            <a:off x="7025159" y="4936054"/>
            <a:ext cx="357193" cy="361847"/>
          </a:xfrm>
          <a:prstGeom prst="ellipse">
            <a:avLst/>
          </a:prstGeom>
          <a:solidFill>
            <a:srgbClr val="000000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sz="1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200" i="1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1200" i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 rot="20473217">
            <a:off x="6782378" y="4246681"/>
            <a:ext cx="358356" cy="363010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1200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 rot="19569424">
            <a:off x="7777480" y="4722771"/>
            <a:ext cx="358356" cy="361847"/>
          </a:xfrm>
          <a:prstGeom prst="ellipse">
            <a:avLst/>
          </a:prstGeom>
          <a:solidFill>
            <a:srgbClr val="000000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sz="1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200" i="1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1200" i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 rot="19569424">
            <a:off x="7366047" y="4119037"/>
            <a:ext cx="358356" cy="363010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1200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 rot="19792258">
            <a:off x="7962519" y="4260713"/>
            <a:ext cx="358356" cy="361847"/>
          </a:xfrm>
          <a:prstGeom prst="ellipse">
            <a:avLst/>
          </a:prstGeom>
          <a:solidFill>
            <a:srgbClr val="000000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sz="1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200" i="1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1200" i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 rot="19792258">
            <a:off x="7589006" y="3632765"/>
            <a:ext cx="358356" cy="363010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1200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4687349" y="3833371"/>
            <a:ext cx="358356" cy="361847"/>
          </a:xfrm>
          <a:prstGeom prst="ellipse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200" i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1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Oval 74"/>
          <p:cNvSpPr/>
          <p:nvPr/>
        </p:nvSpPr>
        <p:spPr bwMode="auto">
          <a:xfrm>
            <a:off x="4680368" y="3102696"/>
            <a:ext cx="357193" cy="363010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1200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 rot="18188331">
            <a:off x="6638673" y="3803081"/>
            <a:ext cx="358356" cy="361847"/>
          </a:xfrm>
          <a:prstGeom prst="ellipse">
            <a:avLst/>
          </a:prstGeom>
          <a:solidFill>
            <a:srgbClr val="000000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sz="1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200" i="1" baseline="-25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1200" i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 rot="18188331">
            <a:off x="6023777" y="3409713"/>
            <a:ext cx="357193" cy="363010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1200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Oval 93"/>
          <p:cNvSpPr/>
          <p:nvPr/>
        </p:nvSpPr>
        <p:spPr bwMode="auto">
          <a:xfrm>
            <a:off x="6464898" y="5571816"/>
            <a:ext cx="357193" cy="363010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en-US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165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Study: Object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Data consists of images </a:t>
            </a:r>
            <a:r>
              <a:rPr lang="en-US" b="1" i="1" dirty="0" smtClean="0">
                <a:latin typeface="Times New Roman"/>
                <a:cs typeface="Times New Roman"/>
              </a:rPr>
              <a:t>x</a:t>
            </a:r>
            <a:r>
              <a:rPr lang="en-US" dirty="0" smtClean="0"/>
              <a:t> and labels </a:t>
            </a:r>
            <a:r>
              <a:rPr lang="en-US" i="1" dirty="0" smtClean="0">
                <a:latin typeface="Times New Roman"/>
                <a:cs typeface="Times New Roman"/>
              </a:rPr>
              <a:t>y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16</a:t>
            </a:fld>
            <a:endParaRPr lang="en-US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43748" y="1905568"/>
            <a:ext cx="2993437" cy="2195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Preprocess data into “patches”</a:t>
            </a:r>
          </a:p>
          <a:p>
            <a:r>
              <a:rPr lang="en-US" sz="2000" dirty="0" smtClean="0"/>
              <a:t>Posit a latent labeling </a:t>
            </a:r>
            <a:r>
              <a:rPr lang="en-US" sz="2000" b="1" i="1" dirty="0">
                <a:latin typeface="Times New Roman"/>
                <a:cs typeface="Times New Roman"/>
              </a:rPr>
              <a:t>z</a:t>
            </a:r>
            <a:r>
              <a:rPr lang="en-US" sz="2000" dirty="0" smtClean="0"/>
              <a:t> describing the object’s parts (e.g. head, leg, tail, torso, grass)</a:t>
            </a:r>
          </a:p>
          <a:p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3731273" y="2430233"/>
            <a:ext cx="4609070" cy="3372445"/>
            <a:chOff x="3731273" y="2430233"/>
            <a:chExt cx="4609070" cy="3372445"/>
          </a:xfrm>
        </p:grpSpPr>
        <p:grpSp>
          <p:nvGrpSpPr>
            <p:cNvPr id="6" name="Group 5"/>
            <p:cNvGrpSpPr/>
            <p:nvPr/>
          </p:nvGrpSpPr>
          <p:grpSpPr>
            <a:xfrm>
              <a:off x="3731273" y="2430233"/>
              <a:ext cx="4609070" cy="3372445"/>
              <a:chOff x="2201893" y="2983905"/>
              <a:chExt cx="4609070" cy="3372445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01893" y="2983905"/>
                <a:ext cx="4609070" cy="3074317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913481" y="6158795"/>
                <a:ext cx="1204148" cy="19755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dirty="0" smtClean="0"/>
                  <a:t>leopard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 rot="1781516">
                <a:off x="3076221" y="4910666"/>
                <a:ext cx="301037" cy="874889"/>
              </a:xfrm>
              <a:prstGeom prst="rect">
                <a:avLst/>
              </a:prstGeom>
              <a:solidFill>
                <a:schemeClr val="accent1">
                  <a:alpha val="7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21042400">
                <a:off x="4329288" y="4909223"/>
                <a:ext cx="301037" cy="874889"/>
              </a:xfrm>
              <a:prstGeom prst="rect">
                <a:avLst/>
              </a:prstGeom>
              <a:solidFill>
                <a:schemeClr val="accent1">
                  <a:alpha val="7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 rot="19792132">
                <a:off x="5431671" y="4817030"/>
                <a:ext cx="301037" cy="874889"/>
              </a:xfrm>
              <a:prstGeom prst="rect">
                <a:avLst/>
              </a:prstGeom>
              <a:solidFill>
                <a:schemeClr val="accent1">
                  <a:alpha val="7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18826118">
                <a:off x="6035441" y="4628425"/>
                <a:ext cx="301037" cy="874889"/>
              </a:xfrm>
              <a:prstGeom prst="rect">
                <a:avLst/>
              </a:prstGeom>
              <a:solidFill>
                <a:schemeClr val="accent1">
                  <a:alpha val="7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19562480">
                <a:off x="6352886" y="4131374"/>
                <a:ext cx="191877" cy="1193854"/>
              </a:xfrm>
              <a:prstGeom prst="rect">
                <a:avLst/>
              </a:prstGeom>
              <a:solidFill>
                <a:schemeClr val="accent3">
                  <a:alpha val="7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5208632">
                <a:off x="2948093" y="4007514"/>
                <a:ext cx="769238" cy="679302"/>
              </a:xfrm>
              <a:prstGeom prst="rect">
                <a:avLst/>
              </a:prstGeom>
              <a:solidFill>
                <a:schemeClr val="accent2">
                  <a:alpha val="7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5208632">
                <a:off x="4330324" y="3380157"/>
                <a:ext cx="949631" cy="2076674"/>
              </a:xfrm>
              <a:prstGeom prst="rect">
                <a:avLst/>
              </a:prstGeom>
              <a:solidFill>
                <a:schemeClr val="accent4">
                  <a:alpha val="76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 rot="5400000">
              <a:off x="4576144" y="1763329"/>
              <a:ext cx="2901458" cy="4428031"/>
            </a:xfrm>
            <a:custGeom>
              <a:avLst/>
              <a:gdLst/>
              <a:ahLst/>
              <a:cxnLst/>
              <a:rect l="l" t="t" r="r" b="b"/>
              <a:pathLst>
                <a:path w="2901458" h="4428031">
                  <a:moveTo>
                    <a:pt x="0" y="4428031"/>
                  </a:moveTo>
                  <a:lnTo>
                    <a:pt x="0" y="0"/>
                  </a:lnTo>
                  <a:lnTo>
                    <a:pt x="806357" y="0"/>
                  </a:lnTo>
                  <a:lnTo>
                    <a:pt x="806357" y="3904074"/>
                  </a:lnTo>
                  <a:lnTo>
                    <a:pt x="2628082" y="3904074"/>
                  </a:lnTo>
                  <a:lnTo>
                    <a:pt x="2628082" y="0"/>
                  </a:lnTo>
                  <a:lnTo>
                    <a:pt x="2901458" y="0"/>
                  </a:lnTo>
                  <a:lnTo>
                    <a:pt x="2901458" y="4428031"/>
                  </a:lnTo>
                  <a:close/>
                </a:path>
              </a:pathLst>
            </a:custGeom>
            <a:solidFill>
              <a:schemeClr val="bg2">
                <a:alpha val="76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Content Placeholder 2"/>
          <p:cNvSpPr txBox="1">
            <a:spLocks/>
          </p:cNvSpPr>
          <p:nvPr/>
        </p:nvSpPr>
        <p:spPr>
          <a:xfrm>
            <a:off x="543748" y="4100900"/>
            <a:ext cx="2993437" cy="247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Define graphical model with these latent variables in mind</a:t>
            </a:r>
          </a:p>
          <a:p>
            <a:r>
              <a:rPr lang="en-US" sz="2000" b="1" i="1" dirty="0">
                <a:latin typeface="Times New Roman"/>
                <a:cs typeface="Times New Roman"/>
              </a:rPr>
              <a:t>z</a:t>
            </a:r>
            <a:r>
              <a:rPr lang="en-US" sz="2000" b="1" i="1" dirty="0" smtClean="0">
                <a:latin typeface="Times New Roman"/>
                <a:cs typeface="Times New Roman"/>
              </a:rPr>
              <a:t> </a:t>
            </a:r>
            <a:r>
              <a:rPr lang="en-US" sz="2000" dirty="0" smtClean="0"/>
              <a:t>is not observed at train or test time</a:t>
            </a:r>
            <a:endParaRPr lang="en-US" sz="2000" dirty="0"/>
          </a:p>
        </p:txBody>
      </p:sp>
      <p:cxnSp>
        <p:nvCxnSpPr>
          <p:cNvPr id="34" name="Straight Connector 33"/>
          <p:cNvCxnSpPr>
            <a:stCxn id="33" idx="4"/>
            <a:endCxn id="28" idx="0"/>
          </p:cNvCxnSpPr>
          <p:nvPr/>
        </p:nvCxnSpPr>
        <p:spPr bwMode="auto">
          <a:xfrm flipH="1">
            <a:off x="4674845" y="4631777"/>
            <a:ext cx="174865" cy="323508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33" idx="6"/>
            <a:endCxn id="37" idx="2"/>
          </p:cNvCxnSpPr>
          <p:nvPr/>
        </p:nvCxnSpPr>
        <p:spPr bwMode="auto">
          <a:xfrm flipV="1">
            <a:off x="5094616" y="4447408"/>
            <a:ext cx="766226" cy="114643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 bwMode="auto">
          <a:xfrm>
            <a:off x="5355017" y="4423709"/>
            <a:ext cx="175687" cy="174525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algn="ctr">
              <a:defRPr/>
            </a:pPr>
            <a:r>
              <a:rPr lang="en-US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ψ</a:t>
            </a:r>
            <a:r>
              <a:rPr lang="en-US" sz="12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Straight Connector 37"/>
          <p:cNvCxnSpPr>
            <a:stCxn id="37" idx="4"/>
            <a:endCxn id="29" idx="0"/>
          </p:cNvCxnSpPr>
          <p:nvPr/>
        </p:nvCxnSpPr>
        <p:spPr bwMode="auto">
          <a:xfrm>
            <a:off x="6040020" y="4628913"/>
            <a:ext cx="8144" cy="367665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7" idx="6"/>
            <a:endCxn id="41" idx="2"/>
          </p:cNvCxnSpPr>
          <p:nvPr/>
        </p:nvCxnSpPr>
        <p:spPr bwMode="auto">
          <a:xfrm>
            <a:off x="6219198" y="4447408"/>
            <a:ext cx="572719" cy="38461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 bwMode="auto">
          <a:xfrm>
            <a:off x="6393879" y="4379796"/>
            <a:ext cx="174524" cy="174525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algn="ctr">
              <a:defRPr/>
            </a:pPr>
            <a:r>
              <a:rPr lang="en-US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ψ</a:t>
            </a:r>
            <a:r>
              <a:rPr lang="en-US" sz="12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" name="Straight Connector 41"/>
          <p:cNvCxnSpPr>
            <a:stCxn id="41" idx="4"/>
            <a:endCxn id="30" idx="0"/>
          </p:cNvCxnSpPr>
          <p:nvPr/>
        </p:nvCxnSpPr>
        <p:spPr bwMode="auto">
          <a:xfrm>
            <a:off x="7019988" y="4600028"/>
            <a:ext cx="125523" cy="345658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41" idx="6"/>
            <a:endCxn id="45" idx="2"/>
          </p:cNvCxnSpPr>
          <p:nvPr/>
        </p:nvCxnSpPr>
        <p:spPr bwMode="auto">
          <a:xfrm>
            <a:off x="7131195" y="4370503"/>
            <a:ext cx="265211" cy="29826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 bwMode="auto">
          <a:xfrm>
            <a:off x="7212204" y="4332144"/>
            <a:ext cx="97137" cy="97137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algn="ctr">
              <a:defRPr/>
            </a:pPr>
            <a:endParaRPr lang="en-US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6" name="Straight Connector 45"/>
          <p:cNvCxnSpPr>
            <a:stCxn id="45" idx="4"/>
            <a:endCxn id="31" idx="0"/>
          </p:cNvCxnSpPr>
          <p:nvPr/>
        </p:nvCxnSpPr>
        <p:spPr bwMode="auto">
          <a:xfrm>
            <a:off x="7646308" y="4451294"/>
            <a:ext cx="209590" cy="302131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45" idx="6"/>
            <a:endCxn id="49" idx="2"/>
          </p:cNvCxnSpPr>
          <p:nvPr/>
        </p:nvCxnSpPr>
        <p:spPr bwMode="auto">
          <a:xfrm flipH="1" flipV="1">
            <a:off x="7613213" y="3904208"/>
            <a:ext cx="80831" cy="296547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49" idx="4"/>
            <a:endCxn id="32" idx="0"/>
          </p:cNvCxnSpPr>
          <p:nvPr/>
        </p:nvCxnSpPr>
        <p:spPr bwMode="auto">
          <a:xfrm>
            <a:off x="7859290" y="3971253"/>
            <a:ext cx="191593" cy="313903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 rot="1774253">
            <a:off x="4580149" y="4246908"/>
            <a:ext cx="365337" cy="1092522"/>
            <a:chOff x="4580149" y="4246908"/>
            <a:chExt cx="365337" cy="1092522"/>
          </a:xfrm>
        </p:grpSpPr>
        <p:sp>
          <p:nvSpPr>
            <p:cNvPr id="28" name="Oval 27"/>
            <p:cNvSpPr/>
            <p:nvPr/>
          </p:nvSpPr>
          <p:spPr bwMode="auto">
            <a:xfrm>
              <a:off x="4587130" y="4977583"/>
              <a:ext cx="358356" cy="361847"/>
            </a:xfrm>
            <a:prstGeom prst="ellipse">
              <a:avLst/>
            </a:prstGeom>
            <a:solidFill>
              <a:srgbClr val="000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200" i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1200" i="1" baseline="-25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4580149" y="4246908"/>
              <a:ext cx="357193" cy="363010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2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US" sz="1200" i="1" baseline="-25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4672065" y="4706490"/>
              <a:ext cx="176851" cy="176851"/>
            </a:xfrm>
            <a:prstGeom prst="rect">
              <a:avLst/>
            </a:prstGeom>
            <a:solidFill>
              <a:schemeClr val="tx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Ctr="1"/>
            <a:lstStyle/>
            <a:p>
              <a:pPr algn="ctr">
                <a:defRPr/>
              </a:pPr>
              <a:r>
                <a:rPr lang="en-US" sz="12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ψ</a:t>
              </a:r>
              <a:r>
                <a:rPr lang="en-US" sz="1200" i="1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860842" y="4265903"/>
            <a:ext cx="366500" cy="1092522"/>
            <a:chOff x="5860842" y="4360326"/>
            <a:chExt cx="366500" cy="1092522"/>
          </a:xfrm>
        </p:grpSpPr>
        <p:sp>
          <p:nvSpPr>
            <p:cNvPr id="29" name="Oval 28"/>
            <p:cNvSpPr/>
            <p:nvPr/>
          </p:nvSpPr>
          <p:spPr bwMode="auto">
            <a:xfrm>
              <a:off x="5868986" y="5091001"/>
              <a:ext cx="358356" cy="361847"/>
            </a:xfrm>
            <a:prstGeom prst="ellipse">
              <a:avLst/>
            </a:prstGeom>
            <a:solidFill>
              <a:srgbClr val="000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200" i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1200" i="1" baseline="-25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5860842" y="4360326"/>
              <a:ext cx="358356" cy="363010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2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US" sz="1200" i="1" baseline="-25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5952757" y="4819908"/>
              <a:ext cx="176851" cy="176851"/>
            </a:xfrm>
            <a:prstGeom prst="rect">
              <a:avLst/>
            </a:prstGeom>
            <a:solidFill>
              <a:schemeClr val="tx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Ctr="1"/>
            <a:lstStyle/>
            <a:p>
              <a:pPr algn="ctr">
                <a:defRPr/>
              </a:pPr>
              <a:r>
                <a:rPr lang="en-US" sz="12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ψ</a:t>
              </a:r>
              <a:r>
                <a:rPr lang="en-US" sz="1200" i="1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 rot="20473217">
            <a:off x="6899618" y="4226139"/>
            <a:ext cx="365337" cy="1092522"/>
            <a:chOff x="6792802" y="4309983"/>
            <a:chExt cx="365337" cy="1092522"/>
          </a:xfrm>
        </p:grpSpPr>
        <p:sp>
          <p:nvSpPr>
            <p:cNvPr id="30" name="Oval 29"/>
            <p:cNvSpPr/>
            <p:nvPr/>
          </p:nvSpPr>
          <p:spPr bwMode="auto">
            <a:xfrm>
              <a:off x="6800946" y="5040658"/>
              <a:ext cx="357193" cy="361847"/>
            </a:xfrm>
            <a:prstGeom prst="ellipse">
              <a:avLst/>
            </a:prstGeom>
            <a:solidFill>
              <a:srgbClr val="000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200" i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1200" i="1" baseline="-25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1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6792802" y="4309983"/>
              <a:ext cx="358356" cy="363010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2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US" sz="1200" i="1" baseline="-25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6883554" y="4770728"/>
              <a:ext cx="175688" cy="176851"/>
            </a:xfrm>
            <a:prstGeom prst="rect">
              <a:avLst/>
            </a:prstGeom>
            <a:solidFill>
              <a:schemeClr val="tx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Ctr="1"/>
            <a:lstStyle/>
            <a:p>
              <a:pPr algn="ctr">
                <a:defRPr/>
              </a:pPr>
              <a:r>
                <a:rPr lang="en-US" sz="12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ψ</a:t>
              </a:r>
              <a:r>
                <a:rPr lang="en-US" sz="1200" i="1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12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 rot="19569424">
            <a:off x="7568693" y="4055616"/>
            <a:ext cx="364173" cy="1092522"/>
            <a:chOff x="7438541" y="5158152"/>
            <a:chExt cx="364173" cy="1092522"/>
          </a:xfrm>
        </p:grpSpPr>
        <p:sp>
          <p:nvSpPr>
            <p:cNvPr id="31" name="Oval 30"/>
            <p:cNvSpPr/>
            <p:nvPr/>
          </p:nvSpPr>
          <p:spPr bwMode="auto">
            <a:xfrm>
              <a:off x="7444358" y="5888827"/>
              <a:ext cx="358356" cy="361847"/>
            </a:xfrm>
            <a:prstGeom prst="ellipse">
              <a:avLst/>
            </a:prstGeom>
            <a:solidFill>
              <a:srgbClr val="000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200" i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1200" i="1" baseline="-25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1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7438541" y="5158152"/>
              <a:ext cx="358356" cy="363010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2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US" sz="1200" i="1" baseline="-25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7530456" y="5617734"/>
              <a:ext cx="175687" cy="176851"/>
            </a:xfrm>
            <a:prstGeom prst="rect">
              <a:avLst/>
            </a:prstGeom>
            <a:solidFill>
              <a:schemeClr val="tx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Ctr="1"/>
            <a:lstStyle/>
            <a:p>
              <a:pPr algn="ctr">
                <a:defRPr/>
              </a:pPr>
              <a:r>
                <a:rPr lang="en-US" sz="12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ψ</a:t>
              </a:r>
              <a:r>
                <a:rPr lang="en-US" sz="1200" i="1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12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 rot="19792258">
            <a:off x="7771544" y="3581441"/>
            <a:ext cx="366501" cy="1092521"/>
            <a:chOff x="7893468" y="3737890"/>
            <a:chExt cx="366501" cy="1092521"/>
          </a:xfrm>
        </p:grpSpPr>
        <p:sp>
          <p:nvSpPr>
            <p:cNvPr id="32" name="Oval 31"/>
            <p:cNvSpPr/>
            <p:nvPr/>
          </p:nvSpPr>
          <p:spPr bwMode="auto">
            <a:xfrm>
              <a:off x="7901613" y="4468564"/>
              <a:ext cx="358356" cy="361847"/>
            </a:xfrm>
            <a:prstGeom prst="ellipse">
              <a:avLst/>
            </a:prstGeom>
            <a:solidFill>
              <a:srgbClr val="000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200" i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1200" i="1" baseline="-25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1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7893468" y="3737890"/>
              <a:ext cx="358356" cy="363010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2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US" sz="1200" i="1" baseline="-25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7985381" y="4198633"/>
              <a:ext cx="175687" cy="176851"/>
            </a:xfrm>
            <a:prstGeom prst="rect">
              <a:avLst/>
            </a:prstGeom>
            <a:solidFill>
              <a:schemeClr val="tx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Ctr="1"/>
            <a:lstStyle/>
            <a:p>
              <a:pPr algn="ctr">
                <a:defRPr/>
              </a:pPr>
              <a:r>
                <a:rPr lang="en-US" sz="12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ψ</a:t>
              </a:r>
              <a:r>
                <a:rPr lang="en-US" sz="1200" i="1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endParaRPr lang="en-US" sz="12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71" name="Straight Connector 70"/>
          <p:cNvCxnSpPr>
            <a:stCxn id="75" idx="4"/>
            <a:endCxn id="74" idx="0"/>
          </p:cNvCxnSpPr>
          <p:nvPr/>
        </p:nvCxnSpPr>
        <p:spPr bwMode="auto">
          <a:xfrm>
            <a:off x="4858965" y="3465706"/>
            <a:ext cx="7562" cy="367665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75" idx="6"/>
            <a:endCxn id="81" idx="0"/>
          </p:cNvCxnSpPr>
          <p:nvPr/>
        </p:nvCxnSpPr>
        <p:spPr bwMode="auto">
          <a:xfrm>
            <a:off x="5037561" y="3284201"/>
            <a:ext cx="1012830" cy="207793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4680368" y="3102696"/>
            <a:ext cx="365337" cy="1092522"/>
            <a:chOff x="4580149" y="4246908"/>
            <a:chExt cx="365337" cy="1092522"/>
          </a:xfrm>
        </p:grpSpPr>
        <p:sp>
          <p:nvSpPr>
            <p:cNvPr id="74" name="Oval 73"/>
            <p:cNvSpPr/>
            <p:nvPr/>
          </p:nvSpPr>
          <p:spPr bwMode="auto">
            <a:xfrm>
              <a:off x="4587130" y="4977583"/>
              <a:ext cx="358356" cy="361847"/>
            </a:xfrm>
            <a:prstGeom prst="ellipse">
              <a:avLst/>
            </a:prstGeom>
            <a:solidFill>
              <a:schemeClr val="tx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2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1200" i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1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4580149" y="4246908"/>
              <a:ext cx="357193" cy="363010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2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US" sz="1200" i="1" baseline="-25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4672065" y="4706490"/>
              <a:ext cx="176851" cy="176851"/>
            </a:xfrm>
            <a:prstGeom prst="rect">
              <a:avLst/>
            </a:prstGeom>
            <a:solidFill>
              <a:schemeClr val="tx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Ctr="1"/>
            <a:lstStyle/>
            <a:p>
              <a:pPr algn="ctr">
                <a:defRPr/>
              </a:pPr>
              <a:r>
                <a:rPr lang="en-US" sz="12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ψ</a:t>
              </a:r>
              <a:r>
                <a:rPr lang="en-US" sz="1200" i="1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2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77" name="Straight Connector 76"/>
          <p:cNvCxnSpPr>
            <a:stCxn id="81" idx="4"/>
            <a:endCxn id="80" idx="0"/>
          </p:cNvCxnSpPr>
          <p:nvPr/>
        </p:nvCxnSpPr>
        <p:spPr bwMode="auto">
          <a:xfrm>
            <a:off x="6354357" y="3690441"/>
            <a:ext cx="311998" cy="194658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81" idx="2"/>
            <a:endCxn id="37" idx="0"/>
          </p:cNvCxnSpPr>
          <p:nvPr/>
        </p:nvCxnSpPr>
        <p:spPr bwMode="auto">
          <a:xfrm flipH="1">
            <a:off x="6040020" y="3740765"/>
            <a:ext cx="64720" cy="525138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9" name="Group 78"/>
          <p:cNvGrpSpPr/>
          <p:nvPr/>
        </p:nvGrpSpPr>
        <p:grpSpPr>
          <a:xfrm rot="18188331">
            <a:off x="6327359" y="3240948"/>
            <a:ext cx="365338" cy="1092522"/>
            <a:chOff x="4580148" y="4246908"/>
            <a:chExt cx="365338" cy="1092522"/>
          </a:xfrm>
        </p:grpSpPr>
        <p:sp>
          <p:nvSpPr>
            <p:cNvPr id="80" name="Oval 79"/>
            <p:cNvSpPr/>
            <p:nvPr/>
          </p:nvSpPr>
          <p:spPr bwMode="auto">
            <a:xfrm>
              <a:off x="4587130" y="4977583"/>
              <a:ext cx="358356" cy="361847"/>
            </a:xfrm>
            <a:prstGeom prst="ellipse">
              <a:avLst/>
            </a:prstGeom>
            <a:solidFill>
              <a:srgbClr val="000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200" i="1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sz="1200" i="1" baseline="-25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1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Oval 80"/>
            <p:cNvSpPr/>
            <p:nvPr/>
          </p:nvSpPr>
          <p:spPr bwMode="auto">
            <a:xfrm>
              <a:off x="4580148" y="4246908"/>
              <a:ext cx="357193" cy="363010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2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US" sz="1200" i="1" baseline="-25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4672065" y="4706490"/>
              <a:ext cx="176851" cy="176851"/>
            </a:xfrm>
            <a:prstGeom prst="rect">
              <a:avLst/>
            </a:prstGeom>
            <a:solidFill>
              <a:schemeClr val="tx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Ctr="1"/>
            <a:lstStyle/>
            <a:p>
              <a:pPr algn="ctr">
                <a:defRPr/>
              </a:pPr>
              <a:r>
                <a:rPr lang="en-US" sz="12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ψ</a:t>
              </a:r>
              <a:r>
                <a:rPr lang="en-US" sz="1200" i="1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7" name="Rectangle 86"/>
          <p:cNvSpPr/>
          <p:nvPr/>
        </p:nvSpPr>
        <p:spPr bwMode="auto">
          <a:xfrm>
            <a:off x="7612646" y="4007067"/>
            <a:ext cx="97137" cy="97137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algn="ctr">
              <a:defRPr/>
            </a:pPr>
            <a:endParaRPr lang="en-US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5965349" y="3930198"/>
            <a:ext cx="174524" cy="174525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algn="ctr">
              <a:defRPr/>
            </a:pPr>
            <a:r>
              <a:rPr lang="en-US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ψ</a:t>
            </a:r>
            <a:r>
              <a:rPr lang="en-US" sz="12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Rectangle 92"/>
          <p:cNvSpPr/>
          <p:nvPr/>
        </p:nvSpPr>
        <p:spPr bwMode="auto">
          <a:xfrm>
            <a:off x="5442861" y="3291181"/>
            <a:ext cx="174524" cy="174525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Ctr="1"/>
          <a:lstStyle/>
          <a:p>
            <a:pPr algn="ctr">
              <a:defRPr/>
            </a:pPr>
            <a:r>
              <a:rPr lang="en-US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ψ</a:t>
            </a:r>
            <a:r>
              <a:rPr lang="en-US" sz="12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Oval 93"/>
          <p:cNvSpPr/>
          <p:nvPr/>
        </p:nvSpPr>
        <p:spPr bwMode="auto">
          <a:xfrm>
            <a:off x="6464898" y="5571816"/>
            <a:ext cx="357193" cy="363010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en-US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5" name="Straight Connector 94"/>
          <p:cNvCxnSpPr>
            <a:stCxn id="51" idx="3"/>
            <a:endCxn id="94" idx="0"/>
          </p:cNvCxnSpPr>
          <p:nvPr/>
        </p:nvCxnSpPr>
        <p:spPr bwMode="auto">
          <a:xfrm>
            <a:off x="4836839" y="4837178"/>
            <a:ext cx="1806656" cy="734638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52" idx="3"/>
            <a:endCxn id="94" idx="0"/>
          </p:cNvCxnSpPr>
          <p:nvPr/>
        </p:nvCxnSpPr>
        <p:spPr bwMode="auto">
          <a:xfrm>
            <a:off x="6129608" y="4813911"/>
            <a:ext cx="513887" cy="757905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53" idx="1"/>
            <a:endCxn id="94" idx="0"/>
          </p:cNvCxnSpPr>
          <p:nvPr/>
        </p:nvCxnSpPr>
        <p:spPr bwMode="auto">
          <a:xfrm flipH="1">
            <a:off x="6643495" y="4804746"/>
            <a:ext cx="352705" cy="767070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54" idx="1"/>
            <a:endCxn id="94" idx="0"/>
          </p:cNvCxnSpPr>
          <p:nvPr/>
        </p:nvCxnSpPr>
        <p:spPr bwMode="auto">
          <a:xfrm flipH="1">
            <a:off x="6643495" y="4653547"/>
            <a:ext cx="1033364" cy="918269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55" idx="1"/>
            <a:endCxn id="94" idx="0"/>
          </p:cNvCxnSpPr>
          <p:nvPr/>
        </p:nvCxnSpPr>
        <p:spPr bwMode="auto">
          <a:xfrm flipH="1">
            <a:off x="6643495" y="4176064"/>
            <a:ext cx="1233762" cy="1395752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82" idx="1"/>
            <a:endCxn id="94" idx="0"/>
          </p:cNvCxnSpPr>
          <p:nvPr/>
        </p:nvCxnSpPr>
        <p:spPr bwMode="auto">
          <a:xfrm>
            <a:off x="6461879" y="3864155"/>
            <a:ext cx="181616" cy="1707661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76" idx="3"/>
            <a:endCxn id="94" idx="0"/>
          </p:cNvCxnSpPr>
          <p:nvPr/>
        </p:nvCxnSpPr>
        <p:spPr bwMode="auto">
          <a:xfrm>
            <a:off x="4949135" y="3650704"/>
            <a:ext cx="1694360" cy="1921112"/>
          </a:xfrm>
          <a:prstGeom prst="line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39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0" grpId="0" animBg="1"/>
      <p:bldP spid="44" grpId="0" animBg="1"/>
      <p:bldP spid="87" grpId="0" animBg="1"/>
      <p:bldP spid="88" grpId="0" animBg="1"/>
      <p:bldP spid="9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Structured Prediction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17</a:t>
            </a:fld>
            <a:endParaRPr lang="en-US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709348" y="1088708"/>
            <a:ext cx="7963180" cy="7055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000" dirty="0" smtClean="0"/>
              <a:t>Preview of challenges to come…</a:t>
            </a:r>
            <a:endParaRPr lang="en-US" sz="4000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23620" y="1954529"/>
            <a:ext cx="7963180" cy="38028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Consider the task of finding the </a:t>
            </a:r>
            <a:r>
              <a:rPr lang="en-US" b="1" dirty="0" smtClean="0"/>
              <a:t>most probable assignment</a:t>
            </a:r>
            <a:r>
              <a:rPr lang="en-US" dirty="0" smtClean="0"/>
              <a:t> to the output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21926" y="3377259"/>
            <a:ext cx="3452518" cy="56444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600" dirty="0" smtClean="0"/>
              <a:t>Classification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40770" y="3377259"/>
            <a:ext cx="3452518" cy="56444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600" dirty="0" smtClean="0"/>
              <a:t>Structured Prediction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374444" y="3377259"/>
            <a:ext cx="0" cy="2041408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963" y="3941704"/>
            <a:ext cx="2971945" cy="1072445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857" y="3941704"/>
            <a:ext cx="2878828" cy="155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9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18</a:t>
            </a:fld>
            <a:endParaRPr lang="en-US"/>
          </a:p>
        </p:txBody>
      </p:sp>
      <p:sp>
        <p:nvSpPr>
          <p:cNvPr id="17" name="Content Placeholder 4"/>
          <p:cNvSpPr txBox="1">
            <a:spLocks/>
          </p:cNvSpPr>
          <p:nvPr/>
        </p:nvSpPr>
        <p:spPr>
          <a:xfrm>
            <a:off x="635039" y="997097"/>
            <a:ext cx="2540154" cy="2140347"/>
          </a:xfrm>
          <a:prstGeom prst="rect">
            <a:avLst/>
          </a:prstGeom>
          <a:solidFill>
            <a:srgbClr val="008000">
              <a:alpha val="46000"/>
            </a:srgbClr>
          </a:solidFill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dirty="0" smtClean="0"/>
              <a:t>The</a:t>
            </a:r>
            <a:r>
              <a:rPr lang="en-US" sz="2600" b="1" dirty="0" smtClean="0"/>
              <a:t> data </a:t>
            </a:r>
            <a:r>
              <a:rPr lang="en-US" sz="2600" dirty="0" smtClean="0"/>
              <a:t>inspires the structures we want to predict</a:t>
            </a:r>
          </a:p>
        </p:txBody>
      </p:sp>
      <p:sp>
        <p:nvSpPr>
          <p:cNvPr id="32" name="Content Placeholder 4"/>
          <p:cNvSpPr txBox="1">
            <a:spLocks/>
          </p:cNvSpPr>
          <p:nvPr/>
        </p:nvSpPr>
        <p:spPr>
          <a:xfrm>
            <a:off x="5991298" y="2605644"/>
            <a:ext cx="2695502" cy="870004"/>
          </a:xfrm>
          <a:prstGeom prst="rect">
            <a:avLst/>
          </a:prstGeom>
          <a:solidFill>
            <a:srgbClr val="FF6600">
              <a:alpha val="64000"/>
            </a:srgbClr>
          </a:solidFill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dirty="0" smtClean="0"/>
              <a:t>It also tells us what to optimize</a:t>
            </a:r>
          </a:p>
        </p:txBody>
      </p:sp>
      <p:sp>
        <p:nvSpPr>
          <p:cNvPr id="33" name="Content Placeholder 4"/>
          <p:cNvSpPr txBox="1">
            <a:spLocks/>
          </p:cNvSpPr>
          <p:nvPr/>
        </p:nvSpPr>
        <p:spPr>
          <a:xfrm>
            <a:off x="5991298" y="997097"/>
            <a:ext cx="2695502" cy="1550245"/>
          </a:xfrm>
          <a:prstGeom prst="rect">
            <a:avLst/>
          </a:prstGeom>
          <a:solidFill>
            <a:srgbClr val="FF6600">
              <a:alpha val="64000"/>
            </a:srgbClr>
          </a:solidFill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dirty="0" smtClean="0"/>
              <a:t>Our </a:t>
            </a:r>
            <a:r>
              <a:rPr lang="en-US" sz="2600" b="1" dirty="0" smtClean="0"/>
              <a:t>model</a:t>
            </a:r>
            <a:r>
              <a:rPr lang="en-US" sz="2600" dirty="0" smtClean="0"/>
              <a:t> defines a score for each structure</a:t>
            </a:r>
          </a:p>
        </p:txBody>
      </p:sp>
      <p:sp>
        <p:nvSpPr>
          <p:cNvPr id="34" name="Content Placeholder 4"/>
          <p:cNvSpPr txBox="1">
            <a:spLocks/>
          </p:cNvSpPr>
          <p:nvPr/>
        </p:nvSpPr>
        <p:spPr>
          <a:xfrm>
            <a:off x="5991298" y="4567358"/>
            <a:ext cx="2695502" cy="2060882"/>
          </a:xfrm>
          <a:prstGeom prst="rect">
            <a:avLst/>
          </a:prstGeom>
          <a:solidFill>
            <a:srgbClr val="FF0000">
              <a:alpha val="64000"/>
            </a:srgbClr>
          </a:solidFill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b="1" dirty="0" smtClean="0"/>
              <a:t>Learning</a:t>
            </a:r>
            <a:r>
              <a:rPr lang="en-US" sz="2400" dirty="0" smtClean="0"/>
              <a:t> tunes the parameters of the model</a:t>
            </a:r>
          </a:p>
        </p:txBody>
      </p:sp>
      <p:sp>
        <p:nvSpPr>
          <p:cNvPr id="35" name="Content Placeholder 4"/>
          <p:cNvSpPr txBox="1">
            <a:spLocks/>
          </p:cNvSpPr>
          <p:nvPr/>
        </p:nvSpPr>
        <p:spPr>
          <a:xfrm>
            <a:off x="635039" y="3614896"/>
            <a:ext cx="2540154" cy="2060883"/>
          </a:xfrm>
          <a:prstGeom prst="rect">
            <a:avLst/>
          </a:prstGeom>
          <a:solidFill>
            <a:srgbClr val="0000FF">
              <a:alpha val="55000"/>
            </a:srgbClr>
          </a:solidFill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b="1" dirty="0" smtClean="0"/>
              <a:t>Inference</a:t>
            </a:r>
            <a:r>
              <a:rPr lang="en-US" sz="2400" dirty="0" smtClean="0"/>
              <a:t> finds </a:t>
            </a:r>
            <a:br>
              <a:rPr lang="en-US" sz="2400" dirty="0" smtClean="0"/>
            </a:br>
            <a:r>
              <a:rPr lang="en-US" sz="2400" dirty="0" smtClean="0"/>
              <a:t>{</a:t>
            </a:r>
            <a:r>
              <a:rPr lang="en-US" sz="1500" dirty="0" smtClean="0"/>
              <a:t>best structure, </a:t>
            </a:r>
            <a:r>
              <a:rPr lang="en-US" sz="1500" dirty="0" err="1" smtClean="0"/>
              <a:t>marginals</a:t>
            </a:r>
            <a:r>
              <a:rPr lang="en-US" sz="1500" dirty="0" smtClean="0"/>
              <a:t>, partition function</a:t>
            </a:r>
            <a:r>
              <a:rPr lang="en-US" sz="2400" dirty="0" smtClean="0"/>
              <a:t>}</a:t>
            </a:r>
            <a:r>
              <a:rPr lang="en-US" sz="1500" dirty="0" smtClean="0"/>
              <a:t> </a:t>
            </a:r>
            <a:r>
              <a:rPr lang="en-US" sz="2400" dirty="0" smtClean="0"/>
              <a:t>for a new observation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418303" y="2493586"/>
            <a:ext cx="2374839" cy="2412563"/>
            <a:chOff x="2634219" y="2203730"/>
            <a:chExt cx="2374839" cy="2412563"/>
          </a:xfrm>
        </p:grpSpPr>
        <p:grpSp>
          <p:nvGrpSpPr>
            <p:cNvPr id="20" name="Group 19"/>
            <p:cNvGrpSpPr/>
            <p:nvPr/>
          </p:nvGrpSpPr>
          <p:grpSpPr>
            <a:xfrm>
              <a:off x="2670934" y="2203730"/>
              <a:ext cx="1275904" cy="1557344"/>
              <a:chOff x="1423754" y="933909"/>
              <a:chExt cx="3469258" cy="4276343"/>
            </a:xfrm>
          </p:grpSpPr>
          <p:sp>
            <p:nvSpPr>
              <p:cNvPr id="21" name="Oval 20"/>
              <p:cNvSpPr/>
              <p:nvPr/>
            </p:nvSpPr>
            <p:spPr>
              <a:xfrm rot="18911076">
                <a:off x="2031178" y="933909"/>
                <a:ext cx="2861834" cy="4276343"/>
              </a:xfrm>
              <a:prstGeom prst="ellipse">
                <a:avLst/>
              </a:prstGeom>
              <a:solidFill>
                <a:srgbClr val="008000">
                  <a:alpha val="61000"/>
                </a:srgb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423754" y="1904323"/>
                <a:ext cx="2759918" cy="807172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sz="1000" b="1" dirty="0" smtClean="0"/>
                  <a:t>Domain Knowledge</a:t>
                </a:r>
                <a:endParaRPr lang="en-US" sz="1000" dirty="0" smtClean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436329" y="2461296"/>
              <a:ext cx="1572729" cy="1042213"/>
              <a:chOff x="3504907" y="1641164"/>
              <a:chExt cx="4276343" cy="2861834"/>
            </a:xfrm>
          </p:grpSpPr>
          <p:sp>
            <p:nvSpPr>
              <p:cNvPr id="24" name="Oval 23"/>
              <p:cNvSpPr/>
              <p:nvPr/>
            </p:nvSpPr>
            <p:spPr>
              <a:xfrm rot="2711175">
                <a:off x="4212162" y="933909"/>
                <a:ext cx="2861834" cy="4276343"/>
              </a:xfrm>
              <a:prstGeom prst="ellipse">
                <a:avLst/>
              </a:prstGeom>
              <a:solidFill>
                <a:srgbClr val="FF6600">
                  <a:alpha val="63000"/>
                </a:srgb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739743" y="1904319"/>
                <a:ext cx="3014531" cy="807174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sz="1000" b="1" dirty="0" smtClean="0"/>
                  <a:t>Mathematical Modeling</a:t>
                </a:r>
                <a:endParaRPr lang="en-US" sz="1000" dirty="0" smtClean="0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696439" y="3058949"/>
              <a:ext cx="1272462" cy="1557344"/>
              <a:chOff x="4212163" y="3282271"/>
              <a:chExt cx="3459899" cy="4276343"/>
            </a:xfrm>
          </p:grpSpPr>
          <p:sp>
            <p:nvSpPr>
              <p:cNvPr id="27" name="Oval 26"/>
              <p:cNvSpPr/>
              <p:nvPr/>
            </p:nvSpPr>
            <p:spPr>
              <a:xfrm rot="18911076">
                <a:off x="4212163" y="3282271"/>
                <a:ext cx="2861834" cy="4276343"/>
              </a:xfrm>
              <a:prstGeom prst="ellipse">
                <a:avLst/>
              </a:prstGeom>
              <a:solidFill>
                <a:srgbClr val="FF0000">
                  <a:alpha val="59000"/>
                </a:srgb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852129" y="5417178"/>
                <a:ext cx="2819933" cy="792673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sz="1000" b="1" dirty="0" smtClean="0"/>
                  <a:t>Optimization</a:t>
                </a:r>
                <a:endParaRPr lang="en-US" sz="1000" dirty="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634219" y="3316514"/>
              <a:ext cx="1572729" cy="1042213"/>
              <a:chOff x="1323924" y="3989526"/>
              <a:chExt cx="4276343" cy="2861834"/>
            </a:xfrm>
          </p:grpSpPr>
          <p:sp>
            <p:nvSpPr>
              <p:cNvPr id="30" name="Oval 29"/>
              <p:cNvSpPr/>
              <p:nvPr/>
            </p:nvSpPr>
            <p:spPr>
              <a:xfrm rot="2711175">
                <a:off x="2031179" y="3282271"/>
                <a:ext cx="2861834" cy="4276343"/>
              </a:xfrm>
              <a:prstGeom prst="ellipse">
                <a:avLst/>
              </a:prstGeom>
              <a:solidFill>
                <a:srgbClr val="0000FF">
                  <a:alpha val="58000"/>
                </a:srgb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424828" y="5443098"/>
                <a:ext cx="2758844" cy="766754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sz="1000" b="1" i="1" dirty="0" smtClean="0"/>
                  <a:t>Combinatorial </a:t>
                </a:r>
                <a:r>
                  <a:rPr lang="en-US" sz="1000" b="1" i="1" dirty="0"/>
                  <a:t>Optimization</a:t>
                </a:r>
                <a:endParaRPr lang="en-US" sz="1000" i="1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397249" y="3162338"/>
              <a:ext cx="880633" cy="582061"/>
            </a:xfrm>
            <a:prstGeom prst="rect">
              <a:avLst/>
            </a:prstGeom>
            <a:noFill/>
          </p:spPr>
          <p:txBody>
            <a:bodyPr wrap="square" rtlCol="0" anchor="ctr">
              <a:normAutofit fontScale="92500" lnSpcReduction="20000"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</a:rPr>
                <a:t>ML</a:t>
              </a:r>
              <a:endParaRPr lang="en-US" sz="40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37" name="Content Placeholder 4"/>
          <p:cNvSpPr txBox="1">
            <a:spLocks/>
          </p:cNvSpPr>
          <p:nvPr/>
        </p:nvSpPr>
        <p:spPr>
          <a:xfrm>
            <a:off x="635039" y="5755213"/>
            <a:ext cx="2540154" cy="873027"/>
          </a:xfrm>
          <a:prstGeom prst="rect">
            <a:avLst/>
          </a:prstGeom>
          <a:solidFill>
            <a:srgbClr val="0000FF">
              <a:alpha val="55000"/>
            </a:srgbClr>
          </a:solidFill>
        </p:spPr>
        <p:txBody>
          <a:bodyPr anchor="ctr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b="1" dirty="0" smtClean="0"/>
              <a:t>(Inference</a:t>
            </a:r>
            <a:r>
              <a:rPr lang="en-US" sz="2400" dirty="0" smtClean="0"/>
              <a:t> is usually called as a subroutine in learning)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620835" y="1559586"/>
            <a:ext cx="20276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7263951" y="3698446"/>
            <a:ext cx="0" cy="7165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3620835" y="5555250"/>
            <a:ext cx="20276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3625609" y="6166019"/>
            <a:ext cx="2026076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692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19</a:t>
            </a:fld>
            <a:endParaRPr lang="en-US"/>
          </a:p>
        </p:txBody>
      </p:sp>
      <p:sp>
        <p:nvSpPr>
          <p:cNvPr id="17" name="Content Placeholder 4"/>
          <p:cNvSpPr txBox="1">
            <a:spLocks/>
          </p:cNvSpPr>
          <p:nvPr/>
        </p:nvSpPr>
        <p:spPr>
          <a:xfrm>
            <a:off x="635039" y="997097"/>
            <a:ext cx="2540154" cy="2140347"/>
          </a:xfrm>
          <a:prstGeom prst="rect">
            <a:avLst/>
          </a:prstGeom>
          <a:solidFill>
            <a:srgbClr val="008000">
              <a:alpha val="46000"/>
            </a:srgbClr>
          </a:solidFill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b="1" dirty="0" smtClean="0"/>
              <a:t>Data</a:t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endParaRPr lang="en-US" sz="2600" dirty="0" smtClean="0"/>
          </a:p>
        </p:txBody>
      </p:sp>
      <p:sp>
        <p:nvSpPr>
          <p:cNvPr id="33" name="Content Placeholder 4"/>
          <p:cNvSpPr txBox="1">
            <a:spLocks/>
          </p:cNvSpPr>
          <p:nvPr/>
        </p:nvSpPr>
        <p:spPr>
          <a:xfrm>
            <a:off x="5962215" y="657772"/>
            <a:ext cx="2695502" cy="2085913"/>
          </a:xfrm>
          <a:prstGeom prst="rect">
            <a:avLst/>
          </a:prstGeom>
          <a:solidFill>
            <a:srgbClr val="FF6600">
              <a:alpha val="64000"/>
            </a:srgbClr>
          </a:solidFill>
        </p:spPr>
        <p:txBody>
          <a:bodyPr anchor="t" anchorCtr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b="1" dirty="0" smtClean="0"/>
              <a:t>Model</a:t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endParaRPr lang="en-US" sz="2600" dirty="0" smtClean="0"/>
          </a:p>
        </p:txBody>
      </p:sp>
      <p:sp>
        <p:nvSpPr>
          <p:cNvPr id="34" name="Content Placeholder 4"/>
          <p:cNvSpPr txBox="1">
            <a:spLocks/>
          </p:cNvSpPr>
          <p:nvPr/>
        </p:nvSpPr>
        <p:spPr>
          <a:xfrm>
            <a:off x="5991298" y="4567358"/>
            <a:ext cx="2695502" cy="2060882"/>
          </a:xfrm>
          <a:prstGeom prst="rect">
            <a:avLst/>
          </a:prstGeom>
          <a:solidFill>
            <a:srgbClr val="FF0000">
              <a:alpha val="64000"/>
            </a:srgbClr>
          </a:solidFill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b="1" dirty="0" smtClean="0"/>
              <a:t>Learning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dirty="0" smtClean="0"/>
          </a:p>
        </p:txBody>
      </p:sp>
      <p:sp>
        <p:nvSpPr>
          <p:cNvPr id="35" name="Content Placeholder 4"/>
          <p:cNvSpPr txBox="1">
            <a:spLocks/>
          </p:cNvSpPr>
          <p:nvPr/>
        </p:nvSpPr>
        <p:spPr>
          <a:xfrm>
            <a:off x="635039" y="3614896"/>
            <a:ext cx="2540154" cy="2060883"/>
          </a:xfrm>
          <a:prstGeom prst="rect">
            <a:avLst/>
          </a:prstGeom>
          <a:solidFill>
            <a:srgbClr val="0000FF">
              <a:alpha val="55000"/>
            </a:srgbClr>
          </a:solidFill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b="1" dirty="0" smtClean="0"/>
              <a:t>Inference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dirty="0" smtClean="0"/>
          </a:p>
        </p:txBody>
      </p:sp>
      <p:sp>
        <p:nvSpPr>
          <p:cNvPr id="37" name="Content Placeholder 4"/>
          <p:cNvSpPr txBox="1">
            <a:spLocks/>
          </p:cNvSpPr>
          <p:nvPr/>
        </p:nvSpPr>
        <p:spPr>
          <a:xfrm>
            <a:off x="635039" y="5755213"/>
            <a:ext cx="2540154" cy="873027"/>
          </a:xfrm>
          <a:prstGeom prst="rect">
            <a:avLst/>
          </a:prstGeom>
          <a:solidFill>
            <a:srgbClr val="0000FF">
              <a:alpha val="55000"/>
            </a:srgbClr>
          </a:solidFill>
        </p:spPr>
        <p:txBody>
          <a:bodyPr anchor="ctr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b="1" dirty="0" smtClean="0"/>
              <a:t>(Inference</a:t>
            </a:r>
            <a:r>
              <a:rPr lang="en-US" sz="2400" dirty="0" smtClean="0"/>
              <a:t> is usually called as a subroutine in learning)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620835" y="1559586"/>
            <a:ext cx="20276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7263951" y="3698446"/>
            <a:ext cx="0" cy="7165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3620835" y="5555250"/>
            <a:ext cx="20276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223" y="4267359"/>
            <a:ext cx="910920" cy="1213475"/>
          </a:xfrm>
          <a:prstGeom prst="rect">
            <a:avLst/>
          </a:prstGeom>
        </p:spPr>
      </p:pic>
      <p:pic>
        <p:nvPicPr>
          <p:cNvPr id="6" name="Picture 5" descr="learnin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1254" y="5121850"/>
            <a:ext cx="2308502" cy="1387590"/>
          </a:xfrm>
          <a:prstGeom prst="rect">
            <a:avLst/>
          </a:prstGeom>
        </p:spPr>
      </p:pic>
      <p:pic>
        <p:nvPicPr>
          <p:cNvPr id="19" name="Picture 18" descr="time-flies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84" b="76836"/>
          <a:stretch/>
        </p:blipFill>
        <p:spPr>
          <a:xfrm rot="21013888">
            <a:off x="709494" y="1560006"/>
            <a:ext cx="1711238" cy="3499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73078">
            <a:off x="1222795" y="1764490"/>
            <a:ext cx="628903" cy="1574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8349">
            <a:off x="2380781" y="1594513"/>
            <a:ext cx="631730" cy="842307"/>
          </a:xfrm>
          <a:prstGeom prst="rect">
            <a:avLst/>
          </a:prstGeom>
        </p:spPr>
      </p:pic>
      <p:sp>
        <p:nvSpPr>
          <p:cNvPr id="22" name="Content Placeholder 4"/>
          <p:cNvSpPr txBox="1">
            <a:spLocks/>
          </p:cNvSpPr>
          <p:nvPr/>
        </p:nvSpPr>
        <p:spPr>
          <a:xfrm>
            <a:off x="5959510" y="2782465"/>
            <a:ext cx="2695502" cy="785295"/>
          </a:xfrm>
          <a:prstGeom prst="rect">
            <a:avLst/>
          </a:prstGeom>
          <a:solidFill>
            <a:srgbClr val="FF6600">
              <a:alpha val="64000"/>
            </a:srgbClr>
          </a:solidFill>
        </p:spPr>
        <p:txBody>
          <a:bodyPr anchor="t" anchorCtr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600" b="1" dirty="0" smtClean="0"/>
              <a:t>Objective</a:t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endParaRPr lang="en-US" sz="2600" dirty="0" smtClean="0"/>
          </a:p>
        </p:txBody>
      </p:sp>
      <p:pic>
        <p:nvPicPr>
          <p:cNvPr id="26" name="Picture 25" descr="nonconvex-surface-zoom3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464" y="2837447"/>
            <a:ext cx="975158" cy="680347"/>
          </a:xfrm>
          <a:prstGeom prst="rect">
            <a:avLst/>
          </a:prstGeom>
        </p:spPr>
      </p:pic>
      <p:cxnSp>
        <p:nvCxnSpPr>
          <p:cNvPr id="49" name="Straight Arrow Connector 48"/>
          <p:cNvCxnSpPr/>
          <p:nvPr/>
        </p:nvCxnSpPr>
        <p:spPr>
          <a:xfrm flipV="1">
            <a:off x="3625609" y="6166019"/>
            <a:ext cx="2026076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6704844" y="1142999"/>
            <a:ext cx="1291756" cy="1382993"/>
            <a:chOff x="1029076" y="1428647"/>
            <a:chExt cx="2033518" cy="2177144"/>
          </a:xfrm>
        </p:grpSpPr>
        <p:sp>
          <p:nvSpPr>
            <p:cNvPr id="51" name="Oval 50"/>
            <p:cNvSpPr/>
            <p:nvPr/>
          </p:nvSpPr>
          <p:spPr>
            <a:xfrm>
              <a:off x="1666829" y="1428647"/>
              <a:ext cx="438912" cy="436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sz="1200" i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1</a:t>
              </a:r>
              <a:endParaRPr lang="en-US" sz="1200" i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2612957" y="2077105"/>
              <a:ext cx="438912" cy="436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sz="1200" i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3</a:t>
              </a:r>
              <a:endParaRPr lang="en-US" sz="1200" i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1029076" y="2219583"/>
              <a:ext cx="438912" cy="436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sz="1200" i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2</a:t>
              </a:r>
              <a:endParaRPr lang="en-US" sz="1200" i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54" name="Straight Arrow Connector 53"/>
            <p:cNvCxnSpPr>
              <a:stCxn id="51" idx="3"/>
              <a:endCxn id="53" idx="7"/>
            </p:cNvCxnSpPr>
            <p:nvPr/>
          </p:nvCxnSpPr>
          <p:spPr>
            <a:xfrm flipH="1">
              <a:off x="1403711" y="1801250"/>
              <a:ext cx="327395" cy="48226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1518810" y="3135913"/>
              <a:ext cx="438912" cy="436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sz="1200" i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4</a:t>
              </a:r>
              <a:endParaRPr lang="en-US" sz="1200" i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56" name="Straight Arrow Connector 55"/>
            <p:cNvCxnSpPr>
              <a:stCxn id="53" idx="5"/>
              <a:endCxn id="55" idx="1"/>
            </p:cNvCxnSpPr>
            <p:nvPr/>
          </p:nvCxnSpPr>
          <p:spPr>
            <a:xfrm>
              <a:off x="1403711" y="2592186"/>
              <a:ext cx="179376" cy="60765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52" idx="3"/>
              <a:endCxn id="55" idx="7"/>
            </p:cNvCxnSpPr>
            <p:nvPr/>
          </p:nvCxnSpPr>
          <p:spPr>
            <a:xfrm flipH="1">
              <a:off x="1893445" y="2449708"/>
              <a:ext cx="783789" cy="75013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2623682" y="3169260"/>
              <a:ext cx="438912" cy="436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sz="1200" i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5</a:t>
              </a:r>
              <a:endParaRPr lang="en-US" sz="1200" i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59" name="Straight Arrow Connector 58"/>
            <p:cNvCxnSpPr>
              <a:stCxn id="52" idx="4"/>
              <a:endCxn id="58" idx="0"/>
            </p:cNvCxnSpPr>
            <p:nvPr/>
          </p:nvCxnSpPr>
          <p:spPr>
            <a:xfrm>
              <a:off x="2832413" y="2513636"/>
              <a:ext cx="10725" cy="65562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325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Reminders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>
                <a:solidFill>
                  <a:schemeClr val="bg1"/>
                </a:solidFill>
              </a:rPr>
              <a:t>Homework</a:t>
            </a:r>
            <a:r>
              <a:rPr lang="es-ES_tradnl" dirty="0" smtClean="0">
                <a:solidFill>
                  <a:schemeClr val="bg1"/>
                </a:solidFill>
              </a:rPr>
              <a:t> 6</a:t>
            </a:r>
          </a:p>
          <a:p>
            <a:pPr lvl="1"/>
            <a:r>
              <a:rPr lang="es-ES_tradnl" dirty="0" err="1" smtClean="0">
                <a:solidFill>
                  <a:schemeClr val="bg1"/>
                </a:solidFill>
              </a:rPr>
              <a:t>due</a:t>
            </a:r>
            <a:r>
              <a:rPr lang="es-ES_tradnl" dirty="0" smtClean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Mon</a:t>
            </a:r>
            <a:r>
              <a:rPr lang="es-ES_tradnl" dirty="0" smtClean="0">
                <a:solidFill>
                  <a:schemeClr val="bg1"/>
                </a:solidFill>
              </a:rPr>
              <a:t>., Nov. 21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Final </a:t>
            </a:r>
            <a:r>
              <a:rPr lang="es-ES_tradnl" dirty="0" err="1" smtClean="0">
                <a:solidFill>
                  <a:schemeClr val="bg1"/>
                </a:solidFill>
              </a:rPr>
              <a:t>Exam</a:t>
            </a:r>
            <a:endParaRPr lang="es-ES_tradnl" dirty="0" smtClean="0">
              <a:solidFill>
                <a:schemeClr val="bg1"/>
              </a:solidFill>
            </a:endParaRPr>
          </a:p>
          <a:p>
            <a:pPr lvl="1"/>
            <a:r>
              <a:rPr lang="es-ES_tradnl" dirty="0" smtClean="0">
                <a:solidFill>
                  <a:schemeClr val="bg1"/>
                </a:solidFill>
              </a:rPr>
              <a:t>in-</a:t>
            </a:r>
            <a:r>
              <a:rPr lang="es-ES_tradnl" dirty="0" err="1" smtClean="0">
                <a:solidFill>
                  <a:schemeClr val="bg1"/>
                </a:solidFill>
              </a:rPr>
              <a:t>class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 err="1" smtClean="0">
                <a:solidFill>
                  <a:schemeClr val="bg1"/>
                </a:solidFill>
              </a:rPr>
              <a:t>Wed</a:t>
            </a:r>
            <a:r>
              <a:rPr lang="es-ES_tradnl" dirty="0" smtClean="0">
                <a:solidFill>
                  <a:schemeClr val="bg1"/>
                </a:solidFill>
              </a:rPr>
              <a:t>., </a:t>
            </a:r>
            <a:r>
              <a:rPr lang="es-ES_tradnl" dirty="0" err="1" smtClean="0">
                <a:solidFill>
                  <a:schemeClr val="bg1"/>
                </a:solidFill>
              </a:rPr>
              <a:t>Dec</a:t>
            </a:r>
            <a:r>
              <a:rPr lang="es-ES_tradnl" dirty="0" smtClean="0">
                <a:solidFill>
                  <a:schemeClr val="bg1"/>
                </a:solidFill>
              </a:rPr>
              <a:t>. 7</a:t>
            </a:r>
            <a:endParaRPr lang="es-ES_tradnl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_tradnl" dirty="0">
              <a:solidFill>
                <a:schemeClr val="bg1"/>
              </a:solidFill>
            </a:endParaRPr>
          </a:p>
          <a:p>
            <a:endParaRPr lang="es-ES_tradnl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40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82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4"/>
          <p:cNvSpPr txBox="1">
            <a:spLocks/>
          </p:cNvSpPr>
          <p:nvPr/>
        </p:nvSpPr>
        <p:spPr>
          <a:xfrm>
            <a:off x="790222" y="3339630"/>
            <a:ext cx="7667037" cy="2859852"/>
          </a:xfrm>
          <a:prstGeom prst="rect">
            <a:avLst/>
          </a:prstGeom>
          <a:solidFill>
            <a:schemeClr val="accent2">
              <a:lumMod val="75000"/>
              <a:alpha val="46000"/>
            </a:schemeClr>
          </a:solidFill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sz="2600" dirty="0" smtClean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790222" y="1542816"/>
            <a:ext cx="7667037" cy="1796814"/>
          </a:xfrm>
          <a:prstGeom prst="rect">
            <a:avLst/>
          </a:prstGeom>
          <a:solidFill>
            <a:srgbClr val="008000">
              <a:alpha val="46000"/>
            </a:srgbClr>
          </a:solidFill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sz="26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Chain Rule</a:t>
            </a:r>
            <a:br>
              <a:rPr lang="en-US" dirty="0" smtClean="0"/>
            </a:br>
            <a:r>
              <a:rPr lang="en-US" dirty="0" smtClean="0"/>
              <a:t>of Probability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52" y="1876968"/>
            <a:ext cx="5958180" cy="106894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35852" y="3430583"/>
            <a:ext cx="6622243" cy="2471470"/>
            <a:chOff x="0" y="3261783"/>
            <a:chExt cx="9048013" cy="3376785"/>
          </a:xfrm>
        </p:grpSpPr>
        <p:pic>
          <p:nvPicPr>
            <p:cNvPr id="3" name="Picture 2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613" y="4123968"/>
              <a:ext cx="7645400" cy="2514600"/>
            </a:xfrm>
            <a:prstGeom prst="rect">
              <a:avLst/>
            </a:prstGeom>
          </p:spPr>
        </p:pic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61783"/>
              <a:ext cx="7137400" cy="41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6772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/>
          <p:cNvSpPr txBox="1">
            <a:spLocks/>
          </p:cNvSpPr>
          <p:nvPr/>
        </p:nvSpPr>
        <p:spPr>
          <a:xfrm>
            <a:off x="159925" y="1524000"/>
            <a:ext cx="8822236" cy="4832349"/>
          </a:xfrm>
          <a:prstGeom prst="rect">
            <a:avLst/>
          </a:prstGeom>
          <a:solidFill>
            <a:schemeClr val="accent3">
              <a:lumMod val="60000"/>
              <a:lumOff val="40000"/>
              <a:alpha val="46000"/>
            </a:schemeClr>
          </a:solidFill>
        </p:spPr>
        <p:txBody>
          <a:bodyPr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sz="26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</a:t>
            </a:r>
            <a:br>
              <a:rPr lang="en-US" dirty="0" smtClean="0"/>
            </a:br>
            <a:r>
              <a:rPr lang="en-US" dirty="0" smtClean="0"/>
              <a:t>Conditional Independence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22</a:t>
            </a:fld>
            <a:endParaRPr lang="en-US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69" y="1692550"/>
            <a:ext cx="6271919" cy="44812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36074" y="5635037"/>
            <a:ext cx="2634074" cy="9971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200" dirty="0" smtClean="0"/>
              <a:t>Later we will also write: </a:t>
            </a:r>
            <a:r>
              <a:rPr lang="en-US" sz="2200" i="1" dirty="0" smtClean="0">
                <a:latin typeface="Times New Roman"/>
                <a:cs typeface="Times New Roman"/>
              </a:rPr>
              <a:t>I&lt;A, {C}, B&gt;</a:t>
            </a:r>
          </a:p>
        </p:txBody>
      </p:sp>
    </p:spTree>
    <p:extLst>
      <p:ext uri="{BB962C8B-B14F-4D97-AF65-F5344CB8AC3E}">
        <p14:creationId xmlns:p14="http://schemas.microsoft.com/office/powerpoint/2010/main" val="2171380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Directed Graphical Models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Bayesian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66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Whiteboard</a:t>
            </a:r>
            <a:endParaRPr lang="en-US" i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Writing Joint Distributions</a:t>
            </a:r>
          </a:p>
          <a:p>
            <a:r>
              <a:rPr lang="en-US" dirty="0" err="1" smtClean="0"/>
              <a:t>Strawman</a:t>
            </a:r>
            <a:r>
              <a:rPr lang="en-US" dirty="0" smtClean="0"/>
              <a:t>: Giant Table</a:t>
            </a:r>
          </a:p>
          <a:p>
            <a:r>
              <a:rPr lang="en-US" dirty="0" smtClean="0"/>
              <a:t>Alternate #1: Rewrite using chain rule</a:t>
            </a:r>
          </a:p>
          <a:p>
            <a:r>
              <a:rPr lang="en-US" dirty="0" smtClean="0"/>
              <a:t>Alternate #2: Assume full independence</a:t>
            </a:r>
          </a:p>
          <a:p>
            <a:r>
              <a:rPr lang="en-US" dirty="0" smtClean="0"/>
              <a:t>Alternate #3: Drop variables from RHS of conditionals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18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Bayesian Network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862859"/>
              </p:ext>
            </p:extLst>
          </p:nvPr>
        </p:nvGraphicFramePr>
        <p:xfrm>
          <a:off x="3134916" y="2176055"/>
          <a:ext cx="5650634" cy="1164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9" name="Equation" r:id="rId3" imgW="2209800" imgH="457200" progId="Equation.3">
                  <p:embed/>
                </p:oleObj>
              </mc:Choice>
              <mc:Fallback>
                <p:oleObj name="Equation" r:id="rId3" imgW="2209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4916" y="2176055"/>
                        <a:ext cx="5650634" cy="1164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671095" y="1633408"/>
            <a:ext cx="2033518" cy="2177144"/>
            <a:chOff x="1029076" y="1428647"/>
            <a:chExt cx="2033518" cy="2177144"/>
          </a:xfrm>
        </p:grpSpPr>
        <p:sp>
          <p:nvSpPr>
            <p:cNvPr id="6" name="Oval 5"/>
            <p:cNvSpPr/>
            <p:nvPr/>
          </p:nvSpPr>
          <p:spPr>
            <a:xfrm>
              <a:off x="1666829" y="1428647"/>
              <a:ext cx="438912" cy="436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i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1</a:t>
              </a:r>
              <a:endParaRPr lang="en-US" i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612957" y="2077105"/>
              <a:ext cx="438912" cy="436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i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3</a:t>
              </a:r>
              <a:endParaRPr lang="en-US" i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29076" y="2219583"/>
              <a:ext cx="438912" cy="436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i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2</a:t>
              </a:r>
              <a:endParaRPr lang="en-US" i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9" name="Straight Arrow Connector 8"/>
            <p:cNvCxnSpPr>
              <a:stCxn id="6" idx="3"/>
              <a:endCxn id="8" idx="7"/>
            </p:cNvCxnSpPr>
            <p:nvPr/>
          </p:nvCxnSpPr>
          <p:spPr>
            <a:xfrm flipH="1">
              <a:off x="1403711" y="1801250"/>
              <a:ext cx="327395" cy="48226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1518810" y="3135913"/>
              <a:ext cx="438912" cy="436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i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4</a:t>
              </a:r>
              <a:endParaRPr lang="en-US" i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1" name="Straight Arrow Connector 10"/>
            <p:cNvCxnSpPr>
              <a:stCxn id="8" idx="5"/>
              <a:endCxn id="10" idx="1"/>
            </p:cNvCxnSpPr>
            <p:nvPr/>
          </p:nvCxnSpPr>
          <p:spPr>
            <a:xfrm>
              <a:off x="1403711" y="2592186"/>
              <a:ext cx="179376" cy="60765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7" idx="3"/>
              <a:endCxn id="10" idx="7"/>
            </p:cNvCxnSpPr>
            <p:nvPr/>
          </p:nvCxnSpPr>
          <p:spPr>
            <a:xfrm flipH="1">
              <a:off x="1893445" y="2449708"/>
              <a:ext cx="783789" cy="75013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2623682" y="3169260"/>
              <a:ext cx="438912" cy="436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i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5</a:t>
              </a:r>
              <a:endParaRPr lang="en-US" i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4" name="Straight Arrow Connector 13"/>
            <p:cNvCxnSpPr>
              <a:stCxn id="7" idx="4"/>
              <a:endCxn id="13" idx="0"/>
            </p:cNvCxnSpPr>
            <p:nvPr/>
          </p:nvCxnSpPr>
          <p:spPr>
            <a:xfrm>
              <a:off x="2832413" y="2513636"/>
              <a:ext cx="10725" cy="65562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ontent Placeholder 5"/>
          <p:cNvSpPr txBox="1">
            <a:spLocks/>
          </p:cNvSpPr>
          <p:nvPr/>
        </p:nvSpPr>
        <p:spPr>
          <a:xfrm>
            <a:off x="3134916" y="1210760"/>
            <a:ext cx="5551884" cy="7952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/>
              <a:t>Definition:</a:t>
            </a:r>
          </a:p>
        </p:txBody>
      </p:sp>
    </p:spTree>
    <p:extLst>
      <p:ext uri="{BB962C8B-B14F-4D97-AF65-F5344CB8AC3E}">
        <p14:creationId xmlns:p14="http://schemas.microsoft.com/office/powerpoint/2010/main" val="358783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Bayesian Network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26</a:t>
            </a:fld>
            <a:endParaRPr lang="en-US"/>
          </a:p>
        </p:txBody>
      </p:sp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8" y="1906780"/>
            <a:ext cx="5092700" cy="18415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71095" y="1633408"/>
            <a:ext cx="2033518" cy="2177144"/>
            <a:chOff x="1029076" y="1428647"/>
            <a:chExt cx="2033518" cy="2177144"/>
          </a:xfrm>
        </p:grpSpPr>
        <p:sp>
          <p:nvSpPr>
            <p:cNvPr id="17" name="Oval 16"/>
            <p:cNvSpPr/>
            <p:nvPr/>
          </p:nvSpPr>
          <p:spPr>
            <a:xfrm>
              <a:off x="1666829" y="1428647"/>
              <a:ext cx="438912" cy="436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i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1</a:t>
              </a:r>
              <a:endParaRPr lang="en-US" i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612957" y="2077105"/>
              <a:ext cx="438912" cy="436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i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3</a:t>
              </a:r>
              <a:endParaRPr lang="en-US" i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029076" y="2219583"/>
              <a:ext cx="438912" cy="436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i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2</a:t>
              </a:r>
              <a:endParaRPr lang="en-US" i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22" name="Straight Arrow Connector 21"/>
            <p:cNvCxnSpPr>
              <a:stCxn id="17" idx="3"/>
              <a:endCxn id="21" idx="7"/>
            </p:cNvCxnSpPr>
            <p:nvPr/>
          </p:nvCxnSpPr>
          <p:spPr>
            <a:xfrm flipH="1">
              <a:off x="1403711" y="1801250"/>
              <a:ext cx="327395" cy="48226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1518810" y="3135913"/>
              <a:ext cx="438912" cy="436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i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4</a:t>
              </a:r>
              <a:endParaRPr lang="en-US" i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24" name="Straight Arrow Connector 23"/>
            <p:cNvCxnSpPr>
              <a:stCxn id="21" idx="5"/>
              <a:endCxn id="23" idx="1"/>
            </p:cNvCxnSpPr>
            <p:nvPr/>
          </p:nvCxnSpPr>
          <p:spPr>
            <a:xfrm>
              <a:off x="1403711" y="2592186"/>
              <a:ext cx="179376" cy="60765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8" idx="3"/>
              <a:endCxn id="23" idx="7"/>
            </p:cNvCxnSpPr>
            <p:nvPr/>
          </p:nvCxnSpPr>
          <p:spPr>
            <a:xfrm flipH="1">
              <a:off x="1893445" y="2449708"/>
              <a:ext cx="783789" cy="75013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2623682" y="3169260"/>
              <a:ext cx="438912" cy="436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i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5</a:t>
              </a:r>
              <a:endParaRPr lang="en-US" i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27" name="Straight Arrow Connector 26"/>
            <p:cNvCxnSpPr>
              <a:stCxn id="18" idx="4"/>
              <a:endCxn id="26" idx="0"/>
            </p:cNvCxnSpPr>
            <p:nvPr/>
          </p:nvCxnSpPr>
          <p:spPr>
            <a:xfrm>
              <a:off x="2832413" y="2513636"/>
              <a:ext cx="10725" cy="65562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Content Placeholder 5"/>
          <p:cNvSpPr txBox="1">
            <a:spLocks/>
          </p:cNvSpPr>
          <p:nvPr/>
        </p:nvSpPr>
        <p:spPr>
          <a:xfrm>
            <a:off x="3134916" y="1210760"/>
            <a:ext cx="5551884" cy="7952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/>
              <a:t>Definition:</a:t>
            </a:r>
          </a:p>
        </p:txBody>
      </p:sp>
    </p:spTree>
    <p:extLst>
      <p:ext uri="{BB962C8B-B14F-4D97-AF65-F5344CB8AC3E}">
        <p14:creationId xmlns:p14="http://schemas.microsoft.com/office/powerpoint/2010/main" val="428906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Bayesian Network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129852"/>
            <a:ext cx="8229600" cy="212573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 Bayesian Network is a </a:t>
            </a:r>
            <a:r>
              <a:rPr lang="en-US" b="1" dirty="0" smtClean="0"/>
              <a:t>directed graphical model</a:t>
            </a:r>
          </a:p>
          <a:p>
            <a:r>
              <a:rPr lang="en-US" dirty="0" smtClean="0"/>
              <a:t>It consists of a graph </a:t>
            </a:r>
            <a:r>
              <a:rPr lang="en-US" b="1" dirty="0" smtClean="0">
                <a:solidFill>
                  <a:srgbClr val="3891A7"/>
                </a:solidFill>
              </a:rPr>
              <a:t>G</a:t>
            </a:r>
            <a:r>
              <a:rPr lang="en-US" dirty="0" smtClean="0"/>
              <a:t> and the conditional probabilities </a:t>
            </a:r>
            <a:r>
              <a:rPr lang="en-US" b="1" dirty="0" smtClean="0">
                <a:solidFill>
                  <a:schemeClr val="accent3"/>
                </a:solidFill>
              </a:rPr>
              <a:t>P</a:t>
            </a:r>
          </a:p>
          <a:p>
            <a:r>
              <a:rPr lang="en-US" dirty="0" smtClean="0"/>
              <a:t>These two parts full specify the distribution:</a:t>
            </a:r>
          </a:p>
          <a:p>
            <a:pPr lvl="1"/>
            <a:r>
              <a:rPr lang="en-US" dirty="0" smtClean="0"/>
              <a:t>Qualitative Specification: </a:t>
            </a:r>
            <a:r>
              <a:rPr lang="en-US" b="1" dirty="0" smtClean="0">
                <a:solidFill>
                  <a:srgbClr val="3891A7"/>
                </a:solidFill>
              </a:rPr>
              <a:t>G</a:t>
            </a:r>
          </a:p>
          <a:p>
            <a:pPr lvl="1"/>
            <a:r>
              <a:rPr lang="en-US" dirty="0" smtClean="0"/>
              <a:t>Quantitative Specification: </a:t>
            </a:r>
            <a:r>
              <a:rPr lang="en-US" b="1" dirty="0" smtClean="0">
                <a:solidFill>
                  <a:srgbClr val="C32D2E"/>
                </a:solidFill>
              </a:rPr>
              <a:t>P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27</a:t>
            </a:fld>
            <a:endParaRPr lang="en-US"/>
          </a:p>
        </p:txBody>
      </p:sp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8" y="1906780"/>
            <a:ext cx="5092700" cy="18415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71095" y="1633408"/>
            <a:ext cx="2033518" cy="2177144"/>
            <a:chOff x="1029076" y="1428647"/>
            <a:chExt cx="2033518" cy="2177144"/>
          </a:xfrm>
        </p:grpSpPr>
        <p:sp>
          <p:nvSpPr>
            <p:cNvPr id="17" name="Oval 16"/>
            <p:cNvSpPr/>
            <p:nvPr/>
          </p:nvSpPr>
          <p:spPr>
            <a:xfrm>
              <a:off x="1666829" y="1428647"/>
              <a:ext cx="438912" cy="436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i="1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1</a:t>
              </a:r>
              <a:endParaRPr lang="en-US" i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612957" y="2077105"/>
              <a:ext cx="438912" cy="436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i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3</a:t>
              </a:r>
              <a:endParaRPr lang="en-US" i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029076" y="2219583"/>
              <a:ext cx="438912" cy="436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i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2</a:t>
              </a:r>
              <a:endParaRPr lang="en-US" i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22" name="Straight Arrow Connector 21"/>
            <p:cNvCxnSpPr>
              <a:stCxn id="17" idx="3"/>
              <a:endCxn id="21" idx="7"/>
            </p:cNvCxnSpPr>
            <p:nvPr/>
          </p:nvCxnSpPr>
          <p:spPr>
            <a:xfrm flipH="1">
              <a:off x="1403711" y="1801250"/>
              <a:ext cx="327395" cy="48226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1518810" y="3135913"/>
              <a:ext cx="438912" cy="436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i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4</a:t>
              </a:r>
              <a:endParaRPr lang="en-US" i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24" name="Straight Arrow Connector 23"/>
            <p:cNvCxnSpPr>
              <a:stCxn id="21" idx="5"/>
              <a:endCxn id="23" idx="1"/>
            </p:cNvCxnSpPr>
            <p:nvPr/>
          </p:nvCxnSpPr>
          <p:spPr>
            <a:xfrm>
              <a:off x="1403711" y="2592186"/>
              <a:ext cx="179376" cy="60765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8" idx="3"/>
              <a:endCxn id="23" idx="7"/>
            </p:cNvCxnSpPr>
            <p:nvPr/>
          </p:nvCxnSpPr>
          <p:spPr>
            <a:xfrm flipH="1">
              <a:off x="1893445" y="2449708"/>
              <a:ext cx="783789" cy="75013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2623682" y="3169260"/>
              <a:ext cx="438912" cy="436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X</a:t>
              </a:r>
              <a:r>
                <a:rPr lang="en-US" i="1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5</a:t>
              </a:r>
              <a:endParaRPr lang="en-US" i="1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27" name="Straight Arrow Connector 26"/>
            <p:cNvCxnSpPr>
              <a:stCxn id="18" idx="4"/>
              <a:endCxn id="26" idx="0"/>
            </p:cNvCxnSpPr>
            <p:nvPr/>
          </p:nvCxnSpPr>
          <p:spPr>
            <a:xfrm>
              <a:off x="2832413" y="2513636"/>
              <a:ext cx="10725" cy="65562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Content Placeholder 5"/>
          <p:cNvSpPr txBox="1">
            <a:spLocks/>
          </p:cNvSpPr>
          <p:nvPr/>
        </p:nvSpPr>
        <p:spPr>
          <a:xfrm>
            <a:off x="3134916" y="1210760"/>
            <a:ext cx="5551884" cy="7952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/>
              <a:t>Definition:</a:t>
            </a:r>
          </a:p>
        </p:txBody>
      </p:sp>
    </p:spTree>
    <p:extLst>
      <p:ext uri="{BB962C8B-B14F-4D97-AF65-F5344CB8AC3E}">
        <p14:creationId xmlns:p14="http://schemas.microsoft.com/office/powerpoint/2010/main" val="40896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Qualitative Specification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Where does the qualitative specification come from?</a:t>
            </a:r>
          </a:p>
          <a:p>
            <a:pPr lvl="1"/>
            <a:endParaRPr lang="en-US" smtClean="0"/>
          </a:p>
          <a:p>
            <a:pPr lvl="1"/>
            <a:r>
              <a:rPr lang="en-US" smtClean="0"/>
              <a:t>Prior knowledge of causal relationships</a:t>
            </a:r>
          </a:p>
          <a:p>
            <a:pPr lvl="1"/>
            <a:r>
              <a:rPr lang="en-US" smtClean="0"/>
              <a:t>Prior knowledge of modular relationships</a:t>
            </a:r>
          </a:p>
          <a:p>
            <a:pPr lvl="1"/>
            <a:r>
              <a:rPr lang="en-US" smtClean="0"/>
              <a:t>Assessment from experts</a:t>
            </a:r>
          </a:p>
          <a:p>
            <a:pPr lvl="1"/>
            <a:r>
              <a:rPr lang="en-US" smtClean="0"/>
              <a:t>Learning from data</a:t>
            </a:r>
          </a:p>
          <a:p>
            <a:pPr lvl="1"/>
            <a:r>
              <a:rPr lang="en-US" smtClean="0"/>
              <a:t>We simply link a certain architecture (e.g. a layered graph) </a:t>
            </a:r>
          </a:p>
          <a:p>
            <a:pPr lvl="1"/>
            <a:r>
              <a:rPr lang="en-US" smtClean="0"/>
              <a:t>…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© Eric Xing @ CMU, 2006-2011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F549-F879-4053-8685-4286A63136EA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860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Whiteboard</a:t>
            </a:r>
            <a:endParaRPr lang="en-US" i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If time…</a:t>
            </a:r>
          </a:p>
          <a:p>
            <a:r>
              <a:rPr lang="en-US" dirty="0" smtClean="0"/>
              <a:t>Example: 2016 Presidential Election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59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Motivation</a:t>
            </a:r>
          </a:p>
          <a:p>
            <a:pPr lvl="1"/>
            <a:r>
              <a:rPr lang="en-US" dirty="0"/>
              <a:t>Structured Prediction</a:t>
            </a:r>
          </a:p>
          <a:p>
            <a:r>
              <a:rPr lang="en-US" b="1" dirty="0"/>
              <a:t>Background</a:t>
            </a:r>
          </a:p>
          <a:p>
            <a:pPr lvl="1"/>
            <a:r>
              <a:rPr lang="en-US" dirty="0"/>
              <a:t>Conditional Independence</a:t>
            </a:r>
          </a:p>
          <a:p>
            <a:pPr lvl="1"/>
            <a:r>
              <a:rPr lang="en-US" dirty="0"/>
              <a:t>Chain Rule of Probability</a:t>
            </a:r>
          </a:p>
          <a:p>
            <a:r>
              <a:rPr lang="en-US" b="1" dirty="0"/>
              <a:t>Directed Graphical Models</a:t>
            </a:r>
          </a:p>
          <a:p>
            <a:pPr lvl="1"/>
            <a:r>
              <a:rPr lang="en-US" dirty="0"/>
              <a:t>Bayesian Network definition</a:t>
            </a:r>
          </a:p>
          <a:p>
            <a:pPr lvl="1"/>
            <a:r>
              <a:rPr lang="en-US" dirty="0"/>
              <a:t>Qualitative Specification</a:t>
            </a:r>
          </a:p>
          <a:p>
            <a:pPr lvl="1"/>
            <a:r>
              <a:rPr lang="en-US" dirty="0"/>
              <a:t>Quantitative Specification</a:t>
            </a:r>
          </a:p>
          <a:p>
            <a:pPr lvl="1"/>
            <a:r>
              <a:rPr lang="en-US" dirty="0"/>
              <a:t>Familiar Models as Bayes Nets</a:t>
            </a:r>
          </a:p>
          <a:p>
            <a:pPr lvl="1"/>
            <a:r>
              <a:rPr lang="en-US" dirty="0"/>
              <a:t>Example: The Monty Hall Problem</a:t>
            </a:r>
          </a:p>
          <a:p>
            <a:r>
              <a:rPr lang="en-US" b="1" dirty="0"/>
              <a:t>Conditional Independence in Bayes Nets</a:t>
            </a:r>
          </a:p>
          <a:p>
            <a:pPr lvl="1"/>
            <a:r>
              <a:rPr lang="en-US" dirty="0"/>
              <a:t>Three case studies</a:t>
            </a:r>
          </a:p>
          <a:p>
            <a:pPr lvl="1"/>
            <a:r>
              <a:rPr lang="en-US" dirty="0"/>
              <a:t>D-separation</a:t>
            </a:r>
          </a:p>
          <a:p>
            <a:pPr lvl="1"/>
            <a:r>
              <a:rPr lang="en-US" dirty="0"/>
              <a:t>Markov </a:t>
            </a:r>
            <a:r>
              <a:rPr lang="en-US" dirty="0" smtClean="0"/>
              <a:t>blanket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3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Towards quantitative specification of probability distribution</a:t>
            </a:r>
          </a:p>
        </p:txBody>
      </p:sp>
      <p:sp>
        <p:nvSpPr>
          <p:cNvPr id="10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419600"/>
          </a:xfrm>
        </p:spPr>
        <p:txBody>
          <a:bodyPr/>
          <a:lstStyle/>
          <a:p>
            <a:r>
              <a:rPr lang="en-US" smtClean="0"/>
              <a:t>Separation properties in the graph imply independence properties about the associated variables</a:t>
            </a:r>
          </a:p>
          <a:p>
            <a:r>
              <a:rPr lang="en-US" smtClean="0"/>
              <a:t>For the graph to be useful, any conditional independence properties we can derive from the graph should hold for the probability distribution that the graph represents</a:t>
            </a:r>
          </a:p>
          <a:p>
            <a:pPr>
              <a:buFont typeface="Wingdings" pitchFamily="2" charset="2"/>
              <a:buNone/>
            </a:pPr>
            <a:endParaRPr lang="en-US" smtClean="0"/>
          </a:p>
          <a:p>
            <a:r>
              <a:rPr lang="en-US" b="1" smtClean="0"/>
              <a:t>The Equivalence Theorem</a:t>
            </a:r>
            <a:endParaRPr lang="en-US" smtClean="0"/>
          </a:p>
          <a:p>
            <a:pPr>
              <a:buFont typeface="Wingdings" pitchFamily="2" charset="2"/>
              <a:buNone/>
            </a:pPr>
            <a:r>
              <a:rPr lang="en-US" smtClean="0"/>
              <a:t>	</a:t>
            </a:r>
            <a:r>
              <a:rPr lang="en-US" sz="2000" smtClean="0">
                <a:solidFill>
                  <a:srgbClr val="3366FF"/>
                </a:solidFill>
              </a:rPr>
              <a:t>For a graph G,</a:t>
            </a:r>
          </a:p>
          <a:p>
            <a:pPr>
              <a:buFont typeface="Wingdings" pitchFamily="2" charset="2"/>
              <a:buNone/>
            </a:pPr>
            <a:r>
              <a:rPr lang="en-US" sz="2000" smtClean="0">
                <a:solidFill>
                  <a:srgbClr val="3366FF"/>
                </a:solidFill>
              </a:rPr>
              <a:t>	Let </a:t>
            </a:r>
            <a:r>
              <a:rPr lang="en-US" sz="2000" smtClean="0">
                <a:solidFill>
                  <a:srgbClr val="3366FF"/>
                </a:solidFill>
                <a:latin typeface="Script MT Bold" pitchFamily="66" charset="0"/>
              </a:rPr>
              <a:t>D</a:t>
            </a:r>
            <a:r>
              <a:rPr lang="en-US" sz="2000" baseline="-25000" smtClean="0">
                <a:solidFill>
                  <a:srgbClr val="3366FF"/>
                </a:solidFill>
              </a:rPr>
              <a:t>1</a:t>
            </a:r>
            <a:r>
              <a:rPr lang="en-US" sz="2000" smtClean="0">
                <a:solidFill>
                  <a:srgbClr val="3366FF"/>
                </a:solidFill>
              </a:rPr>
              <a:t> denote the family of all distributions that satisfy I(G),</a:t>
            </a:r>
          </a:p>
          <a:p>
            <a:pPr>
              <a:buFont typeface="Wingdings" pitchFamily="2" charset="2"/>
              <a:buNone/>
            </a:pPr>
            <a:r>
              <a:rPr lang="en-US" sz="2000" smtClean="0">
                <a:solidFill>
                  <a:srgbClr val="3366FF"/>
                </a:solidFill>
              </a:rPr>
              <a:t>	Let </a:t>
            </a:r>
            <a:r>
              <a:rPr lang="en-US" sz="2000" smtClean="0">
                <a:solidFill>
                  <a:srgbClr val="3366FF"/>
                </a:solidFill>
                <a:latin typeface="Script MT Bold" pitchFamily="66" charset="0"/>
              </a:rPr>
              <a:t>D</a:t>
            </a:r>
            <a:r>
              <a:rPr lang="en-US" sz="2000" baseline="-25000" smtClean="0">
                <a:solidFill>
                  <a:srgbClr val="3366FF"/>
                </a:solidFill>
              </a:rPr>
              <a:t>2</a:t>
            </a:r>
            <a:r>
              <a:rPr lang="en-US" sz="2000" smtClean="0">
                <a:solidFill>
                  <a:srgbClr val="3366FF"/>
                </a:solidFill>
              </a:rPr>
              <a:t> denote the family of all distributions that factor according to G,</a:t>
            </a:r>
          </a:p>
          <a:p>
            <a:pPr>
              <a:buFont typeface="Wingdings" pitchFamily="2" charset="2"/>
              <a:buNone/>
            </a:pPr>
            <a:r>
              <a:rPr lang="en-US" sz="2000" smtClean="0">
                <a:solidFill>
                  <a:srgbClr val="3366FF"/>
                </a:solidFill>
              </a:rPr>
              <a:t>	Then </a:t>
            </a:r>
            <a:r>
              <a:rPr lang="en-US" sz="2000" smtClean="0">
                <a:solidFill>
                  <a:srgbClr val="3366FF"/>
                </a:solidFill>
                <a:latin typeface="Script MT Bold" pitchFamily="66" charset="0"/>
              </a:rPr>
              <a:t>D</a:t>
            </a:r>
            <a:r>
              <a:rPr lang="en-US" sz="2000" baseline="-25000" smtClean="0">
                <a:solidFill>
                  <a:srgbClr val="3366FF"/>
                </a:solidFill>
              </a:rPr>
              <a:t>1</a:t>
            </a:r>
            <a:r>
              <a:rPr lang="en-US" sz="2000" smtClean="0">
                <a:solidFill>
                  <a:srgbClr val="3366FF"/>
                </a:solidFill>
              </a:rPr>
              <a:t>≡</a:t>
            </a:r>
            <a:r>
              <a:rPr lang="en-US" sz="2000" smtClean="0">
                <a:solidFill>
                  <a:srgbClr val="3366FF"/>
                </a:solidFill>
                <a:latin typeface="Script MT Bold" pitchFamily="66" charset="0"/>
              </a:rPr>
              <a:t>D</a:t>
            </a:r>
            <a:r>
              <a:rPr lang="en-US" sz="2000" baseline="-25000" smtClean="0">
                <a:solidFill>
                  <a:srgbClr val="3366FF"/>
                </a:solidFill>
              </a:rPr>
              <a:t>2</a:t>
            </a:r>
            <a:r>
              <a:rPr lang="en-US" sz="2000" smtClean="0">
                <a:solidFill>
                  <a:srgbClr val="3366FF"/>
                </a:solidFill>
              </a:rPr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F549-F879-4053-8685-4286A63136EA}" type="slidenum">
              <a:rPr lang="en-US" altLang="en-US" smtClean="0"/>
              <a:pPr/>
              <a:t>30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© Eric Xing @ CMU, 2006-2011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14329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Quantitative Specification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14400" y="1822450"/>
            <a:ext cx="1987550" cy="1606550"/>
            <a:chOff x="2128" y="796"/>
            <a:chExt cx="1252" cy="1012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128" y="820"/>
              <a:ext cx="352" cy="304"/>
              <a:chOff x="2128" y="820"/>
              <a:chExt cx="352" cy="304"/>
            </a:xfrm>
          </p:grpSpPr>
          <p:sp>
            <p:nvSpPr>
              <p:cNvPr id="11286" name="Rectangle 6"/>
              <p:cNvSpPr>
                <a:spLocks noChangeArrowheads="1"/>
              </p:cNvSpPr>
              <p:nvPr/>
            </p:nvSpPr>
            <p:spPr bwMode="auto">
              <a:xfrm>
                <a:off x="2211" y="850"/>
                <a:ext cx="218" cy="22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sz="1800"/>
                  <a:t>A</a:t>
                </a:r>
              </a:p>
            </p:txBody>
          </p:sp>
          <p:sp>
            <p:nvSpPr>
              <p:cNvPr id="11287" name="Oval 7"/>
              <p:cNvSpPr>
                <a:spLocks noChangeArrowheads="1"/>
              </p:cNvSpPr>
              <p:nvPr/>
            </p:nvSpPr>
            <p:spPr bwMode="auto">
              <a:xfrm>
                <a:off x="2128" y="820"/>
                <a:ext cx="352" cy="3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279" name="Rectangle 8"/>
            <p:cNvSpPr>
              <a:spLocks noChangeArrowheads="1"/>
            </p:cNvSpPr>
            <p:nvPr/>
          </p:nvSpPr>
          <p:spPr bwMode="auto">
            <a:xfrm>
              <a:off x="3099" y="838"/>
              <a:ext cx="218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800"/>
                <a:t>B</a:t>
              </a:r>
            </a:p>
          </p:txBody>
        </p:sp>
        <p:sp>
          <p:nvSpPr>
            <p:cNvPr id="11280" name="Oval 9"/>
            <p:cNvSpPr>
              <a:spLocks noChangeArrowheads="1"/>
            </p:cNvSpPr>
            <p:nvPr/>
          </p:nvSpPr>
          <p:spPr bwMode="auto">
            <a:xfrm>
              <a:off x="3028" y="796"/>
              <a:ext cx="352" cy="30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584" y="1504"/>
              <a:ext cx="352" cy="304"/>
              <a:chOff x="2584" y="1504"/>
              <a:chExt cx="352" cy="304"/>
            </a:xfrm>
          </p:grpSpPr>
          <p:sp>
            <p:nvSpPr>
              <p:cNvPr id="11284" name="Rectangle 11"/>
              <p:cNvSpPr>
                <a:spLocks noChangeArrowheads="1"/>
              </p:cNvSpPr>
              <p:nvPr/>
            </p:nvSpPr>
            <p:spPr bwMode="auto">
              <a:xfrm>
                <a:off x="2655" y="1546"/>
                <a:ext cx="218" cy="22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sz="1800"/>
                  <a:t>C</a:t>
                </a:r>
              </a:p>
            </p:txBody>
          </p:sp>
          <p:sp>
            <p:nvSpPr>
              <p:cNvPr id="11285" name="Oval 12"/>
              <p:cNvSpPr>
                <a:spLocks noChangeArrowheads="1"/>
              </p:cNvSpPr>
              <p:nvPr/>
            </p:nvSpPr>
            <p:spPr bwMode="auto">
              <a:xfrm>
                <a:off x="2584" y="1504"/>
                <a:ext cx="352" cy="3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282" name="Line 13"/>
            <p:cNvSpPr>
              <a:spLocks noChangeShapeType="1"/>
            </p:cNvSpPr>
            <p:nvPr/>
          </p:nvSpPr>
          <p:spPr bwMode="auto">
            <a:xfrm>
              <a:off x="2404" y="1132"/>
              <a:ext cx="244" cy="4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3" name="Line 14"/>
            <p:cNvSpPr>
              <a:spLocks noChangeShapeType="1"/>
            </p:cNvSpPr>
            <p:nvPr/>
          </p:nvSpPr>
          <p:spPr bwMode="auto">
            <a:xfrm flipH="1">
              <a:off x="2852" y="1108"/>
              <a:ext cx="308" cy="4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74" name="Rectangle 16"/>
          <p:cNvSpPr>
            <a:spLocks noChangeArrowheads="1"/>
          </p:cNvSpPr>
          <p:nvPr/>
        </p:nvSpPr>
        <p:spPr bwMode="auto">
          <a:xfrm>
            <a:off x="5103813" y="2422525"/>
            <a:ext cx="14001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3366FF"/>
                </a:solidFill>
                <a:latin typeface="Times New Roman" pitchFamily="18" charset="0"/>
              </a:rPr>
              <a:t>p(A,B,C) = </a:t>
            </a:r>
          </a:p>
        </p:txBody>
      </p:sp>
      <p:sp>
        <p:nvSpPr>
          <p:cNvPr id="11275" name="Line 17"/>
          <p:cNvSpPr>
            <a:spLocks noChangeShapeType="1"/>
          </p:cNvSpPr>
          <p:nvPr/>
        </p:nvSpPr>
        <p:spPr bwMode="auto">
          <a:xfrm>
            <a:off x="3886200" y="2667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F549-F879-4053-8685-4286A63136EA}" type="slidenum">
              <a:rPr lang="en-US" altLang="en-US" smtClean="0"/>
              <a:pPr/>
              <a:t>31</a:t>
            </a:fld>
            <a:endParaRPr lang="en-US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© Eric Xing @ CMU, 2006-2011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7481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438150" y="1719263"/>
            <a:ext cx="8382000" cy="49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endParaRPr lang="en-US" sz="1800">
              <a:solidFill>
                <a:srgbClr val="333399"/>
              </a:solidFill>
            </a:endParaRPr>
          </a:p>
        </p:txBody>
      </p:sp>
      <p:graphicFrame>
        <p:nvGraphicFramePr>
          <p:cNvPr id="621571" name="Group 3"/>
          <p:cNvGraphicFramePr>
            <a:graphicFrameLocks noGrp="1"/>
          </p:cNvGraphicFramePr>
          <p:nvPr/>
        </p:nvGraphicFramePr>
        <p:xfrm>
          <a:off x="347663" y="1795463"/>
          <a:ext cx="1290637" cy="670560"/>
        </p:xfrm>
        <a:graphic>
          <a:graphicData uri="http://schemas.openxmlformats.org/drawingml/2006/table">
            <a:tbl>
              <a:tblPr/>
              <a:tblGrid>
                <a:gridCol w="493712"/>
                <a:gridCol w="796925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0.75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21582" name="Group 14"/>
          <p:cNvGraphicFramePr>
            <a:graphicFrameLocks noGrp="1"/>
          </p:cNvGraphicFramePr>
          <p:nvPr/>
        </p:nvGraphicFramePr>
        <p:xfrm>
          <a:off x="2198688" y="1797050"/>
          <a:ext cx="1281112" cy="670560"/>
        </p:xfrm>
        <a:graphic>
          <a:graphicData uri="http://schemas.openxmlformats.org/drawingml/2006/table">
            <a:tbl>
              <a:tblPr/>
              <a:tblGrid>
                <a:gridCol w="542925"/>
                <a:gridCol w="738187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0.33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21593" name="Group 25"/>
          <p:cNvGraphicFramePr>
            <a:graphicFrameLocks noGrp="1"/>
          </p:cNvGraphicFramePr>
          <p:nvPr/>
        </p:nvGraphicFramePr>
        <p:xfrm>
          <a:off x="2913063" y="3730625"/>
          <a:ext cx="3810000" cy="1005840"/>
        </p:xfrm>
        <a:graphic>
          <a:graphicData uri="http://schemas.openxmlformats.org/drawingml/2006/table">
            <a:tbl>
              <a:tblPr/>
              <a:tblGrid>
                <a:gridCol w="552450"/>
                <a:gridCol w="806450"/>
                <a:gridCol w="793750"/>
                <a:gridCol w="839787"/>
                <a:gridCol w="817563"/>
              </a:tblGrid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0.45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0.55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747" name="Oval 51"/>
          <p:cNvSpPr>
            <a:spLocks noChangeArrowheads="1"/>
          </p:cNvSpPr>
          <p:nvPr/>
        </p:nvSpPr>
        <p:spPr bwMode="auto">
          <a:xfrm>
            <a:off x="1019175" y="3117850"/>
            <a:ext cx="609600" cy="598488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48" name="Oval 52"/>
          <p:cNvSpPr>
            <a:spLocks noChangeArrowheads="1"/>
          </p:cNvSpPr>
          <p:nvPr/>
        </p:nvSpPr>
        <p:spPr bwMode="auto">
          <a:xfrm>
            <a:off x="2173288" y="3116263"/>
            <a:ext cx="609600" cy="598487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49" name="Oval 53"/>
          <p:cNvSpPr>
            <a:spLocks noChangeArrowheads="1"/>
          </p:cNvSpPr>
          <p:nvPr/>
        </p:nvSpPr>
        <p:spPr bwMode="auto">
          <a:xfrm>
            <a:off x="1574800" y="4368800"/>
            <a:ext cx="609600" cy="598488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50" name="Line 54"/>
          <p:cNvSpPr>
            <a:spLocks noChangeShapeType="1"/>
          </p:cNvSpPr>
          <p:nvPr/>
        </p:nvSpPr>
        <p:spPr bwMode="auto">
          <a:xfrm flipH="1">
            <a:off x="1890713" y="3729038"/>
            <a:ext cx="576262" cy="630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51" name="Line 55"/>
          <p:cNvSpPr>
            <a:spLocks noChangeShapeType="1"/>
          </p:cNvSpPr>
          <p:nvPr/>
        </p:nvSpPr>
        <p:spPr bwMode="auto">
          <a:xfrm>
            <a:off x="1312863" y="3717925"/>
            <a:ext cx="588962" cy="652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52" name="Text Box 56"/>
          <p:cNvSpPr txBox="1">
            <a:spLocks noChangeArrowheads="1"/>
          </p:cNvSpPr>
          <p:nvPr/>
        </p:nvSpPr>
        <p:spPr bwMode="auto">
          <a:xfrm>
            <a:off x="1147763" y="3163888"/>
            <a:ext cx="334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cs typeface="Arial" charset="0"/>
              </a:rPr>
              <a:t>A</a:t>
            </a:r>
          </a:p>
        </p:txBody>
      </p:sp>
      <p:sp>
        <p:nvSpPr>
          <p:cNvPr id="29753" name="Text Box 57"/>
          <p:cNvSpPr txBox="1">
            <a:spLocks noChangeArrowheads="1"/>
          </p:cNvSpPr>
          <p:nvPr/>
        </p:nvSpPr>
        <p:spPr bwMode="auto">
          <a:xfrm>
            <a:off x="2290763" y="3182938"/>
            <a:ext cx="314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cs typeface="Arial" charset="0"/>
              </a:rPr>
              <a:t>B</a:t>
            </a:r>
          </a:p>
        </p:txBody>
      </p:sp>
      <p:sp>
        <p:nvSpPr>
          <p:cNvPr id="29754" name="Text Box 58"/>
          <p:cNvSpPr txBox="1">
            <a:spLocks noChangeArrowheads="1"/>
          </p:cNvSpPr>
          <p:nvPr/>
        </p:nvSpPr>
        <p:spPr bwMode="auto">
          <a:xfrm>
            <a:off x="1681163" y="44577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cs typeface="Arial" charset="0"/>
              </a:rPr>
              <a:t>C</a:t>
            </a:r>
          </a:p>
        </p:txBody>
      </p:sp>
      <p:sp>
        <p:nvSpPr>
          <p:cNvPr id="621627" name="Text Box 59"/>
          <p:cNvSpPr txBox="1">
            <a:spLocks noChangeArrowheads="1"/>
          </p:cNvSpPr>
          <p:nvPr/>
        </p:nvSpPr>
        <p:spPr bwMode="auto">
          <a:xfrm>
            <a:off x="4808538" y="1804988"/>
            <a:ext cx="354965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99"/>
                </a:solidFill>
                <a:cs typeface="Arial" charset="0"/>
              </a:rPr>
              <a:t>P(a,b,c.d) = P(a)P(b)P(c|a,b)P(d|c)</a:t>
            </a:r>
          </a:p>
        </p:txBody>
      </p:sp>
      <p:sp>
        <p:nvSpPr>
          <p:cNvPr id="29756" name="Oval 60"/>
          <p:cNvSpPr>
            <a:spLocks noChangeArrowheads="1"/>
          </p:cNvSpPr>
          <p:nvPr/>
        </p:nvSpPr>
        <p:spPr bwMode="auto">
          <a:xfrm>
            <a:off x="1563688" y="5538788"/>
            <a:ext cx="609600" cy="598487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57" name="Text Box 61"/>
          <p:cNvSpPr txBox="1">
            <a:spLocks noChangeArrowheads="1"/>
          </p:cNvSpPr>
          <p:nvPr/>
        </p:nvSpPr>
        <p:spPr bwMode="auto">
          <a:xfrm>
            <a:off x="1670050" y="562768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cs typeface="Arial" charset="0"/>
              </a:rPr>
              <a:t>D</a:t>
            </a:r>
          </a:p>
        </p:txBody>
      </p:sp>
      <p:sp>
        <p:nvSpPr>
          <p:cNvPr id="29758" name="Line 62"/>
          <p:cNvSpPr>
            <a:spLocks noChangeShapeType="1"/>
          </p:cNvSpPr>
          <p:nvPr/>
        </p:nvSpPr>
        <p:spPr bwMode="auto">
          <a:xfrm>
            <a:off x="1858963" y="4984750"/>
            <a:ext cx="14287" cy="515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21631" name="Group 63"/>
          <p:cNvGraphicFramePr>
            <a:graphicFrameLocks noGrp="1"/>
          </p:cNvGraphicFramePr>
          <p:nvPr/>
        </p:nvGraphicFramePr>
        <p:xfrm>
          <a:off x="2598738" y="5329238"/>
          <a:ext cx="1752600" cy="1005840"/>
        </p:xfrm>
        <a:graphic>
          <a:graphicData uri="http://schemas.openxmlformats.org/drawingml/2006/table">
            <a:tbl>
              <a:tblPr/>
              <a:tblGrid>
                <a:gridCol w="571500"/>
                <a:gridCol w="590550"/>
                <a:gridCol w="59055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777" name="Rectangle 8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Conditional probability tables (CPTs)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FC620-C6B9-49BD-AA1C-2FA7D4C50EAA}" type="slidenum">
              <a:rPr lang="en-US" altLang="en-US" smtClean="0"/>
              <a:pPr/>
              <a:t>32</a:t>
            </a:fld>
            <a:endParaRPr lang="en-US" alt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© Eric Xing @ CMU, 2006-2011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33060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2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621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62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62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6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438150" y="1719263"/>
            <a:ext cx="8382000" cy="49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endParaRPr lang="en-US" sz="1800">
              <a:solidFill>
                <a:srgbClr val="333399"/>
              </a:solidFill>
            </a:endParaRPr>
          </a:p>
        </p:txBody>
      </p:sp>
      <p:sp>
        <p:nvSpPr>
          <p:cNvPr id="30723" name="Oval 3"/>
          <p:cNvSpPr>
            <a:spLocks noChangeArrowheads="1"/>
          </p:cNvSpPr>
          <p:nvPr/>
        </p:nvSpPr>
        <p:spPr bwMode="auto">
          <a:xfrm>
            <a:off x="1019175" y="3117850"/>
            <a:ext cx="609600" cy="598488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2173288" y="3116263"/>
            <a:ext cx="609600" cy="598487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Oval 5"/>
          <p:cNvSpPr>
            <a:spLocks noChangeArrowheads="1"/>
          </p:cNvSpPr>
          <p:nvPr/>
        </p:nvSpPr>
        <p:spPr bwMode="auto">
          <a:xfrm>
            <a:off x="1574800" y="4368800"/>
            <a:ext cx="609600" cy="598488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 flipH="1">
            <a:off x="1890713" y="3729038"/>
            <a:ext cx="576262" cy="630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>
            <a:off x="1312863" y="3717925"/>
            <a:ext cx="588962" cy="652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1147763" y="3163888"/>
            <a:ext cx="334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cs typeface="Arial" charset="0"/>
              </a:rPr>
              <a:t>A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2290763" y="3182938"/>
            <a:ext cx="314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cs typeface="Arial" charset="0"/>
              </a:rPr>
              <a:t>B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1681163" y="44577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cs typeface="Arial" charset="0"/>
              </a:rPr>
              <a:t>C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4808538" y="1804988"/>
            <a:ext cx="354965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333399"/>
                </a:solidFill>
                <a:cs typeface="Arial" charset="0"/>
              </a:rPr>
              <a:t>P(a,b,c.d) = P(a)P(b)P(c|a,b)P(d|c)</a:t>
            </a:r>
          </a:p>
        </p:txBody>
      </p:sp>
      <p:sp>
        <p:nvSpPr>
          <p:cNvPr id="30732" name="Oval 12"/>
          <p:cNvSpPr>
            <a:spLocks noChangeArrowheads="1"/>
          </p:cNvSpPr>
          <p:nvPr/>
        </p:nvSpPr>
        <p:spPr bwMode="auto">
          <a:xfrm>
            <a:off x="1563688" y="5538788"/>
            <a:ext cx="609600" cy="598487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1670050" y="562768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cs typeface="Arial" charset="0"/>
              </a:rPr>
              <a:t>D</a:t>
            </a:r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>
            <a:off x="1858963" y="4984750"/>
            <a:ext cx="14287" cy="515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266700" y="2120900"/>
            <a:ext cx="1995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333399"/>
                </a:solidFill>
                <a:cs typeface="Arial" charset="0"/>
              </a:rPr>
              <a:t>A~N(</a:t>
            </a:r>
            <a:r>
              <a:rPr lang="en-US" sz="2000" i="1">
                <a:solidFill>
                  <a:srgbClr val="333399"/>
                </a:solidFill>
                <a:cs typeface="Arial" charset="0"/>
              </a:rPr>
              <a:t>μ</a:t>
            </a:r>
            <a:r>
              <a:rPr lang="en-US" sz="2000" i="1" baseline="-25000">
                <a:solidFill>
                  <a:srgbClr val="333399"/>
                </a:solidFill>
                <a:cs typeface="Arial" charset="0"/>
              </a:rPr>
              <a:t>a</a:t>
            </a:r>
            <a:r>
              <a:rPr lang="en-US" sz="2000">
                <a:solidFill>
                  <a:srgbClr val="333399"/>
                </a:solidFill>
                <a:cs typeface="Arial" charset="0"/>
              </a:rPr>
              <a:t>, </a:t>
            </a:r>
            <a:r>
              <a:rPr lang="en-US" sz="2000" i="1">
                <a:solidFill>
                  <a:srgbClr val="333399"/>
                </a:solidFill>
                <a:cs typeface="Arial" charset="0"/>
              </a:rPr>
              <a:t>Σ</a:t>
            </a:r>
            <a:r>
              <a:rPr lang="en-US" sz="2000" i="1" baseline="-25000">
                <a:solidFill>
                  <a:srgbClr val="333399"/>
                </a:solidFill>
                <a:cs typeface="Arial" charset="0"/>
              </a:rPr>
              <a:t>a</a:t>
            </a:r>
            <a:r>
              <a:rPr lang="en-US" sz="2000">
                <a:solidFill>
                  <a:srgbClr val="333399"/>
                </a:solidFill>
                <a:cs typeface="Arial" charset="0"/>
              </a:rPr>
              <a:t>)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1882775" y="2130425"/>
            <a:ext cx="2225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333399"/>
                </a:solidFill>
                <a:cs typeface="Arial" charset="0"/>
              </a:rPr>
              <a:t>B~N(</a:t>
            </a:r>
            <a:r>
              <a:rPr lang="en-US" sz="2000" i="1">
                <a:solidFill>
                  <a:srgbClr val="333399"/>
                </a:solidFill>
                <a:cs typeface="Arial" charset="0"/>
              </a:rPr>
              <a:t>μ</a:t>
            </a:r>
            <a:r>
              <a:rPr lang="en-US" sz="2000" baseline="-25000">
                <a:solidFill>
                  <a:srgbClr val="333399"/>
                </a:solidFill>
                <a:cs typeface="Arial" charset="0"/>
              </a:rPr>
              <a:t>b</a:t>
            </a:r>
            <a:r>
              <a:rPr lang="en-US" sz="2000">
                <a:solidFill>
                  <a:srgbClr val="333399"/>
                </a:solidFill>
                <a:cs typeface="Arial" charset="0"/>
              </a:rPr>
              <a:t>, </a:t>
            </a:r>
            <a:r>
              <a:rPr lang="en-US" sz="2000" i="1">
                <a:solidFill>
                  <a:srgbClr val="333399"/>
                </a:solidFill>
                <a:cs typeface="Arial" charset="0"/>
              </a:rPr>
              <a:t>Σ</a:t>
            </a:r>
            <a:r>
              <a:rPr lang="en-US" sz="2000" baseline="-25000">
                <a:solidFill>
                  <a:srgbClr val="333399"/>
                </a:solidFill>
                <a:cs typeface="Arial" charset="0"/>
              </a:rPr>
              <a:t>b</a:t>
            </a:r>
            <a:r>
              <a:rPr lang="en-US" sz="2000">
                <a:solidFill>
                  <a:srgbClr val="333399"/>
                </a:solidFill>
                <a:cs typeface="Arial" charset="0"/>
              </a:rPr>
              <a:t>)</a:t>
            </a: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2625725" y="4494213"/>
            <a:ext cx="2062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333399"/>
                </a:solidFill>
                <a:cs typeface="Arial" charset="0"/>
              </a:rPr>
              <a:t>C~N(A+B, </a:t>
            </a:r>
            <a:r>
              <a:rPr lang="en-US" sz="2000" i="1">
                <a:solidFill>
                  <a:srgbClr val="333399"/>
                </a:solidFill>
                <a:cs typeface="Arial" charset="0"/>
              </a:rPr>
              <a:t>Σ</a:t>
            </a:r>
            <a:r>
              <a:rPr lang="en-US" sz="2000" i="1" baseline="-25000">
                <a:solidFill>
                  <a:srgbClr val="333399"/>
                </a:solidFill>
                <a:cs typeface="Arial" charset="0"/>
              </a:rPr>
              <a:t>c</a:t>
            </a:r>
            <a:r>
              <a:rPr lang="en-US" sz="2000">
                <a:solidFill>
                  <a:srgbClr val="333399"/>
                </a:solidFill>
                <a:cs typeface="Arial" charset="0"/>
              </a:rPr>
              <a:t>)</a:t>
            </a: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2655888" y="5686425"/>
            <a:ext cx="23066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333399"/>
                </a:solidFill>
                <a:cs typeface="Arial" charset="0"/>
              </a:rPr>
              <a:t>D~N(</a:t>
            </a:r>
            <a:r>
              <a:rPr lang="en-US" sz="2000" i="1">
                <a:solidFill>
                  <a:srgbClr val="333399"/>
                </a:solidFill>
                <a:cs typeface="Arial" charset="0"/>
              </a:rPr>
              <a:t>μ</a:t>
            </a:r>
            <a:r>
              <a:rPr lang="en-US" sz="2000" i="1" baseline="-25000">
                <a:solidFill>
                  <a:srgbClr val="333399"/>
                </a:solidFill>
                <a:cs typeface="Arial" charset="0"/>
              </a:rPr>
              <a:t>a</a:t>
            </a:r>
            <a:r>
              <a:rPr lang="en-US" sz="2000">
                <a:solidFill>
                  <a:srgbClr val="333399"/>
                </a:solidFill>
                <a:cs typeface="Arial" charset="0"/>
              </a:rPr>
              <a:t>+C, </a:t>
            </a:r>
            <a:r>
              <a:rPr lang="en-US" sz="2000" i="1">
                <a:solidFill>
                  <a:srgbClr val="333399"/>
                </a:solidFill>
                <a:cs typeface="Arial" charset="0"/>
              </a:rPr>
              <a:t>Σ</a:t>
            </a:r>
            <a:r>
              <a:rPr lang="en-US" sz="2000" i="1" baseline="-25000">
                <a:solidFill>
                  <a:srgbClr val="333399"/>
                </a:solidFill>
                <a:cs typeface="Arial" charset="0"/>
              </a:rPr>
              <a:t>a</a:t>
            </a:r>
            <a:r>
              <a:rPr lang="en-US" sz="2000">
                <a:solidFill>
                  <a:srgbClr val="333399"/>
                </a:solidFill>
                <a:cs typeface="Arial" charset="0"/>
              </a:rPr>
              <a:t>)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724400" y="3733800"/>
            <a:ext cx="3881438" cy="2598738"/>
            <a:chOff x="1104" y="2880"/>
            <a:chExt cx="2471" cy="1294"/>
          </a:xfrm>
        </p:grpSpPr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1562" y="3112"/>
              <a:ext cx="1227" cy="715"/>
              <a:chOff x="1423" y="1889"/>
              <a:chExt cx="1620" cy="1130"/>
            </a:xfrm>
          </p:grpSpPr>
          <p:sp>
            <p:nvSpPr>
              <p:cNvPr id="35168" name="Line 21"/>
              <p:cNvSpPr>
                <a:spLocks noChangeShapeType="1"/>
              </p:cNvSpPr>
              <p:nvPr/>
            </p:nvSpPr>
            <p:spPr bwMode="auto">
              <a:xfrm flipV="1">
                <a:off x="2937" y="3004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69" name="Line 22"/>
              <p:cNvSpPr>
                <a:spLocks noChangeShapeType="1"/>
              </p:cNvSpPr>
              <p:nvPr/>
            </p:nvSpPr>
            <p:spPr bwMode="auto">
              <a:xfrm>
                <a:off x="2921" y="2996"/>
                <a:ext cx="37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70" name="Line 23"/>
              <p:cNvSpPr>
                <a:spLocks noChangeShapeType="1"/>
              </p:cNvSpPr>
              <p:nvPr/>
            </p:nvSpPr>
            <p:spPr bwMode="auto">
              <a:xfrm>
                <a:off x="2921" y="299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71" name="Line 24"/>
              <p:cNvSpPr>
                <a:spLocks noChangeShapeType="1"/>
              </p:cNvSpPr>
              <p:nvPr/>
            </p:nvSpPr>
            <p:spPr bwMode="auto">
              <a:xfrm>
                <a:off x="2935" y="3014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72" name="Line 25"/>
              <p:cNvSpPr>
                <a:spLocks noChangeShapeType="1"/>
              </p:cNvSpPr>
              <p:nvPr/>
            </p:nvSpPr>
            <p:spPr bwMode="auto">
              <a:xfrm flipH="1" flipV="1">
                <a:off x="2937" y="3016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73" name="Line 26"/>
              <p:cNvSpPr>
                <a:spLocks noChangeShapeType="1"/>
              </p:cNvSpPr>
              <p:nvPr/>
            </p:nvSpPr>
            <p:spPr bwMode="auto">
              <a:xfrm flipV="1">
                <a:off x="2900" y="2997"/>
                <a:ext cx="20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74" name="Line 27"/>
              <p:cNvSpPr>
                <a:spLocks noChangeShapeType="1"/>
              </p:cNvSpPr>
              <p:nvPr/>
            </p:nvSpPr>
            <p:spPr bwMode="auto">
              <a:xfrm>
                <a:off x="2900" y="3009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75" name="Line 28"/>
              <p:cNvSpPr>
                <a:spLocks noChangeShapeType="1"/>
              </p:cNvSpPr>
              <p:nvPr/>
            </p:nvSpPr>
            <p:spPr bwMode="auto">
              <a:xfrm>
                <a:off x="2934" y="3018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76" name="Line 29"/>
              <p:cNvSpPr>
                <a:spLocks noChangeShapeType="1"/>
              </p:cNvSpPr>
              <p:nvPr/>
            </p:nvSpPr>
            <p:spPr bwMode="auto">
              <a:xfrm>
                <a:off x="1497" y="1967"/>
                <a:ext cx="21" cy="2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77" name="Line 30"/>
              <p:cNvSpPr>
                <a:spLocks noChangeShapeType="1"/>
              </p:cNvSpPr>
              <p:nvPr/>
            </p:nvSpPr>
            <p:spPr bwMode="auto">
              <a:xfrm flipV="1">
                <a:off x="1497" y="1946"/>
                <a:ext cx="37" cy="2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78" name="Line 31"/>
              <p:cNvSpPr>
                <a:spLocks noChangeShapeType="1"/>
              </p:cNvSpPr>
              <p:nvPr/>
            </p:nvSpPr>
            <p:spPr bwMode="auto">
              <a:xfrm flipV="1">
                <a:off x="1518" y="1982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79" name="Line 32"/>
              <p:cNvSpPr>
                <a:spLocks noChangeShapeType="1"/>
              </p:cNvSpPr>
              <p:nvPr/>
            </p:nvSpPr>
            <p:spPr bwMode="auto">
              <a:xfrm flipV="1">
                <a:off x="1521" y="1978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80" name="Line 33"/>
              <p:cNvSpPr>
                <a:spLocks noChangeShapeType="1"/>
              </p:cNvSpPr>
              <p:nvPr/>
            </p:nvSpPr>
            <p:spPr bwMode="auto">
              <a:xfrm flipV="1">
                <a:off x="1525" y="197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81" name="Line 34"/>
              <p:cNvSpPr>
                <a:spLocks noChangeShapeType="1"/>
              </p:cNvSpPr>
              <p:nvPr/>
            </p:nvSpPr>
            <p:spPr bwMode="auto">
              <a:xfrm flipH="1">
                <a:off x="1534" y="1946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82" name="Line 35"/>
              <p:cNvSpPr>
                <a:spLocks noChangeShapeType="1"/>
              </p:cNvSpPr>
              <p:nvPr/>
            </p:nvSpPr>
            <p:spPr bwMode="auto">
              <a:xfrm flipV="1">
                <a:off x="1537" y="1942"/>
                <a:ext cx="18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83" name="Line 36"/>
              <p:cNvSpPr>
                <a:spLocks noChangeShapeType="1"/>
              </p:cNvSpPr>
              <p:nvPr/>
            </p:nvSpPr>
            <p:spPr bwMode="auto">
              <a:xfrm>
                <a:off x="1537" y="1949"/>
                <a:ext cx="33" cy="3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84" name="Line 37"/>
              <p:cNvSpPr>
                <a:spLocks noChangeShapeType="1"/>
              </p:cNvSpPr>
              <p:nvPr/>
            </p:nvSpPr>
            <p:spPr bwMode="auto">
              <a:xfrm>
                <a:off x="1555" y="194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85" name="Line 38"/>
              <p:cNvSpPr>
                <a:spLocks noChangeShapeType="1"/>
              </p:cNvSpPr>
              <p:nvPr/>
            </p:nvSpPr>
            <p:spPr bwMode="auto">
              <a:xfrm flipH="1">
                <a:off x="1570" y="1975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86" name="Line 39"/>
              <p:cNvSpPr>
                <a:spLocks noChangeShapeType="1"/>
              </p:cNvSpPr>
              <p:nvPr/>
            </p:nvSpPr>
            <p:spPr bwMode="auto">
              <a:xfrm flipV="1">
                <a:off x="1521" y="198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87" name="Line 40"/>
              <p:cNvSpPr>
                <a:spLocks noChangeShapeType="1"/>
              </p:cNvSpPr>
              <p:nvPr/>
            </p:nvSpPr>
            <p:spPr bwMode="auto">
              <a:xfrm flipV="1">
                <a:off x="1525" y="1976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88" name="Line 41"/>
              <p:cNvSpPr>
                <a:spLocks noChangeShapeType="1"/>
              </p:cNvSpPr>
              <p:nvPr/>
            </p:nvSpPr>
            <p:spPr bwMode="auto">
              <a:xfrm flipV="1">
                <a:off x="1528" y="1955"/>
                <a:ext cx="17" cy="2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89" name="Line 42"/>
              <p:cNvSpPr>
                <a:spLocks noChangeShapeType="1"/>
              </p:cNvSpPr>
              <p:nvPr/>
            </p:nvSpPr>
            <p:spPr bwMode="auto">
              <a:xfrm flipV="1">
                <a:off x="1574" y="1947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90" name="Line 43"/>
              <p:cNvSpPr>
                <a:spLocks noChangeShapeType="1"/>
              </p:cNvSpPr>
              <p:nvPr/>
            </p:nvSpPr>
            <p:spPr bwMode="auto">
              <a:xfrm>
                <a:off x="1570" y="1981"/>
                <a:ext cx="37" cy="7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91" name="Line 44"/>
              <p:cNvSpPr>
                <a:spLocks noChangeShapeType="1"/>
              </p:cNvSpPr>
              <p:nvPr/>
            </p:nvSpPr>
            <p:spPr bwMode="auto">
              <a:xfrm>
                <a:off x="1592" y="1947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92" name="Line 45"/>
              <p:cNvSpPr>
                <a:spLocks noChangeShapeType="1"/>
              </p:cNvSpPr>
              <p:nvPr/>
            </p:nvSpPr>
            <p:spPr bwMode="auto">
              <a:xfrm>
                <a:off x="1605" y="2055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93" name="Line 46"/>
              <p:cNvSpPr>
                <a:spLocks noChangeShapeType="1"/>
              </p:cNvSpPr>
              <p:nvPr/>
            </p:nvSpPr>
            <p:spPr bwMode="auto">
              <a:xfrm>
                <a:off x="1558" y="1942"/>
                <a:ext cx="35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94" name="Line 47"/>
              <p:cNvSpPr>
                <a:spLocks noChangeShapeType="1"/>
              </p:cNvSpPr>
              <p:nvPr/>
            </p:nvSpPr>
            <p:spPr bwMode="auto">
              <a:xfrm flipV="1">
                <a:off x="2863" y="2989"/>
                <a:ext cx="21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95" name="Line 48"/>
              <p:cNvSpPr>
                <a:spLocks noChangeShapeType="1"/>
              </p:cNvSpPr>
              <p:nvPr/>
            </p:nvSpPr>
            <p:spPr bwMode="auto">
              <a:xfrm>
                <a:off x="2863" y="3002"/>
                <a:ext cx="37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96" name="Line 49"/>
              <p:cNvSpPr>
                <a:spLocks noChangeShapeType="1"/>
              </p:cNvSpPr>
              <p:nvPr/>
            </p:nvSpPr>
            <p:spPr bwMode="auto">
              <a:xfrm>
                <a:off x="2884" y="298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97" name="Line 50"/>
              <p:cNvSpPr>
                <a:spLocks noChangeShapeType="1"/>
              </p:cNvSpPr>
              <p:nvPr/>
            </p:nvSpPr>
            <p:spPr bwMode="auto">
              <a:xfrm>
                <a:off x="2888" y="2989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98" name="Line 51"/>
              <p:cNvSpPr>
                <a:spLocks noChangeShapeType="1"/>
              </p:cNvSpPr>
              <p:nvPr/>
            </p:nvSpPr>
            <p:spPr bwMode="auto">
              <a:xfrm flipV="1">
                <a:off x="1592" y="1929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99" name="Line 52"/>
              <p:cNvSpPr>
                <a:spLocks noChangeShapeType="1"/>
              </p:cNvSpPr>
              <p:nvPr/>
            </p:nvSpPr>
            <p:spPr bwMode="auto">
              <a:xfrm flipV="1">
                <a:off x="1587" y="1929"/>
                <a:ext cx="26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00" name="Line 53"/>
              <p:cNvSpPr>
                <a:spLocks noChangeShapeType="1"/>
              </p:cNvSpPr>
              <p:nvPr/>
            </p:nvSpPr>
            <p:spPr bwMode="auto">
              <a:xfrm>
                <a:off x="1595" y="1949"/>
                <a:ext cx="34" cy="5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01" name="Line 54"/>
              <p:cNvSpPr>
                <a:spLocks noChangeShapeType="1"/>
              </p:cNvSpPr>
              <p:nvPr/>
            </p:nvSpPr>
            <p:spPr bwMode="auto">
              <a:xfrm flipH="1">
                <a:off x="1629" y="200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02" name="Line 55"/>
              <p:cNvSpPr>
                <a:spLocks noChangeShapeType="1"/>
              </p:cNvSpPr>
              <p:nvPr/>
            </p:nvSpPr>
            <p:spPr bwMode="auto">
              <a:xfrm flipV="1">
                <a:off x="1611" y="2004"/>
                <a:ext cx="20" cy="5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03" name="Line 56"/>
              <p:cNvSpPr>
                <a:spLocks noChangeShapeType="1"/>
              </p:cNvSpPr>
              <p:nvPr/>
            </p:nvSpPr>
            <p:spPr bwMode="auto">
              <a:xfrm flipV="1">
                <a:off x="2924" y="2984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04" name="Line 57"/>
              <p:cNvSpPr>
                <a:spLocks noChangeShapeType="1"/>
              </p:cNvSpPr>
              <p:nvPr/>
            </p:nvSpPr>
            <p:spPr bwMode="auto">
              <a:xfrm>
                <a:off x="2942" y="298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05" name="Line 58"/>
              <p:cNvSpPr>
                <a:spLocks noChangeShapeType="1"/>
              </p:cNvSpPr>
              <p:nvPr/>
            </p:nvSpPr>
            <p:spPr bwMode="auto">
              <a:xfrm flipV="1">
                <a:off x="2961" y="2991"/>
                <a:ext cx="18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06" name="Line 59"/>
              <p:cNvSpPr>
                <a:spLocks noChangeShapeType="1"/>
              </p:cNvSpPr>
              <p:nvPr/>
            </p:nvSpPr>
            <p:spPr bwMode="auto">
              <a:xfrm>
                <a:off x="2946" y="2984"/>
                <a:ext cx="33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07" name="Line 60"/>
              <p:cNvSpPr>
                <a:spLocks noChangeShapeType="1"/>
              </p:cNvSpPr>
              <p:nvPr/>
            </p:nvSpPr>
            <p:spPr bwMode="auto">
              <a:xfrm flipV="1">
                <a:off x="2826" y="2982"/>
                <a:ext cx="21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08" name="Line 61"/>
              <p:cNvSpPr>
                <a:spLocks noChangeShapeType="1"/>
              </p:cNvSpPr>
              <p:nvPr/>
            </p:nvSpPr>
            <p:spPr bwMode="auto">
              <a:xfrm>
                <a:off x="2826" y="2995"/>
                <a:ext cx="38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09" name="Line 62"/>
              <p:cNvSpPr>
                <a:spLocks noChangeShapeType="1"/>
              </p:cNvSpPr>
              <p:nvPr/>
            </p:nvSpPr>
            <p:spPr bwMode="auto">
              <a:xfrm>
                <a:off x="2847" y="298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10" name="Line 63"/>
              <p:cNvSpPr>
                <a:spLocks noChangeShapeType="1"/>
              </p:cNvSpPr>
              <p:nvPr/>
            </p:nvSpPr>
            <p:spPr bwMode="auto">
              <a:xfrm>
                <a:off x="2851" y="2982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11" name="Line 64"/>
              <p:cNvSpPr>
                <a:spLocks noChangeShapeType="1"/>
              </p:cNvSpPr>
              <p:nvPr/>
            </p:nvSpPr>
            <p:spPr bwMode="auto">
              <a:xfrm>
                <a:off x="1518" y="1989"/>
                <a:ext cx="21" cy="28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12" name="Line 65"/>
              <p:cNvSpPr>
                <a:spLocks noChangeShapeType="1"/>
              </p:cNvSpPr>
              <p:nvPr/>
            </p:nvSpPr>
            <p:spPr bwMode="auto">
              <a:xfrm flipV="1">
                <a:off x="1539" y="2010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13" name="Line 66"/>
              <p:cNvSpPr>
                <a:spLocks noChangeShapeType="1"/>
              </p:cNvSpPr>
              <p:nvPr/>
            </p:nvSpPr>
            <p:spPr bwMode="auto">
              <a:xfrm flipV="1">
                <a:off x="1543" y="2004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14" name="Line 67"/>
              <p:cNvSpPr>
                <a:spLocks noChangeShapeType="1"/>
              </p:cNvSpPr>
              <p:nvPr/>
            </p:nvSpPr>
            <p:spPr bwMode="auto">
              <a:xfrm flipV="1">
                <a:off x="1543" y="2008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15" name="Line 68"/>
              <p:cNvSpPr>
                <a:spLocks noChangeShapeType="1"/>
              </p:cNvSpPr>
              <p:nvPr/>
            </p:nvSpPr>
            <p:spPr bwMode="auto">
              <a:xfrm flipV="1">
                <a:off x="1546" y="1972"/>
                <a:ext cx="14" cy="3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16" name="Line 69"/>
              <p:cNvSpPr>
                <a:spLocks noChangeShapeType="1"/>
              </p:cNvSpPr>
              <p:nvPr/>
            </p:nvSpPr>
            <p:spPr bwMode="auto">
              <a:xfrm flipV="1">
                <a:off x="1481" y="1990"/>
                <a:ext cx="34" cy="8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17" name="Line 70"/>
              <p:cNvSpPr>
                <a:spLocks noChangeShapeType="1"/>
              </p:cNvSpPr>
              <p:nvPr/>
            </p:nvSpPr>
            <p:spPr bwMode="auto">
              <a:xfrm flipV="1">
                <a:off x="1481" y="206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18" name="Line 71"/>
              <p:cNvSpPr>
                <a:spLocks noChangeShapeType="1"/>
              </p:cNvSpPr>
              <p:nvPr/>
            </p:nvSpPr>
            <p:spPr bwMode="auto">
              <a:xfrm>
                <a:off x="1460" y="2035"/>
                <a:ext cx="24" cy="3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19" name="Line 72"/>
              <p:cNvSpPr>
                <a:spLocks noChangeShapeType="1"/>
              </p:cNvSpPr>
              <p:nvPr/>
            </p:nvSpPr>
            <p:spPr bwMode="auto">
              <a:xfrm flipV="1">
                <a:off x="1460" y="1969"/>
                <a:ext cx="37" cy="6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20" name="Line 73"/>
              <p:cNvSpPr>
                <a:spLocks noChangeShapeType="1"/>
              </p:cNvSpPr>
              <p:nvPr/>
            </p:nvSpPr>
            <p:spPr bwMode="auto">
              <a:xfrm>
                <a:off x="1607" y="2060"/>
                <a:ext cx="37" cy="1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21" name="Line 74"/>
              <p:cNvSpPr>
                <a:spLocks noChangeShapeType="1"/>
              </p:cNvSpPr>
              <p:nvPr/>
            </p:nvSpPr>
            <p:spPr bwMode="auto">
              <a:xfrm>
                <a:off x="1642" y="2164"/>
                <a:ext cx="2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22" name="Line 75"/>
              <p:cNvSpPr>
                <a:spLocks noChangeShapeType="1"/>
              </p:cNvSpPr>
              <p:nvPr/>
            </p:nvSpPr>
            <p:spPr bwMode="auto">
              <a:xfrm flipV="1">
                <a:off x="1648" y="2103"/>
                <a:ext cx="18" cy="6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23" name="Line 76"/>
              <p:cNvSpPr>
                <a:spLocks noChangeShapeType="1"/>
              </p:cNvSpPr>
              <p:nvPr/>
            </p:nvSpPr>
            <p:spPr bwMode="auto">
              <a:xfrm>
                <a:off x="1632" y="2009"/>
                <a:ext cx="34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24" name="Line 77"/>
              <p:cNvSpPr>
                <a:spLocks noChangeShapeType="1"/>
              </p:cNvSpPr>
              <p:nvPr/>
            </p:nvSpPr>
            <p:spPr bwMode="auto">
              <a:xfrm flipV="1">
                <a:off x="1632" y="1961"/>
                <a:ext cx="18" cy="3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25" name="Line 78"/>
              <p:cNvSpPr>
                <a:spLocks noChangeShapeType="1"/>
              </p:cNvSpPr>
              <p:nvPr/>
            </p:nvSpPr>
            <p:spPr bwMode="auto">
              <a:xfrm>
                <a:off x="1650" y="1961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26" name="Line 79"/>
              <p:cNvSpPr>
                <a:spLocks noChangeShapeType="1"/>
              </p:cNvSpPr>
              <p:nvPr/>
            </p:nvSpPr>
            <p:spPr bwMode="auto">
              <a:xfrm>
                <a:off x="1617" y="1931"/>
                <a:ext cx="34" cy="3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27" name="Line 80"/>
              <p:cNvSpPr>
                <a:spLocks noChangeShapeType="1"/>
              </p:cNvSpPr>
              <p:nvPr/>
            </p:nvSpPr>
            <p:spPr bwMode="auto">
              <a:xfrm>
                <a:off x="2906" y="2977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28" name="Line 81"/>
              <p:cNvSpPr>
                <a:spLocks noChangeShapeType="1"/>
              </p:cNvSpPr>
              <p:nvPr/>
            </p:nvSpPr>
            <p:spPr bwMode="auto">
              <a:xfrm>
                <a:off x="2906" y="297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29" name="Line 82"/>
              <p:cNvSpPr>
                <a:spLocks noChangeShapeType="1"/>
              </p:cNvSpPr>
              <p:nvPr/>
            </p:nvSpPr>
            <p:spPr bwMode="auto">
              <a:xfrm flipV="1">
                <a:off x="2884" y="2976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30" name="Line 83"/>
              <p:cNvSpPr>
                <a:spLocks noChangeShapeType="1"/>
              </p:cNvSpPr>
              <p:nvPr/>
            </p:nvSpPr>
            <p:spPr bwMode="auto">
              <a:xfrm flipV="1">
                <a:off x="1617" y="1924"/>
                <a:ext cx="17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31" name="Line 84"/>
              <p:cNvSpPr>
                <a:spLocks noChangeShapeType="1"/>
              </p:cNvSpPr>
              <p:nvPr/>
            </p:nvSpPr>
            <p:spPr bwMode="auto">
              <a:xfrm>
                <a:off x="1634" y="192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32" name="Line 85"/>
              <p:cNvSpPr>
                <a:spLocks noChangeShapeType="1"/>
              </p:cNvSpPr>
              <p:nvPr/>
            </p:nvSpPr>
            <p:spPr bwMode="auto">
              <a:xfrm flipV="1">
                <a:off x="1653" y="1930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33" name="Line 86"/>
              <p:cNvSpPr>
                <a:spLocks noChangeShapeType="1"/>
              </p:cNvSpPr>
              <p:nvPr/>
            </p:nvSpPr>
            <p:spPr bwMode="auto">
              <a:xfrm>
                <a:off x="1638" y="1924"/>
                <a:ext cx="33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34" name="Line 87"/>
              <p:cNvSpPr>
                <a:spLocks noChangeShapeType="1"/>
              </p:cNvSpPr>
              <p:nvPr/>
            </p:nvSpPr>
            <p:spPr bwMode="auto">
              <a:xfrm>
                <a:off x="1653" y="1966"/>
                <a:ext cx="34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35" name="Line 88"/>
              <p:cNvSpPr>
                <a:spLocks noChangeShapeType="1"/>
              </p:cNvSpPr>
              <p:nvPr/>
            </p:nvSpPr>
            <p:spPr bwMode="auto">
              <a:xfrm flipH="1">
                <a:off x="1687" y="203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36" name="Line 89"/>
              <p:cNvSpPr>
                <a:spLocks noChangeShapeType="1"/>
              </p:cNvSpPr>
              <p:nvPr/>
            </p:nvSpPr>
            <p:spPr bwMode="auto">
              <a:xfrm flipV="1">
                <a:off x="1669" y="2040"/>
                <a:ext cx="21" cy="5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37" name="Line 90"/>
              <p:cNvSpPr>
                <a:spLocks noChangeShapeType="1"/>
              </p:cNvSpPr>
              <p:nvPr/>
            </p:nvSpPr>
            <p:spPr bwMode="auto">
              <a:xfrm flipV="1">
                <a:off x="2789" y="2975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38" name="Line 91"/>
              <p:cNvSpPr>
                <a:spLocks noChangeShapeType="1"/>
              </p:cNvSpPr>
              <p:nvPr/>
            </p:nvSpPr>
            <p:spPr bwMode="auto">
              <a:xfrm>
                <a:off x="2789" y="2987"/>
                <a:ext cx="3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39" name="Line 92"/>
              <p:cNvSpPr>
                <a:spLocks noChangeShapeType="1"/>
              </p:cNvSpPr>
              <p:nvPr/>
            </p:nvSpPr>
            <p:spPr bwMode="auto">
              <a:xfrm>
                <a:off x="2810" y="297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40" name="Line 93"/>
              <p:cNvSpPr>
                <a:spLocks noChangeShapeType="1"/>
              </p:cNvSpPr>
              <p:nvPr/>
            </p:nvSpPr>
            <p:spPr bwMode="auto">
              <a:xfrm>
                <a:off x="2814" y="2975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41" name="Line 94"/>
              <p:cNvSpPr>
                <a:spLocks noChangeShapeType="1"/>
              </p:cNvSpPr>
              <p:nvPr/>
            </p:nvSpPr>
            <p:spPr bwMode="auto">
              <a:xfrm flipV="1">
                <a:off x="2979" y="2979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42" name="Line 95"/>
              <p:cNvSpPr>
                <a:spLocks noChangeShapeType="1"/>
              </p:cNvSpPr>
              <p:nvPr/>
            </p:nvSpPr>
            <p:spPr bwMode="auto">
              <a:xfrm>
                <a:off x="2964" y="2972"/>
                <a:ext cx="3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43" name="Line 96"/>
              <p:cNvSpPr>
                <a:spLocks noChangeShapeType="1"/>
              </p:cNvSpPr>
              <p:nvPr/>
            </p:nvSpPr>
            <p:spPr bwMode="auto">
              <a:xfrm>
                <a:off x="2964" y="297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44" name="Line 97"/>
              <p:cNvSpPr>
                <a:spLocks noChangeShapeType="1"/>
              </p:cNvSpPr>
              <p:nvPr/>
            </p:nvSpPr>
            <p:spPr bwMode="auto">
              <a:xfrm flipV="1">
                <a:off x="2942" y="2971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45" name="Line 98"/>
              <p:cNvSpPr>
                <a:spLocks noChangeShapeType="1"/>
              </p:cNvSpPr>
              <p:nvPr/>
            </p:nvSpPr>
            <p:spPr bwMode="auto">
              <a:xfrm flipV="1">
                <a:off x="2851" y="2970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46" name="Line 99"/>
              <p:cNvSpPr>
                <a:spLocks noChangeShapeType="1"/>
              </p:cNvSpPr>
              <p:nvPr/>
            </p:nvSpPr>
            <p:spPr bwMode="auto">
              <a:xfrm>
                <a:off x="2869" y="297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47" name="Line 100"/>
              <p:cNvSpPr>
                <a:spLocks noChangeShapeType="1"/>
              </p:cNvSpPr>
              <p:nvPr/>
            </p:nvSpPr>
            <p:spPr bwMode="auto">
              <a:xfrm>
                <a:off x="2872" y="2970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48" name="Line 101"/>
              <p:cNvSpPr>
                <a:spLocks noChangeShapeType="1"/>
              </p:cNvSpPr>
              <p:nvPr/>
            </p:nvSpPr>
            <p:spPr bwMode="auto">
              <a:xfrm flipV="1">
                <a:off x="1690" y="1987"/>
                <a:ext cx="18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49" name="Line 102"/>
              <p:cNvSpPr>
                <a:spLocks noChangeShapeType="1"/>
              </p:cNvSpPr>
              <p:nvPr/>
            </p:nvSpPr>
            <p:spPr bwMode="auto">
              <a:xfrm>
                <a:off x="1675" y="1932"/>
                <a:ext cx="33" cy="5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50" name="Line 103"/>
              <p:cNvSpPr>
                <a:spLocks noChangeShapeType="1"/>
              </p:cNvSpPr>
              <p:nvPr/>
            </p:nvSpPr>
            <p:spPr bwMode="auto">
              <a:xfrm flipV="1">
                <a:off x="1671" y="1912"/>
                <a:ext cx="22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51" name="Line 104"/>
              <p:cNvSpPr>
                <a:spLocks noChangeShapeType="1"/>
              </p:cNvSpPr>
              <p:nvPr/>
            </p:nvSpPr>
            <p:spPr bwMode="auto">
              <a:xfrm flipV="1">
                <a:off x="1663" y="1912"/>
                <a:ext cx="30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52" name="Line 105"/>
              <p:cNvSpPr>
                <a:spLocks noChangeShapeType="1"/>
              </p:cNvSpPr>
              <p:nvPr/>
            </p:nvSpPr>
            <p:spPr bwMode="auto">
              <a:xfrm>
                <a:off x="1710" y="198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53" name="Line 106"/>
              <p:cNvSpPr>
                <a:spLocks noChangeShapeType="1"/>
              </p:cNvSpPr>
              <p:nvPr/>
            </p:nvSpPr>
            <p:spPr bwMode="auto">
              <a:xfrm>
                <a:off x="2773" y="2968"/>
                <a:ext cx="35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54" name="Line 107"/>
              <p:cNvSpPr>
                <a:spLocks noChangeShapeType="1"/>
              </p:cNvSpPr>
              <p:nvPr/>
            </p:nvSpPr>
            <p:spPr bwMode="auto">
              <a:xfrm>
                <a:off x="2773" y="296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55" name="Line 108"/>
              <p:cNvSpPr>
                <a:spLocks noChangeShapeType="1"/>
              </p:cNvSpPr>
              <p:nvPr/>
            </p:nvSpPr>
            <p:spPr bwMode="auto">
              <a:xfrm flipV="1">
                <a:off x="2752" y="2967"/>
                <a:ext cx="21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56" name="Line 109"/>
              <p:cNvSpPr>
                <a:spLocks noChangeShapeType="1"/>
              </p:cNvSpPr>
              <p:nvPr/>
            </p:nvSpPr>
            <p:spPr bwMode="auto">
              <a:xfrm>
                <a:off x="2752" y="2980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57" name="Line 110"/>
              <p:cNvSpPr>
                <a:spLocks noChangeShapeType="1"/>
              </p:cNvSpPr>
              <p:nvPr/>
            </p:nvSpPr>
            <p:spPr bwMode="auto">
              <a:xfrm flipV="1">
                <a:off x="2909" y="2965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58" name="Line 111"/>
              <p:cNvSpPr>
                <a:spLocks noChangeShapeType="1"/>
              </p:cNvSpPr>
              <p:nvPr/>
            </p:nvSpPr>
            <p:spPr bwMode="auto">
              <a:xfrm>
                <a:off x="2927" y="296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59" name="Line 112"/>
              <p:cNvSpPr>
                <a:spLocks noChangeShapeType="1"/>
              </p:cNvSpPr>
              <p:nvPr/>
            </p:nvSpPr>
            <p:spPr bwMode="auto">
              <a:xfrm>
                <a:off x="2930" y="2965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60" name="Line 113"/>
              <p:cNvSpPr>
                <a:spLocks noChangeShapeType="1"/>
              </p:cNvSpPr>
              <p:nvPr/>
            </p:nvSpPr>
            <p:spPr bwMode="auto">
              <a:xfrm>
                <a:off x="2832" y="2963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61" name="Line 114"/>
              <p:cNvSpPr>
                <a:spLocks noChangeShapeType="1"/>
              </p:cNvSpPr>
              <p:nvPr/>
            </p:nvSpPr>
            <p:spPr bwMode="auto">
              <a:xfrm>
                <a:off x="2832" y="296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62" name="Line 115"/>
              <p:cNvSpPr>
                <a:spLocks noChangeShapeType="1"/>
              </p:cNvSpPr>
              <p:nvPr/>
            </p:nvSpPr>
            <p:spPr bwMode="auto">
              <a:xfrm flipV="1">
                <a:off x="2810" y="2962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63" name="Line 116"/>
              <p:cNvSpPr>
                <a:spLocks noChangeShapeType="1"/>
              </p:cNvSpPr>
              <p:nvPr/>
            </p:nvSpPr>
            <p:spPr bwMode="auto">
              <a:xfrm>
                <a:off x="2736" y="2961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64" name="Line 117"/>
              <p:cNvSpPr>
                <a:spLocks noChangeShapeType="1"/>
              </p:cNvSpPr>
              <p:nvPr/>
            </p:nvSpPr>
            <p:spPr bwMode="auto">
              <a:xfrm>
                <a:off x="2736" y="296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65" name="Line 118"/>
              <p:cNvSpPr>
                <a:spLocks noChangeShapeType="1"/>
              </p:cNvSpPr>
              <p:nvPr/>
            </p:nvSpPr>
            <p:spPr bwMode="auto">
              <a:xfrm flipV="1">
                <a:off x="2715" y="2960"/>
                <a:ext cx="21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66" name="Line 119"/>
              <p:cNvSpPr>
                <a:spLocks noChangeShapeType="1"/>
              </p:cNvSpPr>
              <p:nvPr/>
            </p:nvSpPr>
            <p:spPr bwMode="auto">
              <a:xfrm>
                <a:off x="2715" y="2973"/>
                <a:ext cx="3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67" name="Line 120"/>
              <p:cNvSpPr>
                <a:spLocks noChangeShapeType="1"/>
              </p:cNvSpPr>
              <p:nvPr/>
            </p:nvSpPr>
            <p:spPr bwMode="auto">
              <a:xfrm flipV="1">
                <a:off x="1561" y="2006"/>
                <a:ext cx="20" cy="5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68" name="Line 121"/>
              <p:cNvSpPr>
                <a:spLocks noChangeShapeType="1"/>
              </p:cNvSpPr>
              <p:nvPr/>
            </p:nvSpPr>
            <p:spPr bwMode="auto">
              <a:xfrm flipV="1">
                <a:off x="1561" y="2051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69" name="Line 122"/>
              <p:cNvSpPr>
                <a:spLocks noChangeShapeType="1"/>
              </p:cNvSpPr>
              <p:nvPr/>
            </p:nvSpPr>
            <p:spPr bwMode="auto">
              <a:xfrm>
                <a:off x="1539" y="2019"/>
                <a:ext cx="21" cy="3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70" name="Line 123"/>
              <p:cNvSpPr>
                <a:spLocks noChangeShapeType="1"/>
              </p:cNvSpPr>
              <p:nvPr/>
            </p:nvSpPr>
            <p:spPr bwMode="auto">
              <a:xfrm flipV="1">
                <a:off x="1712" y="1944"/>
                <a:ext cx="18" cy="3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71" name="Line 124"/>
              <p:cNvSpPr>
                <a:spLocks noChangeShapeType="1"/>
              </p:cNvSpPr>
              <p:nvPr/>
            </p:nvSpPr>
            <p:spPr bwMode="auto">
              <a:xfrm>
                <a:off x="1712" y="1991"/>
                <a:ext cx="33" cy="9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72" name="Line 125"/>
              <p:cNvSpPr>
                <a:spLocks noChangeShapeType="1"/>
              </p:cNvSpPr>
              <p:nvPr/>
            </p:nvSpPr>
            <p:spPr bwMode="auto">
              <a:xfrm>
                <a:off x="1730" y="1944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73" name="Line 126"/>
              <p:cNvSpPr>
                <a:spLocks noChangeShapeType="1"/>
              </p:cNvSpPr>
              <p:nvPr/>
            </p:nvSpPr>
            <p:spPr bwMode="auto">
              <a:xfrm flipH="1">
                <a:off x="1745" y="2081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74" name="Line 127"/>
              <p:cNvSpPr>
                <a:spLocks noChangeShapeType="1"/>
              </p:cNvSpPr>
              <p:nvPr/>
            </p:nvSpPr>
            <p:spPr bwMode="auto">
              <a:xfrm flipV="1">
                <a:off x="1724" y="2085"/>
                <a:ext cx="24" cy="7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75" name="Line 128"/>
              <p:cNvSpPr>
                <a:spLocks noChangeShapeType="1"/>
              </p:cNvSpPr>
              <p:nvPr/>
            </p:nvSpPr>
            <p:spPr bwMode="auto">
              <a:xfrm>
                <a:off x="1722" y="2149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76" name="Line 129"/>
              <p:cNvSpPr>
                <a:spLocks noChangeShapeType="1"/>
              </p:cNvSpPr>
              <p:nvPr/>
            </p:nvSpPr>
            <p:spPr bwMode="auto">
              <a:xfrm>
                <a:off x="1687" y="2048"/>
                <a:ext cx="34" cy="10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77" name="Line 130"/>
              <p:cNvSpPr>
                <a:spLocks noChangeShapeType="1"/>
              </p:cNvSpPr>
              <p:nvPr/>
            </p:nvSpPr>
            <p:spPr bwMode="auto">
              <a:xfrm>
                <a:off x="1696" y="1914"/>
                <a:ext cx="34" cy="3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78" name="Line 131"/>
              <p:cNvSpPr>
                <a:spLocks noChangeShapeType="1"/>
              </p:cNvSpPr>
              <p:nvPr/>
            </p:nvSpPr>
            <p:spPr bwMode="auto">
              <a:xfrm flipV="1">
                <a:off x="3004" y="2967"/>
                <a:ext cx="18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79" name="Line 132"/>
              <p:cNvSpPr>
                <a:spLocks noChangeShapeType="1"/>
              </p:cNvSpPr>
              <p:nvPr/>
            </p:nvSpPr>
            <p:spPr bwMode="auto">
              <a:xfrm>
                <a:off x="2985" y="2960"/>
                <a:ext cx="3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80" name="Line 133"/>
              <p:cNvSpPr>
                <a:spLocks noChangeShapeType="1"/>
              </p:cNvSpPr>
              <p:nvPr/>
            </p:nvSpPr>
            <p:spPr bwMode="auto">
              <a:xfrm>
                <a:off x="2985" y="296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81" name="Line 134"/>
              <p:cNvSpPr>
                <a:spLocks noChangeShapeType="1"/>
              </p:cNvSpPr>
              <p:nvPr/>
            </p:nvSpPr>
            <p:spPr bwMode="auto">
              <a:xfrm flipV="1">
                <a:off x="2967" y="2961"/>
                <a:ext cx="2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82" name="Line 135"/>
              <p:cNvSpPr>
                <a:spLocks noChangeShapeType="1"/>
              </p:cNvSpPr>
              <p:nvPr/>
            </p:nvSpPr>
            <p:spPr bwMode="auto">
              <a:xfrm flipV="1">
                <a:off x="1696" y="1907"/>
                <a:ext cx="18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83" name="Line 136"/>
              <p:cNvSpPr>
                <a:spLocks noChangeShapeType="1"/>
              </p:cNvSpPr>
              <p:nvPr/>
            </p:nvSpPr>
            <p:spPr bwMode="auto">
              <a:xfrm>
                <a:off x="1714" y="190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84" name="Line 137"/>
              <p:cNvSpPr>
                <a:spLocks noChangeShapeType="1"/>
              </p:cNvSpPr>
              <p:nvPr/>
            </p:nvSpPr>
            <p:spPr bwMode="auto">
              <a:xfrm>
                <a:off x="1666" y="2110"/>
                <a:ext cx="36" cy="1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85" name="Line 138"/>
              <p:cNvSpPr>
                <a:spLocks noChangeShapeType="1"/>
              </p:cNvSpPr>
              <p:nvPr/>
            </p:nvSpPr>
            <p:spPr bwMode="auto">
              <a:xfrm>
                <a:off x="1701" y="2221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86" name="Line 139"/>
              <p:cNvSpPr>
                <a:spLocks noChangeShapeType="1"/>
              </p:cNvSpPr>
              <p:nvPr/>
            </p:nvSpPr>
            <p:spPr bwMode="auto">
              <a:xfrm flipV="1">
                <a:off x="1706" y="2156"/>
                <a:ext cx="17" cy="6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87" name="Line 140"/>
              <p:cNvSpPr>
                <a:spLocks noChangeShapeType="1"/>
              </p:cNvSpPr>
              <p:nvPr/>
            </p:nvSpPr>
            <p:spPr bwMode="auto">
              <a:xfrm flipV="1">
                <a:off x="1733" y="1912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88" name="Line 141"/>
              <p:cNvSpPr>
                <a:spLocks noChangeShapeType="1"/>
              </p:cNvSpPr>
              <p:nvPr/>
            </p:nvSpPr>
            <p:spPr bwMode="auto">
              <a:xfrm>
                <a:off x="1718" y="1907"/>
                <a:ext cx="33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89" name="Line 142"/>
              <p:cNvSpPr>
                <a:spLocks noChangeShapeType="1"/>
              </p:cNvSpPr>
              <p:nvPr/>
            </p:nvSpPr>
            <p:spPr bwMode="auto">
              <a:xfrm>
                <a:off x="1733" y="1948"/>
                <a:ext cx="34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90" name="Line 143"/>
              <p:cNvSpPr>
                <a:spLocks noChangeShapeType="1"/>
              </p:cNvSpPr>
              <p:nvPr/>
            </p:nvSpPr>
            <p:spPr bwMode="auto">
              <a:xfrm flipH="1">
                <a:off x="1767" y="2018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91" name="Line 144"/>
              <p:cNvSpPr>
                <a:spLocks noChangeShapeType="1"/>
              </p:cNvSpPr>
              <p:nvPr/>
            </p:nvSpPr>
            <p:spPr bwMode="auto">
              <a:xfrm flipV="1">
                <a:off x="1749" y="2023"/>
                <a:ext cx="17" cy="5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92" name="Line 145"/>
              <p:cNvSpPr>
                <a:spLocks noChangeShapeType="1"/>
              </p:cNvSpPr>
              <p:nvPr/>
            </p:nvSpPr>
            <p:spPr bwMode="auto">
              <a:xfrm flipV="1">
                <a:off x="2872" y="2958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93" name="Line 146"/>
              <p:cNvSpPr>
                <a:spLocks noChangeShapeType="1"/>
              </p:cNvSpPr>
              <p:nvPr/>
            </p:nvSpPr>
            <p:spPr bwMode="auto">
              <a:xfrm>
                <a:off x="2890" y="295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94" name="Line 147"/>
              <p:cNvSpPr>
                <a:spLocks noChangeShapeType="1"/>
              </p:cNvSpPr>
              <p:nvPr/>
            </p:nvSpPr>
            <p:spPr bwMode="auto">
              <a:xfrm>
                <a:off x="2893" y="2958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95" name="Line 148"/>
              <p:cNvSpPr>
                <a:spLocks noChangeShapeType="1"/>
              </p:cNvSpPr>
              <p:nvPr/>
            </p:nvSpPr>
            <p:spPr bwMode="auto">
              <a:xfrm>
                <a:off x="2795" y="2956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96" name="Line 149"/>
              <p:cNvSpPr>
                <a:spLocks noChangeShapeType="1"/>
              </p:cNvSpPr>
              <p:nvPr/>
            </p:nvSpPr>
            <p:spPr bwMode="auto">
              <a:xfrm>
                <a:off x="2795" y="295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97" name="Line 150"/>
              <p:cNvSpPr>
                <a:spLocks noChangeShapeType="1"/>
              </p:cNvSpPr>
              <p:nvPr/>
            </p:nvSpPr>
            <p:spPr bwMode="auto">
              <a:xfrm flipV="1">
                <a:off x="2777" y="2957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98" name="Line 151"/>
              <p:cNvSpPr>
                <a:spLocks noChangeShapeType="1"/>
              </p:cNvSpPr>
              <p:nvPr/>
            </p:nvSpPr>
            <p:spPr bwMode="auto">
              <a:xfrm flipV="1">
                <a:off x="1502" y="2022"/>
                <a:ext cx="38" cy="9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99" name="Line 152"/>
              <p:cNvSpPr>
                <a:spLocks noChangeShapeType="1"/>
              </p:cNvSpPr>
              <p:nvPr/>
            </p:nvSpPr>
            <p:spPr bwMode="auto">
              <a:xfrm flipV="1">
                <a:off x="1502" y="2111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00" name="Line 153"/>
              <p:cNvSpPr>
                <a:spLocks noChangeShapeType="1"/>
              </p:cNvSpPr>
              <p:nvPr/>
            </p:nvSpPr>
            <p:spPr bwMode="auto">
              <a:xfrm>
                <a:off x="1481" y="2076"/>
                <a:ext cx="21" cy="38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01" name="Line 154"/>
              <p:cNvSpPr>
                <a:spLocks noChangeShapeType="1"/>
              </p:cNvSpPr>
              <p:nvPr/>
            </p:nvSpPr>
            <p:spPr bwMode="auto">
              <a:xfrm flipV="1">
                <a:off x="1681" y="2228"/>
                <a:ext cx="21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02" name="Line 155"/>
              <p:cNvSpPr>
                <a:spLocks noChangeShapeType="1"/>
              </p:cNvSpPr>
              <p:nvPr/>
            </p:nvSpPr>
            <p:spPr bwMode="auto">
              <a:xfrm flipH="1">
                <a:off x="1681" y="2294"/>
                <a:ext cx="2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03" name="Line 156"/>
              <p:cNvSpPr>
                <a:spLocks noChangeShapeType="1"/>
              </p:cNvSpPr>
              <p:nvPr/>
            </p:nvSpPr>
            <p:spPr bwMode="auto">
              <a:xfrm>
                <a:off x="1644" y="2174"/>
                <a:ext cx="38" cy="1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04" name="Line 157"/>
              <p:cNvSpPr>
                <a:spLocks noChangeShapeType="1"/>
              </p:cNvSpPr>
              <p:nvPr/>
            </p:nvSpPr>
            <p:spPr bwMode="auto">
              <a:xfrm>
                <a:off x="2700" y="2954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05" name="Line 158"/>
              <p:cNvSpPr>
                <a:spLocks noChangeShapeType="1"/>
              </p:cNvSpPr>
              <p:nvPr/>
            </p:nvSpPr>
            <p:spPr bwMode="auto">
              <a:xfrm>
                <a:off x="2700" y="295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06" name="Line 159"/>
              <p:cNvSpPr>
                <a:spLocks noChangeShapeType="1"/>
              </p:cNvSpPr>
              <p:nvPr/>
            </p:nvSpPr>
            <p:spPr bwMode="auto">
              <a:xfrm flipV="1">
                <a:off x="2678" y="2953"/>
                <a:ext cx="21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07" name="Line 160"/>
              <p:cNvSpPr>
                <a:spLocks noChangeShapeType="1"/>
              </p:cNvSpPr>
              <p:nvPr/>
            </p:nvSpPr>
            <p:spPr bwMode="auto">
              <a:xfrm>
                <a:off x="2678" y="2966"/>
                <a:ext cx="3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08" name="Line 161"/>
              <p:cNvSpPr>
                <a:spLocks noChangeShapeType="1"/>
              </p:cNvSpPr>
              <p:nvPr/>
            </p:nvSpPr>
            <p:spPr bwMode="auto">
              <a:xfrm>
                <a:off x="2948" y="2953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09" name="Line 162"/>
              <p:cNvSpPr>
                <a:spLocks noChangeShapeType="1"/>
              </p:cNvSpPr>
              <p:nvPr/>
            </p:nvSpPr>
            <p:spPr bwMode="auto">
              <a:xfrm>
                <a:off x="2948" y="295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10" name="Line 163"/>
              <p:cNvSpPr>
                <a:spLocks noChangeShapeType="1"/>
              </p:cNvSpPr>
              <p:nvPr/>
            </p:nvSpPr>
            <p:spPr bwMode="auto">
              <a:xfrm flipV="1">
                <a:off x="2930" y="2954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11" name="Line 164"/>
              <p:cNvSpPr>
                <a:spLocks noChangeShapeType="1"/>
              </p:cNvSpPr>
              <p:nvPr/>
            </p:nvSpPr>
            <p:spPr bwMode="auto">
              <a:xfrm flipV="1">
                <a:off x="1770" y="1970"/>
                <a:ext cx="18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12" name="Line 165"/>
              <p:cNvSpPr>
                <a:spLocks noChangeShapeType="1"/>
              </p:cNvSpPr>
              <p:nvPr/>
            </p:nvSpPr>
            <p:spPr bwMode="auto">
              <a:xfrm>
                <a:off x="1754" y="1915"/>
                <a:ext cx="34" cy="5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13" name="Line 166"/>
              <p:cNvSpPr>
                <a:spLocks noChangeShapeType="1"/>
              </p:cNvSpPr>
              <p:nvPr/>
            </p:nvSpPr>
            <p:spPr bwMode="auto">
              <a:xfrm flipV="1">
                <a:off x="1751" y="1894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14" name="Line 167"/>
              <p:cNvSpPr>
                <a:spLocks noChangeShapeType="1"/>
              </p:cNvSpPr>
              <p:nvPr/>
            </p:nvSpPr>
            <p:spPr bwMode="auto">
              <a:xfrm>
                <a:off x="1772" y="1894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15" name="Line 168"/>
              <p:cNvSpPr>
                <a:spLocks noChangeShapeType="1"/>
              </p:cNvSpPr>
              <p:nvPr/>
            </p:nvSpPr>
            <p:spPr bwMode="auto">
              <a:xfrm>
                <a:off x="1786" y="196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16" name="Line 169"/>
              <p:cNvSpPr>
                <a:spLocks noChangeShapeType="1"/>
              </p:cNvSpPr>
              <p:nvPr/>
            </p:nvSpPr>
            <p:spPr bwMode="auto">
              <a:xfrm flipV="1">
                <a:off x="1746" y="1903"/>
                <a:ext cx="13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17" name="Line 170"/>
              <p:cNvSpPr>
                <a:spLocks noChangeShapeType="1"/>
              </p:cNvSpPr>
              <p:nvPr/>
            </p:nvSpPr>
            <p:spPr bwMode="auto">
              <a:xfrm>
                <a:off x="1759" y="1901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18" name="Line 171"/>
              <p:cNvSpPr>
                <a:spLocks noChangeShapeType="1"/>
              </p:cNvSpPr>
              <p:nvPr/>
            </p:nvSpPr>
            <p:spPr bwMode="auto">
              <a:xfrm>
                <a:off x="1763" y="1899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19" name="Line 172"/>
              <p:cNvSpPr>
                <a:spLocks noChangeShapeType="1"/>
              </p:cNvSpPr>
              <p:nvPr/>
            </p:nvSpPr>
            <p:spPr bwMode="auto">
              <a:xfrm>
                <a:off x="1766" y="1897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20" name="Line 173"/>
              <p:cNvSpPr>
                <a:spLocks noChangeShapeType="1"/>
              </p:cNvSpPr>
              <p:nvPr/>
            </p:nvSpPr>
            <p:spPr bwMode="auto">
              <a:xfrm>
                <a:off x="1770" y="1894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21" name="Line 174"/>
              <p:cNvSpPr>
                <a:spLocks noChangeShapeType="1"/>
              </p:cNvSpPr>
              <p:nvPr/>
            </p:nvSpPr>
            <p:spPr bwMode="auto">
              <a:xfrm>
                <a:off x="2853" y="2951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22" name="Line 175"/>
              <p:cNvSpPr>
                <a:spLocks noChangeShapeType="1"/>
              </p:cNvSpPr>
              <p:nvPr/>
            </p:nvSpPr>
            <p:spPr bwMode="auto">
              <a:xfrm>
                <a:off x="2853" y="295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23" name="Line 176"/>
              <p:cNvSpPr>
                <a:spLocks noChangeShapeType="1"/>
              </p:cNvSpPr>
              <p:nvPr/>
            </p:nvSpPr>
            <p:spPr bwMode="auto">
              <a:xfrm flipV="1">
                <a:off x="2835" y="2952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24" name="Line 177"/>
              <p:cNvSpPr>
                <a:spLocks noChangeShapeType="1"/>
              </p:cNvSpPr>
              <p:nvPr/>
            </p:nvSpPr>
            <p:spPr bwMode="auto">
              <a:xfrm flipV="1">
                <a:off x="2740" y="2949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25" name="Line 178"/>
              <p:cNvSpPr>
                <a:spLocks noChangeShapeType="1"/>
              </p:cNvSpPr>
              <p:nvPr/>
            </p:nvSpPr>
            <p:spPr bwMode="auto">
              <a:xfrm>
                <a:off x="2758" y="294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26" name="Line 179"/>
              <p:cNvSpPr>
                <a:spLocks noChangeShapeType="1"/>
              </p:cNvSpPr>
              <p:nvPr/>
            </p:nvSpPr>
            <p:spPr bwMode="auto">
              <a:xfrm>
                <a:off x="2761" y="2949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27" name="Line 180"/>
              <p:cNvSpPr>
                <a:spLocks noChangeShapeType="1"/>
              </p:cNvSpPr>
              <p:nvPr/>
            </p:nvSpPr>
            <p:spPr bwMode="auto">
              <a:xfrm flipV="1">
                <a:off x="2985" y="2947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28" name="Line 181"/>
              <p:cNvSpPr>
                <a:spLocks noChangeShapeType="1"/>
              </p:cNvSpPr>
              <p:nvPr/>
            </p:nvSpPr>
            <p:spPr bwMode="auto">
              <a:xfrm>
                <a:off x="3006" y="294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29" name="Line 182"/>
              <p:cNvSpPr>
                <a:spLocks noChangeShapeType="1"/>
              </p:cNvSpPr>
              <p:nvPr/>
            </p:nvSpPr>
            <p:spPr bwMode="auto">
              <a:xfrm flipV="1">
                <a:off x="3025" y="2955"/>
                <a:ext cx="18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30" name="Line 183"/>
              <p:cNvSpPr>
                <a:spLocks noChangeShapeType="1"/>
              </p:cNvSpPr>
              <p:nvPr/>
            </p:nvSpPr>
            <p:spPr bwMode="auto">
              <a:xfrm>
                <a:off x="3010" y="2947"/>
                <a:ext cx="33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31" name="Line 184"/>
              <p:cNvSpPr>
                <a:spLocks noChangeShapeType="1"/>
              </p:cNvSpPr>
              <p:nvPr/>
            </p:nvSpPr>
            <p:spPr bwMode="auto">
              <a:xfrm flipV="1">
                <a:off x="2641" y="2947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32" name="Line 185"/>
              <p:cNvSpPr>
                <a:spLocks noChangeShapeType="1"/>
              </p:cNvSpPr>
              <p:nvPr/>
            </p:nvSpPr>
            <p:spPr bwMode="auto">
              <a:xfrm>
                <a:off x="2641" y="2959"/>
                <a:ext cx="3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33" name="Line 186"/>
              <p:cNvSpPr>
                <a:spLocks noChangeShapeType="1"/>
              </p:cNvSpPr>
              <p:nvPr/>
            </p:nvSpPr>
            <p:spPr bwMode="auto">
              <a:xfrm>
                <a:off x="2662" y="294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34" name="Line 187"/>
              <p:cNvSpPr>
                <a:spLocks noChangeShapeType="1"/>
              </p:cNvSpPr>
              <p:nvPr/>
            </p:nvSpPr>
            <p:spPr bwMode="auto">
              <a:xfrm>
                <a:off x="2666" y="2947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35" name="Line 188"/>
              <p:cNvSpPr>
                <a:spLocks noChangeShapeType="1"/>
              </p:cNvSpPr>
              <p:nvPr/>
            </p:nvSpPr>
            <p:spPr bwMode="auto">
              <a:xfrm>
                <a:off x="1423" y="2136"/>
                <a:ext cx="21" cy="48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36" name="Line 189"/>
              <p:cNvSpPr>
                <a:spLocks noChangeShapeType="1"/>
              </p:cNvSpPr>
              <p:nvPr/>
            </p:nvSpPr>
            <p:spPr bwMode="auto">
              <a:xfrm flipV="1">
                <a:off x="1423" y="2037"/>
                <a:ext cx="34" cy="99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37" name="Line 190"/>
              <p:cNvSpPr>
                <a:spLocks noChangeShapeType="1"/>
              </p:cNvSpPr>
              <p:nvPr/>
            </p:nvSpPr>
            <p:spPr bwMode="auto">
              <a:xfrm flipV="1">
                <a:off x="1444" y="2178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38" name="Line 191"/>
              <p:cNvSpPr>
                <a:spLocks noChangeShapeType="1"/>
              </p:cNvSpPr>
              <p:nvPr/>
            </p:nvSpPr>
            <p:spPr bwMode="auto">
              <a:xfrm flipV="1">
                <a:off x="1448" y="2076"/>
                <a:ext cx="34" cy="10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39" name="Line 192"/>
              <p:cNvSpPr>
                <a:spLocks noChangeShapeType="1"/>
              </p:cNvSpPr>
              <p:nvPr/>
            </p:nvSpPr>
            <p:spPr bwMode="auto">
              <a:xfrm>
                <a:off x="2911" y="2946"/>
                <a:ext cx="35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40" name="Line 193"/>
              <p:cNvSpPr>
                <a:spLocks noChangeShapeType="1"/>
              </p:cNvSpPr>
              <p:nvPr/>
            </p:nvSpPr>
            <p:spPr bwMode="auto">
              <a:xfrm>
                <a:off x="2911" y="294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41" name="Line 194"/>
              <p:cNvSpPr>
                <a:spLocks noChangeShapeType="1"/>
              </p:cNvSpPr>
              <p:nvPr/>
            </p:nvSpPr>
            <p:spPr bwMode="auto">
              <a:xfrm flipV="1">
                <a:off x="2890" y="2944"/>
                <a:ext cx="20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42" name="Line 195"/>
              <p:cNvSpPr>
                <a:spLocks noChangeShapeType="1"/>
              </p:cNvSpPr>
              <p:nvPr/>
            </p:nvSpPr>
            <p:spPr bwMode="auto">
              <a:xfrm>
                <a:off x="2816" y="2944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43" name="Line 196"/>
              <p:cNvSpPr>
                <a:spLocks noChangeShapeType="1"/>
              </p:cNvSpPr>
              <p:nvPr/>
            </p:nvSpPr>
            <p:spPr bwMode="auto">
              <a:xfrm>
                <a:off x="2816" y="294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44" name="Line 197"/>
              <p:cNvSpPr>
                <a:spLocks noChangeShapeType="1"/>
              </p:cNvSpPr>
              <p:nvPr/>
            </p:nvSpPr>
            <p:spPr bwMode="auto">
              <a:xfrm flipV="1">
                <a:off x="2798" y="2945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45" name="Line 198"/>
              <p:cNvSpPr>
                <a:spLocks noChangeShapeType="1"/>
              </p:cNvSpPr>
              <p:nvPr/>
            </p:nvSpPr>
            <p:spPr bwMode="auto">
              <a:xfrm flipV="1">
                <a:off x="1803" y="2068"/>
                <a:ext cx="22" cy="6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46" name="Line 199"/>
              <p:cNvSpPr>
                <a:spLocks noChangeShapeType="1"/>
              </p:cNvSpPr>
              <p:nvPr/>
            </p:nvSpPr>
            <p:spPr bwMode="auto">
              <a:xfrm>
                <a:off x="1791" y="1974"/>
                <a:ext cx="34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47" name="Line 200"/>
              <p:cNvSpPr>
                <a:spLocks noChangeShapeType="1"/>
              </p:cNvSpPr>
              <p:nvPr/>
            </p:nvSpPr>
            <p:spPr bwMode="auto">
              <a:xfrm>
                <a:off x="1802" y="2122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48" name="Line 201"/>
              <p:cNvSpPr>
                <a:spLocks noChangeShapeType="1"/>
              </p:cNvSpPr>
              <p:nvPr/>
            </p:nvSpPr>
            <p:spPr bwMode="auto">
              <a:xfrm flipH="1">
                <a:off x="1803" y="2134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49" name="Line 202"/>
              <p:cNvSpPr>
                <a:spLocks noChangeShapeType="1"/>
              </p:cNvSpPr>
              <p:nvPr/>
            </p:nvSpPr>
            <p:spPr bwMode="auto">
              <a:xfrm flipV="1">
                <a:off x="1791" y="1926"/>
                <a:ext cx="18" cy="3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50" name="Line 203"/>
              <p:cNvSpPr>
                <a:spLocks noChangeShapeType="1"/>
              </p:cNvSpPr>
              <p:nvPr/>
            </p:nvSpPr>
            <p:spPr bwMode="auto">
              <a:xfrm>
                <a:off x="1809" y="1926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51" name="Line 204"/>
              <p:cNvSpPr>
                <a:spLocks noChangeShapeType="1"/>
              </p:cNvSpPr>
              <p:nvPr/>
            </p:nvSpPr>
            <p:spPr bwMode="auto">
              <a:xfrm>
                <a:off x="1776" y="1896"/>
                <a:ext cx="31" cy="3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52" name="Line 205"/>
              <p:cNvSpPr>
                <a:spLocks noChangeShapeType="1"/>
              </p:cNvSpPr>
              <p:nvPr/>
            </p:nvSpPr>
            <p:spPr bwMode="auto">
              <a:xfrm>
                <a:off x="1770" y="2028"/>
                <a:ext cx="31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53" name="Line 206"/>
              <p:cNvSpPr>
                <a:spLocks noChangeShapeType="1"/>
              </p:cNvSpPr>
              <p:nvPr/>
            </p:nvSpPr>
            <p:spPr bwMode="auto">
              <a:xfrm>
                <a:off x="1801" y="2124"/>
                <a:ext cx="3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54" name="Line 207"/>
              <p:cNvSpPr>
                <a:spLocks noChangeShapeType="1"/>
              </p:cNvSpPr>
              <p:nvPr/>
            </p:nvSpPr>
            <p:spPr bwMode="auto">
              <a:xfrm flipV="1">
                <a:off x="1776" y="1889"/>
                <a:ext cx="18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55" name="Line 208"/>
              <p:cNvSpPr>
                <a:spLocks noChangeShapeType="1"/>
              </p:cNvSpPr>
              <p:nvPr/>
            </p:nvSpPr>
            <p:spPr bwMode="auto">
              <a:xfrm>
                <a:off x="1794" y="188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56" name="Line 209"/>
              <p:cNvSpPr>
                <a:spLocks noChangeShapeType="1"/>
              </p:cNvSpPr>
              <p:nvPr/>
            </p:nvSpPr>
            <p:spPr bwMode="auto">
              <a:xfrm>
                <a:off x="2721" y="2942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57" name="Line 210"/>
              <p:cNvSpPr>
                <a:spLocks noChangeShapeType="1"/>
              </p:cNvSpPr>
              <p:nvPr/>
            </p:nvSpPr>
            <p:spPr bwMode="auto">
              <a:xfrm>
                <a:off x="2721" y="294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58" name="Line 211"/>
              <p:cNvSpPr>
                <a:spLocks noChangeShapeType="1"/>
              </p:cNvSpPr>
              <p:nvPr/>
            </p:nvSpPr>
            <p:spPr bwMode="auto">
              <a:xfrm flipV="1">
                <a:off x="2703" y="2943"/>
                <a:ext cx="20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59" name="Line 212"/>
              <p:cNvSpPr>
                <a:spLocks noChangeShapeType="1"/>
              </p:cNvSpPr>
              <p:nvPr/>
            </p:nvSpPr>
            <p:spPr bwMode="auto">
              <a:xfrm>
                <a:off x="1745" y="2093"/>
                <a:ext cx="37" cy="11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60" name="Line 213"/>
              <p:cNvSpPr>
                <a:spLocks noChangeShapeType="1"/>
              </p:cNvSpPr>
              <p:nvPr/>
            </p:nvSpPr>
            <p:spPr bwMode="auto">
              <a:xfrm>
                <a:off x="1780" y="2205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61" name="Line 214"/>
              <p:cNvSpPr>
                <a:spLocks noChangeShapeType="1"/>
              </p:cNvSpPr>
              <p:nvPr/>
            </p:nvSpPr>
            <p:spPr bwMode="auto">
              <a:xfrm flipV="1">
                <a:off x="1786" y="2138"/>
                <a:ext cx="20" cy="6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62" name="Line 215"/>
              <p:cNvSpPr>
                <a:spLocks noChangeShapeType="1"/>
              </p:cNvSpPr>
              <p:nvPr/>
            </p:nvSpPr>
            <p:spPr bwMode="auto">
              <a:xfrm flipV="1">
                <a:off x="1813" y="1895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63" name="Line 216"/>
              <p:cNvSpPr>
                <a:spLocks noChangeShapeType="1"/>
              </p:cNvSpPr>
              <p:nvPr/>
            </p:nvSpPr>
            <p:spPr bwMode="auto">
              <a:xfrm>
                <a:off x="1813" y="1931"/>
                <a:ext cx="33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64" name="Line 217"/>
              <p:cNvSpPr>
                <a:spLocks noChangeShapeType="1"/>
              </p:cNvSpPr>
              <p:nvPr/>
            </p:nvSpPr>
            <p:spPr bwMode="auto">
              <a:xfrm>
                <a:off x="1831" y="189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65" name="Line 218"/>
              <p:cNvSpPr>
                <a:spLocks noChangeShapeType="1"/>
              </p:cNvSpPr>
              <p:nvPr/>
            </p:nvSpPr>
            <p:spPr bwMode="auto">
              <a:xfrm>
                <a:off x="1844" y="2001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66" name="Line 219"/>
              <p:cNvSpPr>
                <a:spLocks noChangeShapeType="1"/>
              </p:cNvSpPr>
              <p:nvPr/>
            </p:nvSpPr>
            <p:spPr bwMode="auto">
              <a:xfrm flipV="1">
                <a:off x="1828" y="2006"/>
                <a:ext cx="17" cy="5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67" name="Line 220"/>
              <p:cNvSpPr>
                <a:spLocks noChangeShapeType="1"/>
              </p:cNvSpPr>
              <p:nvPr/>
            </p:nvSpPr>
            <p:spPr bwMode="auto">
              <a:xfrm>
                <a:off x="1797" y="1889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21"/>
            <p:cNvGrpSpPr>
              <a:grpSpLocks/>
            </p:cNvGrpSpPr>
            <p:nvPr/>
          </p:nvGrpSpPr>
          <p:grpSpPr bwMode="auto">
            <a:xfrm>
              <a:off x="1577" y="3089"/>
              <a:ext cx="1260" cy="700"/>
              <a:chOff x="1444" y="1854"/>
              <a:chExt cx="1663" cy="1105"/>
            </a:xfrm>
          </p:grpSpPr>
          <p:sp>
            <p:nvSpPr>
              <p:cNvPr id="34968" name="Line 222"/>
              <p:cNvSpPr>
                <a:spLocks noChangeShapeType="1"/>
              </p:cNvSpPr>
              <p:nvPr/>
            </p:nvSpPr>
            <p:spPr bwMode="auto">
              <a:xfrm>
                <a:off x="2969" y="2940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69" name="Line 223"/>
              <p:cNvSpPr>
                <a:spLocks noChangeShapeType="1"/>
              </p:cNvSpPr>
              <p:nvPr/>
            </p:nvSpPr>
            <p:spPr bwMode="auto">
              <a:xfrm>
                <a:off x="2969" y="294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70" name="Line 224"/>
              <p:cNvSpPr>
                <a:spLocks noChangeShapeType="1"/>
              </p:cNvSpPr>
              <p:nvPr/>
            </p:nvSpPr>
            <p:spPr bwMode="auto">
              <a:xfrm flipV="1">
                <a:off x="2948" y="2939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71" name="Line 225"/>
              <p:cNvSpPr>
                <a:spLocks noChangeShapeType="1"/>
              </p:cNvSpPr>
              <p:nvPr/>
            </p:nvSpPr>
            <p:spPr bwMode="auto">
              <a:xfrm>
                <a:off x="2626" y="2940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72" name="Line 226"/>
              <p:cNvSpPr>
                <a:spLocks noChangeShapeType="1"/>
              </p:cNvSpPr>
              <p:nvPr/>
            </p:nvSpPr>
            <p:spPr bwMode="auto">
              <a:xfrm>
                <a:off x="2626" y="294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73" name="Line 227"/>
              <p:cNvSpPr>
                <a:spLocks noChangeShapeType="1"/>
              </p:cNvSpPr>
              <p:nvPr/>
            </p:nvSpPr>
            <p:spPr bwMode="auto">
              <a:xfrm flipV="1">
                <a:off x="2604" y="2941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74" name="Line 228"/>
              <p:cNvSpPr>
                <a:spLocks noChangeShapeType="1"/>
              </p:cNvSpPr>
              <p:nvPr/>
            </p:nvSpPr>
            <p:spPr bwMode="auto">
              <a:xfrm>
                <a:off x="2604" y="2952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75" name="Line 229"/>
              <p:cNvSpPr>
                <a:spLocks noChangeShapeType="1"/>
              </p:cNvSpPr>
              <p:nvPr/>
            </p:nvSpPr>
            <p:spPr bwMode="auto">
              <a:xfrm>
                <a:off x="2874" y="2939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76" name="Line 230"/>
              <p:cNvSpPr>
                <a:spLocks noChangeShapeType="1"/>
              </p:cNvSpPr>
              <p:nvPr/>
            </p:nvSpPr>
            <p:spPr bwMode="auto">
              <a:xfrm>
                <a:off x="2874" y="293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77" name="Line 231"/>
              <p:cNvSpPr>
                <a:spLocks noChangeShapeType="1"/>
              </p:cNvSpPr>
              <p:nvPr/>
            </p:nvSpPr>
            <p:spPr bwMode="auto">
              <a:xfrm flipV="1">
                <a:off x="2853" y="2937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78" name="Line 232"/>
              <p:cNvSpPr>
                <a:spLocks noChangeShapeType="1"/>
              </p:cNvSpPr>
              <p:nvPr/>
            </p:nvSpPr>
            <p:spPr bwMode="auto">
              <a:xfrm flipV="1">
                <a:off x="1582" y="2049"/>
                <a:ext cx="21" cy="5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79" name="Line 233"/>
              <p:cNvSpPr>
                <a:spLocks noChangeShapeType="1"/>
              </p:cNvSpPr>
              <p:nvPr/>
            </p:nvSpPr>
            <p:spPr bwMode="auto">
              <a:xfrm flipV="1">
                <a:off x="1582" y="2094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80" name="Line 234"/>
              <p:cNvSpPr>
                <a:spLocks noChangeShapeType="1"/>
              </p:cNvSpPr>
              <p:nvPr/>
            </p:nvSpPr>
            <p:spPr bwMode="auto">
              <a:xfrm>
                <a:off x="1561" y="2058"/>
                <a:ext cx="20" cy="38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81" name="Line 235"/>
              <p:cNvSpPr>
                <a:spLocks noChangeShapeType="1"/>
              </p:cNvSpPr>
              <p:nvPr/>
            </p:nvSpPr>
            <p:spPr bwMode="auto">
              <a:xfrm flipV="1">
                <a:off x="1761" y="2211"/>
                <a:ext cx="20" cy="7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82" name="Line 236"/>
              <p:cNvSpPr>
                <a:spLocks noChangeShapeType="1"/>
              </p:cNvSpPr>
              <p:nvPr/>
            </p:nvSpPr>
            <p:spPr bwMode="auto">
              <a:xfrm>
                <a:off x="1759" y="2277"/>
                <a:ext cx="2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83" name="Line 237"/>
              <p:cNvSpPr>
                <a:spLocks noChangeShapeType="1"/>
              </p:cNvSpPr>
              <p:nvPr/>
            </p:nvSpPr>
            <p:spPr bwMode="auto">
              <a:xfrm>
                <a:off x="1727" y="2162"/>
                <a:ext cx="35" cy="1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84" name="Line 238"/>
              <p:cNvSpPr>
                <a:spLocks noChangeShapeType="1"/>
              </p:cNvSpPr>
              <p:nvPr/>
            </p:nvSpPr>
            <p:spPr bwMode="auto">
              <a:xfrm flipV="1">
                <a:off x="2761" y="2937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85" name="Line 239"/>
              <p:cNvSpPr>
                <a:spLocks noChangeShapeType="1"/>
              </p:cNvSpPr>
              <p:nvPr/>
            </p:nvSpPr>
            <p:spPr bwMode="auto">
              <a:xfrm>
                <a:off x="2779" y="293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86" name="Line 240"/>
              <p:cNvSpPr>
                <a:spLocks noChangeShapeType="1"/>
              </p:cNvSpPr>
              <p:nvPr/>
            </p:nvSpPr>
            <p:spPr bwMode="auto">
              <a:xfrm>
                <a:off x="2783" y="293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87" name="Line 241"/>
              <p:cNvSpPr>
                <a:spLocks noChangeShapeType="1"/>
              </p:cNvSpPr>
              <p:nvPr/>
            </p:nvSpPr>
            <p:spPr bwMode="auto">
              <a:xfrm>
                <a:off x="2783" y="293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88" name="Line 242"/>
              <p:cNvSpPr>
                <a:spLocks noChangeShapeType="1"/>
              </p:cNvSpPr>
              <p:nvPr/>
            </p:nvSpPr>
            <p:spPr bwMode="auto">
              <a:xfrm>
                <a:off x="2786" y="2939"/>
                <a:ext cx="2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89" name="Line 243"/>
              <p:cNvSpPr>
                <a:spLocks noChangeShapeType="1"/>
              </p:cNvSpPr>
              <p:nvPr/>
            </p:nvSpPr>
            <p:spPr bwMode="auto">
              <a:xfrm flipV="1">
                <a:off x="3010" y="2935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90" name="Line 244"/>
              <p:cNvSpPr>
                <a:spLocks noChangeShapeType="1"/>
              </p:cNvSpPr>
              <p:nvPr/>
            </p:nvSpPr>
            <p:spPr bwMode="auto">
              <a:xfrm>
                <a:off x="3028" y="293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91" name="Line 245"/>
              <p:cNvSpPr>
                <a:spLocks noChangeShapeType="1"/>
              </p:cNvSpPr>
              <p:nvPr/>
            </p:nvSpPr>
            <p:spPr bwMode="auto">
              <a:xfrm flipV="1">
                <a:off x="3047" y="2942"/>
                <a:ext cx="18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92" name="Line 246"/>
              <p:cNvSpPr>
                <a:spLocks noChangeShapeType="1"/>
              </p:cNvSpPr>
              <p:nvPr/>
            </p:nvSpPr>
            <p:spPr bwMode="auto">
              <a:xfrm>
                <a:off x="3031" y="2935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93" name="Line 247"/>
              <p:cNvSpPr>
                <a:spLocks noChangeShapeType="1"/>
              </p:cNvSpPr>
              <p:nvPr/>
            </p:nvSpPr>
            <p:spPr bwMode="auto">
              <a:xfrm flipV="1">
                <a:off x="1850" y="1952"/>
                <a:ext cx="17" cy="5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94" name="Line 248"/>
              <p:cNvSpPr>
                <a:spLocks noChangeShapeType="1"/>
              </p:cNvSpPr>
              <p:nvPr/>
            </p:nvSpPr>
            <p:spPr bwMode="auto">
              <a:xfrm>
                <a:off x="1834" y="1897"/>
                <a:ext cx="33" cy="5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95" name="Line 249"/>
              <p:cNvSpPr>
                <a:spLocks noChangeShapeType="1"/>
              </p:cNvSpPr>
              <p:nvPr/>
            </p:nvSpPr>
            <p:spPr bwMode="auto">
              <a:xfrm flipV="1">
                <a:off x="1831" y="1877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96" name="Line 250"/>
              <p:cNvSpPr>
                <a:spLocks noChangeShapeType="1"/>
              </p:cNvSpPr>
              <p:nvPr/>
            </p:nvSpPr>
            <p:spPr bwMode="auto">
              <a:xfrm>
                <a:off x="1852" y="1877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97" name="Line 251"/>
              <p:cNvSpPr>
                <a:spLocks noChangeShapeType="1"/>
              </p:cNvSpPr>
              <p:nvPr/>
            </p:nvSpPr>
            <p:spPr bwMode="auto">
              <a:xfrm flipV="1">
                <a:off x="1825" y="1884"/>
                <a:ext cx="17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98" name="Line 252"/>
              <p:cNvSpPr>
                <a:spLocks noChangeShapeType="1"/>
              </p:cNvSpPr>
              <p:nvPr/>
            </p:nvSpPr>
            <p:spPr bwMode="auto">
              <a:xfrm>
                <a:off x="1842" y="1881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99" name="Line 253"/>
              <p:cNvSpPr>
                <a:spLocks noChangeShapeType="1"/>
              </p:cNvSpPr>
              <p:nvPr/>
            </p:nvSpPr>
            <p:spPr bwMode="auto">
              <a:xfrm>
                <a:off x="1846" y="1879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00" name="Line 254"/>
              <p:cNvSpPr>
                <a:spLocks noChangeShapeType="1"/>
              </p:cNvSpPr>
              <p:nvPr/>
            </p:nvSpPr>
            <p:spPr bwMode="auto">
              <a:xfrm>
                <a:off x="1849" y="18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01" name="Line 255"/>
              <p:cNvSpPr>
                <a:spLocks noChangeShapeType="1"/>
              </p:cNvSpPr>
              <p:nvPr/>
            </p:nvSpPr>
            <p:spPr bwMode="auto">
              <a:xfrm>
                <a:off x="2684" y="2935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02" name="Line 256"/>
              <p:cNvSpPr>
                <a:spLocks noChangeShapeType="1"/>
              </p:cNvSpPr>
              <p:nvPr/>
            </p:nvSpPr>
            <p:spPr bwMode="auto">
              <a:xfrm>
                <a:off x="2684" y="293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03" name="Line 257"/>
              <p:cNvSpPr>
                <a:spLocks noChangeShapeType="1"/>
              </p:cNvSpPr>
              <p:nvPr/>
            </p:nvSpPr>
            <p:spPr bwMode="auto">
              <a:xfrm flipV="1">
                <a:off x="2666" y="2936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04" name="Line 258"/>
              <p:cNvSpPr>
                <a:spLocks noChangeShapeType="1"/>
              </p:cNvSpPr>
              <p:nvPr/>
            </p:nvSpPr>
            <p:spPr bwMode="auto">
              <a:xfrm flipV="1">
                <a:off x="2915" y="2933"/>
                <a:ext cx="17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05" name="Line 259"/>
              <p:cNvSpPr>
                <a:spLocks noChangeShapeType="1"/>
              </p:cNvSpPr>
              <p:nvPr/>
            </p:nvSpPr>
            <p:spPr bwMode="auto">
              <a:xfrm>
                <a:off x="2932" y="293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06" name="Line 260"/>
              <p:cNvSpPr>
                <a:spLocks noChangeShapeType="1"/>
              </p:cNvSpPr>
              <p:nvPr/>
            </p:nvSpPr>
            <p:spPr bwMode="auto">
              <a:xfrm>
                <a:off x="2936" y="2933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07" name="Line 261"/>
              <p:cNvSpPr>
                <a:spLocks noChangeShapeType="1"/>
              </p:cNvSpPr>
              <p:nvPr/>
            </p:nvSpPr>
            <p:spPr bwMode="auto">
              <a:xfrm>
                <a:off x="2589" y="2933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08" name="Line 262"/>
              <p:cNvSpPr>
                <a:spLocks noChangeShapeType="1"/>
              </p:cNvSpPr>
              <p:nvPr/>
            </p:nvSpPr>
            <p:spPr bwMode="auto">
              <a:xfrm>
                <a:off x="2589" y="293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09" name="Line 263"/>
              <p:cNvSpPr>
                <a:spLocks noChangeShapeType="1"/>
              </p:cNvSpPr>
              <p:nvPr/>
            </p:nvSpPr>
            <p:spPr bwMode="auto">
              <a:xfrm flipV="1">
                <a:off x="2567" y="2934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10" name="Line 264"/>
              <p:cNvSpPr>
                <a:spLocks noChangeShapeType="1"/>
              </p:cNvSpPr>
              <p:nvPr/>
            </p:nvSpPr>
            <p:spPr bwMode="auto">
              <a:xfrm>
                <a:off x="2567" y="2945"/>
                <a:ext cx="3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11" name="Line 265"/>
              <p:cNvSpPr>
                <a:spLocks noChangeShapeType="1"/>
              </p:cNvSpPr>
              <p:nvPr/>
            </p:nvSpPr>
            <p:spPr bwMode="auto">
              <a:xfrm flipV="1">
                <a:off x="2819" y="2931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12" name="Line 266"/>
              <p:cNvSpPr>
                <a:spLocks noChangeShapeType="1"/>
              </p:cNvSpPr>
              <p:nvPr/>
            </p:nvSpPr>
            <p:spPr bwMode="auto">
              <a:xfrm>
                <a:off x="2837" y="293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13" name="Line 267"/>
              <p:cNvSpPr>
                <a:spLocks noChangeShapeType="1"/>
              </p:cNvSpPr>
              <p:nvPr/>
            </p:nvSpPr>
            <p:spPr bwMode="auto">
              <a:xfrm>
                <a:off x="2841" y="2931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14" name="Line 268"/>
              <p:cNvSpPr>
                <a:spLocks noChangeShapeType="1"/>
              </p:cNvSpPr>
              <p:nvPr/>
            </p:nvSpPr>
            <p:spPr bwMode="auto">
              <a:xfrm>
                <a:off x="1706" y="2234"/>
                <a:ext cx="34" cy="1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15" name="Line 269"/>
              <p:cNvSpPr>
                <a:spLocks noChangeShapeType="1"/>
              </p:cNvSpPr>
              <p:nvPr/>
            </p:nvSpPr>
            <p:spPr bwMode="auto">
              <a:xfrm flipH="1">
                <a:off x="1740" y="2353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16" name="Line 270"/>
              <p:cNvSpPr>
                <a:spLocks noChangeShapeType="1"/>
              </p:cNvSpPr>
              <p:nvPr/>
            </p:nvSpPr>
            <p:spPr bwMode="auto">
              <a:xfrm flipV="1">
                <a:off x="1743" y="2283"/>
                <a:ext cx="17" cy="7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17" name="Line 271"/>
              <p:cNvSpPr>
                <a:spLocks noChangeShapeType="1"/>
              </p:cNvSpPr>
              <p:nvPr/>
            </p:nvSpPr>
            <p:spPr bwMode="auto">
              <a:xfrm flipV="1">
                <a:off x="2721" y="2930"/>
                <a:ext cx="2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18" name="Line 272"/>
              <p:cNvSpPr>
                <a:spLocks noChangeShapeType="1"/>
              </p:cNvSpPr>
              <p:nvPr/>
            </p:nvSpPr>
            <p:spPr bwMode="auto">
              <a:xfrm>
                <a:off x="2742" y="293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19" name="Line 273"/>
              <p:cNvSpPr>
                <a:spLocks noChangeShapeType="1"/>
              </p:cNvSpPr>
              <p:nvPr/>
            </p:nvSpPr>
            <p:spPr bwMode="auto">
              <a:xfrm>
                <a:off x="2746" y="2930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20" name="Line 274"/>
              <p:cNvSpPr>
                <a:spLocks noChangeShapeType="1"/>
              </p:cNvSpPr>
              <p:nvPr/>
            </p:nvSpPr>
            <p:spPr bwMode="auto">
              <a:xfrm>
                <a:off x="1502" y="2120"/>
                <a:ext cx="22" cy="4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21" name="Line 275"/>
              <p:cNvSpPr>
                <a:spLocks noChangeShapeType="1"/>
              </p:cNvSpPr>
              <p:nvPr/>
            </p:nvSpPr>
            <p:spPr bwMode="auto">
              <a:xfrm flipV="1">
                <a:off x="1524" y="2160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22" name="Line 276"/>
              <p:cNvSpPr>
                <a:spLocks noChangeShapeType="1"/>
              </p:cNvSpPr>
              <p:nvPr/>
            </p:nvSpPr>
            <p:spPr bwMode="auto">
              <a:xfrm flipV="1">
                <a:off x="1527" y="214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23" name="Line 277"/>
              <p:cNvSpPr>
                <a:spLocks noChangeShapeType="1"/>
              </p:cNvSpPr>
              <p:nvPr/>
            </p:nvSpPr>
            <p:spPr bwMode="auto">
              <a:xfrm flipV="1">
                <a:off x="1527" y="2151"/>
                <a:ext cx="1" cy="1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24" name="Line 278"/>
              <p:cNvSpPr>
                <a:spLocks noChangeShapeType="1"/>
              </p:cNvSpPr>
              <p:nvPr/>
            </p:nvSpPr>
            <p:spPr bwMode="auto">
              <a:xfrm flipV="1">
                <a:off x="1530" y="2061"/>
                <a:ext cx="31" cy="9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25" name="Line 279"/>
              <p:cNvSpPr>
                <a:spLocks noChangeShapeType="1"/>
              </p:cNvSpPr>
              <p:nvPr/>
            </p:nvSpPr>
            <p:spPr bwMode="auto">
              <a:xfrm flipV="1">
                <a:off x="2973" y="2928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26" name="Line 280"/>
              <p:cNvSpPr>
                <a:spLocks noChangeShapeType="1"/>
              </p:cNvSpPr>
              <p:nvPr/>
            </p:nvSpPr>
            <p:spPr bwMode="auto">
              <a:xfrm>
                <a:off x="2991" y="292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27" name="Line 281"/>
              <p:cNvSpPr>
                <a:spLocks noChangeShapeType="1"/>
              </p:cNvSpPr>
              <p:nvPr/>
            </p:nvSpPr>
            <p:spPr bwMode="auto">
              <a:xfrm>
                <a:off x="2994" y="2928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28" name="Line 282"/>
              <p:cNvSpPr>
                <a:spLocks noChangeShapeType="1"/>
              </p:cNvSpPr>
              <p:nvPr/>
            </p:nvSpPr>
            <p:spPr bwMode="auto">
              <a:xfrm flipV="1">
                <a:off x="2626" y="2928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29" name="Line 283"/>
              <p:cNvSpPr>
                <a:spLocks noChangeShapeType="1"/>
              </p:cNvSpPr>
              <p:nvPr/>
            </p:nvSpPr>
            <p:spPr bwMode="auto">
              <a:xfrm>
                <a:off x="2647" y="292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30" name="Line 284"/>
              <p:cNvSpPr>
                <a:spLocks noChangeShapeType="1"/>
              </p:cNvSpPr>
              <p:nvPr/>
            </p:nvSpPr>
            <p:spPr bwMode="auto">
              <a:xfrm>
                <a:off x="2650" y="293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31" name="Line 285"/>
              <p:cNvSpPr>
                <a:spLocks noChangeShapeType="1"/>
              </p:cNvSpPr>
              <p:nvPr/>
            </p:nvSpPr>
            <p:spPr bwMode="auto">
              <a:xfrm>
                <a:off x="2650" y="292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32" name="Line 286"/>
              <p:cNvSpPr>
                <a:spLocks noChangeShapeType="1"/>
              </p:cNvSpPr>
              <p:nvPr/>
            </p:nvSpPr>
            <p:spPr bwMode="auto">
              <a:xfrm>
                <a:off x="2654" y="2930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33" name="Line 287"/>
              <p:cNvSpPr>
                <a:spLocks noChangeShapeType="1"/>
              </p:cNvSpPr>
              <p:nvPr/>
            </p:nvSpPr>
            <p:spPr bwMode="auto">
              <a:xfrm flipV="1">
                <a:off x="2878" y="2926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34" name="Line 288"/>
              <p:cNvSpPr>
                <a:spLocks noChangeShapeType="1"/>
              </p:cNvSpPr>
              <p:nvPr/>
            </p:nvSpPr>
            <p:spPr bwMode="auto">
              <a:xfrm>
                <a:off x="2896" y="292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35" name="Line 289"/>
              <p:cNvSpPr>
                <a:spLocks noChangeShapeType="1"/>
              </p:cNvSpPr>
              <p:nvPr/>
            </p:nvSpPr>
            <p:spPr bwMode="auto">
              <a:xfrm>
                <a:off x="2899" y="2926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36" name="Line 290"/>
              <p:cNvSpPr>
                <a:spLocks noChangeShapeType="1"/>
              </p:cNvSpPr>
              <p:nvPr/>
            </p:nvSpPr>
            <p:spPr bwMode="auto">
              <a:xfrm flipV="1">
                <a:off x="2531" y="2926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37" name="Line 291"/>
              <p:cNvSpPr>
                <a:spLocks noChangeShapeType="1"/>
              </p:cNvSpPr>
              <p:nvPr/>
            </p:nvSpPr>
            <p:spPr bwMode="auto">
              <a:xfrm>
                <a:off x="2531" y="2938"/>
                <a:ext cx="3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38" name="Line 292"/>
              <p:cNvSpPr>
                <a:spLocks noChangeShapeType="1"/>
              </p:cNvSpPr>
              <p:nvPr/>
            </p:nvSpPr>
            <p:spPr bwMode="auto">
              <a:xfrm>
                <a:off x="2552" y="292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39" name="Line 293"/>
              <p:cNvSpPr>
                <a:spLocks noChangeShapeType="1"/>
              </p:cNvSpPr>
              <p:nvPr/>
            </p:nvSpPr>
            <p:spPr bwMode="auto">
              <a:xfrm>
                <a:off x="2555" y="2926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40" name="Line 294"/>
              <p:cNvSpPr>
                <a:spLocks noChangeShapeType="1"/>
              </p:cNvSpPr>
              <p:nvPr/>
            </p:nvSpPr>
            <p:spPr bwMode="auto">
              <a:xfrm>
                <a:off x="1850" y="2010"/>
                <a:ext cx="33" cy="1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41" name="Line 295"/>
              <p:cNvSpPr>
                <a:spLocks noChangeShapeType="1"/>
              </p:cNvSpPr>
              <p:nvPr/>
            </p:nvSpPr>
            <p:spPr bwMode="auto">
              <a:xfrm flipH="1">
                <a:off x="1883" y="2114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42" name="Line 296"/>
              <p:cNvSpPr>
                <a:spLocks noChangeShapeType="1"/>
              </p:cNvSpPr>
              <p:nvPr/>
            </p:nvSpPr>
            <p:spPr bwMode="auto">
              <a:xfrm flipV="1">
                <a:off x="1871" y="1909"/>
                <a:ext cx="18" cy="4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43" name="Line 297"/>
              <p:cNvSpPr>
                <a:spLocks noChangeShapeType="1"/>
              </p:cNvSpPr>
              <p:nvPr/>
            </p:nvSpPr>
            <p:spPr bwMode="auto">
              <a:xfrm>
                <a:off x="1871" y="1957"/>
                <a:ext cx="33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44" name="Line 298"/>
              <p:cNvSpPr>
                <a:spLocks noChangeShapeType="1"/>
              </p:cNvSpPr>
              <p:nvPr/>
            </p:nvSpPr>
            <p:spPr bwMode="auto">
              <a:xfrm>
                <a:off x="1889" y="1909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45" name="Line 299"/>
              <p:cNvSpPr>
                <a:spLocks noChangeShapeType="1"/>
              </p:cNvSpPr>
              <p:nvPr/>
            </p:nvSpPr>
            <p:spPr bwMode="auto">
              <a:xfrm>
                <a:off x="1902" y="2046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46" name="Line 300"/>
              <p:cNvSpPr>
                <a:spLocks noChangeShapeType="1"/>
              </p:cNvSpPr>
              <p:nvPr/>
            </p:nvSpPr>
            <p:spPr bwMode="auto">
              <a:xfrm>
                <a:off x="1855" y="1879"/>
                <a:ext cx="35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47" name="Line 301"/>
              <p:cNvSpPr>
                <a:spLocks noChangeShapeType="1"/>
              </p:cNvSpPr>
              <p:nvPr/>
            </p:nvSpPr>
            <p:spPr bwMode="auto">
              <a:xfrm flipV="1">
                <a:off x="1887" y="2050"/>
                <a:ext cx="17" cy="6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48" name="Line 302"/>
              <p:cNvSpPr>
                <a:spLocks noChangeShapeType="1"/>
              </p:cNvSpPr>
              <p:nvPr/>
            </p:nvSpPr>
            <p:spPr bwMode="auto">
              <a:xfrm flipV="1">
                <a:off x="1855" y="1872"/>
                <a:ext cx="18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49" name="Line 303"/>
              <p:cNvSpPr>
                <a:spLocks noChangeShapeType="1"/>
              </p:cNvSpPr>
              <p:nvPr/>
            </p:nvSpPr>
            <p:spPr bwMode="auto">
              <a:xfrm>
                <a:off x="1873" y="187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50" name="Line 304"/>
              <p:cNvSpPr>
                <a:spLocks noChangeShapeType="1"/>
              </p:cNvSpPr>
              <p:nvPr/>
            </p:nvSpPr>
            <p:spPr bwMode="auto">
              <a:xfrm>
                <a:off x="2800" y="2924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51" name="Line 305"/>
              <p:cNvSpPr>
                <a:spLocks noChangeShapeType="1"/>
              </p:cNvSpPr>
              <p:nvPr/>
            </p:nvSpPr>
            <p:spPr bwMode="auto">
              <a:xfrm>
                <a:off x="2800" y="292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52" name="Line 306"/>
              <p:cNvSpPr>
                <a:spLocks noChangeShapeType="1"/>
              </p:cNvSpPr>
              <p:nvPr/>
            </p:nvSpPr>
            <p:spPr bwMode="auto">
              <a:xfrm flipV="1">
                <a:off x="2783" y="2925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53" name="Line 307"/>
              <p:cNvSpPr>
                <a:spLocks noChangeShapeType="1"/>
              </p:cNvSpPr>
              <p:nvPr/>
            </p:nvSpPr>
            <p:spPr bwMode="auto">
              <a:xfrm flipV="1">
                <a:off x="1862" y="2121"/>
                <a:ext cx="20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54" name="Line 308"/>
              <p:cNvSpPr>
                <a:spLocks noChangeShapeType="1"/>
              </p:cNvSpPr>
              <p:nvPr/>
            </p:nvSpPr>
            <p:spPr bwMode="auto">
              <a:xfrm flipH="1">
                <a:off x="1862" y="2188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55" name="Line 309"/>
              <p:cNvSpPr>
                <a:spLocks noChangeShapeType="1"/>
              </p:cNvSpPr>
              <p:nvPr/>
            </p:nvSpPr>
            <p:spPr bwMode="auto">
              <a:xfrm>
                <a:off x="1828" y="2075"/>
                <a:ext cx="35" cy="1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56" name="Line 310"/>
              <p:cNvSpPr>
                <a:spLocks noChangeShapeType="1"/>
              </p:cNvSpPr>
              <p:nvPr/>
            </p:nvSpPr>
            <p:spPr bwMode="auto">
              <a:xfrm flipV="1">
                <a:off x="1908" y="1988"/>
                <a:ext cx="18" cy="5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57" name="Line 311"/>
              <p:cNvSpPr>
                <a:spLocks noChangeShapeType="1"/>
              </p:cNvSpPr>
              <p:nvPr/>
            </p:nvSpPr>
            <p:spPr bwMode="auto">
              <a:xfrm>
                <a:off x="1892" y="1913"/>
                <a:ext cx="34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58" name="Line 312"/>
              <p:cNvSpPr>
                <a:spLocks noChangeShapeType="1"/>
              </p:cNvSpPr>
              <p:nvPr/>
            </p:nvSpPr>
            <p:spPr bwMode="auto">
              <a:xfrm flipV="1">
                <a:off x="1892" y="1878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59" name="Line 313"/>
              <p:cNvSpPr>
                <a:spLocks noChangeShapeType="1"/>
              </p:cNvSpPr>
              <p:nvPr/>
            </p:nvSpPr>
            <p:spPr bwMode="auto">
              <a:xfrm>
                <a:off x="1910" y="1878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60" name="Line 314"/>
              <p:cNvSpPr>
                <a:spLocks noChangeShapeType="1"/>
              </p:cNvSpPr>
              <p:nvPr/>
            </p:nvSpPr>
            <p:spPr bwMode="auto">
              <a:xfrm>
                <a:off x="1877" y="1872"/>
                <a:ext cx="34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61" name="Line 315"/>
              <p:cNvSpPr>
                <a:spLocks noChangeShapeType="1"/>
              </p:cNvSpPr>
              <p:nvPr/>
            </p:nvSpPr>
            <p:spPr bwMode="auto">
              <a:xfrm flipV="1">
                <a:off x="3065" y="2930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62" name="Line 316"/>
              <p:cNvSpPr>
                <a:spLocks noChangeShapeType="1"/>
              </p:cNvSpPr>
              <p:nvPr/>
            </p:nvSpPr>
            <p:spPr bwMode="auto">
              <a:xfrm>
                <a:off x="3049" y="2923"/>
                <a:ext cx="3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63" name="Line 317"/>
              <p:cNvSpPr>
                <a:spLocks noChangeShapeType="1"/>
              </p:cNvSpPr>
              <p:nvPr/>
            </p:nvSpPr>
            <p:spPr bwMode="auto">
              <a:xfrm>
                <a:off x="3049" y="292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64" name="Line 318"/>
              <p:cNvSpPr>
                <a:spLocks noChangeShapeType="1"/>
              </p:cNvSpPr>
              <p:nvPr/>
            </p:nvSpPr>
            <p:spPr bwMode="auto">
              <a:xfrm flipV="1">
                <a:off x="3028" y="2922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65" name="Line 319"/>
              <p:cNvSpPr>
                <a:spLocks noChangeShapeType="1"/>
              </p:cNvSpPr>
              <p:nvPr/>
            </p:nvSpPr>
            <p:spPr bwMode="auto">
              <a:xfrm>
                <a:off x="2705" y="2922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66" name="Line 320"/>
              <p:cNvSpPr>
                <a:spLocks noChangeShapeType="1"/>
              </p:cNvSpPr>
              <p:nvPr/>
            </p:nvSpPr>
            <p:spPr bwMode="auto">
              <a:xfrm>
                <a:off x="2705" y="292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67" name="Line 321"/>
              <p:cNvSpPr>
                <a:spLocks noChangeShapeType="1"/>
              </p:cNvSpPr>
              <p:nvPr/>
            </p:nvSpPr>
            <p:spPr bwMode="auto">
              <a:xfrm flipV="1">
                <a:off x="2684" y="2921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68" name="Line 322"/>
              <p:cNvSpPr>
                <a:spLocks noChangeShapeType="1"/>
              </p:cNvSpPr>
              <p:nvPr/>
            </p:nvSpPr>
            <p:spPr bwMode="auto">
              <a:xfrm flipV="1">
                <a:off x="1718" y="2360"/>
                <a:ext cx="21" cy="7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69" name="Line 323"/>
              <p:cNvSpPr>
                <a:spLocks noChangeShapeType="1"/>
              </p:cNvSpPr>
              <p:nvPr/>
            </p:nvSpPr>
            <p:spPr bwMode="auto">
              <a:xfrm flipH="1">
                <a:off x="1718" y="2425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70" name="Line 324"/>
              <p:cNvSpPr>
                <a:spLocks noChangeShapeType="1"/>
              </p:cNvSpPr>
              <p:nvPr/>
            </p:nvSpPr>
            <p:spPr bwMode="auto">
              <a:xfrm>
                <a:off x="1681" y="2305"/>
                <a:ext cx="38" cy="12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71" name="Line 325"/>
              <p:cNvSpPr>
                <a:spLocks noChangeShapeType="1"/>
              </p:cNvSpPr>
              <p:nvPr/>
            </p:nvSpPr>
            <p:spPr bwMode="auto">
              <a:xfrm>
                <a:off x="2954" y="2921"/>
                <a:ext cx="3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72" name="Line 326"/>
              <p:cNvSpPr>
                <a:spLocks noChangeShapeType="1"/>
              </p:cNvSpPr>
              <p:nvPr/>
            </p:nvSpPr>
            <p:spPr bwMode="auto">
              <a:xfrm>
                <a:off x="2954" y="292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73" name="Line 327"/>
              <p:cNvSpPr>
                <a:spLocks noChangeShapeType="1"/>
              </p:cNvSpPr>
              <p:nvPr/>
            </p:nvSpPr>
            <p:spPr bwMode="auto">
              <a:xfrm flipV="1">
                <a:off x="2936" y="2920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74" name="Line 328"/>
              <p:cNvSpPr>
                <a:spLocks noChangeShapeType="1"/>
              </p:cNvSpPr>
              <p:nvPr/>
            </p:nvSpPr>
            <p:spPr bwMode="auto">
              <a:xfrm flipV="1">
                <a:off x="2589" y="2921"/>
                <a:ext cx="2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75" name="Line 329"/>
              <p:cNvSpPr>
                <a:spLocks noChangeShapeType="1"/>
              </p:cNvSpPr>
              <p:nvPr/>
            </p:nvSpPr>
            <p:spPr bwMode="auto">
              <a:xfrm>
                <a:off x="2610" y="292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76" name="Line 330"/>
              <p:cNvSpPr>
                <a:spLocks noChangeShapeType="1"/>
              </p:cNvSpPr>
              <p:nvPr/>
            </p:nvSpPr>
            <p:spPr bwMode="auto">
              <a:xfrm>
                <a:off x="2613" y="2921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77" name="Line 331"/>
              <p:cNvSpPr>
                <a:spLocks noChangeShapeType="1"/>
              </p:cNvSpPr>
              <p:nvPr/>
            </p:nvSpPr>
            <p:spPr bwMode="auto">
              <a:xfrm>
                <a:off x="1803" y="2144"/>
                <a:ext cx="37" cy="12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78" name="Line 332"/>
              <p:cNvSpPr>
                <a:spLocks noChangeShapeType="1"/>
              </p:cNvSpPr>
              <p:nvPr/>
            </p:nvSpPr>
            <p:spPr bwMode="auto">
              <a:xfrm>
                <a:off x="1839" y="2264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79" name="Line 333"/>
              <p:cNvSpPr>
                <a:spLocks noChangeShapeType="1"/>
              </p:cNvSpPr>
              <p:nvPr/>
            </p:nvSpPr>
            <p:spPr bwMode="auto">
              <a:xfrm flipV="1">
                <a:off x="1844" y="2191"/>
                <a:ext cx="20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80" name="Line 334"/>
              <p:cNvSpPr>
                <a:spLocks noChangeShapeType="1"/>
              </p:cNvSpPr>
              <p:nvPr/>
            </p:nvSpPr>
            <p:spPr bwMode="auto">
              <a:xfrm flipV="1">
                <a:off x="2841" y="2919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81" name="Line 335"/>
              <p:cNvSpPr>
                <a:spLocks noChangeShapeType="1"/>
              </p:cNvSpPr>
              <p:nvPr/>
            </p:nvSpPr>
            <p:spPr bwMode="auto">
              <a:xfrm>
                <a:off x="2859" y="291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82" name="Line 336"/>
              <p:cNvSpPr>
                <a:spLocks noChangeShapeType="1"/>
              </p:cNvSpPr>
              <p:nvPr/>
            </p:nvSpPr>
            <p:spPr bwMode="auto">
              <a:xfrm>
                <a:off x="2862" y="2919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83" name="Line 337"/>
              <p:cNvSpPr>
                <a:spLocks noChangeShapeType="1"/>
              </p:cNvSpPr>
              <p:nvPr/>
            </p:nvSpPr>
            <p:spPr bwMode="auto">
              <a:xfrm>
                <a:off x="2515" y="2919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84" name="Line 338"/>
              <p:cNvSpPr>
                <a:spLocks noChangeShapeType="1"/>
              </p:cNvSpPr>
              <p:nvPr/>
            </p:nvSpPr>
            <p:spPr bwMode="auto">
              <a:xfrm>
                <a:off x="2515" y="291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85" name="Line 339"/>
              <p:cNvSpPr>
                <a:spLocks noChangeShapeType="1"/>
              </p:cNvSpPr>
              <p:nvPr/>
            </p:nvSpPr>
            <p:spPr bwMode="auto">
              <a:xfrm flipV="1">
                <a:off x="2494" y="2917"/>
                <a:ext cx="20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86" name="Line 340"/>
              <p:cNvSpPr>
                <a:spLocks noChangeShapeType="1"/>
              </p:cNvSpPr>
              <p:nvPr/>
            </p:nvSpPr>
            <p:spPr bwMode="auto">
              <a:xfrm>
                <a:off x="2494" y="2931"/>
                <a:ext cx="3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87" name="Line 341"/>
              <p:cNvSpPr>
                <a:spLocks noChangeShapeType="1"/>
              </p:cNvSpPr>
              <p:nvPr/>
            </p:nvSpPr>
            <p:spPr bwMode="auto">
              <a:xfrm flipV="1">
                <a:off x="1910" y="1859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88" name="Line 342"/>
              <p:cNvSpPr>
                <a:spLocks noChangeShapeType="1"/>
              </p:cNvSpPr>
              <p:nvPr/>
            </p:nvSpPr>
            <p:spPr bwMode="auto">
              <a:xfrm>
                <a:off x="1914" y="1880"/>
                <a:ext cx="33" cy="5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89" name="Line 343"/>
              <p:cNvSpPr>
                <a:spLocks noChangeShapeType="1"/>
              </p:cNvSpPr>
              <p:nvPr/>
            </p:nvSpPr>
            <p:spPr bwMode="auto">
              <a:xfrm>
                <a:off x="1931" y="1859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90" name="Line 344"/>
              <p:cNvSpPr>
                <a:spLocks noChangeShapeType="1"/>
              </p:cNvSpPr>
              <p:nvPr/>
            </p:nvSpPr>
            <p:spPr bwMode="auto">
              <a:xfrm flipH="1">
                <a:off x="1947" y="1931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91" name="Line 345"/>
              <p:cNvSpPr>
                <a:spLocks noChangeShapeType="1"/>
              </p:cNvSpPr>
              <p:nvPr/>
            </p:nvSpPr>
            <p:spPr bwMode="auto">
              <a:xfrm flipV="1">
                <a:off x="1905" y="1866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92" name="Line 346"/>
              <p:cNvSpPr>
                <a:spLocks noChangeShapeType="1"/>
              </p:cNvSpPr>
              <p:nvPr/>
            </p:nvSpPr>
            <p:spPr bwMode="auto">
              <a:xfrm>
                <a:off x="1922" y="1864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93" name="Line 347"/>
              <p:cNvSpPr>
                <a:spLocks noChangeShapeType="1"/>
              </p:cNvSpPr>
              <p:nvPr/>
            </p:nvSpPr>
            <p:spPr bwMode="auto">
              <a:xfrm>
                <a:off x="1925" y="1862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94" name="Line 348"/>
              <p:cNvSpPr>
                <a:spLocks noChangeShapeType="1"/>
              </p:cNvSpPr>
              <p:nvPr/>
            </p:nvSpPr>
            <p:spPr bwMode="auto">
              <a:xfrm>
                <a:off x="1929" y="1860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95" name="Line 349"/>
              <p:cNvSpPr>
                <a:spLocks noChangeShapeType="1"/>
              </p:cNvSpPr>
              <p:nvPr/>
            </p:nvSpPr>
            <p:spPr bwMode="auto">
              <a:xfrm flipV="1">
                <a:off x="1929" y="1935"/>
                <a:ext cx="21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96" name="Line 350"/>
              <p:cNvSpPr>
                <a:spLocks noChangeShapeType="1"/>
              </p:cNvSpPr>
              <p:nvPr/>
            </p:nvSpPr>
            <p:spPr bwMode="auto">
              <a:xfrm flipV="1">
                <a:off x="2746" y="2917"/>
                <a:ext cx="17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97" name="Line 351"/>
              <p:cNvSpPr>
                <a:spLocks noChangeShapeType="1"/>
              </p:cNvSpPr>
              <p:nvPr/>
            </p:nvSpPr>
            <p:spPr bwMode="auto">
              <a:xfrm>
                <a:off x="2763" y="291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98" name="Line 352"/>
              <p:cNvSpPr>
                <a:spLocks noChangeShapeType="1"/>
              </p:cNvSpPr>
              <p:nvPr/>
            </p:nvSpPr>
            <p:spPr bwMode="auto">
              <a:xfrm>
                <a:off x="2767" y="2917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99" name="Line 353"/>
              <p:cNvSpPr>
                <a:spLocks noChangeShapeType="1"/>
              </p:cNvSpPr>
              <p:nvPr/>
            </p:nvSpPr>
            <p:spPr bwMode="auto">
              <a:xfrm>
                <a:off x="1444" y="2187"/>
                <a:ext cx="21" cy="48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00" name="Line 354"/>
              <p:cNvSpPr>
                <a:spLocks noChangeShapeType="1"/>
              </p:cNvSpPr>
              <p:nvPr/>
            </p:nvSpPr>
            <p:spPr bwMode="auto">
              <a:xfrm flipV="1">
                <a:off x="1465" y="2228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01" name="Line 355"/>
              <p:cNvSpPr>
                <a:spLocks noChangeShapeType="1"/>
              </p:cNvSpPr>
              <p:nvPr/>
            </p:nvSpPr>
            <p:spPr bwMode="auto">
              <a:xfrm flipV="1">
                <a:off x="1469" y="221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02" name="Line 356"/>
              <p:cNvSpPr>
                <a:spLocks noChangeShapeType="1"/>
              </p:cNvSpPr>
              <p:nvPr/>
            </p:nvSpPr>
            <p:spPr bwMode="auto">
              <a:xfrm flipV="1">
                <a:off x="1469" y="2219"/>
                <a:ext cx="1" cy="1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03" name="Line 357"/>
              <p:cNvSpPr>
                <a:spLocks noChangeShapeType="1"/>
              </p:cNvSpPr>
              <p:nvPr/>
            </p:nvSpPr>
            <p:spPr bwMode="auto">
              <a:xfrm flipV="1">
                <a:off x="1472" y="2122"/>
                <a:ext cx="31" cy="9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04" name="Line 358"/>
              <p:cNvSpPr>
                <a:spLocks noChangeShapeType="1"/>
              </p:cNvSpPr>
              <p:nvPr/>
            </p:nvSpPr>
            <p:spPr bwMode="auto">
              <a:xfrm>
                <a:off x="3012" y="2916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05" name="Line 359"/>
              <p:cNvSpPr>
                <a:spLocks noChangeShapeType="1"/>
              </p:cNvSpPr>
              <p:nvPr/>
            </p:nvSpPr>
            <p:spPr bwMode="auto">
              <a:xfrm>
                <a:off x="3012" y="291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06" name="Line 360"/>
              <p:cNvSpPr>
                <a:spLocks noChangeShapeType="1"/>
              </p:cNvSpPr>
              <p:nvPr/>
            </p:nvSpPr>
            <p:spPr bwMode="auto">
              <a:xfrm flipV="1">
                <a:off x="2994" y="2915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07" name="Line 361"/>
              <p:cNvSpPr>
                <a:spLocks noChangeShapeType="1"/>
              </p:cNvSpPr>
              <p:nvPr/>
            </p:nvSpPr>
            <p:spPr bwMode="auto">
              <a:xfrm flipV="1">
                <a:off x="2650" y="2915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08" name="Line 362"/>
              <p:cNvSpPr>
                <a:spLocks noChangeShapeType="1"/>
              </p:cNvSpPr>
              <p:nvPr/>
            </p:nvSpPr>
            <p:spPr bwMode="auto">
              <a:xfrm>
                <a:off x="2668" y="291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09" name="Line 363"/>
              <p:cNvSpPr>
                <a:spLocks noChangeShapeType="1"/>
              </p:cNvSpPr>
              <p:nvPr/>
            </p:nvSpPr>
            <p:spPr bwMode="auto">
              <a:xfrm>
                <a:off x="2672" y="2915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10" name="Line 364"/>
              <p:cNvSpPr>
                <a:spLocks noChangeShapeType="1"/>
              </p:cNvSpPr>
              <p:nvPr/>
            </p:nvSpPr>
            <p:spPr bwMode="auto">
              <a:xfrm flipV="1">
                <a:off x="2896" y="2914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11" name="Line 365"/>
              <p:cNvSpPr>
                <a:spLocks noChangeShapeType="1"/>
              </p:cNvSpPr>
              <p:nvPr/>
            </p:nvSpPr>
            <p:spPr bwMode="auto">
              <a:xfrm>
                <a:off x="2917" y="291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12" name="Line 366"/>
              <p:cNvSpPr>
                <a:spLocks noChangeShapeType="1"/>
              </p:cNvSpPr>
              <p:nvPr/>
            </p:nvSpPr>
            <p:spPr bwMode="auto">
              <a:xfrm>
                <a:off x="2920" y="2914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13" name="Line 367"/>
              <p:cNvSpPr>
                <a:spLocks noChangeShapeType="1"/>
              </p:cNvSpPr>
              <p:nvPr/>
            </p:nvSpPr>
            <p:spPr bwMode="auto">
              <a:xfrm flipV="1">
                <a:off x="2552" y="2913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14" name="Line 368"/>
              <p:cNvSpPr>
                <a:spLocks noChangeShapeType="1"/>
              </p:cNvSpPr>
              <p:nvPr/>
            </p:nvSpPr>
            <p:spPr bwMode="auto">
              <a:xfrm>
                <a:off x="2573" y="291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15" name="Line 369"/>
              <p:cNvSpPr>
                <a:spLocks noChangeShapeType="1"/>
              </p:cNvSpPr>
              <p:nvPr/>
            </p:nvSpPr>
            <p:spPr bwMode="auto">
              <a:xfrm>
                <a:off x="2577" y="2913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16" name="Line 370"/>
              <p:cNvSpPr>
                <a:spLocks noChangeShapeType="1"/>
              </p:cNvSpPr>
              <p:nvPr/>
            </p:nvSpPr>
            <p:spPr bwMode="auto">
              <a:xfrm flipV="1">
                <a:off x="1819" y="2268"/>
                <a:ext cx="21" cy="7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17" name="Line 371"/>
              <p:cNvSpPr>
                <a:spLocks noChangeShapeType="1"/>
              </p:cNvSpPr>
              <p:nvPr/>
            </p:nvSpPr>
            <p:spPr bwMode="auto">
              <a:xfrm>
                <a:off x="1817" y="2335"/>
                <a:ext cx="2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18" name="Line 372"/>
              <p:cNvSpPr>
                <a:spLocks noChangeShapeType="1"/>
              </p:cNvSpPr>
              <p:nvPr/>
            </p:nvSpPr>
            <p:spPr bwMode="auto">
              <a:xfrm>
                <a:off x="1786" y="2217"/>
                <a:ext cx="34" cy="11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19" name="Line 373"/>
              <p:cNvSpPr>
                <a:spLocks noChangeShapeType="1"/>
              </p:cNvSpPr>
              <p:nvPr/>
            </p:nvSpPr>
            <p:spPr bwMode="auto">
              <a:xfrm>
                <a:off x="2822" y="2912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20" name="Line 374"/>
              <p:cNvSpPr>
                <a:spLocks noChangeShapeType="1"/>
              </p:cNvSpPr>
              <p:nvPr/>
            </p:nvSpPr>
            <p:spPr bwMode="auto">
              <a:xfrm>
                <a:off x="2822" y="291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21" name="Line 375"/>
              <p:cNvSpPr>
                <a:spLocks noChangeShapeType="1"/>
              </p:cNvSpPr>
              <p:nvPr/>
            </p:nvSpPr>
            <p:spPr bwMode="auto">
              <a:xfrm flipV="1">
                <a:off x="2800" y="2911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22" name="Line 376"/>
              <p:cNvSpPr>
                <a:spLocks noChangeShapeType="1"/>
              </p:cNvSpPr>
              <p:nvPr/>
            </p:nvSpPr>
            <p:spPr bwMode="auto">
              <a:xfrm flipV="1">
                <a:off x="2457" y="2912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23" name="Line 377"/>
              <p:cNvSpPr>
                <a:spLocks noChangeShapeType="1"/>
              </p:cNvSpPr>
              <p:nvPr/>
            </p:nvSpPr>
            <p:spPr bwMode="auto">
              <a:xfrm>
                <a:off x="2457" y="2924"/>
                <a:ext cx="38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24" name="Line 378"/>
              <p:cNvSpPr>
                <a:spLocks noChangeShapeType="1"/>
              </p:cNvSpPr>
              <p:nvPr/>
            </p:nvSpPr>
            <p:spPr bwMode="auto">
              <a:xfrm>
                <a:off x="2478" y="291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25" name="Line 379"/>
              <p:cNvSpPr>
                <a:spLocks noChangeShapeType="1"/>
              </p:cNvSpPr>
              <p:nvPr/>
            </p:nvSpPr>
            <p:spPr bwMode="auto">
              <a:xfrm>
                <a:off x="2482" y="2912"/>
                <a:ext cx="27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26" name="Line 380"/>
              <p:cNvSpPr>
                <a:spLocks noChangeShapeType="1"/>
              </p:cNvSpPr>
              <p:nvPr/>
            </p:nvSpPr>
            <p:spPr bwMode="auto">
              <a:xfrm flipV="1">
                <a:off x="1603" y="2105"/>
                <a:ext cx="17" cy="4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27" name="Line 381"/>
              <p:cNvSpPr>
                <a:spLocks noChangeShapeType="1"/>
              </p:cNvSpPr>
              <p:nvPr/>
            </p:nvSpPr>
            <p:spPr bwMode="auto">
              <a:xfrm flipV="1">
                <a:off x="1603" y="2143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28" name="Line 382"/>
              <p:cNvSpPr>
                <a:spLocks noChangeShapeType="1"/>
              </p:cNvSpPr>
              <p:nvPr/>
            </p:nvSpPr>
            <p:spPr bwMode="auto">
              <a:xfrm>
                <a:off x="1582" y="2103"/>
                <a:ext cx="21" cy="4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29" name="Line 383"/>
              <p:cNvSpPr>
                <a:spLocks noChangeShapeType="1"/>
              </p:cNvSpPr>
              <p:nvPr/>
            </p:nvSpPr>
            <p:spPr bwMode="auto">
              <a:xfrm flipV="1">
                <a:off x="3089" y="2918"/>
                <a:ext cx="18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30" name="Line 384"/>
              <p:cNvSpPr>
                <a:spLocks noChangeShapeType="1"/>
              </p:cNvSpPr>
              <p:nvPr/>
            </p:nvSpPr>
            <p:spPr bwMode="auto">
              <a:xfrm>
                <a:off x="3070" y="2911"/>
                <a:ext cx="3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31" name="Line 385"/>
              <p:cNvSpPr>
                <a:spLocks noChangeShapeType="1"/>
              </p:cNvSpPr>
              <p:nvPr/>
            </p:nvSpPr>
            <p:spPr bwMode="auto">
              <a:xfrm>
                <a:off x="3070" y="291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32" name="Line 386"/>
              <p:cNvSpPr>
                <a:spLocks noChangeShapeType="1"/>
              </p:cNvSpPr>
              <p:nvPr/>
            </p:nvSpPr>
            <p:spPr bwMode="auto">
              <a:xfrm flipV="1">
                <a:off x="3053" y="2912"/>
                <a:ext cx="20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33" name="Line 387"/>
              <p:cNvSpPr>
                <a:spLocks noChangeShapeType="1"/>
              </p:cNvSpPr>
              <p:nvPr/>
            </p:nvSpPr>
            <p:spPr bwMode="auto">
              <a:xfrm>
                <a:off x="2727" y="2910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34" name="Line 388"/>
              <p:cNvSpPr>
                <a:spLocks noChangeShapeType="1"/>
              </p:cNvSpPr>
              <p:nvPr/>
            </p:nvSpPr>
            <p:spPr bwMode="auto">
              <a:xfrm>
                <a:off x="2727" y="291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35" name="Line 389"/>
              <p:cNvSpPr>
                <a:spLocks noChangeShapeType="1"/>
              </p:cNvSpPr>
              <p:nvPr/>
            </p:nvSpPr>
            <p:spPr bwMode="auto">
              <a:xfrm flipV="1">
                <a:off x="2709" y="2911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36" name="Line 390"/>
              <p:cNvSpPr>
                <a:spLocks noChangeShapeType="1"/>
              </p:cNvSpPr>
              <p:nvPr/>
            </p:nvSpPr>
            <p:spPr bwMode="auto">
              <a:xfrm flipV="1">
                <a:off x="2957" y="2909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37" name="Line 391"/>
              <p:cNvSpPr>
                <a:spLocks noChangeShapeType="1"/>
              </p:cNvSpPr>
              <p:nvPr/>
            </p:nvSpPr>
            <p:spPr bwMode="auto">
              <a:xfrm>
                <a:off x="2975" y="290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38" name="Line 392"/>
              <p:cNvSpPr>
                <a:spLocks noChangeShapeType="1"/>
              </p:cNvSpPr>
              <p:nvPr/>
            </p:nvSpPr>
            <p:spPr bwMode="auto">
              <a:xfrm>
                <a:off x="2979" y="2909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39" name="Line 393"/>
              <p:cNvSpPr>
                <a:spLocks noChangeShapeType="1"/>
              </p:cNvSpPr>
              <p:nvPr/>
            </p:nvSpPr>
            <p:spPr bwMode="auto">
              <a:xfrm>
                <a:off x="2631" y="2908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40" name="Line 394"/>
              <p:cNvSpPr>
                <a:spLocks noChangeShapeType="1"/>
              </p:cNvSpPr>
              <p:nvPr/>
            </p:nvSpPr>
            <p:spPr bwMode="auto">
              <a:xfrm>
                <a:off x="2631" y="290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41" name="Line 395"/>
              <p:cNvSpPr>
                <a:spLocks noChangeShapeType="1"/>
              </p:cNvSpPr>
              <p:nvPr/>
            </p:nvSpPr>
            <p:spPr bwMode="auto">
              <a:xfrm flipV="1">
                <a:off x="2613" y="2909"/>
                <a:ext cx="1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42" name="Line 396"/>
              <p:cNvSpPr>
                <a:spLocks noChangeShapeType="1"/>
              </p:cNvSpPr>
              <p:nvPr/>
            </p:nvSpPr>
            <p:spPr bwMode="auto">
              <a:xfrm>
                <a:off x="1929" y="1993"/>
                <a:ext cx="34" cy="10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43" name="Line 397"/>
              <p:cNvSpPr>
                <a:spLocks noChangeShapeType="1"/>
              </p:cNvSpPr>
              <p:nvPr/>
            </p:nvSpPr>
            <p:spPr bwMode="auto">
              <a:xfrm>
                <a:off x="1961" y="2094"/>
                <a:ext cx="2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44" name="Line 398"/>
              <p:cNvSpPr>
                <a:spLocks noChangeShapeType="1"/>
              </p:cNvSpPr>
              <p:nvPr/>
            </p:nvSpPr>
            <p:spPr bwMode="auto">
              <a:xfrm flipV="1">
                <a:off x="1950" y="1891"/>
                <a:ext cx="18" cy="3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45" name="Line 399"/>
              <p:cNvSpPr>
                <a:spLocks noChangeShapeType="1"/>
              </p:cNvSpPr>
              <p:nvPr/>
            </p:nvSpPr>
            <p:spPr bwMode="auto">
              <a:xfrm>
                <a:off x="1950" y="1939"/>
                <a:ext cx="34" cy="9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46" name="Line 400"/>
              <p:cNvSpPr>
                <a:spLocks noChangeShapeType="1"/>
              </p:cNvSpPr>
              <p:nvPr/>
            </p:nvSpPr>
            <p:spPr bwMode="auto">
              <a:xfrm>
                <a:off x="1968" y="1891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47" name="Line 401"/>
              <p:cNvSpPr>
                <a:spLocks noChangeShapeType="1"/>
              </p:cNvSpPr>
              <p:nvPr/>
            </p:nvSpPr>
            <p:spPr bwMode="auto">
              <a:xfrm>
                <a:off x="1982" y="2031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48" name="Line 402"/>
              <p:cNvSpPr>
                <a:spLocks noChangeShapeType="1"/>
              </p:cNvSpPr>
              <p:nvPr/>
            </p:nvSpPr>
            <p:spPr bwMode="auto">
              <a:xfrm>
                <a:off x="1935" y="1861"/>
                <a:ext cx="34" cy="3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49" name="Line 403"/>
              <p:cNvSpPr>
                <a:spLocks noChangeShapeType="1"/>
              </p:cNvSpPr>
              <p:nvPr/>
            </p:nvSpPr>
            <p:spPr bwMode="auto">
              <a:xfrm flipV="1">
                <a:off x="1966" y="2035"/>
                <a:ext cx="17" cy="6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50" name="Line 404"/>
              <p:cNvSpPr>
                <a:spLocks noChangeShapeType="1"/>
              </p:cNvSpPr>
              <p:nvPr/>
            </p:nvSpPr>
            <p:spPr bwMode="auto">
              <a:xfrm flipV="1">
                <a:off x="1935" y="1854"/>
                <a:ext cx="18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51" name="Line 405"/>
              <p:cNvSpPr>
                <a:spLocks noChangeShapeType="1"/>
              </p:cNvSpPr>
              <p:nvPr/>
            </p:nvSpPr>
            <p:spPr bwMode="auto">
              <a:xfrm>
                <a:off x="1953" y="185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52" name="Line 406"/>
              <p:cNvSpPr>
                <a:spLocks noChangeShapeType="1"/>
              </p:cNvSpPr>
              <p:nvPr/>
            </p:nvSpPr>
            <p:spPr bwMode="auto">
              <a:xfrm>
                <a:off x="2880" y="2907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53" name="Line 407"/>
              <p:cNvSpPr>
                <a:spLocks noChangeShapeType="1"/>
              </p:cNvSpPr>
              <p:nvPr/>
            </p:nvSpPr>
            <p:spPr bwMode="auto">
              <a:xfrm>
                <a:off x="2880" y="290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54" name="Line 408"/>
              <p:cNvSpPr>
                <a:spLocks noChangeShapeType="1"/>
              </p:cNvSpPr>
              <p:nvPr/>
            </p:nvSpPr>
            <p:spPr bwMode="auto">
              <a:xfrm flipV="1">
                <a:off x="2859" y="2906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55" name="Line 409"/>
              <p:cNvSpPr>
                <a:spLocks noChangeShapeType="1"/>
              </p:cNvSpPr>
              <p:nvPr/>
            </p:nvSpPr>
            <p:spPr bwMode="auto">
              <a:xfrm>
                <a:off x="2536" y="2906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56" name="Line 410"/>
              <p:cNvSpPr>
                <a:spLocks noChangeShapeType="1"/>
              </p:cNvSpPr>
              <p:nvPr/>
            </p:nvSpPr>
            <p:spPr bwMode="auto">
              <a:xfrm>
                <a:off x="2536" y="290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57" name="Line 411"/>
              <p:cNvSpPr>
                <a:spLocks noChangeShapeType="1"/>
              </p:cNvSpPr>
              <p:nvPr/>
            </p:nvSpPr>
            <p:spPr bwMode="auto">
              <a:xfrm flipV="1">
                <a:off x="2519" y="2907"/>
                <a:ext cx="20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58" name="Line 412"/>
              <p:cNvSpPr>
                <a:spLocks noChangeShapeType="1"/>
              </p:cNvSpPr>
              <p:nvPr/>
            </p:nvSpPr>
            <p:spPr bwMode="auto">
              <a:xfrm flipV="1">
                <a:off x="1941" y="2101"/>
                <a:ext cx="21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59" name="Line 413"/>
              <p:cNvSpPr>
                <a:spLocks noChangeShapeType="1"/>
              </p:cNvSpPr>
              <p:nvPr/>
            </p:nvSpPr>
            <p:spPr bwMode="auto">
              <a:xfrm>
                <a:off x="1939" y="2157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60" name="Line 414"/>
              <p:cNvSpPr>
                <a:spLocks noChangeShapeType="1"/>
              </p:cNvSpPr>
              <p:nvPr/>
            </p:nvSpPr>
            <p:spPr bwMode="auto">
              <a:xfrm flipH="1">
                <a:off x="1941" y="2168"/>
                <a:ext cx="2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61" name="Line 415"/>
              <p:cNvSpPr>
                <a:spLocks noChangeShapeType="1"/>
              </p:cNvSpPr>
              <p:nvPr/>
            </p:nvSpPr>
            <p:spPr bwMode="auto">
              <a:xfrm>
                <a:off x="1908" y="2058"/>
                <a:ext cx="31" cy="10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62" name="Line 416"/>
              <p:cNvSpPr>
                <a:spLocks noChangeShapeType="1"/>
              </p:cNvSpPr>
              <p:nvPr/>
            </p:nvSpPr>
            <p:spPr bwMode="auto">
              <a:xfrm>
                <a:off x="1939" y="2161"/>
                <a:ext cx="3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63" name="Line 417"/>
              <p:cNvSpPr>
                <a:spLocks noChangeShapeType="1"/>
              </p:cNvSpPr>
              <p:nvPr/>
            </p:nvSpPr>
            <p:spPr bwMode="auto">
              <a:xfrm flipV="1">
                <a:off x="1972" y="1860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64" name="Line 418"/>
              <p:cNvSpPr>
                <a:spLocks noChangeShapeType="1"/>
              </p:cNvSpPr>
              <p:nvPr/>
            </p:nvSpPr>
            <p:spPr bwMode="auto">
              <a:xfrm>
                <a:off x="1956" y="1854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65" name="Line 419"/>
              <p:cNvSpPr>
                <a:spLocks noChangeShapeType="1"/>
              </p:cNvSpPr>
              <p:nvPr/>
            </p:nvSpPr>
            <p:spPr bwMode="auto">
              <a:xfrm>
                <a:off x="1972" y="1896"/>
                <a:ext cx="33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66" name="Line 420"/>
              <p:cNvSpPr>
                <a:spLocks noChangeShapeType="1"/>
              </p:cNvSpPr>
              <p:nvPr/>
            </p:nvSpPr>
            <p:spPr bwMode="auto">
              <a:xfrm flipH="1">
                <a:off x="2005" y="1968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67" name="Line 421"/>
              <p:cNvSpPr>
                <a:spLocks noChangeShapeType="1"/>
              </p:cNvSpPr>
              <p:nvPr/>
            </p:nvSpPr>
            <p:spPr bwMode="auto">
              <a:xfrm flipV="1">
                <a:off x="1987" y="1971"/>
                <a:ext cx="21" cy="5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22"/>
            <p:cNvGrpSpPr>
              <a:grpSpLocks/>
            </p:cNvGrpSpPr>
            <p:nvPr/>
          </p:nvGrpSpPr>
          <p:grpSpPr bwMode="auto">
            <a:xfrm>
              <a:off x="1534" y="3070"/>
              <a:ext cx="1336" cy="696"/>
              <a:chOff x="1386" y="1824"/>
              <a:chExt cx="1764" cy="1099"/>
            </a:xfrm>
          </p:grpSpPr>
          <p:sp>
            <p:nvSpPr>
              <p:cNvPr id="34768" name="Line 423"/>
              <p:cNvSpPr>
                <a:spLocks noChangeShapeType="1"/>
              </p:cNvSpPr>
              <p:nvPr/>
            </p:nvSpPr>
            <p:spPr bwMode="auto">
              <a:xfrm>
                <a:off x="2785" y="2905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69" name="Line 424"/>
              <p:cNvSpPr>
                <a:spLocks noChangeShapeType="1"/>
              </p:cNvSpPr>
              <p:nvPr/>
            </p:nvSpPr>
            <p:spPr bwMode="auto">
              <a:xfrm>
                <a:off x="2785" y="290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70" name="Line 425"/>
              <p:cNvSpPr>
                <a:spLocks noChangeShapeType="1"/>
              </p:cNvSpPr>
              <p:nvPr/>
            </p:nvSpPr>
            <p:spPr bwMode="auto">
              <a:xfrm flipV="1">
                <a:off x="2763" y="2904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71" name="Line 426"/>
              <p:cNvSpPr>
                <a:spLocks noChangeShapeType="1"/>
              </p:cNvSpPr>
              <p:nvPr/>
            </p:nvSpPr>
            <p:spPr bwMode="auto">
              <a:xfrm>
                <a:off x="1764" y="2292"/>
                <a:ext cx="34" cy="1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72" name="Line 427"/>
              <p:cNvSpPr>
                <a:spLocks noChangeShapeType="1"/>
              </p:cNvSpPr>
              <p:nvPr/>
            </p:nvSpPr>
            <p:spPr bwMode="auto">
              <a:xfrm flipH="1">
                <a:off x="1798" y="2408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73" name="Line 428"/>
              <p:cNvSpPr>
                <a:spLocks noChangeShapeType="1"/>
              </p:cNvSpPr>
              <p:nvPr/>
            </p:nvSpPr>
            <p:spPr bwMode="auto">
              <a:xfrm flipV="1">
                <a:off x="1801" y="2342"/>
                <a:ext cx="17" cy="6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74" name="Line 429"/>
              <p:cNvSpPr>
                <a:spLocks noChangeShapeType="1"/>
              </p:cNvSpPr>
              <p:nvPr/>
            </p:nvSpPr>
            <p:spPr bwMode="auto">
              <a:xfrm>
                <a:off x="2441" y="2904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75" name="Line 430"/>
              <p:cNvSpPr>
                <a:spLocks noChangeShapeType="1"/>
              </p:cNvSpPr>
              <p:nvPr/>
            </p:nvSpPr>
            <p:spPr bwMode="auto">
              <a:xfrm>
                <a:off x="2441" y="290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76" name="Line 431"/>
              <p:cNvSpPr>
                <a:spLocks noChangeShapeType="1"/>
              </p:cNvSpPr>
              <p:nvPr/>
            </p:nvSpPr>
            <p:spPr bwMode="auto">
              <a:xfrm flipV="1">
                <a:off x="2420" y="2903"/>
                <a:ext cx="20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77" name="Line 432"/>
              <p:cNvSpPr>
                <a:spLocks noChangeShapeType="1"/>
              </p:cNvSpPr>
              <p:nvPr/>
            </p:nvSpPr>
            <p:spPr bwMode="auto">
              <a:xfrm>
                <a:off x="2420" y="2917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78" name="Line 433"/>
              <p:cNvSpPr>
                <a:spLocks noChangeShapeType="1"/>
              </p:cNvSpPr>
              <p:nvPr/>
            </p:nvSpPr>
            <p:spPr bwMode="auto">
              <a:xfrm>
                <a:off x="3033" y="2904"/>
                <a:ext cx="35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79" name="Line 434"/>
              <p:cNvSpPr>
                <a:spLocks noChangeShapeType="1"/>
              </p:cNvSpPr>
              <p:nvPr/>
            </p:nvSpPr>
            <p:spPr bwMode="auto">
              <a:xfrm>
                <a:off x="3033" y="290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80" name="Line 435"/>
              <p:cNvSpPr>
                <a:spLocks noChangeShapeType="1"/>
              </p:cNvSpPr>
              <p:nvPr/>
            </p:nvSpPr>
            <p:spPr bwMode="auto">
              <a:xfrm flipV="1">
                <a:off x="3015" y="2905"/>
                <a:ext cx="1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81" name="Line 436"/>
              <p:cNvSpPr>
                <a:spLocks noChangeShapeType="1"/>
              </p:cNvSpPr>
              <p:nvPr/>
            </p:nvSpPr>
            <p:spPr bwMode="auto">
              <a:xfrm>
                <a:off x="1386" y="2252"/>
                <a:ext cx="21" cy="5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82" name="Line 437"/>
              <p:cNvSpPr>
                <a:spLocks noChangeShapeType="1"/>
              </p:cNvSpPr>
              <p:nvPr/>
            </p:nvSpPr>
            <p:spPr bwMode="auto">
              <a:xfrm flipV="1">
                <a:off x="1386" y="2140"/>
                <a:ext cx="37" cy="11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83" name="Line 438"/>
              <p:cNvSpPr>
                <a:spLocks noChangeShapeType="1"/>
              </p:cNvSpPr>
              <p:nvPr/>
            </p:nvSpPr>
            <p:spPr bwMode="auto">
              <a:xfrm flipV="1">
                <a:off x="1407" y="2295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84" name="Line 439"/>
              <p:cNvSpPr>
                <a:spLocks noChangeShapeType="1"/>
              </p:cNvSpPr>
              <p:nvPr/>
            </p:nvSpPr>
            <p:spPr bwMode="auto">
              <a:xfrm flipV="1">
                <a:off x="1411" y="228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85" name="Line 440"/>
              <p:cNvSpPr>
                <a:spLocks noChangeShapeType="1"/>
              </p:cNvSpPr>
              <p:nvPr/>
            </p:nvSpPr>
            <p:spPr bwMode="auto">
              <a:xfrm flipV="1">
                <a:off x="1411" y="2286"/>
                <a:ext cx="1" cy="1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86" name="Line 441"/>
              <p:cNvSpPr>
                <a:spLocks noChangeShapeType="1"/>
              </p:cNvSpPr>
              <p:nvPr/>
            </p:nvSpPr>
            <p:spPr bwMode="auto">
              <a:xfrm flipV="1">
                <a:off x="1414" y="2190"/>
                <a:ext cx="31" cy="9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87" name="Line 442"/>
              <p:cNvSpPr>
                <a:spLocks noChangeShapeType="1"/>
              </p:cNvSpPr>
              <p:nvPr/>
            </p:nvSpPr>
            <p:spPr bwMode="auto">
              <a:xfrm>
                <a:off x="2690" y="2903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88" name="Line 443"/>
              <p:cNvSpPr>
                <a:spLocks noChangeShapeType="1"/>
              </p:cNvSpPr>
              <p:nvPr/>
            </p:nvSpPr>
            <p:spPr bwMode="auto">
              <a:xfrm>
                <a:off x="2690" y="290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89" name="Line 444"/>
              <p:cNvSpPr>
                <a:spLocks noChangeShapeType="1"/>
              </p:cNvSpPr>
              <p:nvPr/>
            </p:nvSpPr>
            <p:spPr bwMode="auto">
              <a:xfrm flipV="1">
                <a:off x="2668" y="2902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90" name="Line 445"/>
              <p:cNvSpPr>
                <a:spLocks noChangeShapeType="1"/>
              </p:cNvSpPr>
              <p:nvPr/>
            </p:nvSpPr>
            <p:spPr bwMode="auto">
              <a:xfrm>
                <a:off x="1887" y="2127"/>
                <a:ext cx="33" cy="12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91" name="Line 446"/>
              <p:cNvSpPr>
                <a:spLocks noChangeShapeType="1"/>
              </p:cNvSpPr>
              <p:nvPr/>
            </p:nvSpPr>
            <p:spPr bwMode="auto">
              <a:xfrm flipH="1">
                <a:off x="1920" y="2244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92" name="Line 447"/>
              <p:cNvSpPr>
                <a:spLocks noChangeShapeType="1"/>
              </p:cNvSpPr>
              <p:nvPr/>
            </p:nvSpPr>
            <p:spPr bwMode="auto">
              <a:xfrm flipV="1">
                <a:off x="1923" y="2176"/>
                <a:ext cx="17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93" name="Line 448"/>
              <p:cNvSpPr>
                <a:spLocks noChangeShapeType="1"/>
              </p:cNvSpPr>
              <p:nvPr/>
            </p:nvSpPr>
            <p:spPr bwMode="auto">
              <a:xfrm>
                <a:off x="2938" y="2902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94" name="Line 449"/>
              <p:cNvSpPr>
                <a:spLocks noChangeShapeType="1"/>
              </p:cNvSpPr>
              <p:nvPr/>
            </p:nvSpPr>
            <p:spPr bwMode="auto">
              <a:xfrm>
                <a:off x="2938" y="290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95" name="Line 450"/>
              <p:cNvSpPr>
                <a:spLocks noChangeShapeType="1"/>
              </p:cNvSpPr>
              <p:nvPr/>
            </p:nvSpPr>
            <p:spPr bwMode="auto">
              <a:xfrm flipV="1">
                <a:off x="2920" y="2903"/>
                <a:ext cx="1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96" name="Line 451"/>
              <p:cNvSpPr>
                <a:spLocks noChangeShapeType="1"/>
              </p:cNvSpPr>
              <p:nvPr/>
            </p:nvSpPr>
            <p:spPr bwMode="auto">
              <a:xfrm>
                <a:off x="2594" y="2901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97" name="Line 452"/>
              <p:cNvSpPr>
                <a:spLocks noChangeShapeType="1"/>
              </p:cNvSpPr>
              <p:nvPr/>
            </p:nvSpPr>
            <p:spPr bwMode="auto">
              <a:xfrm>
                <a:off x="2594" y="290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98" name="Line 453"/>
              <p:cNvSpPr>
                <a:spLocks noChangeShapeType="1"/>
              </p:cNvSpPr>
              <p:nvPr/>
            </p:nvSpPr>
            <p:spPr bwMode="auto">
              <a:xfrm flipV="1">
                <a:off x="2577" y="2902"/>
                <a:ext cx="20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99" name="Line 454"/>
              <p:cNvSpPr>
                <a:spLocks noChangeShapeType="1"/>
              </p:cNvSpPr>
              <p:nvPr/>
            </p:nvSpPr>
            <p:spPr bwMode="auto">
              <a:xfrm flipV="1">
                <a:off x="1990" y="1842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00" name="Line 455"/>
              <p:cNvSpPr>
                <a:spLocks noChangeShapeType="1"/>
              </p:cNvSpPr>
              <p:nvPr/>
            </p:nvSpPr>
            <p:spPr bwMode="auto">
              <a:xfrm flipV="1">
                <a:off x="1981" y="1842"/>
                <a:ext cx="30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01" name="Line 456"/>
              <p:cNvSpPr>
                <a:spLocks noChangeShapeType="1"/>
              </p:cNvSpPr>
              <p:nvPr/>
            </p:nvSpPr>
            <p:spPr bwMode="auto">
              <a:xfrm>
                <a:off x="1993" y="1862"/>
                <a:ext cx="34" cy="5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02" name="Line 457"/>
              <p:cNvSpPr>
                <a:spLocks noChangeShapeType="1"/>
              </p:cNvSpPr>
              <p:nvPr/>
            </p:nvSpPr>
            <p:spPr bwMode="auto">
              <a:xfrm flipH="1">
                <a:off x="2027" y="191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03" name="Line 458"/>
              <p:cNvSpPr>
                <a:spLocks noChangeShapeType="1"/>
              </p:cNvSpPr>
              <p:nvPr/>
            </p:nvSpPr>
            <p:spPr bwMode="auto">
              <a:xfrm flipV="1">
                <a:off x="2009" y="1917"/>
                <a:ext cx="17" cy="5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04" name="Line 459"/>
              <p:cNvSpPr>
                <a:spLocks noChangeShapeType="1"/>
              </p:cNvSpPr>
              <p:nvPr/>
            </p:nvSpPr>
            <p:spPr bwMode="auto">
              <a:xfrm flipV="1">
                <a:off x="2825" y="2900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05" name="Line 460"/>
              <p:cNvSpPr>
                <a:spLocks noChangeShapeType="1"/>
              </p:cNvSpPr>
              <p:nvPr/>
            </p:nvSpPr>
            <p:spPr bwMode="auto">
              <a:xfrm>
                <a:off x="2843" y="290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06" name="Line 461"/>
              <p:cNvSpPr>
                <a:spLocks noChangeShapeType="1"/>
              </p:cNvSpPr>
              <p:nvPr/>
            </p:nvSpPr>
            <p:spPr bwMode="auto">
              <a:xfrm>
                <a:off x="2846" y="2900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07" name="Line 462"/>
              <p:cNvSpPr>
                <a:spLocks noChangeShapeType="1"/>
              </p:cNvSpPr>
              <p:nvPr/>
            </p:nvSpPr>
            <p:spPr bwMode="auto">
              <a:xfrm flipV="1">
                <a:off x="1545" y="2107"/>
                <a:ext cx="38" cy="11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08" name="Line 463"/>
              <p:cNvSpPr>
                <a:spLocks noChangeShapeType="1"/>
              </p:cNvSpPr>
              <p:nvPr/>
            </p:nvSpPr>
            <p:spPr bwMode="auto">
              <a:xfrm flipV="1">
                <a:off x="1545" y="2211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09" name="Line 464"/>
              <p:cNvSpPr>
                <a:spLocks noChangeShapeType="1"/>
              </p:cNvSpPr>
              <p:nvPr/>
            </p:nvSpPr>
            <p:spPr bwMode="auto">
              <a:xfrm>
                <a:off x="1524" y="2169"/>
                <a:ext cx="20" cy="4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10" name="Line 465"/>
              <p:cNvSpPr>
                <a:spLocks noChangeShapeType="1"/>
              </p:cNvSpPr>
              <p:nvPr/>
            </p:nvSpPr>
            <p:spPr bwMode="auto">
              <a:xfrm>
                <a:off x="2500" y="2899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11" name="Line 466"/>
              <p:cNvSpPr>
                <a:spLocks noChangeShapeType="1"/>
              </p:cNvSpPr>
              <p:nvPr/>
            </p:nvSpPr>
            <p:spPr bwMode="auto">
              <a:xfrm>
                <a:off x="2500" y="289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12" name="Line 467"/>
              <p:cNvSpPr>
                <a:spLocks noChangeShapeType="1"/>
              </p:cNvSpPr>
              <p:nvPr/>
            </p:nvSpPr>
            <p:spPr bwMode="auto">
              <a:xfrm flipV="1">
                <a:off x="2482" y="2900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13" name="Line 468"/>
              <p:cNvSpPr>
                <a:spLocks noChangeShapeType="1"/>
              </p:cNvSpPr>
              <p:nvPr/>
            </p:nvSpPr>
            <p:spPr bwMode="auto">
              <a:xfrm flipV="1">
                <a:off x="3070" y="2898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14" name="Line 469"/>
              <p:cNvSpPr>
                <a:spLocks noChangeShapeType="1"/>
              </p:cNvSpPr>
              <p:nvPr/>
            </p:nvSpPr>
            <p:spPr bwMode="auto">
              <a:xfrm>
                <a:off x="3092" y="289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15" name="Line 470"/>
              <p:cNvSpPr>
                <a:spLocks noChangeShapeType="1"/>
              </p:cNvSpPr>
              <p:nvPr/>
            </p:nvSpPr>
            <p:spPr bwMode="auto">
              <a:xfrm>
                <a:off x="3095" y="290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16" name="Line 471"/>
              <p:cNvSpPr>
                <a:spLocks noChangeShapeType="1"/>
              </p:cNvSpPr>
              <p:nvPr/>
            </p:nvSpPr>
            <p:spPr bwMode="auto">
              <a:xfrm flipV="1">
                <a:off x="3111" y="2905"/>
                <a:ext cx="18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17" name="Line 472"/>
              <p:cNvSpPr>
                <a:spLocks noChangeShapeType="1"/>
              </p:cNvSpPr>
              <p:nvPr/>
            </p:nvSpPr>
            <p:spPr bwMode="auto">
              <a:xfrm>
                <a:off x="3095" y="289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18" name="Line 473"/>
              <p:cNvSpPr>
                <a:spLocks noChangeShapeType="1"/>
              </p:cNvSpPr>
              <p:nvPr/>
            </p:nvSpPr>
            <p:spPr bwMode="auto">
              <a:xfrm>
                <a:off x="3099" y="2901"/>
                <a:ext cx="30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19" name="Line 474"/>
              <p:cNvSpPr>
                <a:spLocks noChangeShapeType="1"/>
              </p:cNvSpPr>
              <p:nvPr/>
            </p:nvSpPr>
            <p:spPr bwMode="auto">
              <a:xfrm flipV="1">
                <a:off x="2727" y="2898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20" name="Line 475"/>
              <p:cNvSpPr>
                <a:spLocks noChangeShapeType="1"/>
              </p:cNvSpPr>
              <p:nvPr/>
            </p:nvSpPr>
            <p:spPr bwMode="auto">
              <a:xfrm>
                <a:off x="2748" y="289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21" name="Line 476"/>
              <p:cNvSpPr>
                <a:spLocks noChangeShapeType="1"/>
              </p:cNvSpPr>
              <p:nvPr/>
            </p:nvSpPr>
            <p:spPr bwMode="auto">
              <a:xfrm>
                <a:off x="2751" y="2898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22" name="Line 477"/>
              <p:cNvSpPr>
                <a:spLocks noChangeShapeType="1"/>
              </p:cNvSpPr>
              <p:nvPr/>
            </p:nvSpPr>
            <p:spPr bwMode="auto">
              <a:xfrm>
                <a:off x="2404" y="2897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23" name="Line 478"/>
              <p:cNvSpPr>
                <a:spLocks noChangeShapeType="1"/>
              </p:cNvSpPr>
              <p:nvPr/>
            </p:nvSpPr>
            <p:spPr bwMode="auto">
              <a:xfrm>
                <a:off x="2404" y="289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24" name="Line 479"/>
              <p:cNvSpPr>
                <a:spLocks noChangeShapeType="1"/>
              </p:cNvSpPr>
              <p:nvPr/>
            </p:nvSpPr>
            <p:spPr bwMode="auto">
              <a:xfrm>
                <a:off x="2418" y="2915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25" name="Line 480"/>
              <p:cNvSpPr>
                <a:spLocks noChangeShapeType="1"/>
              </p:cNvSpPr>
              <p:nvPr/>
            </p:nvSpPr>
            <p:spPr bwMode="auto">
              <a:xfrm flipV="1">
                <a:off x="2383" y="2898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26" name="Line 481"/>
              <p:cNvSpPr>
                <a:spLocks noChangeShapeType="1"/>
              </p:cNvSpPr>
              <p:nvPr/>
            </p:nvSpPr>
            <p:spPr bwMode="auto">
              <a:xfrm>
                <a:off x="2383" y="2910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27" name="Line 482"/>
              <p:cNvSpPr>
                <a:spLocks noChangeShapeType="1"/>
              </p:cNvSpPr>
              <p:nvPr/>
            </p:nvSpPr>
            <p:spPr bwMode="auto">
              <a:xfrm>
                <a:off x="2417" y="2919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28" name="Line 483"/>
              <p:cNvSpPr>
                <a:spLocks noChangeShapeType="1"/>
              </p:cNvSpPr>
              <p:nvPr/>
            </p:nvSpPr>
            <p:spPr bwMode="auto">
              <a:xfrm flipV="1">
                <a:off x="2979" y="2896"/>
                <a:ext cx="18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29" name="Line 484"/>
              <p:cNvSpPr>
                <a:spLocks noChangeShapeType="1"/>
              </p:cNvSpPr>
              <p:nvPr/>
            </p:nvSpPr>
            <p:spPr bwMode="auto">
              <a:xfrm>
                <a:off x="2997" y="289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0" name="Line 485"/>
              <p:cNvSpPr>
                <a:spLocks noChangeShapeType="1"/>
              </p:cNvSpPr>
              <p:nvPr/>
            </p:nvSpPr>
            <p:spPr bwMode="auto">
              <a:xfrm>
                <a:off x="3000" y="2896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1" name="Line 486"/>
              <p:cNvSpPr>
                <a:spLocks noChangeShapeType="1"/>
              </p:cNvSpPr>
              <p:nvPr/>
            </p:nvSpPr>
            <p:spPr bwMode="auto">
              <a:xfrm>
                <a:off x="1743" y="2364"/>
                <a:ext cx="33" cy="1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2" name="Line 487"/>
              <p:cNvSpPr>
                <a:spLocks noChangeShapeType="1"/>
              </p:cNvSpPr>
              <p:nvPr/>
            </p:nvSpPr>
            <p:spPr bwMode="auto">
              <a:xfrm flipH="1">
                <a:off x="1776" y="2476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3" name="Line 488"/>
              <p:cNvSpPr>
                <a:spLocks noChangeShapeType="1"/>
              </p:cNvSpPr>
              <p:nvPr/>
            </p:nvSpPr>
            <p:spPr bwMode="auto">
              <a:xfrm flipV="1">
                <a:off x="1780" y="2415"/>
                <a:ext cx="17" cy="6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4" name="Line 489"/>
              <p:cNvSpPr>
                <a:spLocks noChangeShapeType="1"/>
              </p:cNvSpPr>
              <p:nvPr/>
            </p:nvSpPr>
            <p:spPr bwMode="auto">
              <a:xfrm>
                <a:off x="2653" y="2896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5" name="Line 490"/>
              <p:cNvSpPr>
                <a:spLocks noChangeShapeType="1"/>
              </p:cNvSpPr>
              <p:nvPr/>
            </p:nvSpPr>
            <p:spPr bwMode="auto">
              <a:xfrm>
                <a:off x="2653" y="289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6" name="Line 491"/>
              <p:cNvSpPr>
                <a:spLocks noChangeShapeType="1"/>
              </p:cNvSpPr>
              <p:nvPr/>
            </p:nvSpPr>
            <p:spPr bwMode="auto">
              <a:xfrm flipV="1">
                <a:off x="2635" y="2895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7" name="Line 492"/>
              <p:cNvSpPr>
                <a:spLocks noChangeShapeType="1"/>
              </p:cNvSpPr>
              <p:nvPr/>
            </p:nvSpPr>
            <p:spPr bwMode="auto">
              <a:xfrm flipV="1">
                <a:off x="1899" y="2250"/>
                <a:ext cx="20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8" name="Line 493"/>
              <p:cNvSpPr>
                <a:spLocks noChangeShapeType="1"/>
              </p:cNvSpPr>
              <p:nvPr/>
            </p:nvSpPr>
            <p:spPr bwMode="auto">
              <a:xfrm flipH="1">
                <a:off x="1899" y="2318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39" name="Line 494"/>
              <p:cNvSpPr>
                <a:spLocks noChangeShapeType="1"/>
              </p:cNvSpPr>
              <p:nvPr/>
            </p:nvSpPr>
            <p:spPr bwMode="auto">
              <a:xfrm>
                <a:off x="1862" y="2200"/>
                <a:ext cx="37" cy="11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0" name="Line 495"/>
              <p:cNvSpPr>
                <a:spLocks noChangeShapeType="1"/>
              </p:cNvSpPr>
              <p:nvPr/>
            </p:nvSpPr>
            <p:spPr bwMode="auto">
              <a:xfrm>
                <a:off x="2901" y="2895"/>
                <a:ext cx="35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1" name="Line 496"/>
              <p:cNvSpPr>
                <a:spLocks noChangeShapeType="1"/>
              </p:cNvSpPr>
              <p:nvPr/>
            </p:nvSpPr>
            <p:spPr bwMode="auto">
              <a:xfrm>
                <a:off x="2901" y="289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2" name="Line 497"/>
              <p:cNvSpPr>
                <a:spLocks noChangeShapeType="1"/>
              </p:cNvSpPr>
              <p:nvPr/>
            </p:nvSpPr>
            <p:spPr bwMode="auto">
              <a:xfrm flipV="1">
                <a:off x="2883" y="2896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3" name="Line 498"/>
              <p:cNvSpPr>
                <a:spLocks noChangeShapeType="1"/>
              </p:cNvSpPr>
              <p:nvPr/>
            </p:nvSpPr>
            <p:spPr bwMode="auto">
              <a:xfrm flipV="1">
                <a:off x="2536" y="2894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4" name="Line 499"/>
              <p:cNvSpPr>
                <a:spLocks noChangeShapeType="1"/>
              </p:cNvSpPr>
              <p:nvPr/>
            </p:nvSpPr>
            <p:spPr bwMode="auto">
              <a:xfrm>
                <a:off x="2557" y="289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5" name="Line 500"/>
              <p:cNvSpPr>
                <a:spLocks noChangeShapeType="1"/>
              </p:cNvSpPr>
              <p:nvPr/>
            </p:nvSpPr>
            <p:spPr bwMode="auto">
              <a:xfrm>
                <a:off x="2561" y="289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6" name="Line 501"/>
              <p:cNvSpPr>
                <a:spLocks noChangeShapeType="1"/>
              </p:cNvSpPr>
              <p:nvPr/>
            </p:nvSpPr>
            <p:spPr bwMode="auto">
              <a:xfrm>
                <a:off x="2561" y="289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7" name="Line 502"/>
              <p:cNvSpPr>
                <a:spLocks noChangeShapeType="1"/>
              </p:cNvSpPr>
              <p:nvPr/>
            </p:nvSpPr>
            <p:spPr bwMode="auto">
              <a:xfrm>
                <a:off x="2564" y="2896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8" name="Line 503"/>
              <p:cNvSpPr>
                <a:spLocks noChangeShapeType="1"/>
              </p:cNvSpPr>
              <p:nvPr/>
            </p:nvSpPr>
            <p:spPr bwMode="auto">
              <a:xfrm flipV="1">
                <a:off x="2788" y="2893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49" name="Line 504"/>
              <p:cNvSpPr>
                <a:spLocks noChangeShapeType="1"/>
              </p:cNvSpPr>
              <p:nvPr/>
            </p:nvSpPr>
            <p:spPr bwMode="auto">
              <a:xfrm>
                <a:off x="2806" y="289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50" name="Line 505"/>
              <p:cNvSpPr>
                <a:spLocks noChangeShapeType="1"/>
              </p:cNvSpPr>
              <p:nvPr/>
            </p:nvSpPr>
            <p:spPr bwMode="auto">
              <a:xfrm>
                <a:off x="2809" y="2893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51" name="Line 506"/>
              <p:cNvSpPr>
                <a:spLocks noChangeShapeType="1"/>
              </p:cNvSpPr>
              <p:nvPr/>
            </p:nvSpPr>
            <p:spPr bwMode="auto">
              <a:xfrm flipV="1">
                <a:off x="2445" y="2892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52" name="Line 507"/>
              <p:cNvSpPr>
                <a:spLocks noChangeShapeType="1"/>
              </p:cNvSpPr>
              <p:nvPr/>
            </p:nvSpPr>
            <p:spPr bwMode="auto">
              <a:xfrm>
                <a:off x="2463" y="289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53" name="Line 508"/>
              <p:cNvSpPr>
                <a:spLocks noChangeShapeType="1"/>
              </p:cNvSpPr>
              <p:nvPr/>
            </p:nvSpPr>
            <p:spPr bwMode="auto">
              <a:xfrm>
                <a:off x="2466" y="2892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54" name="Line 509"/>
              <p:cNvSpPr>
                <a:spLocks noChangeShapeType="1"/>
              </p:cNvSpPr>
              <p:nvPr/>
            </p:nvSpPr>
            <p:spPr bwMode="auto">
              <a:xfrm>
                <a:off x="3055" y="2891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55" name="Line 510"/>
              <p:cNvSpPr>
                <a:spLocks noChangeShapeType="1"/>
              </p:cNvSpPr>
              <p:nvPr/>
            </p:nvSpPr>
            <p:spPr bwMode="auto">
              <a:xfrm>
                <a:off x="3055" y="289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56" name="Line 511"/>
              <p:cNvSpPr>
                <a:spLocks noChangeShapeType="1"/>
              </p:cNvSpPr>
              <p:nvPr/>
            </p:nvSpPr>
            <p:spPr bwMode="auto">
              <a:xfrm flipV="1">
                <a:off x="3033" y="2890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57" name="Line 512"/>
              <p:cNvSpPr>
                <a:spLocks noChangeShapeType="1"/>
              </p:cNvSpPr>
              <p:nvPr/>
            </p:nvSpPr>
            <p:spPr bwMode="auto">
              <a:xfrm flipV="1">
                <a:off x="2693" y="2891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58" name="Line 513"/>
              <p:cNvSpPr>
                <a:spLocks noChangeShapeType="1"/>
              </p:cNvSpPr>
              <p:nvPr/>
            </p:nvSpPr>
            <p:spPr bwMode="auto">
              <a:xfrm>
                <a:off x="2711" y="289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59" name="Line 514"/>
              <p:cNvSpPr>
                <a:spLocks noChangeShapeType="1"/>
              </p:cNvSpPr>
              <p:nvPr/>
            </p:nvSpPr>
            <p:spPr bwMode="auto">
              <a:xfrm>
                <a:off x="2714" y="2891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60" name="Line 515"/>
              <p:cNvSpPr>
                <a:spLocks noChangeShapeType="1"/>
              </p:cNvSpPr>
              <p:nvPr/>
            </p:nvSpPr>
            <p:spPr bwMode="auto">
              <a:xfrm flipV="1">
                <a:off x="2030" y="1874"/>
                <a:ext cx="18" cy="3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61" name="Line 516"/>
              <p:cNvSpPr>
                <a:spLocks noChangeShapeType="1"/>
              </p:cNvSpPr>
              <p:nvPr/>
            </p:nvSpPr>
            <p:spPr bwMode="auto">
              <a:xfrm>
                <a:off x="2030" y="1922"/>
                <a:ext cx="33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62" name="Line 517"/>
              <p:cNvSpPr>
                <a:spLocks noChangeShapeType="1"/>
              </p:cNvSpPr>
              <p:nvPr/>
            </p:nvSpPr>
            <p:spPr bwMode="auto">
              <a:xfrm>
                <a:off x="2048" y="1874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63" name="Line 518"/>
              <p:cNvSpPr>
                <a:spLocks noChangeShapeType="1"/>
              </p:cNvSpPr>
              <p:nvPr/>
            </p:nvSpPr>
            <p:spPr bwMode="auto">
              <a:xfrm flipH="1">
                <a:off x="2063" y="2011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64" name="Line 519"/>
              <p:cNvSpPr>
                <a:spLocks noChangeShapeType="1"/>
              </p:cNvSpPr>
              <p:nvPr/>
            </p:nvSpPr>
            <p:spPr bwMode="auto">
              <a:xfrm>
                <a:off x="2014" y="1844"/>
                <a:ext cx="35" cy="3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65" name="Line 520"/>
              <p:cNvSpPr>
                <a:spLocks noChangeShapeType="1"/>
              </p:cNvSpPr>
              <p:nvPr/>
            </p:nvSpPr>
            <p:spPr bwMode="auto">
              <a:xfrm flipV="1">
                <a:off x="2042" y="2018"/>
                <a:ext cx="24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66" name="Line 521"/>
              <p:cNvSpPr>
                <a:spLocks noChangeShapeType="1"/>
              </p:cNvSpPr>
              <p:nvPr/>
            </p:nvSpPr>
            <p:spPr bwMode="auto">
              <a:xfrm>
                <a:off x="2040" y="2079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67" name="Line 522"/>
              <p:cNvSpPr>
                <a:spLocks noChangeShapeType="1"/>
              </p:cNvSpPr>
              <p:nvPr/>
            </p:nvSpPr>
            <p:spPr bwMode="auto">
              <a:xfrm>
                <a:off x="2005" y="1978"/>
                <a:ext cx="35" cy="10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68" name="Line 523"/>
              <p:cNvSpPr>
                <a:spLocks noChangeShapeType="1"/>
              </p:cNvSpPr>
              <p:nvPr/>
            </p:nvSpPr>
            <p:spPr bwMode="auto">
              <a:xfrm flipV="1">
                <a:off x="2346" y="2890"/>
                <a:ext cx="21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69" name="Line 524"/>
              <p:cNvSpPr>
                <a:spLocks noChangeShapeType="1"/>
              </p:cNvSpPr>
              <p:nvPr/>
            </p:nvSpPr>
            <p:spPr bwMode="auto">
              <a:xfrm>
                <a:off x="2346" y="2903"/>
                <a:ext cx="38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70" name="Line 525"/>
              <p:cNvSpPr>
                <a:spLocks noChangeShapeType="1"/>
              </p:cNvSpPr>
              <p:nvPr/>
            </p:nvSpPr>
            <p:spPr bwMode="auto">
              <a:xfrm>
                <a:off x="2367" y="289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71" name="Line 526"/>
              <p:cNvSpPr>
                <a:spLocks noChangeShapeType="1"/>
              </p:cNvSpPr>
              <p:nvPr/>
            </p:nvSpPr>
            <p:spPr bwMode="auto">
              <a:xfrm>
                <a:off x="2371" y="2890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72" name="Line 527"/>
              <p:cNvSpPr>
                <a:spLocks noChangeShapeType="1"/>
              </p:cNvSpPr>
              <p:nvPr/>
            </p:nvSpPr>
            <p:spPr bwMode="auto">
              <a:xfrm flipV="1">
                <a:off x="2014" y="1837"/>
                <a:ext cx="18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73" name="Line 528"/>
              <p:cNvSpPr>
                <a:spLocks noChangeShapeType="1"/>
              </p:cNvSpPr>
              <p:nvPr/>
            </p:nvSpPr>
            <p:spPr bwMode="auto">
              <a:xfrm>
                <a:off x="2032" y="183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74" name="Line 529"/>
              <p:cNvSpPr>
                <a:spLocks noChangeShapeType="1"/>
              </p:cNvSpPr>
              <p:nvPr/>
            </p:nvSpPr>
            <p:spPr bwMode="auto">
              <a:xfrm flipV="1">
                <a:off x="2938" y="2889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75" name="Line 530"/>
              <p:cNvSpPr>
                <a:spLocks noChangeShapeType="1"/>
              </p:cNvSpPr>
              <p:nvPr/>
            </p:nvSpPr>
            <p:spPr bwMode="auto">
              <a:xfrm>
                <a:off x="2960" y="288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76" name="Line 531"/>
              <p:cNvSpPr>
                <a:spLocks noChangeShapeType="1"/>
              </p:cNvSpPr>
              <p:nvPr/>
            </p:nvSpPr>
            <p:spPr bwMode="auto">
              <a:xfrm>
                <a:off x="2963" y="289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77" name="Line 532"/>
              <p:cNvSpPr>
                <a:spLocks noChangeShapeType="1"/>
              </p:cNvSpPr>
              <p:nvPr/>
            </p:nvSpPr>
            <p:spPr bwMode="auto">
              <a:xfrm>
                <a:off x="2963" y="288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78" name="Line 533"/>
              <p:cNvSpPr>
                <a:spLocks noChangeShapeType="1"/>
              </p:cNvSpPr>
              <p:nvPr/>
            </p:nvSpPr>
            <p:spPr bwMode="auto">
              <a:xfrm>
                <a:off x="2966" y="2892"/>
                <a:ext cx="28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79" name="Line 534"/>
              <p:cNvSpPr>
                <a:spLocks noChangeShapeType="1"/>
              </p:cNvSpPr>
              <p:nvPr/>
            </p:nvSpPr>
            <p:spPr bwMode="auto">
              <a:xfrm>
                <a:off x="2616" y="2889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80" name="Line 535"/>
              <p:cNvSpPr>
                <a:spLocks noChangeShapeType="1"/>
              </p:cNvSpPr>
              <p:nvPr/>
            </p:nvSpPr>
            <p:spPr bwMode="auto">
              <a:xfrm>
                <a:off x="2616" y="288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81" name="Line 536"/>
              <p:cNvSpPr>
                <a:spLocks noChangeShapeType="1"/>
              </p:cNvSpPr>
              <p:nvPr/>
            </p:nvSpPr>
            <p:spPr bwMode="auto">
              <a:xfrm flipV="1">
                <a:off x="2594" y="2888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82" name="Line 537"/>
              <p:cNvSpPr>
                <a:spLocks noChangeShapeType="1"/>
              </p:cNvSpPr>
              <p:nvPr/>
            </p:nvSpPr>
            <p:spPr bwMode="auto">
              <a:xfrm flipV="1">
                <a:off x="2021" y="2084"/>
                <a:ext cx="20" cy="7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83" name="Line 538"/>
              <p:cNvSpPr>
                <a:spLocks noChangeShapeType="1"/>
              </p:cNvSpPr>
              <p:nvPr/>
            </p:nvSpPr>
            <p:spPr bwMode="auto">
              <a:xfrm>
                <a:off x="2019" y="2153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84" name="Line 539"/>
              <p:cNvSpPr>
                <a:spLocks noChangeShapeType="1"/>
              </p:cNvSpPr>
              <p:nvPr/>
            </p:nvSpPr>
            <p:spPr bwMode="auto">
              <a:xfrm>
                <a:off x="1984" y="2040"/>
                <a:ext cx="38" cy="1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85" name="Line 540"/>
              <p:cNvSpPr>
                <a:spLocks noChangeShapeType="1"/>
              </p:cNvSpPr>
              <p:nvPr/>
            </p:nvSpPr>
            <p:spPr bwMode="auto">
              <a:xfrm flipV="1">
                <a:off x="2051" y="1843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86" name="Line 541"/>
              <p:cNvSpPr>
                <a:spLocks noChangeShapeType="1"/>
              </p:cNvSpPr>
              <p:nvPr/>
            </p:nvSpPr>
            <p:spPr bwMode="auto">
              <a:xfrm>
                <a:off x="2036" y="1837"/>
                <a:ext cx="33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87" name="Line 542"/>
              <p:cNvSpPr>
                <a:spLocks noChangeShapeType="1"/>
              </p:cNvSpPr>
              <p:nvPr/>
            </p:nvSpPr>
            <p:spPr bwMode="auto">
              <a:xfrm flipV="1">
                <a:off x="2067" y="1954"/>
                <a:ext cx="18" cy="5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88" name="Line 543"/>
              <p:cNvSpPr>
                <a:spLocks noChangeShapeType="1"/>
              </p:cNvSpPr>
              <p:nvPr/>
            </p:nvSpPr>
            <p:spPr bwMode="auto">
              <a:xfrm>
                <a:off x="2051" y="1878"/>
                <a:ext cx="34" cy="7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89" name="Line 544"/>
              <p:cNvSpPr>
                <a:spLocks noChangeShapeType="1"/>
              </p:cNvSpPr>
              <p:nvPr/>
            </p:nvSpPr>
            <p:spPr bwMode="auto">
              <a:xfrm>
                <a:off x="1718" y="2434"/>
                <a:ext cx="37" cy="1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90" name="Line 545"/>
              <p:cNvSpPr>
                <a:spLocks noChangeShapeType="1"/>
              </p:cNvSpPr>
              <p:nvPr/>
            </p:nvSpPr>
            <p:spPr bwMode="auto">
              <a:xfrm flipH="1">
                <a:off x="1755" y="2539"/>
                <a:ext cx="2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91" name="Line 546"/>
              <p:cNvSpPr>
                <a:spLocks noChangeShapeType="1"/>
              </p:cNvSpPr>
              <p:nvPr/>
            </p:nvSpPr>
            <p:spPr bwMode="auto">
              <a:xfrm flipV="1">
                <a:off x="1759" y="2483"/>
                <a:ext cx="17" cy="5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92" name="Line 547"/>
              <p:cNvSpPr>
                <a:spLocks noChangeShapeType="1"/>
              </p:cNvSpPr>
              <p:nvPr/>
            </p:nvSpPr>
            <p:spPr bwMode="auto">
              <a:xfrm>
                <a:off x="2864" y="2887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93" name="Line 548"/>
              <p:cNvSpPr>
                <a:spLocks noChangeShapeType="1"/>
              </p:cNvSpPr>
              <p:nvPr/>
            </p:nvSpPr>
            <p:spPr bwMode="auto">
              <a:xfrm>
                <a:off x="2864" y="288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94" name="Line 549"/>
              <p:cNvSpPr>
                <a:spLocks noChangeShapeType="1"/>
              </p:cNvSpPr>
              <p:nvPr/>
            </p:nvSpPr>
            <p:spPr bwMode="auto">
              <a:xfrm flipV="1">
                <a:off x="2846" y="2889"/>
                <a:ext cx="1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95" name="Line 550"/>
              <p:cNvSpPr>
                <a:spLocks noChangeShapeType="1"/>
              </p:cNvSpPr>
              <p:nvPr/>
            </p:nvSpPr>
            <p:spPr bwMode="auto">
              <a:xfrm flipV="1">
                <a:off x="1877" y="2325"/>
                <a:ext cx="24" cy="7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96" name="Line 551"/>
              <p:cNvSpPr>
                <a:spLocks noChangeShapeType="1"/>
              </p:cNvSpPr>
              <p:nvPr/>
            </p:nvSpPr>
            <p:spPr bwMode="auto">
              <a:xfrm>
                <a:off x="1875" y="2391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97" name="Line 552"/>
              <p:cNvSpPr>
                <a:spLocks noChangeShapeType="1"/>
              </p:cNvSpPr>
              <p:nvPr/>
            </p:nvSpPr>
            <p:spPr bwMode="auto">
              <a:xfrm>
                <a:off x="1844" y="2274"/>
                <a:ext cx="34" cy="11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98" name="Line 553"/>
              <p:cNvSpPr>
                <a:spLocks noChangeShapeType="1"/>
              </p:cNvSpPr>
              <p:nvPr/>
            </p:nvSpPr>
            <p:spPr bwMode="auto">
              <a:xfrm>
                <a:off x="2521" y="2887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99" name="Line 554"/>
              <p:cNvSpPr>
                <a:spLocks noChangeShapeType="1"/>
              </p:cNvSpPr>
              <p:nvPr/>
            </p:nvSpPr>
            <p:spPr bwMode="auto">
              <a:xfrm>
                <a:off x="2521" y="288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00" name="Line 555"/>
              <p:cNvSpPr>
                <a:spLocks noChangeShapeType="1"/>
              </p:cNvSpPr>
              <p:nvPr/>
            </p:nvSpPr>
            <p:spPr bwMode="auto">
              <a:xfrm flipV="1">
                <a:off x="2500" y="2886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01" name="Line 556"/>
              <p:cNvSpPr>
                <a:spLocks noChangeShapeType="1"/>
              </p:cNvSpPr>
              <p:nvPr/>
            </p:nvSpPr>
            <p:spPr bwMode="auto">
              <a:xfrm flipV="1">
                <a:off x="3095" y="2886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02" name="Line 557"/>
              <p:cNvSpPr>
                <a:spLocks noChangeShapeType="1"/>
              </p:cNvSpPr>
              <p:nvPr/>
            </p:nvSpPr>
            <p:spPr bwMode="auto">
              <a:xfrm>
                <a:off x="3113" y="288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03" name="Line 558"/>
              <p:cNvSpPr>
                <a:spLocks noChangeShapeType="1"/>
              </p:cNvSpPr>
              <p:nvPr/>
            </p:nvSpPr>
            <p:spPr bwMode="auto">
              <a:xfrm>
                <a:off x="3130" y="290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04" name="Line 559"/>
              <p:cNvSpPr>
                <a:spLocks noChangeShapeType="1"/>
              </p:cNvSpPr>
              <p:nvPr/>
            </p:nvSpPr>
            <p:spPr bwMode="auto">
              <a:xfrm flipV="1">
                <a:off x="3132" y="2893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05" name="Line 560"/>
              <p:cNvSpPr>
                <a:spLocks noChangeShapeType="1"/>
              </p:cNvSpPr>
              <p:nvPr/>
            </p:nvSpPr>
            <p:spPr bwMode="auto">
              <a:xfrm>
                <a:off x="3116" y="2886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06" name="Line 561"/>
              <p:cNvSpPr>
                <a:spLocks noChangeShapeType="1"/>
              </p:cNvSpPr>
              <p:nvPr/>
            </p:nvSpPr>
            <p:spPr bwMode="auto">
              <a:xfrm flipV="1">
                <a:off x="1487" y="2172"/>
                <a:ext cx="37" cy="11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07" name="Line 562"/>
              <p:cNvSpPr>
                <a:spLocks noChangeShapeType="1"/>
              </p:cNvSpPr>
              <p:nvPr/>
            </p:nvSpPr>
            <p:spPr bwMode="auto">
              <a:xfrm flipV="1">
                <a:off x="1487" y="2278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08" name="Line 563"/>
              <p:cNvSpPr>
                <a:spLocks noChangeShapeType="1"/>
              </p:cNvSpPr>
              <p:nvPr/>
            </p:nvSpPr>
            <p:spPr bwMode="auto">
              <a:xfrm>
                <a:off x="1465" y="2237"/>
                <a:ext cx="21" cy="4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09" name="Line 564"/>
              <p:cNvSpPr>
                <a:spLocks noChangeShapeType="1"/>
              </p:cNvSpPr>
              <p:nvPr/>
            </p:nvSpPr>
            <p:spPr bwMode="auto">
              <a:xfrm>
                <a:off x="2769" y="2886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10" name="Line 565"/>
              <p:cNvSpPr>
                <a:spLocks noChangeShapeType="1"/>
              </p:cNvSpPr>
              <p:nvPr/>
            </p:nvSpPr>
            <p:spPr bwMode="auto">
              <a:xfrm>
                <a:off x="2769" y="288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11" name="Line 566"/>
              <p:cNvSpPr>
                <a:spLocks noChangeShapeType="1"/>
              </p:cNvSpPr>
              <p:nvPr/>
            </p:nvSpPr>
            <p:spPr bwMode="auto">
              <a:xfrm flipV="1">
                <a:off x="2751" y="2887"/>
                <a:ext cx="2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12" name="Line 567"/>
              <p:cNvSpPr>
                <a:spLocks noChangeShapeType="1"/>
              </p:cNvSpPr>
              <p:nvPr/>
            </p:nvSpPr>
            <p:spPr bwMode="auto">
              <a:xfrm>
                <a:off x="2426" y="2885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13" name="Line 568"/>
              <p:cNvSpPr>
                <a:spLocks noChangeShapeType="1"/>
              </p:cNvSpPr>
              <p:nvPr/>
            </p:nvSpPr>
            <p:spPr bwMode="auto">
              <a:xfrm>
                <a:off x="2426" y="288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14" name="Line 569"/>
              <p:cNvSpPr>
                <a:spLocks noChangeShapeType="1"/>
              </p:cNvSpPr>
              <p:nvPr/>
            </p:nvSpPr>
            <p:spPr bwMode="auto">
              <a:xfrm flipV="1">
                <a:off x="2404" y="2884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15" name="Line 570"/>
              <p:cNvSpPr>
                <a:spLocks noChangeShapeType="1"/>
              </p:cNvSpPr>
              <p:nvPr/>
            </p:nvSpPr>
            <p:spPr bwMode="auto">
              <a:xfrm flipV="1">
                <a:off x="2000" y="2159"/>
                <a:ext cx="20" cy="7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16" name="Line 571"/>
              <p:cNvSpPr>
                <a:spLocks noChangeShapeType="1"/>
              </p:cNvSpPr>
              <p:nvPr/>
            </p:nvSpPr>
            <p:spPr bwMode="auto">
              <a:xfrm flipH="1">
                <a:off x="2000" y="2225"/>
                <a:ext cx="1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17" name="Line 572"/>
              <p:cNvSpPr>
                <a:spLocks noChangeShapeType="1"/>
              </p:cNvSpPr>
              <p:nvPr/>
            </p:nvSpPr>
            <p:spPr bwMode="auto">
              <a:xfrm>
                <a:off x="1966" y="2109"/>
                <a:ext cx="34" cy="11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18" name="Line 573"/>
              <p:cNvSpPr>
                <a:spLocks noChangeShapeType="1"/>
              </p:cNvSpPr>
              <p:nvPr/>
            </p:nvSpPr>
            <p:spPr bwMode="auto">
              <a:xfrm flipV="1">
                <a:off x="2997" y="2884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19" name="Line 574"/>
              <p:cNvSpPr>
                <a:spLocks noChangeShapeType="1"/>
              </p:cNvSpPr>
              <p:nvPr/>
            </p:nvSpPr>
            <p:spPr bwMode="auto">
              <a:xfrm>
                <a:off x="3018" y="288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20" name="Line 575"/>
              <p:cNvSpPr>
                <a:spLocks noChangeShapeType="1"/>
              </p:cNvSpPr>
              <p:nvPr/>
            </p:nvSpPr>
            <p:spPr bwMode="auto">
              <a:xfrm>
                <a:off x="3021" y="2884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21" name="Line 576"/>
              <p:cNvSpPr>
                <a:spLocks noChangeShapeType="1"/>
              </p:cNvSpPr>
              <p:nvPr/>
            </p:nvSpPr>
            <p:spPr bwMode="auto">
              <a:xfrm flipV="1">
                <a:off x="2656" y="2884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22" name="Line 577"/>
              <p:cNvSpPr>
                <a:spLocks noChangeShapeType="1"/>
              </p:cNvSpPr>
              <p:nvPr/>
            </p:nvSpPr>
            <p:spPr bwMode="auto">
              <a:xfrm>
                <a:off x="2674" y="288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23" name="Line 578"/>
              <p:cNvSpPr>
                <a:spLocks noChangeShapeType="1"/>
              </p:cNvSpPr>
              <p:nvPr/>
            </p:nvSpPr>
            <p:spPr bwMode="auto">
              <a:xfrm>
                <a:off x="2677" y="2884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24" name="Line 579"/>
              <p:cNvSpPr>
                <a:spLocks noChangeShapeType="1"/>
              </p:cNvSpPr>
              <p:nvPr/>
            </p:nvSpPr>
            <p:spPr bwMode="auto">
              <a:xfrm>
                <a:off x="2331" y="2883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25" name="Line 580"/>
              <p:cNvSpPr>
                <a:spLocks noChangeShapeType="1"/>
              </p:cNvSpPr>
              <p:nvPr/>
            </p:nvSpPr>
            <p:spPr bwMode="auto">
              <a:xfrm>
                <a:off x="2331" y="288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26" name="Line 581"/>
              <p:cNvSpPr>
                <a:spLocks noChangeShapeType="1"/>
              </p:cNvSpPr>
              <p:nvPr/>
            </p:nvSpPr>
            <p:spPr bwMode="auto">
              <a:xfrm flipV="1">
                <a:off x="2309" y="2884"/>
                <a:ext cx="24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27" name="Line 582"/>
              <p:cNvSpPr>
                <a:spLocks noChangeShapeType="1"/>
              </p:cNvSpPr>
              <p:nvPr/>
            </p:nvSpPr>
            <p:spPr bwMode="auto">
              <a:xfrm>
                <a:off x="2309" y="2895"/>
                <a:ext cx="3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28" name="Line 583"/>
              <p:cNvSpPr>
                <a:spLocks noChangeShapeType="1"/>
              </p:cNvSpPr>
              <p:nvPr/>
            </p:nvSpPr>
            <p:spPr bwMode="auto">
              <a:xfrm flipV="1">
                <a:off x="2069" y="1824"/>
                <a:ext cx="22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29" name="Line 584"/>
              <p:cNvSpPr>
                <a:spLocks noChangeShapeType="1"/>
              </p:cNvSpPr>
              <p:nvPr/>
            </p:nvSpPr>
            <p:spPr bwMode="auto">
              <a:xfrm>
                <a:off x="2073" y="1845"/>
                <a:ext cx="33" cy="5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0" name="Line 585"/>
              <p:cNvSpPr>
                <a:spLocks noChangeShapeType="1"/>
              </p:cNvSpPr>
              <p:nvPr/>
            </p:nvSpPr>
            <p:spPr bwMode="auto">
              <a:xfrm>
                <a:off x="2091" y="1824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1" name="Line 586"/>
              <p:cNvSpPr>
                <a:spLocks noChangeShapeType="1"/>
              </p:cNvSpPr>
              <p:nvPr/>
            </p:nvSpPr>
            <p:spPr bwMode="auto">
              <a:xfrm>
                <a:off x="2104" y="1894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2" name="Line 587"/>
              <p:cNvSpPr>
                <a:spLocks noChangeShapeType="1"/>
              </p:cNvSpPr>
              <p:nvPr/>
            </p:nvSpPr>
            <p:spPr bwMode="auto">
              <a:xfrm flipV="1">
                <a:off x="2064" y="1834"/>
                <a:ext cx="1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3" name="Line 588"/>
              <p:cNvSpPr>
                <a:spLocks noChangeShapeType="1"/>
              </p:cNvSpPr>
              <p:nvPr/>
            </p:nvSpPr>
            <p:spPr bwMode="auto">
              <a:xfrm>
                <a:off x="2078" y="1831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4" name="Line 589"/>
              <p:cNvSpPr>
                <a:spLocks noChangeShapeType="1"/>
              </p:cNvSpPr>
              <p:nvPr/>
            </p:nvSpPr>
            <p:spPr bwMode="auto">
              <a:xfrm>
                <a:off x="2081" y="1829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5" name="Line 590"/>
              <p:cNvSpPr>
                <a:spLocks noChangeShapeType="1"/>
              </p:cNvSpPr>
              <p:nvPr/>
            </p:nvSpPr>
            <p:spPr bwMode="auto">
              <a:xfrm>
                <a:off x="2085" y="1827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6" name="Line 591"/>
              <p:cNvSpPr>
                <a:spLocks noChangeShapeType="1"/>
              </p:cNvSpPr>
              <p:nvPr/>
            </p:nvSpPr>
            <p:spPr bwMode="auto">
              <a:xfrm>
                <a:off x="2088" y="1825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7" name="Line 592"/>
              <p:cNvSpPr>
                <a:spLocks noChangeShapeType="1"/>
              </p:cNvSpPr>
              <p:nvPr/>
            </p:nvSpPr>
            <p:spPr bwMode="auto">
              <a:xfrm flipV="1">
                <a:off x="2088" y="1900"/>
                <a:ext cx="17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8" name="Line 593"/>
              <p:cNvSpPr>
                <a:spLocks noChangeShapeType="1"/>
              </p:cNvSpPr>
              <p:nvPr/>
            </p:nvSpPr>
            <p:spPr bwMode="auto">
              <a:xfrm>
                <a:off x="2923" y="2882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9" name="Line 594"/>
              <p:cNvSpPr>
                <a:spLocks noChangeShapeType="1"/>
              </p:cNvSpPr>
              <p:nvPr/>
            </p:nvSpPr>
            <p:spPr bwMode="auto">
              <a:xfrm>
                <a:off x="2923" y="288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40" name="Line 595"/>
              <p:cNvSpPr>
                <a:spLocks noChangeShapeType="1"/>
              </p:cNvSpPr>
              <p:nvPr/>
            </p:nvSpPr>
            <p:spPr bwMode="auto">
              <a:xfrm flipV="1">
                <a:off x="2901" y="2881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41" name="Line 596"/>
              <p:cNvSpPr>
                <a:spLocks noChangeShapeType="1"/>
              </p:cNvSpPr>
              <p:nvPr/>
            </p:nvSpPr>
            <p:spPr bwMode="auto">
              <a:xfrm>
                <a:off x="1603" y="2152"/>
                <a:ext cx="22" cy="48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42" name="Line 597"/>
              <p:cNvSpPr>
                <a:spLocks noChangeShapeType="1"/>
              </p:cNvSpPr>
              <p:nvPr/>
            </p:nvSpPr>
            <p:spPr bwMode="auto">
              <a:xfrm flipV="1">
                <a:off x="1625" y="2193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43" name="Line 598"/>
              <p:cNvSpPr>
                <a:spLocks noChangeShapeType="1"/>
              </p:cNvSpPr>
              <p:nvPr/>
            </p:nvSpPr>
            <p:spPr bwMode="auto">
              <a:xfrm flipV="1">
                <a:off x="1628" y="218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44" name="Line 599"/>
              <p:cNvSpPr>
                <a:spLocks noChangeShapeType="1"/>
              </p:cNvSpPr>
              <p:nvPr/>
            </p:nvSpPr>
            <p:spPr bwMode="auto">
              <a:xfrm flipV="1">
                <a:off x="1628" y="2184"/>
                <a:ext cx="1" cy="1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45" name="Line 600"/>
              <p:cNvSpPr>
                <a:spLocks noChangeShapeType="1"/>
              </p:cNvSpPr>
              <p:nvPr/>
            </p:nvSpPr>
            <p:spPr bwMode="auto">
              <a:xfrm flipV="1">
                <a:off x="1631" y="2155"/>
                <a:ext cx="7" cy="29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46" name="Line 601"/>
              <p:cNvSpPr>
                <a:spLocks noChangeShapeType="1"/>
              </p:cNvSpPr>
              <p:nvPr/>
            </p:nvSpPr>
            <p:spPr bwMode="auto">
              <a:xfrm>
                <a:off x="2579" y="2882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47" name="Line 602"/>
              <p:cNvSpPr>
                <a:spLocks noChangeShapeType="1"/>
              </p:cNvSpPr>
              <p:nvPr/>
            </p:nvSpPr>
            <p:spPr bwMode="auto">
              <a:xfrm>
                <a:off x="2579" y="288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48" name="Line 603"/>
              <p:cNvSpPr>
                <a:spLocks noChangeShapeType="1"/>
              </p:cNvSpPr>
              <p:nvPr/>
            </p:nvSpPr>
            <p:spPr bwMode="auto">
              <a:xfrm flipV="1">
                <a:off x="2561" y="2883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49" name="Line 604"/>
              <p:cNvSpPr>
                <a:spLocks noChangeShapeType="1"/>
              </p:cNvSpPr>
              <p:nvPr/>
            </p:nvSpPr>
            <p:spPr bwMode="auto">
              <a:xfrm flipV="1">
                <a:off x="2809" y="2880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50" name="Line 605"/>
              <p:cNvSpPr>
                <a:spLocks noChangeShapeType="1"/>
              </p:cNvSpPr>
              <p:nvPr/>
            </p:nvSpPr>
            <p:spPr bwMode="auto">
              <a:xfrm>
                <a:off x="2827" y="288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51" name="Line 606"/>
              <p:cNvSpPr>
                <a:spLocks noChangeShapeType="1"/>
              </p:cNvSpPr>
              <p:nvPr/>
            </p:nvSpPr>
            <p:spPr bwMode="auto">
              <a:xfrm>
                <a:off x="2831" y="288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52" name="Line 607"/>
              <p:cNvSpPr>
                <a:spLocks noChangeShapeType="1"/>
              </p:cNvSpPr>
              <p:nvPr/>
            </p:nvSpPr>
            <p:spPr bwMode="auto">
              <a:xfrm>
                <a:off x="2831" y="288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53" name="Line 608"/>
              <p:cNvSpPr>
                <a:spLocks noChangeShapeType="1"/>
              </p:cNvSpPr>
              <p:nvPr/>
            </p:nvSpPr>
            <p:spPr bwMode="auto">
              <a:xfrm>
                <a:off x="2834" y="2883"/>
                <a:ext cx="2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54" name="Line 609"/>
              <p:cNvSpPr>
                <a:spLocks noChangeShapeType="1"/>
              </p:cNvSpPr>
              <p:nvPr/>
            </p:nvSpPr>
            <p:spPr bwMode="auto">
              <a:xfrm>
                <a:off x="2484" y="2880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55" name="Line 610"/>
              <p:cNvSpPr>
                <a:spLocks noChangeShapeType="1"/>
              </p:cNvSpPr>
              <p:nvPr/>
            </p:nvSpPr>
            <p:spPr bwMode="auto">
              <a:xfrm>
                <a:off x="2484" y="288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56" name="Line 611"/>
              <p:cNvSpPr>
                <a:spLocks noChangeShapeType="1"/>
              </p:cNvSpPr>
              <p:nvPr/>
            </p:nvSpPr>
            <p:spPr bwMode="auto">
              <a:xfrm flipV="1">
                <a:off x="2463" y="2879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57" name="Line 612"/>
              <p:cNvSpPr>
                <a:spLocks noChangeShapeType="1"/>
              </p:cNvSpPr>
              <p:nvPr/>
            </p:nvSpPr>
            <p:spPr bwMode="auto">
              <a:xfrm flipV="1">
                <a:off x="3058" y="2879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58" name="Line 613"/>
              <p:cNvSpPr>
                <a:spLocks noChangeShapeType="1"/>
              </p:cNvSpPr>
              <p:nvPr/>
            </p:nvSpPr>
            <p:spPr bwMode="auto">
              <a:xfrm>
                <a:off x="3076" y="287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59" name="Line 614"/>
              <p:cNvSpPr>
                <a:spLocks noChangeShapeType="1"/>
              </p:cNvSpPr>
              <p:nvPr/>
            </p:nvSpPr>
            <p:spPr bwMode="auto">
              <a:xfrm>
                <a:off x="3079" y="2879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60" name="Line 615"/>
              <p:cNvSpPr>
                <a:spLocks noChangeShapeType="1"/>
              </p:cNvSpPr>
              <p:nvPr/>
            </p:nvSpPr>
            <p:spPr bwMode="auto">
              <a:xfrm flipV="1">
                <a:off x="1856" y="2397"/>
                <a:ext cx="21" cy="6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61" name="Line 616"/>
              <p:cNvSpPr>
                <a:spLocks noChangeShapeType="1"/>
              </p:cNvSpPr>
              <p:nvPr/>
            </p:nvSpPr>
            <p:spPr bwMode="auto">
              <a:xfrm flipH="1">
                <a:off x="1856" y="2459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62" name="Line 617"/>
              <p:cNvSpPr>
                <a:spLocks noChangeShapeType="1"/>
              </p:cNvSpPr>
              <p:nvPr/>
            </p:nvSpPr>
            <p:spPr bwMode="auto">
              <a:xfrm>
                <a:off x="1823" y="2347"/>
                <a:ext cx="34" cy="1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63" name="Line 618"/>
              <p:cNvSpPr>
                <a:spLocks noChangeShapeType="1"/>
              </p:cNvSpPr>
              <p:nvPr/>
            </p:nvSpPr>
            <p:spPr bwMode="auto">
              <a:xfrm>
                <a:off x="2732" y="2879"/>
                <a:ext cx="35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64" name="Line 619"/>
              <p:cNvSpPr>
                <a:spLocks noChangeShapeType="1"/>
              </p:cNvSpPr>
              <p:nvPr/>
            </p:nvSpPr>
            <p:spPr bwMode="auto">
              <a:xfrm>
                <a:off x="2732" y="287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65" name="Line 620"/>
              <p:cNvSpPr>
                <a:spLocks noChangeShapeType="1"/>
              </p:cNvSpPr>
              <p:nvPr/>
            </p:nvSpPr>
            <p:spPr bwMode="auto">
              <a:xfrm flipV="1">
                <a:off x="2714" y="2880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66" name="Line 621"/>
              <p:cNvSpPr>
                <a:spLocks noChangeShapeType="1"/>
              </p:cNvSpPr>
              <p:nvPr/>
            </p:nvSpPr>
            <p:spPr bwMode="auto">
              <a:xfrm flipV="1">
                <a:off x="2371" y="2878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67" name="Line 622"/>
              <p:cNvSpPr>
                <a:spLocks noChangeShapeType="1"/>
              </p:cNvSpPr>
              <p:nvPr/>
            </p:nvSpPr>
            <p:spPr bwMode="auto">
              <a:xfrm>
                <a:off x="2389" y="287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23"/>
            <p:cNvGrpSpPr>
              <a:grpSpLocks/>
            </p:cNvGrpSpPr>
            <p:nvPr/>
          </p:nvGrpSpPr>
          <p:grpSpPr bwMode="auto">
            <a:xfrm>
              <a:off x="1506" y="3057"/>
              <a:ext cx="1397" cy="691"/>
              <a:chOff x="1349" y="1802"/>
              <a:chExt cx="1844" cy="1093"/>
            </a:xfrm>
          </p:grpSpPr>
          <p:sp>
            <p:nvSpPr>
              <p:cNvPr id="34568" name="Line 624"/>
              <p:cNvSpPr>
                <a:spLocks noChangeShapeType="1"/>
              </p:cNvSpPr>
              <p:nvPr/>
            </p:nvSpPr>
            <p:spPr bwMode="auto">
              <a:xfrm>
                <a:off x="2392" y="2878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69" name="Line 625"/>
              <p:cNvSpPr>
                <a:spLocks noChangeShapeType="1"/>
              </p:cNvSpPr>
              <p:nvPr/>
            </p:nvSpPr>
            <p:spPr bwMode="auto">
              <a:xfrm>
                <a:off x="1945" y="2182"/>
                <a:ext cx="33" cy="1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70" name="Line 626"/>
              <p:cNvSpPr>
                <a:spLocks noChangeShapeType="1"/>
              </p:cNvSpPr>
              <p:nvPr/>
            </p:nvSpPr>
            <p:spPr bwMode="auto">
              <a:xfrm flipH="1">
                <a:off x="1978" y="2300"/>
                <a:ext cx="2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71" name="Line 627"/>
              <p:cNvSpPr>
                <a:spLocks noChangeShapeType="1"/>
              </p:cNvSpPr>
              <p:nvPr/>
            </p:nvSpPr>
            <p:spPr bwMode="auto">
              <a:xfrm flipV="1">
                <a:off x="1982" y="2233"/>
                <a:ext cx="17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72" name="Line 628"/>
              <p:cNvSpPr>
                <a:spLocks noChangeShapeType="1"/>
              </p:cNvSpPr>
              <p:nvPr/>
            </p:nvSpPr>
            <p:spPr bwMode="auto">
              <a:xfrm>
                <a:off x="2981" y="2877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73" name="Line 629"/>
              <p:cNvSpPr>
                <a:spLocks noChangeShapeType="1"/>
              </p:cNvSpPr>
              <p:nvPr/>
            </p:nvSpPr>
            <p:spPr bwMode="auto">
              <a:xfrm>
                <a:off x="2981" y="287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74" name="Line 630"/>
              <p:cNvSpPr>
                <a:spLocks noChangeShapeType="1"/>
              </p:cNvSpPr>
              <p:nvPr/>
            </p:nvSpPr>
            <p:spPr bwMode="auto">
              <a:xfrm flipV="1">
                <a:off x="2963" y="2878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75" name="Line 631"/>
              <p:cNvSpPr>
                <a:spLocks noChangeShapeType="1"/>
              </p:cNvSpPr>
              <p:nvPr/>
            </p:nvSpPr>
            <p:spPr bwMode="auto">
              <a:xfrm flipV="1">
                <a:off x="2619" y="2877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76" name="Line 632"/>
              <p:cNvSpPr>
                <a:spLocks noChangeShapeType="1"/>
              </p:cNvSpPr>
              <p:nvPr/>
            </p:nvSpPr>
            <p:spPr bwMode="auto">
              <a:xfrm>
                <a:off x="2637" y="287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77" name="Line 633"/>
              <p:cNvSpPr>
                <a:spLocks noChangeShapeType="1"/>
              </p:cNvSpPr>
              <p:nvPr/>
            </p:nvSpPr>
            <p:spPr bwMode="auto">
              <a:xfrm>
                <a:off x="2640" y="2877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78" name="Line 634"/>
              <p:cNvSpPr>
                <a:spLocks noChangeShapeType="1"/>
              </p:cNvSpPr>
              <p:nvPr/>
            </p:nvSpPr>
            <p:spPr bwMode="auto">
              <a:xfrm flipV="1">
                <a:off x="2272" y="2876"/>
                <a:ext cx="22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79" name="Line 635"/>
              <p:cNvSpPr>
                <a:spLocks noChangeShapeType="1"/>
              </p:cNvSpPr>
              <p:nvPr/>
            </p:nvSpPr>
            <p:spPr bwMode="auto">
              <a:xfrm>
                <a:off x="2272" y="2888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80" name="Line 636"/>
              <p:cNvSpPr>
                <a:spLocks noChangeShapeType="1"/>
              </p:cNvSpPr>
              <p:nvPr/>
            </p:nvSpPr>
            <p:spPr bwMode="auto">
              <a:xfrm>
                <a:off x="2294" y="287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81" name="Line 637"/>
              <p:cNvSpPr>
                <a:spLocks noChangeShapeType="1"/>
              </p:cNvSpPr>
              <p:nvPr/>
            </p:nvSpPr>
            <p:spPr bwMode="auto">
              <a:xfrm>
                <a:off x="2297" y="2876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82" name="Line 638"/>
              <p:cNvSpPr>
                <a:spLocks noChangeShapeType="1"/>
              </p:cNvSpPr>
              <p:nvPr/>
            </p:nvSpPr>
            <p:spPr bwMode="auto">
              <a:xfrm flipV="1">
                <a:off x="2868" y="2875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83" name="Line 639"/>
              <p:cNvSpPr>
                <a:spLocks noChangeShapeType="1"/>
              </p:cNvSpPr>
              <p:nvPr/>
            </p:nvSpPr>
            <p:spPr bwMode="auto">
              <a:xfrm>
                <a:off x="2886" y="287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84" name="Line 640"/>
              <p:cNvSpPr>
                <a:spLocks noChangeShapeType="1"/>
              </p:cNvSpPr>
              <p:nvPr/>
            </p:nvSpPr>
            <p:spPr bwMode="auto">
              <a:xfrm>
                <a:off x="2889" y="2875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85" name="Line 641"/>
              <p:cNvSpPr>
                <a:spLocks noChangeShapeType="1"/>
              </p:cNvSpPr>
              <p:nvPr/>
            </p:nvSpPr>
            <p:spPr bwMode="auto">
              <a:xfrm flipV="1">
                <a:off x="2524" y="2875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86" name="Line 642"/>
              <p:cNvSpPr>
                <a:spLocks noChangeShapeType="1"/>
              </p:cNvSpPr>
              <p:nvPr/>
            </p:nvSpPr>
            <p:spPr bwMode="auto">
              <a:xfrm>
                <a:off x="2542" y="287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87" name="Line 643"/>
              <p:cNvSpPr>
                <a:spLocks noChangeShapeType="1"/>
              </p:cNvSpPr>
              <p:nvPr/>
            </p:nvSpPr>
            <p:spPr bwMode="auto">
              <a:xfrm>
                <a:off x="2546" y="2875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88" name="Line 644"/>
              <p:cNvSpPr>
                <a:spLocks noChangeShapeType="1"/>
              </p:cNvSpPr>
              <p:nvPr/>
            </p:nvSpPr>
            <p:spPr bwMode="auto">
              <a:xfrm flipV="1">
                <a:off x="3113" y="2874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89" name="Line 645"/>
              <p:cNvSpPr>
                <a:spLocks noChangeShapeType="1"/>
              </p:cNvSpPr>
              <p:nvPr/>
            </p:nvSpPr>
            <p:spPr bwMode="auto">
              <a:xfrm>
                <a:off x="3134" y="287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90" name="Line 646"/>
              <p:cNvSpPr>
                <a:spLocks noChangeShapeType="1"/>
              </p:cNvSpPr>
              <p:nvPr/>
            </p:nvSpPr>
            <p:spPr bwMode="auto">
              <a:xfrm>
                <a:off x="3138" y="287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91" name="Line 647"/>
              <p:cNvSpPr>
                <a:spLocks noChangeShapeType="1"/>
              </p:cNvSpPr>
              <p:nvPr/>
            </p:nvSpPr>
            <p:spPr bwMode="auto">
              <a:xfrm flipV="1">
                <a:off x="3153" y="2881"/>
                <a:ext cx="18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92" name="Line 648"/>
              <p:cNvSpPr>
                <a:spLocks noChangeShapeType="1"/>
              </p:cNvSpPr>
              <p:nvPr/>
            </p:nvSpPr>
            <p:spPr bwMode="auto">
              <a:xfrm>
                <a:off x="3138" y="287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93" name="Line 649"/>
              <p:cNvSpPr>
                <a:spLocks noChangeShapeType="1"/>
              </p:cNvSpPr>
              <p:nvPr/>
            </p:nvSpPr>
            <p:spPr bwMode="auto">
              <a:xfrm>
                <a:off x="3141" y="2876"/>
                <a:ext cx="3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94" name="Line 650"/>
              <p:cNvSpPr>
                <a:spLocks noChangeShapeType="1"/>
              </p:cNvSpPr>
              <p:nvPr/>
            </p:nvSpPr>
            <p:spPr bwMode="auto">
              <a:xfrm flipV="1">
                <a:off x="2769" y="2873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95" name="Line 651"/>
              <p:cNvSpPr>
                <a:spLocks noChangeShapeType="1"/>
              </p:cNvSpPr>
              <p:nvPr/>
            </p:nvSpPr>
            <p:spPr bwMode="auto">
              <a:xfrm>
                <a:off x="2791" y="287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96" name="Line 652"/>
              <p:cNvSpPr>
                <a:spLocks noChangeShapeType="1"/>
              </p:cNvSpPr>
              <p:nvPr/>
            </p:nvSpPr>
            <p:spPr bwMode="auto">
              <a:xfrm>
                <a:off x="2794" y="2873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97" name="Line 653"/>
              <p:cNvSpPr>
                <a:spLocks noChangeShapeType="1"/>
              </p:cNvSpPr>
              <p:nvPr/>
            </p:nvSpPr>
            <p:spPr bwMode="auto">
              <a:xfrm>
                <a:off x="2088" y="1958"/>
                <a:ext cx="34" cy="1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98" name="Line 654"/>
              <p:cNvSpPr>
                <a:spLocks noChangeShapeType="1"/>
              </p:cNvSpPr>
              <p:nvPr/>
            </p:nvSpPr>
            <p:spPr bwMode="auto">
              <a:xfrm flipH="1">
                <a:off x="2122" y="2062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99" name="Line 655"/>
              <p:cNvSpPr>
                <a:spLocks noChangeShapeType="1"/>
              </p:cNvSpPr>
              <p:nvPr/>
            </p:nvSpPr>
            <p:spPr bwMode="auto">
              <a:xfrm flipV="1">
                <a:off x="2125" y="1999"/>
                <a:ext cx="18" cy="6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00" name="Line 656"/>
              <p:cNvSpPr>
                <a:spLocks noChangeShapeType="1"/>
              </p:cNvSpPr>
              <p:nvPr/>
            </p:nvSpPr>
            <p:spPr bwMode="auto">
              <a:xfrm>
                <a:off x="2110" y="1904"/>
                <a:ext cx="33" cy="9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01" name="Line 657"/>
              <p:cNvSpPr>
                <a:spLocks noChangeShapeType="1"/>
              </p:cNvSpPr>
              <p:nvPr/>
            </p:nvSpPr>
            <p:spPr bwMode="auto">
              <a:xfrm flipV="1">
                <a:off x="2110" y="1857"/>
                <a:ext cx="18" cy="3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02" name="Line 658"/>
              <p:cNvSpPr>
                <a:spLocks noChangeShapeType="1"/>
              </p:cNvSpPr>
              <p:nvPr/>
            </p:nvSpPr>
            <p:spPr bwMode="auto">
              <a:xfrm>
                <a:off x="2128" y="1857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03" name="Line 659"/>
              <p:cNvSpPr>
                <a:spLocks noChangeShapeType="1"/>
              </p:cNvSpPr>
              <p:nvPr/>
            </p:nvSpPr>
            <p:spPr bwMode="auto">
              <a:xfrm>
                <a:off x="2094" y="1827"/>
                <a:ext cx="31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04" name="Line 660"/>
              <p:cNvSpPr>
                <a:spLocks noChangeShapeType="1"/>
              </p:cNvSpPr>
              <p:nvPr/>
            </p:nvSpPr>
            <p:spPr bwMode="auto">
              <a:xfrm>
                <a:off x="2447" y="2873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05" name="Line 661"/>
              <p:cNvSpPr>
                <a:spLocks noChangeShapeType="1"/>
              </p:cNvSpPr>
              <p:nvPr/>
            </p:nvSpPr>
            <p:spPr bwMode="auto">
              <a:xfrm>
                <a:off x="2447" y="287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06" name="Line 662"/>
              <p:cNvSpPr>
                <a:spLocks noChangeShapeType="1"/>
              </p:cNvSpPr>
              <p:nvPr/>
            </p:nvSpPr>
            <p:spPr bwMode="auto">
              <a:xfrm flipV="1">
                <a:off x="2429" y="2874"/>
                <a:ext cx="2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07" name="Line 663"/>
              <p:cNvSpPr>
                <a:spLocks noChangeShapeType="1"/>
              </p:cNvSpPr>
              <p:nvPr/>
            </p:nvSpPr>
            <p:spPr bwMode="auto">
              <a:xfrm flipV="1">
                <a:off x="2094" y="1819"/>
                <a:ext cx="18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08" name="Line 664"/>
              <p:cNvSpPr>
                <a:spLocks noChangeShapeType="1"/>
              </p:cNvSpPr>
              <p:nvPr/>
            </p:nvSpPr>
            <p:spPr bwMode="auto">
              <a:xfrm>
                <a:off x="2112" y="181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09" name="Line 665"/>
              <p:cNvSpPr>
                <a:spLocks noChangeShapeType="1"/>
              </p:cNvSpPr>
              <p:nvPr/>
            </p:nvSpPr>
            <p:spPr bwMode="auto">
              <a:xfrm>
                <a:off x="3039" y="2872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10" name="Line 666"/>
              <p:cNvSpPr>
                <a:spLocks noChangeShapeType="1"/>
              </p:cNvSpPr>
              <p:nvPr/>
            </p:nvSpPr>
            <p:spPr bwMode="auto">
              <a:xfrm>
                <a:off x="3039" y="287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11" name="Line 667"/>
              <p:cNvSpPr>
                <a:spLocks noChangeShapeType="1"/>
              </p:cNvSpPr>
              <p:nvPr/>
            </p:nvSpPr>
            <p:spPr bwMode="auto">
              <a:xfrm flipV="1">
                <a:off x="3021" y="2873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12" name="Line 668"/>
              <p:cNvSpPr>
                <a:spLocks noChangeShapeType="1"/>
              </p:cNvSpPr>
              <p:nvPr/>
            </p:nvSpPr>
            <p:spPr bwMode="auto">
              <a:xfrm>
                <a:off x="2695" y="2872"/>
                <a:ext cx="35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13" name="Line 669"/>
              <p:cNvSpPr>
                <a:spLocks noChangeShapeType="1"/>
              </p:cNvSpPr>
              <p:nvPr/>
            </p:nvSpPr>
            <p:spPr bwMode="auto">
              <a:xfrm>
                <a:off x="2695" y="287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14" name="Line 670"/>
              <p:cNvSpPr>
                <a:spLocks noChangeShapeType="1"/>
              </p:cNvSpPr>
              <p:nvPr/>
            </p:nvSpPr>
            <p:spPr bwMode="auto">
              <a:xfrm flipV="1">
                <a:off x="2674" y="2870"/>
                <a:ext cx="20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15" name="Line 671"/>
              <p:cNvSpPr>
                <a:spLocks noChangeShapeType="1"/>
              </p:cNvSpPr>
              <p:nvPr/>
            </p:nvSpPr>
            <p:spPr bwMode="auto">
              <a:xfrm>
                <a:off x="2063" y="2023"/>
                <a:ext cx="38" cy="1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16" name="Line 672"/>
              <p:cNvSpPr>
                <a:spLocks noChangeShapeType="1"/>
              </p:cNvSpPr>
              <p:nvPr/>
            </p:nvSpPr>
            <p:spPr bwMode="auto">
              <a:xfrm>
                <a:off x="2099" y="2136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17" name="Line 673"/>
              <p:cNvSpPr>
                <a:spLocks noChangeShapeType="1"/>
              </p:cNvSpPr>
              <p:nvPr/>
            </p:nvSpPr>
            <p:spPr bwMode="auto">
              <a:xfrm flipV="1">
                <a:off x="2104" y="2069"/>
                <a:ext cx="21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18" name="Line 674"/>
              <p:cNvSpPr>
                <a:spLocks noChangeShapeType="1"/>
              </p:cNvSpPr>
              <p:nvPr/>
            </p:nvSpPr>
            <p:spPr bwMode="auto">
              <a:xfrm flipV="1">
                <a:off x="2147" y="1936"/>
                <a:ext cx="17" cy="5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19" name="Line 675"/>
              <p:cNvSpPr>
                <a:spLocks noChangeShapeType="1"/>
              </p:cNvSpPr>
              <p:nvPr/>
            </p:nvSpPr>
            <p:spPr bwMode="auto">
              <a:xfrm>
                <a:off x="2131" y="1861"/>
                <a:ext cx="33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20" name="Line 676"/>
              <p:cNvSpPr>
                <a:spLocks noChangeShapeType="1"/>
              </p:cNvSpPr>
              <p:nvPr/>
            </p:nvSpPr>
            <p:spPr bwMode="auto">
              <a:xfrm flipV="1">
                <a:off x="2131" y="1825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21" name="Line 677"/>
              <p:cNvSpPr>
                <a:spLocks noChangeShapeType="1"/>
              </p:cNvSpPr>
              <p:nvPr/>
            </p:nvSpPr>
            <p:spPr bwMode="auto">
              <a:xfrm>
                <a:off x="2149" y="182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22" name="Line 678"/>
              <p:cNvSpPr>
                <a:spLocks noChangeShapeType="1"/>
              </p:cNvSpPr>
              <p:nvPr/>
            </p:nvSpPr>
            <p:spPr bwMode="auto">
              <a:xfrm>
                <a:off x="2115" y="1819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23" name="Line 679"/>
              <p:cNvSpPr>
                <a:spLocks noChangeShapeType="1"/>
              </p:cNvSpPr>
              <p:nvPr/>
            </p:nvSpPr>
            <p:spPr bwMode="auto">
              <a:xfrm flipV="1">
                <a:off x="2331" y="2871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24" name="Line 680"/>
              <p:cNvSpPr>
                <a:spLocks noChangeShapeType="1"/>
              </p:cNvSpPr>
              <p:nvPr/>
            </p:nvSpPr>
            <p:spPr bwMode="auto">
              <a:xfrm>
                <a:off x="2352" y="287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25" name="Line 681"/>
              <p:cNvSpPr>
                <a:spLocks noChangeShapeType="1"/>
              </p:cNvSpPr>
              <p:nvPr/>
            </p:nvSpPr>
            <p:spPr bwMode="auto">
              <a:xfrm>
                <a:off x="2355" y="2871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26" name="Line 682"/>
              <p:cNvSpPr>
                <a:spLocks noChangeShapeType="1"/>
              </p:cNvSpPr>
              <p:nvPr/>
            </p:nvSpPr>
            <p:spPr bwMode="auto">
              <a:xfrm flipV="1">
                <a:off x="1428" y="2239"/>
                <a:ext cx="38" cy="11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27" name="Line 683"/>
              <p:cNvSpPr>
                <a:spLocks noChangeShapeType="1"/>
              </p:cNvSpPr>
              <p:nvPr/>
            </p:nvSpPr>
            <p:spPr bwMode="auto">
              <a:xfrm flipV="1">
                <a:off x="1428" y="2342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28" name="Line 684"/>
              <p:cNvSpPr>
                <a:spLocks noChangeShapeType="1"/>
              </p:cNvSpPr>
              <p:nvPr/>
            </p:nvSpPr>
            <p:spPr bwMode="auto">
              <a:xfrm>
                <a:off x="1407" y="2304"/>
                <a:ext cx="21" cy="4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29" name="Line 685"/>
              <p:cNvSpPr>
                <a:spLocks noChangeShapeType="1"/>
              </p:cNvSpPr>
              <p:nvPr/>
            </p:nvSpPr>
            <p:spPr bwMode="auto">
              <a:xfrm>
                <a:off x="1801" y="2418"/>
                <a:ext cx="34" cy="1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30" name="Line 686"/>
              <p:cNvSpPr>
                <a:spLocks noChangeShapeType="1"/>
              </p:cNvSpPr>
              <p:nvPr/>
            </p:nvSpPr>
            <p:spPr bwMode="auto">
              <a:xfrm flipH="1">
                <a:off x="1835" y="2524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31" name="Line 687"/>
              <p:cNvSpPr>
                <a:spLocks noChangeShapeType="1"/>
              </p:cNvSpPr>
              <p:nvPr/>
            </p:nvSpPr>
            <p:spPr bwMode="auto">
              <a:xfrm flipV="1">
                <a:off x="1838" y="2463"/>
                <a:ext cx="17" cy="6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32" name="Line 688"/>
              <p:cNvSpPr>
                <a:spLocks noChangeShapeType="1"/>
              </p:cNvSpPr>
              <p:nvPr/>
            </p:nvSpPr>
            <p:spPr bwMode="auto">
              <a:xfrm>
                <a:off x="2944" y="2870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33" name="Line 689"/>
              <p:cNvSpPr>
                <a:spLocks noChangeShapeType="1"/>
              </p:cNvSpPr>
              <p:nvPr/>
            </p:nvSpPr>
            <p:spPr bwMode="auto">
              <a:xfrm>
                <a:off x="2944" y="287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34" name="Line 690"/>
              <p:cNvSpPr>
                <a:spLocks noChangeShapeType="1"/>
              </p:cNvSpPr>
              <p:nvPr/>
            </p:nvSpPr>
            <p:spPr bwMode="auto">
              <a:xfrm flipV="1">
                <a:off x="2926" y="2871"/>
                <a:ext cx="2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35" name="Line 691"/>
              <p:cNvSpPr>
                <a:spLocks noChangeShapeType="1"/>
              </p:cNvSpPr>
              <p:nvPr/>
            </p:nvSpPr>
            <p:spPr bwMode="auto">
              <a:xfrm>
                <a:off x="1923" y="2257"/>
                <a:ext cx="34" cy="1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36" name="Line 692"/>
              <p:cNvSpPr>
                <a:spLocks noChangeShapeType="1"/>
              </p:cNvSpPr>
              <p:nvPr/>
            </p:nvSpPr>
            <p:spPr bwMode="auto">
              <a:xfrm flipH="1">
                <a:off x="1957" y="2371"/>
                <a:ext cx="1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37" name="Line 693"/>
              <p:cNvSpPr>
                <a:spLocks noChangeShapeType="1"/>
              </p:cNvSpPr>
              <p:nvPr/>
            </p:nvSpPr>
            <p:spPr bwMode="auto">
              <a:xfrm flipV="1">
                <a:off x="1960" y="2307"/>
                <a:ext cx="18" cy="6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38" name="Line 694"/>
              <p:cNvSpPr>
                <a:spLocks noChangeShapeType="1"/>
              </p:cNvSpPr>
              <p:nvPr/>
            </p:nvSpPr>
            <p:spPr bwMode="auto">
              <a:xfrm flipV="1">
                <a:off x="2582" y="2870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39" name="Line 695"/>
              <p:cNvSpPr>
                <a:spLocks noChangeShapeType="1"/>
              </p:cNvSpPr>
              <p:nvPr/>
            </p:nvSpPr>
            <p:spPr bwMode="auto">
              <a:xfrm>
                <a:off x="2600" y="287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40" name="Line 696"/>
              <p:cNvSpPr>
                <a:spLocks noChangeShapeType="1"/>
              </p:cNvSpPr>
              <p:nvPr/>
            </p:nvSpPr>
            <p:spPr bwMode="auto">
              <a:xfrm>
                <a:off x="2604" y="2870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41" name="Line 697"/>
              <p:cNvSpPr>
                <a:spLocks noChangeShapeType="1"/>
              </p:cNvSpPr>
              <p:nvPr/>
            </p:nvSpPr>
            <p:spPr bwMode="auto">
              <a:xfrm>
                <a:off x="2257" y="2869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42" name="Line 698"/>
              <p:cNvSpPr>
                <a:spLocks noChangeShapeType="1"/>
              </p:cNvSpPr>
              <p:nvPr/>
            </p:nvSpPr>
            <p:spPr bwMode="auto">
              <a:xfrm>
                <a:off x="2257" y="286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43" name="Line 699"/>
              <p:cNvSpPr>
                <a:spLocks noChangeShapeType="1"/>
              </p:cNvSpPr>
              <p:nvPr/>
            </p:nvSpPr>
            <p:spPr bwMode="auto">
              <a:xfrm flipV="1">
                <a:off x="2235" y="2868"/>
                <a:ext cx="21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44" name="Line 700"/>
              <p:cNvSpPr>
                <a:spLocks noChangeShapeType="1"/>
              </p:cNvSpPr>
              <p:nvPr/>
            </p:nvSpPr>
            <p:spPr bwMode="auto">
              <a:xfrm>
                <a:off x="2235" y="2881"/>
                <a:ext cx="3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45" name="Line 701"/>
              <p:cNvSpPr>
                <a:spLocks noChangeShapeType="1"/>
              </p:cNvSpPr>
              <p:nvPr/>
            </p:nvSpPr>
            <p:spPr bwMode="auto">
              <a:xfrm>
                <a:off x="1545" y="2220"/>
                <a:ext cx="21" cy="4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46" name="Line 702"/>
              <p:cNvSpPr>
                <a:spLocks noChangeShapeType="1"/>
              </p:cNvSpPr>
              <p:nvPr/>
            </p:nvSpPr>
            <p:spPr bwMode="auto">
              <a:xfrm flipV="1">
                <a:off x="1566" y="2260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47" name="Line 703"/>
              <p:cNvSpPr>
                <a:spLocks noChangeShapeType="1"/>
              </p:cNvSpPr>
              <p:nvPr/>
            </p:nvSpPr>
            <p:spPr bwMode="auto">
              <a:xfrm flipV="1">
                <a:off x="1570" y="224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48" name="Line 704"/>
              <p:cNvSpPr>
                <a:spLocks noChangeShapeType="1"/>
              </p:cNvSpPr>
              <p:nvPr/>
            </p:nvSpPr>
            <p:spPr bwMode="auto">
              <a:xfrm flipV="1">
                <a:off x="1570" y="2251"/>
                <a:ext cx="1" cy="1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49" name="Line 705"/>
              <p:cNvSpPr>
                <a:spLocks noChangeShapeType="1"/>
              </p:cNvSpPr>
              <p:nvPr/>
            </p:nvSpPr>
            <p:spPr bwMode="auto">
              <a:xfrm flipV="1">
                <a:off x="1573" y="2155"/>
                <a:ext cx="31" cy="9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50" name="Line 706"/>
              <p:cNvSpPr>
                <a:spLocks noChangeShapeType="1"/>
              </p:cNvSpPr>
              <p:nvPr/>
            </p:nvSpPr>
            <p:spPr bwMode="auto">
              <a:xfrm flipV="1">
                <a:off x="2831" y="2868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51" name="Line 707"/>
              <p:cNvSpPr>
                <a:spLocks noChangeShapeType="1"/>
              </p:cNvSpPr>
              <p:nvPr/>
            </p:nvSpPr>
            <p:spPr bwMode="auto">
              <a:xfrm>
                <a:off x="2849" y="286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52" name="Line 708"/>
              <p:cNvSpPr>
                <a:spLocks noChangeShapeType="1"/>
              </p:cNvSpPr>
              <p:nvPr/>
            </p:nvSpPr>
            <p:spPr bwMode="auto">
              <a:xfrm>
                <a:off x="2852" y="2868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53" name="Line 709"/>
              <p:cNvSpPr>
                <a:spLocks noChangeShapeType="1"/>
              </p:cNvSpPr>
              <p:nvPr/>
            </p:nvSpPr>
            <p:spPr bwMode="auto">
              <a:xfrm>
                <a:off x="2505" y="2868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54" name="Line 710"/>
              <p:cNvSpPr>
                <a:spLocks noChangeShapeType="1"/>
              </p:cNvSpPr>
              <p:nvPr/>
            </p:nvSpPr>
            <p:spPr bwMode="auto">
              <a:xfrm>
                <a:off x="2505" y="286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55" name="Line 711"/>
              <p:cNvSpPr>
                <a:spLocks noChangeShapeType="1"/>
              </p:cNvSpPr>
              <p:nvPr/>
            </p:nvSpPr>
            <p:spPr bwMode="auto">
              <a:xfrm flipV="1">
                <a:off x="2487" y="2869"/>
                <a:ext cx="2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56" name="Line 712"/>
              <p:cNvSpPr>
                <a:spLocks noChangeShapeType="1"/>
              </p:cNvSpPr>
              <p:nvPr/>
            </p:nvSpPr>
            <p:spPr bwMode="auto">
              <a:xfrm>
                <a:off x="2046" y="2092"/>
                <a:ext cx="33" cy="12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57" name="Line 713"/>
              <p:cNvSpPr>
                <a:spLocks noChangeShapeType="1"/>
              </p:cNvSpPr>
              <p:nvPr/>
            </p:nvSpPr>
            <p:spPr bwMode="auto">
              <a:xfrm>
                <a:off x="2077" y="2207"/>
                <a:ext cx="2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58" name="Line 714"/>
              <p:cNvSpPr>
                <a:spLocks noChangeShapeType="1"/>
              </p:cNvSpPr>
              <p:nvPr/>
            </p:nvSpPr>
            <p:spPr bwMode="auto">
              <a:xfrm flipV="1">
                <a:off x="2083" y="2141"/>
                <a:ext cx="17" cy="6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59" name="Line 715"/>
              <p:cNvSpPr>
                <a:spLocks noChangeShapeType="1"/>
              </p:cNvSpPr>
              <p:nvPr/>
            </p:nvSpPr>
            <p:spPr bwMode="auto">
              <a:xfrm flipV="1">
                <a:off x="3076" y="2867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60" name="Line 716"/>
              <p:cNvSpPr>
                <a:spLocks noChangeShapeType="1"/>
              </p:cNvSpPr>
              <p:nvPr/>
            </p:nvSpPr>
            <p:spPr bwMode="auto">
              <a:xfrm>
                <a:off x="3097" y="286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61" name="Line 717"/>
              <p:cNvSpPr>
                <a:spLocks noChangeShapeType="1"/>
              </p:cNvSpPr>
              <p:nvPr/>
            </p:nvSpPr>
            <p:spPr bwMode="auto">
              <a:xfrm>
                <a:off x="3101" y="2867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62" name="Line 718"/>
              <p:cNvSpPr>
                <a:spLocks noChangeShapeType="1"/>
              </p:cNvSpPr>
              <p:nvPr/>
            </p:nvSpPr>
            <p:spPr bwMode="auto">
              <a:xfrm flipV="1">
                <a:off x="2732" y="2866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63" name="Line 719"/>
              <p:cNvSpPr>
                <a:spLocks noChangeShapeType="1"/>
              </p:cNvSpPr>
              <p:nvPr/>
            </p:nvSpPr>
            <p:spPr bwMode="auto">
              <a:xfrm>
                <a:off x="2754" y="286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64" name="Line 720"/>
              <p:cNvSpPr>
                <a:spLocks noChangeShapeType="1"/>
              </p:cNvSpPr>
              <p:nvPr/>
            </p:nvSpPr>
            <p:spPr bwMode="auto">
              <a:xfrm>
                <a:off x="2757" y="2866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65" name="Line 721"/>
              <p:cNvSpPr>
                <a:spLocks noChangeShapeType="1"/>
              </p:cNvSpPr>
              <p:nvPr/>
            </p:nvSpPr>
            <p:spPr bwMode="auto">
              <a:xfrm>
                <a:off x="2410" y="2866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66" name="Line 722"/>
              <p:cNvSpPr>
                <a:spLocks noChangeShapeType="1"/>
              </p:cNvSpPr>
              <p:nvPr/>
            </p:nvSpPr>
            <p:spPr bwMode="auto">
              <a:xfrm>
                <a:off x="2410" y="286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67" name="Line 723"/>
              <p:cNvSpPr>
                <a:spLocks noChangeShapeType="1"/>
              </p:cNvSpPr>
              <p:nvPr/>
            </p:nvSpPr>
            <p:spPr bwMode="auto">
              <a:xfrm flipV="1">
                <a:off x="2392" y="2867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68" name="Line 724"/>
              <p:cNvSpPr>
                <a:spLocks noChangeShapeType="1"/>
              </p:cNvSpPr>
              <p:nvPr/>
            </p:nvSpPr>
            <p:spPr bwMode="auto">
              <a:xfrm flipV="1">
                <a:off x="2168" y="1882"/>
                <a:ext cx="18" cy="5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69" name="Line 725"/>
              <p:cNvSpPr>
                <a:spLocks noChangeShapeType="1"/>
              </p:cNvSpPr>
              <p:nvPr/>
            </p:nvSpPr>
            <p:spPr bwMode="auto">
              <a:xfrm>
                <a:off x="2152" y="1827"/>
                <a:ext cx="34" cy="5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70" name="Line 726"/>
              <p:cNvSpPr>
                <a:spLocks noChangeShapeType="1"/>
              </p:cNvSpPr>
              <p:nvPr/>
            </p:nvSpPr>
            <p:spPr bwMode="auto">
              <a:xfrm flipV="1">
                <a:off x="2149" y="1807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71" name="Line 727"/>
              <p:cNvSpPr>
                <a:spLocks noChangeShapeType="1"/>
              </p:cNvSpPr>
              <p:nvPr/>
            </p:nvSpPr>
            <p:spPr bwMode="auto">
              <a:xfrm>
                <a:off x="2170" y="1807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72" name="Line 728"/>
              <p:cNvSpPr>
                <a:spLocks noChangeShapeType="1"/>
              </p:cNvSpPr>
              <p:nvPr/>
            </p:nvSpPr>
            <p:spPr bwMode="auto">
              <a:xfrm flipV="1">
                <a:off x="2144" y="1814"/>
                <a:ext cx="1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73" name="Line 729"/>
              <p:cNvSpPr>
                <a:spLocks noChangeShapeType="1"/>
              </p:cNvSpPr>
              <p:nvPr/>
            </p:nvSpPr>
            <p:spPr bwMode="auto">
              <a:xfrm>
                <a:off x="2161" y="1812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74" name="Line 730"/>
              <p:cNvSpPr>
                <a:spLocks noChangeShapeType="1"/>
              </p:cNvSpPr>
              <p:nvPr/>
            </p:nvSpPr>
            <p:spPr bwMode="auto">
              <a:xfrm>
                <a:off x="2164" y="1809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75" name="Line 731"/>
              <p:cNvSpPr>
                <a:spLocks noChangeShapeType="1"/>
              </p:cNvSpPr>
              <p:nvPr/>
            </p:nvSpPr>
            <p:spPr bwMode="auto">
              <a:xfrm>
                <a:off x="2168" y="1807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76" name="Line 732"/>
              <p:cNvSpPr>
                <a:spLocks noChangeShapeType="1"/>
              </p:cNvSpPr>
              <p:nvPr/>
            </p:nvSpPr>
            <p:spPr bwMode="auto">
              <a:xfrm flipV="1">
                <a:off x="2984" y="2865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77" name="Line 733"/>
              <p:cNvSpPr>
                <a:spLocks noChangeShapeType="1"/>
              </p:cNvSpPr>
              <p:nvPr/>
            </p:nvSpPr>
            <p:spPr bwMode="auto">
              <a:xfrm>
                <a:off x="3002" y="286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78" name="Line 734"/>
              <p:cNvSpPr>
                <a:spLocks noChangeShapeType="1"/>
              </p:cNvSpPr>
              <p:nvPr/>
            </p:nvSpPr>
            <p:spPr bwMode="auto">
              <a:xfrm>
                <a:off x="3006" y="2865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79" name="Line 735"/>
              <p:cNvSpPr>
                <a:spLocks noChangeShapeType="1"/>
              </p:cNvSpPr>
              <p:nvPr/>
            </p:nvSpPr>
            <p:spPr bwMode="auto">
              <a:xfrm>
                <a:off x="2658" y="2864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80" name="Line 736"/>
              <p:cNvSpPr>
                <a:spLocks noChangeShapeType="1"/>
              </p:cNvSpPr>
              <p:nvPr/>
            </p:nvSpPr>
            <p:spPr bwMode="auto">
              <a:xfrm>
                <a:off x="2658" y="286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81" name="Line 737"/>
              <p:cNvSpPr>
                <a:spLocks noChangeShapeType="1"/>
              </p:cNvSpPr>
              <p:nvPr/>
            </p:nvSpPr>
            <p:spPr bwMode="auto">
              <a:xfrm flipV="1">
                <a:off x="2637" y="2863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82" name="Line 738"/>
              <p:cNvSpPr>
                <a:spLocks noChangeShapeType="1"/>
              </p:cNvSpPr>
              <p:nvPr/>
            </p:nvSpPr>
            <p:spPr bwMode="auto">
              <a:xfrm flipV="1">
                <a:off x="2294" y="2864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83" name="Line 739"/>
              <p:cNvSpPr>
                <a:spLocks noChangeShapeType="1"/>
              </p:cNvSpPr>
              <p:nvPr/>
            </p:nvSpPr>
            <p:spPr bwMode="auto">
              <a:xfrm>
                <a:off x="2315" y="286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84" name="Line 740"/>
              <p:cNvSpPr>
                <a:spLocks noChangeShapeType="1"/>
              </p:cNvSpPr>
              <p:nvPr/>
            </p:nvSpPr>
            <p:spPr bwMode="auto">
              <a:xfrm>
                <a:off x="2318" y="2864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85" name="Line 741"/>
              <p:cNvSpPr>
                <a:spLocks noChangeShapeType="1"/>
              </p:cNvSpPr>
              <p:nvPr/>
            </p:nvSpPr>
            <p:spPr bwMode="auto">
              <a:xfrm>
                <a:off x="2907" y="2863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86" name="Line 742"/>
              <p:cNvSpPr>
                <a:spLocks noChangeShapeType="1"/>
              </p:cNvSpPr>
              <p:nvPr/>
            </p:nvSpPr>
            <p:spPr bwMode="auto">
              <a:xfrm>
                <a:off x="2907" y="286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87" name="Line 743"/>
              <p:cNvSpPr>
                <a:spLocks noChangeShapeType="1"/>
              </p:cNvSpPr>
              <p:nvPr/>
            </p:nvSpPr>
            <p:spPr bwMode="auto">
              <a:xfrm flipV="1">
                <a:off x="2889" y="2864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88" name="Line 744"/>
              <p:cNvSpPr>
                <a:spLocks noChangeShapeType="1"/>
              </p:cNvSpPr>
              <p:nvPr/>
            </p:nvSpPr>
            <p:spPr bwMode="auto">
              <a:xfrm flipV="1">
                <a:off x="2546" y="2863"/>
                <a:ext cx="17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89" name="Line 745"/>
              <p:cNvSpPr>
                <a:spLocks noChangeShapeType="1"/>
              </p:cNvSpPr>
              <p:nvPr/>
            </p:nvSpPr>
            <p:spPr bwMode="auto">
              <a:xfrm>
                <a:off x="2563" y="286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90" name="Line 746"/>
              <p:cNvSpPr>
                <a:spLocks noChangeShapeType="1"/>
              </p:cNvSpPr>
              <p:nvPr/>
            </p:nvSpPr>
            <p:spPr bwMode="auto">
              <a:xfrm>
                <a:off x="2567" y="286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91" name="Line 747"/>
              <p:cNvSpPr>
                <a:spLocks noChangeShapeType="1"/>
              </p:cNvSpPr>
              <p:nvPr/>
            </p:nvSpPr>
            <p:spPr bwMode="auto">
              <a:xfrm>
                <a:off x="2567" y="286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92" name="Line 748"/>
              <p:cNvSpPr>
                <a:spLocks noChangeShapeType="1"/>
              </p:cNvSpPr>
              <p:nvPr/>
            </p:nvSpPr>
            <p:spPr bwMode="auto">
              <a:xfrm>
                <a:off x="2570" y="2865"/>
                <a:ext cx="2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93" name="Line 749"/>
              <p:cNvSpPr>
                <a:spLocks noChangeShapeType="1"/>
              </p:cNvSpPr>
              <p:nvPr/>
            </p:nvSpPr>
            <p:spPr bwMode="auto">
              <a:xfrm>
                <a:off x="1780" y="2487"/>
                <a:ext cx="33" cy="9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94" name="Line 750"/>
              <p:cNvSpPr>
                <a:spLocks noChangeShapeType="1"/>
              </p:cNvSpPr>
              <p:nvPr/>
            </p:nvSpPr>
            <p:spPr bwMode="auto">
              <a:xfrm flipH="1">
                <a:off x="1813" y="2580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95" name="Line 751"/>
              <p:cNvSpPr>
                <a:spLocks noChangeShapeType="1"/>
              </p:cNvSpPr>
              <p:nvPr/>
            </p:nvSpPr>
            <p:spPr bwMode="auto">
              <a:xfrm flipV="1">
                <a:off x="1817" y="2530"/>
                <a:ext cx="17" cy="5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96" name="Line 752"/>
              <p:cNvSpPr>
                <a:spLocks noChangeShapeType="1"/>
              </p:cNvSpPr>
              <p:nvPr/>
            </p:nvSpPr>
            <p:spPr bwMode="auto">
              <a:xfrm flipV="1">
                <a:off x="2198" y="2862"/>
                <a:ext cx="22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97" name="Line 753"/>
              <p:cNvSpPr>
                <a:spLocks noChangeShapeType="1"/>
              </p:cNvSpPr>
              <p:nvPr/>
            </p:nvSpPr>
            <p:spPr bwMode="auto">
              <a:xfrm>
                <a:off x="2198" y="2874"/>
                <a:ext cx="3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98" name="Line 754"/>
              <p:cNvSpPr>
                <a:spLocks noChangeShapeType="1"/>
              </p:cNvSpPr>
              <p:nvPr/>
            </p:nvSpPr>
            <p:spPr bwMode="auto">
              <a:xfrm>
                <a:off x="2220" y="286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99" name="Line 755"/>
              <p:cNvSpPr>
                <a:spLocks noChangeShapeType="1"/>
              </p:cNvSpPr>
              <p:nvPr/>
            </p:nvSpPr>
            <p:spPr bwMode="auto">
              <a:xfrm>
                <a:off x="2223" y="2862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00" name="Line 756"/>
              <p:cNvSpPr>
                <a:spLocks noChangeShapeType="1"/>
              </p:cNvSpPr>
              <p:nvPr/>
            </p:nvSpPr>
            <p:spPr bwMode="auto">
              <a:xfrm flipV="1">
                <a:off x="3138" y="2862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01" name="Line 757"/>
              <p:cNvSpPr>
                <a:spLocks noChangeShapeType="1"/>
              </p:cNvSpPr>
              <p:nvPr/>
            </p:nvSpPr>
            <p:spPr bwMode="auto">
              <a:xfrm>
                <a:off x="3156" y="286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02" name="Line 758"/>
              <p:cNvSpPr>
                <a:spLocks noChangeShapeType="1"/>
              </p:cNvSpPr>
              <p:nvPr/>
            </p:nvSpPr>
            <p:spPr bwMode="auto">
              <a:xfrm>
                <a:off x="3173" y="288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03" name="Line 759"/>
              <p:cNvSpPr>
                <a:spLocks noChangeShapeType="1"/>
              </p:cNvSpPr>
              <p:nvPr/>
            </p:nvSpPr>
            <p:spPr bwMode="auto">
              <a:xfrm flipV="1">
                <a:off x="3175" y="2869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04" name="Line 760"/>
              <p:cNvSpPr>
                <a:spLocks noChangeShapeType="1"/>
              </p:cNvSpPr>
              <p:nvPr/>
            </p:nvSpPr>
            <p:spPr bwMode="auto">
              <a:xfrm>
                <a:off x="3159" y="2862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05" name="Line 761"/>
              <p:cNvSpPr>
                <a:spLocks noChangeShapeType="1"/>
              </p:cNvSpPr>
              <p:nvPr/>
            </p:nvSpPr>
            <p:spPr bwMode="auto">
              <a:xfrm flipV="1">
                <a:off x="1936" y="2378"/>
                <a:ext cx="24" cy="6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06" name="Line 762"/>
              <p:cNvSpPr>
                <a:spLocks noChangeShapeType="1"/>
              </p:cNvSpPr>
              <p:nvPr/>
            </p:nvSpPr>
            <p:spPr bwMode="auto">
              <a:xfrm>
                <a:off x="1934" y="2441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07" name="Line 763"/>
              <p:cNvSpPr>
                <a:spLocks noChangeShapeType="1"/>
              </p:cNvSpPr>
              <p:nvPr/>
            </p:nvSpPr>
            <p:spPr bwMode="auto">
              <a:xfrm>
                <a:off x="1899" y="2331"/>
                <a:ext cx="34" cy="1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08" name="Line 764"/>
              <p:cNvSpPr>
                <a:spLocks noChangeShapeType="1"/>
              </p:cNvSpPr>
              <p:nvPr/>
            </p:nvSpPr>
            <p:spPr bwMode="auto">
              <a:xfrm flipV="1">
                <a:off x="2794" y="2861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09" name="Line 765"/>
              <p:cNvSpPr>
                <a:spLocks noChangeShapeType="1"/>
              </p:cNvSpPr>
              <p:nvPr/>
            </p:nvSpPr>
            <p:spPr bwMode="auto">
              <a:xfrm>
                <a:off x="2812" y="286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10" name="Line 766"/>
              <p:cNvSpPr>
                <a:spLocks noChangeShapeType="1"/>
              </p:cNvSpPr>
              <p:nvPr/>
            </p:nvSpPr>
            <p:spPr bwMode="auto">
              <a:xfrm>
                <a:off x="2815" y="2861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11" name="Line 767"/>
              <p:cNvSpPr>
                <a:spLocks noChangeShapeType="1"/>
              </p:cNvSpPr>
              <p:nvPr/>
            </p:nvSpPr>
            <p:spPr bwMode="auto">
              <a:xfrm>
                <a:off x="2468" y="2861"/>
                <a:ext cx="35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12" name="Line 768"/>
              <p:cNvSpPr>
                <a:spLocks noChangeShapeType="1"/>
              </p:cNvSpPr>
              <p:nvPr/>
            </p:nvSpPr>
            <p:spPr bwMode="auto">
              <a:xfrm>
                <a:off x="2468" y="286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13" name="Line 769"/>
              <p:cNvSpPr>
                <a:spLocks noChangeShapeType="1"/>
              </p:cNvSpPr>
              <p:nvPr/>
            </p:nvSpPr>
            <p:spPr bwMode="auto">
              <a:xfrm flipV="1">
                <a:off x="2450" y="2862"/>
                <a:ext cx="1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14" name="Line 770"/>
              <p:cNvSpPr>
                <a:spLocks noChangeShapeType="1"/>
              </p:cNvSpPr>
              <p:nvPr/>
            </p:nvSpPr>
            <p:spPr bwMode="auto">
              <a:xfrm>
                <a:off x="2024" y="2165"/>
                <a:ext cx="34" cy="1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15" name="Line 771"/>
              <p:cNvSpPr>
                <a:spLocks noChangeShapeType="1"/>
              </p:cNvSpPr>
              <p:nvPr/>
            </p:nvSpPr>
            <p:spPr bwMode="auto">
              <a:xfrm flipH="1">
                <a:off x="2058" y="22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16" name="Line 772"/>
              <p:cNvSpPr>
                <a:spLocks noChangeShapeType="1"/>
              </p:cNvSpPr>
              <p:nvPr/>
            </p:nvSpPr>
            <p:spPr bwMode="auto">
              <a:xfrm flipV="1">
                <a:off x="2061" y="2213"/>
                <a:ext cx="17" cy="7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17" name="Line 773"/>
              <p:cNvSpPr>
                <a:spLocks noChangeShapeType="1"/>
              </p:cNvSpPr>
              <p:nvPr/>
            </p:nvSpPr>
            <p:spPr bwMode="auto">
              <a:xfrm flipV="1">
                <a:off x="3043" y="2860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18" name="Line 774"/>
              <p:cNvSpPr>
                <a:spLocks noChangeShapeType="1"/>
              </p:cNvSpPr>
              <p:nvPr/>
            </p:nvSpPr>
            <p:spPr bwMode="auto">
              <a:xfrm>
                <a:off x="3061" y="286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19" name="Line 775"/>
              <p:cNvSpPr>
                <a:spLocks noChangeShapeType="1"/>
              </p:cNvSpPr>
              <p:nvPr/>
            </p:nvSpPr>
            <p:spPr bwMode="auto">
              <a:xfrm>
                <a:off x="3064" y="2860"/>
                <a:ext cx="27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20" name="Line 776"/>
              <p:cNvSpPr>
                <a:spLocks noChangeShapeType="1"/>
              </p:cNvSpPr>
              <p:nvPr/>
            </p:nvSpPr>
            <p:spPr bwMode="auto">
              <a:xfrm>
                <a:off x="2717" y="2859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21" name="Line 777"/>
              <p:cNvSpPr>
                <a:spLocks noChangeShapeType="1"/>
              </p:cNvSpPr>
              <p:nvPr/>
            </p:nvSpPr>
            <p:spPr bwMode="auto">
              <a:xfrm>
                <a:off x="2717" y="285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22" name="Line 778"/>
              <p:cNvSpPr>
                <a:spLocks noChangeShapeType="1"/>
              </p:cNvSpPr>
              <p:nvPr/>
            </p:nvSpPr>
            <p:spPr bwMode="auto">
              <a:xfrm flipV="1">
                <a:off x="2699" y="2860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23" name="Line 779"/>
              <p:cNvSpPr>
                <a:spLocks noChangeShapeType="1"/>
              </p:cNvSpPr>
              <p:nvPr/>
            </p:nvSpPr>
            <p:spPr bwMode="auto">
              <a:xfrm>
                <a:off x="2373" y="2859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24" name="Line 780"/>
              <p:cNvSpPr>
                <a:spLocks noChangeShapeType="1"/>
              </p:cNvSpPr>
              <p:nvPr/>
            </p:nvSpPr>
            <p:spPr bwMode="auto">
              <a:xfrm>
                <a:off x="2373" y="285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25" name="Line 781"/>
              <p:cNvSpPr>
                <a:spLocks noChangeShapeType="1"/>
              </p:cNvSpPr>
              <p:nvPr/>
            </p:nvSpPr>
            <p:spPr bwMode="auto">
              <a:xfrm flipV="1">
                <a:off x="2355" y="2860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26" name="Line 782"/>
              <p:cNvSpPr>
                <a:spLocks noChangeShapeType="1"/>
              </p:cNvSpPr>
              <p:nvPr/>
            </p:nvSpPr>
            <p:spPr bwMode="auto">
              <a:xfrm flipV="1">
                <a:off x="2944" y="2858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27" name="Line 783"/>
              <p:cNvSpPr>
                <a:spLocks noChangeShapeType="1"/>
              </p:cNvSpPr>
              <p:nvPr/>
            </p:nvSpPr>
            <p:spPr bwMode="auto">
              <a:xfrm>
                <a:off x="2965" y="285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28" name="Line 784"/>
              <p:cNvSpPr>
                <a:spLocks noChangeShapeType="1"/>
              </p:cNvSpPr>
              <p:nvPr/>
            </p:nvSpPr>
            <p:spPr bwMode="auto">
              <a:xfrm>
                <a:off x="2969" y="286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29" name="Line 785"/>
              <p:cNvSpPr>
                <a:spLocks noChangeShapeType="1"/>
              </p:cNvSpPr>
              <p:nvPr/>
            </p:nvSpPr>
            <p:spPr bwMode="auto">
              <a:xfrm>
                <a:off x="2969" y="285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30" name="Line 786"/>
              <p:cNvSpPr>
                <a:spLocks noChangeShapeType="1"/>
              </p:cNvSpPr>
              <p:nvPr/>
            </p:nvSpPr>
            <p:spPr bwMode="auto">
              <a:xfrm>
                <a:off x="2972" y="2860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31" name="Line 787"/>
              <p:cNvSpPr>
                <a:spLocks noChangeShapeType="1"/>
              </p:cNvSpPr>
              <p:nvPr/>
            </p:nvSpPr>
            <p:spPr bwMode="auto">
              <a:xfrm>
                <a:off x="2621" y="2857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32" name="Line 788"/>
              <p:cNvSpPr>
                <a:spLocks noChangeShapeType="1"/>
              </p:cNvSpPr>
              <p:nvPr/>
            </p:nvSpPr>
            <p:spPr bwMode="auto">
              <a:xfrm>
                <a:off x="2621" y="285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33" name="Line 789"/>
              <p:cNvSpPr>
                <a:spLocks noChangeShapeType="1"/>
              </p:cNvSpPr>
              <p:nvPr/>
            </p:nvSpPr>
            <p:spPr bwMode="auto">
              <a:xfrm flipV="1">
                <a:off x="2604" y="2856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34" name="Line 790"/>
              <p:cNvSpPr>
                <a:spLocks noChangeShapeType="1"/>
              </p:cNvSpPr>
              <p:nvPr/>
            </p:nvSpPr>
            <p:spPr bwMode="auto">
              <a:xfrm flipV="1">
                <a:off x="2260" y="2857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35" name="Line 791"/>
              <p:cNvSpPr>
                <a:spLocks noChangeShapeType="1"/>
              </p:cNvSpPr>
              <p:nvPr/>
            </p:nvSpPr>
            <p:spPr bwMode="auto">
              <a:xfrm>
                <a:off x="2278" y="285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36" name="Line 792"/>
              <p:cNvSpPr>
                <a:spLocks noChangeShapeType="1"/>
              </p:cNvSpPr>
              <p:nvPr/>
            </p:nvSpPr>
            <p:spPr bwMode="auto">
              <a:xfrm>
                <a:off x="2281" y="2857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37" name="Line 793"/>
              <p:cNvSpPr>
                <a:spLocks noChangeShapeType="1"/>
              </p:cNvSpPr>
              <p:nvPr/>
            </p:nvSpPr>
            <p:spPr bwMode="auto">
              <a:xfrm>
                <a:off x="1755" y="2548"/>
                <a:ext cx="37" cy="9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38" name="Line 794"/>
              <p:cNvSpPr>
                <a:spLocks noChangeShapeType="1"/>
              </p:cNvSpPr>
              <p:nvPr/>
            </p:nvSpPr>
            <p:spPr bwMode="auto">
              <a:xfrm>
                <a:off x="1790" y="2635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39" name="Line 795"/>
              <p:cNvSpPr>
                <a:spLocks noChangeShapeType="1"/>
              </p:cNvSpPr>
              <p:nvPr/>
            </p:nvSpPr>
            <p:spPr bwMode="auto">
              <a:xfrm flipV="1">
                <a:off x="1795" y="2584"/>
                <a:ext cx="21" cy="5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40" name="Line 796"/>
              <p:cNvSpPr>
                <a:spLocks noChangeShapeType="1"/>
              </p:cNvSpPr>
              <p:nvPr/>
            </p:nvSpPr>
            <p:spPr bwMode="auto">
              <a:xfrm>
                <a:off x="2870" y="2856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41" name="Line 797"/>
              <p:cNvSpPr>
                <a:spLocks noChangeShapeType="1"/>
              </p:cNvSpPr>
              <p:nvPr/>
            </p:nvSpPr>
            <p:spPr bwMode="auto">
              <a:xfrm>
                <a:off x="2870" y="285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42" name="Line 798"/>
              <p:cNvSpPr>
                <a:spLocks noChangeShapeType="1"/>
              </p:cNvSpPr>
              <p:nvPr/>
            </p:nvSpPr>
            <p:spPr bwMode="auto">
              <a:xfrm flipV="1">
                <a:off x="2852" y="2857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43" name="Line 799"/>
              <p:cNvSpPr>
                <a:spLocks noChangeShapeType="1"/>
              </p:cNvSpPr>
              <p:nvPr/>
            </p:nvSpPr>
            <p:spPr bwMode="auto">
              <a:xfrm flipV="1">
                <a:off x="2201" y="1981"/>
                <a:ext cx="22" cy="6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44" name="Line 800"/>
              <p:cNvSpPr>
                <a:spLocks noChangeShapeType="1"/>
              </p:cNvSpPr>
              <p:nvPr/>
            </p:nvSpPr>
            <p:spPr bwMode="auto">
              <a:xfrm>
                <a:off x="2189" y="1887"/>
                <a:ext cx="34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45" name="Line 801"/>
              <p:cNvSpPr>
                <a:spLocks noChangeShapeType="1"/>
              </p:cNvSpPr>
              <p:nvPr/>
            </p:nvSpPr>
            <p:spPr bwMode="auto">
              <a:xfrm>
                <a:off x="2200" y="2035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46" name="Line 802"/>
              <p:cNvSpPr>
                <a:spLocks noChangeShapeType="1"/>
              </p:cNvSpPr>
              <p:nvPr/>
            </p:nvSpPr>
            <p:spPr bwMode="auto">
              <a:xfrm flipH="1">
                <a:off x="2201" y="2046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47" name="Line 803"/>
              <p:cNvSpPr>
                <a:spLocks noChangeShapeType="1"/>
              </p:cNvSpPr>
              <p:nvPr/>
            </p:nvSpPr>
            <p:spPr bwMode="auto">
              <a:xfrm flipV="1">
                <a:off x="2189" y="1839"/>
                <a:ext cx="18" cy="4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48" name="Line 804"/>
              <p:cNvSpPr>
                <a:spLocks noChangeShapeType="1"/>
              </p:cNvSpPr>
              <p:nvPr/>
            </p:nvSpPr>
            <p:spPr bwMode="auto">
              <a:xfrm>
                <a:off x="2207" y="1839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49" name="Line 805"/>
              <p:cNvSpPr>
                <a:spLocks noChangeShapeType="1"/>
              </p:cNvSpPr>
              <p:nvPr/>
            </p:nvSpPr>
            <p:spPr bwMode="auto">
              <a:xfrm>
                <a:off x="2168" y="1941"/>
                <a:ext cx="31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50" name="Line 806"/>
              <p:cNvSpPr>
                <a:spLocks noChangeShapeType="1"/>
              </p:cNvSpPr>
              <p:nvPr/>
            </p:nvSpPr>
            <p:spPr bwMode="auto">
              <a:xfrm>
                <a:off x="2199" y="2037"/>
                <a:ext cx="3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51" name="Line 807"/>
              <p:cNvSpPr>
                <a:spLocks noChangeShapeType="1"/>
              </p:cNvSpPr>
              <p:nvPr/>
            </p:nvSpPr>
            <p:spPr bwMode="auto">
              <a:xfrm>
                <a:off x="2174" y="1809"/>
                <a:ext cx="34" cy="3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52" name="Line 808"/>
              <p:cNvSpPr>
                <a:spLocks noChangeShapeType="1"/>
              </p:cNvSpPr>
              <p:nvPr/>
            </p:nvSpPr>
            <p:spPr bwMode="auto">
              <a:xfrm>
                <a:off x="2527" y="2855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53" name="Line 809"/>
              <p:cNvSpPr>
                <a:spLocks noChangeShapeType="1"/>
              </p:cNvSpPr>
              <p:nvPr/>
            </p:nvSpPr>
            <p:spPr bwMode="auto">
              <a:xfrm>
                <a:off x="2527" y="285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54" name="Line 810"/>
              <p:cNvSpPr>
                <a:spLocks noChangeShapeType="1"/>
              </p:cNvSpPr>
              <p:nvPr/>
            </p:nvSpPr>
            <p:spPr bwMode="auto">
              <a:xfrm flipV="1">
                <a:off x="2505" y="2854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55" name="Line 811"/>
              <p:cNvSpPr>
                <a:spLocks noChangeShapeType="1"/>
              </p:cNvSpPr>
              <p:nvPr/>
            </p:nvSpPr>
            <p:spPr bwMode="auto">
              <a:xfrm flipV="1">
                <a:off x="2174" y="1802"/>
                <a:ext cx="18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56" name="Line 812"/>
              <p:cNvSpPr>
                <a:spLocks noChangeShapeType="1"/>
              </p:cNvSpPr>
              <p:nvPr/>
            </p:nvSpPr>
            <p:spPr bwMode="auto">
              <a:xfrm>
                <a:off x="2192" y="180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57" name="Line 813"/>
              <p:cNvSpPr>
                <a:spLocks noChangeShapeType="1"/>
              </p:cNvSpPr>
              <p:nvPr/>
            </p:nvSpPr>
            <p:spPr bwMode="auto">
              <a:xfrm>
                <a:off x="2183" y="2855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58" name="Line 814"/>
              <p:cNvSpPr>
                <a:spLocks noChangeShapeType="1"/>
              </p:cNvSpPr>
              <p:nvPr/>
            </p:nvSpPr>
            <p:spPr bwMode="auto">
              <a:xfrm>
                <a:off x="2183" y="285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59" name="Line 815"/>
              <p:cNvSpPr>
                <a:spLocks noChangeShapeType="1"/>
              </p:cNvSpPr>
              <p:nvPr/>
            </p:nvSpPr>
            <p:spPr bwMode="auto">
              <a:xfrm>
                <a:off x="2196" y="2873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60" name="Line 816"/>
              <p:cNvSpPr>
                <a:spLocks noChangeShapeType="1"/>
              </p:cNvSpPr>
              <p:nvPr/>
            </p:nvSpPr>
            <p:spPr bwMode="auto">
              <a:xfrm flipV="1">
                <a:off x="2161" y="2856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61" name="Line 817"/>
              <p:cNvSpPr>
                <a:spLocks noChangeShapeType="1"/>
              </p:cNvSpPr>
              <p:nvPr/>
            </p:nvSpPr>
            <p:spPr bwMode="auto">
              <a:xfrm>
                <a:off x="2161" y="2867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62" name="Line 818"/>
              <p:cNvSpPr>
                <a:spLocks noChangeShapeType="1"/>
              </p:cNvSpPr>
              <p:nvPr/>
            </p:nvSpPr>
            <p:spPr bwMode="auto">
              <a:xfrm>
                <a:off x="2196" y="2876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63" name="Line 819"/>
              <p:cNvSpPr>
                <a:spLocks noChangeShapeType="1"/>
              </p:cNvSpPr>
              <p:nvPr/>
            </p:nvSpPr>
            <p:spPr bwMode="auto">
              <a:xfrm flipV="1">
                <a:off x="1370" y="2306"/>
                <a:ext cx="38" cy="10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64" name="Line 820"/>
              <p:cNvSpPr>
                <a:spLocks noChangeShapeType="1"/>
              </p:cNvSpPr>
              <p:nvPr/>
            </p:nvSpPr>
            <p:spPr bwMode="auto">
              <a:xfrm flipV="1">
                <a:off x="1370" y="2403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65" name="Line 821"/>
              <p:cNvSpPr>
                <a:spLocks noChangeShapeType="1"/>
              </p:cNvSpPr>
              <p:nvPr/>
            </p:nvSpPr>
            <p:spPr bwMode="auto">
              <a:xfrm>
                <a:off x="1384" y="2268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66" name="Line 822"/>
              <p:cNvSpPr>
                <a:spLocks noChangeShapeType="1"/>
              </p:cNvSpPr>
              <p:nvPr/>
            </p:nvSpPr>
            <p:spPr bwMode="auto">
              <a:xfrm>
                <a:off x="1349" y="2366"/>
                <a:ext cx="20" cy="38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67" name="Line 823"/>
              <p:cNvSpPr>
                <a:spLocks noChangeShapeType="1"/>
              </p:cNvSpPr>
              <p:nvPr/>
            </p:nvSpPr>
            <p:spPr bwMode="auto">
              <a:xfrm flipV="1">
                <a:off x="1349" y="2268"/>
                <a:ext cx="34" cy="98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24"/>
            <p:cNvGrpSpPr>
              <a:grpSpLocks/>
            </p:cNvGrpSpPr>
            <p:nvPr/>
          </p:nvGrpSpPr>
          <p:grpSpPr bwMode="auto">
            <a:xfrm>
              <a:off x="1531" y="3046"/>
              <a:ext cx="1403" cy="686"/>
              <a:chOff x="1383" y="1785"/>
              <a:chExt cx="1852" cy="1084"/>
            </a:xfrm>
          </p:grpSpPr>
          <p:sp>
            <p:nvSpPr>
              <p:cNvPr id="34368" name="Line 825"/>
              <p:cNvSpPr>
                <a:spLocks noChangeShapeType="1"/>
              </p:cNvSpPr>
              <p:nvPr/>
            </p:nvSpPr>
            <p:spPr bwMode="auto">
              <a:xfrm flipV="1">
                <a:off x="1383" y="2256"/>
                <a:ext cx="4" cy="9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69" name="Line 826"/>
              <p:cNvSpPr>
                <a:spLocks noChangeShapeType="1"/>
              </p:cNvSpPr>
              <p:nvPr/>
            </p:nvSpPr>
            <p:spPr bwMode="auto">
              <a:xfrm>
                <a:off x="3119" y="2855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70" name="Line 827"/>
              <p:cNvSpPr>
                <a:spLocks noChangeShapeType="1"/>
              </p:cNvSpPr>
              <p:nvPr/>
            </p:nvSpPr>
            <p:spPr bwMode="auto">
              <a:xfrm>
                <a:off x="3119" y="285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71" name="Line 828"/>
              <p:cNvSpPr>
                <a:spLocks noChangeShapeType="1"/>
              </p:cNvSpPr>
              <p:nvPr/>
            </p:nvSpPr>
            <p:spPr bwMode="auto">
              <a:xfrm flipV="1">
                <a:off x="3101" y="2855"/>
                <a:ext cx="20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72" name="Line 829"/>
              <p:cNvSpPr>
                <a:spLocks noChangeShapeType="1"/>
              </p:cNvSpPr>
              <p:nvPr/>
            </p:nvSpPr>
            <p:spPr bwMode="auto">
              <a:xfrm>
                <a:off x="2775" y="2854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73" name="Line 830"/>
              <p:cNvSpPr>
                <a:spLocks noChangeShapeType="1"/>
              </p:cNvSpPr>
              <p:nvPr/>
            </p:nvSpPr>
            <p:spPr bwMode="auto">
              <a:xfrm>
                <a:off x="2775" y="285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74" name="Line 831"/>
              <p:cNvSpPr>
                <a:spLocks noChangeShapeType="1"/>
              </p:cNvSpPr>
              <p:nvPr/>
            </p:nvSpPr>
            <p:spPr bwMode="auto">
              <a:xfrm flipV="1">
                <a:off x="2757" y="2855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75" name="Line 832"/>
              <p:cNvSpPr>
                <a:spLocks noChangeShapeType="1"/>
              </p:cNvSpPr>
              <p:nvPr/>
            </p:nvSpPr>
            <p:spPr bwMode="auto">
              <a:xfrm>
                <a:off x="2147" y="2005"/>
                <a:ext cx="33" cy="1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76" name="Line 833"/>
              <p:cNvSpPr>
                <a:spLocks noChangeShapeType="1"/>
              </p:cNvSpPr>
              <p:nvPr/>
            </p:nvSpPr>
            <p:spPr bwMode="auto">
              <a:xfrm flipH="1">
                <a:off x="2180" y="2116"/>
                <a:ext cx="2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77" name="Line 834"/>
              <p:cNvSpPr>
                <a:spLocks noChangeShapeType="1"/>
              </p:cNvSpPr>
              <p:nvPr/>
            </p:nvSpPr>
            <p:spPr bwMode="auto">
              <a:xfrm flipV="1">
                <a:off x="2184" y="2051"/>
                <a:ext cx="17" cy="6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78" name="Line 835"/>
              <p:cNvSpPr>
                <a:spLocks noChangeShapeType="1"/>
              </p:cNvSpPr>
              <p:nvPr/>
            </p:nvSpPr>
            <p:spPr bwMode="auto">
              <a:xfrm flipV="1">
                <a:off x="2226" y="1919"/>
                <a:ext cx="18" cy="5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79" name="Line 836"/>
              <p:cNvSpPr>
                <a:spLocks noChangeShapeType="1"/>
              </p:cNvSpPr>
              <p:nvPr/>
            </p:nvSpPr>
            <p:spPr bwMode="auto">
              <a:xfrm>
                <a:off x="2210" y="1844"/>
                <a:ext cx="34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80" name="Line 837"/>
              <p:cNvSpPr>
                <a:spLocks noChangeShapeType="1"/>
              </p:cNvSpPr>
              <p:nvPr/>
            </p:nvSpPr>
            <p:spPr bwMode="auto">
              <a:xfrm flipV="1">
                <a:off x="2210" y="1808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81" name="Line 838"/>
              <p:cNvSpPr>
                <a:spLocks noChangeShapeType="1"/>
              </p:cNvSpPr>
              <p:nvPr/>
            </p:nvSpPr>
            <p:spPr bwMode="auto">
              <a:xfrm>
                <a:off x="2195" y="1802"/>
                <a:ext cx="33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82" name="Line 839"/>
              <p:cNvSpPr>
                <a:spLocks noChangeShapeType="1"/>
              </p:cNvSpPr>
              <p:nvPr/>
            </p:nvSpPr>
            <p:spPr bwMode="auto">
              <a:xfrm flipV="1">
                <a:off x="2410" y="2854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83" name="Line 840"/>
              <p:cNvSpPr>
                <a:spLocks noChangeShapeType="1"/>
              </p:cNvSpPr>
              <p:nvPr/>
            </p:nvSpPr>
            <p:spPr bwMode="auto">
              <a:xfrm>
                <a:off x="2431" y="285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84" name="Line 841"/>
              <p:cNvSpPr>
                <a:spLocks noChangeShapeType="1"/>
              </p:cNvSpPr>
              <p:nvPr/>
            </p:nvSpPr>
            <p:spPr bwMode="auto">
              <a:xfrm>
                <a:off x="2435" y="285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85" name="Line 842"/>
              <p:cNvSpPr>
                <a:spLocks noChangeShapeType="1"/>
              </p:cNvSpPr>
              <p:nvPr/>
            </p:nvSpPr>
            <p:spPr bwMode="auto">
              <a:xfrm>
                <a:off x="2435" y="285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86" name="Line 843"/>
              <p:cNvSpPr>
                <a:spLocks noChangeShapeType="1"/>
              </p:cNvSpPr>
              <p:nvPr/>
            </p:nvSpPr>
            <p:spPr bwMode="auto">
              <a:xfrm>
                <a:off x="2438" y="2856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87" name="Line 844"/>
              <p:cNvSpPr>
                <a:spLocks noChangeShapeType="1"/>
              </p:cNvSpPr>
              <p:nvPr/>
            </p:nvSpPr>
            <p:spPr bwMode="auto">
              <a:xfrm>
                <a:off x="1487" y="2287"/>
                <a:ext cx="21" cy="4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88" name="Line 845"/>
              <p:cNvSpPr>
                <a:spLocks noChangeShapeType="1"/>
              </p:cNvSpPr>
              <p:nvPr/>
            </p:nvSpPr>
            <p:spPr bwMode="auto">
              <a:xfrm flipV="1">
                <a:off x="1508" y="2325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89" name="Line 846"/>
              <p:cNvSpPr>
                <a:spLocks noChangeShapeType="1"/>
              </p:cNvSpPr>
              <p:nvPr/>
            </p:nvSpPr>
            <p:spPr bwMode="auto">
              <a:xfrm flipV="1">
                <a:off x="1511" y="231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90" name="Line 847"/>
              <p:cNvSpPr>
                <a:spLocks noChangeShapeType="1"/>
              </p:cNvSpPr>
              <p:nvPr/>
            </p:nvSpPr>
            <p:spPr bwMode="auto">
              <a:xfrm flipV="1">
                <a:off x="1511" y="2316"/>
                <a:ext cx="1" cy="1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91" name="Line 848"/>
              <p:cNvSpPr>
                <a:spLocks noChangeShapeType="1"/>
              </p:cNvSpPr>
              <p:nvPr/>
            </p:nvSpPr>
            <p:spPr bwMode="auto">
              <a:xfrm flipV="1">
                <a:off x="1515" y="2222"/>
                <a:ext cx="31" cy="9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92" name="Line 849"/>
              <p:cNvSpPr>
                <a:spLocks noChangeShapeType="1"/>
              </p:cNvSpPr>
              <p:nvPr/>
            </p:nvSpPr>
            <p:spPr bwMode="auto">
              <a:xfrm flipV="1">
                <a:off x="1914" y="2448"/>
                <a:ext cx="21" cy="6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93" name="Line 850"/>
              <p:cNvSpPr>
                <a:spLocks noChangeShapeType="1"/>
              </p:cNvSpPr>
              <p:nvPr/>
            </p:nvSpPr>
            <p:spPr bwMode="auto">
              <a:xfrm>
                <a:off x="1912" y="2506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94" name="Line 851"/>
              <p:cNvSpPr>
                <a:spLocks noChangeShapeType="1"/>
              </p:cNvSpPr>
              <p:nvPr/>
            </p:nvSpPr>
            <p:spPr bwMode="auto">
              <a:xfrm>
                <a:off x="1881" y="2401"/>
                <a:ext cx="34" cy="10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95" name="Line 852"/>
              <p:cNvSpPr>
                <a:spLocks noChangeShapeType="1"/>
              </p:cNvSpPr>
              <p:nvPr/>
            </p:nvSpPr>
            <p:spPr bwMode="auto">
              <a:xfrm>
                <a:off x="3023" y="2853"/>
                <a:ext cx="35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96" name="Line 853"/>
              <p:cNvSpPr>
                <a:spLocks noChangeShapeType="1"/>
              </p:cNvSpPr>
              <p:nvPr/>
            </p:nvSpPr>
            <p:spPr bwMode="auto">
              <a:xfrm>
                <a:off x="3023" y="285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97" name="Line 854"/>
              <p:cNvSpPr>
                <a:spLocks noChangeShapeType="1"/>
              </p:cNvSpPr>
              <p:nvPr/>
            </p:nvSpPr>
            <p:spPr bwMode="auto">
              <a:xfrm flipV="1">
                <a:off x="3002" y="2851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98" name="Line 855"/>
              <p:cNvSpPr>
                <a:spLocks noChangeShapeType="1"/>
              </p:cNvSpPr>
              <p:nvPr/>
            </p:nvSpPr>
            <p:spPr bwMode="auto">
              <a:xfrm>
                <a:off x="2003" y="2240"/>
                <a:ext cx="34" cy="1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99" name="Line 856"/>
              <p:cNvSpPr>
                <a:spLocks noChangeShapeType="1"/>
              </p:cNvSpPr>
              <p:nvPr/>
            </p:nvSpPr>
            <p:spPr bwMode="auto">
              <a:xfrm flipH="1">
                <a:off x="2037" y="2356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00" name="Line 857"/>
              <p:cNvSpPr>
                <a:spLocks noChangeShapeType="1"/>
              </p:cNvSpPr>
              <p:nvPr/>
            </p:nvSpPr>
            <p:spPr bwMode="auto">
              <a:xfrm flipV="1">
                <a:off x="2040" y="2290"/>
                <a:ext cx="17" cy="6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01" name="Line 858"/>
              <p:cNvSpPr>
                <a:spLocks noChangeShapeType="1"/>
              </p:cNvSpPr>
              <p:nvPr/>
            </p:nvSpPr>
            <p:spPr bwMode="auto">
              <a:xfrm flipV="1">
                <a:off x="2662" y="2852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02" name="Line 859"/>
              <p:cNvSpPr>
                <a:spLocks noChangeShapeType="1"/>
              </p:cNvSpPr>
              <p:nvPr/>
            </p:nvSpPr>
            <p:spPr bwMode="auto">
              <a:xfrm>
                <a:off x="2680" y="285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03" name="Line 860"/>
              <p:cNvSpPr>
                <a:spLocks noChangeShapeType="1"/>
              </p:cNvSpPr>
              <p:nvPr/>
            </p:nvSpPr>
            <p:spPr bwMode="auto">
              <a:xfrm>
                <a:off x="2683" y="2852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04" name="Line 861"/>
              <p:cNvSpPr>
                <a:spLocks noChangeShapeType="1"/>
              </p:cNvSpPr>
              <p:nvPr/>
            </p:nvSpPr>
            <p:spPr bwMode="auto">
              <a:xfrm flipV="1">
                <a:off x="2318" y="2852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05" name="Line 862"/>
              <p:cNvSpPr>
                <a:spLocks noChangeShapeType="1"/>
              </p:cNvSpPr>
              <p:nvPr/>
            </p:nvSpPr>
            <p:spPr bwMode="auto">
              <a:xfrm>
                <a:off x="2336" y="285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06" name="Line 863"/>
              <p:cNvSpPr>
                <a:spLocks noChangeShapeType="1"/>
              </p:cNvSpPr>
              <p:nvPr/>
            </p:nvSpPr>
            <p:spPr bwMode="auto">
              <a:xfrm>
                <a:off x="2340" y="2852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07" name="Line 864"/>
              <p:cNvSpPr>
                <a:spLocks noChangeShapeType="1"/>
              </p:cNvSpPr>
              <p:nvPr/>
            </p:nvSpPr>
            <p:spPr bwMode="auto">
              <a:xfrm>
                <a:off x="1625" y="2202"/>
                <a:ext cx="21" cy="48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08" name="Line 865"/>
              <p:cNvSpPr>
                <a:spLocks noChangeShapeType="1"/>
              </p:cNvSpPr>
              <p:nvPr/>
            </p:nvSpPr>
            <p:spPr bwMode="auto">
              <a:xfrm flipV="1">
                <a:off x="1646" y="2241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09" name="Line 866"/>
              <p:cNvSpPr>
                <a:spLocks noChangeShapeType="1"/>
              </p:cNvSpPr>
              <p:nvPr/>
            </p:nvSpPr>
            <p:spPr bwMode="auto">
              <a:xfrm flipV="1">
                <a:off x="1649" y="2220"/>
                <a:ext cx="7" cy="2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10" name="Line 867"/>
              <p:cNvSpPr>
                <a:spLocks noChangeShapeType="1"/>
              </p:cNvSpPr>
              <p:nvPr/>
            </p:nvSpPr>
            <p:spPr bwMode="auto">
              <a:xfrm>
                <a:off x="2928" y="2851"/>
                <a:ext cx="35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11" name="Line 868"/>
              <p:cNvSpPr>
                <a:spLocks noChangeShapeType="1"/>
              </p:cNvSpPr>
              <p:nvPr/>
            </p:nvSpPr>
            <p:spPr bwMode="auto">
              <a:xfrm>
                <a:off x="2928" y="285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12" name="Line 869"/>
              <p:cNvSpPr>
                <a:spLocks noChangeShapeType="1"/>
              </p:cNvSpPr>
              <p:nvPr/>
            </p:nvSpPr>
            <p:spPr bwMode="auto">
              <a:xfrm flipV="1">
                <a:off x="2907" y="2850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13" name="Line 870"/>
              <p:cNvSpPr>
                <a:spLocks noChangeShapeType="1"/>
              </p:cNvSpPr>
              <p:nvPr/>
            </p:nvSpPr>
            <p:spPr bwMode="auto">
              <a:xfrm flipV="1">
                <a:off x="2567" y="2850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14" name="Line 871"/>
              <p:cNvSpPr>
                <a:spLocks noChangeShapeType="1"/>
              </p:cNvSpPr>
              <p:nvPr/>
            </p:nvSpPr>
            <p:spPr bwMode="auto">
              <a:xfrm>
                <a:off x="2585" y="285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15" name="Line 872"/>
              <p:cNvSpPr>
                <a:spLocks noChangeShapeType="1"/>
              </p:cNvSpPr>
              <p:nvPr/>
            </p:nvSpPr>
            <p:spPr bwMode="auto">
              <a:xfrm>
                <a:off x="2588" y="2850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16" name="Line 873"/>
              <p:cNvSpPr>
                <a:spLocks noChangeShapeType="1"/>
              </p:cNvSpPr>
              <p:nvPr/>
            </p:nvSpPr>
            <p:spPr bwMode="auto">
              <a:xfrm flipV="1">
                <a:off x="2223" y="2850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17" name="Line 874"/>
              <p:cNvSpPr>
                <a:spLocks noChangeShapeType="1"/>
              </p:cNvSpPr>
              <p:nvPr/>
            </p:nvSpPr>
            <p:spPr bwMode="auto">
              <a:xfrm>
                <a:off x="2241" y="285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18" name="Line 875"/>
              <p:cNvSpPr>
                <a:spLocks noChangeShapeType="1"/>
              </p:cNvSpPr>
              <p:nvPr/>
            </p:nvSpPr>
            <p:spPr bwMode="auto">
              <a:xfrm>
                <a:off x="2244" y="2850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19" name="Line 876"/>
              <p:cNvSpPr>
                <a:spLocks noChangeShapeType="1"/>
              </p:cNvSpPr>
              <p:nvPr/>
            </p:nvSpPr>
            <p:spPr bwMode="auto">
              <a:xfrm flipV="1">
                <a:off x="2159" y="2121"/>
                <a:ext cx="24" cy="7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20" name="Line 877"/>
              <p:cNvSpPr>
                <a:spLocks noChangeShapeType="1"/>
              </p:cNvSpPr>
              <p:nvPr/>
            </p:nvSpPr>
            <p:spPr bwMode="auto">
              <a:xfrm>
                <a:off x="2157" y="2192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21" name="Line 878"/>
              <p:cNvSpPr>
                <a:spLocks noChangeShapeType="1"/>
              </p:cNvSpPr>
              <p:nvPr/>
            </p:nvSpPr>
            <p:spPr bwMode="auto">
              <a:xfrm>
                <a:off x="2122" y="2074"/>
                <a:ext cx="34" cy="11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22" name="Line 879"/>
              <p:cNvSpPr>
                <a:spLocks noChangeShapeType="1"/>
              </p:cNvSpPr>
              <p:nvPr/>
            </p:nvSpPr>
            <p:spPr bwMode="auto">
              <a:xfrm flipV="1">
                <a:off x="3159" y="2849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23" name="Line 880"/>
              <p:cNvSpPr>
                <a:spLocks noChangeShapeType="1"/>
              </p:cNvSpPr>
              <p:nvPr/>
            </p:nvSpPr>
            <p:spPr bwMode="auto">
              <a:xfrm>
                <a:off x="3177" y="284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24" name="Line 881"/>
              <p:cNvSpPr>
                <a:spLocks noChangeShapeType="1"/>
              </p:cNvSpPr>
              <p:nvPr/>
            </p:nvSpPr>
            <p:spPr bwMode="auto">
              <a:xfrm flipV="1">
                <a:off x="3196" y="2856"/>
                <a:ext cx="18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25" name="Line 882"/>
              <p:cNvSpPr>
                <a:spLocks noChangeShapeType="1"/>
              </p:cNvSpPr>
              <p:nvPr/>
            </p:nvSpPr>
            <p:spPr bwMode="auto">
              <a:xfrm>
                <a:off x="3180" y="2849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26" name="Line 883"/>
              <p:cNvSpPr>
                <a:spLocks noChangeShapeType="1"/>
              </p:cNvSpPr>
              <p:nvPr/>
            </p:nvSpPr>
            <p:spPr bwMode="auto">
              <a:xfrm flipV="1">
                <a:off x="2812" y="2849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27" name="Line 884"/>
              <p:cNvSpPr>
                <a:spLocks noChangeShapeType="1"/>
              </p:cNvSpPr>
              <p:nvPr/>
            </p:nvSpPr>
            <p:spPr bwMode="auto">
              <a:xfrm>
                <a:off x="2833" y="284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28" name="Line 885"/>
              <p:cNvSpPr>
                <a:spLocks noChangeShapeType="1"/>
              </p:cNvSpPr>
              <p:nvPr/>
            </p:nvSpPr>
            <p:spPr bwMode="auto">
              <a:xfrm>
                <a:off x="2837" y="285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29" name="Line 886"/>
              <p:cNvSpPr>
                <a:spLocks noChangeShapeType="1"/>
              </p:cNvSpPr>
              <p:nvPr/>
            </p:nvSpPr>
            <p:spPr bwMode="auto">
              <a:xfrm>
                <a:off x="2837" y="284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30" name="Line 887"/>
              <p:cNvSpPr>
                <a:spLocks noChangeShapeType="1"/>
              </p:cNvSpPr>
              <p:nvPr/>
            </p:nvSpPr>
            <p:spPr bwMode="auto">
              <a:xfrm>
                <a:off x="2840" y="2851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31" name="Line 888"/>
              <p:cNvSpPr>
                <a:spLocks noChangeShapeType="1"/>
              </p:cNvSpPr>
              <p:nvPr/>
            </p:nvSpPr>
            <p:spPr bwMode="auto">
              <a:xfrm flipV="1">
                <a:off x="2468" y="2848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32" name="Line 889"/>
              <p:cNvSpPr>
                <a:spLocks noChangeShapeType="1"/>
              </p:cNvSpPr>
              <p:nvPr/>
            </p:nvSpPr>
            <p:spPr bwMode="auto">
              <a:xfrm>
                <a:off x="2490" y="284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33" name="Line 890"/>
              <p:cNvSpPr>
                <a:spLocks noChangeShapeType="1"/>
              </p:cNvSpPr>
              <p:nvPr/>
            </p:nvSpPr>
            <p:spPr bwMode="auto">
              <a:xfrm>
                <a:off x="2493" y="2848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34" name="Line 891"/>
              <p:cNvSpPr>
                <a:spLocks noChangeShapeType="1"/>
              </p:cNvSpPr>
              <p:nvPr/>
            </p:nvSpPr>
            <p:spPr bwMode="auto">
              <a:xfrm>
                <a:off x="2146" y="2848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35" name="Line 892"/>
              <p:cNvSpPr>
                <a:spLocks noChangeShapeType="1"/>
              </p:cNvSpPr>
              <p:nvPr/>
            </p:nvSpPr>
            <p:spPr bwMode="auto">
              <a:xfrm>
                <a:off x="2146" y="284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36" name="Line 893"/>
              <p:cNvSpPr>
                <a:spLocks noChangeShapeType="1"/>
              </p:cNvSpPr>
              <p:nvPr/>
            </p:nvSpPr>
            <p:spPr bwMode="auto">
              <a:xfrm flipV="1">
                <a:off x="2125" y="2849"/>
                <a:ext cx="23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37" name="Line 894"/>
              <p:cNvSpPr>
                <a:spLocks noChangeShapeType="1"/>
              </p:cNvSpPr>
              <p:nvPr/>
            </p:nvSpPr>
            <p:spPr bwMode="auto">
              <a:xfrm>
                <a:off x="2125" y="2860"/>
                <a:ext cx="3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38" name="Line 895"/>
              <p:cNvSpPr>
                <a:spLocks noChangeShapeType="1"/>
              </p:cNvSpPr>
              <p:nvPr/>
            </p:nvSpPr>
            <p:spPr bwMode="auto">
              <a:xfrm flipV="1">
                <a:off x="2247" y="1865"/>
                <a:ext cx="18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39" name="Line 896"/>
              <p:cNvSpPr>
                <a:spLocks noChangeShapeType="1"/>
              </p:cNvSpPr>
              <p:nvPr/>
            </p:nvSpPr>
            <p:spPr bwMode="auto">
              <a:xfrm>
                <a:off x="2232" y="1810"/>
                <a:ext cx="33" cy="5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40" name="Line 897"/>
              <p:cNvSpPr>
                <a:spLocks noChangeShapeType="1"/>
              </p:cNvSpPr>
              <p:nvPr/>
            </p:nvSpPr>
            <p:spPr bwMode="auto">
              <a:xfrm flipV="1">
                <a:off x="2228" y="1790"/>
                <a:ext cx="22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41" name="Line 898"/>
              <p:cNvSpPr>
                <a:spLocks noChangeShapeType="1"/>
              </p:cNvSpPr>
              <p:nvPr/>
            </p:nvSpPr>
            <p:spPr bwMode="auto">
              <a:xfrm flipV="1">
                <a:off x="2223" y="1790"/>
                <a:ext cx="27" cy="1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42" name="Line 899"/>
              <p:cNvSpPr>
                <a:spLocks noChangeShapeType="1"/>
              </p:cNvSpPr>
              <p:nvPr/>
            </p:nvSpPr>
            <p:spPr bwMode="auto">
              <a:xfrm>
                <a:off x="2267" y="186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43" name="Line 900"/>
              <p:cNvSpPr>
                <a:spLocks noChangeShapeType="1"/>
              </p:cNvSpPr>
              <p:nvPr/>
            </p:nvSpPr>
            <p:spPr bwMode="auto">
              <a:xfrm>
                <a:off x="3082" y="2847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44" name="Line 901"/>
              <p:cNvSpPr>
                <a:spLocks noChangeShapeType="1"/>
              </p:cNvSpPr>
              <p:nvPr/>
            </p:nvSpPr>
            <p:spPr bwMode="auto">
              <a:xfrm>
                <a:off x="3082" y="284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45" name="Line 902"/>
              <p:cNvSpPr>
                <a:spLocks noChangeShapeType="1"/>
              </p:cNvSpPr>
              <p:nvPr/>
            </p:nvSpPr>
            <p:spPr bwMode="auto">
              <a:xfrm flipV="1">
                <a:off x="3064" y="2848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46" name="Line 903"/>
              <p:cNvSpPr>
                <a:spLocks noChangeShapeType="1"/>
              </p:cNvSpPr>
              <p:nvPr/>
            </p:nvSpPr>
            <p:spPr bwMode="auto">
              <a:xfrm>
                <a:off x="2738" y="2847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47" name="Line 904"/>
              <p:cNvSpPr>
                <a:spLocks noChangeShapeType="1"/>
              </p:cNvSpPr>
              <p:nvPr/>
            </p:nvSpPr>
            <p:spPr bwMode="auto">
              <a:xfrm>
                <a:off x="2738" y="284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48" name="Line 905"/>
              <p:cNvSpPr>
                <a:spLocks noChangeShapeType="1"/>
              </p:cNvSpPr>
              <p:nvPr/>
            </p:nvSpPr>
            <p:spPr bwMode="auto">
              <a:xfrm flipV="1">
                <a:off x="2720" y="2848"/>
                <a:ext cx="2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49" name="Line 906"/>
              <p:cNvSpPr>
                <a:spLocks noChangeShapeType="1"/>
              </p:cNvSpPr>
              <p:nvPr/>
            </p:nvSpPr>
            <p:spPr bwMode="auto">
              <a:xfrm flipV="1">
                <a:off x="2373" y="2847"/>
                <a:ext cx="2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50" name="Line 907"/>
              <p:cNvSpPr>
                <a:spLocks noChangeShapeType="1"/>
              </p:cNvSpPr>
              <p:nvPr/>
            </p:nvSpPr>
            <p:spPr bwMode="auto">
              <a:xfrm>
                <a:off x="2394" y="284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51" name="Line 908"/>
              <p:cNvSpPr>
                <a:spLocks noChangeShapeType="1"/>
              </p:cNvSpPr>
              <p:nvPr/>
            </p:nvSpPr>
            <p:spPr bwMode="auto">
              <a:xfrm>
                <a:off x="2398" y="2847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52" name="Line 909"/>
              <p:cNvSpPr>
                <a:spLocks noChangeShapeType="1"/>
              </p:cNvSpPr>
              <p:nvPr/>
            </p:nvSpPr>
            <p:spPr bwMode="auto">
              <a:xfrm flipV="1">
                <a:off x="2969" y="2846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53" name="Line 910"/>
              <p:cNvSpPr>
                <a:spLocks noChangeShapeType="1"/>
              </p:cNvSpPr>
              <p:nvPr/>
            </p:nvSpPr>
            <p:spPr bwMode="auto">
              <a:xfrm>
                <a:off x="2987" y="284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54" name="Line 911"/>
              <p:cNvSpPr>
                <a:spLocks noChangeShapeType="1"/>
              </p:cNvSpPr>
              <p:nvPr/>
            </p:nvSpPr>
            <p:spPr bwMode="auto">
              <a:xfrm>
                <a:off x="2990" y="2846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55" name="Line 912"/>
              <p:cNvSpPr>
                <a:spLocks noChangeShapeType="1"/>
              </p:cNvSpPr>
              <p:nvPr/>
            </p:nvSpPr>
            <p:spPr bwMode="auto">
              <a:xfrm flipV="1">
                <a:off x="2625" y="2845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56" name="Line 913"/>
              <p:cNvSpPr>
                <a:spLocks noChangeShapeType="1"/>
              </p:cNvSpPr>
              <p:nvPr/>
            </p:nvSpPr>
            <p:spPr bwMode="auto">
              <a:xfrm>
                <a:off x="2643" y="284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57" name="Line 914"/>
              <p:cNvSpPr>
                <a:spLocks noChangeShapeType="1"/>
              </p:cNvSpPr>
              <p:nvPr/>
            </p:nvSpPr>
            <p:spPr bwMode="auto">
              <a:xfrm>
                <a:off x="2646" y="2845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58" name="Line 915"/>
              <p:cNvSpPr>
                <a:spLocks noChangeShapeType="1"/>
              </p:cNvSpPr>
              <p:nvPr/>
            </p:nvSpPr>
            <p:spPr bwMode="auto">
              <a:xfrm>
                <a:off x="1859" y="2469"/>
                <a:ext cx="34" cy="10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59" name="Line 916"/>
              <p:cNvSpPr>
                <a:spLocks noChangeShapeType="1"/>
              </p:cNvSpPr>
              <p:nvPr/>
            </p:nvSpPr>
            <p:spPr bwMode="auto">
              <a:xfrm flipH="1">
                <a:off x="1893" y="2565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60" name="Line 917"/>
              <p:cNvSpPr>
                <a:spLocks noChangeShapeType="1"/>
              </p:cNvSpPr>
              <p:nvPr/>
            </p:nvSpPr>
            <p:spPr bwMode="auto">
              <a:xfrm flipV="1">
                <a:off x="1896" y="2510"/>
                <a:ext cx="18" cy="5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61" name="Line 918"/>
              <p:cNvSpPr>
                <a:spLocks noChangeShapeType="1"/>
              </p:cNvSpPr>
              <p:nvPr/>
            </p:nvSpPr>
            <p:spPr bwMode="auto">
              <a:xfrm>
                <a:off x="2299" y="2845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62" name="Line 919"/>
              <p:cNvSpPr>
                <a:spLocks noChangeShapeType="1"/>
              </p:cNvSpPr>
              <p:nvPr/>
            </p:nvSpPr>
            <p:spPr bwMode="auto">
              <a:xfrm>
                <a:off x="2299" y="284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63" name="Line 920"/>
              <p:cNvSpPr>
                <a:spLocks noChangeShapeType="1"/>
              </p:cNvSpPr>
              <p:nvPr/>
            </p:nvSpPr>
            <p:spPr bwMode="auto">
              <a:xfrm flipV="1">
                <a:off x="2278" y="2843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64" name="Line 921"/>
              <p:cNvSpPr>
                <a:spLocks noChangeShapeType="1"/>
              </p:cNvSpPr>
              <p:nvPr/>
            </p:nvSpPr>
            <p:spPr bwMode="auto">
              <a:xfrm>
                <a:off x="1982" y="2314"/>
                <a:ext cx="33" cy="1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65" name="Line 922"/>
              <p:cNvSpPr>
                <a:spLocks noChangeShapeType="1"/>
              </p:cNvSpPr>
              <p:nvPr/>
            </p:nvSpPr>
            <p:spPr bwMode="auto">
              <a:xfrm flipH="1">
                <a:off x="2015" y="2424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66" name="Line 923"/>
              <p:cNvSpPr>
                <a:spLocks noChangeShapeType="1"/>
              </p:cNvSpPr>
              <p:nvPr/>
            </p:nvSpPr>
            <p:spPr bwMode="auto">
              <a:xfrm flipV="1">
                <a:off x="2019" y="2363"/>
                <a:ext cx="17" cy="6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67" name="Line 924"/>
              <p:cNvSpPr>
                <a:spLocks noChangeShapeType="1"/>
              </p:cNvSpPr>
              <p:nvPr/>
            </p:nvSpPr>
            <p:spPr bwMode="auto">
              <a:xfrm>
                <a:off x="2891" y="2844"/>
                <a:ext cx="35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68" name="Line 925"/>
              <p:cNvSpPr>
                <a:spLocks noChangeShapeType="1"/>
              </p:cNvSpPr>
              <p:nvPr/>
            </p:nvSpPr>
            <p:spPr bwMode="auto">
              <a:xfrm>
                <a:off x="2891" y="284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69" name="Line 926"/>
              <p:cNvSpPr>
                <a:spLocks noChangeShapeType="1"/>
              </p:cNvSpPr>
              <p:nvPr/>
            </p:nvSpPr>
            <p:spPr bwMode="auto">
              <a:xfrm flipV="1">
                <a:off x="2870" y="2842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70" name="Line 927"/>
              <p:cNvSpPr>
                <a:spLocks noChangeShapeType="1"/>
              </p:cNvSpPr>
              <p:nvPr/>
            </p:nvSpPr>
            <p:spPr bwMode="auto">
              <a:xfrm flipV="1">
                <a:off x="2530" y="2843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71" name="Line 928"/>
              <p:cNvSpPr>
                <a:spLocks noChangeShapeType="1"/>
              </p:cNvSpPr>
              <p:nvPr/>
            </p:nvSpPr>
            <p:spPr bwMode="auto">
              <a:xfrm>
                <a:off x="2548" y="284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72" name="Line 929"/>
              <p:cNvSpPr>
                <a:spLocks noChangeShapeType="1"/>
              </p:cNvSpPr>
              <p:nvPr/>
            </p:nvSpPr>
            <p:spPr bwMode="auto">
              <a:xfrm>
                <a:off x="2551" y="2843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73" name="Line 930"/>
              <p:cNvSpPr>
                <a:spLocks noChangeShapeType="1"/>
              </p:cNvSpPr>
              <p:nvPr/>
            </p:nvSpPr>
            <p:spPr bwMode="auto">
              <a:xfrm>
                <a:off x="2104" y="2147"/>
                <a:ext cx="33" cy="1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74" name="Line 931"/>
              <p:cNvSpPr>
                <a:spLocks noChangeShapeType="1"/>
              </p:cNvSpPr>
              <p:nvPr/>
            </p:nvSpPr>
            <p:spPr bwMode="auto">
              <a:xfrm>
                <a:off x="2136" y="2265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75" name="Line 932"/>
              <p:cNvSpPr>
                <a:spLocks noChangeShapeType="1"/>
              </p:cNvSpPr>
              <p:nvPr/>
            </p:nvSpPr>
            <p:spPr bwMode="auto">
              <a:xfrm flipV="1">
                <a:off x="2141" y="2198"/>
                <a:ext cx="17" cy="6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76" name="Line 933"/>
              <p:cNvSpPr>
                <a:spLocks noChangeShapeType="1"/>
              </p:cNvSpPr>
              <p:nvPr/>
            </p:nvSpPr>
            <p:spPr bwMode="auto">
              <a:xfrm>
                <a:off x="2204" y="2842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77" name="Line 934"/>
              <p:cNvSpPr>
                <a:spLocks noChangeShapeType="1"/>
              </p:cNvSpPr>
              <p:nvPr/>
            </p:nvSpPr>
            <p:spPr bwMode="auto">
              <a:xfrm>
                <a:off x="2204" y="284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78" name="Line 935"/>
              <p:cNvSpPr>
                <a:spLocks noChangeShapeType="1"/>
              </p:cNvSpPr>
              <p:nvPr/>
            </p:nvSpPr>
            <p:spPr bwMode="auto">
              <a:xfrm flipV="1">
                <a:off x="2186" y="2844"/>
                <a:ext cx="2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79" name="Line 936"/>
              <p:cNvSpPr>
                <a:spLocks noChangeShapeType="1"/>
              </p:cNvSpPr>
              <p:nvPr/>
            </p:nvSpPr>
            <p:spPr bwMode="auto">
              <a:xfrm flipV="1">
                <a:off x="3119" y="2842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80" name="Line 937"/>
              <p:cNvSpPr>
                <a:spLocks noChangeShapeType="1"/>
              </p:cNvSpPr>
              <p:nvPr/>
            </p:nvSpPr>
            <p:spPr bwMode="auto">
              <a:xfrm>
                <a:off x="3140" y="284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81" name="Line 938"/>
              <p:cNvSpPr>
                <a:spLocks noChangeShapeType="1"/>
              </p:cNvSpPr>
              <p:nvPr/>
            </p:nvSpPr>
            <p:spPr bwMode="auto">
              <a:xfrm>
                <a:off x="3144" y="284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82" name="Line 939"/>
              <p:cNvSpPr>
                <a:spLocks noChangeShapeType="1"/>
              </p:cNvSpPr>
              <p:nvPr/>
            </p:nvSpPr>
            <p:spPr bwMode="auto">
              <a:xfrm>
                <a:off x="3144" y="284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83" name="Line 940"/>
              <p:cNvSpPr>
                <a:spLocks noChangeShapeType="1"/>
              </p:cNvSpPr>
              <p:nvPr/>
            </p:nvSpPr>
            <p:spPr bwMode="auto">
              <a:xfrm>
                <a:off x="3147" y="2845"/>
                <a:ext cx="27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84" name="Line 941"/>
              <p:cNvSpPr>
                <a:spLocks noChangeShapeType="1"/>
              </p:cNvSpPr>
              <p:nvPr/>
            </p:nvSpPr>
            <p:spPr bwMode="auto">
              <a:xfrm flipV="1">
                <a:off x="2778" y="2842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85" name="Line 942"/>
              <p:cNvSpPr>
                <a:spLocks noChangeShapeType="1"/>
              </p:cNvSpPr>
              <p:nvPr/>
            </p:nvSpPr>
            <p:spPr bwMode="auto">
              <a:xfrm>
                <a:off x="2796" y="284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86" name="Line 943"/>
              <p:cNvSpPr>
                <a:spLocks noChangeShapeType="1"/>
              </p:cNvSpPr>
              <p:nvPr/>
            </p:nvSpPr>
            <p:spPr bwMode="auto">
              <a:xfrm>
                <a:off x="2800" y="2842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87" name="Line 944"/>
              <p:cNvSpPr>
                <a:spLocks noChangeShapeType="1"/>
              </p:cNvSpPr>
              <p:nvPr/>
            </p:nvSpPr>
            <p:spPr bwMode="auto">
              <a:xfrm>
                <a:off x="2453" y="2841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88" name="Line 945"/>
              <p:cNvSpPr>
                <a:spLocks noChangeShapeType="1"/>
              </p:cNvSpPr>
              <p:nvPr/>
            </p:nvSpPr>
            <p:spPr bwMode="auto">
              <a:xfrm>
                <a:off x="2453" y="284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89" name="Line 946"/>
              <p:cNvSpPr>
                <a:spLocks noChangeShapeType="1"/>
              </p:cNvSpPr>
              <p:nvPr/>
            </p:nvSpPr>
            <p:spPr bwMode="auto">
              <a:xfrm flipV="1">
                <a:off x="2435" y="2842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90" name="Line 947"/>
              <p:cNvSpPr>
                <a:spLocks noChangeShapeType="1"/>
              </p:cNvSpPr>
              <p:nvPr/>
            </p:nvSpPr>
            <p:spPr bwMode="auto">
              <a:xfrm flipV="1">
                <a:off x="2087" y="2840"/>
                <a:ext cx="22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91" name="Line 948"/>
              <p:cNvSpPr>
                <a:spLocks noChangeShapeType="1"/>
              </p:cNvSpPr>
              <p:nvPr/>
            </p:nvSpPr>
            <p:spPr bwMode="auto">
              <a:xfrm>
                <a:off x="2087" y="2853"/>
                <a:ext cx="35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92" name="Line 949"/>
              <p:cNvSpPr>
                <a:spLocks noChangeShapeType="1"/>
              </p:cNvSpPr>
              <p:nvPr/>
            </p:nvSpPr>
            <p:spPr bwMode="auto">
              <a:xfrm>
                <a:off x="2109" y="284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93" name="Line 950"/>
              <p:cNvSpPr>
                <a:spLocks noChangeShapeType="1"/>
              </p:cNvSpPr>
              <p:nvPr/>
            </p:nvSpPr>
            <p:spPr bwMode="auto">
              <a:xfrm>
                <a:off x="2112" y="284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94" name="Line 951"/>
              <p:cNvSpPr>
                <a:spLocks noChangeShapeType="1"/>
              </p:cNvSpPr>
              <p:nvPr/>
            </p:nvSpPr>
            <p:spPr bwMode="auto">
              <a:xfrm>
                <a:off x="2112" y="284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95" name="Line 952"/>
              <p:cNvSpPr>
                <a:spLocks noChangeShapeType="1"/>
              </p:cNvSpPr>
              <p:nvPr/>
            </p:nvSpPr>
            <p:spPr bwMode="auto">
              <a:xfrm>
                <a:off x="2116" y="2842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96" name="Line 953"/>
              <p:cNvSpPr>
                <a:spLocks noChangeShapeType="1"/>
              </p:cNvSpPr>
              <p:nvPr/>
            </p:nvSpPr>
            <p:spPr bwMode="auto">
              <a:xfrm>
                <a:off x="3045" y="2840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97" name="Line 954"/>
              <p:cNvSpPr>
                <a:spLocks noChangeShapeType="1"/>
              </p:cNvSpPr>
              <p:nvPr/>
            </p:nvSpPr>
            <p:spPr bwMode="auto">
              <a:xfrm>
                <a:off x="3045" y="284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98" name="Line 955"/>
              <p:cNvSpPr>
                <a:spLocks noChangeShapeType="1"/>
              </p:cNvSpPr>
              <p:nvPr/>
            </p:nvSpPr>
            <p:spPr bwMode="auto">
              <a:xfrm flipV="1">
                <a:off x="3027" y="2841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99" name="Line 956"/>
              <p:cNvSpPr>
                <a:spLocks noChangeShapeType="1"/>
              </p:cNvSpPr>
              <p:nvPr/>
            </p:nvSpPr>
            <p:spPr bwMode="auto">
              <a:xfrm>
                <a:off x="2701" y="2840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00" name="Line 957"/>
              <p:cNvSpPr>
                <a:spLocks noChangeShapeType="1"/>
              </p:cNvSpPr>
              <p:nvPr/>
            </p:nvSpPr>
            <p:spPr bwMode="auto">
              <a:xfrm>
                <a:off x="2701" y="284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01" name="Line 958"/>
              <p:cNvSpPr>
                <a:spLocks noChangeShapeType="1"/>
              </p:cNvSpPr>
              <p:nvPr/>
            </p:nvSpPr>
            <p:spPr bwMode="auto">
              <a:xfrm flipV="1">
                <a:off x="2680" y="2839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02" name="Line 959"/>
              <p:cNvSpPr>
                <a:spLocks noChangeShapeType="1"/>
              </p:cNvSpPr>
              <p:nvPr/>
            </p:nvSpPr>
            <p:spPr bwMode="auto">
              <a:xfrm>
                <a:off x="2357" y="2839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03" name="Line 960"/>
              <p:cNvSpPr>
                <a:spLocks noChangeShapeType="1"/>
              </p:cNvSpPr>
              <p:nvPr/>
            </p:nvSpPr>
            <p:spPr bwMode="auto">
              <a:xfrm>
                <a:off x="2357" y="283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04" name="Line 961"/>
              <p:cNvSpPr>
                <a:spLocks noChangeShapeType="1"/>
              </p:cNvSpPr>
              <p:nvPr/>
            </p:nvSpPr>
            <p:spPr bwMode="auto">
              <a:xfrm flipV="1">
                <a:off x="2336" y="2838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05" name="Line 962"/>
              <p:cNvSpPr>
                <a:spLocks noChangeShapeType="1"/>
              </p:cNvSpPr>
              <p:nvPr/>
            </p:nvSpPr>
            <p:spPr bwMode="auto">
              <a:xfrm flipV="1">
                <a:off x="1872" y="2569"/>
                <a:ext cx="20" cy="5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06" name="Line 963"/>
              <p:cNvSpPr>
                <a:spLocks noChangeShapeType="1"/>
              </p:cNvSpPr>
              <p:nvPr/>
            </p:nvSpPr>
            <p:spPr bwMode="auto">
              <a:xfrm flipH="1">
                <a:off x="1872" y="261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07" name="Line 964"/>
              <p:cNvSpPr>
                <a:spLocks noChangeShapeType="1"/>
              </p:cNvSpPr>
              <p:nvPr/>
            </p:nvSpPr>
            <p:spPr bwMode="auto">
              <a:xfrm>
                <a:off x="1838" y="2533"/>
                <a:ext cx="34" cy="8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08" name="Line 965"/>
              <p:cNvSpPr>
                <a:spLocks noChangeShapeType="1"/>
              </p:cNvSpPr>
              <p:nvPr/>
            </p:nvSpPr>
            <p:spPr bwMode="auto">
              <a:xfrm flipV="1">
                <a:off x="2932" y="2838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09" name="Line 966"/>
              <p:cNvSpPr>
                <a:spLocks noChangeShapeType="1"/>
              </p:cNvSpPr>
              <p:nvPr/>
            </p:nvSpPr>
            <p:spPr bwMode="auto">
              <a:xfrm>
                <a:off x="2950" y="283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10" name="Line 967"/>
              <p:cNvSpPr>
                <a:spLocks noChangeShapeType="1"/>
              </p:cNvSpPr>
              <p:nvPr/>
            </p:nvSpPr>
            <p:spPr bwMode="auto">
              <a:xfrm>
                <a:off x="2953" y="2838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11" name="Line 968"/>
              <p:cNvSpPr>
                <a:spLocks noChangeShapeType="1"/>
              </p:cNvSpPr>
              <p:nvPr/>
            </p:nvSpPr>
            <p:spPr bwMode="auto">
              <a:xfrm>
                <a:off x="2247" y="1923"/>
                <a:ext cx="34" cy="1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12" name="Line 969"/>
              <p:cNvSpPr>
                <a:spLocks noChangeShapeType="1"/>
              </p:cNvSpPr>
              <p:nvPr/>
            </p:nvSpPr>
            <p:spPr bwMode="auto">
              <a:xfrm>
                <a:off x="2279" y="2024"/>
                <a:ext cx="2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13" name="Line 970"/>
              <p:cNvSpPr>
                <a:spLocks noChangeShapeType="1"/>
              </p:cNvSpPr>
              <p:nvPr/>
            </p:nvSpPr>
            <p:spPr bwMode="auto">
              <a:xfrm flipV="1">
                <a:off x="2269" y="1822"/>
                <a:ext cx="18" cy="3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14" name="Line 971"/>
              <p:cNvSpPr>
                <a:spLocks noChangeShapeType="1"/>
              </p:cNvSpPr>
              <p:nvPr/>
            </p:nvSpPr>
            <p:spPr bwMode="auto">
              <a:xfrm>
                <a:off x="2253" y="1792"/>
                <a:ext cx="34" cy="3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15" name="Line 972"/>
              <p:cNvSpPr>
                <a:spLocks noChangeShapeType="1"/>
              </p:cNvSpPr>
              <p:nvPr/>
            </p:nvSpPr>
            <p:spPr bwMode="auto">
              <a:xfrm flipV="1">
                <a:off x="2284" y="1964"/>
                <a:ext cx="18" cy="6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16" name="Line 973"/>
              <p:cNvSpPr>
                <a:spLocks noChangeShapeType="1"/>
              </p:cNvSpPr>
              <p:nvPr/>
            </p:nvSpPr>
            <p:spPr bwMode="auto">
              <a:xfrm>
                <a:off x="2269" y="1869"/>
                <a:ext cx="33" cy="9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17" name="Line 974"/>
              <p:cNvSpPr>
                <a:spLocks noChangeShapeType="1"/>
              </p:cNvSpPr>
              <p:nvPr/>
            </p:nvSpPr>
            <p:spPr bwMode="auto">
              <a:xfrm>
                <a:off x="2606" y="2838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18" name="Line 975"/>
              <p:cNvSpPr>
                <a:spLocks noChangeShapeType="1"/>
              </p:cNvSpPr>
              <p:nvPr/>
            </p:nvSpPr>
            <p:spPr bwMode="auto">
              <a:xfrm>
                <a:off x="2606" y="283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19" name="Line 976"/>
              <p:cNvSpPr>
                <a:spLocks noChangeShapeType="1"/>
              </p:cNvSpPr>
              <p:nvPr/>
            </p:nvSpPr>
            <p:spPr bwMode="auto">
              <a:xfrm flipV="1">
                <a:off x="2588" y="2839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20" name="Line 977"/>
              <p:cNvSpPr>
                <a:spLocks noChangeShapeType="1"/>
              </p:cNvSpPr>
              <p:nvPr/>
            </p:nvSpPr>
            <p:spPr bwMode="auto">
              <a:xfrm flipV="1">
                <a:off x="2253" y="1785"/>
                <a:ext cx="18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21" name="Line 978"/>
              <p:cNvSpPr>
                <a:spLocks noChangeShapeType="1"/>
              </p:cNvSpPr>
              <p:nvPr/>
            </p:nvSpPr>
            <p:spPr bwMode="auto">
              <a:xfrm>
                <a:off x="2271" y="178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22" name="Line 979"/>
              <p:cNvSpPr>
                <a:spLocks noChangeShapeType="1"/>
              </p:cNvSpPr>
              <p:nvPr/>
            </p:nvSpPr>
            <p:spPr bwMode="auto">
              <a:xfrm flipV="1">
                <a:off x="2244" y="2837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23" name="Line 980"/>
              <p:cNvSpPr>
                <a:spLocks noChangeShapeType="1"/>
              </p:cNvSpPr>
              <p:nvPr/>
            </p:nvSpPr>
            <p:spPr bwMode="auto">
              <a:xfrm>
                <a:off x="2262" y="283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24" name="Line 981"/>
              <p:cNvSpPr>
                <a:spLocks noChangeShapeType="1"/>
              </p:cNvSpPr>
              <p:nvPr/>
            </p:nvSpPr>
            <p:spPr bwMode="auto">
              <a:xfrm>
                <a:off x="2266" y="2837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25" name="Line 982"/>
              <p:cNvSpPr>
                <a:spLocks noChangeShapeType="1"/>
              </p:cNvSpPr>
              <p:nvPr/>
            </p:nvSpPr>
            <p:spPr bwMode="auto">
              <a:xfrm flipV="1">
                <a:off x="1450" y="2289"/>
                <a:ext cx="37" cy="10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26" name="Line 983"/>
              <p:cNvSpPr>
                <a:spLocks noChangeShapeType="1"/>
              </p:cNvSpPr>
              <p:nvPr/>
            </p:nvSpPr>
            <p:spPr bwMode="auto">
              <a:xfrm flipV="1">
                <a:off x="1450" y="2386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27" name="Line 984"/>
              <p:cNvSpPr>
                <a:spLocks noChangeShapeType="1"/>
              </p:cNvSpPr>
              <p:nvPr/>
            </p:nvSpPr>
            <p:spPr bwMode="auto">
              <a:xfrm>
                <a:off x="1428" y="2351"/>
                <a:ext cx="21" cy="3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28" name="Line 985"/>
              <p:cNvSpPr>
                <a:spLocks noChangeShapeType="1"/>
              </p:cNvSpPr>
              <p:nvPr/>
            </p:nvSpPr>
            <p:spPr bwMode="auto">
              <a:xfrm flipV="1">
                <a:off x="3177" y="2837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29" name="Line 986"/>
              <p:cNvSpPr>
                <a:spLocks noChangeShapeType="1"/>
              </p:cNvSpPr>
              <p:nvPr/>
            </p:nvSpPr>
            <p:spPr bwMode="auto">
              <a:xfrm>
                <a:off x="3198" y="283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30" name="Line 987"/>
              <p:cNvSpPr>
                <a:spLocks noChangeShapeType="1"/>
              </p:cNvSpPr>
              <p:nvPr/>
            </p:nvSpPr>
            <p:spPr bwMode="auto">
              <a:xfrm flipV="1">
                <a:off x="3217" y="2844"/>
                <a:ext cx="18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31" name="Line 988"/>
              <p:cNvSpPr>
                <a:spLocks noChangeShapeType="1"/>
              </p:cNvSpPr>
              <p:nvPr/>
            </p:nvSpPr>
            <p:spPr bwMode="auto">
              <a:xfrm>
                <a:off x="3202" y="2837"/>
                <a:ext cx="33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32" name="Line 989"/>
              <p:cNvSpPr>
                <a:spLocks noChangeShapeType="1"/>
              </p:cNvSpPr>
              <p:nvPr/>
            </p:nvSpPr>
            <p:spPr bwMode="auto">
              <a:xfrm flipV="1">
                <a:off x="2837" y="2837"/>
                <a:ext cx="17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33" name="Line 990"/>
              <p:cNvSpPr>
                <a:spLocks noChangeShapeType="1"/>
              </p:cNvSpPr>
              <p:nvPr/>
            </p:nvSpPr>
            <p:spPr bwMode="auto">
              <a:xfrm>
                <a:off x="2854" y="283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34" name="Line 991"/>
              <p:cNvSpPr>
                <a:spLocks noChangeShapeType="1"/>
              </p:cNvSpPr>
              <p:nvPr/>
            </p:nvSpPr>
            <p:spPr bwMode="auto">
              <a:xfrm>
                <a:off x="2858" y="2837"/>
                <a:ext cx="27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35" name="Line 992"/>
              <p:cNvSpPr>
                <a:spLocks noChangeShapeType="1"/>
              </p:cNvSpPr>
              <p:nvPr/>
            </p:nvSpPr>
            <p:spPr bwMode="auto">
              <a:xfrm flipV="1">
                <a:off x="2260" y="2032"/>
                <a:ext cx="20" cy="7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36" name="Line 993"/>
              <p:cNvSpPr>
                <a:spLocks noChangeShapeType="1"/>
              </p:cNvSpPr>
              <p:nvPr/>
            </p:nvSpPr>
            <p:spPr bwMode="auto">
              <a:xfrm>
                <a:off x="2258" y="2087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37" name="Line 994"/>
              <p:cNvSpPr>
                <a:spLocks noChangeShapeType="1"/>
              </p:cNvSpPr>
              <p:nvPr/>
            </p:nvSpPr>
            <p:spPr bwMode="auto">
              <a:xfrm flipH="1">
                <a:off x="2260" y="2099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38" name="Line 995"/>
              <p:cNvSpPr>
                <a:spLocks noChangeShapeType="1"/>
              </p:cNvSpPr>
              <p:nvPr/>
            </p:nvSpPr>
            <p:spPr bwMode="auto">
              <a:xfrm>
                <a:off x="2226" y="1988"/>
                <a:ext cx="31" cy="10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39" name="Line 996"/>
              <p:cNvSpPr>
                <a:spLocks noChangeShapeType="1"/>
              </p:cNvSpPr>
              <p:nvPr/>
            </p:nvSpPr>
            <p:spPr bwMode="auto">
              <a:xfrm>
                <a:off x="2257" y="2091"/>
                <a:ext cx="3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40" name="Line 997"/>
              <p:cNvSpPr>
                <a:spLocks noChangeShapeType="1"/>
              </p:cNvSpPr>
              <p:nvPr/>
            </p:nvSpPr>
            <p:spPr bwMode="auto">
              <a:xfrm flipV="1">
                <a:off x="2290" y="1790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41" name="Line 998"/>
              <p:cNvSpPr>
                <a:spLocks noChangeShapeType="1"/>
              </p:cNvSpPr>
              <p:nvPr/>
            </p:nvSpPr>
            <p:spPr bwMode="auto">
              <a:xfrm>
                <a:off x="2275" y="1785"/>
                <a:ext cx="33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42" name="Line 999"/>
              <p:cNvSpPr>
                <a:spLocks noChangeShapeType="1"/>
              </p:cNvSpPr>
              <p:nvPr/>
            </p:nvSpPr>
            <p:spPr bwMode="auto">
              <a:xfrm>
                <a:off x="2290" y="1826"/>
                <a:ext cx="34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43" name="Line 1000"/>
              <p:cNvSpPr>
                <a:spLocks noChangeShapeType="1"/>
              </p:cNvSpPr>
              <p:nvPr/>
            </p:nvSpPr>
            <p:spPr bwMode="auto">
              <a:xfrm flipH="1">
                <a:off x="2324" y="189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44" name="Line 1001"/>
              <p:cNvSpPr>
                <a:spLocks noChangeShapeType="1"/>
              </p:cNvSpPr>
              <p:nvPr/>
            </p:nvSpPr>
            <p:spPr bwMode="auto">
              <a:xfrm flipV="1">
                <a:off x="2306" y="1901"/>
                <a:ext cx="20" cy="5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45" name="Line 1002"/>
              <p:cNvSpPr>
                <a:spLocks noChangeShapeType="1"/>
              </p:cNvSpPr>
              <p:nvPr/>
            </p:nvSpPr>
            <p:spPr bwMode="auto">
              <a:xfrm>
                <a:off x="2511" y="2836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46" name="Line 1003"/>
              <p:cNvSpPr>
                <a:spLocks noChangeShapeType="1"/>
              </p:cNvSpPr>
              <p:nvPr/>
            </p:nvSpPr>
            <p:spPr bwMode="auto">
              <a:xfrm>
                <a:off x="2511" y="283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47" name="Line 1004"/>
              <p:cNvSpPr>
                <a:spLocks noChangeShapeType="1"/>
              </p:cNvSpPr>
              <p:nvPr/>
            </p:nvSpPr>
            <p:spPr bwMode="auto">
              <a:xfrm flipV="1">
                <a:off x="2493" y="2837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48" name="Line 1005"/>
              <p:cNvSpPr>
                <a:spLocks noChangeShapeType="1"/>
              </p:cNvSpPr>
              <p:nvPr/>
            </p:nvSpPr>
            <p:spPr bwMode="auto">
              <a:xfrm>
                <a:off x="1566" y="2269"/>
                <a:ext cx="22" cy="4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49" name="Line 1006"/>
              <p:cNvSpPr>
                <a:spLocks noChangeShapeType="1"/>
              </p:cNvSpPr>
              <p:nvPr/>
            </p:nvSpPr>
            <p:spPr bwMode="auto">
              <a:xfrm flipV="1">
                <a:off x="1588" y="2305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50" name="Line 1007"/>
              <p:cNvSpPr>
                <a:spLocks noChangeShapeType="1"/>
              </p:cNvSpPr>
              <p:nvPr/>
            </p:nvSpPr>
            <p:spPr bwMode="auto">
              <a:xfrm flipV="1">
                <a:off x="1591" y="2206"/>
                <a:ext cx="31" cy="10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51" name="Line 1008"/>
              <p:cNvSpPr>
                <a:spLocks noChangeShapeType="1"/>
              </p:cNvSpPr>
              <p:nvPr/>
            </p:nvSpPr>
            <p:spPr bwMode="auto">
              <a:xfrm>
                <a:off x="2167" y="2835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52" name="Line 1009"/>
              <p:cNvSpPr>
                <a:spLocks noChangeShapeType="1"/>
              </p:cNvSpPr>
              <p:nvPr/>
            </p:nvSpPr>
            <p:spPr bwMode="auto">
              <a:xfrm>
                <a:off x="2167" y="283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53" name="Line 1010"/>
              <p:cNvSpPr>
                <a:spLocks noChangeShapeType="1"/>
              </p:cNvSpPr>
              <p:nvPr/>
            </p:nvSpPr>
            <p:spPr bwMode="auto">
              <a:xfrm flipV="1">
                <a:off x="2146" y="2834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54" name="Line 1011"/>
              <p:cNvSpPr>
                <a:spLocks noChangeShapeType="1"/>
              </p:cNvSpPr>
              <p:nvPr/>
            </p:nvSpPr>
            <p:spPr bwMode="auto">
              <a:xfrm flipV="1">
                <a:off x="1994" y="2430"/>
                <a:ext cx="24" cy="6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55" name="Line 1012"/>
              <p:cNvSpPr>
                <a:spLocks noChangeShapeType="1"/>
              </p:cNvSpPr>
              <p:nvPr/>
            </p:nvSpPr>
            <p:spPr bwMode="auto">
              <a:xfrm>
                <a:off x="1992" y="2487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56" name="Line 1013"/>
              <p:cNvSpPr>
                <a:spLocks noChangeShapeType="1"/>
              </p:cNvSpPr>
              <p:nvPr/>
            </p:nvSpPr>
            <p:spPr bwMode="auto">
              <a:xfrm>
                <a:off x="1957" y="2386"/>
                <a:ext cx="34" cy="10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57" name="Line 1014"/>
              <p:cNvSpPr>
                <a:spLocks noChangeShapeType="1"/>
              </p:cNvSpPr>
              <p:nvPr/>
            </p:nvSpPr>
            <p:spPr bwMode="auto">
              <a:xfrm flipV="1">
                <a:off x="3082" y="2835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58" name="Line 1015"/>
              <p:cNvSpPr>
                <a:spLocks noChangeShapeType="1"/>
              </p:cNvSpPr>
              <p:nvPr/>
            </p:nvSpPr>
            <p:spPr bwMode="auto">
              <a:xfrm>
                <a:off x="3103" y="283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59" name="Line 1016"/>
              <p:cNvSpPr>
                <a:spLocks noChangeShapeType="1"/>
              </p:cNvSpPr>
              <p:nvPr/>
            </p:nvSpPr>
            <p:spPr bwMode="auto">
              <a:xfrm>
                <a:off x="3107" y="2835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60" name="Line 1017"/>
              <p:cNvSpPr>
                <a:spLocks noChangeShapeType="1"/>
              </p:cNvSpPr>
              <p:nvPr/>
            </p:nvSpPr>
            <p:spPr bwMode="auto">
              <a:xfrm flipV="1">
                <a:off x="2116" y="2272"/>
                <a:ext cx="21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61" name="Line 1018"/>
              <p:cNvSpPr>
                <a:spLocks noChangeShapeType="1"/>
              </p:cNvSpPr>
              <p:nvPr/>
            </p:nvSpPr>
            <p:spPr bwMode="auto">
              <a:xfrm flipH="1">
                <a:off x="2116" y="2338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62" name="Line 1019"/>
              <p:cNvSpPr>
                <a:spLocks noChangeShapeType="1"/>
              </p:cNvSpPr>
              <p:nvPr/>
            </p:nvSpPr>
            <p:spPr bwMode="auto">
              <a:xfrm>
                <a:off x="2083" y="2222"/>
                <a:ext cx="34" cy="11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63" name="Line 1020"/>
              <p:cNvSpPr>
                <a:spLocks noChangeShapeType="1"/>
              </p:cNvSpPr>
              <p:nvPr/>
            </p:nvSpPr>
            <p:spPr bwMode="auto">
              <a:xfrm>
                <a:off x="2759" y="2835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64" name="Line 1021"/>
              <p:cNvSpPr>
                <a:spLocks noChangeShapeType="1"/>
              </p:cNvSpPr>
              <p:nvPr/>
            </p:nvSpPr>
            <p:spPr bwMode="auto">
              <a:xfrm>
                <a:off x="2759" y="283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65" name="Line 1022"/>
              <p:cNvSpPr>
                <a:spLocks noChangeShapeType="1"/>
              </p:cNvSpPr>
              <p:nvPr/>
            </p:nvSpPr>
            <p:spPr bwMode="auto">
              <a:xfrm flipV="1">
                <a:off x="2738" y="2834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66" name="Line 1023"/>
              <p:cNvSpPr>
                <a:spLocks noChangeShapeType="1"/>
              </p:cNvSpPr>
              <p:nvPr/>
            </p:nvSpPr>
            <p:spPr bwMode="auto">
              <a:xfrm flipV="1">
                <a:off x="2398" y="2834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67" name="Line 1024"/>
              <p:cNvSpPr>
                <a:spLocks noChangeShapeType="1"/>
              </p:cNvSpPr>
              <p:nvPr/>
            </p:nvSpPr>
            <p:spPr bwMode="auto">
              <a:xfrm>
                <a:off x="2416" y="283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25"/>
            <p:cNvGrpSpPr>
              <a:grpSpLocks/>
            </p:cNvGrpSpPr>
            <p:nvPr/>
          </p:nvGrpSpPr>
          <p:grpSpPr bwMode="auto">
            <a:xfrm>
              <a:off x="1521" y="3034"/>
              <a:ext cx="1430" cy="686"/>
              <a:chOff x="1370" y="1767"/>
              <a:chExt cx="1887" cy="1084"/>
            </a:xfrm>
          </p:grpSpPr>
          <p:sp>
            <p:nvSpPr>
              <p:cNvPr id="34168" name="Line 1026"/>
              <p:cNvSpPr>
                <a:spLocks noChangeShapeType="1"/>
              </p:cNvSpPr>
              <p:nvPr/>
            </p:nvSpPr>
            <p:spPr bwMode="auto">
              <a:xfrm>
                <a:off x="2419" y="2834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69" name="Line 1027"/>
              <p:cNvSpPr>
                <a:spLocks noChangeShapeType="1"/>
              </p:cNvSpPr>
              <p:nvPr/>
            </p:nvSpPr>
            <p:spPr bwMode="auto">
              <a:xfrm flipV="1">
                <a:off x="2051" y="2832"/>
                <a:ext cx="21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70" name="Line 1028"/>
              <p:cNvSpPr>
                <a:spLocks noChangeShapeType="1"/>
              </p:cNvSpPr>
              <p:nvPr/>
            </p:nvSpPr>
            <p:spPr bwMode="auto">
              <a:xfrm>
                <a:off x="2051" y="2845"/>
                <a:ext cx="37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71" name="Line 1029"/>
              <p:cNvSpPr>
                <a:spLocks noChangeShapeType="1"/>
              </p:cNvSpPr>
              <p:nvPr/>
            </p:nvSpPr>
            <p:spPr bwMode="auto">
              <a:xfrm>
                <a:off x="2072" y="283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72" name="Line 1030"/>
              <p:cNvSpPr>
                <a:spLocks noChangeShapeType="1"/>
              </p:cNvSpPr>
              <p:nvPr/>
            </p:nvSpPr>
            <p:spPr bwMode="auto">
              <a:xfrm>
                <a:off x="2075" y="2832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73" name="Line 1031"/>
              <p:cNvSpPr>
                <a:spLocks noChangeShapeType="1"/>
              </p:cNvSpPr>
              <p:nvPr/>
            </p:nvSpPr>
            <p:spPr bwMode="auto">
              <a:xfrm>
                <a:off x="1817" y="2591"/>
                <a:ext cx="33" cy="7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74" name="Line 1032"/>
              <p:cNvSpPr>
                <a:spLocks noChangeShapeType="1"/>
              </p:cNvSpPr>
              <p:nvPr/>
            </p:nvSpPr>
            <p:spPr bwMode="auto">
              <a:xfrm>
                <a:off x="1848" y="2663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75" name="Line 1033"/>
              <p:cNvSpPr>
                <a:spLocks noChangeShapeType="1"/>
              </p:cNvSpPr>
              <p:nvPr/>
            </p:nvSpPr>
            <p:spPr bwMode="auto">
              <a:xfrm flipV="1">
                <a:off x="1854" y="2622"/>
                <a:ext cx="20" cy="4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76" name="Line 1034"/>
              <p:cNvSpPr>
                <a:spLocks noChangeShapeType="1"/>
              </p:cNvSpPr>
              <p:nvPr/>
            </p:nvSpPr>
            <p:spPr bwMode="auto">
              <a:xfrm flipV="1">
                <a:off x="2987" y="2833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77" name="Line 1035"/>
              <p:cNvSpPr>
                <a:spLocks noChangeShapeType="1"/>
              </p:cNvSpPr>
              <p:nvPr/>
            </p:nvSpPr>
            <p:spPr bwMode="auto">
              <a:xfrm>
                <a:off x="3008" y="283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78" name="Line 1036"/>
              <p:cNvSpPr>
                <a:spLocks noChangeShapeType="1"/>
              </p:cNvSpPr>
              <p:nvPr/>
            </p:nvSpPr>
            <p:spPr bwMode="auto">
              <a:xfrm>
                <a:off x="3011" y="283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79" name="Line 1037"/>
              <p:cNvSpPr>
                <a:spLocks noChangeShapeType="1"/>
              </p:cNvSpPr>
              <p:nvPr/>
            </p:nvSpPr>
            <p:spPr bwMode="auto">
              <a:xfrm>
                <a:off x="3011" y="283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80" name="Line 1038"/>
              <p:cNvSpPr>
                <a:spLocks noChangeShapeType="1"/>
              </p:cNvSpPr>
              <p:nvPr/>
            </p:nvSpPr>
            <p:spPr bwMode="auto">
              <a:xfrm>
                <a:off x="3015" y="2836"/>
                <a:ext cx="27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81" name="Line 1039"/>
              <p:cNvSpPr>
                <a:spLocks noChangeShapeType="1"/>
              </p:cNvSpPr>
              <p:nvPr/>
            </p:nvSpPr>
            <p:spPr bwMode="auto">
              <a:xfrm>
                <a:off x="2664" y="2833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82" name="Line 1040"/>
              <p:cNvSpPr>
                <a:spLocks noChangeShapeType="1"/>
              </p:cNvSpPr>
              <p:nvPr/>
            </p:nvSpPr>
            <p:spPr bwMode="auto">
              <a:xfrm>
                <a:off x="2664" y="283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83" name="Line 1041"/>
              <p:cNvSpPr>
                <a:spLocks noChangeShapeType="1"/>
              </p:cNvSpPr>
              <p:nvPr/>
            </p:nvSpPr>
            <p:spPr bwMode="auto">
              <a:xfrm flipV="1">
                <a:off x="2643" y="2832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84" name="Line 1042"/>
              <p:cNvSpPr>
                <a:spLocks noChangeShapeType="1"/>
              </p:cNvSpPr>
              <p:nvPr/>
            </p:nvSpPr>
            <p:spPr bwMode="auto">
              <a:xfrm>
                <a:off x="2321" y="2832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85" name="Line 1043"/>
              <p:cNvSpPr>
                <a:spLocks noChangeShapeType="1"/>
              </p:cNvSpPr>
              <p:nvPr/>
            </p:nvSpPr>
            <p:spPr bwMode="auto">
              <a:xfrm>
                <a:off x="2321" y="283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86" name="Line 1044"/>
              <p:cNvSpPr>
                <a:spLocks noChangeShapeType="1"/>
              </p:cNvSpPr>
              <p:nvPr/>
            </p:nvSpPr>
            <p:spPr bwMode="auto">
              <a:xfrm flipV="1">
                <a:off x="2303" y="2833"/>
                <a:ext cx="20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87" name="Line 1045"/>
              <p:cNvSpPr>
                <a:spLocks noChangeShapeType="1"/>
              </p:cNvSpPr>
              <p:nvPr/>
            </p:nvSpPr>
            <p:spPr bwMode="auto">
              <a:xfrm>
                <a:off x="2205" y="2057"/>
                <a:ext cx="33" cy="12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88" name="Line 1046"/>
              <p:cNvSpPr>
                <a:spLocks noChangeShapeType="1"/>
              </p:cNvSpPr>
              <p:nvPr/>
            </p:nvSpPr>
            <p:spPr bwMode="auto">
              <a:xfrm flipH="1">
                <a:off x="2238" y="2175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89" name="Line 1047"/>
              <p:cNvSpPr>
                <a:spLocks noChangeShapeType="1"/>
              </p:cNvSpPr>
              <p:nvPr/>
            </p:nvSpPr>
            <p:spPr bwMode="auto">
              <a:xfrm flipV="1">
                <a:off x="2242" y="2106"/>
                <a:ext cx="17" cy="6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90" name="Line 1048"/>
              <p:cNvSpPr>
                <a:spLocks noChangeShapeType="1"/>
              </p:cNvSpPr>
              <p:nvPr/>
            </p:nvSpPr>
            <p:spPr bwMode="auto">
              <a:xfrm flipV="1">
                <a:off x="2895" y="2831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91" name="Line 1049"/>
              <p:cNvSpPr>
                <a:spLocks noChangeShapeType="1"/>
              </p:cNvSpPr>
              <p:nvPr/>
            </p:nvSpPr>
            <p:spPr bwMode="auto">
              <a:xfrm>
                <a:off x="2913" y="283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92" name="Line 1050"/>
              <p:cNvSpPr>
                <a:spLocks noChangeShapeType="1"/>
              </p:cNvSpPr>
              <p:nvPr/>
            </p:nvSpPr>
            <p:spPr bwMode="auto">
              <a:xfrm>
                <a:off x="2916" y="2831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93" name="Line 1051"/>
              <p:cNvSpPr>
                <a:spLocks noChangeShapeType="1"/>
              </p:cNvSpPr>
              <p:nvPr/>
            </p:nvSpPr>
            <p:spPr bwMode="auto">
              <a:xfrm flipV="1">
                <a:off x="2548" y="2831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94" name="Line 1052"/>
              <p:cNvSpPr>
                <a:spLocks noChangeShapeType="1"/>
              </p:cNvSpPr>
              <p:nvPr/>
            </p:nvSpPr>
            <p:spPr bwMode="auto">
              <a:xfrm>
                <a:off x="2569" y="283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95" name="Line 1053"/>
              <p:cNvSpPr>
                <a:spLocks noChangeShapeType="1"/>
              </p:cNvSpPr>
              <p:nvPr/>
            </p:nvSpPr>
            <p:spPr bwMode="auto">
              <a:xfrm>
                <a:off x="2572" y="283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96" name="Line 1054"/>
              <p:cNvSpPr>
                <a:spLocks noChangeShapeType="1"/>
              </p:cNvSpPr>
              <p:nvPr/>
            </p:nvSpPr>
            <p:spPr bwMode="auto">
              <a:xfrm>
                <a:off x="2572" y="283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97" name="Line 1055"/>
              <p:cNvSpPr>
                <a:spLocks noChangeShapeType="1"/>
              </p:cNvSpPr>
              <p:nvPr/>
            </p:nvSpPr>
            <p:spPr bwMode="auto">
              <a:xfrm>
                <a:off x="2576" y="2833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98" name="Line 1056"/>
              <p:cNvSpPr>
                <a:spLocks noChangeShapeType="1"/>
              </p:cNvSpPr>
              <p:nvPr/>
            </p:nvSpPr>
            <p:spPr bwMode="auto">
              <a:xfrm flipV="1">
                <a:off x="1829" y="2667"/>
                <a:ext cx="20" cy="4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99" name="Line 1057"/>
              <p:cNvSpPr>
                <a:spLocks noChangeShapeType="1"/>
              </p:cNvSpPr>
              <p:nvPr/>
            </p:nvSpPr>
            <p:spPr bwMode="auto">
              <a:xfrm>
                <a:off x="1827" y="2705"/>
                <a:ext cx="2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00" name="Line 1058"/>
              <p:cNvSpPr>
                <a:spLocks noChangeShapeType="1"/>
              </p:cNvSpPr>
              <p:nvPr/>
            </p:nvSpPr>
            <p:spPr bwMode="auto">
              <a:xfrm>
                <a:off x="1792" y="2640"/>
                <a:ext cx="38" cy="6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01" name="Line 1059"/>
              <p:cNvSpPr>
                <a:spLocks noChangeShapeType="1"/>
              </p:cNvSpPr>
              <p:nvPr/>
            </p:nvSpPr>
            <p:spPr bwMode="auto">
              <a:xfrm flipV="1">
                <a:off x="2204" y="2830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02" name="Line 1060"/>
              <p:cNvSpPr>
                <a:spLocks noChangeShapeType="1"/>
              </p:cNvSpPr>
              <p:nvPr/>
            </p:nvSpPr>
            <p:spPr bwMode="auto">
              <a:xfrm>
                <a:off x="2225" y="283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03" name="Line 1061"/>
              <p:cNvSpPr>
                <a:spLocks noChangeShapeType="1"/>
              </p:cNvSpPr>
              <p:nvPr/>
            </p:nvSpPr>
            <p:spPr bwMode="auto">
              <a:xfrm>
                <a:off x="2229" y="2830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04" name="Line 1062"/>
              <p:cNvSpPr>
                <a:spLocks noChangeShapeType="1"/>
              </p:cNvSpPr>
              <p:nvPr/>
            </p:nvSpPr>
            <p:spPr bwMode="auto">
              <a:xfrm flipV="1">
                <a:off x="2308" y="1772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05" name="Line 1063"/>
              <p:cNvSpPr>
                <a:spLocks noChangeShapeType="1"/>
              </p:cNvSpPr>
              <p:nvPr/>
            </p:nvSpPr>
            <p:spPr bwMode="auto">
              <a:xfrm>
                <a:off x="2311" y="1793"/>
                <a:ext cx="34" cy="5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06" name="Line 1064"/>
              <p:cNvSpPr>
                <a:spLocks noChangeShapeType="1"/>
              </p:cNvSpPr>
              <p:nvPr/>
            </p:nvSpPr>
            <p:spPr bwMode="auto">
              <a:xfrm>
                <a:off x="2329" y="1772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07" name="Line 1065"/>
              <p:cNvSpPr>
                <a:spLocks noChangeShapeType="1"/>
              </p:cNvSpPr>
              <p:nvPr/>
            </p:nvSpPr>
            <p:spPr bwMode="auto">
              <a:xfrm flipH="1">
                <a:off x="2345" y="1844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08" name="Line 1066"/>
              <p:cNvSpPr>
                <a:spLocks noChangeShapeType="1"/>
              </p:cNvSpPr>
              <p:nvPr/>
            </p:nvSpPr>
            <p:spPr bwMode="auto">
              <a:xfrm flipV="1">
                <a:off x="2327" y="1847"/>
                <a:ext cx="17" cy="5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09" name="Line 1067"/>
              <p:cNvSpPr>
                <a:spLocks noChangeShapeType="1"/>
              </p:cNvSpPr>
              <p:nvPr/>
            </p:nvSpPr>
            <p:spPr bwMode="auto">
              <a:xfrm flipV="1">
                <a:off x="2303" y="1779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10" name="Line 1068"/>
              <p:cNvSpPr>
                <a:spLocks noChangeShapeType="1"/>
              </p:cNvSpPr>
              <p:nvPr/>
            </p:nvSpPr>
            <p:spPr bwMode="auto">
              <a:xfrm>
                <a:off x="2320" y="1777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11" name="Line 1069"/>
              <p:cNvSpPr>
                <a:spLocks noChangeShapeType="1"/>
              </p:cNvSpPr>
              <p:nvPr/>
            </p:nvSpPr>
            <p:spPr bwMode="auto">
              <a:xfrm>
                <a:off x="2323" y="1775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12" name="Line 1070"/>
              <p:cNvSpPr>
                <a:spLocks noChangeShapeType="1"/>
              </p:cNvSpPr>
              <p:nvPr/>
            </p:nvSpPr>
            <p:spPr bwMode="auto">
              <a:xfrm>
                <a:off x="2327" y="1772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13" name="Line 1071"/>
              <p:cNvSpPr>
                <a:spLocks noChangeShapeType="1"/>
              </p:cNvSpPr>
              <p:nvPr/>
            </p:nvSpPr>
            <p:spPr bwMode="auto">
              <a:xfrm>
                <a:off x="3161" y="2830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14" name="Line 1072"/>
              <p:cNvSpPr>
                <a:spLocks noChangeShapeType="1"/>
              </p:cNvSpPr>
              <p:nvPr/>
            </p:nvSpPr>
            <p:spPr bwMode="auto">
              <a:xfrm>
                <a:off x="3161" y="283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15" name="Line 1073"/>
              <p:cNvSpPr>
                <a:spLocks noChangeShapeType="1"/>
              </p:cNvSpPr>
              <p:nvPr/>
            </p:nvSpPr>
            <p:spPr bwMode="auto">
              <a:xfrm flipV="1">
                <a:off x="3144" y="2831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16" name="Line 1074"/>
              <p:cNvSpPr>
                <a:spLocks noChangeShapeType="1"/>
              </p:cNvSpPr>
              <p:nvPr/>
            </p:nvSpPr>
            <p:spPr bwMode="auto">
              <a:xfrm>
                <a:off x="2818" y="2829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17" name="Line 1075"/>
              <p:cNvSpPr>
                <a:spLocks noChangeShapeType="1"/>
              </p:cNvSpPr>
              <p:nvPr/>
            </p:nvSpPr>
            <p:spPr bwMode="auto">
              <a:xfrm>
                <a:off x="2818" y="282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18" name="Line 1076"/>
              <p:cNvSpPr>
                <a:spLocks noChangeShapeType="1"/>
              </p:cNvSpPr>
              <p:nvPr/>
            </p:nvSpPr>
            <p:spPr bwMode="auto">
              <a:xfrm flipV="1">
                <a:off x="2800" y="2831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19" name="Line 1077"/>
              <p:cNvSpPr>
                <a:spLocks noChangeShapeType="1"/>
              </p:cNvSpPr>
              <p:nvPr/>
            </p:nvSpPr>
            <p:spPr bwMode="auto">
              <a:xfrm>
                <a:off x="2474" y="2829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20" name="Line 1078"/>
              <p:cNvSpPr>
                <a:spLocks noChangeShapeType="1"/>
              </p:cNvSpPr>
              <p:nvPr/>
            </p:nvSpPr>
            <p:spPr bwMode="auto">
              <a:xfrm>
                <a:off x="2474" y="282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21" name="Line 1079"/>
              <p:cNvSpPr>
                <a:spLocks noChangeShapeType="1"/>
              </p:cNvSpPr>
              <p:nvPr/>
            </p:nvSpPr>
            <p:spPr bwMode="auto">
              <a:xfrm flipV="1">
                <a:off x="2456" y="2830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22" name="Line 1080"/>
              <p:cNvSpPr>
                <a:spLocks noChangeShapeType="1"/>
              </p:cNvSpPr>
              <p:nvPr/>
            </p:nvSpPr>
            <p:spPr bwMode="auto">
              <a:xfrm flipV="1">
                <a:off x="2112" y="2827"/>
                <a:ext cx="18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23" name="Line 1081"/>
              <p:cNvSpPr>
                <a:spLocks noChangeShapeType="1"/>
              </p:cNvSpPr>
              <p:nvPr/>
            </p:nvSpPr>
            <p:spPr bwMode="auto">
              <a:xfrm>
                <a:off x="2130" y="282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24" name="Line 1082"/>
              <p:cNvSpPr>
                <a:spLocks noChangeShapeType="1"/>
              </p:cNvSpPr>
              <p:nvPr/>
            </p:nvSpPr>
            <p:spPr bwMode="auto">
              <a:xfrm>
                <a:off x="2134" y="2827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25" name="Line 1083"/>
              <p:cNvSpPr>
                <a:spLocks noChangeShapeType="1"/>
              </p:cNvSpPr>
              <p:nvPr/>
            </p:nvSpPr>
            <p:spPr bwMode="auto">
              <a:xfrm>
                <a:off x="3066" y="2828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26" name="Line 1084"/>
              <p:cNvSpPr>
                <a:spLocks noChangeShapeType="1"/>
              </p:cNvSpPr>
              <p:nvPr/>
            </p:nvSpPr>
            <p:spPr bwMode="auto">
              <a:xfrm>
                <a:off x="3066" y="282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27" name="Line 1085"/>
              <p:cNvSpPr>
                <a:spLocks noChangeShapeType="1"/>
              </p:cNvSpPr>
              <p:nvPr/>
            </p:nvSpPr>
            <p:spPr bwMode="auto">
              <a:xfrm flipV="1">
                <a:off x="3045" y="2827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28" name="Line 1086"/>
              <p:cNvSpPr>
                <a:spLocks noChangeShapeType="1"/>
              </p:cNvSpPr>
              <p:nvPr/>
            </p:nvSpPr>
            <p:spPr bwMode="auto">
              <a:xfrm>
                <a:off x="2722" y="2828"/>
                <a:ext cx="35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29" name="Line 1087"/>
              <p:cNvSpPr>
                <a:spLocks noChangeShapeType="1"/>
              </p:cNvSpPr>
              <p:nvPr/>
            </p:nvSpPr>
            <p:spPr bwMode="auto">
              <a:xfrm>
                <a:off x="2722" y="282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30" name="Line 1088"/>
              <p:cNvSpPr>
                <a:spLocks noChangeShapeType="1"/>
              </p:cNvSpPr>
              <p:nvPr/>
            </p:nvSpPr>
            <p:spPr bwMode="auto">
              <a:xfrm flipV="1">
                <a:off x="2704" y="2829"/>
                <a:ext cx="1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31" name="Line 1089"/>
              <p:cNvSpPr>
                <a:spLocks noChangeShapeType="1"/>
              </p:cNvSpPr>
              <p:nvPr/>
            </p:nvSpPr>
            <p:spPr bwMode="auto">
              <a:xfrm flipV="1">
                <a:off x="1972" y="2493"/>
                <a:ext cx="21" cy="5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32" name="Line 1090"/>
              <p:cNvSpPr>
                <a:spLocks noChangeShapeType="1"/>
              </p:cNvSpPr>
              <p:nvPr/>
            </p:nvSpPr>
            <p:spPr bwMode="auto">
              <a:xfrm>
                <a:off x="1971" y="254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33" name="Line 1091"/>
              <p:cNvSpPr>
                <a:spLocks noChangeShapeType="1"/>
              </p:cNvSpPr>
              <p:nvPr/>
            </p:nvSpPr>
            <p:spPr bwMode="auto">
              <a:xfrm>
                <a:off x="1939" y="2452"/>
                <a:ext cx="34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34" name="Line 1092"/>
              <p:cNvSpPr>
                <a:spLocks noChangeShapeType="1"/>
              </p:cNvSpPr>
              <p:nvPr/>
            </p:nvSpPr>
            <p:spPr bwMode="auto">
              <a:xfrm>
                <a:off x="2379" y="2827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35" name="Line 1093"/>
              <p:cNvSpPr>
                <a:spLocks noChangeShapeType="1"/>
              </p:cNvSpPr>
              <p:nvPr/>
            </p:nvSpPr>
            <p:spPr bwMode="auto">
              <a:xfrm>
                <a:off x="2379" y="282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36" name="Line 1094"/>
              <p:cNvSpPr>
                <a:spLocks noChangeShapeType="1"/>
              </p:cNvSpPr>
              <p:nvPr/>
            </p:nvSpPr>
            <p:spPr bwMode="auto">
              <a:xfrm flipV="1">
                <a:off x="2361" y="2828"/>
                <a:ext cx="20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37" name="Line 1095"/>
              <p:cNvSpPr>
                <a:spLocks noChangeShapeType="1"/>
              </p:cNvSpPr>
              <p:nvPr/>
            </p:nvSpPr>
            <p:spPr bwMode="auto">
              <a:xfrm flipV="1">
                <a:off x="2014" y="2822"/>
                <a:ext cx="21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38" name="Line 1096"/>
              <p:cNvSpPr>
                <a:spLocks noChangeShapeType="1"/>
              </p:cNvSpPr>
              <p:nvPr/>
            </p:nvSpPr>
            <p:spPr bwMode="auto">
              <a:xfrm>
                <a:off x="2014" y="2836"/>
                <a:ext cx="3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39" name="Line 1097"/>
              <p:cNvSpPr>
                <a:spLocks noChangeShapeType="1"/>
              </p:cNvSpPr>
              <p:nvPr/>
            </p:nvSpPr>
            <p:spPr bwMode="auto">
              <a:xfrm>
                <a:off x="2035" y="282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40" name="Line 1098"/>
              <p:cNvSpPr>
                <a:spLocks noChangeShapeType="1"/>
              </p:cNvSpPr>
              <p:nvPr/>
            </p:nvSpPr>
            <p:spPr bwMode="auto">
              <a:xfrm>
                <a:off x="2038" y="282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41" name="Line 1099"/>
              <p:cNvSpPr>
                <a:spLocks noChangeShapeType="1"/>
              </p:cNvSpPr>
              <p:nvPr/>
            </p:nvSpPr>
            <p:spPr bwMode="auto">
              <a:xfrm>
                <a:off x="2038" y="282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42" name="Line 1100"/>
              <p:cNvSpPr>
                <a:spLocks noChangeShapeType="1"/>
              </p:cNvSpPr>
              <p:nvPr/>
            </p:nvSpPr>
            <p:spPr bwMode="auto">
              <a:xfrm>
                <a:off x="2042" y="2824"/>
                <a:ext cx="2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43" name="Line 1101"/>
              <p:cNvSpPr>
                <a:spLocks noChangeShapeType="1"/>
              </p:cNvSpPr>
              <p:nvPr/>
            </p:nvSpPr>
            <p:spPr bwMode="auto">
              <a:xfrm>
                <a:off x="2061" y="2294"/>
                <a:ext cx="34" cy="1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44" name="Line 1102"/>
              <p:cNvSpPr>
                <a:spLocks noChangeShapeType="1"/>
              </p:cNvSpPr>
              <p:nvPr/>
            </p:nvSpPr>
            <p:spPr bwMode="auto">
              <a:xfrm flipH="1">
                <a:off x="2095" y="2406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45" name="Line 1103"/>
              <p:cNvSpPr>
                <a:spLocks noChangeShapeType="1"/>
              </p:cNvSpPr>
              <p:nvPr/>
            </p:nvSpPr>
            <p:spPr bwMode="auto">
              <a:xfrm flipV="1">
                <a:off x="2098" y="2345"/>
                <a:ext cx="17" cy="6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46" name="Line 1104"/>
              <p:cNvSpPr>
                <a:spLocks noChangeShapeType="1"/>
              </p:cNvSpPr>
              <p:nvPr/>
            </p:nvSpPr>
            <p:spPr bwMode="auto">
              <a:xfrm>
                <a:off x="2971" y="2826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47" name="Line 1105"/>
              <p:cNvSpPr>
                <a:spLocks noChangeShapeType="1"/>
              </p:cNvSpPr>
              <p:nvPr/>
            </p:nvSpPr>
            <p:spPr bwMode="auto">
              <a:xfrm>
                <a:off x="2971" y="282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48" name="Line 1106"/>
              <p:cNvSpPr>
                <a:spLocks noChangeShapeType="1"/>
              </p:cNvSpPr>
              <p:nvPr/>
            </p:nvSpPr>
            <p:spPr bwMode="auto">
              <a:xfrm flipV="1">
                <a:off x="2953" y="2825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49" name="Line 1107"/>
              <p:cNvSpPr>
                <a:spLocks noChangeShapeType="1"/>
              </p:cNvSpPr>
              <p:nvPr/>
            </p:nvSpPr>
            <p:spPr bwMode="auto">
              <a:xfrm flipV="1">
                <a:off x="2606" y="2826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50" name="Line 1108"/>
              <p:cNvSpPr>
                <a:spLocks noChangeShapeType="1"/>
              </p:cNvSpPr>
              <p:nvPr/>
            </p:nvSpPr>
            <p:spPr bwMode="auto">
              <a:xfrm>
                <a:off x="2627" y="282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51" name="Line 1109"/>
              <p:cNvSpPr>
                <a:spLocks noChangeShapeType="1"/>
              </p:cNvSpPr>
              <p:nvPr/>
            </p:nvSpPr>
            <p:spPr bwMode="auto">
              <a:xfrm>
                <a:off x="2631" y="2826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52" name="Line 1110"/>
              <p:cNvSpPr>
                <a:spLocks noChangeShapeType="1"/>
              </p:cNvSpPr>
              <p:nvPr/>
            </p:nvSpPr>
            <p:spPr bwMode="auto">
              <a:xfrm flipV="1">
                <a:off x="2217" y="2181"/>
                <a:ext cx="24" cy="7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53" name="Line 1111"/>
              <p:cNvSpPr>
                <a:spLocks noChangeShapeType="1"/>
              </p:cNvSpPr>
              <p:nvPr/>
            </p:nvSpPr>
            <p:spPr bwMode="auto">
              <a:xfrm>
                <a:off x="2215" y="2248"/>
                <a:ext cx="2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54" name="Line 1112"/>
              <p:cNvSpPr>
                <a:spLocks noChangeShapeType="1"/>
              </p:cNvSpPr>
              <p:nvPr/>
            </p:nvSpPr>
            <p:spPr bwMode="auto">
              <a:xfrm>
                <a:off x="2180" y="2130"/>
                <a:ext cx="34" cy="11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55" name="Line 1113"/>
              <p:cNvSpPr>
                <a:spLocks noChangeShapeType="1"/>
              </p:cNvSpPr>
              <p:nvPr/>
            </p:nvSpPr>
            <p:spPr bwMode="auto">
              <a:xfrm>
                <a:off x="2284" y="2825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56" name="Line 1114"/>
              <p:cNvSpPr>
                <a:spLocks noChangeShapeType="1"/>
              </p:cNvSpPr>
              <p:nvPr/>
            </p:nvSpPr>
            <p:spPr bwMode="auto">
              <a:xfrm>
                <a:off x="2284" y="282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57" name="Line 1115"/>
              <p:cNvSpPr>
                <a:spLocks noChangeShapeType="1"/>
              </p:cNvSpPr>
              <p:nvPr/>
            </p:nvSpPr>
            <p:spPr bwMode="auto">
              <a:xfrm flipV="1">
                <a:off x="2266" y="2826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58" name="Line 1116"/>
              <p:cNvSpPr>
                <a:spLocks noChangeShapeType="1"/>
              </p:cNvSpPr>
              <p:nvPr/>
            </p:nvSpPr>
            <p:spPr bwMode="auto">
              <a:xfrm flipV="1">
                <a:off x="3239" y="2832"/>
                <a:ext cx="18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59" name="Line 1117"/>
              <p:cNvSpPr>
                <a:spLocks noChangeShapeType="1"/>
              </p:cNvSpPr>
              <p:nvPr/>
            </p:nvSpPr>
            <p:spPr bwMode="auto">
              <a:xfrm>
                <a:off x="3220" y="2825"/>
                <a:ext cx="3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60" name="Line 1118"/>
              <p:cNvSpPr>
                <a:spLocks noChangeShapeType="1"/>
              </p:cNvSpPr>
              <p:nvPr/>
            </p:nvSpPr>
            <p:spPr bwMode="auto">
              <a:xfrm>
                <a:off x="3220" y="282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61" name="Line 1119"/>
              <p:cNvSpPr>
                <a:spLocks noChangeShapeType="1"/>
              </p:cNvSpPr>
              <p:nvPr/>
            </p:nvSpPr>
            <p:spPr bwMode="auto">
              <a:xfrm flipV="1">
                <a:off x="3202" y="2826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62" name="Line 1120"/>
              <p:cNvSpPr>
                <a:spLocks noChangeShapeType="1"/>
              </p:cNvSpPr>
              <p:nvPr/>
            </p:nvSpPr>
            <p:spPr bwMode="auto">
              <a:xfrm flipV="1">
                <a:off x="2854" y="2824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63" name="Line 1121"/>
              <p:cNvSpPr>
                <a:spLocks noChangeShapeType="1"/>
              </p:cNvSpPr>
              <p:nvPr/>
            </p:nvSpPr>
            <p:spPr bwMode="auto">
              <a:xfrm>
                <a:off x="2876" y="282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64" name="Line 1122"/>
              <p:cNvSpPr>
                <a:spLocks noChangeShapeType="1"/>
              </p:cNvSpPr>
              <p:nvPr/>
            </p:nvSpPr>
            <p:spPr bwMode="auto">
              <a:xfrm>
                <a:off x="2879" y="282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65" name="Line 1123"/>
              <p:cNvSpPr>
                <a:spLocks noChangeShapeType="1"/>
              </p:cNvSpPr>
              <p:nvPr/>
            </p:nvSpPr>
            <p:spPr bwMode="auto">
              <a:xfrm>
                <a:off x="2879" y="282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66" name="Line 1124"/>
              <p:cNvSpPr>
                <a:spLocks noChangeShapeType="1"/>
              </p:cNvSpPr>
              <p:nvPr/>
            </p:nvSpPr>
            <p:spPr bwMode="auto">
              <a:xfrm>
                <a:off x="2883" y="2827"/>
                <a:ext cx="27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67" name="Line 1125"/>
              <p:cNvSpPr>
                <a:spLocks noChangeShapeType="1"/>
              </p:cNvSpPr>
              <p:nvPr/>
            </p:nvSpPr>
            <p:spPr bwMode="auto">
              <a:xfrm>
                <a:off x="2532" y="2824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68" name="Line 1126"/>
              <p:cNvSpPr>
                <a:spLocks noChangeShapeType="1"/>
              </p:cNvSpPr>
              <p:nvPr/>
            </p:nvSpPr>
            <p:spPr bwMode="auto">
              <a:xfrm>
                <a:off x="2532" y="282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69" name="Line 1127"/>
              <p:cNvSpPr>
                <a:spLocks noChangeShapeType="1"/>
              </p:cNvSpPr>
              <p:nvPr/>
            </p:nvSpPr>
            <p:spPr bwMode="auto">
              <a:xfrm flipV="1">
                <a:off x="2511" y="2823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70" name="Line 1128"/>
              <p:cNvSpPr>
                <a:spLocks noChangeShapeType="1"/>
              </p:cNvSpPr>
              <p:nvPr/>
            </p:nvSpPr>
            <p:spPr bwMode="auto">
              <a:xfrm>
                <a:off x="2188" y="2823"/>
                <a:ext cx="35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71" name="Line 1129"/>
              <p:cNvSpPr>
                <a:spLocks noChangeShapeType="1"/>
              </p:cNvSpPr>
              <p:nvPr/>
            </p:nvSpPr>
            <p:spPr bwMode="auto">
              <a:xfrm>
                <a:off x="2188" y="282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72" name="Line 1130"/>
              <p:cNvSpPr>
                <a:spLocks noChangeShapeType="1"/>
              </p:cNvSpPr>
              <p:nvPr/>
            </p:nvSpPr>
            <p:spPr bwMode="auto">
              <a:xfrm flipV="1">
                <a:off x="2171" y="2824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73" name="Line 1131"/>
              <p:cNvSpPr>
                <a:spLocks noChangeShapeType="1"/>
              </p:cNvSpPr>
              <p:nvPr/>
            </p:nvSpPr>
            <p:spPr bwMode="auto">
              <a:xfrm flipV="1">
                <a:off x="3107" y="2823"/>
                <a:ext cx="17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74" name="Line 1132"/>
              <p:cNvSpPr>
                <a:spLocks noChangeShapeType="1"/>
              </p:cNvSpPr>
              <p:nvPr/>
            </p:nvSpPr>
            <p:spPr bwMode="auto">
              <a:xfrm>
                <a:off x="3124" y="282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75" name="Line 1133"/>
              <p:cNvSpPr>
                <a:spLocks noChangeShapeType="1"/>
              </p:cNvSpPr>
              <p:nvPr/>
            </p:nvSpPr>
            <p:spPr bwMode="auto">
              <a:xfrm>
                <a:off x="3128" y="2823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76" name="Line 1134"/>
              <p:cNvSpPr>
                <a:spLocks noChangeShapeType="1"/>
              </p:cNvSpPr>
              <p:nvPr/>
            </p:nvSpPr>
            <p:spPr bwMode="auto">
              <a:xfrm flipV="1">
                <a:off x="2763" y="2822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77" name="Line 1135"/>
              <p:cNvSpPr>
                <a:spLocks noChangeShapeType="1"/>
              </p:cNvSpPr>
              <p:nvPr/>
            </p:nvSpPr>
            <p:spPr bwMode="auto">
              <a:xfrm>
                <a:off x="2781" y="282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78" name="Line 1136"/>
              <p:cNvSpPr>
                <a:spLocks noChangeShapeType="1"/>
              </p:cNvSpPr>
              <p:nvPr/>
            </p:nvSpPr>
            <p:spPr bwMode="auto">
              <a:xfrm>
                <a:off x="2784" y="2822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79" name="Line 1137"/>
              <p:cNvSpPr>
                <a:spLocks noChangeShapeType="1"/>
              </p:cNvSpPr>
              <p:nvPr/>
            </p:nvSpPr>
            <p:spPr bwMode="auto">
              <a:xfrm>
                <a:off x="2437" y="2822"/>
                <a:ext cx="3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80" name="Line 1138"/>
              <p:cNvSpPr>
                <a:spLocks noChangeShapeType="1"/>
              </p:cNvSpPr>
              <p:nvPr/>
            </p:nvSpPr>
            <p:spPr bwMode="auto">
              <a:xfrm>
                <a:off x="2437" y="282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81" name="Line 1139"/>
              <p:cNvSpPr>
                <a:spLocks noChangeShapeType="1"/>
              </p:cNvSpPr>
              <p:nvPr/>
            </p:nvSpPr>
            <p:spPr bwMode="auto">
              <a:xfrm flipV="1">
                <a:off x="2419" y="2821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82" name="Line 1140"/>
              <p:cNvSpPr>
                <a:spLocks noChangeShapeType="1"/>
              </p:cNvSpPr>
              <p:nvPr/>
            </p:nvSpPr>
            <p:spPr bwMode="auto">
              <a:xfrm>
                <a:off x="1370" y="2412"/>
                <a:ext cx="21" cy="3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83" name="Line 1141"/>
              <p:cNvSpPr>
                <a:spLocks noChangeShapeType="1"/>
              </p:cNvSpPr>
              <p:nvPr/>
            </p:nvSpPr>
            <p:spPr bwMode="auto">
              <a:xfrm flipV="1">
                <a:off x="1391" y="2441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84" name="Line 1142"/>
              <p:cNvSpPr>
                <a:spLocks noChangeShapeType="1"/>
              </p:cNvSpPr>
              <p:nvPr/>
            </p:nvSpPr>
            <p:spPr bwMode="auto">
              <a:xfrm flipV="1">
                <a:off x="1395" y="2354"/>
                <a:ext cx="34" cy="9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85" name="Line 1143"/>
              <p:cNvSpPr>
                <a:spLocks noChangeShapeType="1"/>
              </p:cNvSpPr>
              <p:nvPr/>
            </p:nvSpPr>
            <p:spPr bwMode="auto">
              <a:xfrm>
                <a:off x="2093" y="2819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86" name="Line 1144"/>
              <p:cNvSpPr>
                <a:spLocks noChangeShapeType="1"/>
              </p:cNvSpPr>
              <p:nvPr/>
            </p:nvSpPr>
            <p:spPr bwMode="auto">
              <a:xfrm>
                <a:off x="2093" y="281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87" name="Line 1145"/>
              <p:cNvSpPr>
                <a:spLocks noChangeShapeType="1"/>
              </p:cNvSpPr>
              <p:nvPr/>
            </p:nvSpPr>
            <p:spPr bwMode="auto">
              <a:xfrm flipV="1">
                <a:off x="2072" y="2818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88" name="Line 1146"/>
              <p:cNvSpPr>
                <a:spLocks noChangeShapeType="1"/>
              </p:cNvSpPr>
              <p:nvPr/>
            </p:nvSpPr>
            <p:spPr bwMode="auto">
              <a:xfrm flipV="1">
                <a:off x="1951" y="2552"/>
                <a:ext cx="21" cy="5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89" name="Line 1147"/>
              <p:cNvSpPr>
                <a:spLocks noChangeShapeType="1"/>
              </p:cNvSpPr>
              <p:nvPr/>
            </p:nvSpPr>
            <p:spPr bwMode="auto">
              <a:xfrm flipH="1">
                <a:off x="1951" y="2598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90" name="Line 1148"/>
              <p:cNvSpPr>
                <a:spLocks noChangeShapeType="1"/>
              </p:cNvSpPr>
              <p:nvPr/>
            </p:nvSpPr>
            <p:spPr bwMode="auto">
              <a:xfrm>
                <a:off x="1918" y="2515"/>
                <a:ext cx="34" cy="8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91" name="Line 1149"/>
              <p:cNvSpPr>
                <a:spLocks noChangeShapeType="1"/>
              </p:cNvSpPr>
              <p:nvPr/>
            </p:nvSpPr>
            <p:spPr bwMode="auto">
              <a:xfrm flipV="1">
                <a:off x="3011" y="2821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92" name="Line 1150"/>
              <p:cNvSpPr>
                <a:spLocks noChangeShapeType="1"/>
              </p:cNvSpPr>
              <p:nvPr/>
            </p:nvSpPr>
            <p:spPr bwMode="auto">
              <a:xfrm>
                <a:off x="3029" y="282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93" name="Line 1151"/>
              <p:cNvSpPr>
                <a:spLocks noChangeShapeType="1"/>
              </p:cNvSpPr>
              <p:nvPr/>
            </p:nvSpPr>
            <p:spPr bwMode="auto">
              <a:xfrm>
                <a:off x="3033" y="2821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94" name="Line 1152"/>
              <p:cNvSpPr>
                <a:spLocks noChangeShapeType="1"/>
              </p:cNvSpPr>
              <p:nvPr/>
            </p:nvSpPr>
            <p:spPr bwMode="auto">
              <a:xfrm flipV="1">
                <a:off x="2348" y="1804"/>
                <a:ext cx="18" cy="3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95" name="Line 1153"/>
              <p:cNvSpPr>
                <a:spLocks noChangeShapeType="1"/>
              </p:cNvSpPr>
              <p:nvPr/>
            </p:nvSpPr>
            <p:spPr bwMode="auto">
              <a:xfrm>
                <a:off x="2348" y="1852"/>
                <a:ext cx="34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96" name="Line 1154"/>
              <p:cNvSpPr>
                <a:spLocks noChangeShapeType="1"/>
              </p:cNvSpPr>
              <p:nvPr/>
            </p:nvSpPr>
            <p:spPr bwMode="auto">
              <a:xfrm>
                <a:off x="2366" y="1804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97" name="Line 1155"/>
              <p:cNvSpPr>
                <a:spLocks noChangeShapeType="1"/>
              </p:cNvSpPr>
              <p:nvPr/>
            </p:nvSpPr>
            <p:spPr bwMode="auto">
              <a:xfrm flipH="1">
                <a:off x="2382" y="1941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98" name="Line 1156"/>
              <p:cNvSpPr>
                <a:spLocks noChangeShapeType="1"/>
              </p:cNvSpPr>
              <p:nvPr/>
            </p:nvSpPr>
            <p:spPr bwMode="auto">
              <a:xfrm>
                <a:off x="2324" y="1908"/>
                <a:ext cx="37" cy="10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99" name="Line 1157"/>
              <p:cNvSpPr>
                <a:spLocks noChangeShapeType="1"/>
              </p:cNvSpPr>
              <p:nvPr/>
            </p:nvSpPr>
            <p:spPr bwMode="auto">
              <a:xfrm>
                <a:off x="2359" y="2009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00" name="Line 1158"/>
              <p:cNvSpPr>
                <a:spLocks noChangeShapeType="1"/>
              </p:cNvSpPr>
              <p:nvPr/>
            </p:nvSpPr>
            <p:spPr bwMode="auto">
              <a:xfrm flipV="1">
                <a:off x="2364" y="1948"/>
                <a:ext cx="21" cy="6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01" name="Line 1159"/>
              <p:cNvSpPr>
                <a:spLocks noChangeShapeType="1"/>
              </p:cNvSpPr>
              <p:nvPr/>
            </p:nvSpPr>
            <p:spPr bwMode="auto">
              <a:xfrm>
                <a:off x="2333" y="1774"/>
                <a:ext cx="34" cy="3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02" name="Line 1160"/>
              <p:cNvSpPr>
                <a:spLocks noChangeShapeType="1"/>
              </p:cNvSpPr>
              <p:nvPr/>
            </p:nvSpPr>
            <p:spPr bwMode="auto">
              <a:xfrm flipV="1">
                <a:off x="2668" y="2820"/>
                <a:ext cx="17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03" name="Line 1161"/>
              <p:cNvSpPr>
                <a:spLocks noChangeShapeType="1"/>
              </p:cNvSpPr>
              <p:nvPr/>
            </p:nvSpPr>
            <p:spPr bwMode="auto">
              <a:xfrm>
                <a:off x="2685" y="282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04" name="Line 1162"/>
              <p:cNvSpPr>
                <a:spLocks noChangeShapeType="1"/>
              </p:cNvSpPr>
              <p:nvPr/>
            </p:nvSpPr>
            <p:spPr bwMode="auto">
              <a:xfrm>
                <a:off x="2689" y="2820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05" name="Line 1163"/>
              <p:cNvSpPr>
                <a:spLocks noChangeShapeType="1"/>
              </p:cNvSpPr>
              <p:nvPr/>
            </p:nvSpPr>
            <p:spPr bwMode="auto">
              <a:xfrm flipV="1">
                <a:off x="1977" y="2810"/>
                <a:ext cx="21" cy="1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06" name="Line 1164"/>
              <p:cNvSpPr>
                <a:spLocks noChangeShapeType="1"/>
              </p:cNvSpPr>
              <p:nvPr/>
            </p:nvSpPr>
            <p:spPr bwMode="auto">
              <a:xfrm>
                <a:off x="1977" y="2825"/>
                <a:ext cx="37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07" name="Line 1165"/>
              <p:cNvSpPr>
                <a:spLocks noChangeShapeType="1"/>
              </p:cNvSpPr>
              <p:nvPr/>
            </p:nvSpPr>
            <p:spPr bwMode="auto">
              <a:xfrm>
                <a:off x="1998" y="281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08" name="Line 1166"/>
              <p:cNvSpPr>
                <a:spLocks noChangeShapeType="1"/>
              </p:cNvSpPr>
              <p:nvPr/>
            </p:nvSpPr>
            <p:spPr bwMode="auto">
              <a:xfrm>
                <a:off x="2002" y="2810"/>
                <a:ext cx="3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09" name="Line 1167"/>
              <p:cNvSpPr>
                <a:spLocks noChangeShapeType="1"/>
              </p:cNvSpPr>
              <p:nvPr/>
            </p:nvSpPr>
            <p:spPr bwMode="auto">
              <a:xfrm flipV="1">
                <a:off x="2333" y="1767"/>
                <a:ext cx="18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10" name="Line 1168"/>
              <p:cNvSpPr>
                <a:spLocks noChangeShapeType="1"/>
              </p:cNvSpPr>
              <p:nvPr/>
            </p:nvSpPr>
            <p:spPr bwMode="auto">
              <a:xfrm>
                <a:off x="2351" y="176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11" name="Line 1169"/>
              <p:cNvSpPr>
                <a:spLocks noChangeShapeType="1"/>
              </p:cNvSpPr>
              <p:nvPr/>
            </p:nvSpPr>
            <p:spPr bwMode="auto">
              <a:xfrm flipV="1">
                <a:off x="2324" y="2820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12" name="Line 1170"/>
              <p:cNvSpPr>
                <a:spLocks noChangeShapeType="1"/>
              </p:cNvSpPr>
              <p:nvPr/>
            </p:nvSpPr>
            <p:spPr bwMode="auto">
              <a:xfrm>
                <a:off x="2342" y="282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13" name="Line 1171"/>
              <p:cNvSpPr>
                <a:spLocks noChangeShapeType="1"/>
              </p:cNvSpPr>
              <p:nvPr/>
            </p:nvSpPr>
            <p:spPr bwMode="auto">
              <a:xfrm>
                <a:off x="2345" y="2820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14" name="Line 1172"/>
              <p:cNvSpPr>
                <a:spLocks noChangeShapeType="1"/>
              </p:cNvSpPr>
              <p:nvPr/>
            </p:nvSpPr>
            <p:spPr bwMode="auto">
              <a:xfrm flipV="1">
                <a:off x="1529" y="2272"/>
                <a:ext cx="35" cy="10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15" name="Line 1173"/>
              <p:cNvSpPr>
                <a:spLocks noChangeShapeType="1"/>
              </p:cNvSpPr>
              <p:nvPr/>
            </p:nvSpPr>
            <p:spPr bwMode="auto">
              <a:xfrm flipV="1">
                <a:off x="1529" y="2370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16" name="Line 1174"/>
              <p:cNvSpPr>
                <a:spLocks noChangeShapeType="1"/>
              </p:cNvSpPr>
              <p:nvPr/>
            </p:nvSpPr>
            <p:spPr bwMode="auto">
              <a:xfrm>
                <a:off x="1508" y="2334"/>
                <a:ext cx="24" cy="38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17" name="Line 1175"/>
              <p:cNvSpPr>
                <a:spLocks noChangeShapeType="1"/>
              </p:cNvSpPr>
              <p:nvPr/>
            </p:nvSpPr>
            <p:spPr bwMode="auto">
              <a:xfrm flipV="1">
                <a:off x="2913" y="2819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18" name="Line 1176"/>
              <p:cNvSpPr>
                <a:spLocks noChangeShapeType="1"/>
              </p:cNvSpPr>
              <p:nvPr/>
            </p:nvSpPr>
            <p:spPr bwMode="auto">
              <a:xfrm>
                <a:off x="2934" y="281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19" name="Line 1177"/>
              <p:cNvSpPr>
                <a:spLocks noChangeShapeType="1"/>
              </p:cNvSpPr>
              <p:nvPr/>
            </p:nvSpPr>
            <p:spPr bwMode="auto">
              <a:xfrm>
                <a:off x="2938" y="2819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20" name="Line 1178"/>
              <p:cNvSpPr>
                <a:spLocks noChangeShapeType="1"/>
              </p:cNvSpPr>
              <p:nvPr/>
            </p:nvSpPr>
            <p:spPr bwMode="auto">
              <a:xfrm flipV="1">
                <a:off x="2339" y="2014"/>
                <a:ext cx="21" cy="7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21" name="Line 1179"/>
              <p:cNvSpPr>
                <a:spLocks noChangeShapeType="1"/>
              </p:cNvSpPr>
              <p:nvPr/>
            </p:nvSpPr>
            <p:spPr bwMode="auto">
              <a:xfrm>
                <a:off x="2337" y="2083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22" name="Line 1180"/>
              <p:cNvSpPr>
                <a:spLocks noChangeShapeType="1"/>
              </p:cNvSpPr>
              <p:nvPr/>
            </p:nvSpPr>
            <p:spPr bwMode="auto">
              <a:xfrm>
                <a:off x="2302" y="1971"/>
                <a:ext cx="38" cy="1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23" name="Line 1181"/>
              <p:cNvSpPr>
                <a:spLocks noChangeShapeType="1"/>
              </p:cNvSpPr>
              <p:nvPr/>
            </p:nvSpPr>
            <p:spPr bwMode="auto">
              <a:xfrm flipV="1">
                <a:off x="2385" y="1884"/>
                <a:ext cx="18" cy="5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24" name="Line 1182"/>
              <p:cNvSpPr>
                <a:spLocks noChangeShapeType="1"/>
              </p:cNvSpPr>
              <p:nvPr/>
            </p:nvSpPr>
            <p:spPr bwMode="auto">
              <a:xfrm>
                <a:off x="2370" y="1809"/>
                <a:ext cx="33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25" name="Line 1183"/>
              <p:cNvSpPr>
                <a:spLocks noChangeShapeType="1"/>
              </p:cNvSpPr>
              <p:nvPr/>
            </p:nvSpPr>
            <p:spPr bwMode="auto">
              <a:xfrm flipV="1">
                <a:off x="2370" y="1773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26" name="Line 1184"/>
              <p:cNvSpPr>
                <a:spLocks noChangeShapeType="1"/>
              </p:cNvSpPr>
              <p:nvPr/>
            </p:nvSpPr>
            <p:spPr bwMode="auto">
              <a:xfrm>
                <a:off x="2354" y="1767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27" name="Line 1185"/>
              <p:cNvSpPr>
                <a:spLocks noChangeShapeType="1"/>
              </p:cNvSpPr>
              <p:nvPr/>
            </p:nvSpPr>
            <p:spPr bwMode="auto">
              <a:xfrm flipV="1">
                <a:off x="2572" y="2819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28" name="Line 1186"/>
              <p:cNvSpPr>
                <a:spLocks noChangeShapeType="1"/>
              </p:cNvSpPr>
              <p:nvPr/>
            </p:nvSpPr>
            <p:spPr bwMode="auto">
              <a:xfrm>
                <a:off x="2590" y="281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29" name="Line 1187"/>
              <p:cNvSpPr>
                <a:spLocks noChangeShapeType="1"/>
              </p:cNvSpPr>
              <p:nvPr/>
            </p:nvSpPr>
            <p:spPr bwMode="auto">
              <a:xfrm>
                <a:off x="2594" y="2819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30" name="Line 1188"/>
              <p:cNvSpPr>
                <a:spLocks noChangeShapeType="1"/>
              </p:cNvSpPr>
              <p:nvPr/>
            </p:nvSpPr>
            <p:spPr bwMode="auto">
              <a:xfrm flipV="1">
                <a:off x="1667" y="2281"/>
                <a:ext cx="7" cy="1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31" name="Line 1189"/>
              <p:cNvSpPr>
                <a:spLocks noChangeShapeType="1"/>
              </p:cNvSpPr>
              <p:nvPr/>
            </p:nvSpPr>
            <p:spPr bwMode="auto">
              <a:xfrm flipV="1">
                <a:off x="1667" y="2290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32" name="Line 1190"/>
              <p:cNvSpPr>
                <a:spLocks noChangeShapeType="1"/>
              </p:cNvSpPr>
              <p:nvPr/>
            </p:nvSpPr>
            <p:spPr bwMode="auto">
              <a:xfrm>
                <a:off x="1646" y="2252"/>
                <a:ext cx="20" cy="4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33" name="Line 1191"/>
              <p:cNvSpPr>
                <a:spLocks noChangeShapeType="1"/>
              </p:cNvSpPr>
              <p:nvPr/>
            </p:nvSpPr>
            <p:spPr bwMode="auto">
              <a:xfrm>
                <a:off x="2247" y="2818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34" name="Line 1192"/>
              <p:cNvSpPr>
                <a:spLocks noChangeShapeType="1"/>
              </p:cNvSpPr>
              <p:nvPr/>
            </p:nvSpPr>
            <p:spPr bwMode="auto">
              <a:xfrm>
                <a:off x="2247" y="281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35" name="Line 1193"/>
              <p:cNvSpPr>
                <a:spLocks noChangeShapeType="1"/>
              </p:cNvSpPr>
              <p:nvPr/>
            </p:nvSpPr>
            <p:spPr bwMode="auto">
              <a:xfrm flipV="1">
                <a:off x="2229" y="2819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36" name="Line 1194"/>
              <p:cNvSpPr>
                <a:spLocks noChangeShapeType="1"/>
              </p:cNvSpPr>
              <p:nvPr/>
            </p:nvSpPr>
            <p:spPr bwMode="auto">
              <a:xfrm flipV="1">
                <a:off x="2073" y="2413"/>
                <a:ext cx="21" cy="6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37" name="Line 1195"/>
              <p:cNvSpPr>
                <a:spLocks noChangeShapeType="1"/>
              </p:cNvSpPr>
              <p:nvPr/>
            </p:nvSpPr>
            <p:spPr bwMode="auto">
              <a:xfrm flipH="1">
                <a:off x="2073" y="2469"/>
                <a:ext cx="2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38" name="Line 1196"/>
              <p:cNvSpPr>
                <a:spLocks noChangeShapeType="1"/>
              </p:cNvSpPr>
              <p:nvPr/>
            </p:nvSpPr>
            <p:spPr bwMode="auto">
              <a:xfrm>
                <a:off x="2040" y="2366"/>
                <a:ext cx="34" cy="10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39" name="Line 1197"/>
              <p:cNvSpPr>
                <a:spLocks noChangeShapeType="1"/>
              </p:cNvSpPr>
              <p:nvPr/>
            </p:nvSpPr>
            <p:spPr bwMode="auto">
              <a:xfrm flipV="1">
                <a:off x="3165" y="2818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40" name="Line 1198"/>
              <p:cNvSpPr>
                <a:spLocks noChangeShapeType="1"/>
              </p:cNvSpPr>
              <p:nvPr/>
            </p:nvSpPr>
            <p:spPr bwMode="auto">
              <a:xfrm>
                <a:off x="3183" y="281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41" name="Line 1199"/>
              <p:cNvSpPr>
                <a:spLocks noChangeShapeType="1"/>
              </p:cNvSpPr>
              <p:nvPr/>
            </p:nvSpPr>
            <p:spPr bwMode="auto">
              <a:xfrm>
                <a:off x="3186" y="2818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42" name="Line 1200"/>
              <p:cNvSpPr>
                <a:spLocks noChangeShapeType="1"/>
              </p:cNvSpPr>
              <p:nvPr/>
            </p:nvSpPr>
            <p:spPr bwMode="auto">
              <a:xfrm>
                <a:off x="2162" y="2205"/>
                <a:ext cx="34" cy="1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43" name="Line 1201"/>
              <p:cNvSpPr>
                <a:spLocks noChangeShapeType="1"/>
              </p:cNvSpPr>
              <p:nvPr/>
            </p:nvSpPr>
            <p:spPr bwMode="auto">
              <a:xfrm>
                <a:off x="2194" y="2321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44" name="Line 1202"/>
              <p:cNvSpPr>
                <a:spLocks noChangeShapeType="1"/>
              </p:cNvSpPr>
              <p:nvPr/>
            </p:nvSpPr>
            <p:spPr bwMode="auto">
              <a:xfrm flipV="1">
                <a:off x="2199" y="2255"/>
                <a:ext cx="17" cy="6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45" name="Line 1203"/>
              <p:cNvSpPr>
                <a:spLocks noChangeShapeType="1"/>
              </p:cNvSpPr>
              <p:nvPr/>
            </p:nvSpPr>
            <p:spPr bwMode="auto">
              <a:xfrm>
                <a:off x="2839" y="2817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46" name="Line 1204"/>
              <p:cNvSpPr>
                <a:spLocks noChangeShapeType="1"/>
              </p:cNvSpPr>
              <p:nvPr/>
            </p:nvSpPr>
            <p:spPr bwMode="auto">
              <a:xfrm>
                <a:off x="2839" y="281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47" name="Line 1205"/>
              <p:cNvSpPr>
                <a:spLocks noChangeShapeType="1"/>
              </p:cNvSpPr>
              <p:nvPr/>
            </p:nvSpPr>
            <p:spPr bwMode="auto">
              <a:xfrm flipV="1">
                <a:off x="2818" y="2816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48" name="Line 1206"/>
              <p:cNvSpPr>
                <a:spLocks noChangeShapeType="1"/>
              </p:cNvSpPr>
              <p:nvPr/>
            </p:nvSpPr>
            <p:spPr bwMode="auto">
              <a:xfrm>
                <a:off x="2495" y="2817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49" name="Line 1207"/>
              <p:cNvSpPr>
                <a:spLocks noChangeShapeType="1"/>
              </p:cNvSpPr>
              <p:nvPr/>
            </p:nvSpPr>
            <p:spPr bwMode="auto">
              <a:xfrm>
                <a:off x="2495" y="281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50" name="Line 1208"/>
              <p:cNvSpPr>
                <a:spLocks noChangeShapeType="1"/>
              </p:cNvSpPr>
              <p:nvPr/>
            </p:nvSpPr>
            <p:spPr bwMode="auto">
              <a:xfrm flipV="1">
                <a:off x="2478" y="2816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51" name="Line 1209"/>
              <p:cNvSpPr>
                <a:spLocks noChangeShapeType="1"/>
              </p:cNvSpPr>
              <p:nvPr/>
            </p:nvSpPr>
            <p:spPr bwMode="auto">
              <a:xfrm>
                <a:off x="2152" y="2814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52" name="Line 1210"/>
              <p:cNvSpPr>
                <a:spLocks noChangeShapeType="1"/>
              </p:cNvSpPr>
              <p:nvPr/>
            </p:nvSpPr>
            <p:spPr bwMode="auto">
              <a:xfrm>
                <a:off x="2152" y="281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53" name="Line 1211"/>
              <p:cNvSpPr>
                <a:spLocks noChangeShapeType="1"/>
              </p:cNvSpPr>
              <p:nvPr/>
            </p:nvSpPr>
            <p:spPr bwMode="auto">
              <a:xfrm flipV="1">
                <a:off x="2130" y="2814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54" name="Line 1212"/>
              <p:cNvSpPr>
                <a:spLocks noChangeShapeType="1"/>
              </p:cNvSpPr>
              <p:nvPr/>
            </p:nvSpPr>
            <p:spPr bwMode="auto">
              <a:xfrm>
                <a:off x="1896" y="2573"/>
                <a:ext cx="34" cy="7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55" name="Line 1213"/>
              <p:cNvSpPr>
                <a:spLocks noChangeShapeType="1"/>
              </p:cNvSpPr>
              <p:nvPr/>
            </p:nvSpPr>
            <p:spPr bwMode="auto">
              <a:xfrm flipH="1">
                <a:off x="1930" y="264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56" name="Line 1214"/>
              <p:cNvSpPr>
                <a:spLocks noChangeShapeType="1"/>
              </p:cNvSpPr>
              <p:nvPr/>
            </p:nvSpPr>
            <p:spPr bwMode="auto">
              <a:xfrm flipV="1">
                <a:off x="1933" y="2602"/>
                <a:ext cx="17" cy="4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57" name="Line 1215"/>
              <p:cNvSpPr>
                <a:spLocks noChangeShapeType="1"/>
              </p:cNvSpPr>
              <p:nvPr/>
            </p:nvSpPr>
            <p:spPr bwMode="auto">
              <a:xfrm>
                <a:off x="1829" y="2710"/>
                <a:ext cx="37" cy="4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58" name="Line 1216"/>
              <p:cNvSpPr>
                <a:spLocks noChangeShapeType="1"/>
              </p:cNvSpPr>
              <p:nvPr/>
            </p:nvSpPr>
            <p:spPr bwMode="auto">
              <a:xfrm>
                <a:off x="1854" y="267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59" name="Line 1217"/>
              <p:cNvSpPr>
                <a:spLocks noChangeShapeType="1"/>
              </p:cNvSpPr>
              <p:nvPr/>
            </p:nvSpPr>
            <p:spPr bwMode="auto">
              <a:xfrm flipH="1">
                <a:off x="1866" y="2755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60" name="Line 1218"/>
              <p:cNvSpPr>
                <a:spLocks noChangeShapeType="1"/>
              </p:cNvSpPr>
              <p:nvPr/>
            </p:nvSpPr>
            <p:spPr bwMode="auto">
              <a:xfrm>
                <a:off x="3088" y="2816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61" name="Line 1219"/>
              <p:cNvSpPr>
                <a:spLocks noChangeShapeType="1"/>
              </p:cNvSpPr>
              <p:nvPr/>
            </p:nvSpPr>
            <p:spPr bwMode="auto">
              <a:xfrm>
                <a:off x="3088" y="281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62" name="Line 1220"/>
              <p:cNvSpPr>
                <a:spLocks noChangeShapeType="1"/>
              </p:cNvSpPr>
              <p:nvPr/>
            </p:nvSpPr>
            <p:spPr bwMode="auto">
              <a:xfrm flipV="1">
                <a:off x="3070" y="2817"/>
                <a:ext cx="20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63" name="Line 1221"/>
              <p:cNvSpPr>
                <a:spLocks noChangeShapeType="1"/>
              </p:cNvSpPr>
              <p:nvPr/>
            </p:nvSpPr>
            <p:spPr bwMode="auto">
              <a:xfrm flipV="1">
                <a:off x="2722" y="2815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64" name="Line 1222"/>
              <p:cNvSpPr>
                <a:spLocks noChangeShapeType="1"/>
              </p:cNvSpPr>
              <p:nvPr/>
            </p:nvSpPr>
            <p:spPr bwMode="auto">
              <a:xfrm>
                <a:off x="2744" y="281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65" name="Line 1223"/>
              <p:cNvSpPr>
                <a:spLocks noChangeShapeType="1"/>
              </p:cNvSpPr>
              <p:nvPr/>
            </p:nvSpPr>
            <p:spPr bwMode="auto">
              <a:xfrm>
                <a:off x="2747" y="281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66" name="Line 1224"/>
              <p:cNvSpPr>
                <a:spLocks noChangeShapeType="1"/>
              </p:cNvSpPr>
              <p:nvPr/>
            </p:nvSpPr>
            <p:spPr bwMode="auto">
              <a:xfrm>
                <a:off x="2747" y="281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67" name="Line 1225"/>
              <p:cNvSpPr>
                <a:spLocks noChangeShapeType="1"/>
              </p:cNvSpPr>
              <p:nvPr/>
            </p:nvSpPr>
            <p:spPr bwMode="auto">
              <a:xfrm>
                <a:off x="2751" y="2818"/>
                <a:ext cx="27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1226"/>
            <p:cNvGrpSpPr>
              <a:grpSpLocks/>
            </p:cNvGrpSpPr>
            <p:nvPr/>
          </p:nvGrpSpPr>
          <p:grpSpPr bwMode="auto">
            <a:xfrm>
              <a:off x="1477" y="3024"/>
              <a:ext cx="1506" cy="685"/>
              <a:chOff x="1312" y="1750"/>
              <a:chExt cx="1987" cy="1083"/>
            </a:xfrm>
          </p:grpSpPr>
          <p:sp>
            <p:nvSpPr>
              <p:cNvPr id="33968" name="Line 1227"/>
              <p:cNvSpPr>
                <a:spLocks noChangeShapeType="1"/>
              </p:cNvSpPr>
              <p:nvPr/>
            </p:nvSpPr>
            <p:spPr bwMode="auto">
              <a:xfrm flipV="1">
                <a:off x="2038" y="2808"/>
                <a:ext cx="18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69" name="Line 1228"/>
              <p:cNvSpPr>
                <a:spLocks noChangeShapeType="1"/>
              </p:cNvSpPr>
              <p:nvPr/>
            </p:nvSpPr>
            <p:spPr bwMode="auto">
              <a:xfrm>
                <a:off x="2056" y="280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70" name="Line 1229"/>
              <p:cNvSpPr>
                <a:spLocks noChangeShapeType="1"/>
              </p:cNvSpPr>
              <p:nvPr/>
            </p:nvSpPr>
            <p:spPr bwMode="auto">
              <a:xfrm>
                <a:off x="2060" y="281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71" name="Line 1230"/>
              <p:cNvSpPr>
                <a:spLocks noChangeShapeType="1"/>
              </p:cNvSpPr>
              <p:nvPr/>
            </p:nvSpPr>
            <p:spPr bwMode="auto">
              <a:xfrm>
                <a:off x="2060" y="280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72" name="Line 1231"/>
              <p:cNvSpPr>
                <a:spLocks noChangeShapeType="1"/>
              </p:cNvSpPr>
              <p:nvPr/>
            </p:nvSpPr>
            <p:spPr bwMode="auto">
              <a:xfrm>
                <a:off x="2063" y="2810"/>
                <a:ext cx="2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73" name="Line 1232"/>
              <p:cNvSpPr>
                <a:spLocks noChangeShapeType="1"/>
              </p:cNvSpPr>
              <p:nvPr/>
            </p:nvSpPr>
            <p:spPr bwMode="auto">
              <a:xfrm flipV="1">
                <a:off x="2379" y="2815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74" name="Line 1233"/>
              <p:cNvSpPr>
                <a:spLocks noChangeShapeType="1"/>
              </p:cNvSpPr>
              <p:nvPr/>
            </p:nvSpPr>
            <p:spPr bwMode="auto">
              <a:xfrm>
                <a:off x="2400" y="281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75" name="Line 1234"/>
              <p:cNvSpPr>
                <a:spLocks noChangeShapeType="1"/>
              </p:cNvSpPr>
              <p:nvPr/>
            </p:nvSpPr>
            <p:spPr bwMode="auto">
              <a:xfrm>
                <a:off x="2404" y="2815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76" name="Line 1235"/>
              <p:cNvSpPr>
                <a:spLocks noChangeShapeType="1"/>
              </p:cNvSpPr>
              <p:nvPr/>
            </p:nvSpPr>
            <p:spPr bwMode="auto">
              <a:xfrm>
                <a:off x="1961" y="2792"/>
                <a:ext cx="34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77" name="Line 1236"/>
              <p:cNvSpPr>
                <a:spLocks noChangeShapeType="1"/>
              </p:cNvSpPr>
              <p:nvPr/>
            </p:nvSpPr>
            <p:spPr bwMode="auto">
              <a:xfrm>
                <a:off x="1961" y="2792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78" name="Line 1237"/>
              <p:cNvSpPr>
                <a:spLocks noChangeShapeType="1"/>
              </p:cNvSpPr>
              <p:nvPr/>
            </p:nvSpPr>
            <p:spPr bwMode="auto">
              <a:xfrm flipV="1">
                <a:off x="1940" y="2794"/>
                <a:ext cx="20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79" name="Line 1238"/>
              <p:cNvSpPr>
                <a:spLocks noChangeShapeType="1"/>
              </p:cNvSpPr>
              <p:nvPr/>
            </p:nvSpPr>
            <p:spPr bwMode="auto">
              <a:xfrm>
                <a:off x="1940" y="2810"/>
                <a:ext cx="34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80" name="Line 1239"/>
              <p:cNvSpPr>
                <a:spLocks noChangeShapeType="1"/>
              </p:cNvSpPr>
              <p:nvPr/>
            </p:nvSpPr>
            <p:spPr bwMode="auto">
              <a:xfrm>
                <a:off x="2284" y="2039"/>
                <a:ext cx="34" cy="12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81" name="Line 1240"/>
              <p:cNvSpPr>
                <a:spLocks noChangeShapeType="1"/>
              </p:cNvSpPr>
              <p:nvPr/>
            </p:nvSpPr>
            <p:spPr bwMode="auto">
              <a:xfrm flipH="1">
                <a:off x="2318" y="2155"/>
                <a:ext cx="1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82" name="Line 1241"/>
              <p:cNvSpPr>
                <a:spLocks noChangeShapeType="1"/>
              </p:cNvSpPr>
              <p:nvPr/>
            </p:nvSpPr>
            <p:spPr bwMode="auto">
              <a:xfrm flipV="1">
                <a:off x="2321" y="2089"/>
                <a:ext cx="18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83" name="Line 1242"/>
              <p:cNvSpPr>
                <a:spLocks noChangeShapeType="1"/>
              </p:cNvSpPr>
              <p:nvPr/>
            </p:nvSpPr>
            <p:spPr bwMode="auto">
              <a:xfrm flipV="1">
                <a:off x="2974" y="2814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84" name="Line 1243"/>
              <p:cNvSpPr>
                <a:spLocks noChangeShapeType="1"/>
              </p:cNvSpPr>
              <p:nvPr/>
            </p:nvSpPr>
            <p:spPr bwMode="auto">
              <a:xfrm>
                <a:off x="2992" y="281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85" name="Line 1244"/>
              <p:cNvSpPr>
                <a:spLocks noChangeShapeType="1"/>
              </p:cNvSpPr>
              <p:nvPr/>
            </p:nvSpPr>
            <p:spPr bwMode="auto">
              <a:xfrm>
                <a:off x="2996" y="2814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86" name="Line 1245"/>
              <p:cNvSpPr>
                <a:spLocks noChangeShapeType="1"/>
              </p:cNvSpPr>
              <p:nvPr/>
            </p:nvSpPr>
            <p:spPr bwMode="auto">
              <a:xfrm flipV="1">
                <a:off x="2631" y="2813"/>
                <a:ext cx="17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87" name="Line 1246"/>
              <p:cNvSpPr>
                <a:spLocks noChangeShapeType="1"/>
              </p:cNvSpPr>
              <p:nvPr/>
            </p:nvSpPr>
            <p:spPr bwMode="auto">
              <a:xfrm>
                <a:off x="2648" y="281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88" name="Line 1247"/>
              <p:cNvSpPr>
                <a:spLocks noChangeShapeType="1"/>
              </p:cNvSpPr>
              <p:nvPr/>
            </p:nvSpPr>
            <p:spPr bwMode="auto">
              <a:xfrm>
                <a:off x="2652" y="2813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89" name="Line 1248"/>
              <p:cNvSpPr>
                <a:spLocks noChangeShapeType="1"/>
              </p:cNvSpPr>
              <p:nvPr/>
            </p:nvSpPr>
            <p:spPr bwMode="auto">
              <a:xfrm flipV="1">
                <a:off x="1909" y="2649"/>
                <a:ext cx="24" cy="4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90" name="Line 1249"/>
              <p:cNvSpPr>
                <a:spLocks noChangeShapeType="1"/>
              </p:cNvSpPr>
              <p:nvPr/>
            </p:nvSpPr>
            <p:spPr bwMode="auto">
              <a:xfrm>
                <a:off x="1907" y="2685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91" name="Line 1250"/>
              <p:cNvSpPr>
                <a:spLocks noChangeShapeType="1"/>
              </p:cNvSpPr>
              <p:nvPr/>
            </p:nvSpPr>
            <p:spPr bwMode="auto">
              <a:xfrm>
                <a:off x="1872" y="2625"/>
                <a:ext cx="34" cy="6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92" name="Line 1251"/>
              <p:cNvSpPr>
                <a:spLocks noChangeShapeType="1"/>
              </p:cNvSpPr>
              <p:nvPr/>
            </p:nvSpPr>
            <p:spPr bwMode="auto">
              <a:xfrm>
                <a:off x="1854" y="2669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93" name="Line 1252"/>
              <p:cNvSpPr>
                <a:spLocks noChangeShapeType="1"/>
              </p:cNvSpPr>
              <p:nvPr/>
            </p:nvSpPr>
            <p:spPr bwMode="auto">
              <a:xfrm>
                <a:off x="1857" y="2676"/>
                <a:ext cx="30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94" name="Line 1253"/>
              <p:cNvSpPr>
                <a:spLocks noChangeShapeType="1"/>
              </p:cNvSpPr>
              <p:nvPr/>
            </p:nvSpPr>
            <p:spPr bwMode="auto">
              <a:xfrm>
                <a:off x="1885" y="2722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95" name="Line 1254"/>
              <p:cNvSpPr>
                <a:spLocks noChangeShapeType="1"/>
              </p:cNvSpPr>
              <p:nvPr/>
            </p:nvSpPr>
            <p:spPr bwMode="auto">
              <a:xfrm flipV="1">
                <a:off x="1869" y="2724"/>
                <a:ext cx="18" cy="3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96" name="Line 1255"/>
              <p:cNvSpPr>
                <a:spLocks noChangeShapeType="1"/>
              </p:cNvSpPr>
              <p:nvPr/>
            </p:nvSpPr>
            <p:spPr bwMode="auto">
              <a:xfrm>
                <a:off x="2305" y="2813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97" name="Line 1256"/>
              <p:cNvSpPr>
                <a:spLocks noChangeShapeType="1"/>
              </p:cNvSpPr>
              <p:nvPr/>
            </p:nvSpPr>
            <p:spPr bwMode="auto">
              <a:xfrm>
                <a:off x="2305" y="281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98" name="Line 1257"/>
              <p:cNvSpPr>
                <a:spLocks noChangeShapeType="1"/>
              </p:cNvSpPr>
              <p:nvPr/>
            </p:nvSpPr>
            <p:spPr bwMode="auto">
              <a:xfrm flipV="1">
                <a:off x="2284" y="2812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99" name="Line 1258"/>
              <p:cNvSpPr>
                <a:spLocks noChangeShapeType="1"/>
              </p:cNvSpPr>
              <p:nvPr/>
            </p:nvSpPr>
            <p:spPr bwMode="auto">
              <a:xfrm flipV="1">
                <a:off x="2388" y="1755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00" name="Line 1259"/>
              <p:cNvSpPr>
                <a:spLocks noChangeShapeType="1"/>
              </p:cNvSpPr>
              <p:nvPr/>
            </p:nvSpPr>
            <p:spPr bwMode="auto">
              <a:xfrm>
                <a:off x="2391" y="1775"/>
                <a:ext cx="33" cy="5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01" name="Line 1260"/>
              <p:cNvSpPr>
                <a:spLocks noChangeShapeType="1"/>
              </p:cNvSpPr>
              <p:nvPr/>
            </p:nvSpPr>
            <p:spPr bwMode="auto">
              <a:xfrm>
                <a:off x="2409" y="1755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02" name="Line 1261"/>
              <p:cNvSpPr>
                <a:spLocks noChangeShapeType="1"/>
              </p:cNvSpPr>
              <p:nvPr/>
            </p:nvSpPr>
            <p:spPr bwMode="auto">
              <a:xfrm flipH="1">
                <a:off x="2424" y="1824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03" name="Line 1262"/>
              <p:cNvSpPr>
                <a:spLocks noChangeShapeType="1"/>
              </p:cNvSpPr>
              <p:nvPr/>
            </p:nvSpPr>
            <p:spPr bwMode="auto">
              <a:xfrm flipV="1">
                <a:off x="2407" y="1830"/>
                <a:ext cx="17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04" name="Line 1263"/>
              <p:cNvSpPr>
                <a:spLocks noChangeShapeType="1"/>
              </p:cNvSpPr>
              <p:nvPr/>
            </p:nvSpPr>
            <p:spPr bwMode="auto">
              <a:xfrm flipV="1">
                <a:off x="2382" y="1762"/>
                <a:ext cx="1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05" name="Line 1264"/>
              <p:cNvSpPr>
                <a:spLocks noChangeShapeType="1"/>
              </p:cNvSpPr>
              <p:nvPr/>
            </p:nvSpPr>
            <p:spPr bwMode="auto">
              <a:xfrm>
                <a:off x="2396" y="1759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06" name="Line 1265"/>
              <p:cNvSpPr>
                <a:spLocks noChangeShapeType="1"/>
              </p:cNvSpPr>
              <p:nvPr/>
            </p:nvSpPr>
            <p:spPr bwMode="auto">
              <a:xfrm>
                <a:off x="2399" y="1757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07" name="Line 1266"/>
              <p:cNvSpPr>
                <a:spLocks noChangeShapeType="1"/>
              </p:cNvSpPr>
              <p:nvPr/>
            </p:nvSpPr>
            <p:spPr bwMode="auto">
              <a:xfrm>
                <a:off x="2403" y="1755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08" name="Line 1267"/>
              <p:cNvSpPr>
                <a:spLocks noChangeShapeType="1"/>
              </p:cNvSpPr>
              <p:nvPr/>
            </p:nvSpPr>
            <p:spPr bwMode="auto">
              <a:xfrm flipV="1">
                <a:off x="3220" y="2813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09" name="Line 1268"/>
              <p:cNvSpPr>
                <a:spLocks noChangeShapeType="1"/>
              </p:cNvSpPr>
              <p:nvPr/>
            </p:nvSpPr>
            <p:spPr bwMode="auto">
              <a:xfrm>
                <a:off x="3241" y="281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10" name="Line 1269"/>
              <p:cNvSpPr>
                <a:spLocks noChangeShapeType="1"/>
              </p:cNvSpPr>
              <p:nvPr/>
            </p:nvSpPr>
            <p:spPr bwMode="auto">
              <a:xfrm>
                <a:off x="3258" y="283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11" name="Line 1270"/>
              <p:cNvSpPr>
                <a:spLocks noChangeShapeType="1"/>
              </p:cNvSpPr>
              <p:nvPr/>
            </p:nvSpPr>
            <p:spPr bwMode="auto">
              <a:xfrm flipV="1">
                <a:off x="3260" y="2820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12" name="Line 1271"/>
              <p:cNvSpPr>
                <a:spLocks noChangeShapeType="1"/>
              </p:cNvSpPr>
              <p:nvPr/>
            </p:nvSpPr>
            <p:spPr bwMode="auto">
              <a:xfrm>
                <a:off x="3244" y="2813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13" name="Line 1272"/>
              <p:cNvSpPr>
                <a:spLocks noChangeShapeType="1"/>
              </p:cNvSpPr>
              <p:nvPr/>
            </p:nvSpPr>
            <p:spPr bwMode="auto">
              <a:xfrm flipV="1">
                <a:off x="1891" y="2691"/>
                <a:ext cx="17" cy="3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14" name="Line 1273"/>
              <p:cNvSpPr>
                <a:spLocks noChangeShapeType="1"/>
              </p:cNvSpPr>
              <p:nvPr/>
            </p:nvSpPr>
            <p:spPr bwMode="auto">
              <a:xfrm>
                <a:off x="2897" y="2812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15" name="Line 1274"/>
              <p:cNvSpPr>
                <a:spLocks noChangeShapeType="1"/>
              </p:cNvSpPr>
              <p:nvPr/>
            </p:nvSpPr>
            <p:spPr bwMode="auto">
              <a:xfrm>
                <a:off x="2897" y="281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16" name="Line 1275"/>
              <p:cNvSpPr>
                <a:spLocks noChangeShapeType="1"/>
              </p:cNvSpPr>
              <p:nvPr/>
            </p:nvSpPr>
            <p:spPr bwMode="auto">
              <a:xfrm flipV="1">
                <a:off x="2879" y="2813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17" name="Line 1276"/>
              <p:cNvSpPr>
                <a:spLocks noChangeShapeType="1"/>
              </p:cNvSpPr>
              <p:nvPr/>
            </p:nvSpPr>
            <p:spPr bwMode="auto">
              <a:xfrm flipV="1">
                <a:off x="2536" y="2812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18" name="Line 1277"/>
              <p:cNvSpPr>
                <a:spLocks noChangeShapeType="1"/>
              </p:cNvSpPr>
              <p:nvPr/>
            </p:nvSpPr>
            <p:spPr bwMode="auto">
              <a:xfrm>
                <a:off x="2554" y="281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19" name="Line 1278"/>
              <p:cNvSpPr>
                <a:spLocks noChangeShapeType="1"/>
              </p:cNvSpPr>
              <p:nvPr/>
            </p:nvSpPr>
            <p:spPr bwMode="auto">
              <a:xfrm>
                <a:off x="2557" y="2812"/>
                <a:ext cx="27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20" name="Line 1279"/>
              <p:cNvSpPr>
                <a:spLocks noChangeShapeType="1"/>
              </p:cNvSpPr>
              <p:nvPr/>
            </p:nvSpPr>
            <p:spPr bwMode="auto">
              <a:xfrm flipV="1">
                <a:off x="2188" y="2810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21" name="Line 1280"/>
              <p:cNvSpPr>
                <a:spLocks noChangeShapeType="1"/>
              </p:cNvSpPr>
              <p:nvPr/>
            </p:nvSpPr>
            <p:spPr bwMode="auto">
              <a:xfrm>
                <a:off x="2210" y="281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22" name="Line 1281"/>
              <p:cNvSpPr>
                <a:spLocks noChangeShapeType="1"/>
              </p:cNvSpPr>
              <p:nvPr/>
            </p:nvSpPr>
            <p:spPr bwMode="auto">
              <a:xfrm>
                <a:off x="2213" y="281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23" name="Line 1282"/>
              <p:cNvSpPr>
                <a:spLocks noChangeShapeType="1"/>
              </p:cNvSpPr>
              <p:nvPr/>
            </p:nvSpPr>
            <p:spPr bwMode="auto">
              <a:xfrm>
                <a:off x="2213" y="281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24" name="Line 1283"/>
              <p:cNvSpPr>
                <a:spLocks noChangeShapeType="1"/>
              </p:cNvSpPr>
              <p:nvPr/>
            </p:nvSpPr>
            <p:spPr bwMode="auto">
              <a:xfrm>
                <a:off x="2217" y="2812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25" name="Line 1284"/>
              <p:cNvSpPr>
                <a:spLocks noChangeShapeType="1"/>
              </p:cNvSpPr>
              <p:nvPr/>
            </p:nvSpPr>
            <p:spPr bwMode="auto">
              <a:xfrm>
                <a:off x="3146" y="2811"/>
                <a:ext cx="3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26" name="Line 1285"/>
              <p:cNvSpPr>
                <a:spLocks noChangeShapeType="1"/>
              </p:cNvSpPr>
              <p:nvPr/>
            </p:nvSpPr>
            <p:spPr bwMode="auto">
              <a:xfrm>
                <a:off x="3146" y="281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27" name="Line 1286"/>
              <p:cNvSpPr>
                <a:spLocks noChangeShapeType="1"/>
              </p:cNvSpPr>
              <p:nvPr/>
            </p:nvSpPr>
            <p:spPr bwMode="auto">
              <a:xfrm flipV="1">
                <a:off x="3128" y="2809"/>
                <a:ext cx="20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28" name="Line 1287"/>
              <p:cNvSpPr>
                <a:spLocks noChangeShapeType="1"/>
              </p:cNvSpPr>
              <p:nvPr/>
            </p:nvSpPr>
            <p:spPr bwMode="auto">
              <a:xfrm flipV="1">
                <a:off x="1903" y="2765"/>
                <a:ext cx="21" cy="2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29" name="Line 1288"/>
              <p:cNvSpPr>
                <a:spLocks noChangeShapeType="1"/>
              </p:cNvSpPr>
              <p:nvPr/>
            </p:nvSpPr>
            <p:spPr bwMode="auto">
              <a:xfrm>
                <a:off x="1903" y="2789"/>
                <a:ext cx="37" cy="2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30" name="Line 1289"/>
              <p:cNvSpPr>
                <a:spLocks noChangeShapeType="1"/>
              </p:cNvSpPr>
              <p:nvPr/>
            </p:nvSpPr>
            <p:spPr bwMode="auto">
              <a:xfrm>
                <a:off x="1924" y="276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31" name="Line 1290"/>
              <p:cNvSpPr>
                <a:spLocks noChangeShapeType="1"/>
              </p:cNvSpPr>
              <p:nvPr/>
            </p:nvSpPr>
            <p:spPr bwMode="auto">
              <a:xfrm>
                <a:off x="1928" y="277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32" name="Line 1291"/>
              <p:cNvSpPr>
                <a:spLocks noChangeShapeType="1"/>
              </p:cNvSpPr>
              <p:nvPr/>
            </p:nvSpPr>
            <p:spPr bwMode="auto">
              <a:xfrm>
                <a:off x="1928" y="276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33" name="Line 1292"/>
              <p:cNvSpPr>
                <a:spLocks noChangeShapeType="1"/>
              </p:cNvSpPr>
              <p:nvPr/>
            </p:nvSpPr>
            <p:spPr bwMode="auto">
              <a:xfrm>
                <a:off x="1931" y="2770"/>
                <a:ext cx="31" cy="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34" name="Line 1293"/>
              <p:cNvSpPr>
                <a:spLocks noChangeShapeType="1"/>
              </p:cNvSpPr>
              <p:nvPr/>
            </p:nvSpPr>
            <p:spPr bwMode="auto">
              <a:xfrm flipV="1">
                <a:off x="2781" y="2810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35" name="Line 1294"/>
              <p:cNvSpPr>
                <a:spLocks noChangeShapeType="1"/>
              </p:cNvSpPr>
              <p:nvPr/>
            </p:nvSpPr>
            <p:spPr bwMode="auto">
              <a:xfrm>
                <a:off x="2802" y="281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36" name="Line 1295"/>
              <p:cNvSpPr>
                <a:spLocks noChangeShapeType="1"/>
              </p:cNvSpPr>
              <p:nvPr/>
            </p:nvSpPr>
            <p:spPr bwMode="auto">
              <a:xfrm>
                <a:off x="2805" y="2810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37" name="Line 1296"/>
              <p:cNvSpPr>
                <a:spLocks noChangeShapeType="1"/>
              </p:cNvSpPr>
              <p:nvPr/>
            </p:nvSpPr>
            <p:spPr bwMode="auto">
              <a:xfrm flipV="1">
                <a:off x="2052" y="2475"/>
                <a:ext cx="24" cy="5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38" name="Line 1297"/>
              <p:cNvSpPr>
                <a:spLocks noChangeShapeType="1"/>
              </p:cNvSpPr>
              <p:nvPr/>
            </p:nvSpPr>
            <p:spPr bwMode="auto">
              <a:xfrm>
                <a:off x="2050" y="2528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39" name="Line 1298"/>
              <p:cNvSpPr>
                <a:spLocks noChangeShapeType="1"/>
              </p:cNvSpPr>
              <p:nvPr/>
            </p:nvSpPr>
            <p:spPr bwMode="auto">
              <a:xfrm>
                <a:off x="2019" y="2434"/>
                <a:ext cx="30" cy="9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40" name="Line 1299"/>
              <p:cNvSpPr>
                <a:spLocks noChangeShapeType="1"/>
              </p:cNvSpPr>
              <p:nvPr/>
            </p:nvSpPr>
            <p:spPr bwMode="auto">
              <a:xfrm>
                <a:off x="2458" y="2810"/>
                <a:ext cx="35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41" name="Line 1300"/>
              <p:cNvSpPr>
                <a:spLocks noChangeShapeType="1"/>
              </p:cNvSpPr>
              <p:nvPr/>
            </p:nvSpPr>
            <p:spPr bwMode="auto">
              <a:xfrm>
                <a:off x="2458" y="281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42" name="Line 1301"/>
              <p:cNvSpPr>
                <a:spLocks noChangeShapeType="1"/>
              </p:cNvSpPr>
              <p:nvPr/>
            </p:nvSpPr>
            <p:spPr bwMode="auto">
              <a:xfrm flipV="1">
                <a:off x="2440" y="2811"/>
                <a:ext cx="1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43" name="Line 1302"/>
              <p:cNvSpPr>
                <a:spLocks noChangeShapeType="1"/>
              </p:cNvSpPr>
              <p:nvPr/>
            </p:nvSpPr>
            <p:spPr bwMode="auto">
              <a:xfrm>
                <a:off x="2115" y="2805"/>
                <a:ext cx="30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44" name="Line 1303"/>
              <p:cNvSpPr>
                <a:spLocks noChangeShapeType="1"/>
              </p:cNvSpPr>
              <p:nvPr/>
            </p:nvSpPr>
            <p:spPr bwMode="auto">
              <a:xfrm>
                <a:off x="2115" y="280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45" name="Line 1304"/>
              <p:cNvSpPr>
                <a:spLocks noChangeShapeType="1"/>
              </p:cNvSpPr>
              <p:nvPr/>
            </p:nvSpPr>
            <p:spPr bwMode="auto">
              <a:xfrm flipV="1">
                <a:off x="2097" y="2805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46" name="Line 1305"/>
              <p:cNvSpPr>
                <a:spLocks noChangeShapeType="1"/>
              </p:cNvSpPr>
              <p:nvPr/>
            </p:nvSpPr>
            <p:spPr bwMode="auto">
              <a:xfrm>
                <a:off x="1866" y="2758"/>
                <a:ext cx="3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47" name="Line 1306"/>
              <p:cNvSpPr>
                <a:spLocks noChangeShapeType="1"/>
              </p:cNvSpPr>
              <p:nvPr/>
            </p:nvSpPr>
            <p:spPr bwMode="auto">
              <a:xfrm flipV="1">
                <a:off x="2174" y="2328"/>
                <a:ext cx="21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48" name="Line 1307"/>
              <p:cNvSpPr>
                <a:spLocks noChangeShapeType="1"/>
              </p:cNvSpPr>
              <p:nvPr/>
            </p:nvSpPr>
            <p:spPr bwMode="auto">
              <a:xfrm flipH="1">
                <a:off x="2174" y="2389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49" name="Line 1308"/>
              <p:cNvSpPr>
                <a:spLocks noChangeShapeType="1"/>
              </p:cNvSpPr>
              <p:nvPr/>
            </p:nvSpPr>
            <p:spPr bwMode="auto">
              <a:xfrm>
                <a:off x="2141" y="2277"/>
                <a:ext cx="34" cy="1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50" name="Line 1309"/>
              <p:cNvSpPr>
                <a:spLocks noChangeShapeType="1"/>
              </p:cNvSpPr>
              <p:nvPr/>
            </p:nvSpPr>
            <p:spPr bwMode="auto">
              <a:xfrm>
                <a:off x="3051" y="2809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51" name="Line 1310"/>
              <p:cNvSpPr>
                <a:spLocks noChangeShapeType="1"/>
              </p:cNvSpPr>
              <p:nvPr/>
            </p:nvSpPr>
            <p:spPr bwMode="auto">
              <a:xfrm>
                <a:off x="3051" y="280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52" name="Line 1311"/>
              <p:cNvSpPr>
                <a:spLocks noChangeShapeType="1"/>
              </p:cNvSpPr>
              <p:nvPr/>
            </p:nvSpPr>
            <p:spPr bwMode="auto">
              <a:xfrm flipV="1">
                <a:off x="3033" y="2810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53" name="Line 1312"/>
              <p:cNvSpPr>
                <a:spLocks noChangeShapeType="1"/>
              </p:cNvSpPr>
              <p:nvPr/>
            </p:nvSpPr>
            <p:spPr bwMode="auto">
              <a:xfrm>
                <a:off x="2019" y="2793"/>
                <a:ext cx="35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54" name="Line 1313"/>
              <p:cNvSpPr>
                <a:spLocks noChangeShapeType="1"/>
              </p:cNvSpPr>
              <p:nvPr/>
            </p:nvSpPr>
            <p:spPr bwMode="auto">
              <a:xfrm>
                <a:off x="2019" y="2793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55" name="Line 1314"/>
              <p:cNvSpPr>
                <a:spLocks noChangeShapeType="1"/>
              </p:cNvSpPr>
              <p:nvPr/>
            </p:nvSpPr>
            <p:spPr bwMode="auto">
              <a:xfrm flipV="1">
                <a:off x="1998" y="2794"/>
                <a:ext cx="21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56" name="Line 1315"/>
              <p:cNvSpPr>
                <a:spLocks noChangeShapeType="1"/>
              </p:cNvSpPr>
              <p:nvPr/>
            </p:nvSpPr>
            <p:spPr bwMode="auto">
              <a:xfrm flipV="1">
                <a:off x="2685" y="2808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57" name="Line 1316"/>
              <p:cNvSpPr>
                <a:spLocks noChangeShapeType="1"/>
              </p:cNvSpPr>
              <p:nvPr/>
            </p:nvSpPr>
            <p:spPr bwMode="auto">
              <a:xfrm>
                <a:off x="2707" y="280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58" name="Line 1317"/>
              <p:cNvSpPr>
                <a:spLocks noChangeShapeType="1"/>
              </p:cNvSpPr>
              <p:nvPr/>
            </p:nvSpPr>
            <p:spPr bwMode="auto">
              <a:xfrm>
                <a:off x="2710" y="2808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59" name="Line 1318"/>
              <p:cNvSpPr>
                <a:spLocks noChangeShapeType="1"/>
              </p:cNvSpPr>
              <p:nvPr/>
            </p:nvSpPr>
            <p:spPr bwMode="auto">
              <a:xfrm>
                <a:off x="2263" y="2112"/>
                <a:ext cx="34" cy="1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60" name="Line 1319"/>
              <p:cNvSpPr>
                <a:spLocks noChangeShapeType="1"/>
              </p:cNvSpPr>
              <p:nvPr/>
            </p:nvSpPr>
            <p:spPr bwMode="auto">
              <a:xfrm flipH="1">
                <a:off x="2297" y="2230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61" name="Line 1320"/>
              <p:cNvSpPr>
                <a:spLocks noChangeShapeType="1"/>
              </p:cNvSpPr>
              <p:nvPr/>
            </p:nvSpPr>
            <p:spPr bwMode="auto">
              <a:xfrm flipV="1">
                <a:off x="2300" y="2163"/>
                <a:ext cx="17" cy="6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62" name="Line 1321"/>
              <p:cNvSpPr>
                <a:spLocks noChangeShapeType="1"/>
              </p:cNvSpPr>
              <p:nvPr/>
            </p:nvSpPr>
            <p:spPr bwMode="auto">
              <a:xfrm>
                <a:off x="1891" y="2727"/>
                <a:ext cx="34" cy="3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63" name="Line 1322"/>
              <p:cNvSpPr>
                <a:spLocks noChangeShapeType="1"/>
              </p:cNvSpPr>
              <p:nvPr/>
            </p:nvSpPr>
            <p:spPr bwMode="auto">
              <a:xfrm flipV="1">
                <a:off x="2342" y="2808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64" name="Line 1323"/>
              <p:cNvSpPr>
                <a:spLocks noChangeShapeType="1"/>
              </p:cNvSpPr>
              <p:nvPr/>
            </p:nvSpPr>
            <p:spPr bwMode="auto">
              <a:xfrm>
                <a:off x="2363" y="280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65" name="Line 1324"/>
              <p:cNvSpPr>
                <a:spLocks noChangeShapeType="1"/>
              </p:cNvSpPr>
              <p:nvPr/>
            </p:nvSpPr>
            <p:spPr bwMode="auto">
              <a:xfrm>
                <a:off x="2367" y="2808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66" name="Line 1325"/>
              <p:cNvSpPr>
                <a:spLocks noChangeShapeType="1"/>
              </p:cNvSpPr>
              <p:nvPr/>
            </p:nvSpPr>
            <p:spPr bwMode="auto">
              <a:xfrm flipV="1">
                <a:off x="1333" y="2413"/>
                <a:ext cx="38" cy="8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67" name="Line 1326"/>
              <p:cNvSpPr>
                <a:spLocks noChangeShapeType="1"/>
              </p:cNvSpPr>
              <p:nvPr/>
            </p:nvSpPr>
            <p:spPr bwMode="auto">
              <a:xfrm flipV="1">
                <a:off x="1333" y="2494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68" name="Line 1327"/>
              <p:cNvSpPr>
                <a:spLocks noChangeShapeType="1"/>
              </p:cNvSpPr>
              <p:nvPr/>
            </p:nvSpPr>
            <p:spPr bwMode="auto">
              <a:xfrm>
                <a:off x="1347" y="2382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69" name="Line 1328"/>
              <p:cNvSpPr>
                <a:spLocks noChangeShapeType="1"/>
              </p:cNvSpPr>
              <p:nvPr/>
            </p:nvSpPr>
            <p:spPr bwMode="auto">
              <a:xfrm>
                <a:off x="1312" y="2466"/>
                <a:ext cx="21" cy="29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70" name="Line 1329"/>
              <p:cNvSpPr>
                <a:spLocks noChangeShapeType="1"/>
              </p:cNvSpPr>
              <p:nvPr/>
            </p:nvSpPr>
            <p:spPr bwMode="auto">
              <a:xfrm flipV="1">
                <a:off x="1312" y="2380"/>
                <a:ext cx="34" cy="8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71" name="Line 1330"/>
              <p:cNvSpPr>
                <a:spLocks noChangeShapeType="1"/>
              </p:cNvSpPr>
              <p:nvPr/>
            </p:nvSpPr>
            <p:spPr bwMode="auto">
              <a:xfrm flipV="1">
                <a:off x="1346" y="2371"/>
                <a:ext cx="4" cy="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72" name="Line 1331"/>
              <p:cNvSpPr>
                <a:spLocks noChangeShapeType="1"/>
              </p:cNvSpPr>
              <p:nvPr/>
            </p:nvSpPr>
            <p:spPr bwMode="auto">
              <a:xfrm flipV="1">
                <a:off x="2938" y="2807"/>
                <a:ext cx="17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73" name="Line 1332"/>
              <p:cNvSpPr>
                <a:spLocks noChangeShapeType="1"/>
              </p:cNvSpPr>
              <p:nvPr/>
            </p:nvSpPr>
            <p:spPr bwMode="auto">
              <a:xfrm>
                <a:off x="2955" y="280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74" name="Line 1333"/>
              <p:cNvSpPr>
                <a:spLocks noChangeShapeType="1"/>
              </p:cNvSpPr>
              <p:nvPr/>
            </p:nvSpPr>
            <p:spPr bwMode="auto">
              <a:xfrm>
                <a:off x="2959" y="2807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75" name="Line 1334"/>
              <p:cNvSpPr>
                <a:spLocks noChangeShapeType="1"/>
              </p:cNvSpPr>
              <p:nvPr/>
            </p:nvSpPr>
            <p:spPr bwMode="auto">
              <a:xfrm flipV="1">
                <a:off x="2594" y="2806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76" name="Line 1335"/>
              <p:cNvSpPr>
                <a:spLocks noChangeShapeType="1"/>
              </p:cNvSpPr>
              <p:nvPr/>
            </p:nvSpPr>
            <p:spPr bwMode="auto">
              <a:xfrm>
                <a:off x="2612" y="280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77" name="Line 1336"/>
              <p:cNvSpPr>
                <a:spLocks noChangeShapeType="1"/>
              </p:cNvSpPr>
              <p:nvPr/>
            </p:nvSpPr>
            <p:spPr bwMode="auto">
              <a:xfrm>
                <a:off x="2615" y="280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78" name="Line 1337"/>
              <p:cNvSpPr>
                <a:spLocks noChangeShapeType="1"/>
              </p:cNvSpPr>
              <p:nvPr/>
            </p:nvSpPr>
            <p:spPr bwMode="auto">
              <a:xfrm>
                <a:off x="2615" y="280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79" name="Line 1338"/>
              <p:cNvSpPr>
                <a:spLocks noChangeShapeType="1"/>
              </p:cNvSpPr>
              <p:nvPr/>
            </p:nvSpPr>
            <p:spPr bwMode="auto">
              <a:xfrm>
                <a:off x="2618" y="2809"/>
                <a:ext cx="2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80" name="Line 1339"/>
              <p:cNvSpPr>
                <a:spLocks noChangeShapeType="1"/>
              </p:cNvSpPr>
              <p:nvPr/>
            </p:nvSpPr>
            <p:spPr bwMode="auto">
              <a:xfrm>
                <a:off x="2268" y="2805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81" name="Line 1340"/>
              <p:cNvSpPr>
                <a:spLocks noChangeShapeType="1"/>
              </p:cNvSpPr>
              <p:nvPr/>
            </p:nvSpPr>
            <p:spPr bwMode="auto">
              <a:xfrm>
                <a:off x="2268" y="280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82" name="Line 1341"/>
              <p:cNvSpPr>
                <a:spLocks noChangeShapeType="1"/>
              </p:cNvSpPr>
              <p:nvPr/>
            </p:nvSpPr>
            <p:spPr bwMode="auto">
              <a:xfrm flipV="1">
                <a:off x="2247" y="2804"/>
                <a:ext cx="20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83" name="Line 1342"/>
              <p:cNvSpPr>
                <a:spLocks noChangeShapeType="1"/>
              </p:cNvSpPr>
              <p:nvPr/>
            </p:nvSpPr>
            <p:spPr bwMode="auto">
              <a:xfrm>
                <a:off x="3204" y="2806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84" name="Line 1343"/>
              <p:cNvSpPr>
                <a:spLocks noChangeShapeType="1"/>
              </p:cNvSpPr>
              <p:nvPr/>
            </p:nvSpPr>
            <p:spPr bwMode="auto">
              <a:xfrm>
                <a:off x="3204" y="280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85" name="Line 1344"/>
              <p:cNvSpPr>
                <a:spLocks noChangeShapeType="1"/>
              </p:cNvSpPr>
              <p:nvPr/>
            </p:nvSpPr>
            <p:spPr bwMode="auto">
              <a:xfrm flipV="1">
                <a:off x="3186" y="2804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86" name="Line 1345"/>
              <p:cNvSpPr>
                <a:spLocks noChangeShapeType="1"/>
              </p:cNvSpPr>
              <p:nvPr/>
            </p:nvSpPr>
            <p:spPr bwMode="auto">
              <a:xfrm>
                <a:off x="2860" y="2805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87" name="Line 1346"/>
              <p:cNvSpPr>
                <a:spLocks noChangeShapeType="1"/>
              </p:cNvSpPr>
              <p:nvPr/>
            </p:nvSpPr>
            <p:spPr bwMode="auto">
              <a:xfrm>
                <a:off x="2860" y="280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88" name="Line 1347"/>
              <p:cNvSpPr>
                <a:spLocks noChangeShapeType="1"/>
              </p:cNvSpPr>
              <p:nvPr/>
            </p:nvSpPr>
            <p:spPr bwMode="auto">
              <a:xfrm flipV="1">
                <a:off x="2842" y="2806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89" name="Line 1348"/>
              <p:cNvSpPr>
                <a:spLocks noChangeShapeType="1"/>
              </p:cNvSpPr>
              <p:nvPr/>
            </p:nvSpPr>
            <p:spPr bwMode="auto">
              <a:xfrm flipV="1">
                <a:off x="2499" y="2804"/>
                <a:ext cx="18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90" name="Line 1349"/>
              <p:cNvSpPr>
                <a:spLocks noChangeShapeType="1"/>
              </p:cNvSpPr>
              <p:nvPr/>
            </p:nvSpPr>
            <p:spPr bwMode="auto">
              <a:xfrm>
                <a:off x="2517" y="280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91" name="Line 1350"/>
              <p:cNvSpPr>
                <a:spLocks noChangeShapeType="1"/>
              </p:cNvSpPr>
              <p:nvPr/>
            </p:nvSpPr>
            <p:spPr bwMode="auto">
              <a:xfrm>
                <a:off x="2520" y="2804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92" name="Line 1351"/>
              <p:cNvSpPr>
                <a:spLocks noChangeShapeType="1"/>
              </p:cNvSpPr>
              <p:nvPr/>
            </p:nvSpPr>
            <p:spPr bwMode="auto">
              <a:xfrm flipV="1">
                <a:off x="1471" y="2334"/>
                <a:ext cx="34" cy="9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93" name="Line 1352"/>
              <p:cNvSpPr>
                <a:spLocks noChangeShapeType="1"/>
              </p:cNvSpPr>
              <p:nvPr/>
            </p:nvSpPr>
            <p:spPr bwMode="auto">
              <a:xfrm flipV="1">
                <a:off x="1471" y="2426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94" name="Line 1353"/>
              <p:cNvSpPr>
                <a:spLocks noChangeShapeType="1"/>
              </p:cNvSpPr>
              <p:nvPr/>
            </p:nvSpPr>
            <p:spPr bwMode="auto">
              <a:xfrm>
                <a:off x="1450" y="2395"/>
                <a:ext cx="24" cy="3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95" name="Line 1354"/>
              <p:cNvSpPr>
                <a:spLocks noChangeShapeType="1"/>
              </p:cNvSpPr>
              <p:nvPr/>
            </p:nvSpPr>
            <p:spPr bwMode="auto">
              <a:xfrm>
                <a:off x="2173" y="2801"/>
                <a:ext cx="3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96" name="Line 1355"/>
              <p:cNvSpPr>
                <a:spLocks noChangeShapeType="1"/>
              </p:cNvSpPr>
              <p:nvPr/>
            </p:nvSpPr>
            <p:spPr bwMode="auto">
              <a:xfrm>
                <a:off x="2173" y="280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97" name="Line 1356"/>
              <p:cNvSpPr>
                <a:spLocks noChangeShapeType="1"/>
              </p:cNvSpPr>
              <p:nvPr/>
            </p:nvSpPr>
            <p:spPr bwMode="auto">
              <a:xfrm flipV="1">
                <a:off x="2155" y="2801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98" name="Line 1357"/>
              <p:cNvSpPr>
                <a:spLocks noChangeShapeType="1"/>
              </p:cNvSpPr>
              <p:nvPr/>
            </p:nvSpPr>
            <p:spPr bwMode="auto">
              <a:xfrm>
                <a:off x="1997" y="2498"/>
                <a:ext cx="34" cy="8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99" name="Line 1358"/>
              <p:cNvSpPr>
                <a:spLocks noChangeShapeType="1"/>
              </p:cNvSpPr>
              <p:nvPr/>
            </p:nvSpPr>
            <p:spPr bwMode="auto">
              <a:xfrm>
                <a:off x="2029" y="2580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00" name="Line 1359"/>
              <p:cNvSpPr>
                <a:spLocks noChangeShapeType="1"/>
              </p:cNvSpPr>
              <p:nvPr/>
            </p:nvSpPr>
            <p:spPr bwMode="auto">
              <a:xfrm flipV="1">
                <a:off x="2034" y="2534"/>
                <a:ext cx="17" cy="4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01" name="Line 1360"/>
              <p:cNvSpPr>
                <a:spLocks noChangeShapeType="1"/>
              </p:cNvSpPr>
              <p:nvPr/>
            </p:nvSpPr>
            <p:spPr bwMode="auto">
              <a:xfrm>
                <a:off x="3109" y="2804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02" name="Line 1361"/>
              <p:cNvSpPr>
                <a:spLocks noChangeShapeType="1"/>
              </p:cNvSpPr>
              <p:nvPr/>
            </p:nvSpPr>
            <p:spPr bwMode="auto">
              <a:xfrm>
                <a:off x="3109" y="280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03" name="Line 1362"/>
              <p:cNvSpPr>
                <a:spLocks noChangeShapeType="1"/>
              </p:cNvSpPr>
              <p:nvPr/>
            </p:nvSpPr>
            <p:spPr bwMode="auto">
              <a:xfrm flipV="1">
                <a:off x="3088" y="2802"/>
                <a:ext cx="20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04" name="Line 1363"/>
              <p:cNvSpPr>
                <a:spLocks noChangeShapeType="1"/>
              </p:cNvSpPr>
              <p:nvPr/>
            </p:nvSpPr>
            <p:spPr bwMode="auto">
              <a:xfrm>
                <a:off x="1982" y="2771"/>
                <a:ext cx="38" cy="2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05" name="Line 1364"/>
              <p:cNvSpPr>
                <a:spLocks noChangeShapeType="1"/>
              </p:cNvSpPr>
              <p:nvPr/>
            </p:nvSpPr>
            <p:spPr bwMode="auto">
              <a:xfrm>
                <a:off x="1982" y="2771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06" name="Line 1365"/>
              <p:cNvSpPr>
                <a:spLocks noChangeShapeType="1"/>
              </p:cNvSpPr>
              <p:nvPr/>
            </p:nvSpPr>
            <p:spPr bwMode="auto">
              <a:xfrm flipV="1">
                <a:off x="1964" y="2774"/>
                <a:ext cx="18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07" name="Line 1366"/>
              <p:cNvSpPr>
                <a:spLocks noChangeShapeType="1"/>
              </p:cNvSpPr>
              <p:nvPr/>
            </p:nvSpPr>
            <p:spPr bwMode="auto">
              <a:xfrm>
                <a:off x="1912" y="269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08" name="Line 1367"/>
              <p:cNvSpPr>
                <a:spLocks noChangeShapeType="1"/>
              </p:cNvSpPr>
              <p:nvPr/>
            </p:nvSpPr>
            <p:spPr bwMode="auto">
              <a:xfrm flipV="1">
                <a:off x="2428" y="1787"/>
                <a:ext cx="18" cy="3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09" name="Line 1368"/>
              <p:cNvSpPr>
                <a:spLocks noChangeShapeType="1"/>
              </p:cNvSpPr>
              <p:nvPr/>
            </p:nvSpPr>
            <p:spPr bwMode="auto">
              <a:xfrm>
                <a:off x="2412" y="1757"/>
                <a:ext cx="34" cy="3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0" name="Line 1369"/>
              <p:cNvSpPr>
                <a:spLocks noChangeShapeType="1"/>
              </p:cNvSpPr>
              <p:nvPr/>
            </p:nvSpPr>
            <p:spPr bwMode="auto">
              <a:xfrm flipV="1">
                <a:off x="2440" y="1929"/>
                <a:ext cx="22" cy="6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1" name="Line 1370"/>
              <p:cNvSpPr>
                <a:spLocks noChangeShapeType="1"/>
              </p:cNvSpPr>
              <p:nvPr/>
            </p:nvSpPr>
            <p:spPr bwMode="auto">
              <a:xfrm>
                <a:off x="2428" y="1835"/>
                <a:ext cx="34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2" name="Line 1371"/>
              <p:cNvSpPr>
                <a:spLocks noChangeShapeType="1"/>
              </p:cNvSpPr>
              <p:nvPr/>
            </p:nvSpPr>
            <p:spPr bwMode="auto">
              <a:xfrm>
                <a:off x="2438" y="1983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3" name="Line 1372"/>
              <p:cNvSpPr>
                <a:spLocks noChangeShapeType="1"/>
              </p:cNvSpPr>
              <p:nvPr/>
            </p:nvSpPr>
            <p:spPr bwMode="auto">
              <a:xfrm flipH="1">
                <a:off x="2440" y="1994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4" name="Line 1373"/>
              <p:cNvSpPr>
                <a:spLocks noChangeShapeType="1"/>
              </p:cNvSpPr>
              <p:nvPr/>
            </p:nvSpPr>
            <p:spPr bwMode="auto">
              <a:xfrm>
                <a:off x="2407" y="1888"/>
                <a:ext cx="31" cy="9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5" name="Line 1374"/>
              <p:cNvSpPr>
                <a:spLocks noChangeShapeType="1"/>
              </p:cNvSpPr>
              <p:nvPr/>
            </p:nvSpPr>
            <p:spPr bwMode="auto">
              <a:xfrm>
                <a:off x="2438" y="1985"/>
                <a:ext cx="3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6" name="Line 1375"/>
              <p:cNvSpPr>
                <a:spLocks noChangeShapeType="1"/>
              </p:cNvSpPr>
              <p:nvPr/>
            </p:nvSpPr>
            <p:spPr bwMode="auto">
              <a:xfrm flipV="1">
                <a:off x="2747" y="2803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7" name="Line 1376"/>
              <p:cNvSpPr>
                <a:spLocks noChangeShapeType="1"/>
              </p:cNvSpPr>
              <p:nvPr/>
            </p:nvSpPr>
            <p:spPr bwMode="auto">
              <a:xfrm>
                <a:off x="2765" y="280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8" name="Line 1377"/>
              <p:cNvSpPr>
                <a:spLocks noChangeShapeType="1"/>
              </p:cNvSpPr>
              <p:nvPr/>
            </p:nvSpPr>
            <p:spPr bwMode="auto">
              <a:xfrm>
                <a:off x="2768" y="2803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9" name="Line 1378"/>
              <p:cNvSpPr>
                <a:spLocks noChangeShapeType="1"/>
              </p:cNvSpPr>
              <p:nvPr/>
            </p:nvSpPr>
            <p:spPr bwMode="auto">
              <a:xfrm>
                <a:off x="2078" y="2792"/>
                <a:ext cx="34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20" name="Line 1379"/>
              <p:cNvSpPr>
                <a:spLocks noChangeShapeType="1"/>
              </p:cNvSpPr>
              <p:nvPr/>
            </p:nvSpPr>
            <p:spPr bwMode="auto">
              <a:xfrm>
                <a:off x="2078" y="2792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21" name="Line 1380"/>
              <p:cNvSpPr>
                <a:spLocks noChangeShapeType="1"/>
              </p:cNvSpPr>
              <p:nvPr/>
            </p:nvSpPr>
            <p:spPr bwMode="auto">
              <a:xfrm flipV="1">
                <a:off x="2056" y="2794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22" name="Line 1381"/>
              <p:cNvSpPr>
                <a:spLocks noChangeShapeType="1"/>
              </p:cNvSpPr>
              <p:nvPr/>
            </p:nvSpPr>
            <p:spPr bwMode="auto">
              <a:xfrm flipV="1">
                <a:off x="2412" y="1750"/>
                <a:ext cx="18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23" name="Line 1382"/>
              <p:cNvSpPr>
                <a:spLocks noChangeShapeType="1"/>
              </p:cNvSpPr>
              <p:nvPr/>
            </p:nvSpPr>
            <p:spPr bwMode="auto">
              <a:xfrm>
                <a:off x="2430" y="175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24" name="Line 1383"/>
              <p:cNvSpPr>
                <a:spLocks noChangeShapeType="1"/>
              </p:cNvSpPr>
              <p:nvPr/>
            </p:nvSpPr>
            <p:spPr bwMode="auto">
              <a:xfrm flipV="1">
                <a:off x="2404" y="2803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25" name="Line 1384"/>
              <p:cNvSpPr>
                <a:spLocks noChangeShapeType="1"/>
              </p:cNvSpPr>
              <p:nvPr/>
            </p:nvSpPr>
            <p:spPr bwMode="auto">
              <a:xfrm>
                <a:off x="2422" y="280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26" name="Line 1385"/>
              <p:cNvSpPr>
                <a:spLocks noChangeShapeType="1"/>
              </p:cNvSpPr>
              <p:nvPr/>
            </p:nvSpPr>
            <p:spPr bwMode="auto">
              <a:xfrm>
                <a:off x="2425" y="2803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27" name="Line 1386"/>
              <p:cNvSpPr>
                <a:spLocks noChangeShapeType="1"/>
              </p:cNvSpPr>
              <p:nvPr/>
            </p:nvSpPr>
            <p:spPr bwMode="auto">
              <a:xfrm flipV="1">
                <a:off x="1609" y="2254"/>
                <a:ext cx="38" cy="10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28" name="Line 1387"/>
              <p:cNvSpPr>
                <a:spLocks noChangeShapeType="1"/>
              </p:cNvSpPr>
              <p:nvPr/>
            </p:nvSpPr>
            <p:spPr bwMode="auto">
              <a:xfrm flipV="1">
                <a:off x="1609" y="2351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29" name="Line 1388"/>
              <p:cNvSpPr>
                <a:spLocks noChangeShapeType="1"/>
              </p:cNvSpPr>
              <p:nvPr/>
            </p:nvSpPr>
            <p:spPr bwMode="auto">
              <a:xfrm>
                <a:off x="1588" y="2317"/>
                <a:ext cx="20" cy="38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30" name="Line 1389"/>
              <p:cNvSpPr>
                <a:spLocks noChangeShapeType="1"/>
              </p:cNvSpPr>
              <p:nvPr/>
            </p:nvSpPr>
            <p:spPr bwMode="auto">
              <a:xfrm flipV="1">
                <a:off x="2992" y="2802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31" name="Line 1390"/>
              <p:cNvSpPr>
                <a:spLocks noChangeShapeType="1"/>
              </p:cNvSpPr>
              <p:nvPr/>
            </p:nvSpPr>
            <p:spPr bwMode="auto">
              <a:xfrm>
                <a:off x="3014" y="280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32" name="Line 1391"/>
              <p:cNvSpPr>
                <a:spLocks noChangeShapeType="1"/>
              </p:cNvSpPr>
              <p:nvPr/>
            </p:nvSpPr>
            <p:spPr bwMode="auto">
              <a:xfrm>
                <a:off x="3017" y="280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33" name="Line 1392"/>
              <p:cNvSpPr>
                <a:spLocks noChangeShapeType="1"/>
              </p:cNvSpPr>
              <p:nvPr/>
            </p:nvSpPr>
            <p:spPr bwMode="auto">
              <a:xfrm>
                <a:off x="3017" y="280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34" name="Line 1393"/>
              <p:cNvSpPr>
                <a:spLocks noChangeShapeType="1"/>
              </p:cNvSpPr>
              <p:nvPr/>
            </p:nvSpPr>
            <p:spPr bwMode="auto">
              <a:xfrm>
                <a:off x="3021" y="2804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35" name="Line 1394"/>
              <p:cNvSpPr>
                <a:spLocks noChangeShapeType="1"/>
              </p:cNvSpPr>
              <p:nvPr/>
            </p:nvSpPr>
            <p:spPr bwMode="auto">
              <a:xfrm flipV="1">
                <a:off x="2419" y="1999"/>
                <a:ext cx="24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36" name="Line 1395"/>
              <p:cNvSpPr>
                <a:spLocks noChangeShapeType="1"/>
              </p:cNvSpPr>
              <p:nvPr/>
            </p:nvSpPr>
            <p:spPr bwMode="auto">
              <a:xfrm>
                <a:off x="2417" y="2064"/>
                <a:ext cx="2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37" name="Line 1396"/>
              <p:cNvSpPr>
                <a:spLocks noChangeShapeType="1"/>
              </p:cNvSpPr>
              <p:nvPr/>
            </p:nvSpPr>
            <p:spPr bwMode="auto">
              <a:xfrm>
                <a:off x="2382" y="1953"/>
                <a:ext cx="34" cy="1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38" name="Line 1397"/>
              <p:cNvSpPr>
                <a:spLocks noChangeShapeType="1"/>
              </p:cNvSpPr>
              <p:nvPr/>
            </p:nvSpPr>
            <p:spPr bwMode="auto">
              <a:xfrm flipV="1">
                <a:off x="2465" y="1866"/>
                <a:ext cx="18" cy="5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39" name="Line 1398"/>
              <p:cNvSpPr>
                <a:spLocks noChangeShapeType="1"/>
              </p:cNvSpPr>
              <p:nvPr/>
            </p:nvSpPr>
            <p:spPr bwMode="auto">
              <a:xfrm>
                <a:off x="2449" y="1791"/>
                <a:ext cx="34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40" name="Line 1399"/>
              <p:cNvSpPr>
                <a:spLocks noChangeShapeType="1"/>
              </p:cNvSpPr>
              <p:nvPr/>
            </p:nvSpPr>
            <p:spPr bwMode="auto">
              <a:xfrm flipV="1">
                <a:off x="2449" y="1756"/>
                <a:ext cx="18" cy="2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41" name="Line 1400"/>
              <p:cNvSpPr>
                <a:spLocks noChangeShapeType="1"/>
              </p:cNvSpPr>
              <p:nvPr/>
            </p:nvSpPr>
            <p:spPr bwMode="auto">
              <a:xfrm>
                <a:off x="2467" y="1756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42" name="Line 1401"/>
              <p:cNvSpPr>
                <a:spLocks noChangeShapeType="1"/>
              </p:cNvSpPr>
              <p:nvPr/>
            </p:nvSpPr>
            <p:spPr bwMode="auto">
              <a:xfrm>
                <a:off x="2434" y="1750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43" name="Line 1402"/>
              <p:cNvSpPr>
                <a:spLocks noChangeShapeType="1"/>
              </p:cNvSpPr>
              <p:nvPr/>
            </p:nvSpPr>
            <p:spPr bwMode="auto">
              <a:xfrm flipV="1">
                <a:off x="2652" y="2801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44" name="Line 1403"/>
              <p:cNvSpPr>
                <a:spLocks noChangeShapeType="1"/>
              </p:cNvSpPr>
              <p:nvPr/>
            </p:nvSpPr>
            <p:spPr bwMode="auto">
              <a:xfrm>
                <a:off x="2670" y="280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45" name="Line 1404"/>
              <p:cNvSpPr>
                <a:spLocks noChangeShapeType="1"/>
              </p:cNvSpPr>
              <p:nvPr/>
            </p:nvSpPr>
            <p:spPr bwMode="auto">
              <a:xfrm>
                <a:off x="2673" y="2801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46" name="Line 1405"/>
              <p:cNvSpPr>
                <a:spLocks noChangeShapeType="1"/>
              </p:cNvSpPr>
              <p:nvPr/>
            </p:nvSpPr>
            <p:spPr bwMode="auto">
              <a:xfrm>
                <a:off x="2326" y="2800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47" name="Line 1406"/>
              <p:cNvSpPr>
                <a:spLocks noChangeShapeType="1"/>
              </p:cNvSpPr>
              <p:nvPr/>
            </p:nvSpPr>
            <p:spPr bwMode="auto">
              <a:xfrm>
                <a:off x="2326" y="280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48" name="Line 1407"/>
              <p:cNvSpPr>
                <a:spLocks noChangeShapeType="1"/>
              </p:cNvSpPr>
              <p:nvPr/>
            </p:nvSpPr>
            <p:spPr bwMode="auto">
              <a:xfrm flipV="1">
                <a:off x="2308" y="2801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49" name="Line 1408"/>
              <p:cNvSpPr>
                <a:spLocks noChangeShapeType="1"/>
              </p:cNvSpPr>
              <p:nvPr/>
            </p:nvSpPr>
            <p:spPr bwMode="auto">
              <a:xfrm flipV="1">
                <a:off x="2153" y="2393"/>
                <a:ext cx="21" cy="6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50" name="Line 1409"/>
              <p:cNvSpPr>
                <a:spLocks noChangeShapeType="1"/>
              </p:cNvSpPr>
              <p:nvPr/>
            </p:nvSpPr>
            <p:spPr bwMode="auto">
              <a:xfrm flipH="1">
                <a:off x="2153" y="2454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51" name="Line 1410"/>
              <p:cNvSpPr>
                <a:spLocks noChangeShapeType="1"/>
              </p:cNvSpPr>
              <p:nvPr/>
            </p:nvSpPr>
            <p:spPr bwMode="auto">
              <a:xfrm>
                <a:off x="2120" y="2349"/>
                <a:ext cx="34" cy="10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52" name="Line 1411"/>
              <p:cNvSpPr>
                <a:spLocks noChangeShapeType="1"/>
              </p:cNvSpPr>
              <p:nvPr/>
            </p:nvSpPr>
            <p:spPr bwMode="auto">
              <a:xfrm flipV="1">
                <a:off x="3244" y="2800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53" name="Line 1412"/>
              <p:cNvSpPr>
                <a:spLocks noChangeShapeType="1"/>
              </p:cNvSpPr>
              <p:nvPr/>
            </p:nvSpPr>
            <p:spPr bwMode="auto">
              <a:xfrm>
                <a:off x="3262" y="280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54" name="Line 1413"/>
              <p:cNvSpPr>
                <a:spLocks noChangeShapeType="1"/>
              </p:cNvSpPr>
              <p:nvPr/>
            </p:nvSpPr>
            <p:spPr bwMode="auto">
              <a:xfrm flipV="1">
                <a:off x="3281" y="2807"/>
                <a:ext cx="18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55" name="Line 1414"/>
              <p:cNvSpPr>
                <a:spLocks noChangeShapeType="1"/>
              </p:cNvSpPr>
              <p:nvPr/>
            </p:nvSpPr>
            <p:spPr bwMode="auto">
              <a:xfrm>
                <a:off x="3266" y="2800"/>
                <a:ext cx="33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56" name="Line 1415"/>
              <p:cNvSpPr>
                <a:spLocks noChangeShapeType="1"/>
              </p:cNvSpPr>
              <p:nvPr/>
            </p:nvSpPr>
            <p:spPr bwMode="auto">
              <a:xfrm>
                <a:off x="2238" y="2187"/>
                <a:ext cx="37" cy="1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57" name="Line 1416"/>
              <p:cNvSpPr>
                <a:spLocks noChangeShapeType="1"/>
              </p:cNvSpPr>
              <p:nvPr/>
            </p:nvSpPr>
            <p:spPr bwMode="auto">
              <a:xfrm>
                <a:off x="2273" y="2304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58" name="Line 1417"/>
              <p:cNvSpPr>
                <a:spLocks noChangeShapeType="1"/>
              </p:cNvSpPr>
              <p:nvPr/>
            </p:nvSpPr>
            <p:spPr bwMode="auto">
              <a:xfrm flipV="1">
                <a:off x="2279" y="2238"/>
                <a:ext cx="20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59" name="Line 1418"/>
              <p:cNvSpPr>
                <a:spLocks noChangeShapeType="1"/>
              </p:cNvSpPr>
              <p:nvPr/>
            </p:nvSpPr>
            <p:spPr bwMode="auto">
              <a:xfrm flipV="1">
                <a:off x="1928" y="2738"/>
                <a:ext cx="18" cy="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60" name="Line 1419"/>
              <p:cNvSpPr>
                <a:spLocks noChangeShapeType="1"/>
              </p:cNvSpPr>
              <p:nvPr/>
            </p:nvSpPr>
            <p:spPr bwMode="auto">
              <a:xfrm>
                <a:off x="1946" y="2738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61" name="Line 1420"/>
              <p:cNvSpPr>
                <a:spLocks noChangeShapeType="1"/>
              </p:cNvSpPr>
              <p:nvPr/>
            </p:nvSpPr>
            <p:spPr bwMode="auto">
              <a:xfrm>
                <a:off x="1949" y="274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62" name="Line 1421"/>
              <p:cNvSpPr>
                <a:spLocks noChangeShapeType="1"/>
              </p:cNvSpPr>
              <p:nvPr/>
            </p:nvSpPr>
            <p:spPr bwMode="auto">
              <a:xfrm>
                <a:off x="1949" y="274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63" name="Line 1422"/>
              <p:cNvSpPr>
                <a:spLocks noChangeShapeType="1"/>
              </p:cNvSpPr>
              <p:nvPr/>
            </p:nvSpPr>
            <p:spPr bwMode="auto">
              <a:xfrm>
                <a:off x="1952" y="2743"/>
                <a:ext cx="31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64" name="Line 1423"/>
              <p:cNvSpPr>
                <a:spLocks noChangeShapeType="1"/>
              </p:cNvSpPr>
              <p:nvPr/>
            </p:nvSpPr>
            <p:spPr bwMode="auto">
              <a:xfrm>
                <a:off x="2918" y="2800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65" name="Line 1424"/>
              <p:cNvSpPr>
                <a:spLocks noChangeShapeType="1"/>
              </p:cNvSpPr>
              <p:nvPr/>
            </p:nvSpPr>
            <p:spPr bwMode="auto">
              <a:xfrm>
                <a:off x="2918" y="280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66" name="Line 1425"/>
              <p:cNvSpPr>
                <a:spLocks noChangeShapeType="1"/>
              </p:cNvSpPr>
              <p:nvPr/>
            </p:nvSpPr>
            <p:spPr bwMode="auto">
              <a:xfrm flipV="1">
                <a:off x="2900" y="2801"/>
                <a:ext cx="1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67" name="Line 1426"/>
              <p:cNvSpPr>
                <a:spLocks noChangeShapeType="1"/>
              </p:cNvSpPr>
              <p:nvPr/>
            </p:nvSpPr>
            <p:spPr bwMode="auto">
              <a:xfrm>
                <a:off x="1912" y="2692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427"/>
            <p:cNvGrpSpPr>
              <a:grpSpLocks/>
            </p:cNvGrpSpPr>
            <p:nvPr/>
          </p:nvGrpSpPr>
          <p:grpSpPr bwMode="auto">
            <a:xfrm>
              <a:off x="1537" y="3012"/>
              <a:ext cx="1462" cy="682"/>
              <a:chOff x="1391" y="1732"/>
              <a:chExt cx="1930" cy="1077"/>
            </a:xfrm>
          </p:grpSpPr>
          <p:sp>
            <p:nvSpPr>
              <p:cNvPr id="33768" name="Line 1428"/>
              <p:cNvSpPr>
                <a:spLocks noChangeShapeType="1"/>
              </p:cNvSpPr>
              <p:nvPr/>
            </p:nvSpPr>
            <p:spPr bwMode="auto">
              <a:xfrm>
                <a:off x="1915" y="2697"/>
                <a:ext cx="31" cy="4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69" name="Line 1429"/>
              <p:cNvSpPr>
                <a:spLocks noChangeShapeType="1"/>
              </p:cNvSpPr>
              <p:nvPr/>
            </p:nvSpPr>
            <p:spPr bwMode="auto">
              <a:xfrm>
                <a:off x="2575" y="2799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70" name="Line 1430"/>
              <p:cNvSpPr>
                <a:spLocks noChangeShapeType="1"/>
              </p:cNvSpPr>
              <p:nvPr/>
            </p:nvSpPr>
            <p:spPr bwMode="auto">
              <a:xfrm>
                <a:off x="2575" y="279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71" name="Line 1431"/>
              <p:cNvSpPr>
                <a:spLocks noChangeShapeType="1"/>
              </p:cNvSpPr>
              <p:nvPr/>
            </p:nvSpPr>
            <p:spPr bwMode="auto">
              <a:xfrm flipV="1">
                <a:off x="2554" y="2798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72" name="Line 1432"/>
              <p:cNvSpPr>
                <a:spLocks noChangeShapeType="1"/>
              </p:cNvSpPr>
              <p:nvPr/>
            </p:nvSpPr>
            <p:spPr bwMode="auto">
              <a:xfrm>
                <a:off x="2231" y="2797"/>
                <a:ext cx="3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73" name="Line 1433"/>
              <p:cNvSpPr>
                <a:spLocks noChangeShapeType="1"/>
              </p:cNvSpPr>
              <p:nvPr/>
            </p:nvSpPr>
            <p:spPr bwMode="auto">
              <a:xfrm>
                <a:off x="2231" y="279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74" name="Line 1434"/>
              <p:cNvSpPr>
                <a:spLocks noChangeShapeType="1"/>
              </p:cNvSpPr>
              <p:nvPr/>
            </p:nvSpPr>
            <p:spPr bwMode="auto">
              <a:xfrm flipV="1">
                <a:off x="2213" y="2796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75" name="Line 1435"/>
              <p:cNvSpPr>
                <a:spLocks noChangeShapeType="1"/>
              </p:cNvSpPr>
              <p:nvPr/>
            </p:nvSpPr>
            <p:spPr bwMode="auto">
              <a:xfrm flipV="1">
                <a:off x="2009" y="2585"/>
                <a:ext cx="21" cy="4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76" name="Line 1436"/>
              <p:cNvSpPr>
                <a:spLocks noChangeShapeType="1"/>
              </p:cNvSpPr>
              <p:nvPr/>
            </p:nvSpPr>
            <p:spPr bwMode="auto">
              <a:xfrm flipH="1">
                <a:off x="2009" y="2628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77" name="Line 1437"/>
              <p:cNvSpPr>
                <a:spLocks noChangeShapeType="1"/>
              </p:cNvSpPr>
              <p:nvPr/>
            </p:nvSpPr>
            <p:spPr bwMode="auto">
              <a:xfrm>
                <a:off x="1976" y="2556"/>
                <a:ext cx="34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78" name="Line 1438"/>
              <p:cNvSpPr>
                <a:spLocks noChangeShapeType="1"/>
              </p:cNvSpPr>
              <p:nvPr/>
            </p:nvSpPr>
            <p:spPr bwMode="auto">
              <a:xfrm>
                <a:off x="3167" y="2798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79" name="Line 1439"/>
              <p:cNvSpPr>
                <a:spLocks noChangeShapeType="1"/>
              </p:cNvSpPr>
              <p:nvPr/>
            </p:nvSpPr>
            <p:spPr bwMode="auto">
              <a:xfrm>
                <a:off x="3167" y="279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80" name="Line 1440"/>
              <p:cNvSpPr>
                <a:spLocks noChangeShapeType="1"/>
              </p:cNvSpPr>
              <p:nvPr/>
            </p:nvSpPr>
            <p:spPr bwMode="auto">
              <a:xfrm flipV="1">
                <a:off x="3149" y="2799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81" name="Line 1441"/>
              <p:cNvSpPr>
                <a:spLocks noChangeShapeType="1"/>
              </p:cNvSpPr>
              <p:nvPr/>
            </p:nvSpPr>
            <p:spPr bwMode="auto">
              <a:xfrm>
                <a:off x="2823" y="2798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82" name="Line 1442"/>
              <p:cNvSpPr>
                <a:spLocks noChangeShapeType="1"/>
              </p:cNvSpPr>
              <p:nvPr/>
            </p:nvSpPr>
            <p:spPr bwMode="auto">
              <a:xfrm>
                <a:off x="2823" y="279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83" name="Line 1443"/>
              <p:cNvSpPr>
                <a:spLocks noChangeShapeType="1"/>
              </p:cNvSpPr>
              <p:nvPr/>
            </p:nvSpPr>
            <p:spPr bwMode="auto">
              <a:xfrm flipV="1">
                <a:off x="2805" y="2799"/>
                <a:ext cx="1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84" name="Line 1444"/>
              <p:cNvSpPr>
                <a:spLocks noChangeShapeType="1"/>
              </p:cNvSpPr>
              <p:nvPr/>
            </p:nvSpPr>
            <p:spPr bwMode="auto">
              <a:xfrm>
                <a:off x="2136" y="2790"/>
                <a:ext cx="34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85" name="Line 1445"/>
              <p:cNvSpPr>
                <a:spLocks noChangeShapeType="1"/>
              </p:cNvSpPr>
              <p:nvPr/>
            </p:nvSpPr>
            <p:spPr bwMode="auto">
              <a:xfrm>
                <a:off x="2136" y="2790"/>
                <a:ext cx="3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86" name="Line 1446"/>
              <p:cNvSpPr>
                <a:spLocks noChangeShapeType="1"/>
              </p:cNvSpPr>
              <p:nvPr/>
            </p:nvSpPr>
            <p:spPr bwMode="auto">
              <a:xfrm flipV="1">
                <a:off x="2115" y="2791"/>
                <a:ext cx="20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87" name="Line 1447"/>
              <p:cNvSpPr>
                <a:spLocks noChangeShapeType="1"/>
              </p:cNvSpPr>
              <p:nvPr/>
            </p:nvSpPr>
            <p:spPr bwMode="auto">
              <a:xfrm>
                <a:off x="2480" y="2797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88" name="Line 1448"/>
              <p:cNvSpPr>
                <a:spLocks noChangeShapeType="1"/>
              </p:cNvSpPr>
              <p:nvPr/>
            </p:nvSpPr>
            <p:spPr bwMode="auto">
              <a:xfrm>
                <a:off x="2480" y="279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89" name="Line 1449"/>
              <p:cNvSpPr>
                <a:spLocks noChangeShapeType="1"/>
              </p:cNvSpPr>
              <p:nvPr/>
            </p:nvSpPr>
            <p:spPr bwMode="auto">
              <a:xfrm flipV="1">
                <a:off x="2458" y="2796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90" name="Line 1450"/>
              <p:cNvSpPr>
                <a:spLocks noChangeShapeType="1"/>
              </p:cNvSpPr>
              <p:nvPr/>
            </p:nvSpPr>
            <p:spPr bwMode="auto">
              <a:xfrm>
                <a:off x="2041" y="2774"/>
                <a:ext cx="37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91" name="Line 1451"/>
              <p:cNvSpPr>
                <a:spLocks noChangeShapeType="1"/>
              </p:cNvSpPr>
              <p:nvPr/>
            </p:nvSpPr>
            <p:spPr bwMode="auto">
              <a:xfrm>
                <a:off x="2041" y="2774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92" name="Line 1452"/>
              <p:cNvSpPr>
                <a:spLocks noChangeShapeType="1"/>
              </p:cNvSpPr>
              <p:nvPr/>
            </p:nvSpPr>
            <p:spPr bwMode="auto">
              <a:xfrm flipV="1">
                <a:off x="2019" y="2777"/>
                <a:ext cx="21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93" name="Line 1453"/>
              <p:cNvSpPr>
                <a:spLocks noChangeShapeType="1"/>
              </p:cNvSpPr>
              <p:nvPr/>
            </p:nvSpPr>
            <p:spPr bwMode="auto">
              <a:xfrm flipV="1">
                <a:off x="2398" y="2072"/>
                <a:ext cx="20" cy="7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94" name="Line 1454"/>
              <p:cNvSpPr>
                <a:spLocks noChangeShapeType="1"/>
              </p:cNvSpPr>
              <p:nvPr/>
            </p:nvSpPr>
            <p:spPr bwMode="auto">
              <a:xfrm>
                <a:off x="2396" y="2137"/>
                <a:ext cx="2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95" name="Line 1455"/>
              <p:cNvSpPr>
                <a:spLocks noChangeShapeType="1"/>
              </p:cNvSpPr>
              <p:nvPr/>
            </p:nvSpPr>
            <p:spPr bwMode="auto">
              <a:xfrm>
                <a:off x="2364" y="2022"/>
                <a:ext cx="34" cy="11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96" name="Line 1456"/>
              <p:cNvSpPr>
                <a:spLocks noChangeShapeType="1"/>
              </p:cNvSpPr>
              <p:nvPr/>
            </p:nvSpPr>
            <p:spPr bwMode="auto">
              <a:xfrm>
                <a:off x="3072" y="2797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97" name="Line 1457"/>
              <p:cNvSpPr>
                <a:spLocks noChangeShapeType="1"/>
              </p:cNvSpPr>
              <p:nvPr/>
            </p:nvSpPr>
            <p:spPr bwMode="auto">
              <a:xfrm>
                <a:off x="3072" y="279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98" name="Line 1458"/>
              <p:cNvSpPr>
                <a:spLocks noChangeShapeType="1"/>
              </p:cNvSpPr>
              <p:nvPr/>
            </p:nvSpPr>
            <p:spPr bwMode="auto">
              <a:xfrm flipV="1">
                <a:off x="3051" y="2795"/>
                <a:ext cx="20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99" name="Line 1459"/>
              <p:cNvSpPr>
                <a:spLocks noChangeShapeType="1"/>
              </p:cNvSpPr>
              <p:nvPr/>
            </p:nvSpPr>
            <p:spPr bwMode="auto">
              <a:xfrm flipV="1">
                <a:off x="2710" y="2796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0" name="Line 1460"/>
              <p:cNvSpPr>
                <a:spLocks noChangeShapeType="1"/>
              </p:cNvSpPr>
              <p:nvPr/>
            </p:nvSpPr>
            <p:spPr bwMode="auto">
              <a:xfrm>
                <a:off x="2728" y="279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1" name="Line 1461"/>
              <p:cNvSpPr>
                <a:spLocks noChangeShapeType="1"/>
              </p:cNvSpPr>
              <p:nvPr/>
            </p:nvSpPr>
            <p:spPr bwMode="auto">
              <a:xfrm>
                <a:off x="2731" y="2796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2" name="Line 1462"/>
              <p:cNvSpPr>
                <a:spLocks noChangeShapeType="1"/>
              </p:cNvSpPr>
              <p:nvPr/>
            </p:nvSpPr>
            <p:spPr bwMode="auto">
              <a:xfrm>
                <a:off x="1955" y="2606"/>
                <a:ext cx="33" cy="6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3" name="Line 1463"/>
              <p:cNvSpPr>
                <a:spLocks noChangeShapeType="1"/>
              </p:cNvSpPr>
              <p:nvPr/>
            </p:nvSpPr>
            <p:spPr bwMode="auto">
              <a:xfrm flipH="1">
                <a:off x="1988" y="2668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4" name="Line 1464"/>
              <p:cNvSpPr>
                <a:spLocks noChangeShapeType="1"/>
              </p:cNvSpPr>
              <p:nvPr/>
            </p:nvSpPr>
            <p:spPr bwMode="auto">
              <a:xfrm flipV="1">
                <a:off x="1992" y="2632"/>
                <a:ext cx="17" cy="3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5" name="Line 1465"/>
              <p:cNvSpPr>
                <a:spLocks noChangeShapeType="1"/>
              </p:cNvSpPr>
              <p:nvPr/>
            </p:nvSpPr>
            <p:spPr bwMode="auto">
              <a:xfrm flipV="1">
                <a:off x="1949" y="2708"/>
                <a:ext cx="18" cy="2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6" name="Line 1466"/>
              <p:cNvSpPr>
                <a:spLocks noChangeShapeType="1"/>
              </p:cNvSpPr>
              <p:nvPr/>
            </p:nvSpPr>
            <p:spPr bwMode="auto">
              <a:xfrm>
                <a:off x="1933" y="2652"/>
                <a:ext cx="34" cy="5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7" name="Line 1467"/>
              <p:cNvSpPr>
                <a:spLocks noChangeShapeType="1"/>
              </p:cNvSpPr>
              <p:nvPr/>
            </p:nvSpPr>
            <p:spPr bwMode="auto">
              <a:xfrm>
                <a:off x="2385" y="2795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8" name="Line 1468"/>
              <p:cNvSpPr>
                <a:spLocks noChangeShapeType="1"/>
              </p:cNvSpPr>
              <p:nvPr/>
            </p:nvSpPr>
            <p:spPr bwMode="auto">
              <a:xfrm>
                <a:off x="2385" y="279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9" name="Line 1469"/>
              <p:cNvSpPr>
                <a:spLocks noChangeShapeType="1"/>
              </p:cNvSpPr>
              <p:nvPr/>
            </p:nvSpPr>
            <p:spPr bwMode="auto">
              <a:xfrm flipV="1">
                <a:off x="2367" y="2796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0" name="Line 1470"/>
              <p:cNvSpPr>
                <a:spLocks noChangeShapeType="1"/>
              </p:cNvSpPr>
              <p:nvPr/>
            </p:nvSpPr>
            <p:spPr bwMode="auto">
              <a:xfrm flipV="1">
                <a:off x="2467" y="1737"/>
                <a:ext cx="22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1" name="Line 1471"/>
              <p:cNvSpPr>
                <a:spLocks noChangeShapeType="1"/>
              </p:cNvSpPr>
              <p:nvPr/>
            </p:nvSpPr>
            <p:spPr bwMode="auto">
              <a:xfrm flipV="1">
                <a:off x="2462" y="1737"/>
                <a:ext cx="27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2" name="Line 1472"/>
              <p:cNvSpPr>
                <a:spLocks noChangeShapeType="1"/>
              </p:cNvSpPr>
              <p:nvPr/>
            </p:nvSpPr>
            <p:spPr bwMode="auto">
              <a:xfrm>
                <a:off x="2471" y="1758"/>
                <a:ext cx="33" cy="5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3" name="Line 1473"/>
              <p:cNvSpPr>
                <a:spLocks noChangeShapeType="1"/>
              </p:cNvSpPr>
              <p:nvPr/>
            </p:nvSpPr>
            <p:spPr bwMode="auto">
              <a:xfrm>
                <a:off x="2502" y="1807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4" name="Line 1474"/>
              <p:cNvSpPr>
                <a:spLocks noChangeShapeType="1"/>
              </p:cNvSpPr>
              <p:nvPr/>
            </p:nvSpPr>
            <p:spPr bwMode="auto">
              <a:xfrm flipV="1">
                <a:off x="2486" y="1813"/>
                <a:ext cx="17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5" name="Line 1475"/>
              <p:cNvSpPr>
                <a:spLocks noChangeShapeType="1"/>
              </p:cNvSpPr>
              <p:nvPr/>
            </p:nvSpPr>
            <p:spPr bwMode="auto">
              <a:xfrm flipV="1">
                <a:off x="1970" y="2672"/>
                <a:ext cx="21" cy="3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6" name="Line 1476"/>
              <p:cNvSpPr>
                <a:spLocks noChangeShapeType="1"/>
              </p:cNvSpPr>
              <p:nvPr/>
            </p:nvSpPr>
            <p:spPr bwMode="auto">
              <a:xfrm flipV="1">
                <a:off x="2955" y="2795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7" name="Line 1477"/>
              <p:cNvSpPr>
                <a:spLocks noChangeShapeType="1"/>
              </p:cNvSpPr>
              <p:nvPr/>
            </p:nvSpPr>
            <p:spPr bwMode="auto">
              <a:xfrm>
                <a:off x="2977" y="279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8" name="Line 1478"/>
              <p:cNvSpPr>
                <a:spLocks noChangeShapeType="1"/>
              </p:cNvSpPr>
              <p:nvPr/>
            </p:nvSpPr>
            <p:spPr bwMode="auto">
              <a:xfrm>
                <a:off x="2980" y="2795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9" name="Line 1479"/>
              <p:cNvSpPr>
                <a:spLocks noChangeShapeType="1"/>
              </p:cNvSpPr>
              <p:nvPr/>
            </p:nvSpPr>
            <p:spPr bwMode="auto">
              <a:xfrm flipV="1">
                <a:off x="2615" y="2794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0" name="Line 1480"/>
              <p:cNvSpPr>
                <a:spLocks noChangeShapeType="1"/>
              </p:cNvSpPr>
              <p:nvPr/>
            </p:nvSpPr>
            <p:spPr bwMode="auto">
              <a:xfrm>
                <a:off x="2633" y="279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1" name="Line 1481"/>
              <p:cNvSpPr>
                <a:spLocks noChangeShapeType="1"/>
              </p:cNvSpPr>
              <p:nvPr/>
            </p:nvSpPr>
            <p:spPr bwMode="auto">
              <a:xfrm>
                <a:off x="2636" y="2794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2" name="Line 1482"/>
              <p:cNvSpPr>
                <a:spLocks noChangeShapeType="1"/>
              </p:cNvSpPr>
              <p:nvPr/>
            </p:nvSpPr>
            <p:spPr bwMode="auto">
              <a:xfrm>
                <a:off x="2289" y="2792"/>
                <a:ext cx="3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3" name="Line 1483"/>
              <p:cNvSpPr>
                <a:spLocks noChangeShapeType="1"/>
              </p:cNvSpPr>
              <p:nvPr/>
            </p:nvSpPr>
            <p:spPr bwMode="auto">
              <a:xfrm>
                <a:off x="2289" y="279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4" name="Line 1484"/>
              <p:cNvSpPr>
                <a:spLocks noChangeShapeType="1"/>
              </p:cNvSpPr>
              <p:nvPr/>
            </p:nvSpPr>
            <p:spPr bwMode="auto">
              <a:xfrm flipV="1">
                <a:off x="2271" y="2792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5" name="Line 1485"/>
              <p:cNvSpPr>
                <a:spLocks noChangeShapeType="1"/>
              </p:cNvSpPr>
              <p:nvPr/>
            </p:nvSpPr>
            <p:spPr bwMode="auto">
              <a:xfrm flipV="1">
                <a:off x="3207" y="2793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6" name="Line 1486"/>
              <p:cNvSpPr>
                <a:spLocks noChangeShapeType="1"/>
              </p:cNvSpPr>
              <p:nvPr/>
            </p:nvSpPr>
            <p:spPr bwMode="auto">
              <a:xfrm>
                <a:off x="3225" y="279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7" name="Line 1487"/>
              <p:cNvSpPr>
                <a:spLocks noChangeShapeType="1"/>
              </p:cNvSpPr>
              <p:nvPr/>
            </p:nvSpPr>
            <p:spPr bwMode="auto">
              <a:xfrm>
                <a:off x="3229" y="2793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8" name="Line 1488"/>
              <p:cNvSpPr>
                <a:spLocks noChangeShapeType="1"/>
              </p:cNvSpPr>
              <p:nvPr/>
            </p:nvSpPr>
            <p:spPr bwMode="auto">
              <a:xfrm flipV="1">
                <a:off x="1986" y="2748"/>
                <a:ext cx="18" cy="2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9" name="Line 1489"/>
              <p:cNvSpPr>
                <a:spLocks noChangeShapeType="1"/>
              </p:cNvSpPr>
              <p:nvPr/>
            </p:nvSpPr>
            <p:spPr bwMode="auto">
              <a:xfrm>
                <a:off x="2004" y="2748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0" name="Line 1490"/>
              <p:cNvSpPr>
                <a:spLocks noChangeShapeType="1"/>
              </p:cNvSpPr>
              <p:nvPr/>
            </p:nvSpPr>
            <p:spPr bwMode="auto">
              <a:xfrm>
                <a:off x="2007" y="275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1" name="Line 1491"/>
              <p:cNvSpPr>
                <a:spLocks noChangeShapeType="1"/>
              </p:cNvSpPr>
              <p:nvPr/>
            </p:nvSpPr>
            <p:spPr bwMode="auto">
              <a:xfrm>
                <a:off x="2007" y="275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2" name="Line 1492"/>
              <p:cNvSpPr>
                <a:spLocks noChangeShapeType="1"/>
              </p:cNvSpPr>
              <p:nvPr/>
            </p:nvSpPr>
            <p:spPr bwMode="auto">
              <a:xfrm>
                <a:off x="2011" y="2752"/>
                <a:ext cx="30" cy="2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3" name="Line 1493"/>
              <p:cNvSpPr>
                <a:spLocks noChangeShapeType="1"/>
              </p:cNvSpPr>
              <p:nvPr/>
            </p:nvSpPr>
            <p:spPr bwMode="auto">
              <a:xfrm>
                <a:off x="2882" y="2793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4" name="Line 1494"/>
              <p:cNvSpPr>
                <a:spLocks noChangeShapeType="1"/>
              </p:cNvSpPr>
              <p:nvPr/>
            </p:nvSpPr>
            <p:spPr bwMode="auto">
              <a:xfrm>
                <a:off x="2882" y="279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5" name="Line 1495"/>
              <p:cNvSpPr>
                <a:spLocks noChangeShapeType="1"/>
              </p:cNvSpPr>
              <p:nvPr/>
            </p:nvSpPr>
            <p:spPr bwMode="auto">
              <a:xfrm flipV="1">
                <a:off x="2860" y="2792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6" name="Line 1496"/>
              <p:cNvSpPr>
                <a:spLocks noChangeShapeType="1"/>
              </p:cNvSpPr>
              <p:nvPr/>
            </p:nvSpPr>
            <p:spPr bwMode="auto">
              <a:xfrm flipV="1">
                <a:off x="2132" y="2460"/>
                <a:ext cx="20" cy="5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7" name="Line 1497"/>
              <p:cNvSpPr>
                <a:spLocks noChangeShapeType="1"/>
              </p:cNvSpPr>
              <p:nvPr/>
            </p:nvSpPr>
            <p:spPr bwMode="auto">
              <a:xfrm flipH="1">
                <a:off x="2132" y="2510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8" name="Line 1498"/>
              <p:cNvSpPr>
                <a:spLocks noChangeShapeType="1"/>
              </p:cNvSpPr>
              <p:nvPr/>
            </p:nvSpPr>
            <p:spPr bwMode="auto">
              <a:xfrm>
                <a:off x="2098" y="2417"/>
                <a:ext cx="34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9" name="Line 1499"/>
              <p:cNvSpPr>
                <a:spLocks noChangeShapeType="1"/>
              </p:cNvSpPr>
              <p:nvPr/>
            </p:nvSpPr>
            <p:spPr bwMode="auto">
              <a:xfrm flipV="1">
                <a:off x="2517" y="2792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0" name="Line 1500"/>
              <p:cNvSpPr>
                <a:spLocks noChangeShapeType="1"/>
              </p:cNvSpPr>
              <p:nvPr/>
            </p:nvSpPr>
            <p:spPr bwMode="auto">
              <a:xfrm>
                <a:off x="2538" y="279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1" name="Line 1501"/>
              <p:cNvSpPr>
                <a:spLocks noChangeShapeType="1"/>
              </p:cNvSpPr>
              <p:nvPr/>
            </p:nvSpPr>
            <p:spPr bwMode="auto">
              <a:xfrm>
                <a:off x="2541" y="2792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2" name="Line 1502"/>
              <p:cNvSpPr>
                <a:spLocks noChangeShapeType="1"/>
              </p:cNvSpPr>
              <p:nvPr/>
            </p:nvSpPr>
            <p:spPr bwMode="auto">
              <a:xfrm>
                <a:off x="2194" y="2787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3" name="Line 1503"/>
              <p:cNvSpPr>
                <a:spLocks noChangeShapeType="1"/>
              </p:cNvSpPr>
              <p:nvPr/>
            </p:nvSpPr>
            <p:spPr bwMode="auto">
              <a:xfrm>
                <a:off x="2194" y="278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4" name="Line 1504"/>
              <p:cNvSpPr>
                <a:spLocks noChangeShapeType="1"/>
              </p:cNvSpPr>
              <p:nvPr/>
            </p:nvSpPr>
            <p:spPr bwMode="auto">
              <a:xfrm flipV="1">
                <a:off x="2173" y="2788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5" name="Line 1505"/>
              <p:cNvSpPr>
                <a:spLocks noChangeShapeType="1"/>
              </p:cNvSpPr>
              <p:nvPr/>
            </p:nvSpPr>
            <p:spPr bwMode="auto">
              <a:xfrm>
                <a:off x="2220" y="2262"/>
                <a:ext cx="34" cy="1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6" name="Line 1506"/>
              <p:cNvSpPr>
                <a:spLocks noChangeShapeType="1"/>
              </p:cNvSpPr>
              <p:nvPr/>
            </p:nvSpPr>
            <p:spPr bwMode="auto">
              <a:xfrm>
                <a:off x="2252" y="2372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7" name="Line 1507"/>
              <p:cNvSpPr>
                <a:spLocks noChangeShapeType="1"/>
              </p:cNvSpPr>
              <p:nvPr/>
            </p:nvSpPr>
            <p:spPr bwMode="auto">
              <a:xfrm flipV="1">
                <a:off x="2257" y="2308"/>
                <a:ext cx="18" cy="6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8" name="Line 1508"/>
              <p:cNvSpPr>
                <a:spLocks noChangeShapeType="1"/>
              </p:cNvSpPr>
              <p:nvPr/>
            </p:nvSpPr>
            <p:spPr bwMode="auto">
              <a:xfrm flipV="1">
                <a:off x="3112" y="2791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9" name="Line 1509"/>
              <p:cNvSpPr>
                <a:spLocks noChangeShapeType="1"/>
              </p:cNvSpPr>
              <p:nvPr/>
            </p:nvSpPr>
            <p:spPr bwMode="auto">
              <a:xfrm>
                <a:off x="3130" y="279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0" name="Line 1510"/>
              <p:cNvSpPr>
                <a:spLocks noChangeShapeType="1"/>
              </p:cNvSpPr>
              <p:nvPr/>
            </p:nvSpPr>
            <p:spPr bwMode="auto">
              <a:xfrm>
                <a:off x="3134" y="2791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1" name="Line 1511"/>
              <p:cNvSpPr>
                <a:spLocks noChangeShapeType="1"/>
              </p:cNvSpPr>
              <p:nvPr/>
            </p:nvSpPr>
            <p:spPr bwMode="auto">
              <a:xfrm flipV="1">
                <a:off x="2078" y="2775"/>
                <a:ext cx="21" cy="1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2" name="Line 1512"/>
              <p:cNvSpPr>
                <a:spLocks noChangeShapeType="1"/>
              </p:cNvSpPr>
              <p:nvPr/>
            </p:nvSpPr>
            <p:spPr bwMode="auto">
              <a:xfrm>
                <a:off x="2099" y="277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3" name="Line 1513"/>
              <p:cNvSpPr>
                <a:spLocks noChangeShapeType="1"/>
              </p:cNvSpPr>
              <p:nvPr/>
            </p:nvSpPr>
            <p:spPr bwMode="auto">
              <a:xfrm>
                <a:off x="2102" y="277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4" name="Line 1514"/>
              <p:cNvSpPr>
                <a:spLocks noChangeShapeType="1"/>
              </p:cNvSpPr>
              <p:nvPr/>
            </p:nvSpPr>
            <p:spPr bwMode="auto">
              <a:xfrm>
                <a:off x="2102" y="277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5" name="Line 1515"/>
              <p:cNvSpPr>
                <a:spLocks noChangeShapeType="1"/>
              </p:cNvSpPr>
              <p:nvPr/>
            </p:nvSpPr>
            <p:spPr bwMode="auto">
              <a:xfrm>
                <a:off x="2106" y="2778"/>
                <a:ext cx="3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6" name="Line 1516"/>
              <p:cNvSpPr>
                <a:spLocks noChangeShapeType="1"/>
              </p:cNvSpPr>
              <p:nvPr/>
            </p:nvSpPr>
            <p:spPr bwMode="auto">
              <a:xfrm flipV="1">
                <a:off x="2768" y="2791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7" name="Line 1517"/>
              <p:cNvSpPr>
                <a:spLocks noChangeShapeType="1"/>
              </p:cNvSpPr>
              <p:nvPr/>
            </p:nvSpPr>
            <p:spPr bwMode="auto">
              <a:xfrm>
                <a:off x="2786" y="279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8" name="Line 1518"/>
              <p:cNvSpPr>
                <a:spLocks noChangeShapeType="1"/>
              </p:cNvSpPr>
              <p:nvPr/>
            </p:nvSpPr>
            <p:spPr bwMode="auto">
              <a:xfrm>
                <a:off x="2790" y="2791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9" name="Line 1519"/>
              <p:cNvSpPr>
                <a:spLocks noChangeShapeType="1"/>
              </p:cNvSpPr>
              <p:nvPr/>
            </p:nvSpPr>
            <p:spPr bwMode="auto">
              <a:xfrm flipV="1">
                <a:off x="2376" y="2144"/>
                <a:ext cx="21" cy="7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60" name="Line 1520"/>
              <p:cNvSpPr>
                <a:spLocks noChangeShapeType="1"/>
              </p:cNvSpPr>
              <p:nvPr/>
            </p:nvSpPr>
            <p:spPr bwMode="auto">
              <a:xfrm flipH="1">
                <a:off x="2376" y="2215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61" name="Line 1521"/>
              <p:cNvSpPr>
                <a:spLocks noChangeShapeType="1"/>
              </p:cNvSpPr>
              <p:nvPr/>
            </p:nvSpPr>
            <p:spPr bwMode="auto">
              <a:xfrm>
                <a:off x="2343" y="2095"/>
                <a:ext cx="34" cy="11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62" name="Line 1522"/>
              <p:cNvSpPr>
                <a:spLocks noChangeShapeType="1"/>
              </p:cNvSpPr>
              <p:nvPr/>
            </p:nvSpPr>
            <p:spPr bwMode="auto">
              <a:xfrm>
                <a:off x="1970" y="2710"/>
                <a:ext cx="34" cy="3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63" name="Line 1523"/>
              <p:cNvSpPr>
                <a:spLocks noChangeShapeType="1"/>
              </p:cNvSpPr>
              <p:nvPr/>
            </p:nvSpPr>
            <p:spPr bwMode="auto">
              <a:xfrm>
                <a:off x="2443" y="2790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64" name="Line 1524"/>
              <p:cNvSpPr>
                <a:spLocks noChangeShapeType="1"/>
              </p:cNvSpPr>
              <p:nvPr/>
            </p:nvSpPr>
            <p:spPr bwMode="auto">
              <a:xfrm>
                <a:off x="2443" y="279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65" name="Line 1525"/>
              <p:cNvSpPr>
                <a:spLocks noChangeShapeType="1"/>
              </p:cNvSpPr>
              <p:nvPr/>
            </p:nvSpPr>
            <p:spPr bwMode="auto">
              <a:xfrm flipV="1">
                <a:off x="2422" y="2789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66" name="Line 1526"/>
              <p:cNvSpPr>
                <a:spLocks noChangeShapeType="1"/>
              </p:cNvSpPr>
              <p:nvPr/>
            </p:nvSpPr>
            <p:spPr bwMode="auto">
              <a:xfrm flipV="1">
                <a:off x="1413" y="2393"/>
                <a:ext cx="34" cy="88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67" name="Line 1527"/>
              <p:cNvSpPr>
                <a:spLocks noChangeShapeType="1"/>
              </p:cNvSpPr>
              <p:nvPr/>
            </p:nvSpPr>
            <p:spPr bwMode="auto">
              <a:xfrm flipV="1">
                <a:off x="1413" y="2476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68" name="Line 1528"/>
              <p:cNvSpPr>
                <a:spLocks noChangeShapeType="1"/>
              </p:cNvSpPr>
              <p:nvPr/>
            </p:nvSpPr>
            <p:spPr bwMode="auto">
              <a:xfrm>
                <a:off x="1391" y="2450"/>
                <a:ext cx="24" cy="3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69" name="Line 1529"/>
              <p:cNvSpPr>
                <a:spLocks noChangeShapeType="1"/>
              </p:cNvSpPr>
              <p:nvPr/>
            </p:nvSpPr>
            <p:spPr bwMode="auto">
              <a:xfrm>
                <a:off x="3035" y="2790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70" name="Line 1530"/>
              <p:cNvSpPr>
                <a:spLocks noChangeShapeType="1"/>
              </p:cNvSpPr>
              <p:nvPr/>
            </p:nvSpPr>
            <p:spPr bwMode="auto">
              <a:xfrm>
                <a:off x="3035" y="279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71" name="Line 1531"/>
              <p:cNvSpPr>
                <a:spLocks noChangeShapeType="1"/>
              </p:cNvSpPr>
              <p:nvPr/>
            </p:nvSpPr>
            <p:spPr bwMode="auto">
              <a:xfrm flipV="1">
                <a:off x="3017" y="2790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72" name="Line 1532"/>
              <p:cNvSpPr>
                <a:spLocks noChangeShapeType="1"/>
              </p:cNvSpPr>
              <p:nvPr/>
            </p:nvSpPr>
            <p:spPr bwMode="auto">
              <a:xfrm flipV="1">
                <a:off x="2673" y="2789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73" name="Line 1533"/>
              <p:cNvSpPr>
                <a:spLocks noChangeShapeType="1"/>
              </p:cNvSpPr>
              <p:nvPr/>
            </p:nvSpPr>
            <p:spPr bwMode="auto">
              <a:xfrm>
                <a:off x="2691" y="278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74" name="Line 1534"/>
              <p:cNvSpPr>
                <a:spLocks noChangeShapeType="1"/>
              </p:cNvSpPr>
              <p:nvPr/>
            </p:nvSpPr>
            <p:spPr bwMode="auto">
              <a:xfrm>
                <a:off x="2695" y="2789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75" name="Line 1535"/>
              <p:cNvSpPr>
                <a:spLocks noChangeShapeType="1"/>
              </p:cNvSpPr>
              <p:nvPr/>
            </p:nvSpPr>
            <p:spPr bwMode="auto">
              <a:xfrm flipV="1">
                <a:off x="2330" y="2788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76" name="Line 1536"/>
              <p:cNvSpPr>
                <a:spLocks noChangeShapeType="1"/>
              </p:cNvSpPr>
              <p:nvPr/>
            </p:nvSpPr>
            <p:spPr bwMode="auto">
              <a:xfrm>
                <a:off x="2348" y="278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77" name="Line 1537"/>
              <p:cNvSpPr>
                <a:spLocks noChangeShapeType="1"/>
              </p:cNvSpPr>
              <p:nvPr/>
            </p:nvSpPr>
            <p:spPr bwMode="auto">
              <a:xfrm>
                <a:off x="2351" y="279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78" name="Line 1538"/>
              <p:cNvSpPr>
                <a:spLocks noChangeShapeType="1"/>
              </p:cNvSpPr>
              <p:nvPr/>
            </p:nvSpPr>
            <p:spPr bwMode="auto">
              <a:xfrm>
                <a:off x="2351" y="278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79" name="Line 1539"/>
              <p:cNvSpPr>
                <a:spLocks noChangeShapeType="1"/>
              </p:cNvSpPr>
              <p:nvPr/>
            </p:nvSpPr>
            <p:spPr bwMode="auto">
              <a:xfrm>
                <a:off x="2355" y="2790"/>
                <a:ext cx="23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80" name="Line 1540"/>
              <p:cNvSpPr>
                <a:spLocks noChangeShapeType="1"/>
              </p:cNvSpPr>
              <p:nvPr/>
            </p:nvSpPr>
            <p:spPr bwMode="auto">
              <a:xfrm flipV="1">
                <a:off x="3303" y="2795"/>
                <a:ext cx="18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81" name="Line 1541"/>
              <p:cNvSpPr>
                <a:spLocks noChangeShapeType="1"/>
              </p:cNvSpPr>
              <p:nvPr/>
            </p:nvSpPr>
            <p:spPr bwMode="auto">
              <a:xfrm>
                <a:off x="3284" y="2788"/>
                <a:ext cx="3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82" name="Line 1542"/>
              <p:cNvSpPr>
                <a:spLocks noChangeShapeType="1"/>
              </p:cNvSpPr>
              <p:nvPr/>
            </p:nvSpPr>
            <p:spPr bwMode="auto">
              <a:xfrm>
                <a:off x="3284" y="278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83" name="Line 1543"/>
              <p:cNvSpPr>
                <a:spLocks noChangeShapeType="1"/>
              </p:cNvSpPr>
              <p:nvPr/>
            </p:nvSpPr>
            <p:spPr bwMode="auto">
              <a:xfrm flipV="1">
                <a:off x="3262" y="2787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84" name="Line 1544"/>
              <p:cNvSpPr>
                <a:spLocks noChangeShapeType="1"/>
              </p:cNvSpPr>
              <p:nvPr/>
            </p:nvSpPr>
            <p:spPr bwMode="auto">
              <a:xfrm>
                <a:off x="2940" y="2788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85" name="Line 1545"/>
              <p:cNvSpPr>
                <a:spLocks noChangeShapeType="1"/>
              </p:cNvSpPr>
              <p:nvPr/>
            </p:nvSpPr>
            <p:spPr bwMode="auto">
              <a:xfrm>
                <a:off x="2940" y="278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86" name="Line 1546"/>
              <p:cNvSpPr>
                <a:spLocks noChangeShapeType="1"/>
              </p:cNvSpPr>
              <p:nvPr/>
            </p:nvSpPr>
            <p:spPr bwMode="auto">
              <a:xfrm flipV="1">
                <a:off x="2918" y="2786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87" name="Line 1547"/>
              <p:cNvSpPr>
                <a:spLocks noChangeShapeType="1"/>
              </p:cNvSpPr>
              <p:nvPr/>
            </p:nvSpPr>
            <p:spPr bwMode="auto">
              <a:xfrm flipV="1">
                <a:off x="2578" y="2787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88" name="Line 1548"/>
              <p:cNvSpPr>
                <a:spLocks noChangeShapeType="1"/>
              </p:cNvSpPr>
              <p:nvPr/>
            </p:nvSpPr>
            <p:spPr bwMode="auto">
              <a:xfrm>
                <a:off x="2596" y="278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89" name="Line 1549"/>
              <p:cNvSpPr>
                <a:spLocks noChangeShapeType="1"/>
              </p:cNvSpPr>
              <p:nvPr/>
            </p:nvSpPr>
            <p:spPr bwMode="auto">
              <a:xfrm>
                <a:off x="2599" y="2787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90" name="Line 1550"/>
              <p:cNvSpPr>
                <a:spLocks noChangeShapeType="1"/>
              </p:cNvSpPr>
              <p:nvPr/>
            </p:nvSpPr>
            <p:spPr bwMode="auto">
              <a:xfrm>
                <a:off x="1529" y="2377"/>
                <a:ext cx="22" cy="3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91" name="Line 1551"/>
              <p:cNvSpPr>
                <a:spLocks noChangeShapeType="1"/>
              </p:cNvSpPr>
              <p:nvPr/>
            </p:nvSpPr>
            <p:spPr bwMode="auto">
              <a:xfrm flipV="1">
                <a:off x="1551" y="2406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92" name="Line 1552"/>
              <p:cNvSpPr>
                <a:spLocks noChangeShapeType="1"/>
              </p:cNvSpPr>
              <p:nvPr/>
            </p:nvSpPr>
            <p:spPr bwMode="auto">
              <a:xfrm flipV="1">
                <a:off x="1554" y="2317"/>
                <a:ext cx="34" cy="9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93" name="Line 1553"/>
              <p:cNvSpPr>
                <a:spLocks noChangeShapeType="1"/>
              </p:cNvSpPr>
              <p:nvPr/>
            </p:nvSpPr>
            <p:spPr bwMode="auto">
              <a:xfrm flipV="1">
                <a:off x="2231" y="2784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94" name="Line 1554"/>
              <p:cNvSpPr>
                <a:spLocks noChangeShapeType="1"/>
              </p:cNvSpPr>
              <p:nvPr/>
            </p:nvSpPr>
            <p:spPr bwMode="auto">
              <a:xfrm>
                <a:off x="2252" y="278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95" name="Line 1555"/>
              <p:cNvSpPr>
                <a:spLocks noChangeShapeType="1"/>
              </p:cNvSpPr>
              <p:nvPr/>
            </p:nvSpPr>
            <p:spPr bwMode="auto">
              <a:xfrm>
                <a:off x="2256" y="278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96" name="Line 1556"/>
              <p:cNvSpPr>
                <a:spLocks noChangeShapeType="1"/>
              </p:cNvSpPr>
              <p:nvPr/>
            </p:nvSpPr>
            <p:spPr bwMode="auto">
              <a:xfrm>
                <a:off x="2256" y="278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97" name="Line 1557"/>
              <p:cNvSpPr>
                <a:spLocks noChangeShapeType="1"/>
              </p:cNvSpPr>
              <p:nvPr/>
            </p:nvSpPr>
            <p:spPr bwMode="auto">
              <a:xfrm>
                <a:off x="2259" y="2786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98" name="Line 1558"/>
              <p:cNvSpPr>
                <a:spLocks noChangeShapeType="1"/>
              </p:cNvSpPr>
              <p:nvPr/>
            </p:nvSpPr>
            <p:spPr bwMode="auto">
              <a:xfrm>
                <a:off x="2077" y="2480"/>
                <a:ext cx="33" cy="8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99" name="Line 1559"/>
              <p:cNvSpPr>
                <a:spLocks noChangeShapeType="1"/>
              </p:cNvSpPr>
              <p:nvPr/>
            </p:nvSpPr>
            <p:spPr bwMode="auto">
              <a:xfrm>
                <a:off x="2109" y="256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00" name="Line 1560"/>
              <p:cNvSpPr>
                <a:spLocks noChangeShapeType="1"/>
              </p:cNvSpPr>
              <p:nvPr/>
            </p:nvSpPr>
            <p:spPr bwMode="auto">
              <a:xfrm flipV="1">
                <a:off x="2114" y="2514"/>
                <a:ext cx="20" cy="5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01" name="Line 1561"/>
              <p:cNvSpPr>
                <a:spLocks noChangeShapeType="1"/>
              </p:cNvSpPr>
              <p:nvPr/>
            </p:nvSpPr>
            <p:spPr bwMode="auto">
              <a:xfrm flipV="1">
                <a:off x="3167" y="2786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02" name="Line 1562"/>
              <p:cNvSpPr>
                <a:spLocks noChangeShapeType="1"/>
              </p:cNvSpPr>
              <p:nvPr/>
            </p:nvSpPr>
            <p:spPr bwMode="auto">
              <a:xfrm>
                <a:off x="3188" y="278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03" name="Line 1563"/>
              <p:cNvSpPr>
                <a:spLocks noChangeShapeType="1"/>
              </p:cNvSpPr>
              <p:nvPr/>
            </p:nvSpPr>
            <p:spPr bwMode="auto">
              <a:xfrm>
                <a:off x="3192" y="278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04" name="Line 1564"/>
              <p:cNvSpPr>
                <a:spLocks noChangeShapeType="1"/>
              </p:cNvSpPr>
              <p:nvPr/>
            </p:nvSpPr>
            <p:spPr bwMode="auto">
              <a:xfrm>
                <a:off x="3192" y="278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05" name="Line 1565"/>
              <p:cNvSpPr>
                <a:spLocks noChangeShapeType="1"/>
              </p:cNvSpPr>
              <p:nvPr/>
            </p:nvSpPr>
            <p:spPr bwMode="auto">
              <a:xfrm>
                <a:off x="3195" y="2788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06" name="Line 1566"/>
              <p:cNvSpPr>
                <a:spLocks noChangeShapeType="1"/>
              </p:cNvSpPr>
              <p:nvPr/>
            </p:nvSpPr>
            <p:spPr bwMode="auto">
              <a:xfrm flipV="1">
                <a:off x="2044" y="2754"/>
                <a:ext cx="18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07" name="Line 1567"/>
              <p:cNvSpPr>
                <a:spLocks noChangeShapeType="1"/>
              </p:cNvSpPr>
              <p:nvPr/>
            </p:nvSpPr>
            <p:spPr bwMode="auto">
              <a:xfrm>
                <a:off x="2062" y="275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08" name="Line 1568"/>
              <p:cNvSpPr>
                <a:spLocks noChangeShapeType="1"/>
              </p:cNvSpPr>
              <p:nvPr/>
            </p:nvSpPr>
            <p:spPr bwMode="auto">
              <a:xfrm>
                <a:off x="2065" y="2754"/>
                <a:ext cx="35" cy="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09" name="Line 1569"/>
              <p:cNvSpPr>
                <a:spLocks noChangeShapeType="1"/>
              </p:cNvSpPr>
              <p:nvPr/>
            </p:nvSpPr>
            <p:spPr bwMode="auto">
              <a:xfrm>
                <a:off x="2486" y="1871"/>
                <a:ext cx="34" cy="10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10" name="Line 1570"/>
              <p:cNvSpPr>
                <a:spLocks noChangeShapeType="1"/>
              </p:cNvSpPr>
              <p:nvPr/>
            </p:nvSpPr>
            <p:spPr bwMode="auto">
              <a:xfrm flipH="1">
                <a:off x="2520" y="1974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11" name="Line 1571"/>
              <p:cNvSpPr>
                <a:spLocks noChangeShapeType="1"/>
              </p:cNvSpPr>
              <p:nvPr/>
            </p:nvSpPr>
            <p:spPr bwMode="auto">
              <a:xfrm flipV="1">
                <a:off x="2508" y="1769"/>
                <a:ext cx="17" cy="3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12" name="Line 1572"/>
              <p:cNvSpPr>
                <a:spLocks noChangeShapeType="1"/>
              </p:cNvSpPr>
              <p:nvPr/>
            </p:nvSpPr>
            <p:spPr bwMode="auto">
              <a:xfrm>
                <a:off x="2492" y="1739"/>
                <a:ext cx="33" cy="3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13" name="Line 1573"/>
              <p:cNvSpPr>
                <a:spLocks noChangeShapeType="1"/>
              </p:cNvSpPr>
              <p:nvPr/>
            </p:nvSpPr>
            <p:spPr bwMode="auto">
              <a:xfrm flipV="1">
                <a:off x="2523" y="1911"/>
                <a:ext cx="18" cy="6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14" name="Line 1574"/>
              <p:cNvSpPr>
                <a:spLocks noChangeShapeType="1"/>
              </p:cNvSpPr>
              <p:nvPr/>
            </p:nvSpPr>
            <p:spPr bwMode="auto">
              <a:xfrm>
                <a:off x="2508" y="1817"/>
                <a:ext cx="33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15" name="Line 1575"/>
              <p:cNvSpPr>
                <a:spLocks noChangeShapeType="1"/>
              </p:cNvSpPr>
              <p:nvPr/>
            </p:nvSpPr>
            <p:spPr bwMode="auto">
              <a:xfrm flipV="1">
                <a:off x="2827" y="2786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16" name="Line 1576"/>
              <p:cNvSpPr>
                <a:spLocks noChangeShapeType="1"/>
              </p:cNvSpPr>
              <p:nvPr/>
            </p:nvSpPr>
            <p:spPr bwMode="auto">
              <a:xfrm>
                <a:off x="2845" y="278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17" name="Line 1577"/>
              <p:cNvSpPr>
                <a:spLocks noChangeShapeType="1"/>
              </p:cNvSpPr>
              <p:nvPr/>
            </p:nvSpPr>
            <p:spPr bwMode="auto">
              <a:xfrm>
                <a:off x="2848" y="2786"/>
                <a:ext cx="27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18" name="Line 1578"/>
              <p:cNvSpPr>
                <a:spLocks noChangeShapeType="1"/>
              </p:cNvSpPr>
              <p:nvPr/>
            </p:nvSpPr>
            <p:spPr bwMode="auto">
              <a:xfrm>
                <a:off x="2157" y="2775"/>
                <a:ext cx="35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19" name="Line 1579"/>
              <p:cNvSpPr>
                <a:spLocks noChangeShapeType="1"/>
              </p:cNvSpPr>
              <p:nvPr/>
            </p:nvSpPr>
            <p:spPr bwMode="auto">
              <a:xfrm>
                <a:off x="2157" y="2775"/>
                <a:ext cx="4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20" name="Line 1580"/>
              <p:cNvSpPr>
                <a:spLocks noChangeShapeType="1"/>
              </p:cNvSpPr>
              <p:nvPr/>
            </p:nvSpPr>
            <p:spPr bwMode="auto">
              <a:xfrm flipV="1">
                <a:off x="2136" y="2777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21" name="Line 1581"/>
              <p:cNvSpPr>
                <a:spLocks noChangeShapeType="1"/>
              </p:cNvSpPr>
              <p:nvPr/>
            </p:nvSpPr>
            <p:spPr bwMode="auto">
              <a:xfrm flipV="1">
                <a:off x="2492" y="1732"/>
                <a:ext cx="18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22" name="Line 1582"/>
              <p:cNvSpPr>
                <a:spLocks noChangeShapeType="1"/>
              </p:cNvSpPr>
              <p:nvPr/>
            </p:nvSpPr>
            <p:spPr bwMode="auto">
              <a:xfrm>
                <a:off x="2510" y="173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23" name="Line 1583"/>
              <p:cNvSpPr>
                <a:spLocks noChangeShapeType="1"/>
              </p:cNvSpPr>
              <p:nvPr/>
            </p:nvSpPr>
            <p:spPr bwMode="auto">
              <a:xfrm flipV="1">
                <a:off x="2483" y="2785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24" name="Line 1584"/>
              <p:cNvSpPr>
                <a:spLocks noChangeShapeType="1"/>
              </p:cNvSpPr>
              <p:nvPr/>
            </p:nvSpPr>
            <p:spPr bwMode="auto">
              <a:xfrm>
                <a:off x="2501" y="278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25" name="Line 1585"/>
              <p:cNvSpPr>
                <a:spLocks noChangeShapeType="1"/>
              </p:cNvSpPr>
              <p:nvPr/>
            </p:nvSpPr>
            <p:spPr bwMode="auto">
              <a:xfrm>
                <a:off x="2504" y="2785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26" name="Line 1586"/>
              <p:cNvSpPr>
                <a:spLocks noChangeShapeType="1"/>
              </p:cNvSpPr>
              <p:nvPr/>
            </p:nvSpPr>
            <p:spPr bwMode="auto">
              <a:xfrm>
                <a:off x="1667" y="2299"/>
                <a:ext cx="21" cy="4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27" name="Line 1587"/>
              <p:cNvSpPr>
                <a:spLocks noChangeShapeType="1"/>
              </p:cNvSpPr>
              <p:nvPr/>
            </p:nvSpPr>
            <p:spPr bwMode="auto">
              <a:xfrm flipV="1">
                <a:off x="1688" y="2334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28" name="Line 1588"/>
              <p:cNvSpPr>
                <a:spLocks noChangeShapeType="1"/>
              </p:cNvSpPr>
              <p:nvPr/>
            </p:nvSpPr>
            <p:spPr bwMode="auto">
              <a:xfrm flipV="1">
                <a:off x="3075" y="2784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29" name="Line 1589"/>
              <p:cNvSpPr>
                <a:spLocks noChangeShapeType="1"/>
              </p:cNvSpPr>
              <p:nvPr/>
            </p:nvSpPr>
            <p:spPr bwMode="auto">
              <a:xfrm>
                <a:off x="3093" y="278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30" name="Line 1590"/>
              <p:cNvSpPr>
                <a:spLocks noChangeShapeType="1"/>
              </p:cNvSpPr>
              <p:nvPr/>
            </p:nvSpPr>
            <p:spPr bwMode="auto">
              <a:xfrm>
                <a:off x="3097" y="2784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31" name="Line 1591"/>
              <p:cNvSpPr>
                <a:spLocks noChangeShapeType="1"/>
              </p:cNvSpPr>
              <p:nvPr/>
            </p:nvSpPr>
            <p:spPr bwMode="auto">
              <a:xfrm flipV="1">
                <a:off x="2498" y="1981"/>
                <a:ext cx="21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32" name="Line 1592"/>
              <p:cNvSpPr>
                <a:spLocks noChangeShapeType="1"/>
              </p:cNvSpPr>
              <p:nvPr/>
            </p:nvSpPr>
            <p:spPr bwMode="auto">
              <a:xfrm flipH="1">
                <a:off x="2498" y="2049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33" name="Line 1593"/>
              <p:cNvSpPr>
                <a:spLocks noChangeShapeType="1"/>
              </p:cNvSpPr>
              <p:nvPr/>
            </p:nvSpPr>
            <p:spPr bwMode="auto">
              <a:xfrm>
                <a:off x="2465" y="1936"/>
                <a:ext cx="34" cy="1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34" name="Line 1594"/>
              <p:cNvSpPr>
                <a:spLocks noChangeShapeType="1"/>
              </p:cNvSpPr>
              <p:nvPr/>
            </p:nvSpPr>
            <p:spPr bwMode="auto">
              <a:xfrm flipV="1">
                <a:off x="2545" y="1849"/>
                <a:ext cx="17" cy="5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35" name="Line 1595"/>
              <p:cNvSpPr>
                <a:spLocks noChangeShapeType="1"/>
              </p:cNvSpPr>
              <p:nvPr/>
            </p:nvSpPr>
            <p:spPr bwMode="auto">
              <a:xfrm>
                <a:off x="2529" y="1774"/>
                <a:ext cx="33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36" name="Line 1596"/>
              <p:cNvSpPr>
                <a:spLocks noChangeShapeType="1"/>
              </p:cNvSpPr>
              <p:nvPr/>
            </p:nvSpPr>
            <p:spPr bwMode="auto">
              <a:xfrm flipV="1">
                <a:off x="2529" y="1738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37" name="Line 1597"/>
              <p:cNvSpPr>
                <a:spLocks noChangeShapeType="1"/>
              </p:cNvSpPr>
              <p:nvPr/>
            </p:nvSpPr>
            <p:spPr bwMode="auto">
              <a:xfrm>
                <a:off x="2513" y="1732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38" name="Line 1598"/>
              <p:cNvSpPr>
                <a:spLocks noChangeShapeType="1"/>
              </p:cNvSpPr>
              <p:nvPr/>
            </p:nvSpPr>
            <p:spPr bwMode="auto">
              <a:xfrm>
                <a:off x="2749" y="2784"/>
                <a:ext cx="35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39" name="Line 1599"/>
              <p:cNvSpPr>
                <a:spLocks noChangeShapeType="1"/>
              </p:cNvSpPr>
              <p:nvPr/>
            </p:nvSpPr>
            <p:spPr bwMode="auto">
              <a:xfrm>
                <a:off x="2749" y="278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40" name="Line 1600"/>
              <p:cNvSpPr>
                <a:spLocks noChangeShapeType="1"/>
              </p:cNvSpPr>
              <p:nvPr/>
            </p:nvSpPr>
            <p:spPr bwMode="auto">
              <a:xfrm flipV="1">
                <a:off x="2728" y="2783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41" name="Line 1601"/>
              <p:cNvSpPr>
                <a:spLocks noChangeShapeType="1"/>
              </p:cNvSpPr>
              <p:nvPr/>
            </p:nvSpPr>
            <p:spPr bwMode="auto">
              <a:xfrm flipV="1">
                <a:off x="2388" y="2783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42" name="Line 1602"/>
              <p:cNvSpPr>
                <a:spLocks noChangeShapeType="1"/>
              </p:cNvSpPr>
              <p:nvPr/>
            </p:nvSpPr>
            <p:spPr bwMode="auto">
              <a:xfrm>
                <a:off x="2406" y="278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43" name="Line 1603"/>
              <p:cNvSpPr>
                <a:spLocks noChangeShapeType="1"/>
              </p:cNvSpPr>
              <p:nvPr/>
            </p:nvSpPr>
            <p:spPr bwMode="auto">
              <a:xfrm>
                <a:off x="2409" y="2783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44" name="Line 1604"/>
              <p:cNvSpPr>
                <a:spLocks noChangeShapeType="1"/>
              </p:cNvSpPr>
              <p:nvPr/>
            </p:nvSpPr>
            <p:spPr bwMode="auto">
              <a:xfrm flipV="1">
                <a:off x="2233" y="2378"/>
                <a:ext cx="20" cy="6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45" name="Line 1605"/>
              <p:cNvSpPr>
                <a:spLocks noChangeShapeType="1"/>
              </p:cNvSpPr>
              <p:nvPr/>
            </p:nvSpPr>
            <p:spPr bwMode="auto">
              <a:xfrm flipH="1">
                <a:off x="2233" y="2437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46" name="Line 1606"/>
              <p:cNvSpPr>
                <a:spLocks noChangeShapeType="1"/>
              </p:cNvSpPr>
              <p:nvPr/>
            </p:nvSpPr>
            <p:spPr bwMode="auto">
              <a:xfrm>
                <a:off x="2199" y="2331"/>
                <a:ext cx="34" cy="10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47" name="Line 1607"/>
              <p:cNvSpPr>
                <a:spLocks noChangeShapeType="1"/>
              </p:cNvSpPr>
              <p:nvPr/>
            </p:nvSpPr>
            <p:spPr bwMode="auto">
              <a:xfrm>
                <a:off x="2321" y="2170"/>
                <a:ext cx="34" cy="1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48" name="Line 1608"/>
              <p:cNvSpPr>
                <a:spLocks noChangeShapeType="1"/>
              </p:cNvSpPr>
              <p:nvPr/>
            </p:nvSpPr>
            <p:spPr bwMode="auto">
              <a:xfrm flipH="1">
                <a:off x="2355" y="2286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49" name="Line 1609"/>
              <p:cNvSpPr>
                <a:spLocks noChangeShapeType="1"/>
              </p:cNvSpPr>
              <p:nvPr/>
            </p:nvSpPr>
            <p:spPr bwMode="auto">
              <a:xfrm flipV="1">
                <a:off x="2358" y="2220"/>
                <a:ext cx="17" cy="6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50" name="Line 1610"/>
              <p:cNvSpPr>
                <a:spLocks noChangeShapeType="1"/>
              </p:cNvSpPr>
              <p:nvPr/>
            </p:nvSpPr>
            <p:spPr bwMode="auto">
              <a:xfrm>
                <a:off x="2025" y="2721"/>
                <a:ext cx="38" cy="3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51" name="Line 1611"/>
              <p:cNvSpPr>
                <a:spLocks noChangeShapeType="1"/>
              </p:cNvSpPr>
              <p:nvPr/>
            </p:nvSpPr>
            <p:spPr bwMode="auto">
              <a:xfrm>
                <a:off x="2025" y="2721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52" name="Line 1612"/>
              <p:cNvSpPr>
                <a:spLocks noChangeShapeType="1"/>
              </p:cNvSpPr>
              <p:nvPr/>
            </p:nvSpPr>
            <p:spPr bwMode="auto">
              <a:xfrm flipV="1">
                <a:off x="2007" y="2723"/>
                <a:ext cx="17" cy="2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53" name="Line 1613"/>
              <p:cNvSpPr>
                <a:spLocks noChangeShapeType="1"/>
              </p:cNvSpPr>
              <p:nvPr/>
            </p:nvSpPr>
            <p:spPr bwMode="auto">
              <a:xfrm flipV="1">
                <a:off x="2980" y="2782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54" name="Line 1614"/>
              <p:cNvSpPr>
                <a:spLocks noChangeShapeType="1"/>
              </p:cNvSpPr>
              <p:nvPr/>
            </p:nvSpPr>
            <p:spPr bwMode="auto">
              <a:xfrm>
                <a:off x="2998" y="278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55" name="Line 1615"/>
              <p:cNvSpPr>
                <a:spLocks noChangeShapeType="1"/>
              </p:cNvSpPr>
              <p:nvPr/>
            </p:nvSpPr>
            <p:spPr bwMode="auto">
              <a:xfrm>
                <a:off x="3001" y="2782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56" name="Line 1616"/>
              <p:cNvSpPr>
                <a:spLocks noChangeShapeType="1"/>
              </p:cNvSpPr>
              <p:nvPr/>
            </p:nvSpPr>
            <p:spPr bwMode="auto">
              <a:xfrm>
                <a:off x="1992" y="2675"/>
                <a:ext cx="30" cy="4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57" name="Line 1617"/>
              <p:cNvSpPr>
                <a:spLocks noChangeShapeType="1"/>
              </p:cNvSpPr>
              <p:nvPr/>
            </p:nvSpPr>
            <p:spPr bwMode="auto">
              <a:xfrm flipV="1">
                <a:off x="2636" y="2782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58" name="Line 1618"/>
              <p:cNvSpPr>
                <a:spLocks noChangeShapeType="1"/>
              </p:cNvSpPr>
              <p:nvPr/>
            </p:nvSpPr>
            <p:spPr bwMode="auto">
              <a:xfrm>
                <a:off x="2654" y="278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59" name="Line 1619"/>
              <p:cNvSpPr>
                <a:spLocks noChangeShapeType="1"/>
              </p:cNvSpPr>
              <p:nvPr/>
            </p:nvSpPr>
            <p:spPr bwMode="auto">
              <a:xfrm>
                <a:off x="2658" y="2782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60" name="Line 1620"/>
              <p:cNvSpPr>
                <a:spLocks noChangeShapeType="1"/>
              </p:cNvSpPr>
              <p:nvPr/>
            </p:nvSpPr>
            <p:spPr bwMode="auto">
              <a:xfrm flipV="1">
                <a:off x="2293" y="2780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61" name="Line 1621"/>
              <p:cNvSpPr>
                <a:spLocks noChangeShapeType="1"/>
              </p:cNvSpPr>
              <p:nvPr/>
            </p:nvSpPr>
            <p:spPr bwMode="auto">
              <a:xfrm>
                <a:off x="2311" y="278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62" name="Line 1622"/>
              <p:cNvSpPr>
                <a:spLocks noChangeShapeType="1"/>
              </p:cNvSpPr>
              <p:nvPr/>
            </p:nvSpPr>
            <p:spPr bwMode="auto">
              <a:xfrm>
                <a:off x="2314" y="2780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63" name="Line 1623"/>
              <p:cNvSpPr>
                <a:spLocks noChangeShapeType="1"/>
              </p:cNvSpPr>
              <p:nvPr/>
            </p:nvSpPr>
            <p:spPr bwMode="auto">
              <a:xfrm flipV="1">
                <a:off x="2089" y="2570"/>
                <a:ext cx="21" cy="4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64" name="Line 1624"/>
              <p:cNvSpPr>
                <a:spLocks noChangeShapeType="1"/>
              </p:cNvSpPr>
              <p:nvPr/>
            </p:nvSpPr>
            <p:spPr bwMode="auto">
              <a:xfrm>
                <a:off x="2087" y="2611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65" name="Line 1625"/>
              <p:cNvSpPr>
                <a:spLocks noChangeShapeType="1"/>
              </p:cNvSpPr>
              <p:nvPr/>
            </p:nvSpPr>
            <p:spPr bwMode="auto">
              <a:xfrm>
                <a:off x="2056" y="2538"/>
                <a:ext cx="34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66" name="Line 1626"/>
              <p:cNvSpPr>
                <a:spLocks noChangeShapeType="1"/>
              </p:cNvSpPr>
              <p:nvPr/>
            </p:nvSpPr>
            <p:spPr bwMode="auto">
              <a:xfrm>
                <a:off x="3247" y="2781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67" name="Line 1627"/>
              <p:cNvSpPr>
                <a:spLocks noChangeShapeType="1"/>
              </p:cNvSpPr>
              <p:nvPr/>
            </p:nvSpPr>
            <p:spPr bwMode="auto">
              <a:xfrm>
                <a:off x="3247" y="278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628"/>
            <p:cNvGrpSpPr>
              <a:grpSpLocks/>
            </p:cNvGrpSpPr>
            <p:nvPr/>
          </p:nvGrpSpPr>
          <p:grpSpPr bwMode="auto">
            <a:xfrm>
              <a:off x="1449" y="3002"/>
              <a:ext cx="1566" cy="683"/>
              <a:chOff x="1275" y="1715"/>
              <a:chExt cx="2067" cy="1080"/>
            </a:xfrm>
          </p:grpSpPr>
          <p:sp>
            <p:nvSpPr>
              <p:cNvPr id="33568" name="Line 1629"/>
              <p:cNvSpPr>
                <a:spLocks noChangeShapeType="1"/>
              </p:cNvSpPr>
              <p:nvPr/>
            </p:nvSpPr>
            <p:spPr bwMode="auto">
              <a:xfrm flipV="1">
                <a:off x="3225" y="2780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69" name="Line 1630"/>
              <p:cNvSpPr>
                <a:spLocks noChangeShapeType="1"/>
              </p:cNvSpPr>
              <p:nvPr/>
            </p:nvSpPr>
            <p:spPr bwMode="auto">
              <a:xfrm flipV="1">
                <a:off x="2885" y="2781"/>
                <a:ext cx="1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70" name="Line 1631"/>
              <p:cNvSpPr>
                <a:spLocks noChangeShapeType="1"/>
              </p:cNvSpPr>
              <p:nvPr/>
            </p:nvSpPr>
            <p:spPr bwMode="auto">
              <a:xfrm>
                <a:off x="2903" y="278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71" name="Line 1632"/>
              <p:cNvSpPr>
                <a:spLocks noChangeShapeType="1"/>
              </p:cNvSpPr>
              <p:nvPr/>
            </p:nvSpPr>
            <p:spPr bwMode="auto">
              <a:xfrm>
                <a:off x="2906" y="2781"/>
                <a:ext cx="28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72" name="Line 1633"/>
              <p:cNvSpPr>
                <a:spLocks noChangeShapeType="1"/>
              </p:cNvSpPr>
              <p:nvPr/>
            </p:nvSpPr>
            <p:spPr bwMode="auto">
              <a:xfrm>
                <a:off x="2216" y="2773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73" name="Line 1634"/>
              <p:cNvSpPr>
                <a:spLocks noChangeShapeType="1"/>
              </p:cNvSpPr>
              <p:nvPr/>
            </p:nvSpPr>
            <p:spPr bwMode="auto">
              <a:xfrm>
                <a:off x="2216" y="277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74" name="Line 1635"/>
              <p:cNvSpPr>
                <a:spLocks noChangeShapeType="1"/>
              </p:cNvSpPr>
              <p:nvPr/>
            </p:nvSpPr>
            <p:spPr bwMode="auto">
              <a:xfrm flipV="1">
                <a:off x="2194" y="2774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75" name="Line 1636"/>
              <p:cNvSpPr>
                <a:spLocks noChangeShapeType="1"/>
              </p:cNvSpPr>
              <p:nvPr/>
            </p:nvSpPr>
            <p:spPr bwMode="auto">
              <a:xfrm>
                <a:off x="2559" y="2780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76" name="Line 1637"/>
              <p:cNvSpPr>
                <a:spLocks noChangeShapeType="1"/>
              </p:cNvSpPr>
              <p:nvPr/>
            </p:nvSpPr>
            <p:spPr bwMode="auto">
              <a:xfrm>
                <a:off x="2559" y="278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77" name="Line 1638"/>
              <p:cNvSpPr>
                <a:spLocks noChangeShapeType="1"/>
              </p:cNvSpPr>
              <p:nvPr/>
            </p:nvSpPr>
            <p:spPr bwMode="auto">
              <a:xfrm flipV="1">
                <a:off x="2541" y="2781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78" name="Line 1639"/>
              <p:cNvSpPr>
                <a:spLocks noChangeShapeType="1"/>
              </p:cNvSpPr>
              <p:nvPr/>
            </p:nvSpPr>
            <p:spPr bwMode="auto">
              <a:xfrm>
                <a:off x="2120" y="2757"/>
                <a:ext cx="38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79" name="Line 1640"/>
              <p:cNvSpPr>
                <a:spLocks noChangeShapeType="1"/>
              </p:cNvSpPr>
              <p:nvPr/>
            </p:nvSpPr>
            <p:spPr bwMode="auto">
              <a:xfrm>
                <a:off x="2120" y="2757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80" name="Line 1641"/>
              <p:cNvSpPr>
                <a:spLocks noChangeShapeType="1"/>
              </p:cNvSpPr>
              <p:nvPr/>
            </p:nvSpPr>
            <p:spPr bwMode="auto">
              <a:xfrm flipV="1">
                <a:off x="2099" y="2757"/>
                <a:ext cx="20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81" name="Line 1642"/>
              <p:cNvSpPr>
                <a:spLocks noChangeShapeType="1"/>
              </p:cNvSpPr>
              <p:nvPr/>
            </p:nvSpPr>
            <p:spPr bwMode="auto">
              <a:xfrm>
                <a:off x="2440" y="2005"/>
                <a:ext cx="37" cy="12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82" name="Line 1643"/>
              <p:cNvSpPr>
                <a:spLocks noChangeShapeType="1"/>
              </p:cNvSpPr>
              <p:nvPr/>
            </p:nvSpPr>
            <p:spPr bwMode="auto">
              <a:xfrm>
                <a:off x="2475" y="2124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83" name="Line 1644"/>
              <p:cNvSpPr>
                <a:spLocks noChangeShapeType="1"/>
              </p:cNvSpPr>
              <p:nvPr/>
            </p:nvSpPr>
            <p:spPr bwMode="auto">
              <a:xfrm flipV="1">
                <a:off x="2480" y="2052"/>
                <a:ext cx="21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84" name="Line 1645"/>
              <p:cNvSpPr>
                <a:spLocks noChangeShapeType="1"/>
              </p:cNvSpPr>
              <p:nvPr/>
            </p:nvSpPr>
            <p:spPr bwMode="auto">
              <a:xfrm>
                <a:off x="3152" y="2779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85" name="Line 1646"/>
              <p:cNvSpPr>
                <a:spLocks noChangeShapeType="1"/>
              </p:cNvSpPr>
              <p:nvPr/>
            </p:nvSpPr>
            <p:spPr bwMode="auto">
              <a:xfrm>
                <a:off x="3152" y="277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86" name="Line 1647"/>
              <p:cNvSpPr>
                <a:spLocks noChangeShapeType="1"/>
              </p:cNvSpPr>
              <p:nvPr/>
            </p:nvSpPr>
            <p:spPr bwMode="auto">
              <a:xfrm flipV="1">
                <a:off x="3130" y="2778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87" name="Line 1648"/>
              <p:cNvSpPr>
                <a:spLocks noChangeShapeType="1"/>
              </p:cNvSpPr>
              <p:nvPr/>
            </p:nvSpPr>
            <p:spPr bwMode="auto">
              <a:xfrm>
                <a:off x="2808" y="2779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88" name="Line 1649"/>
              <p:cNvSpPr>
                <a:spLocks noChangeShapeType="1"/>
              </p:cNvSpPr>
              <p:nvPr/>
            </p:nvSpPr>
            <p:spPr bwMode="auto">
              <a:xfrm>
                <a:off x="2808" y="277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89" name="Line 1650"/>
              <p:cNvSpPr>
                <a:spLocks noChangeShapeType="1"/>
              </p:cNvSpPr>
              <p:nvPr/>
            </p:nvSpPr>
            <p:spPr bwMode="auto">
              <a:xfrm flipV="1">
                <a:off x="2786" y="2777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90" name="Line 1651"/>
              <p:cNvSpPr>
                <a:spLocks noChangeShapeType="1"/>
              </p:cNvSpPr>
              <p:nvPr/>
            </p:nvSpPr>
            <p:spPr bwMode="auto">
              <a:xfrm flipV="1">
                <a:off x="2068" y="2615"/>
                <a:ext cx="20" cy="4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91" name="Line 1652"/>
              <p:cNvSpPr>
                <a:spLocks noChangeShapeType="1"/>
              </p:cNvSpPr>
              <p:nvPr/>
            </p:nvSpPr>
            <p:spPr bwMode="auto">
              <a:xfrm flipH="1">
                <a:off x="2068" y="265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92" name="Line 1653"/>
              <p:cNvSpPr>
                <a:spLocks noChangeShapeType="1"/>
              </p:cNvSpPr>
              <p:nvPr/>
            </p:nvSpPr>
            <p:spPr bwMode="auto">
              <a:xfrm>
                <a:off x="2034" y="2588"/>
                <a:ext cx="35" cy="6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93" name="Line 1654"/>
              <p:cNvSpPr>
                <a:spLocks noChangeShapeType="1"/>
              </p:cNvSpPr>
              <p:nvPr/>
            </p:nvSpPr>
            <p:spPr bwMode="auto">
              <a:xfrm>
                <a:off x="2013" y="2634"/>
                <a:ext cx="33" cy="5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94" name="Line 1655"/>
              <p:cNvSpPr>
                <a:spLocks noChangeShapeType="1"/>
              </p:cNvSpPr>
              <p:nvPr/>
            </p:nvSpPr>
            <p:spPr bwMode="auto">
              <a:xfrm flipH="1">
                <a:off x="2046" y="2689"/>
                <a:ext cx="2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95" name="Line 1656"/>
              <p:cNvSpPr>
                <a:spLocks noChangeShapeType="1"/>
              </p:cNvSpPr>
              <p:nvPr/>
            </p:nvSpPr>
            <p:spPr bwMode="auto">
              <a:xfrm flipV="1">
                <a:off x="2029" y="2692"/>
                <a:ext cx="20" cy="2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96" name="Line 1657"/>
              <p:cNvSpPr>
                <a:spLocks noChangeShapeType="1"/>
              </p:cNvSpPr>
              <p:nvPr/>
            </p:nvSpPr>
            <p:spPr bwMode="auto">
              <a:xfrm>
                <a:off x="2464" y="2778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97" name="Line 1658"/>
              <p:cNvSpPr>
                <a:spLocks noChangeShapeType="1"/>
              </p:cNvSpPr>
              <p:nvPr/>
            </p:nvSpPr>
            <p:spPr bwMode="auto">
              <a:xfrm>
                <a:off x="2464" y="277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98" name="Line 1659"/>
              <p:cNvSpPr>
                <a:spLocks noChangeShapeType="1"/>
              </p:cNvSpPr>
              <p:nvPr/>
            </p:nvSpPr>
            <p:spPr bwMode="auto">
              <a:xfrm flipV="1">
                <a:off x="2446" y="2779"/>
                <a:ext cx="2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99" name="Line 1660"/>
              <p:cNvSpPr>
                <a:spLocks noChangeShapeType="1"/>
              </p:cNvSpPr>
              <p:nvPr/>
            </p:nvSpPr>
            <p:spPr bwMode="auto">
              <a:xfrm flipV="1">
                <a:off x="2565" y="1795"/>
                <a:ext cx="18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00" name="Line 1661"/>
              <p:cNvSpPr>
                <a:spLocks noChangeShapeType="1"/>
              </p:cNvSpPr>
              <p:nvPr/>
            </p:nvSpPr>
            <p:spPr bwMode="auto">
              <a:xfrm>
                <a:off x="2550" y="1740"/>
                <a:ext cx="33" cy="5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01" name="Line 1662"/>
              <p:cNvSpPr>
                <a:spLocks noChangeShapeType="1"/>
              </p:cNvSpPr>
              <p:nvPr/>
            </p:nvSpPr>
            <p:spPr bwMode="auto">
              <a:xfrm flipV="1">
                <a:off x="2547" y="1720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02" name="Line 1663"/>
              <p:cNvSpPr>
                <a:spLocks noChangeShapeType="1"/>
              </p:cNvSpPr>
              <p:nvPr/>
            </p:nvSpPr>
            <p:spPr bwMode="auto">
              <a:xfrm>
                <a:off x="2568" y="1720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03" name="Line 1664"/>
              <p:cNvSpPr>
                <a:spLocks noChangeShapeType="1"/>
              </p:cNvSpPr>
              <p:nvPr/>
            </p:nvSpPr>
            <p:spPr bwMode="auto">
              <a:xfrm flipV="1">
                <a:off x="2541" y="1727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04" name="Line 1665"/>
              <p:cNvSpPr>
                <a:spLocks noChangeShapeType="1"/>
              </p:cNvSpPr>
              <p:nvPr/>
            </p:nvSpPr>
            <p:spPr bwMode="auto">
              <a:xfrm>
                <a:off x="2558" y="17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05" name="Line 1666"/>
              <p:cNvSpPr>
                <a:spLocks noChangeShapeType="1"/>
              </p:cNvSpPr>
              <p:nvPr/>
            </p:nvSpPr>
            <p:spPr bwMode="auto">
              <a:xfrm>
                <a:off x="2562" y="1722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06" name="Line 1667"/>
              <p:cNvSpPr>
                <a:spLocks noChangeShapeType="1"/>
              </p:cNvSpPr>
              <p:nvPr/>
            </p:nvSpPr>
            <p:spPr bwMode="auto">
              <a:xfrm>
                <a:off x="2565" y="1720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07" name="Line 1668"/>
              <p:cNvSpPr>
                <a:spLocks noChangeShapeType="1"/>
              </p:cNvSpPr>
              <p:nvPr/>
            </p:nvSpPr>
            <p:spPr bwMode="auto">
              <a:xfrm flipV="1">
                <a:off x="2050" y="2654"/>
                <a:ext cx="17" cy="3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08" name="Line 1669"/>
              <p:cNvSpPr>
                <a:spLocks noChangeShapeType="1"/>
              </p:cNvSpPr>
              <p:nvPr/>
            </p:nvSpPr>
            <p:spPr bwMode="auto">
              <a:xfrm flipV="1">
                <a:off x="3035" y="2777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09" name="Line 1670"/>
              <p:cNvSpPr>
                <a:spLocks noChangeShapeType="1"/>
              </p:cNvSpPr>
              <p:nvPr/>
            </p:nvSpPr>
            <p:spPr bwMode="auto">
              <a:xfrm>
                <a:off x="3056" y="277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10" name="Line 1671"/>
              <p:cNvSpPr>
                <a:spLocks noChangeShapeType="1"/>
              </p:cNvSpPr>
              <p:nvPr/>
            </p:nvSpPr>
            <p:spPr bwMode="auto">
              <a:xfrm>
                <a:off x="3060" y="277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11" name="Line 1672"/>
              <p:cNvSpPr>
                <a:spLocks noChangeShapeType="1"/>
              </p:cNvSpPr>
              <p:nvPr/>
            </p:nvSpPr>
            <p:spPr bwMode="auto">
              <a:xfrm>
                <a:off x="3060" y="277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12" name="Line 1673"/>
              <p:cNvSpPr>
                <a:spLocks noChangeShapeType="1"/>
              </p:cNvSpPr>
              <p:nvPr/>
            </p:nvSpPr>
            <p:spPr bwMode="auto">
              <a:xfrm>
                <a:off x="3063" y="2779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13" name="Line 1674"/>
              <p:cNvSpPr>
                <a:spLocks noChangeShapeType="1"/>
              </p:cNvSpPr>
              <p:nvPr/>
            </p:nvSpPr>
            <p:spPr bwMode="auto">
              <a:xfrm flipV="1">
                <a:off x="2691" y="2777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14" name="Line 1675"/>
              <p:cNvSpPr>
                <a:spLocks noChangeShapeType="1"/>
              </p:cNvSpPr>
              <p:nvPr/>
            </p:nvSpPr>
            <p:spPr bwMode="auto">
              <a:xfrm>
                <a:off x="2712" y="277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15" name="Line 1676"/>
              <p:cNvSpPr>
                <a:spLocks noChangeShapeType="1"/>
              </p:cNvSpPr>
              <p:nvPr/>
            </p:nvSpPr>
            <p:spPr bwMode="auto">
              <a:xfrm>
                <a:off x="2716" y="2777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16" name="Line 1677"/>
              <p:cNvSpPr>
                <a:spLocks noChangeShapeType="1"/>
              </p:cNvSpPr>
              <p:nvPr/>
            </p:nvSpPr>
            <p:spPr bwMode="auto">
              <a:xfrm>
                <a:off x="1333" y="2501"/>
                <a:ext cx="22" cy="2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17" name="Line 1678"/>
              <p:cNvSpPr>
                <a:spLocks noChangeShapeType="1"/>
              </p:cNvSpPr>
              <p:nvPr/>
            </p:nvSpPr>
            <p:spPr bwMode="auto">
              <a:xfrm flipV="1">
                <a:off x="1355" y="2518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18" name="Line 1679"/>
              <p:cNvSpPr>
                <a:spLocks noChangeShapeType="1"/>
              </p:cNvSpPr>
              <p:nvPr/>
            </p:nvSpPr>
            <p:spPr bwMode="auto">
              <a:xfrm flipV="1">
                <a:off x="1358" y="2451"/>
                <a:ext cx="31" cy="7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19" name="Line 1680"/>
              <p:cNvSpPr>
                <a:spLocks noChangeShapeType="1"/>
              </p:cNvSpPr>
              <p:nvPr/>
            </p:nvSpPr>
            <p:spPr bwMode="auto">
              <a:xfrm flipV="1">
                <a:off x="2351" y="2775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20" name="Line 1681"/>
              <p:cNvSpPr>
                <a:spLocks noChangeShapeType="1"/>
              </p:cNvSpPr>
              <p:nvPr/>
            </p:nvSpPr>
            <p:spPr bwMode="auto">
              <a:xfrm>
                <a:off x="2369" y="277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21" name="Line 1682"/>
              <p:cNvSpPr>
                <a:spLocks noChangeShapeType="1"/>
              </p:cNvSpPr>
              <p:nvPr/>
            </p:nvSpPr>
            <p:spPr bwMode="auto">
              <a:xfrm>
                <a:off x="2372" y="2775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22" name="Line 1683"/>
              <p:cNvSpPr>
                <a:spLocks noChangeShapeType="1"/>
              </p:cNvSpPr>
              <p:nvPr/>
            </p:nvSpPr>
            <p:spPr bwMode="auto">
              <a:xfrm flipV="1">
                <a:off x="3324" y="2783"/>
                <a:ext cx="18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23" name="Line 1684"/>
              <p:cNvSpPr>
                <a:spLocks noChangeShapeType="1"/>
              </p:cNvSpPr>
              <p:nvPr/>
            </p:nvSpPr>
            <p:spPr bwMode="auto">
              <a:xfrm>
                <a:off x="3305" y="2776"/>
                <a:ext cx="3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24" name="Line 1685"/>
              <p:cNvSpPr>
                <a:spLocks noChangeShapeType="1"/>
              </p:cNvSpPr>
              <p:nvPr/>
            </p:nvSpPr>
            <p:spPr bwMode="auto">
              <a:xfrm>
                <a:off x="3305" y="277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25" name="Line 1686"/>
              <p:cNvSpPr>
                <a:spLocks noChangeShapeType="1"/>
              </p:cNvSpPr>
              <p:nvPr/>
            </p:nvSpPr>
            <p:spPr bwMode="auto">
              <a:xfrm flipV="1">
                <a:off x="3287" y="2777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26" name="Line 1687"/>
              <p:cNvSpPr>
                <a:spLocks noChangeShapeType="1"/>
              </p:cNvSpPr>
              <p:nvPr/>
            </p:nvSpPr>
            <p:spPr bwMode="auto">
              <a:xfrm flipV="1">
                <a:off x="2065" y="2730"/>
                <a:ext cx="18" cy="2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27" name="Line 1688"/>
              <p:cNvSpPr>
                <a:spLocks noChangeShapeType="1"/>
              </p:cNvSpPr>
              <p:nvPr/>
            </p:nvSpPr>
            <p:spPr bwMode="auto">
              <a:xfrm>
                <a:off x="2083" y="2730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28" name="Line 1689"/>
              <p:cNvSpPr>
                <a:spLocks noChangeShapeType="1"/>
              </p:cNvSpPr>
              <p:nvPr/>
            </p:nvSpPr>
            <p:spPr bwMode="auto">
              <a:xfrm>
                <a:off x="2087" y="273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29" name="Line 1690"/>
              <p:cNvSpPr>
                <a:spLocks noChangeShapeType="1"/>
              </p:cNvSpPr>
              <p:nvPr/>
            </p:nvSpPr>
            <p:spPr bwMode="auto">
              <a:xfrm>
                <a:off x="2087" y="273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30" name="Line 1691"/>
              <p:cNvSpPr>
                <a:spLocks noChangeShapeType="1"/>
              </p:cNvSpPr>
              <p:nvPr/>
            </p:nvSpPr>
            <p:spPr bwMode="auto">
              <a:xfrm>
                <a:off x="2090" y="2735"/>
                <a:ext cx="31" cy="2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31" name="Line 1692"/>
              <p:cNvSpPr>
                <a:spLocks noChangeShapeType="1"/>
              </p:cNvSpPr>
              <p:nvPr/>
            </p:nvSpPr>
            <p:spPr bwMode="auto">
              <a:xfrm>
                <a:off x="2961" y="2775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32" name="Line 1693"/>
              <p:cNvSpPr>
                <a:spLocks noChangeShapeType="1"/>
              </p:cNvSpPr>
              <p:nvPr/>
            </p:nvSpPr>
            <p:spPr bwMode="auto">
              <a:xfrm>
                <a:off x="2961" y="277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33" name="Line 1694"/>
              <p:cNvSpPr>
                <a:spLocks noChangeShapeType="1"/>
              </p:cNvSpPr>
              <p:nvPr/>
            </p:nvSpPr>
            <p:spPr bwMode="auto">
              <a:xfrm flipV="1">
                <a:off x="2943" y="2776"/>
                <a:ext cx="2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34" name="Line 1695"/>
              <p:cNvSpPr>
                <a:spLocks noChangeShapeType="1"/>
              </p:cNvSpPr>
              <p:nvPr/>
            </p:nvSpPr>
            <p:spPr bwMode="auto">
              <a:xfrm flipV="1">
                <a:off x="2211" y="2440"/>
                <a:ext cx="21" cy="5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35" name="Line 1696"/>
              <p:cNvSpPr>
                <a:spLocks noChangeShapeType="1"/>
              </p:cNvSpPr>
              <p:nvPr/>
            </p:nvSpPr>
            <p:spPr bwMode="auto">
              <a:xfrm flipH="1">
                <a:off x="2211" y="2495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36" name="Line 1697"/>
              <p:cNvSpPr>
                <a:spLocks noChangeShapeType="1"/>
              </p:cNvSpPr>
              <p:nvPr/>
            </p:nvSpPr>
            <p:spPr bwMode="auto">
              <a:xfrm>
                <a:off x="2178" y="2400"/>
                <a:ext cx="34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37" name="Line 1698"/>
              <p:cNvSpPr>
                <a:spLocks noChangeShapeType="1"/>
              </p:cNvSpPr>
              <p:nvPr/>
            </p:nvSpPr>
            <p:spPr bwMode="auto">
              <a:xfrm>
                <a:off x="2617" y="2775"/>
                <a:ext cx="35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38" name="Line 1699"/>
              <p:cNvSpPr>
                <a:spLocks noChangeShapeType="1"/>
              </p:cNvSpPr>
              <p:nvPr/>
            </p:nvSpPr>
            <p:spPr bwMode="auto">
              <a:xfrm>
                <a:off x="2617" y="277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39" name="Line 1700"/>
              <p:cNvSpPr>
                <a:spLocks noChangeShapeType="1"/>
              </p:cNvSpPr>
              <p:nvPr/>
            </p:nvSpPr>
            <p:spPr bwMode="auto">
              <a:xfrm flipV="1">
                <a:off x="2596" y="2774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40" name="Line 1701"/>
              <p:cNvSpPr>
                <a:spLocks noChangeShapeType="1"/>
              </p:cNvSpPr>
              <p:nvPr/>
            </p:nvSpPr>
            <p:spPr bwMode="auto">
              <a:xfrm>
                <a:off x="2274" y="2770"/>
                <a:ext cx="34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41" name="Line 1702"/>
              <p:cNvSpPr>
                <a:spLocks noChangeShapeType="1"/>
              </p:cNvSpPr>
              <p:nvPr/>
            </p:nvSpPr>
            <p:spPr bwMode="auto">
              <a:xfrm>
                <a:off x="2274" y="277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42" name="Line 1703"/>
              <p:cNvSpPr>
                <a:spLocks noChangeShapeType="1"/>
              </p:cNvSpPr>
              <p:nvPr/>
            </p:nvSpPr>
            <p:spPr bwMode="auto">
              <a:xfrm flipV="1">
                <a:off x="2252" y="2770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43" name="Line 1704"/>
              <p:cNvSpPr>
                <a:spLocks noChangeShapeType="1"/>
              </p:cNvSpPr>
              <p:nvPr/>
            </p:nvSpPr>
            <p:spPr bwMode="auto">
              <a:xfrm flipV="1">
                <a:off x="2333" y="2293"/>
                <a:ext cx="24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44" name="Line 1705"/>
              <p:cNvSpPr>
                <a:spLocks noChangeShapeType="1"/>
              </p:cNvSpPr>
              <p:nvPr/>
            </p:nvSpPr>
            <p:spPr bwMode="auto">
              <a:xfrm>
                <a:off x="2332" y="2354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45" name="Line 1706"/>
              <p:cNvSpPr>
                <a:spLocks noChangeShapeType="1"/>
              </p:cNvSpPr>
              <p:nvPr/>
            </p:nvSpPr>
            <p:spPr bwMode="auto">
              <a:xfrm>
                <a:off x="2297" y="2244"/>
                <a:ext cx="34" cy="1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46" name="Line 1707"/>
              <p:cNvSpPr>
                <a:spLocks noChangeShapeType="1"/>
              </p:cNvSpPr>
              <p:nvPr/>
            </p:nvSpPr>
            <p:spPr bwMode="auto">
              <a:xfrm flipV="1">
                <a:off x="3192" y="2774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47" name="Line 1708"/>
              <p:cNvSpPr>
                <a:spLocks noChangeShapeType="1"/>
              </p:cNvSpPr>
              <p:nvPr/>
            </p:nvSpPr>
            <p:spPr bwMode="auto">
              <a:xfrm>
                <a:off x="3210" y="277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48" name="Line 1709"/>
              <p:cNvSpPr>
                <a:spLocks noChangeShapeType="1"/>
              </p:cNvSpPr>
              <p:nvPr/>
            </p:nvSpPr>
            <p:spPr bwMode="auto">
              <a:xfrm>
                <a:off x="3213" y="2774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49" name="Line 1710"/>
              <p:cNvSpPr>
                <a:spLocks noChangeShapeType="1"/>
              </p:cNvSpPr>
              <p:nvPr/>
            </p:nvSpPr>
            <p:spPr bwMode="auto">
              <a:xfrm flipV="1">
                <a:off x="2157" y="2758"/>
                <a:ext cx="21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50" name="Line 1711"/>
              <p:cNvSpPr>
                <a:spLocks noChangeShapeType="1"/>
              </p:cNvSpPr>
              <p:nvPr/>
            </p:nvSpPr>
            <p:spPr bwMode="auto">
              <a:xfrm>
                <a:off x="2178" y="275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51" name="Line 1712"/>
              <p:cNvSpPr>
                <a:spLocks noChangeShapeType="1"/>
              </p:cNvSpPr>
              <p:nvPr/>
            </p:nvSpPr>
            <p:spPr bwMode="auto">
              <a:xfrm>
                <a:off x="2182" y="276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52" name="Line 1713"/>
              <p:cNvSpPr>
                <a:spLocks noChangeShapeType="1"/>
              </p:cNvSpPr>
              <p:nvPr/>
            </p:nvSpPr>
            <p:spPr bwMode="auto">
              <a:xfrm>
                <a:off x="2182" y="275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53" name="Line 1714"/>
              <p:cNvSpPr>
                <a:spLocks noChangeShapeType="1"/>
              </p:cNvSpPr>
              <p:nvPr/>
            </p:nvSpPr>
            <p:spPr bwMode="auto">
              <a:xfrm>
                <a:off x="2185" y="2760"/>
                <a:ext cx="28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54" name="Line 1715"/>
              <p:cNvSpPr>
                <a:spLocks noChangeShapeType="1"/>
              </p:cNvSpPr>
              <p:nvPr/>
            </p:nvSpPr>
            <p:spPr bwMode="auto">
              <a:xfrm flipV="1">
                <a:off x="2848" y="2773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55" name="Line 1716"/>
              <p:cNvSpPr>
                <a:spLocks noChangeShapeType="1"/>
              </p:cNvSpPr>
              <p:nvPr/>
            </p:nvSpPr>
            <p:spPr bwMode="auto">
              <a:xfrm>
                <a:off x="2866" y="277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56" name="Line 1717"/>
              <p:cNvSpPr>
                <a:spLocks noChangeShapeType="1"/>
              </p:cNvSpPr>
              <p:nvPr/>
            </p:nvSpPr>
            <p:spPr bwMode="auto">
              <a:xfrm>
                <a:off x="2869" y="2773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57" name="Line 1718"/>
              <p:cNvSpPr>
                <a:spLocks noChangeShapeType="1"/>
              </p:cNvSpPr>
              <p:nvPr/>
            </p:nvSpPr>
            <p:spPr bwMode="auto">
              <a:xfrm flipV="1">
                <a:off x="2456" y="2128"/>
                <a:ext cx="20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58" name="Line 1719"/>
              <p:cNvSpPr>
                <a:spLocks noChangeShapeType="1"/>
              </p:cNvSpPr>
              <p:nvPr/>
            </p:nvSpPr>
            <p:spPr bwMode="auto">
              <a:xfrm>
                <a:off x="2454" y="2196"/>
                <a:ext cx="2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59" name="Line 1720"/>
              <p:cNvSpPr>
                <a:spLocks noChangeShapeType="1"/>
              </p:cNvSpPr>
              <p:nvPr/>
            </p:nvSpPr>
            <p:spPr bwMode="auto">
              <a:xfrm>
                <a:off x="2422" y="2078"/>
                <a:ext cx="34" cy="11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60" name="Line 1721"/>
              <p:cNvSpPr>
                <a:spLocks noChangeShapeType="1"/>
              </p:cNvSpPr>
              <p:nvPr/>
            </p:nvSpPr>
            <p:spPr bwMode="auto">
              <a:xfrm>
                <a:off x="2050" y="2693"/>
                <a:ext cx="31" cy="3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61" name="Line 1722"/>
              <p:cNvSpPr>
                <a:spLocks noChangeShapeType="1"/>
              </p:cNvSpPr>
              <p:nvPr/>
            </p:nvSpPr>
            <p:spPr bwMode="auto">
              <a:xfrm flipV="1">
                <a:off x="2504" y="2773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62" name="Line 1723"/>
              <p:cNvSpPr>
                <a:spLocks noChangeShapeType="1"/>
              </p:cNvSpPr>
              <p:nvPr/>
            </p:nvSpPr>
            <p:spPr bwMode="auto">
              <a:xfrm>
                <a:off x="2522" y="277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63" name="Line 1724"/>
              <p:cNvSpPr>
                <a:spLocks noChangeShapeType="1"/>
              </p:cNvSpPr>
              <p:nvPr/>
            </p:nvSpPr>
            <p:spPr bwMode="auto">
              <a:xfrm>
                <a:off x="2526" y="2773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64" name="Line 1725"/>
              <p:cNvSpPr>
                <a:spLocks noChangeShapeType="1"/>
              </p:cNvSpPr>
              <p:nvPr/>
            </p:nvSpPr>
            <p:spPr bwMode="auto">
              <a:xfrm>
                <a:off x="1471" y="2433"/>
                <a:ext cx="21" cy="3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65" name="Line 1726"/>
              <p:cNvSpPr>
                <a:spLocks noChangeShapeType="1"/>
              </p:cNvSpPr>
              <p:nvPr/>
            </p:nvSpPr>
            <p:spPr bwMode="auto">
              <a:xfrm flipV="1">
                <a:off x="1492" y="2457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66" name="Line 1727"/>
              <p:cNvSpPr>
                <a:spLocks noChangeShapeType="1"/>
              </p:cNvSpPr>
              <p:nvPr/>
            </p:nvSpPr>
            <p:spPr bwMode="auto">
              <a:xfrm flipV="1">
                <a:off x="1496" y="2378"/>
                <a:ext cx="34" cy="8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67" name="Line 1728"/>
              <p:cNvSpPr>
                <a:spLocks noChangeShapeType="1"/>
              </p:cNvSpPr>
              <p:nvPr/>
            </p:nvSpPr>
            <p:spPr bwMode="auto">
              <a:xfrm>
                <a:off x="3115" y="2772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68" name="Line 1729"/>
              <p:cNvSpPr>
                <a:spLocks noChangeShapeType="1"/>
              </p:cNvSpPr>
              <p:nvPr/>
            </p:nvSpPr>
            <p:spPr bwMode="auto">
              <a:xfrm>
                <a:off x="3115" y="277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69" name="Line 1730"/>
              <p:cNvSpPr>
                <a:spLocks noChangeShapeType="1"/>
              </p:cNvSpPr>
              <p:nvPr/>
            </p:nvSpPr>
            <p:spPr bwMode="auto">
              <a:xfrm flipV="1">
                <a:off x="3093" y="2771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70" name="Line 1731"/>
              <p:cNvSpPr>
                <a:spLocks noChangeShapeType="1"/>
              </p:cNvSpPr>
              <p:nvPr/>
            </p:nvSpPr>
            <p:spPr bwMode="auto">
              <a:xfrm>
                <a:off x="2771" y="2772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71" name="Line 1732"/>
              <p:cNvSpPr>
                <a:spLocks noChangeShapeType="1"/>
              </p:cNvSpPr>
              <p:nvPr/>
            </p:nvSpPr>
            <p:spPr bwMode="auto">
              <a:xfrm>
                <a:off x="2771" y="277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72" name="Line 1733"/>
              <p:cNvSpPr>
                <a:spLocks noChangeShapeType="1"/>
              </p:cNvSpPr>
              <p:nvPr/>
            </p:nvSpPr>
            <p:spPr bwMode="auto">
              <a:xfrm flipV="1">
                <a:off x="2753" y="2772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73" name="Line 1734"/>
              <p:cNvSpPr>
                <a:spLocks noChangeShapeType="1"/>
              </p:cNvSpPr>
              <p:nvPr/>
            </p:nvSpPr>
            <p:spPr bwMode="auto">
              <a:xfrm>
                <a:off x="2427" y="2770"/>
                <a:ext cx="35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74" name="Line 1735"/>
              <p:cNvSpPr>
                <a:spLocks noChangeShapeType="1"/>
              </p:cNvSpPr>
              <p:nvPr/>
            </p:nvSpPr>
            <p:spPr bwMode="auto">
              <a:xfrm>
                <a:off x="2427" y="277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75" name="Line 1736"/>
              <p:cNvSpPr>
                <a:spLocks noChangeShapeType="1"/>
              </p:cNvSpPr>
              <p:nvPr/>
            </p:nvSpPr>
            <p:spPr bwMode="auto">
              <a:xfrm flipV="1">
                <a:off x="2406" y="2769"/>
                <a:ext cx="20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76" name="Line 1737"/>
              <p:cNvSpPr>
                <a:spLocks noChangeShapeType="1"/>
              </p:cNvSpPr>
              <p:nvPr/>
            </p:nvSpPr>
            <p:spPr bwMode="auto">
              <a:xfrm>
                <a:off x="3019" y="2770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77" name="Line 1738"/>
              <p:cNvSpPr>
                <a:spLocks noChangeShapeType="1"/>
              </p:cNvSpPr>
              <p:nvPr/>
            </p:nvSpPr>
            <p:spPr bwMode="auto">
              <a:xfrm>
                <a:off x="3019" y="277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78" name="Line 1739"/>
              <p:cNvSpPr>
                <a:spLocks noChangeShapeType="1"/>
              </p:cNvSpPr>
              <p:nvPr/>
            </p:nvSpPr>
            <p:spPr bwMode="auto">
              <a:xfrm flipV="1">
                <a:off x="3001" y="2769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79" name="Line 1740"/>
              <p:cNvSpPr>
                <a:spLocks noChangeShapeType="1"/>
              </p:cNvSpPr>
              <p:nvPr/>
            </p:nvSpPr>
            <p:spPr bwMode="auto">
              <a:xfrm>
                <a:off x="2676" y="2770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80" name="Line 1741"/>
              <p:cNvSpPr>
                <a:spLocks noChangeShapeType="1"/>
              </p:cNvSpPr>
              <p:nvPr/>
            </p:nvSpPr>
            <p:spPr bwMode="auto">
              <a:xfrm>
                <a:off x="2676" y="277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81" name="Line 1742"/>
              <p:cNvSpPr>
                <a:spLocks noChangeShapeType="1"/>
              </p:cNvSpPr>
              <p:nvPr/>
            </p:nvSpPr>
            <p:spPr bwMode="auto">
              <a:xfrm flipV="1">
                <a:off x="2654" y="2768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82" name="Line 1743"/>
              <p:cNvSpPr>
                <a:spLocks noChangeShapeType="1"/>
              </p:cNvSpPr>
              <p:nvPr/>
            </p:nvSpPr>
            <p:spPr bwMode="auto">
              <a:xfrm>
                <a:off x="1609" y="2360"/>
                <a:ext cx="21" cy="3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83" name="Line 1744"/>
              <p:cNvSpPr>
                <a:spLocks noChangeShapeType="1"/>
              </p:cNvSpPr>
              <p:nvPr/>
            </p:nvSpPr>
            <p:spPr bwMode="auto">
              <a:xfrm flipV="1">
                <a:off x="1630" y="2389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84" name="Line 1745"/>
              <p:cNvSpPr>
                <a:spLocks noChangeShapeType="1"/>
              </p:cNvSpPr>
              <p:nvPr/>
            </p:nvSpPr>
            <p:spPr bwMode="auto">
              <a:xfrm flipV="1">
                <a:off x="1634" y="2302"/>
                <a:ext cx="34" cy="89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85" name="Line 1746"/>
              <p:cNvSpPr>
                <a:spLocks noChangeShapeType="1"/>
              </p:cNvSpPr>
              <p:nvPr/>
            </p:nvSpPr>
            <p:spPr bwMode="auto">
              <a:xfrm flipV="1">
                <a:off x="2311" y="2766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86" name="Line 1747"/>
              <p:cNvSpPr>
                <a:spLocks noChangeShapeType="1"/>
              </p:cNvSpPr>
              <p:nvPr/>
            </p:nvSpPr>
            <p:spPr bwMode="auto">
              <a:xfrm>
                <a:off x="2332" y="276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87" name="Line 1748"/>
              <p:cNvSpPr>
                <a:spLocks noChangeShapeType="1"/>
              </p:cNvSpPr>
              <p:nvPr/>
            </p:nvSpPr>
            <p:spPr bwMode="auto">
              <a:xfrm>
                <a:off x="2335" y="276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88" name="Line 1749"/>
              <p:cNvSpPr>
                <a:spLocks noChangeShapeType="1"/>
              </p:cNvSpPr>
              <p:nvPr/>
            </p:nvSpPr>
            <p:spPr bwMode="auto">
              <a:xfrm>
                <a:off x="2335" y="276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89" name="Line 1750"/>
              <p:cNvSpPr>
                <a:spLocks noChangeShapeType="1"/>
              </p:cNvSpPr>
              <p:nvPr/>
            </p:nvSpPr>
            <p:spPr bwMode="auto">
              <a:xfrm>
                <a:off x="2339" y="2768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90" name="Line 1751"/>
              <p:cNvSpPr>
                <a:spLocks noChangeShapeType="1"/>
              </p:cNvSpPr>
              <p:nvPr/>
            </p:nvSpPr>
            <p:spPr bwMode="auto">
              <a:xfrm flipV="1">
                <a:off x="2190" y="2499"/>
                <a:ext cx="20" cy="5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91" name="Line 1752"/>
              <p:cNvSpPr>
                <a:spLocks noChangeShapeType="1"/>
              </p:cNvSpPr>
              <p:nvPr/>
            </p:nvSpPr>
            <p:spPr bwMode="auto">
              <a:xfrm flipH="1">
                <a:off x="2190" y="2548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92" name="Line 1753"/>
              <p:cNvSpPr>
                <a:spLocks noChangeShapeType="1"/>
              </p:cNvSpPr>
              <p:nvPr/>
            </p:nvSpPr>
            <p:spPr bwMode="auto">
              <a:xfrm>
                <a:off x="2156" y="2463"/>
                <a:ext cx="35" cy="8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93" name="Line 1754"/>
              <p:cNvSpPr>
                <a:spLocks noChangeShapeType="1"/>
              </p:cNvSpPr>
              <p:nvPr/>
            </p:nvSpPr>
            <p:spPr bwMode="auto">
              <a:xfrm>
                <a:off x="3268" y="2769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94" name="Line 1755"/>
              <p:cNvSpPr>
                <a:spLocks noChangeShapeType="1"/>
              </p:cNvSpPr>
              <p:nvPr/>
            </p:nvSpPr>
            <p:spPr bwMode="auto">
              <a:xfrm>
                <a:off x="3268" y="276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95" name="Line 1756"/>
              <p:cNvSpPr>
                <a:spLocks noChangeShapeType="1"/>
              </p:cNvSpPr>
              <p:nvPr/>
            </p:nvSpPr>
            <p:spPr bwMode="auto">
              <a:xfrm flipV="1">
                <a:off x="3250" y="2770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96" name="Line 1757"/>
              <p:cNvSpPr>
                <a:spLocks noChangeShapeType="1"/>
              </p:cNvSpPr>
              <p:nvPr/>
            </p:nvSpPr>
            <p:spPr bwMode="auto">
              <a:xfrm>
                <a:off x="2142" y="2736"/>
                <a:ext cx="37" cy="2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97" name="Line 1758"/>
              <p:cNvSpPr>
                <a:spLocks noChangeShapeType="1"/>
              </p:cNvSpPr>
              <p:nvPr/>
            </p:nvSpPr>
            <p:spPr bwMode="auto">
              <a:xfrm>
                <a:off x="2142" y="2736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98" name="Line 1759"/>
              <p:cNvSpPr>
                <a:spLocks noChangeShapeType="1"/>
              </p:cNvSpPr>
              <p:nvPr/>
            </p:nvSpPr>
            <p:spPr bwMode="auto">
              <a:xfrm flipV="1">
                <a:off x="2120" y="2739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99" name="Line 1760"/>
              <p:cNvSpPr>
                <a:spLocks noChangeShapeType="1"/>
              </p:cNvSpPr>
              <p:nvPr/>
            </p:nvSpPr>
            <p:spPr bwMode="auto">
              <a:xfrm flipV="1">
                <a:off x="2587" y="1752"/>
                <a:ext cx="18" cy="4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00" name="Line 1761"/>
              <p:cNvSpPr>
                <a:spLocks noChangeShapeType="1"/>
              </p:cNvSpPr>
              <p:nvPr/>
            </p:nvSpPr>
            <p:spPr bwMode="auto">
              <a:xfrm>
                <a:off x="2571" y="1722"/>
                <a:ext cx="34" cy="3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01" name="Line 1762"/>
              <p:cNvSpPr>
                <a:spLocks noChangeShapeType="1"/>
              </p:cNvSpPr>
              <p:nvPr/>
            </p:nvSpPr>
            <p:spPr bwMode="auto">
              <a:xfrm>
                <a:off x="2587" y="1800"/>
                <a:ext cx="33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02" name="Line 1763"/>
              <p:cNvSpPr>
                <a:spLocks noChangeShapeType="1"/>
              </p:cNvSpPr>
              <p:nvPr/>
            </p:nvSpPr>
            <p:spPr bwMode="auto">
              <a:xfrm>
                <a:off x="2605" y="175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03" name="Line 1764"/>
              <p:cNvSpPr>
                <a:spLocks noChangeShapeType="1"/>
              </p:cNvSpPr>
              <p:nvPr/>
            </p:nvSpPr>
            <p:spPr bwMode="auto">
              <a:xfrm>
                <a:off x="2618" y="1891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04" name="Line 1765"/>
              <p:cNvSpPr>
                <a:spLocks noChangeShapeType="1"/>
              </p:cNvSpPr>
              <p:nvPr/>
            </p:nvSpPr>
            <p:spPr bwMode="auto">
              <a:xfrm>
                <a:off x="2565" y="1853"/>
                <a:ext cx="34" cy="1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05" name="Line 1766"/>
              <p:cNvSpPr>
                <a:spLocks noChangeShapeType="1"/>
              </p:cNvSpPr>
              <p:nvPr/>
            </p:nvSpPr>
            <p:spPr bwMode="auto">
              <a:xfrm flipH="1">
                <a:off x="2599" y="1955"/>
                <a:ext cx="2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06" name="Line 1767"/>
              <p:cNvSpPr>
                <a:spLocks noChangeShapeType="1"/>
              </p:cNvSpPr>
              <p:nvPr/>
            </p:nvSpPr>
            <p:spPr bwMode="auto">
              <a:xfrm flipV="1">
                <a:off x="2602" y="1896"/>
                <a:ext cx="18" cy="6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07" name="Line 1768"/>
              <p:cNvSpPr>
                <a:spLocks noChangeShapeType="1"/>
              </p:cNvSpPr>
              <p:nvPr/>
            </p:nvSpPr>
            <p:spPr bwMode="auto">
              <a:xfrm>
                <a:off x="2924" y="2768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08" name="Line 1769"/>
              <p:cNvSpPr>
                <a:spLocks noChangeShapeType="1"/>
              </p:cNvSpPr>
              <p:nvPr/>
            </p:nvSpPr>
            <p:spPr bwMode="auto">
              <a:xfrm>
                <a:off x="2924" y="276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09" name="Line 1770"/>
              <p:cNvSpPr>
                <a:spLocks noChangeShapeType="1"/>
              </p:cNvSpPr>
              <p:nvPr/>
            </p:nvSpPr>
            <p:spPr bwMode="auto">
              <a:xfrm flipV="1">
                <a:off x="2906" y="2769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10" name="Line 1771"/>
              <p:cNvSpPr>
                <a:spLocks noChangeShapeType="1"/>
              </p:cNvSpPr>
              <p:nvPr/>
            </p:nvSpPr>
            <p:spPr bwMode="auto">
              <a:xfrm flipV="1">
                <a:off x="2216" y="2757"/>
                <a:ext cx="21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11" name="Line 1772"/>
              <p:cNvSpPr>
                <a:spLocks noChangeShapeType="1"/>
              </p:cNvSpPr>
              <p:nvPr/>
            </p:nvSpPr>
            <p:spPr bwMode="auto">
              <a:xfrm>
                <a:off x="2237" y="275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12" name="Line 1773"/>
              <p:cNvSpPr>
                <a:spLocks noChangeShapeType="1"/>
              </p:cNvSpPr>
              <p:nvPr/>
            </p:nvSpPr>
            <p:spPr bwMode="auto">
              <a:xfrm>
                <a:off x="2240" y="275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13" name="Line 1774"/>
              <p:cNvSpPr>
                <a:spLocks noChangeShapeType="1"/>
              </p:cNvSpPr>
              <p:nvPr/>
            </p:nvSpPr>
            <p:spPr bwMode="auto">
              <a:xfrm>
                <a:off x="2240" y="275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14" name="Line 1775"/>
              <p:cNvSpPr>
                <a:spLocks noChangeShapeType="1"/>
              </p:cNvSpPr>
              <p:nvPr/>
            </p:nvSpPr>
            <p:spPr bwMode="auto">
              <a:xfrm>
                <a:off x="2244" y="2759"/>
                <a:ext cx="2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15" name="Line 1776"/>
              <p:cNvSpPr>
                <a:spLocks noChangeShapeType="1"/>
              </p:cNvSpPr>
              <p:nvPr/>
            </p:nvSpPr>
            <p:spPr bwMode="auto">
              <a:xfrm flipV="1">
                <a:off x="2571" y="1715"/>
                <a:ext cx="18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16" name="Line 1777"/>
              <p:cNvSpPr>
                <a:spLocks noChangeShapeType="1"/>
              </p:cNvSpPr>
              <p:nvPr/>
            </p:nvSpPr>
            <p:spPr bwMode="auto">
              <a:xfrm>
                <a:off x="2589" y="171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17" name="Line 1778"/>
              <p:cNvSpPr>
                <a:spLocks noChangeShapeType="1"/>
              </p:cNvSpPr>
              <p:nvPr/>
            </p:nvSpPr>
            <p:spPr bwMode="auto">
              <a:xfrm flipV="1">
                <a:off x="2562" y="2768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18" name="Line 1779"/>
              <p:cNvSpPr>
                <a:spLocks noChangeShapeType="1"/>
              </p:cNvSpPr>
              <p:nvPr/>
            </p:nvSpPr>
            <p:spPr bwMode="auto">
              <a:xfrm>
                <a:off x="2580" y="276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19" name="Line 1780"/>
              <p:cNvSpPr>
                <a:spLocks noChangeShapeType="1"/>
              </p:cNvSpPr>
              <p:nvPr/>
            </p:nvSpPr>
            <p:spPr bwMode="auto">
              <a:xfrm>
                <a:off x="2584" y="2768"/>
                <a:ext cx="27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20" name="Line 1781"/>
              <p:cNvSpPr>
                <a:spLocks noChangeShapeType="1"/>
              </p:cNvSpPr>
              <p:nvPr/>
            </p:nvSpPr>
            <p:spPr bwMode="auto">
              <a:xfrm>
                <a:off x="3173" y="2767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21" name="Line 1782"/>
              <p:cNvSpPr>
                <a:spLocks noChangeShapeType="1"/>
              </p:cNvSpPr>
              <p:nvPr/>
            </p:nvSpPr>
            <p:spPr bwMode="auto">
              <a:xfrm>
                <a:off x="3173" y="276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22" name="Line 1783"/>
              <p:cNvSpPr>
                <a:spLocks noChangeShapeType="1"/>
              </p:cNvSpPr>
              <p:nvPr/>
            </p:nvSpPr>
            <p:spPr bwMode="auto">
              <a:xfrm flipV="1">
                <a:off x="3155" y="2768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23" name="Line 1784"/>
              <p:cNvSpPr>
                <a:spLocks noChangeShapeType="1"/>
              </p:cNvSpPr>
              <p:nvPr/>
            </p:nvSpPr>
            <p:spPr bwMode="auto">
              <a:xfrm flipV="1">
                <a:off x="2578" y="1962"/>
                <a:ext cx="20" cy="7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24" name="Line 1785"/>
              <p:cNvSpPr>
                <a:spLocks noChangeShapeType="1"/>
              </p:cNvSpPr>
              <p:nvPr/>
            </p:nvSpPr>
            <p:spPr bwMode="auto">
              <a:xfrm>
                <a:off x="2576" y="2020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25" name="Line 1786"/>
              <p:cNvSpPr>
                <a:spLocks noChangeShapeType="1"/>
              </p:cNvSpPr>
              <p:nvPr/>
            </p:nvSpPr>
            <p:spPr bwMode="auto">
              <a:xfrm flipH="1">
                <a:off x="2578" y="2031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26" name="Line 1787"/>
              <p:cNvSpPr>
                <a:spLocks noChangeShapeType="1"/>
              </p:cNvSpPr>
              <p:nvPr/>
            </p:nvSpPr>
            <p:spPr bwMode="auto">
              <a:xfrm>
                <a:off x="2545" y="1918"/>
                <a:ext cx="30" cy="10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27" name="Line 1788"/>
              <p:cNvSpPr>
                <a:spLocks noChangeShapeType="1"/>
              </p:cNvSpPr>
              <p:nvPr/>
            </p:nvSpPr>
            <p:spPr bwMode="auto">
              <a:xfrm>
                <a:off x="2575" y="2022"/>
                <a:ext cx="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28" name="Line 1789"/>
              <p:cNvSpPr>
                <a:spLocks noChangeShapeType="1"/>
              </p:cNvSpPr>
              <p:nvPr/>
            </p:nvSpPr>
            <p:spPr bwMode="auto">
              <a:xfrm flipV="1">
                <a:off x="2608" y="1721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29" name="Line 1790"/>
              <p:cNvSpPr>
                <a:spLocks noChangeShapeType="1"/>
              </p:cNvSpPr>
              <p:nvPr/>
            </p:nvSpPr>
            <p:spPr bwMode="auto">
              <a:xfrm>
                <a:off x="2608" y="1756"/>
                <a:ext cx="34" cy="7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30" name="Line 1791"/>
              <p:cNvSpPr>
                <a:spLocks noChangeShapeType="1"/>
              </p:cNvSpPr>
              <p:nvPr/>
            </p:nvSpPr>
            <p:spPr bwMode="auto">
              <a:xfrm>
                <a:off x="2626" y="1721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31" name="Line 1792"/>
              <p:cNvSpPr>
                <a:spLocks noChangeShapeType="1"/>
              </p:cNvSpPr>
              <p:nvPr/>
            </p:nvSpPr>
            <p:spPr bwMode="auto">
              <a:xfrm>
                <a:off x="2640" y="1829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32" name="Line 1793"/>
              <p:cNvSpPr>
                <a:spLocks noChangeShapeType="1"/>
              </p:cNvSpPr>
              <p:nvPr/>
            </p:nvSpPr>
            <p:spPr bwMode="auto">
              <a:xfrm>
                <a:off x="2593" y="1715"/>
                <a:ext cx="34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33" name="Line 1794"/>
              <p:cNvSpPr>
                <a:spLocks noChangeShapeType="1"/>
              </p:cNvSpPr>
              <p:nvPr/>
            </p:nvSpPr>
            <p:spPr bwMode="auto">
              <a:xfrm flipV="1">
                <a:off x="2624" y="1831"/>
                <a:ext cx="17" cy="5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34" name="Line 1795"/>
              <p:cNvSpPr>
                <a:spLocks noChangeShapeType="1"/>
              </p:cNvSpPr>
              <p:nvPr/>
            </p:nvSpPr>
            <p:spPr bwMode="auto">
              <a:xfrm flipV="1">
                <a:off x="2811" y="2766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35" name="Line 1796"/>
              <p:cNvSpPr>
                <a:spLocks noChangeShapeType="1"/>
              </p:cNvSpPr>
              <p:nvPr/>
            </p:nvSpPr>
            <p:spPr bwMode="auto">
              <a:xfrm>
                <a:off x="2829" y="276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36" name="Line 1797"/>
              <p:cNvSpPr>
                <a:spLocks noChangeShapeType="1"/>
              </p:cNvSpPr>
              <p:nvPr/>
            </p:nvSpPr>
            <p:spPr bwMode="auto">
              <a:xfrm>
                <a:off x="2832" y="2766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37" name="Line 1798"/>
              <p:cNvSpPr>
                <a:spLocks noChangeShapeType="1"/>
              </p:cNvSpPr>
              <p:nvPr/>
            </p:nvSpPr>
            <p:spPr bwMode="auto">
              <a:xfrm>
                <a:off x="2485" y="2765"/>
                <a:ext cx="35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38" name="Line 1799"/>
              <p:cNvSpPr>
                <a:spLocks noChangeShapeType="1"/>
              </p:cNvSpPr>
              <p:nvPr/>
            </p:nvSpPr>
            <p:spPr bwMode="auto">
              <a:xfrm>
                <a:off x="2485" y="276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39" name="Line 1800"/>
              <p:cNvSpPr>
                <a:spLocks noChangeShapeType="1"/>
              </p:cNvSpPr>
              <p:nvPr/>
            </p:nvSpPr>
            <p:spPr bwMode="auto">
              <a:xfrm flipV="1">
                <a:off x="2464" y="2764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40" name="Line 1801"/>
              <p:cNvSpPr>
                <a:spLocks noChangeShapeType="1"/>
              </p:cNvSpPr>
              <p:nvPr/>
            </p:nvSpPr>
            <p:spPr bwMode="auto">
              <a:xfrm flipV="1">
                <a:off x="2312" y="2361"/>
                <a:ext cx="21" cy="6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41" name="Line 1802"/>
              <p:cNvSpPr>
                <a:spLocks noChangeShapeType="1"/>
              </p:cNvSpPr>
              <p:nvPr/>
            </p:nvSpPr>
            <p:spPr bwMode="auto">
              <a:xfrm>
                <a:off x="2310" y="2419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42" name="Line 1803"/>
              <p:cNvSpPr>
                <a:spLocks noChangeShapeType="1"/>
              </p:cNvSpPr>
              <p:nvPr/>
            </p:nvSpPr>
            <p:spPr bwMode="auto">
              <a:xfrm>
                <a:off x="2279" y="2314"/>
                <a:ext cx="34" cy="10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43" name="Line 1804"/>
              <p:cNvSpPr>
                <a:spLocks noChangeShapeType="1"/>
              </p:cNvSpPr>
              <p:nvPr/>
            </p:nvSpPr>
            <p:spPr bwMode="auto">
              <a:xfrm>
                <a:off x="2401" y="2152"/>
                <a:ext cx="33" cy="12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44" name="Line 1805"/>
              <p:cNvSpPr>
                <a:spLocks noChangeShapeType="1"/>
              </p:cNvSpPr>
              <p:nvPr/>
            </p:nvSpPr>
            <p:spPr bwMode="auto">
              <a:xfrm flipH="1">
                <a:off x="2434" y="2269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45" name="Line 1806"/>
              <p:cNvSpPr>
                <a:spLocks noChangeShapeType="1"/>
              </p:cNvSpPr>
              <p:nvPr/>
            </p:nvSpPr>
            <p:spPr bwMode="auto">
              <a:xfrm flipV="1">
                <a:off x="2438" y="2203"/>
                <a:ext cx="17" cy="6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46" name="Line 1807"/>
              <p:cNvSpPr>
                <a:spLocks noChangeShapeType="1"/>
              </p:cNvSpPr>
              <p:nvPr/>
            </p:nvSpPr>
            <p:spPr bwMode="auto">
              <a:xfrm flipV="1">
                <a:off x="2087" y="2704"/>
                <a:ext cx="18" cy="2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47" name="Line 1808"/>
              <p:cNvSpPr>
                <a:spLocks noChangeShapeType="1"/>
              </p:cNvSpPr>
              <p:nvPr/>
            </p:nvSpPr>
            <p:spPr bwMode="auto">
              <a:xfrm>
                <a:off x="2105" y="2704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48" name="Line 1809"/>
              <p:cNvSpPr>
                <a:spLocks noChangeShapeType="1"/>
              </p:cNvSpPr>
              <p:nvPr/>
            </p:nvSpPr>
            <p:spPr bwMode="auto">
              <a:xfrm>
                <a:off x="2108" y="2706"/>
                <a:ext cx="31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49" name="Line 1810"/>
              <p:cNvSpPr>
                <a:spLocks noChangeShapeType="1"/>
              </p:cNvSpPr>
              <p:nvPr/>
            </p:nvSpPr>
            <p:spPr bwMode="auto">
              <a:xfrm flipV="1">
                <a:off x="3060" y="2765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50" name="Line 1811"/>
              <p:cNvSpPr>
                <a:spLocks noChangeShapeType="1"/>
              </p:cNvSpPr>
              <p:nvPr/>
            </p:nvSpPr>
            <p:spPr bwMode="auto">
              <a:xfrm>
                <a:off x="3078" y="276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51" name="Line 1812"/>
              <p:cNvSpPr>
                <a:spLocks noChangeShapeType="1"/>
              </p:cNvSpPr>
              <p:nvPr/>
            </p:nvSpPr>
            <p:spPr bwMode="auto">
              <a:xfrm>
                <a:off x="3081" y="2765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52" name="Line 1813"/>
              <p:cNvSpPr>
                <a:spLocks noChangeShapeType="1"/>
              </p:cNvSpPr>
              <p:nvPr/>
            </p:nvSpPr>
            <p:spPr bwMode="auto">
              <a:xfrm flipV="1">
                <a:off x="1296" y="2499"/>
                <a:ext cx="35" cy="6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53" name="Line 1814"/>
              <p:cNvSpPr>
                <a:spLocks noChangeShapeType="1"/>
              </p:cNvSpPr>
              <p:nvPr/>
            </p:nvSpPr>
            <p:spPr bwMode="auto">
              <a:xfrm flipV="1">
                <a:off x="1296" y="2559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54" name="Line 1815"/>
              <p:cNvSpPr>
                <a:spLocks noChangeShapeType="1"/>
              </p:cNvSpPr>
              <p:nvPr/>
            </p:nvSpPr>
            <p:spPr bwMode="auto">
              <a:xfrm>
                <a:off x="1307" y="2476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55" name="Line 1816"/>
              <p:cNvSpPr>
                <a:spLocks noChangeShapeType="1"/>
              </p:cNvSpPr>
              <p:nvPr/>
            </p:nvSpPr>
            <p:spPr bwMode="auto">
              <a:xfrm flipV="1">
                <a:off x="1310" y="246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56" name="Line 1817"/>
              <p:cNvSpPr>
                <a:spLocks noChangeShapeType="1"/>
              </p:cNvSpPr>
              <p:nvPr/>
            </p:nvSpPr>
            <p:spPr bwMode="auto">
              <a:xfrm>
                <a:off x="1275" y="2543"/>
                <a:ext cx="24" cy="2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57" name="Line 1818"/>
              <p:cNvSpPr>
                <a:spLocks noChangeShapeType="1"/>
              </p:cNvSpPr>
              <p:nvPr/>
            </p:nvSpPr>
            <p:spPr bwMode="auto">
              <a:xfrm flipV="1">
                <a:off x="1275" y="2478"/>
                <a:ext cx="34" cy="6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58" name="Line 1819"/>
              <p:cNvSpPr>
                <a:spLocks noChangeShapeType="1"/>
              </p:cNvSpPr>
              <p:nvPr/>
            </p:nvSpPr>
            <p:spPr bwMode="auto">
              <a:xfrm flipV="1">
                <a:off x="1309" y="2471"/>
                <a:ext cx="4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59" name="Line 1820"/>
              <p:cNvSpPr>
                <a:spLocks noChangeShapeType="1"/>
              </p:cNvSpPr>
              <p:nvPr/>
            </p:nvSpPr>
            <p:spPr bwMode="auto">
              <a:xfrm>
                <a:off x="2071" y="2657"/>
                <a:ext cx="34" cy="4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60" name="Line 1821"/>
              <p:cNvSpPr>
                <a:spLocks noChangeShapeType="1"/>
              </p:cNvSpPr>
              <p:nvPr/>
            </p:nvSpPr>
            <p:spPr bwMode="auto">
              <a:xfrm flipV="1">
                <a:off x="2716" y="2764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61" name="Line 1822"/>
              <p:cNvSpPr>
                <a:spLocks noChangeShapeType="1"/>
              </p:cNvSpPr>
              <p:nvPr/>
            </p:nvSpPr>
            <p:spPr bwMode="auto">
              <a:xfrm>
                <a:off x="2734" y="276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62" name="Line 1823"/>
              <p:cNvSpPr>
                <a:spLocks noChangeShapeType="1"/>
              </p:cNvSpPr>
              <p:nvPr/>
            </p:nvSpPr>
            <p:spPr bwMode="auto">
              <a:xfrm>
                <a:off x="2737" y="2764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63" name="Line 1824"/>
              <p:cNvSpPr>
                <a:spLocks noChangeShapeType="1"/>
              </p:cNvSpPr>
              <p:nvPr/>
            </p:nvSpPr>
            <p:spPr bwMode="auto">
              <a:xfrm flipV="1">
                <a:off x="2369" y="2762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64" name="Line 1825"/>
              <p:cNvSpPr>
                <a:spLocks noChangeShapeType="1"/>
              </p:cNvSpPr>
              <p:nvPr/>
            </p:nvSpPr>
            <p:spPr bwMode="auto">
              <a:xfrm>
                <a:off x="2390" y="276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65" name="Line 1826"/>
              <p:cNvSpPr>
                <a:spLocks noChangeShapeType="1"/>
              </p:cNvSpPr>
              <p:nvPr/>
            </p:nvSpPr>
            <p:spPr bwMode="auto">
              <a:xfrm>
                <a:off x="2394" y="2762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66" name="Line 1827"/>
              <p:cNvSpPr>
                <a:spLocks noChangeShapeType="1"/>
              </p:cNvSpPr>
              <p:nvPr/>
            </p:nvSpPr>
            <p:spPr bwMode="auto">
              <a:xfrm>
                <a:off x="2135" y="2521"/>
                <a:ext cx="34" cy="7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67" name="Line 1828"/>
              <p:cNvSpPr>
                <a:spLocks noChangeShapeType="1"/>
              </p:cNvSpPr>
              <p:nvPr/>
            </p:nvSpPr>
            <p:spPr bwMode="auto">
              <a:xfrm>
                <a:off x="2167" y="2593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829"/>
            <p:cNvGrpSpPr>
              <a:grpSpLocks/>
            </p:cNvGrpSpPr>
            <p:nvPr/>
          </p:nvGrpSpPr>
          <p:grpSpPr bwMode="auto">
            <a:xfrm>
              <a:off x="1510" y="2990"/>
              <a:ext cx="1537" cy="687"/>
              <a:chOff x="1355" y="1697"/>
              <a:chExt cx="2029" cy="1086"/>
            </a:xfrm>
          </p:grpSpPr>
          <p:sp>
            <p:nvSpPr>
              <p:cNvPr id="33368" name="Line 1830"/>
              <p:cNvSpPr>
                <a:spLocks noChangeShapeType="1"/>
              </p:cNvSpPr>
              <p:nvPr/>
            </p:nvSpPr>
            <p:spPr bwMode="auto">
              <a:xfrm flipV="1">
                <a:off x="2172" y="2552"/>
                <a:ext cx="21" cy="4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69" name="Line 1831"/>
              <p:cNvSpPr>
                <a:spLocks noChangeShapeType="1"/>
              </p:cNvSpPr>
              <p:nvPr/>
            </p:nvSpPr>
            <p:spPr bwMode="auto">
              <a:xfrm>
                <a:off x="2093" y="262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70" name="Line 1832"/>
              <p:cNvSpPr>
                <a:spLocks noChangeShapeType="1"/>
              </p:cNvSpPr>
              <p:nvPr/>
            </p:nvSpPr>
            <p:spPr bwMode="auto">
              <a:xfrm flipV="1">
                <a:off x="3305" y="2763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71" name="Line 1833"/>
              <p:cNvSpPr>
                <a:spLocks noChangeShapeType="1"/>
              </p:cNvSpPr>
              <p:nvPr/>
            </p:nvSpPr>
            <p:spPr bwMode="auto">
              <a:xfrm>
                <a:off x="3326" y="276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72" name="Line 1834"/>
              <p:cNvSpPr>
                <a:spLocks noChangeShapeType="1"/>
              </p:cNvSpPr>
              <p:nvPr/>
            </p:nvSpPr>
            <p:spPr bwMode="auto">
              <a:xfrm>
                <a:off x="3330" y="276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73" name="Line 1835"/>
              <p:cNvSpPr>
                <a:spLocks noChangeShapeType="1"/>
              </p:cNvSpPr>
              <p:nvPr/>
            </p:nvSpPr>
            <p:spPr bwMode="auto">
              <a:xfrm flipV="1">
                <a:off x="3345" y="2771"/>
                <a:ext cx="18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74" name="Line 1836"/>
              <p:cNvSpPr>
                <a:spLocks noChangeShapeType="1"/>
              </p:cNvSpPr>
              <p:nvPr/>
            </p:nvSpPr>
            <p:spPr bwMode="auto">
              <a:xfrm>
                <a:off x="3330" y="276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75" name="Line 1837"/>
              <p:cNvSpPr>
                <a:spLocks noChangeShapeType="1"/>
              </p:cNvSpPr>
              <p:nvPr/>
            </p:nvSpPr>
            <p:spPr bwMode="auto">
              <a:xfrm>
                <a:off x="3333" y="2766"/>
                <a:ext cx="3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76" name="Line 1838"/>
              <p:cNvSpPr>
                <a:spLocks noChangeShapeType="1"/>
              </p:cNvSpPr>
              <p:nvPr/>
            </p:nvSpPr>
            <p:spPr bwMode="auto">
              <a:xfrm>
                <a:off x="2982" y="2763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77" name="Line 1839"/>
              <p:cNvSpPr>
                <a:spLocks noChangeShapeType="1"/>
              </p:cNvSpPr>
              <p:nvPr/>
            </p:nvSpPr>
            <p:spPr bwMode="auto">
              <a:xfrm>
                <a:off x="2982" y="276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78" name="Line 1840"/>
              <p:cNvSpPr>
                <a:spLocks noChangeShapeType="1"/>
              </p:cNvSpPr>
              <p:nvPr/>
            </p:nvSpPr>
            <p:spPr bwMode="auto">
              <a:xfrm flipV="1">
                <a:off x="2961" y="2762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79" name="Line 1841"/>
              <p:cNvSpPr>
                <a:spLocks noChangeShapeType="1"/>
              </p:cNvSpPr>
              <p:nvPr/>
            </p:nvSpPr>
            <p:spPr bwMode="auto">
              <a:xfrm>
                <a:off x="2295" y="2755"/>
                <a:ext cx="34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80" name="Line 1842"/>
              <p:cNvSpPr>
                <a:spLocks noChangeShapeType="1"/>
              </p:cNvSpPr>
              <p:nvPr/>
            </p:nvSpPr>
            <p:spPr bwMode="auto">
              <a:xfrm>
                <a:off x="2295" y="275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81" name="Line 1843"/>
              <p:cNvSpPr>
                <a:spLocks noChangeShapeType="1"/>
              </p:cNvSpPr>
              <p:nvPr/>
            </p:nvSpPr>
            <p:spPr bwMode="auto">
              <a:xfrm flipV="1">
                <a:off x="2274" y="2756"/>
                <a:ext cx="20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82" name="Line 1844"/>
              <p:cNvSpPr>
                <a:spLocks noChangeShapeType="1"/>
              </p:cNvSpPr>
              <p:nvPr/>
            </p:nvSpPr>
            <p:spPr bwMode="auto">
              <a:xfrm>
                <a:off x="2639" y="2763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83" name="Line 1845"/>
              <p:cNvSpPr>
                <a:spLocks noChangeShapeType="1"/>
              </p:cNvSpPr>
              <p:nvPr/>
            </p:nvSpPr>
            <p:spPr bwMode="auto">
              <a:xfrm>
                <a:off x="2639" y="276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84" name="Line 1846"/>
              <p:cNvSpPr>
                <a:spLocks noChangeShapeType="1"/>
              </p:cNvSpPr>
              <p:nvPr/>
            </p:nvSpPr>
            <p:spPr bwMode="auto">
              <a:xfrm flipV="1">
                <a:off x="2621" y="2763"/>
                <a:ext cx="20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85" name="Line 1847"/>
              <p:cNvSpPr>
                <a:spLocks noChangeShapeType="1"/>
              </p:cNvSpPr>
              <p:nvPr/>
            </p:nvSpPr>
            <p:spPr bwMode="auto">
              <a:xfrm flipV="1">
                <a:off x="2178" y="2739"/>
                <a:ext cx="22" cy="1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86" name="Line 1848"/>
              <p:cNvSpPr>
                <a:spLocks noChangeShapeType="1"/>
              </p:cNvSpPr>
              <p:nvPr/>
            </p:nvSpPr>
            <p:spPr bwMode="auto">
              <a:xfrm>
                <a:off x="2200" y="273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87" name="Line 1849"/>
              <p:cNvSpPr>
                <a:spLocks noChangeShapeType="1"/>
              </p:cNvSpPr>
              <p:nvPr/>
            </p:nvSpPr>
            <p:spPr bwMode="auto">
              <a:xfrm>
                <a:off x="2203" y="2739"/>
                <a:ext cx="35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88" name="Line 1850"/>
              <p:cNvSpPr>
                <a:spLocks noChangeShapeType="1"/>
              </p:cNvSpPr>
              <p:nvPr/>
            </p:nvSpPr>
            <p:spPr bwMode="auto">
              <a:xfrm flipV="1">
                <a:off x="2556" y="2037"/>
                <a:ext cx="21" cy="7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89" name="Line 1851"/>
              <p:cNvSpPr>
                <a:spLocks noChangeShapeType="1"/>
              </p:cNvSpPr>
              <p:nvPr/>
            </p:nvSpPr>
            <p:spPr bwMode="auto">
              <a:xfrm flipH="1">
                <a:off x="2556" y="2105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90" name="Line 1852"/>
              <p:cNvSpPr>
                <a:spLocks noChangeShapeType="1"/>
              </p:cNvSpPr>
              <p:nvPr/>
            </p:nvSpPr>
            <p:spPr bwMode="auto">
              <a:xfrm>
                <a:off x="2523" y="1987"/>
                <a:ext cx="34" cy="11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91" name="Line 1853"/>
              <p:cNvSpPr>
                <a:spLocks noChangeShapeType="1"/>
              </p:cNvSpPr>
              <p:nvPr/>
            </p:nvSpPr>
            <p:spPr bwMode="auto">
              <a:xfrm>
                <a:off x="3231" y="2762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92" name="Line 1854"/>
              <p:cNvSpPr>
                <a:spLocks noChangeShapeType="1"/>
              </p:cNvSpPr>
              <p:nvPr/>
            </p:nvSpPr>
            <p:spPr bwMode="auto">
              <a:xfrm>
                <a:off x="3231" y="276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93" name="Line 1855"/>
              <p:cNvSpPr>
                <a:spLocks noChangeShapeType="1"/>
              </p:cNvSpPr>
              <p:nvPr/>
            </p:nvSpPr>
            <p:spPr bwMode="auto">
              <a:xfrm flipV="1">
                <a:off x="3213" y="2763"/>
                <a:ext cx="2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94" name="Line 1856"/>
              <p:cNvSpPr>
                <a:spLocks noChangeShapeType="1"/>
              </p:cNvSpPr>
              <p:nvPr/>
            </p:nvSpPr>
            <p:spPr bwMode="auto">
              <a:xfrm>
                <a:off x="2887" y="2761"/>
                <a:ext cx="35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95" name="Line 1857"/>
              <p:cNvSpPr>
                <a:spLocks noChangeShapeType="1"/>
              </p:cNvSpPr>
              <p:nvPr/>
            </p:nvSpPr>
            <p:spPr bwMode="auto">
              <a:xfrm>
                <a:off x="2887" y="276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96" name="Line 1858"/>
              <p:cNvSpPr>
                <a:spLocks noChangeShapeType="1"/>
              </p:cNvSpPr>
              <p:nvPr/>
            </p:nvSpPr>
            <p:spPr bwMode="auto">
              <a:xfrm flipV="1">
                <a:off x="2866" y="2760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97" name="Line 1859"/>
              <p:cNvSpPr>
                <a:spLocks noChangeShapeType="1"/>
              </p:cNvSpPr>
              <p:nvPr/>
            </p:nvSpPr>
            <p:spPr bwMode="auto">
              <a:xfrm>
                <a:off x="2114" y="2571"/>
                <a:ext cx="33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98" name="Line 1860"/>
              <p:cNvSpPr>
                <a:spLocks noChangeShapeType="1"/>
              </p:cNvSpPr>
              <p:nvPr/>
            </p:nvSpPr>
            <p:spPr bwMode="auto">
              <a:xfrm>
                <a:off x="2145" y="2633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99" name="Line 1861"/>
              <p:cNvSpPr>
                <a:spLocks noChangeShapeType="1"/>
              </p:cNvSpPr>
              <p:nvPr/>
            </p:nvSpPr>
            <p:spPr bwMode="auto">
              <a:xfrm flipV="1">
                <a:off x="2151" y="2597"/>
                <a:ext cx="17" cy="3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00" name="Line 1862"/>
              <p:cNvSpPr>
                <a:spLocks noChangeShapeType="1"/>
              </p:cNvSpPr>
              <p:nvPr/>
            </p:nvSpPr>
            <p:spPr bwMode="auto">
              <a:xfrm>
                <a:off x="2093" y="2617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01" name="Line 1863"/>
              <p:cNvSpPr>
                <a:spLocks noChangeShapeType="1"/>
              </p:cNvSpPr>
              <p:nvPr/>
            </p:nvSpPr>
            <p:spPr bwMode="auto">
              <a:xfrm>
                <a:off x="2096" y="2623"/>
                <a:ext cx="30" cy="5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02" name="Line 1864"/>
              <p:cNvSpPr>
                <a:spLocks noChangeShapeType="1"/>
              </p:cNvSpPr>
              <p:nvPr/>
            </p:nvSpPr>
            <p:spPr bwMode="auto">
              <a:xfrm flipH="1">
                <a:off x="2126" y="267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03" name="Line 1865"/>
              <p:cNvSpPr>
                <a:spLocks noChangeShapeType="1"/>
              </p:cNvSpPr>
              <p:nvPr/>
            </p:nvSpPr>
            <p:spPr bwMode="auto">
              <a:xfrm flipV="1">
                <a:off x="2108" y="2672"/>
                <a:ext cx="17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04" name="Line 1866"/>
              <p:cNvSpPr>
                <a:spLocks noChangeShapeType="1"/>
              </p:cNvSpPr>
              <p:nvPr/>
            </p:nvSpPr>
            <p:spPr bwMode="auto">
              <a:xfrm flipV="1">
                <a:off x="2522" y="2760"/>
                <a:ext cx="22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05" name="Line 1867"/>
              <p:cNvSpPr>
                <a:spLocks noChangeShapeType="1"/>
              </p:cNvSpPr>
              <p:nvPr/>
            </p:nvSpPr>
            <p:spPr bwMode="auto">
              <a:xfrm>
                <a:off x="2544" y="276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06" name="Line 1868"/>
              <p:cNvSpPr>
                <a:spLocks noChangeShapeType="1"/>
              </p:cNvSpPr>
              <p:nvPr/>
            </p:nvSpPr>
            <p:spPr bwMode="auto">
              <a:xfrm>
                <a:off x="2547" y="2760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07" name="Line 1869"/>
              <p:cNvSpPr>
                <a:spLocks noChangeShapeType="1"/>
              </p:cNvSpPr>
              <p:nvPr/>
            </p:nvSpPr>
            <p:spPr bwMode="auto">
              <a:xfrm flipV="1">
                <a:off x="2626" y="1702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08" name="Line 1870"/>
              <p:cNvSpPr>
                <a:spLocks noChangeShapeType="1"/>
              </p:cNvSpPr>
              <p:nvPr/>
            </p:nvSpPr>
            <p:spPr bwMode="auto">
              <a:xfrm flipV="1">
                <a:off x="2621" y="1702"/>
                <a:ext cx="26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09" name="Line 1871"/>
              <p:cNvSpPr>
                <a:spLocks noChangeShapeType="1"/>
              </p:cNvSpPr>
              <p:nvPr/>
            </p:nvSpPr>
            <p:spPr bwMode="auto">
              <a:xfrm>
                <a:off x="2630" y="1723"/>
                <a:ext cx="33" cy="5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10" name="Line 1872"/>
              <p:cNvSpPr>
                <a:spLocks noChangeShapeType="1"/>
              </p:cNvSpPr>
              <p:nvPr/>
            </p:nvSpPr>
            <p:spPr bwMode="auto">
              <a:xfrm flipH="1">
                <a:off x="2663" y="1774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11" name="Line 1873"/>
              <p:cNvSpPr>
                <a:spLocks noChangeShapeType="1"/>
              </p:cNvSpPr>
              <p:nvPr/>
            </p:nvSpPr>
            <p:spPr bwMode="auto">
              <a:xfrm flipV="1">
                <a:off x="2645" y="1778"/>
                <a:ext cx="21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12" name="Line 1874"/>
              <p:cNvSpPr>
                <a:spLocks noChangeShapeType="1"/>
              </p:cNvSpPr>
              <p:nvPr/>
            </p:nvSpPr>
            <p:spPr bwMode="auto">
              <a:xfrm flipV="1">
                <a:off x="2129" y="2637"/>
                <a:ext cx="18" cy="3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13" name="Line 1875"/>
              <p:cNvSpPr>
                <a:spLocks noChangeShapeType="1"/>
              </p:cNvSpPr>
              <p:nvPr/>
            </p:nvSpPr>
            <p:spPr bwMode="auto">
              <a:xfrm flipV="1">
                <a:off x="3118" y="2760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14" name="Line 1876"/>
              <p:cNvSpPr>
                <a:spLocks noChangeShapeType="1"/>
              </p:cNvSpPr>
              <p:nvPr/>
            </p:nvSpPr>
            <p:spPr bwMode="auto">
              <a:xfrm>
                <a:off x="3136" y="276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15" name="Line 1877"/>
              <p:cNvSpPr>
                <a:spLocks noChangeShapeType="1"/>
              </p:cNvSpPr>
              <p:nvPr/>
            </p:nvSpPr>
            <p:spPr bwMode="auto">
              <a:xfrm>
                <a:off x="3139" y="2760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16" name="Line 1878"/>
              <p:cNvSpPr>
                <a:spLocks noChangeShapeType="1"/>
              </p:cNvSpPr>
              <p:nvPr/>
            </p:nvSpPr>
            <p:spPr bwMode="auto">
              <a:xfrm>
                <a:off x="2792" y="2759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17" name="Line 1879"/>
              <p:cNvSpPr>
                <a:spLocks noChangeShapeType="1"/>
              </p:cNvSpPr>
              <p:nvPr/>
            </p:nvSpPr>
            <p:spPr bwMode="auto">
              <a:xfrm>
                <a:off x="2792" y="275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18" name="Line 1880"/>
              <p:cNvSpPr>
                <a:spLocks noChangeShapeType="1"/>
              </p:cNvSpPr>
              <p:nvPr/>
            </p:nvSpPr>
            <p:spPr bwMode="auto">
              <a:xfrm flipV="1">
                <a:off x="2774" y="2760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19" name="Line 1881"/>
              <p:cNvSpPr>
                <a:spLocks noChangeShapeType="1"/>
              </p:cNvSpPr>
              <p:nvPr/>
            </p:nvSpPr>
            <p:spPr bwMode="auto">
              <a:xfrm>
                <a:off x="1413" y="2483"/>
                <a:ext cx="21" cy="2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20" name="Line 1882"/>
              <p:cNvSpPr>
                <a:spLocks noChangeShapeType="1"/>
              </p:cNvSpPr>
              <p:nvPr/>
            </p:nvSpPr>
            <p:spPr bwMode="auto">
              <a:xfrm flipV="1">
                <a:off x="1434" y="2501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21" name="Line 1883"/>
              <p:cNvSpPr>
                <a:spLocks noChangeShapeType="1"/>
              </p:cNvSpPr>
              <p:nvPr/>
            </p:nvSpPr>
            <p:spPr bwMode="auto">
              <a:xfrm flipV="1">
                <a:off x="1438" y="2431"/>
                <a:ext cx="34" cy="7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22" name="Line 1884"/>
              <p:cNvSpPr>
                <a:spLocks noChangeShapeType="1"/>
              </p:cNvSpPr>
              <p:nvPr/>
            </p:nvSpPr>
            <p:spPr bwMode="auto">
              <a:xfrm>
                <a:off x="2448" y="2758"/>
                <a:ext cx="35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23" name="Line 1885"/>
              <p:cNvSpPr>
                <a:spLocks noChangeShapeType="1"/>
              </p:cNvSpPr>
              <p:nvPr/>
            </p:nvSpPr>
            <p:spPr bwMode="auto">
              <a:xfrm>
                <a:off x="2448" y="275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24" name="Line 1886"/>
              <p:cNvSpPr>
                <a:spLocks noChangeShapeType="1"/>
              </p:cNvSpPr>
              <p:nvPr/>
            </p:nvSpPr>
            <p:spPr bwMode="auto">
              <a:xfrm flipV="1">
                <a:off x="2431" y="2759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25" name="Line 1887"/>
              <p:cNvSpPr>
                <a:spLocks noChangeShapeType="1"/>
              </p:cNvSpPr>
              <p:nvPr/>
            </p:nvSpPr>
            <p:spPr bwMode="auto">
              <a:xfrm>
                <a:off x="2163" y="2713"/>
                <a:ext cx="34" cy="2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26" name="Line 1888"/>
              <p:cNvSpPr>
                <a:spLocks noChangeShapeType="1"/>
              </p:cNvSpPr>
              <p:nvPr/>
            </p:nvSpPr>
            <p:spPr bwMode="auto">
              <a:xfrm>
                <a:off x="2163" y="2713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27" name="Line 1889"/>
              <p:cNvSpPr>
                <a:spLocks noChangeShapeType="1"/>
              </p:cNvSpPr>
              <p:nvPr/>
            </p:nvSpPr>
            <p:spPr bwMode="auto">
              <a:xfrm flipV="1">
                <a:off x="2145" y="2716"/>
                <a:ext cx="21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28" name="Line 1890"/>
              <p:cNvSpPr>
                <a:spLocks noChangeShapeType="1"/>
              </p:cNvSpPr>
              <p:nvPr/>
            </p:nvSpPr>
            <p:spPr bwMode="auto">
              <a:xfrm flipV="1">
                <a:off x="3023" y="2758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29" name="Line 1891"/>
              <p:cNvSpPr>
                <a:spLocks noChangeShapeType="1"/>
              </p:cNvSpPr>
              <p:nvPr/>
            </p:nvSpPr>
            <p:spPr bwMode="auto">
              <a:xfrm>
                <a:off x="3041" y="275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30" name="Line 1892"/>
              <p:cNvSpPr>
                <a:spLocks noChangeShapeType="1"/>
              </p:cNvSpPr>
              <p:nvPr/>
            </p:nvSpPr>
            <p:spPr bwMode="auto">
              <a:xfrm>
                <a:off x="3044" y="2758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31" name="Line 1893"/>
              <p:cNvSpPr>
                <a:spLocks noChangeShapeType="1"/>
              </p:cNvSpPr>
              <p:nvPr/>
            </p:nvSpPr>
            <p:spPr bwMode="auto">
              <a:xfrm flipV="1">
                <a:off x="2291" y="2423"/>
                <a:ext cx="20" cy="5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32" name="Line 1894"/>
              <p:cNvSpPr>
                <a:spLocks noChangeShapeType="1"/>
              </p:cNvSpPr>
              <p:nvPr/>
            </p:nvSpPr>
            <p:spPr bwMode="auto">
              <a:xfrm flipH="1">
                <a:off x="2291" y="2478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33" name="Line 1895"/>
              <p:cNvSpPr>
                <a:spLocks noChangeShapeType="1"/>
              </p:cNvSpPr>
              <p:nvPr/>
            </p:nvSpPr>
            <p:spPr bwMode="auto">
              <a:xfrm>
                <a:off x="2257" y="2382"/>
                <a:ext cx="35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34" name="Line 1896"/>
              <p:cNvSpPr>
                <a:spLocks noChangeShapeType="1"/>
              </p:cNvSpPr>
              <p:nvPr/>
            </p:nvSpPr>
            <p:spPr bwMode="auto">
              <a:xfrm flipV="1">
                <a:off x="2679" y="2757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35" name="Line 1897"/>
              <p:cNvSpPr>
                <a:spLocks noChangeShapeType="1"/>
              </p:cNvSpPr>
              <p:nvPr/>
            </p:nvSpPr>
            <p:spPr bwMode="auto">
              <a:xfrm>
                <a:off x="2697" y="275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36" name="Line 1898"/>
              <p:cNvSpPr>
                <a:spLocks noChangeShapeType="1"/>
              </p:cNvSpPr>
              <p:nvPr/>
            </p:nvSpPr>
            <p:spPr bwMode="auto">
              <a:xfrm>
                <a:off x="2700" y="2757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37" name="Line 1899"/>
              <p:cNvSpPr>
                <a:spLocks noChangeShapeType="1"/>
              </p:cNvSpPr>
              <p:nvPr/>
            </p:nvSpPr>
            <p:spPr bwMode="auto">
              <a:xfrm flipV="1">
                <a:off x="2332" y="2752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38" name="Line 1900"/>
              <p:cNvSpPr>
                <a:spLocks noChangeShapeType="1"/>
              </p:cNvSpPr>
              <p:nvPr/>
            </p:nvSpPr>
            <p:spPr bwMode="auto">
              <a:xfrm>
                <a:off x="2353" y="275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39" name="Line 1901"/>
              <p:cNvSpPr>
                <a:spLocks noChangeShapeType="1"/>
              </p:cNvSpPr>
              <p:nvPr/>
            </p:nvSpPr>
            <p:spPr bwMode="auto">
              <a:xfrm>
                <a:off x="2357" y="275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40" name="Line 1902"/>
              <p:cNvSpPr>
                <a:spLocks noChangeShapeType="1"/>
              </p:cNvSpPr>
              <p:nvPr/>
            </p:nvSpPr>
            <p:spPr bwMode="auto">
              <a:xfrm>
                <a:off x="2357" y="275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41" name="Line 1903"/>
              <p:cNvSpPr>
                <a:spLocks noChangeShapeType="1"/>
              </p:cNvSpPr>
              <p:nvPr/>
            </p:nvSpPr>
            <p:spPr bwMode="auto">
              <a:xfrm>
                <a:off x="2360" y="2755"/>
                <a:ext cx="2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42" name="Line 1904"/>
              <p:cNvSpPr>
                <a:spLocks noChangeShapeType="1"/>
              </p:cNvSpPr>
              <p:nvPr/>
            </p:nvSpPr>
            <p:spPr bwMode="auto">
              <a:xfrm flipV="1">
                <a:off x="2413" y="2275"/>
                <a:ext cx="21" cy="6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43" name="Line 1905"/>
              <p:cNvSpPr>
                <a:spLocks noChangeShapeType="1"/>
              </p:cNvSpPr>
              <p:nvPr/>
            </p:nvSpPr>
            <p:spPr bwMode="auto">
              <a:xfrm flipH="1">
                <a:off x="2413" y="2339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44" name="Line 1906"/>
              <p:cNvSpPr>
                <a:spLocks noChangeShapeType="1"/>
              </p:cNvSpPr>
              <p:nvPr/>
            </p:nvSpPr>
            <p:spPr bwMode="auto">
              <a:xfrm>
                <a:off x="2380" y="2225"/>
                <a:ext cx="34" cy="1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45" name="Line 1907"/>
              <p:cNvSpPr>
                <a:spLocks noChangeShapeType="1"/>
              </p:cNvSpPr>
              <p:nvPr/>
            </p:nvSpPr>
            <p:spPr bwMode="auto">
              <a:xfrm flipV="1">
                <a:off x="3271" y="2756"/>
                <a:ext cx="18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46" name="Line 1908"/>
              <p:cNvSpPr>
                <a:spLocks noChangeShapeType="1"/>
              </p:cNvSpPr>
              <p:nvPr/>
            </p:nvSpPr>
            <p:spPr bwMode="auto">
              <a:xfrm>
                <a:off x="3289" y="275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47" name="Line 1909"/>
              <p:cNvSpPr>
                <a:spLocks noChangeShapeType="1"/>
              </p:cNvSpPr>
              <p:nvPr/>
            </p:nvSpPr>
            <p:spPr bwMode="auto">
              <a:xfrm>
                <a:off x="3293" y="2756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48" name="Line 1910"/>
              <p:cNvSpPr>
                <a:spLocks noChangeShapeType="1"/>
              </p:cNvSpPr>
              <p:nvPr/>
            </p:nvSpPr>
            <p:spPr bwMode="auto">
              <a:xfrm flipV="1">
                <a:off x="2237" y="2741"/>
                <a:ext cx="21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49" name="Line 1911"/>
              <p:cNvSpPr>
                <a:spLocks noChangeShapeType="1"/>
              </p:cNvSpPr>
              <p:nvPr/>
            </p:nvSpPr>
            <p:spPr bwMode="auto">
              <a:xfrm>
                <a:off x="2258" y="274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50" name="Line 1912"/>
              <p:cNvSpPr>
                <a:spLocks noChangeShapeType="1"/>
              </p:cNvSpPr>
              <p:nvPr/>
            </p:nvSpPr>
            <p:spPr bwMode="auto">
              <a:xfrm>
                <a:off x="2262" y="274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51" name="Line 1913"/>
              <p:cNvSpPr>
                <a:spLocks noChangeShapeType="1"/>
              </p:cNvSpPr>
              <p:nvPr/>
            </p:nvSpPr>
            <p:spPr bwMode="auto">
              <a:xfrm>
                <a:off x="2262" y="274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52" name="Line 1914"/>
              <p:cNvSpPr>
                <a:spLocks noChangeShapeType="1"/>
              </p:cNvSpPr>
              <p:nvPr/>
            </p:nvSpPr>
            <p:spPr bwMode="auto">
              <a:xfrm>
                <a:off x="2265" y="2743"/>
                <a:ext cx="27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53" name="Line 1915"/>
              <p:cNvSpPr>
                <a:spLocks noChangeShapeType="1"/>
              </p:cNvSpPr>
              <p:nvPr/>
            </p:nvSpPr>
            <p:spPr bwMode="auto">
              <a:xfrm>
                <a:off x="2946" y="2756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54" name="Line 1916"/>
              <p:cNvSpPr>
                <a:spLocks noChangeShapeType="1"/>
              </p:cNvSpPr>
              <p:nvPr/>
            </p:nvSpPr>
            <p:spPr bwMode="auto">
              <a:xfrm>
                <a:off x="2946" y="275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55" name="Line 1917"/>
              <p:cNvSpPr>
                <a:spLocks noChangeShapeType="1"/>
              </p:cNvSpPr>
              <p:nvPr/>
            </p:nvSpPr>
            <p:spPr bwMode="auto">
              <a:xfrm flipV="1">
                <a:off x="2924" y="2755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56" name="Line 1918"/>
              <p:cNvSpPr>
                <a:spLocks noChangeShapeType="1"/>
              </p:cNvSpPr>
              <p:nvPr/>
            </p:nvSpPr>
            <p:spPr bwMode="auto">
              <a:xfrm>
                <a:off x="2498" y="2060"/>
                <a:ext cx="37" cy="1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57" name="Line 1919"/>
              <p:cNvSpPr>
                <a:spLocks noChangeShapeType="1"/>
              </p:cNvSpPr>
              <p:nvPr/>
            </p:nvSpPr>
            <p:spPr bwMode="auto">
              <a:xfrm>
                <a:off x="2533" y="2181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58" name="Line 1920"/>
              <p:cNvSpPr>
                <a:spLocks noChangeShapeType="1"/>
              </p:cNvSpPr>
              <p:nvPr/>
            </p:nvSpPr>
            <p:spPr bwMode="auto">
              <a:xfrm flipV="1">
                <a:off x="2539" y="2111"/>
                <a:ext cx="20" cy="7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59" name="Line 1921"/>
              <p:cNvSpPr>
                <a:spLocks noChangeShapeType="1"/>
              </p:cNvSpPr>
              <p:nvPr/>
            </p:nvSpPr>
            <p:spPr bwMode="auto">
              <a:xfrm>
                <a:off x="2129" y="2675"/>
                <a:ext cx="35" cy="3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60" name="Line 1922"/>
              <p:cNvSpPr>
                <a:spLocks noChangeShapeType="1"/>
              </p:cNvSpPr>
              <p:nvPr/>
            </p:nvSpPr>
            <p:spPr bwMode="auto">
              <a:xfrm>
                <a:off x="2602" y="2755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61" name="Line 1923"/>
              <p:cNvSpPr>
                <a:spLocks noChangeShapeType="1"/>
              </p:cNvSpPr>
              <p:nvPr/>
            </p:nvSpPr>
            <p:spPr bwMode="auto">
              <a:xfrm>
                <a:off x="2602" y="275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62" name="Line 1924"/>
              <p:cNvSpPr>
                <a:spLocks noChangeShapeType="1"/>
              </p:cNvSpPr>
              <p:nvPr/>
            </p:nvSpPr>
            <p:spPr bwMode="auto">
              <a:xfrm flipV="1">
                <a:off x="2584" y="2756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63" name="Line 1925"/>
              <p:cNvSpPr>
                <a:spLocks noChangeShapeType="1"/>
              </p:cNvSpPr>
              <p:nvPr/>
            </p:nvSpPr>
            <p:spPr bwMode="auto">
              <a:xfrm flipV="1">
                <a:off x="1572" y="2361"/>
                <a:ext cx="38" cy="8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64" name="Line 1926"/>
              <p:cNvSpPr>
                <a:spLocks noChangeShapeType="1"/>
              </p:cNvSpPr>
              <p:nvPr/>
            </p:nvSpPr>
            <p:spPr bwMode="auto">
              <a:xfrm flipV="1">
                <a:off x="1572" y="2442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65" name="Line 1927"/>
              <p:cNvSpPr>
                <a:spLocks noChangeShapeType="1"/>
              </p:cNvSpPr>
              <p:nvPr/>
            </p:nvSpPr>
            <p:spPr bwMode="auto">
              <a:xfrm>
                <a:off x="1551" y="2415"/>
                <a:ext cx="20" cy="2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66" name="Line 1928"/>
              <p:cNvSpPr>
                <a:spLocks noChangeShapeType="1"/>
              </p:cNvSpPr>
              <p:nvPr/>
            </p:nvSpPr>
            <p:spPr bwMode="auto">
              <a:xfrm flipV="1">
                <a:off x="3176" y="2755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67" name="Line 1929"/>
              <p:cNvSpPr>
                <a:spLocks noChangeShapeType="1"/>
              </p:cNvSpPr>
              <p:nvPr/>
            </p:nvSpPr>
            <p:spPr bwMode="auto">
              <a:xfrm>
                <a:off x="3194" y="275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68" name="Line 1930"/>
              <p:cNvSpPr>
                <a:spLocks noChangeShapeType="1"/>
              </p:cNvSpPr>
              <p:nvPr/>
            </p:nvSpPr>
            <p:spPr bwMode="auto">
              <a:xfrm>
                <a:off x="3198" y="275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69" name="Line 1931"/>
              <p:cNvSpPr>
                <a:spLocks noChangeShapeType="1"/>
              </p:cNvSpPr>
              <p:nvPr/>
            </p:nvSpPr>
            <p:spPr bwMode="auto">
              <a:xfrm>
                <a:off x="3198" y="275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70" name="Line 1932"/>
              <p:cNvSpPr>
                <a:spLocks noChangeShapeType="1"/>
              </p:cNvSpPr>
              <p:nvPr/>
            </p:nvSpPr>
            <p:spPr bwMode="auto">
              <a:xfrm>
                <a:off x="3201" y="2757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71" name="Line 1933"/>
              <p:cNvSpPr>
                <a:spLocks noChangeShapeType="1"/>
              </p:cNvSpPr>
              <p:nvPr/>
            </p:nvSpPr>
            <p:spPr bwMode="auto">
              <a:xfrm flipV="1">
                <a:off x="2829" y="2754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72" name="Line 1934"/>
              <p:cNvSpPr>
                <a:spLocks noChangeShapeType="1"/>
              </p:cNvSpPr>
              <p:nvPr/>
            </p:nvSpPr>
            <p:spPr bwMode="auto">
              <a:xfrm>
                <a:off x="2850" y="275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73" name="Line 1935"/>
              <p:cNvSpPr>
                <a:spLocks noChangeShapeType="1"/>
              </p:cNvSpPr>
              <p:nvPr/>
            </p:nvSpPr>
            <p:spPr bwMode="auto">
              <a:xfrm>
                <a:off x="2854" y="2754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74" name="Line 1936"/>
              <p:cNvSpPr>
                <a:spLocks noChangeShapeType="1"/>
              </p:cNvSpPr>
              <p:nvPr/>
            </p:nvSpPr>
            <p:spPr bwMode="auto">
              <a:xfrm>
                <a:off x="2507" y="2753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75" name="Line 1937"/>
              <p:cNvSpPr>
                <a:spLocks noChangeShapeType="1"/>
              </p:cNvSpPr>
              <p:nvPr/>
            </p:nvSpPr>
            <p:spPr bwMode="auto">
              <a:xfrm>
                <a:off x="2507" y="275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76" name="Line 1938"/>
              <p:cNvSpPr>
                <a:spLocks noChangeShapeType="1"/>
              </p:cNvSpPr>
              <p:nvPr/>
            </p:nvSpPr>
            <p:spPr bwMode="auto">
              <a:xfrm flipV="1">
                <a:off x="2489" y="2754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77" name="Line 1939"/>
              <p:cNvSpPr>
                <a:spLocks noChangeShapeType="1"/>
              </p:cNvSpPr>
              <p:nvPr/>
            </p:nvSpPr>
            <p:spPr bwMode="auto">
              <a:xfrm flipV="1">
                <a:off x="3081" y="2753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78" name="Line 1940"/>
              <p:cNvSpPr>
                <a:spLocks noChangeShapeType="1"/>
              </p:cNvSpPr>
              <p:nvPr/>
            </p:nvSpPr>
            <p:spPr bwMode="auto">
              <a:xfrm>
                <a:off x="3099" y="275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79" name="Line 1941"/>
              <p:cNvSpPr>
                <a:spLocks noChangeShapeType="1"/>
              </p:cNvSpPr>
              <p:nvPr/>
            </p:nvSpPr>
            <p:spPr bwMode="auto">
              <a:xfrm>
                <a:off x="3102" y="2753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80" name="Line 1942"/>
              <p:cNvSpPr>
                <a:spLocks noChangeShapeType="1"/>
              </p:cNvSpPr>
              <p:nvPr/>
            </p:nvSpPr>
            <p:spPr bwMode="auto">
              <a:xfrm>
                <a:off x="2755" y="2752"/>
                <a:ext cx="3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81" name="Line 1943"/>
              <p:cNvSpPr>
                <a:spLocks noChangeShapeType="1"/>
              </p:cNvSpPr>
              <p:nvPr/>
            </p:nvSpPr>
            <p:spPr bwMode="auto">
              <a:xfrm>
                <a:off x="2755" y="275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82" name="Line 1944"/>
              <p:cNvSpPr>
                <a:spLocks noChangeShapeType="1"/>
              </p:cNvSpPr>
              <p:nvPr/>
            </p:nvSpPr>
            <p:spPr bwMode="auto">
              <a:xfrm flipV="1">
                <a:off x="2737" y="2751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83" name="Line 1945"/>
              <p:cNvSpPr>
                <a:spLocks noChangeShapeType="1"/>
              </p:cNvSpPr>
              <p:nvPr/>
            </p:nvSpPr>
            <p:spPr bwMode="auto">
              <a:xfrm>
                <a:off x="1688" y="2343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84" name="Line 1946"/>
              <p:cNvSpPr>
                <a:spLocks noChangeShapeType="1"/>
              </p:cNvSpPr>
              <p:nvPr/>
            </p:nvSpPr>
            <p:spPr bwMode="auto">
              <a:xfrm>
                <a:off x="1692" y="2345"/>
                <a:ext cx="3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85" name="Line 1947"/>
              <p:cNvSpPr>
                <a:spLocks noChangeShapeType="1"/>
              </p:cNvSpPr>
              <p:nvPr/>
            </p:nvSpPr>
            <p:spPr bwMode="auto">
              <a:xfrm flipV="1">
                <a:off x="2390" y="2749"/>
                <a:ext cx="22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86" name="Line 1948"/>
              <p:cNvSpPr>
                <a:spLocks noChangeShapeType="1"/>
              </p:cNvSpPr>
              <p:nvPr/>
            </p:nvSpPr>
            <p:spPr bwMode="auto">
              <a:xfrm>
                <a:off x="2412" y="274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87" name="Line 1949"/>
              <p:cNvSpPr>
                <a:spLocks noChangeShapeType="1"/>
              </p:cNvSpPr>
              <p:nvPr/>
            </p:nvSpPr>
            <p:spPr bwMode="auto">
              <a:xfrm>
                <a:off x="2415" y="275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88" name="Line 1950"/>
              <p:cNvSpPr>
                <a:spLocks noChangeShapeType="1"/>
              </p:cNvSpPr>
              <p:nvPr/>
            </p:nvSpPr>
            <p:spPr bwMode="auto">
              <a:xfrm>
                <a:off x="2415" y="274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89" name="Line 1951"/>
              <p:cNvSpPr>
                <a:spLocks noChangeShapeType="1"/>
              </p:cNvSpPr>
              <p:nvPr/>
            </p:nvSpPr>
            <p:spPr bwMode="auto">
              <a:xfrm>
                <a:off x="2418" y="2751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90" name="Line 1952"/>
              <p:cNvSpPr>
                <a:spLocks noChangeShapeType="1"/>
              </p:cNvSpPr>
              <p:nvPr/>
            </p:nvSpPr>
            <p:spPr bwMode="auto">
              <a:xfrm flipV="1">
                <a:off x="2270" y="2482"/>
                <a:ext cx="20" cy="5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91" name="Line 1953"/>
              <p:cNvSpPr>
                <a:spLocks noChangeShapeType="1"/>
              </p:cNvSpPr>
              <p:nvPr/>
            </p:nvSpPr>
            <p:spPr bwMode="auto">
              <a:xfrm flipH="1">
                <a:off x="2270" y="2528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92" name="Line 1954"/>
              <p:cNvSpPr>
                <a:spLocks noChangeShapeType="1"/>
              </p:cNvSpPr>
              <p:nvPr/>
            </p:nvSpPr>
            <p:spPr bwMode="auto">
              <a:xfrm>
                <a:off x="2236" y="2445"/>
                <a:ext cx="34" cy="8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93" name="Line 1955"/>
              <p:cNvSpPr>
                <a:spLocks noChangeShapeType="1"/>
              </p:cNvSpPr>
              <p:nvPr/>
            </p:nvSpPr>
            <p:spPr bwMode="auto">
              <a:xfrm flipV="1">
                <a:off x="3363" y="2758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94" name="Line 1956"/>
              <p:cNvSpPr>
                <a:spLocks noChangeShapeType="1"/>
              </p:cNvSpPr>
              <p:nvPr/>
            </p:nvSpPr>
            <p:spPr bwMode="auto">
              <a:xfrm>
                <a:off x="3348" y="2751"/>
                <a:ext cx="36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95" name="Line 1957"/>
              <p:cNvSpPr>
                <a:spLocks noChangeShapeType="1"/>
              </p:cNvSpPr>
              <p:nvPr/>
            </p:nvSpPr>
            <p:spPr bwMode="auto">
              <a:xfrm>
                <a:off x="3348" y="275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96" name="Line 1958"/>
              <p:cNvSpPr>
                <a:spLocks noChangeShapeType="1"/>
              </p:cNvSpPr>
              <p:nvPr/>
            </p:nvSpPr>
            <p:spPr bwMode="auto">
              <a:xfrm flipV="1">
                <a:off x="3330" y="2752"/>
                <a:ext cx="20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97" name="Line 1959"/>
              <p:cNvSpPr>
                <a:spLocks noChangeShapeType="1"/>
              </p:cNvSpPr>
              <p:nvPr/>
            </p:nvSpPr>
            <p:spPr bwMode="auto">
              <a:xfrm flipV="1">
                <a:off x="2203" y="2719"/>
                <a:ext cx="18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98" name="Line 1960"/>
              <p:cNvSpPr>
                <a:spLocks noChangeShapeType="1"/>
              </p:cNvSpPr>
              <p:nvPr/>
            </p:nvSpPr>
            <p:spPr bwMode="auto">
              <a:xfrm>
                <a:off x="2221" y="271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99" name="Line 1961"/>
              <p:cNvSpPr>
                <a:spLocks noChangeShapeType="1"/>
              </p:cNvSpPr>
              <p:nvPr/>
            </p:nvSpPr>
            <p:spPr bwMode="auto">
              <a:xfrm>
                <a:off x="2225" y="2719"/>
                <a:ext cx="30" cy="2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00" name="Line 1962"/>
              <p:cNvSpPr>
                <a:spLocks noChangeShapeType="1"/>
              </p:cNvSpPr>
              <p:nvPr/>
            </p:nvSpPr>
            <p:spPr bwMode="auto">
              <a:xfrm>
                <a:off x="2151" y="264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01" name="Line 1963"/>
              <p:cNvSpPr>
                <a:spLocks noChangeShapeType="1"/>
              </p:cNvSpPr>
              <p:nvPr/>
            </p:nvSpPr>
            <p:spPr bwMode="auto">
              <a:xfrm flipV="1">
                <a:off x="2666" y="1734"/>
                <a:ext cx="18" cy="3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02" name="Line 1964"/>
              <p:cNvSpPr>
                <a:spLocks noChangeShapeType="1"/>
              </p:cNvSpPr>
              <p:nvPr/>
            </p:nvSpPr>
            <p:spPr bwMode="auto">
              <a:xfrm>
                <a:off x="2666" y="1782"/>
                <a:ext cx="34" cy="9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03" name="Line 1965"/>
              <p:cNvSpPr>
                <a:spLocks noChangeShapeType="1"/>
              </p:cNvSpPr>
              <p:nvPr/>
            </p:nvSpPr>
            <p:spPr bwMode="auto">
              <a:xfrm>
                <a:off x="2684" y="1734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04" name="Line 1966"/>
              <p:cNvSpPr>
                <a:spLocks noChangeShapeType="1"/>
              </p:cNvSpPr>
              <p:nvPr/>
            </p:nvSpPr>
            <p:spPr bwMode="auto">
              <a:xfrm>
                <a:off x="2698" y="1872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05" name="Line 1967"/>
              <p:cNvSpPr>
                <a:spLocks noChangeShapeType="1"/>
              </p:cNvSpPr>
              <p:nvPr/>
            </p:nvSpPr>
            <p:spPr bwMode="auto">
              <a:xfrm>
                <a:off x="2645" y="1836"/>
                <a:ext cx="34" cy="10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06" name="Line 1968"/>
              <p:cNvSpPr>
                <a:spLocks noChangeShapeType="1"/>
              </p:cNvSpPr>
              <p:nvPr/>
            </p:nvSpPr>
            <p:spPr bwMode="auto">
              <a:xfrm>
                <a:off x="2677" y="1937"/>
                <a:ext cx="2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07" name="Line 1969"/>
              <p:cNvSpPr>
                <a:spLocks noChangeShapeType="1"/>
              </p:cNvSpPr>
              <p:nvPr/>
            </p:nvSpPr>
            <p:spPr bwMode="auto">
              <a:xfrm>
                <a:off x="2651" y="1705"/>
                <a:ext cx="34" cy="3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08" name="Line 1970"/>
              <p:cNvSpPr>
                <a:spLocks noChangeShapeType="1"/>
              </p:cNvSpPr>
              <p:nvPr/>
            </p:nvSpPr>
            <p:spPr bwMode="auto">
              <a:xfrm flipV="1">
                <a:off x="2682" y="1878"/>
                <a:ext cx="17" cy="6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09" name="Line 1971"/>
              <p:cNvSpPr>
                <a:spLocks noChangeShapeType="1"/>
              </p:cNvSpPr>
              <p:nvPr/>
            </p:nvSpPr>
            <p:spPr bwMode="auto">
              <a:xfrm flipV="1">
                <a:off x="2986" y="2751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10" name="Line 1972"/>
              <p:cNvSpPr>
                <a:spLocks noChangeShapeType="1"/>
              </p:cNvSpPr>
              <p:nvPr/>
            </p:nvSpPr>
            <p:spPr bwMode="auto">
              <a:xfrm>
                <a:off x="3004" y="275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11" name="Line 1973"/>
              <p:cNvSpPr>
                <a:spLocks noChangeShapeType="1"/>
              </p:cNvSpPr>
              <p:nvPr/>
            </p:nvSpPr>
            <p:spPr bwMode="auto">
              <a:xfrm>
                <a:off x="3007" y="2751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12" name="Line 1974"/>
              <p:cNvSpPr>
                <a:spLocks noChangeShapeType="1"/>
              </p:cNvSpPr>
              <p:nvPr/>
            </p:nvSpPr>
            <p:spPr bwMode="auto">
              <a:xfrm>
                <a:off x="2316" y="2740"/>
                <a:ext cx="38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13" name="Line 1975"/>
              <p:cNvSpPr>
                <a:spLocks noChangeShapeType="1"/>
              </p:cNvSpPr>
              <p:nvPr/>
            </p:nvSpPr>
            <p:spPr bwMode="auto">
              <a:xfrm>
                <a:off x="2316" y="2740"/>
                <a:ext cx="4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14" name="Line 1976"/>
              <p:cNvSpPr>
                <a:spLocks noChangeShapeType="1"/>
              </p:cNvSpPr>
              <p:nvPr/>
            </p:nvSpPr>
            <p:spPr bwMode="auto">
              <a:xfrm flipV="1">
                <a:off x="2295" y="2742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15" name="Line 1977"/>
              <p:cNvSpPr>
                <a:spLocks noChangeShapeType="1"/>
              </p:cNvSpPr>
              <p:nvPr/>
            </p:nvSpPr>
            <p:spPr bwMode="auto">
              <a:xfrm flipV="1">
                <a:off x="2651" y="1697"/>
                <a:ext cx="18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16" name="Line 1978"/>
              <p:cNvSpPr>
                <a:spLocks noChangeShapeType="1"/>
              </p:cNvSpPr>
              <p:nvPr/>
            </p:nvSpPr>
            <p:spPr bwMode="auto">
              <a:xfrm>
                <a:off x="2669" y="169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17" name="Line 1979"/>
              <p:cNvSpPr>
                <a:spLocks noChangeShapeType="1"/>
              </p:cNvSpPr>
              <p:nvPr/>
            </p:nvSpPr>
            <p:spPr bwMode="auto">
              <a:xfrm>
                <a:off x="2660" y="2750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18" name="Line 1980"/>
              <p:cNvSpPr>
                <a:spLocks noChangeShapeType="1"/>
              </p:cNvSpPr>
              <p:nvPr/>
            </p:nvSpPr>
            <p:spPr bwMode="auto">
              <a:xfrm>
                <a:off x="2660" y="275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19" name="Line 1981"/>
              <p:cNvSpPr>
                <a:spLocks noChangeShapeType="1"/>
              </p:cNvSpPr>
              <p:nvPr/>
            </p:nvSpPr>
            <p:spPr bwMode="auto">
              <a:xfrm flipV="1">
                <a:off x="2639" y="2749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20" name="Line 1982"/>
              <p:cNvSpPr>
                <a:spLocks noChangeShapeType="1"/>
              </p:cNvSpPr>
              <p:nvPr/>
            </p:nvSpPr>
            <p:spPr bwMode="auto">
              <a:xfrm>
                <a:off x="3252" y="2749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21" name="Line 1983"/>
              <p:cNvSpPr>
                <a:spLocks noChangeShapeType="1"/>
              </p:cNvSpPr>
              <p:nvPr/>
            </p:nvSpPr>
            <p:spPr bwMode="auto">
              <a:xfrm>
                <a:off x="3252" y="274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22" name="Line 1984"/>
              <p:cNvSpPr>
                <a:spLocks noChangeShapeType="1"/>
              </p:cNvSpPr>
              <p:nvPr/>
            </p:nvSpPr>
            <p:spPr bwMode="auto">
              <a:xfrm flipV="1">
                <a:off x="3231" y="2748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23" name="Line 1985"/>
              <p:cNvSpPr>
                <a:spLocks noChangeShapeType="1"/>
              </p:cNvSpPr>
              <p:nvPr/>
            </p:nvSpPr>
            <p:spPr bwMode="auto">
              <a:xfrm>
                <a:off x="2620" y="1901"/>
                <a:ext cx="37" cy="1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24" name="Line 1986"/>
              <p:cNvSpPr>
                <a:spLocks noChangeShapeType="1"/>
              </p:cNvSpPr>
              <p:nvPr/>
            </p:nvSpPr>
            <p:spPr bwMode="auto">
              <a:xfrm flipH="1">
                <a:off x="2657" y="2011"/>
                <a:ext cx="2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25" name="Line 1987"/>
              <p:cNvSpPr>
                <a:spLocks noChangeShapeType="1"/>
              </p:cNvSpPr>
              <p:nvPr/>
            </p:nvSpPr>
            <p:spPr bwMode="auto">
              <a:xfrm flipV="1">
                <a:off x="2661" y="1944"/>
                <a:ext cx="17" cy="6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26" name="Line 1988"/>
              <p:cNvSpPr>
                <a:spLocks noChangeShapeType="1"/>
              </p:cNvSpPr>
              <p:nvPr/>
            </p:nvSpPr>
            <p:spPr bwMode="auto">
              <a:xfrm flipV="1">
                <a:off x="2703" y="1814"/>
                <a:ext cx="18" cy="5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27" name="Line 1989"/>
              <p:cNvSpPr>
                <a:spLocks noChangeShapeType="1"/>
              </p:cNvSpPr>
              <p:nvPr/>
            </p:nvSpPr>
            <p:spPr bwMode="auto">
              <a:xfrm>
                <a:off x="2688" y="1739"/>
                <a:ext cx="33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28" name="Line 1990"/>
              <p:cNvSpPr>
                <a:spLocks noChangeShapeType="1"/>
              </p:cNvSpPr>
              <p:nvPr/>
            </p:nvSpPr>
            <p:spPr bwMode="auto">
              <a:xfrm flipV="1">
                <a:off x="2688" y="1703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29" name="Line 1991"/>
              <p:cNvSpPr>
                <a:spLocks noChangeShapeType="1"/>
              </p:cNvSpPr>
              <p:nvPr/>
            </p:nvSpPr>
            <p:spPr bwMode="auto">
              <a:xfrm>
                <a:off x="2672" y="1697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30" name="Line 1992"/>
              <p:cNvSpPr>
                <a:spLocks noChangeShapeType="1"/>
              </p:cNvSpPr>
              <p:nvPr/>
            </p:nvSpPr>
            <p:spPr bwMode="auto">
              <a:xfrm flipV="1">
                <a:off x="2891" y="2749"/>
                <a:ext cx="17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31" name="Line 1993"/>
              <p:cNvSpPr>
                <a:spLocks noChangeShapeType="1"/>
              </p:cNvSpPr>
              <p:nvPr/>
            </p:nvSpPr>
            <p:spPr bwMode="auto">
              <a:xfrm>
                <a:off x="2908" y="274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32" name="Line 1994"/>
              <p:cNvSpPr>
                <a:spLocks noChangeShapeType="1"/>
              </p:cNvSpPr>
              <p:nvPr/>
            </p:nvSpPr>
            <p:spPr bwMode="auto">
              <a:xfrm>
                <a:off x="2912" y="2749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33" name="Line 1995"/>
              <p:cNvSpPr>
                <a:spLocks noChangeShapeType="1"/>
              </p:cNvSpPr>
              <p:nvPr/>
            </p:nvSpPr>
            <p:spPr bwMode="auto">
              <a:xfrm flipV="1">
                <a:off x="2544" y="2748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34" name="Line 1996"/>
              <p:cNvSpPr>
                <a:spLocks noChangeShapeType="1"/>
              </p:cNvSpPr>
              <p:nvPr/>
            </p:nvSpPr>
            <p:spPr bwMode="auto">
              <a:xfrm>
                <a:off x="2565" y="274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35" name="Line 1997"/>
              <p:cNvSpPr>
                <a:spLocks noChangeShapeType="1"/>
              </p:cNvSpPr>
              <p:nvPr/>
            </p:nvSpPr>
            <p:spPr bwMode="auto">
              <a:xfrm>
                <a:off x="2568" y="275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36" name="Line 1998"/>
              <p:cNvSpPr>
                <a:spLocks noChangeShapeType="1"/>
              </p:cNvSpPr>
              <p:nvPr/>
            </p:nvSpPr>
            <p:spPr bwMode="auto">
              <a:xfrm>
                <a:off x="2568" y="274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37" name="Line 1999"/>
              <p:cNvSpPr>
                <a:spLocks noChangeShapeType="1"/>
              </p:cNvSpPr>
              <p:nvPr/>
            </p:nvSpPr>
            <p:spPr bwMode="auto">
              <a:xfrm>
                <a:off x="2572" y="2750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38" name="Line 2000"/>
              <p:cNvSpPr>
                <a:spLocks noChangeShapeType="1"/>
              </p:cNvSpPr>
              <p:nvPr/>
            </p:nvSpPr>
            <p:spPr bwMode="auto">
              <a:xfrm>
                <a:off x="2355" y="2299"/>
                <a:ext cx="37" cy="10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39" name="Line 2001"/>
              <p:cNvSpPr>
                <a:spLocks noChangeShapeType="1"/>
              </p:cNvSpPr>
              <p:nvPr/>
            </p:nvSpPr>
            <p:spPr bwMode="auto">
              <a:xfrm>
                <a:off x="2390" y="2400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40" name="Line 2002"/>
              <p:cNvSpPr>
                <a:spLocks noChangeShapeType="1"/>
              </p:cNvSpPr>
              <p:nvPr/>
            </p:nvSpPr>
            <p:spPr bwMode="auto">
              <a:xfrm flipV="1">
                <a:off x="2395" y="2343"/>
                <a:ext cx="21" cy="5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41" name="Line 2003"/>
              <p:cNvSpPr>
                <a:spLocks noChangeShapeType="1"/>
              </p:cNvSpPr>
              <p:nvPr/>
            </p:nvSpPr>
            <p:spPr bwMode="auto">
              <a:xfrm>
                <a:off x="2480" y="2135"/>
                <a:ext cx="34" cy="1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42" name="Line 2004"/>
              <p:cNvSpPr>
                <a:spLocks noChangeShapeType="1"/>
              </p:cNvSpPr>
              <p:nvPr/>
            </p:nvSpPr>
            <p:spPr bwMode="auto">
              <a:xfrm>
                <a:off x="2512" y="2251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43" name="Line 2005"/>
              <p:cNvSpPr>
                <a:spLocks noChangeShapeType="1"/>
              </p:cNvSpPr>
              <p:nvPr/>
            </p:nvSpPr>
            <p:spPr bwMode="auto">
              <a:xfrm flipV="1">
                <a:off x="2517" y="2185"/>
                <a:ext cx="18" cy="6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44" name="Line 2006"/>
              <p:cNvSpPr>
                <a:spLocks noChangeShapeType="1"/>
              </p:cNvSpPr>
              <p:nvPr/>
            </p:nvSpPr>
            <p:spPr bwMode="auto">
              <a:xfrm flipV="1">
                <a:off x="2166" y="2686"/>
                <a:ext cx="18" cy="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45" name="Line 2007"/>
              <p:cNvSpPr>
                <a:spLocks noChangeShapeType="1"/>
              </p:cNvSpPr>
              <p:nvPr/>
            </p:nvSpPr>
            <p:spPr bwMode="auto">
              <a:xfrm>
                <a:off x="2184" y="2686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46" name="Line 2008"/>
              <p:cNvSpPr>
                <a:spLocks noChangeShapeType="1"/>
              </p:cNvSpPr>
              <p:nvPr/>
            </p:nvSpPr>
            <p:spPr bwMode="auto">
              <a:xfrm>
                <a:off x="2188" y="2688"/>
                <a:ext cx="34" cy="3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47" name="Line 2009"/>
              <p:cNvSpPr>
                <a:spLocks noChangeShapeType="1"/>
              </p:cNvSpPr>
              <p:nvPr/>
            </p:nvSpPr>
            <p:spPr bwMode="auto">
              <a:xfrm flipV="1">
                <a:off x="3136" y="2748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48" name="Line 2010"/>
              <p:cNvSpPr>
                <a:spLocks noChangeShapeType="1"/>
              </p:cNvSpPr>
              <p:nvPr/>
            </p:nvSpPr>
            <p:spPr bwMode="auto">
              <a:xfrm>
                <a:off x="3157" y="274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49" name="Line 2011"/>
              <p:cNvSpPr>
                <a:spLocks noChangeShapeType="1"/>
              </p:cNvSpPr>
              <p:nvPr/>
            </p:nvSpPr>
            <p:spPr bwMode="auto">
              <a:xfrm>
                <a:off x="3161" y="2748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50" name="Line 2012"/>
              <p:cNvSpPr>
                <a:spLocks noChangeShapeType="1"/>
              </p:cNvSpPr>
              <p:nvPr/>
            </p:nvSpPr>
            <p:spPr bwMode="auto">
              <a:xfrm flipV="1">
                <a:off x="1376" y="2483"/>
                <a:ext cx="38" cy="6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51" name="Line 2013"/>
              <p:cNvSpPr>
                <a:spLocks noChangeShapeType="1"/>
              </p:cNvSpPr>
              <p:nvPr/>
            </p:nvSpPr>
            <p:spPr bwMode="auto">
              <a:xfrm flipV="1">
                <a:off x="1376" y="2542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52" name="Line 2014"/>
              <p:cNvSpPr>
                <a:spLocks noChangeShapeType="1"/>
              </p:cNvSpPr>
              <p:nvPr/>
            </p:nvSpPr>
            <p:spPr bwMode="auto">
              <a:xfrm>
                <a:off x="1355" y="2527"/>
                <a:ext cx="20" cy="18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53" name="Line 2015"/>
              <p:cNvSpPr>
                <a:spLocks noChangeShapeType="1"/>
              </p:cNvSpPr>
              <p:nvPr/>
            </p:nvSpPr>
            <p:spPr bwMode="auto">
              <a:xfrm>
                <a:off x="2151" y="2640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54" name="Line 2016"/>
              <p:cNvSpPr>
                <a:spLocks noChangeShapeType="1"/>
              </p:cNvSpPr>
              <p:nvPr/>
            </p:nvSpPr>
            <p:spPr bwMode="auto">
              <a:xfrm>
                <a:off x="2154" y="2644"/>
                <a:ext cx="31" cy="4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55" name="Line 2017"/>
              <p:cNvSpPr>
                <a:spLocks noChangeShapeType="1"/>
              </p:cNvSpPr>
              <p:nvPr/>
            </p:nvSpPr>
            <p:spPr bwMode="auto">
              <a:xfrm>
                <a:off x="2813" y="2747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56" name="Line 2018"/>
              <p:cNvSpPr>
                <a:spLocks noChangeShapeType="1"/>
              </p:cNvSpPr>
              <p:nvPr/>
            </p:nvSpPr>
            <p:spPr bwMode="auto">
              <a:xfrm>
                <a:off x="2813" y="274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57" name="Line 2019"/>
              <p:cNvSpPr>
                <a:spLocks noChangeShapeType="1"/>
              </p:cNvSpPr>
              <p:nvPr/>
            </p:nvSpPr>
            <p:spPr bwMode="auto">
              <a:xfrm flipV="1">
                <a:off x="2795" y="2746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58" name="Line 2020"/>
              <p:cNvSpPr>
                <a:spLocks noChangeShapeType="1"/>
              </p:cNvSpPr>
              <p:nvPr/>
            </p:nvSpPr>
            <p:spPr bwMode="auto">
              <a:xfrm flipV="1">
                <a:off x="2448" y="2745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59" name="Line 2021"/>
              <p:cNvSpPr>
                <a:spLocks noChangeShapeType="1"/>
              </p:cNvSpPr>
              <p:nvPr/>
            </p:nvSpPr>
            <p:spPr bwMode="auto">
              <a:xfrm>
                <a:off x="2470" y="274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60" name="Line 2022"/>
              <p:cNvSpPr>
                <a:spLocks noChangeShapeType="1"/>
              </p:cNvSpPr>
              <p:nvPr/>
            </p:nvSpPr>
            <p:spPr bwMode="auto">
              <a:xfrm>
                <a:off x="2473" y="274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61" name="Line 2023"/>
              <p:cNvSpPr>
                <a:spLocks noChangeShapeType="1"/>
              </p:cNvSpPr>
              <p:nvPr/>
            </p:nvSpPr>
            <p:spPr bwMode="auto">
              <a:xfrm>
                <a:off x="2473" y="274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62" name="Line 2024"/>
              <p:cNvSpPr>
                <a:spLocks noChangeShapeType="1"/>
              </p:cNvSpPr>
              <p:nvPr/>
            </p:nvSpPr>
            <p:spPr bwMode="auto">
              <a:xfrm>
                <a:off x="2477" y="2747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63" name="Line 2025"/>
              <p:cNvSpPr>
                <a:spLocks noChangeShapeType="1"/>
              </p:cNvSpPr>
              <p:nvPr/>
            </p:nvSpPr>
            <p:spPr bwMode="auto">
              <a:xfrm>
                <a:off x="2215" y="2503"/>
                <a:ext cx="33" cy="7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64" name="Line 2026"/>
              <p:cNvSpPr>
                <a:spLocks noChangeShapeType="1"/>
              </p:cNvSpPr>
              <p:nvPr/>
            </p:nvSpPr>
            <p:spPr bwMode="auto">
              <a:xfrm flipH="1">
                <a:off x="2248" y="2576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65" name="Line 2027"/>
              <p:cNvSpPr>
                <a:spLocks noChangeShapeType="1"/>
              </p:cNvSpPr>
              <p:nvPr/>
            </p:nvSpPr>
            <p:spPr bwMode="auto">
              <a:xfrm flipV="1">
                <a:off x="2252" y="2532"/>
                <a:ext cx="17" cy="4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66" name="Line 2028"/>
              <p:cNvSpPr>
                <a:spLocks noChangeShapeType="1"/>
              </p:cNvSpPr>
              <p:nvPr/>
            </p:nvSpPr>
            <p:spPr bwMode="auto">
              <a:xfrm>
                <a:off x="2172" y="260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67" name="Line 2029"/>
              <p:cNvSpPr>
                <a:spLocks noChangeShapeType="1"/>
              </p:cNvSpPr>
              <p:nvPr/>
            </p:nvSpPr>
            <p:spPr bwMode="auto">
              <a:xfrm>
                <a:off x="3062" y="2746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2030"/>
            <p:cNvGrpSpPr>
              <a:grpSpLocks/>
            </p:cNvGrpSpPr>
            <p:nvPr/>
          </p:nvGrpSpPr>
          <p:grpSpPr bwMode="auto">
            <a:xfrm>
              <a:off x="1421" y="2979"/>
              <a:ext cx="1643" cy="683"/>
              <a:chOff x="1238" y="1680"/>
              <a:chExt cx="2168" cy="1078"/>
            </a:xfrm>
          </p:grpSpPr>
          <p:sp>
            <p:nvSpPr>
              <p:cNvPr id="33168" name="Line 2031"/>
              <p:cNvSpPr>
                <a:spLocks noChangeShapeType="1"/>
              </p:cNvSpPr>
              <p:nvPr/>
            </p:nvSpPr>
            <p:spPr bwMode="auto">
              <a:xfrm>
                <a:off x="3062" y="274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69" name="Line 2032"/>
              <p:cNvSpPr>
                <a:spLocks noChangeShapeType="1"/>
              </p:cNvSpPr>
              <p:nvPr/>
            </p:nvSpPr>
            <p:spPr bwMode="auto">
              <a:xfrm flipV="1">
                <a:off x="3041" y="2744"/>
                <a:ext cx="20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70" name="Line 2033"/>
              <p:cNvSpPr>
                <a:spLocks noChangeShapeType="1"/>
              </p:cNvSpPr>
              <p:nvPr/>
            </p:nvSpPr>
            <p:spPr bwMode="auto">
              <a:xfrm flipV="1">
                <a:off x="2353" y="2738"/>
                <a:ext cx="22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71" name="Line 2034"/>
              <p:cNvSpPr>
                <a:spLocks noChangeShapeType="1"/>
              </p:cNvSpPr>
              <p:nvPr/>
            </p:nvSpPr>
            <p:spPr bwMode="auto">
              <a:xfrm>
                <a:off x="2375" y="273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72" name="Line 2035"/>
              <p:cNvSpPr>
                <a:spLocks noChangeShapeType="1"/>
              </p:cNvSpPr>
              <p:nvPr/>
            </p:nvSpPr>
            <p:spPr bwMode="auto">
              <a:xfrm>
                <a:off x="2378" y="274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73" name="Line 2036"/>
              <p:cNvSpPr>
                <a:spLocks noChangeShapeType="1"/>
              </p:cNvSpPr>
              <p:nvPr/>
            </p:nvSpPr>
            <p:spPr bwMode="auto">
              <a:xfrm>
                <a:off x="2378" y="273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74" name="Line 2037"/>
              <p:cNvSpPr>
                <a:spLocks noChangeShapeType="1"/>
              </p:cNvSpPr>
              <p:nvPr/>
            </p:nvSpPr>
            <p:spPr bwMode="auto">
              <a:xfrm>
                <a:off x="2381" y="2740"/>
                <a:ext cx="2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75" name="Line 2038"/>
              <p:cNvSpPr>
                <a:spLocks noChangeShapeType="1"/>
              </p:cNvSpPr>
              <p:nvPr/>
            </p:nvSpPr>
            <p:spPr bwMode="auto">
              <a:xfrm flipV="1">
                <a:off x="2697" y="2745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76" name="Line 2039"/>
              <p:cNvSpPr>
                <a:spLocks noChangeShapeType="1"/>
              </p:cNvSpPr>
              <p:nvPr/>
            </p:nvSpPr>
            <p:spPr bwMode="auto">
              <a:xfrm>
                <a:off x="2718" y="274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77" name="Line 2040"/>
              <p:cNvSpPr>
                <a:spLocks noChangeShapeType="1"/>
              </p:cNvSpPr>
              <p:nvPr/>
            </p:nvSpPr>
            <p:spPr bwMode="auto">
              <a:xfrm>
                <a:off x="2722" y="2745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78" name="Line 2041"/>
              <p:cNvSpPr>
                <a:spLocks noChangeShapeType="1"/>
              </p:cNvSpPr>
              <p:nvPr/>
            </p:nvSpPr>
            <p:spPr bwMode="auto">
              <a:xfrm>
                <a:off x="2279" y="2722"/>
                <a:ext cx="35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79" name="Line 2042"/>
              <p:cNvSpPr>
                <a:spLocks noChangeShapeType="1"/>
              </p:cNvSpPr>
              <p:nvPr/>
            </p:nvSpPr>
            <p:spPr bwMode="auto">
              <a:xfrm>
                <a:off x="2279" y="2722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80" name="Line 2043"/>
              <p:cNvSpPr>
                <a:spLocks noChangeShapeType="1"/>
              </p:cNvSpPr>
              <p:nvPr/>
            </p:nvSpPr>
            <p:spPr bwMode="auto">
              <a:xfrm flipV="1">
                <a:off x="2258" y="2725"/>
                <a:ext cx="24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81" name="Line 2044"/>
              <p:cNvSpPr>
                <a:spLocks noChangeShapeType="1"/>
              </p:cNvSpPr>
              <p:nvPr/>
            </p:nvSpPr>
            <p:spPr bwMode="auto">
              <a:xfrm>
                <a:off x="2602" y="1970"/>
                <a:ext cx="34" cy="12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82" name="Line 2045"/>
              <p:cNvSpPr>
                <a:spLocks noChangeShapeType="1"/>
              </p:cNvSpPr>
              <p:nvPr/>
            </p:nvSpPr>
            <p:spPr bwMode="auto">
              <a:xfrm flipH="1">
                <a:off x="2636" y="2085"/>
                <a:ext cx="1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83" name="Line 2046"/>
              <p:cNvSpPr>
                <a:spLocks noChangeShapeType="1"/>
              </p:cNvSpPr>
              <p:nvPr/>
            </p:nvSpPr>
            <p:spPr bwMode="auto">
              <a:xfrm flipV="1">
                <a:off x="2639" y="2019"/>
                <a:ext cx="17" cy="6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84" name="Line 2047"/>
              <p:cNvSpPr>
                <a:spLocks noChangeShapeType="1"/>
              </p:cNvSpPr>
              <p:nvPr/>
            </p:nvSpPr>
            <p:spPr bwMode="auto">
              <a:xfrm>
                <a:off x="3311" y="2744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85" name="Line 2048"/>
              <p:cNvSpPr>
                <a:spLocks noChangeShapeType="1"/>
              </p:cNvSpPr>
              <p:nvPr/>
            </p:nvSpPr>
            <p:spPr bwMode="auto">
              <a:xfrm>
                <a:off x="3311" y="274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86" name="Line 2049"/>
              <p:cNvSpPr>
                <a:spLocks noChangeShapeType="1"/>
              </p:cNvSpPr>
              <p:nvPr/>
            </p:nvSpPr>
            <p:spPr bwMode="auto">
              <a:xfrm flipV="1">
                <a:off x="3293" y="2745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87" name="Line 2050"/>
              <p:cNvSpPr>
                <a:spLocks noChangeShapeType="1"/>
              </p:cNvSpPr>
              <p:nvPr/>
            </p:nvSpPr>
            <p:spPr bwMode="auto">
              <a:xfrm>
                <a:off x="2967" y="2744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88" name="Line 2051"/>
              <p:cNvSpPr>
                <a:spLocks noChangeShapeType="1"/>
              </p:cNvSpPr>
              <p:nvPr/>
            </p:nvSpPr>
            <p:spPr bwMode="auto">
              <a:xfrm>
                <a:off x="2967" y="274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89" name="Line 2052"/>
              <p:cNvSpPr>
                <a:spLocks noChangeShapeType="1"/>
              </p:cNvSpPr>
              <p:nvPr/>
            </p:nvSpPr>
            <p:spPr bwMode="auto">
              <a:xfrm flipV="1">
                <a:off x="2949" y="2745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90" name="Line 2053"/>
              <p:cNvSpPr>
                <a:spLocks noChangeShapeType="1"/>
              </p:cNvSpPr>
              <p:nvPr/>
            </p:nvSpPr>
            <p:spPr bwMode="auto">
              <a:xfrm>
                <a:off x="2190" y="2555"/>
                <a:ext cx="37" cy="6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91" name="Line 2054"/>
              <p:cNvSpPr>
                <a:spLocks noChangeShapeType="1"/>
              </p:cNvSpPr>
              <p:nvPr/>
            </p:nvSpPr>
            <p:spPr bwMode="auto">
              <a:xfrm>
                <a:off x="2225" y="2618"/>
                <a:ext cx="2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92" name="Line 2055"/>
              <p:cNvSpPr>
                <a:spLocks noChangeShapeType="1"/>
              </p:cNvSpPr>
              <p:nvPr/>
            </p:nvSpPr>
            <p:spPr bwMode="auto">
              <a:xfrm flipV="1">
                <a:off x="2230" y="2580"/>
                <a:ext cx="21" cy="3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93" name="Line 2056"/>
              <p:cNvSpPr>
                <a:spLocks noChangeShapeType="1"/>
              </p:cNvSpPr>
              <p:nvPr/>
            </p:nvSpPr>
            <p:spPr bwMode="auto">
              <a:xfrm>
                <a:off x="2172" y="2599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94" name="Line 2057"/>
              <p:cNvSpPr>
                <a:spLocks noChangeShapeType="1"/>
              </p:cNvSpPr>
              <p:nvPr/>
            </p:nvSpPr>
            <p:spPr bwMode="auto">
              <a:xfrm>
                <a:off x="2176" y="2606"/>
                <a:ext cx="30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95" name="Line 2058"/>
              <p:cNvSpPr>
                <a:spLocks noChangeShapeType="1"/>
              </p:cNvSpPr>
              <p:nvPr/>
            </p:nvSpPr>
            <p:spPr bwMode="auto">
              <a:xfrm>
                <a:off x="2204" y="2652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96" name="Line 2059"/>
              <p:cNvSpPr>
                <a:spLocks noChangeShapeType="1"/>
              </p:cNvSpPr>
              <p:nvPr/>
            </p:nvSpPr>
            <p:spPr bwMode="auto">
              <a:xfrm flipV="1">
                <a:off x="2188" y="2655"/>
                <a:ext cx="17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97" name="Line 2060"/>
              <p:cNvSpPr>
                <a:spLocks noChangeShapeType="1"/>
              </p:cNvSpPr>
              <p:nvPr/>
            </p:nvSpPr>
            <p:spPr bwMode="auto">
              <a:xfrm>
                <a:off x="2623" y="2743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98" name="Line 2061"/>
              <p:cNvSpPr>
                <a:spLocks noChangeShapeType="1"/>
              </p:cNvSpPr>
              <p:nvPr/>
            </p:nvSpPr>
            <p:spPr bwMode="auto">
              <a:xfrm>
                <a:off x="2623" y="274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99" name="Line 2062"/>
              <p:cNvSpPr>
                <a:spLocks noChangeShapeType="1"/>
              </p:cNvSpPr>
              <p:nvPr/>
            </p:nvSpPr>
            <p:spPr bwMode="auto">
              <a:xfrm flipV="1">
                <a:off x="2602" y="2742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00" name="Line 2063"/>
              <p:cNvSpPr>
                <a:spLocks noChangeShapeType="1"/>
              </p:cNvSpPr>
              <p:nvPr/>
            </p:nvSpPr>
            <p:spPr bwMode="auto">
              <a:xfrm flipV="1">
                <a:off x="2706" y="1685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01" name="Line 2064"/>
              <p:cNvSpPr>
                <a:spLocks noChangeShapeType="1"/>
              </p:cNvSpPr>
              <p:nvPr/>
            </p:nvSpPr>
            <p:spPr bwMode="auto">
              <a:xfrm flipV="1">
                <a:off x="2700" y="1685"/>
                <a:ext cx="27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02" name="Line 2065"/>
              <p:cNvSpPr>
                <a:spLocks noChangeShapeType="1"/>
              </p:cNvSpPr>
              <p:nvPr/>
            </p:nvSpPr>
            <p:spPr bwMode="auto">
              <a:xfrm flipV="1">
                <a:off x="2725" y="1760"/>
                <a:ext cx="18" cy="5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03" name="Line 2066"/>
              <p:cNvSpPr>
                <a:spLocks noChangeShapeType="1"/>
              </p:cNvSpPr>
              <p:nvPr/>
            </p:nvSpPr>
            <p:spPr bwMode="auto">
              <a:xfrm>
                <a:off x="2709" y="1705"/>
                <a:ext cx="34" cy="5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04" name="Line 2067"/>
              <p:cNvSpPr>
                <a:spLocks noChangeShapeType="1"/>
              </p:cNvSpPr>
              <p:nvPr/>
            </p:nvSpPr>
            <p:spPr bwMode="auto">
              <a:xfrm>
                <a:off x="2744" y="175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05" name="Line 2068"/>
              <p:cNvSpPr>
                <a:spLocks noChangeShapeType="1"/>
              </p:cNvSpPr>
              <p:nvPr/>
            </p:nvSpPr>
            <p:spPr bwMode="auto">
              <a:xfrm flipV="1">
                <a:off x="2209" y="2622"/>
                <a:ext cx="17" cy="3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06" name="Line 2069"/>
              <p:cNvSpPr>
                <a:spLocks noChangeShapeType="1"/>
              </p:cNvSpPr>
              <p:nvPr/>
            </p:nvSpPr>
            <p:spPr bwMode="auto">
              <a:xfrm>
                <a:off x="3215" y="2742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07" name="Line 2070"/>
              <p:cNvSpPr>
                <a:spLocks noChangeShapeType="1"/>
              </p:cNvSpPr>
              <p:nvPr/>
            </p:nvSpPr>
            <p:spPr bwMode="auto">
              <a:xfrm>
                <a:off x="3215" y="274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08" name="Line 2071"/>
              <p:cNvSpPr>
                <a:spLocks noChangeShapeType="1"/>
              </p:cNvSpPr>
              <p:nvPr/>
            </p:nvSpPr>
            <p:spPr bwMode="auto">
              <a:xfrm flipV="1">
                <a:off x="3198" y="2743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09" name="Line 2072"/>
              <p:cNvSpPr>
                <a:spLocks noChangeShapeType="1"/>
              </p:cNvSpPr>
              <p:nvPr/>
            </p:nvSpPr>
            <p:spPr bwMode="auto">
              <a:xfrm>
                <a:off x="2872" y="2742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10" name="Line 2073"/>
              <p:cNvSpPr>
                <a:spLocks noChangeShapeType="1"/>
              </p:cNvSpPr>
              <p:nvPr/>
            </p:nvSpPr>
            <p:spPr bwMode="auto">
              <a:xfrm>
                <a:off x="2872" y="274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11" name="Line 2074"/>
              <p:cNvSpPr>
                <a:spLocks noChangeShapeType="1"/>
              </p:cNvSpPr>
              <p:nvPr/>
            </p:nvSpPr>
            <p:spPr bwMode="auto">
              <a:xfrm flipV="1">
                <a:off x="2854" y="2743"/>
                <a:ext cx="20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12" name="Line 2075"/>
              <p:cNvSpPr>
                <a:spLocks noChangeShapeType="1"/>
              </p:cNvSpPr>
              <p:nvPr/>
            </p:nvSpPr>
            <p:spPr bwMode="auto">
              <a:xfrm flipV="1">
                <a:off x="1514" y="2416"/>
                <a:ext cx="37" cy="7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13" name="Line 2076"/>
              <p:cNvSpPr>
                <a:spLocks noChangeShapeType="1"/>
              </p:cNvSpPr>
              <p:nvPr/>
            </p:nvSpPr>
            <p:spPr bwMode="auto">
              <a:xfrm flipV="1">
                <a:off x="1514" y="2486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14" name="Line 2077"/>
              <p:cNvSpPr>
                <a:spLocks noChangeShapeType="1"/>
              </p:cNvSpPr>
              <p:nvPr/>
            </p:nvSpPr>
            <p:spPr bwMode="auto">
              <a:xfrm>
                <a:off x="1492" y="2466"/>
                <a:ext cx="21" cy="2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15" name="Line 2078"/>
              <p:cNvSpPr>
                <a:spLocks noChangeShapeType="1"/>
              </p:cNvSpPr>
              <p:nvPr/>
            </p:nvSpPr>
            <p:spPr bwMode="auto">
              <a:xfrm flipV="1">
                <a:off x="2507" y="2740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16" name="Line 2079"/>
              <p:cNvSpPr>
                <a:spLocks noChangeShapeType="1"/>
              </p:cNvSpPr>
              <p:nvPr/>
            </p:nvSpPr>
            <p:spPr bwMode="auto">
              <a:xfrm>
                <a:off x="2528" y="274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17" name="Line 2080"/>
              <p:cNvSpPr>
                <a:spLocks noChangeShapeType="1"/>
              </p:cNvSpPr>
              <p:nvPr/>
            </p:nvSpPr>
            <p:spPr bwMode="auto">
              <a:xfrm>
                <a:off x="2531" y="2740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18" name="Line 2081"/>
              <p:cNvSpPr>
                <a:spLocks noChangeShapeType="1"/>
              </p:cNvSpPr>
              <p:nvPr/>
            </p:nvSpPr>
            <p:spPr bwMode="auto">
              <a:xfrm>
                <a:off x="2242" y="2695"/>
                <a:ext cx="38" cy="2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19" name="Line 2082"/>
              <p:cNvSpPr>
                <a:spLocks noChangeShapeType="1"/>
              </p:cNvSpPr>
              <p:nvPr/>
            </p:nvSpPr>
            <p:spPr bwMode="auto">
              <a:xfrm>
                <a:off x="2242" y="269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20" name="Line 2083"/>
              <p:cNvSpPr>
                <a:spLocks noChangeShapeType="1"/>
              </p:cNvSpPr>
              <p:nvPr/>
            </p:nvSpPr>
            <p:spPr bwMode="auto">
              <a:xfrm flipV="1">
                <a:off x="2225" y="2696"/>
                <a:ext cx="17" cy="2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21" name="Line 2084"/>
              <p:cNvSpPr>
                <a:spLocks noChangeShapeType="1"/>
              </p:cNvSpPr>
              <p:nvPr/>
            </p:nvSpPr>
            <p:spPr bwMode="auto">
              <a:xfrm>
                <a:off x="3120" y="2740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22" name="Line 2085"/>
              <p:cNvSpPr>
                <a:spLocks noChangeShapeType="1"/>
              </p:cNvSpPr>
              <p:nvPr/>
            </p:nvSpPr>
            <p:spPr bwMode="auto">
              <a:xfrm>
                <a:off x="3120" y="274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23" name="Line 2086"/>
              <p:cNvSpPr>
                <a:spLocks noChangeShapeType="1"/>
              </p:cNvSpPr>
              <p:nvPr/>
            </p:nvSpPr>
            <p:spPr bwMode="auto">
              <a:xfrm flipV="1">
                <a:off x="3099" y="2739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24" name="Line 2087"/>
              <p:cNvSpPr>
                <a:spLocks noChangeShapeType="1"/>
              </p:cNvSpPr>
              <p:nvPr/>
            </p:nvSpPr>
            <p:spPr bwMode="auto">
              <a:xfrm flipV="1">
                <a:off x="2370" y="2406"/>
                <a:ext cx="21" cy="5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25" name="Line 2088"/>
              <p:cNvSpPr>
                <a:spLocks noChangeShapeType="1"/>
              </p:cNvSpPr>
              <p:nvPr/>
            </p:nvSpPr>
            <p:spPr bwMode="auto">
              <a:xfrm>
                <a:off x="2369" y="2458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26" name="Line 2089"/>
              <p:cNvSpPr>
                <a:spLocks noChangeShapeType="1"/>
              </p:cNvSpPr>
              <p:nvPr/>
            </p:nvSpPr>
            <p:spPr bwMode="auto">
              <a:xfrm>
                <a:off x="2337" y="2365"/>
                <a:ext cx="34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27" name="Line 2090"/>
              <p:cNvSpPr>
                <a:spLocks noChangeShapeType="1"/>
              </p:cNvSpPr>
              <p:nvPr/>
            </p:nvSpPr>
            <p:spPr bwMode="auto">
              <a:xfrm flipV="1">
                <a:off x="2759" y="2740"/>
                <a:ext cx="17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28" name="Line 2091"/>
              <p:cNvSpPr>
                <a:spLocks noChangeShapeType="1"/>
              </p:cNvSpPr>
              <p:nvPr/>
            </p:nvSpPr>
            <p:spPr bwMode="auto">
              <a:xfrm>
                <a:off x="2776" y="274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29" name="Line 2092"/>
              <p:cNvSpPr>
                <a:spLocks noChangeShapeType="1"/>
              </p:cNvSpPr>
              <p:nvPr/>
            </p:nvSpPr>
            <p:spPr bwMode="auto">
              <a:xfrm>
                <a:off x="2780" y="2740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30" name="Line 2093"/>
              <p:cNvSpPr>
                <a:spLocks noChangeShapeType="1"/>
              </p:cNvSpPr>
              <p:nvPr/>
            </p:nvSpPr>
            <p:spPr bwMode="auto">
              <a:xfrm>
                <a:off x="2433" y="2735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31" name="Line 2094"/>
              <p:cNvSpPr>
                <a:spLocks noChangeShapeType="1"/>
              </p:cNvSpPr>
              <p:nvPr/>
            </p:nvSpPr>
            <p:spPr bwMode="auto">
              <a:xfrm>
                <a:off x="2433" y="273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32" name="Line 2095"/>
              <p:cNvSpPr>
                <a:spLocks noChangeShapeType="1"/>
              </p:cNvSpPr>
              <p:nvPr/>
            </p:nvSpPr>
            <p:spPr bwMode="auto">
              <a:xfrm flipV="1">
                <a:off x="2412" y="2735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33" name="Line 2096"/>
              <p:cNvSpPr>
                <a:spLocks noChangeShapeType="1"/>
              </p:cNvSpPr>
              <p:nvPr/>
            </p:nvSpPr>
            <p:spPr bwMode="auto">
              <a:xfrm>
                <a:off x="2459" y="2207"/>
                <a:ext cx="34" cy="11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34" name="Line 2097"/>
              <p:cNvSpPr>
                <a:spLocks noChangeShapeType="1"/>
              </p:cNvSpPr>
              <p:nvPr/>
            </p:nvSpPr>
            <p:spPr bwMode="auto">
              <a:xfrm flipH="1">
                <a:off x="2493" y="2317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35" name="Line 2098"/>
              <p:cNvSpPr>
                <a:spLocks noChangeShapeType="1"/>
              </p:cNvSpPr>
              <p:nvPr/>
            </p:nvSpPr>
            <p:spPr bwMode="auto">
              <a:xfrm flipV="1">
                <a:off x="2496" y="2258"/>
                <a:ext cx="17" cy="6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36" name="Line 2099"/>
              <p:cNvSpPr>
                <a:spLocks noChangeShapeType="1"/>
              </p:cNvSpPr>
              <p:nvPr/>
            </p:nvSpPr>
            <p:spPr bwMode="auto">
              <a:xfrm flipV="1">
                <a:off x="3388" y="2746"/>
                <a:ext cx="18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37" name="Line 2100"/>
              <p:cNvSpPr>
                <a:spLocks noChangeShapeType="1"/>
              </p:cNvSpPr>
              <p:nvPr/>
            </p:nvSpPr>
            <p:spPr bwMode="auto">
              <a:xfrm>
                <a:off x="3369" y="2739"/>
                <a:ext cx="3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38" name="Line 2101"/>
              <p:cNvSpPr>
                <a:spLocks noChangeShapeType="1"/>
              </p:cNvSpPr>
              <p:nvPr/>
            </p:nvSpPr>
            <p:spPr bwMode="auto">
              <a:xfrm>
                <a:off x="3369" y="273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39" name="Line 2102"/>
              <p:cNvSpPr>
                <a:spLocks noChangeShapeType="1"/>
              </p:cNvSpPr>
              <p:nvPr/>
            </p:nvSpPr>
            <p:spPr bwMode="auto">
              <a:xfrm flipV="1">
                <a:off x="3351" y="2740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0" name="Line 2103"/>
              <p:cNvSpPr>
                <a:spLocks noChangeShapeType="1"/>
              </p:cNvSpPr>
              <p:nvPr/>
            </p:nvSpPr>
            <p:spPr bwMode="auto">
              <a:xfrm flipV="1">
                <a:off x="2316" y="2723"/>
                <a:ext cx="22" cy="1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1" name="Line 2104"/>
              <p:cNvSpPr>
                <a:spLocks noChangeShapeType="1"/>
              </p:cNvSpPr>
              <p:nvPr/>
            </p:nvSpPr>
            <p:spPr bwMode="auto">
              <a:xfrm>
                <a:off x="2338" y="272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2" name="Line 2105"/>
              <p:cNvSpPr>
                <a:spLocks noChangeShapeType="1"/>
              </p:cNvSpPr>
              <p:nvPr/>
            </p:nvSpPr>
            <p:spPr bwMode="auto">
              <a:xfrm>
                <a:off x="2341" y="2723"/>
                <a:ext cx="28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3" name="Line 2106"/>
              <p:cNvSpPr>
                <a:spLocks noChangeShapeType="1"/>
              </p:cNvSpPr>
              <p:nvPr/>
            </p:nvSpPr>
            <p:spPr bwMode="auto">
              <a:xfrm>
                <a:off x="3025" y="2739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4" name="Line 2107"/>
              <p:cNvSpPr>
                <a:spLocks noChangeShapeType="1"/>
              </p:cNvSpPr>
              <p:nvPr/>
            </p:nvSpPr>
            <p:spPr bwMode="auto">
              <a:xfrm>
                <a:off x="3025" y="273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5" name="Line 2108"/>
              <p:cNvSpPr>
                <a:spLocks noChangeShapeType="1"/>
              </p:cNvSpPr>
              <p:nvPr/>
            </p:nvSpPr>
            <p:spPr bwMode="auto">
              <a:xfrm flipV="1">
                <a:off x="3004" y="2737"/>
                <a:ext cx="20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6" name="Line 2109"/>
              <p:cNvSpPr>
                <a:spLocks noChangeShapeType="1"/>
              </p:cNvSpPr>
              <p:nvPr/>
            </p:nvSpPr>
            <p:spPr bwMode="auto">
              <a:xfrm flipV="1">
                <a:off x="2615" y="2093"/>
                <a:ext cx="20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7" name="Line 2110"/>
              <p:cNvSpPr>
                <a:spLocks noChangeShapeType="1"/>
              </p:cNvSpPr>
              <p:nvPr/>
            </p:nvSpPr>
            <p:spPr bwMode="auto">
              <a:xfrm flipH="1">
                <a:off x="2615" y="2161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8" name="Line 2111"/>
              <p:cNvSpPr>
                <a:spLocks noChangeShapeType="1"/>
              </p:cNvSpPr>
              <p:nvPr/>
            </p:nvSpPr>
            <p:spPr bwMode="auto">
              <a:xfrm>
                <a:off x="2581" y="2043"/>
                <a:ext cx="34" cy="11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9" name="Line 2112"/>
              <p:cNvSpPr>
                <a:spLocks noChangeShapeType="1"/>
              </p:cNvSpPr>
              <p:nvPr/>
            </p:nvSpPr>
            <p:spPr bwMode="auto">
              <a:xfrm>
                <a:off x="2209" y="2658"/>
                <a:ext cx="34" cy="3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50" name="Line 2113"/>
              <p:cNvSpPr>
                <a:spLocks noChangeShapeType="1"/>
              </p:cNvSpPr>
              <p:nvPr/>
            </p:nvSpPr>
            <p:spPr bwMode="auto">
              <a:xfrm>
                <a:off x="2681" y="2738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51" name="Line 2114"/>
              <p:cNvSpPr>
                <a:spLocks noChangeShapeType="1"/>
              </p:cNvSpPr>
              <p:nvPr/>
            </p:nvSpPr>
            <p:spPr bwMode="auto">
              <a:xfrm>
                <a:off x="2681" y="273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52" name="Line 2115"/>
              <p:cNvSpPr>
                <a:spLocks noChangeShapeType="1"/>
              </p:cNvSpPr>
              <p:nvPr/>
            </p:nvSpPr>
            <p:spPr bwMode="auto">
              <a:xfrm flipV="1">
                <a:off x="2663" y="2739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53" name="Line 2116"/>
              <p:cNvSpPr>
                <a:spLocks noChangeShapeType="1"/>
              </p:cNvSpPr>
              <p:nvPr/>
            </p:nvSpPr>
            <p:spPr bwMode="auto">
              <a:xfrm flipV="1">
                <a:off x="1652" y="2343"/>
                <a:ext cx="37" cy="8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54" name="Line 2117"/>
              <p:cNvSpPr>
                <a:spLocks noChangeShapeType="1"/>
              </p:cNvSpPr>
              <p:nvPr/>
            </p:nvSpPr>
            <p:spPr bwMode="auto">
              <a:xfrm flipV="1">
                <a:off x="1652" y="2424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55" name="Line 2118"/>
              <p:cNvSpPr>
                <a:spLocks noChangeShapeType="1"/>
              </p:cNvSpPr>
              <p:nvPr/>
            </p:nvSpPr>
            <p:spPr bwMode="auto">
              <a:xfrm>
                <a:off x="1630" y="2398"/>
                <a:ext cx="21" cy="2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56" name="Line 2119"/>
              <p:cNvSpPr>
                <a:spLocks noChangeShapeType="1"/>
              </p:cNvSpPr>
              <p:nvPr/>
            </p:nvSpPr>
            <p:spPr bwMode="auto">
              <a:xfrm flipV="1">
                <a:off x="1318" y="2527"/>
                <a:ext cx="37" cy="5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57" name="Line 2120"/>
              <p:cNvSpPr>
                <a:spLocks noChangeShapeType="1"/>
              </p:cNvSpPr>
              <p:nvPr/>
            </p:nvSpPr>
            <p:spPr bwMode="auto">
              <a:xfrm flipV="1">
                <a:off x="1318" y="257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58" name="Line 2121"/>
              <p:cNvSpPr>
                <a:spLocks noChangeShapeType="1"/>
              </p:cNvSpPr>
              <p:nvPr/>
            </p:nvSpPr>
            <p:spPr bwMode="auto">
              <a:xfrm>
                <a:off x="1296" y="2566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59" name="Line 2122"/>
              <p:cNvSpPr>
                <a:spLocks noChangeShapeType="1"/>
              </p:cNvSpPr>
              <p:nvPr/>
            </p:nvSpPr>
            <p:spPr bwMode="auto">
              <a:xfrm>
                <a:off x="3274" y="2737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60" name="Line 2123"/>
              <p:cNvSpPr>
                <a:spLocks noChangeShapeType="1"/>
              </p:cNvSpPr>
              <p:nvPr/>
            </p:nvSpPr>
            <p:spPr bwMode="auto">
              <a:xfrm>
                <a:off x="3274" y="273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61" name="Line 2124"/>
              <p:cNvSpPr>
                <a:spLocks noChangeShapeType="1"/>
              </p:cNvSpPr>
              <p:nvPr/>
            </p:nvSpPr>
            <p:spPr bwMode="auto">
              <a:xfrm flipV="1">
                <a:off x="3256" y="2738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62" name="Line 2125"/>
              <p:cNvSpPr>
                <a:spLocks noChangeShapeType="1"/>
              </p:cNvSpPr>
              <p:nvPr/>
            </p:nvSpPr>
            <p:spPr bwMode="auto">
              <a:xfrm>
                <a:off x="2930" y="2737"/>
                <a:ext cx="3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63" name="Line 2126"/>
              <p:cNvSpPr>
                <a:spLocks noChangeShapeType="1"/>
              </p:cNvSpPr>
              <p:nvPr/>
            </p:nvSpPr>
            <p:spPr bwMode="auto">
              <a:xfrm>
                <a:off x="2930" y="273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64" name="Line 2127"/>
              <p:cNvSpPr>
                <a:spLocks noChangeShapeType="1"/>
              </p:cNvSpPr>
              <p:nvPr/>
            </p:nvSpPr>
            <p:spPr bwMode="auto">
              <a:xfrm flipV="1">
                <a:off x="2912" y="2735"/>
                <a:ext cx="20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65" name="Line 2128"/>
              <p:cNvSpPr>
                <a:spLocks noChangeShapeType="1"/>
              </p:cNvSpPr>
              <p:nvPr/>
            </p:nvSpPr>
            <p:spPr bwMode="auto">
              <a:xfrm>
                <a:off x="2586" y="2735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66" name="Line 2129"/>
              <p:cNvSpPr>
                <a:spLocks noChangeShapeType="1"/>
              </p:cNvSpPr>
              <p:nvPr/>
            </p:nvSpPr>
            <p:spPr bwMode="auto">
              <a:xfrm>
                <a:off x="2586" y="273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67" name="Line 2130"/>
              <p:cNvSpPr>
                <a:spLocks noChangeShapeType="1"/>
              </p:cNvSpPr>
              <p:nvPr/>
            </p:nvSpPr>
            <p:spPr bwMode="auto">
              <a:xfrm flipV="1">
                <a:off x="2568" y="2737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68" name="Line 2131"/>
              <p:cNvSpPr>
                <a:spLocks noChangeShapeType="1"/>
              </p:cNvSpPr>
              <p:nvPr/>
            </p:nvSpPr>
            <p:spPr bwMode="auto">
              <a:xfrm flipV="1">
                <a:off x="3161" y="2735"/>
                <a:ext cx="17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69" name="Line 2132"/>
              <p:cNvSpPr>
                <a:spLocks noChangeShapeType="1"/>
              </p:cNvSpPr>
              <p:nvPr/>
            </p:nvSpPr>
            <p:spPr bwMode="auto">
              <a:xfrm>
                <a:off x="3178" y="273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70" name="Line 2133"/>
              <p:cNvSpPr>
                <a:spLocks noChangeShapeType="1"/>
              </p:cNvSpPr>
              <p:nvPr/>
            </p:nvSpPr>
            <p:spPr bwMode="auto">
              <a:xfrm>
                <a:off x="3182" y="2735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71" name="Line 2134"/>
              <p:cNvSpPr>
                <a:spLocks noChangeShapeType="1"/>
              </p:cNvSpPr>
              <p:nvPr/>
            </p:nvSpPr>
            <p:spPr bwMode="auto">
              <a:xfrm flipV="1">
                <a:off x="2817" y="2735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72" name="Line 2135"/>
              <p:cNvSpPr>
                <a:spLocks noChangeShapeType="1"/>
              </p:cNvSpPr>
              <p:nvPr/>
            </p:nvSpPr>
            <p:spPr bwMode="auto">
              <a:xfrm>
                <a:off x="2835" y="273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73" name="Line 2136"/>
              <p:cNvSpPr>
                <a:spLocks noChangeShapeType="1"/>
              </p:cNvSpPr>
              <p:nvPr/>
            </p:nvSpPr>
            <p:spPr bwMode="auto">
              <a:xfrm>
                <a:off x="2838" y="2735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74" name="Line 2137"/>
              <p:cNvSpPr>
                <a:spLocks noChangeShapeType="1"/>
              </p:cNvSpPr>
              <p:nvPr/>
            </p:nvSpPr>
            <p:spPr bwMode="auto">
              <a:xfrm flipV="1">
                <a:off x="2470" y="2731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75" name="Line 2138"/>
              <p:cNvSpPr>
                <a:spLocks noChangeShapeType="1"/>
              </p:cNvSpPr>
              <p:nvPr/>
            </p:nvSpPr>
            <p:spPr bwMode="auto">
              <a:xfrm>
                <a:off x="2491" y="273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76" name="Line 2139"/>
              <p:cNvSpPr>
                <a:spLocks noChangeShapeType="1"/>
              </p:cNvSpPr>
              <p:nvPr/>
            </p:nvSpPr>
            <p:spPr bwMode="auto">
              <a:xfrm>
                <a:off x="2495" y="273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77" name="Line 2140"/>
              <p:cNvSpPr>
                <a:spLocks noChangeShapeType="1"/>
              </p:cNvSpPr>
              <p:nvPr/>
            </p:nvSpPr>
            <p:spPr bwMode="auto">
              <a:xfrm>
                <a:off x="2495" y="273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78" name="Line 2141"/>
              <p:cNvSpPr>
                <a:spLocks noChangeShapeType="1"/>
              </p:cNvSpPr>
              <p:nvPr/>
            </p:nvSpPr>
            <p:spPr bwMode="auto">
              <a:xfrm>
                <a:off x="2498" y="2734"/>
                <a:ext cx="27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79" name="Line 2142"/>
              <p:cNvSpPr>
                <a:spLocks noChangeShapeType="1"/>
              </p:cNvSpPr>
              <p:nvPr/>
            </p:nvSpPr>
            <p:spPr bwMode="auto">
              <a:xfrm>
                <a:off x="2316" y="2428"/>
                <a:ext cx="33" cy="8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80" name="Line 2143"/>
              <p:cNvSpPr>
                <a:spLocks noChangeShapeType="1"/>
              </p:cNvSpPr>
              <p:nvPr/>
            </p:nvSpPr>
            <p:spPr bwMode="auto">
              <a:xfrm flipH="1">
                <a:off x="2349" y="2511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81" name="Line 2144"/>
              <p:cNvSpPr>
                <a:spLocks noChangeShapeType="1"/>
              </p:cNvSpPr>
              <p:nvPr/>
            </p:nvSpPr>
            <p:spPr bwMode="auto">
              <a:xfrm flipV="1">
                <a:off x="2353" y="2464"/>
                <a:ext cx="17" cy="4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82" name="Line 2145"/>
              <p:cNvSpPr>
                <a:spLocks noChangeShapeType="1"/>
              </p:cNvSpPr>
              <p:nvPr/>
            </p:nvSpPr>
            <p:spPr bwMode="auto">
              <a:xfrm flipV="1">
                <a:off x="2283" y="2701"/>
                <a:ext cx="18" cy="1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83" name="Line 2146"/>
              <p:cNvSpPr>
                <a:spLocks noChangeShapeType="1"/>
              </p:cNvSpPr>
              <p:nvPr/>
            </p:nvSpPr>
            <p:spPr bwMode="auto">
              <a:xfrm>
                <a:off x="2301" y="270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84" name="Line 2147"/>
              <p:cNvSpPr>
                <a:spLocks noChangeShapeType="1"/>
              </p:cNvSpPr>
              <p:nvPr/>
            </p:nvSpPr>
            <p:spPr bwMode="auto">
              <a:xfrm>
                <a:off x="2304" y="2701"/>
                <a:ext cx="35" cy="2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85" name="Line 2148"/>
              <p:cNvSpPr>
                <a:spLocks noChangeShapeType="1"/>
              </p:cNvSpPr>
              <p:nvPr/>
            </p:nvSpPr>
            <p:spPr bwMode="auto">
              <a:xfrm>
                <a:off x="2230" y="262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86" name="Line 2149"/>
              <p:cNvSpPr>
                <a:spLocks noChangeShapeType="1"/>
              </p:cNvSpPr>
              <p:nvPr/>
            </p:nvSpPr>
            <p:spPr bwMode="auto">
              <a:xfrm>
                <a:off x="2721" y="1821"/>
                <a:ext cx="37" cy="10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87" name="Line 2150"/>
              <p:cNvSpPr>
                <a:spLocks noChangeShapeType="1"/>
              </p:cNvSpPr>
              <p:nvPr/>
            </p:nvSpPr>
            <p:spPr bwMode="auto">
              <a:xfrm>
                <a:off x="2756" y="1924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88" name="Line 2151"/>
              <p:cNvSpPr>
                <a:spLocks noChangeShapeType="1"/>
              </p:cNvSpPr>
              <p:nvPr/>
            </p:nvSpPr>
            <p:spPr bwMode="auto">
              <a:xfrm flipV="1">
                <a:off x="2746" y="1717"/>
                <a:ext cx="18" cy="3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89" name="Line 2152"/>
              <p:cNvSpPr>
                <a:spLocks noChangeShapeType="1"/>
              </p:cNvSpPr>
              <p:nvPr/>
            </p:nvSpPr>
            <p:spPr bwMode="auto">
              <a:xfrm>
                <a:off x="2730" y="1687"/>
                <a:ext cx="34" cy="3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90" name="Line 2153"/>
              <p:cNvSpPr>
                <a:spLocks noChangeShapeType="1"/>
              </p:cNvSpPr>
              <p:nvPr/>
            </p:nvSpPr>
            <p:spPr bwMode="auto">
              <a:xfrm>
                <a:off x="2746" y="1765"/>
                <a:ext cx="33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91" name="Line 2154"/>
              <p:cNvSpPr>
                <a:spLocks noChangeShapeType="1"/>
              </p:cNvSpPr>
              <p:nvPr/>
            </p:nvSpPr>
            <p:spPr bwMode="auto">
              <a:xfrm flipH="1">
                <a:off x="2779" y="1854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92" name="Line 2155"/>
              <p:cNvSpPr>
                <a:spLocks noChangeShapeType="1"/>
              </p:cNvSpPr>
              <p:nvPr/>
            </p:nvSpPr>
            <p:spPr bwMode="auto">
              <a:xfrm flipV="1">
                <a:off x="2762" y="1858"/>
                <a:ext cx="20" cy="6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93" name="Line 2156"/>
              <p:cNvSpPr>
                <a:spLocks noChangeShapeType="1"/>
              </p:cNvSpPr>
              <p:nvPr/>
            </p:nvSpPr>
            <p:spPr bwMode="auto">
              <a:xfrm>
                <a:off x="3083" y="2733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94" name="Line 2157"/>
              <p:cNvSpPr>
                <a:spLocks noChangeShapeType="1"/>
              </p:cNvSpPr>
              <p:nvPr/>
            </p:nvSpPr>
            <p:spPr bwMode="auto">
              <a:xfrm>
                <a:off x="3083" y="273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95" name="Line 2158"/>
              <p:cNvSpPr>
                <a:spLocks noChangeShapeType="1"/>
              </p:cNvSpPr>
              <p:nvPr/>
            </p:nvSpPr>
            <p:spPr bwMode="auto">
              <a:xfrm flipV="1">
                <a:off x="3065" y="2734"/>
                <a:ext cx="1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96" name="Line 2159"/>
              <p:cNvSpPr>
                <a:spLocks noChangeShapeType="1"/>
              </p:cNvSpPr>
              <p:nvPr/>
            </p:nvSpPr>
            <p:spPr bwMode="auto">
              <a:xfrm>
                <a:off x="2396" y="2722"/>
                <a:ext cx="31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97" name="Line 2160"/>
              <p:cNvSpPr>
                <a:spLocks noChangeShapeType="1"/>
              </p:cNvSpPr>
              <p:nvPr/>
            </p:nvSpPr>
            <p:spPr bwMode="auto">
              <a:xfrm>
                <a:off x="2396" y="272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98" name="Line 2161"/>
              <p:cNvSpPr>
                <a:spLocks noChangeShapeType="1"/>
              </p:cNvSpPr>
              <p:nvPr/>
            </p:nvSpPr>
            <p:spPr bwMode="auto">
              <a:xfrm flipV="1">
                <a:off x="2375" y="2722"/>
                <a:ext cx="24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99" name="Line 2162"/>
              <p:cNvSpPr>
                <a:spLocks noChangeShapeType="1"/>
              </p:cNvSpPr>
              <p:nvPr/>
            </p:nvSpPr>
            <p:spPr bwMode="auto">
              <a:xfrm flipV="1">
                <a:off x="2730" y="1680"/>
                <a:ext cx="18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00" name="Line 2163"/>
              <p:cNvSpPr>
                <a:spLocks noChangeShapeType="1"/>
              </p:cNvSpPr>
              <p:nvPr/>
            </p:nvSpPr>
            <p:spPr bwMode="auto">
              <a:xfrm>
                <a:off x="2748" y="168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01" name="Line 2164"/>
              <p:cNvSpPr>
                <a:spLocks noChangeShapeType="1"/>
              </p:cNvSpPr>
              <p:nvPr/>
            </p:nvSpPr>
            <p:spPr bwMode="auto">
              <a:xfrm>
                <a:off x="2739" y="2733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02" name="Line 2165"/>
              <p:cNvSpPr>
                <a:spLocks noChangeShapeType="1"/>
              </p:cNvSpPr>
              <p:nvPr/>
            </p:nvSpPr>
            <p:spPr bwMode="auto">
              <a:xfrm>
                <a:off x="2739" y="273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03" name="Line 2166"/>
              <p:cNvSpPr>
                <a:spLocks noChangeShapeType="1"/>
              </p:cNvSpPr>
              <p:nvPr/>
            </p:nvSpPr>
            <p:spPr bwMode="auto">
              <a:xfrm flipV="1">
                <a:off x="2722" y="2734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04" name="Line 2167"/>
              <p:cNvSpPr>
                <a:spLocks noChangeShapeType="1"/>
              </p:cNvSpPr>
              <p:nvPr/>
            </p:nvSpPr>
            <p:spPr bwMode="auto">
              <a:xfrm>
                <a:off x="3332" y="2732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05" name="Line 2168"/>
              <p:cNvSpPr>
                <a:spLocks noChangeShapeType="1"/>
              </p:cNvSpPr>
              <p:nvPr/>
            </p:nvSpPr>
            <p:spPr bwMode="auto">
              <a:xfrm>
                <a:off x="3332" y="273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06" name="Line 2169"/>
              <p:cNvSpPr>
                <a:spLocks noChangeShapeType="1"/>
              </p:cNvSpPr>
              <p:nvPr/>
            </p:nvSpPr>
            <p:spPr bwMode="auto">
              <a:xfrm flipV="1">
                <a:off x="3311" y="2731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07" name="Line 2170"/>
              <p:cNvSpPr>
                <a:spLocks noChangeShapeType="1"/>
              </p:cNvSpPr>
              <p:nvPr/>
            </p:nvSpPr>
            <p:spPr bwMode="auto">
              <a:xfrm flipV="1">
                <a:off x="2737" y="1929"/>
                <a:ext cx="20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08" name="Line 2171"/>
              <p:cNvSpPr>
                <a:spLocks noChangeShapeType="1"/>
              </p:cNvSpPr>
              <p:nvPr/>
            </p:nvSpPr>
            <p:spPr bwMode="auto">
              <a:xfrm>
                <a:off x="2735" y="1996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09" name="Line 2172"/>
              <p:cNvSpPr>
                <a:spLocks noChangeShapeType="1"/>
              </p:cNvSpPr>
              <p:nvPr/>
            </p:nvSpPr>
            <p:spPr bwMode="auto">
              <a:xfrm>
                <a:off x="2700" y="1883"/>
                <a:ext cx="38" cy="1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10" name="Line 2173"/>
              <p:cNvSpPr>
                <a:spLocks noChangeShapeType="1"/>
              </p:cNvSpPr>
              <p:nvPr/>
            </p:nvSpPr>
            <p:spPr bwMode="auto">
              <a:xfrm flipV="1">
                <a:off x="2767" y="1686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11" name="Line 2174"/>
              <p:cNvSpPr>
                <a:spLocks noChangeShapeType="1"/>
              </p:cNvSpPr>
              <p:nvPr/>
            </p:nvSpPr>
            <p:spPr bwMode="auto">
              <a:xfrm>
                <a:off x="2767" y="1721"/>
                <a:ext cx="34" cy="7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12" name="Line 2175"/>
              <p:cNvSpPr>
                <a:spLocks noChangeShapeType="1"/>
              </p:cNvSpPr>
              <p:nvPr/>
            </p:nvSpPr>
            <p:spPr bwMode="auto">
              <a:xfrm>
                <a:off x="2785" y="1686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13" name="Line 2176"/>
              <p:cNvSpPr>
                <a:spLocks noChangeShapeType="1"/>
              </p:cNvSpPr>
              <p:nvPr/>
            </p:nvSpPr>
            <p:spPr bwMode="auto">
              <a:xfrm flipH="1">
                <a:off x="2801" y="1791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14" name="Line 2177"/>
              <p:cNvSpPr>
                <a:spLocks noChangeShapeType="1"/>
              </p:cNvSpPr>
              <p:nvPr/>
            </p:nvSpPr>
            <p:spPr bwMode="auto">
              <a:xfrm>
                <a:off x="2752" y="1680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15" name="Line 2178"/>
              <p:cNvSpPr>
                <a:spLocks noChangeShapeType="1"/>
              </p:cNvSpPr>
              <p:nvPr/>
            </p:nvSpPr>
            <p:spPr bwMode="auto">
              <a:xfrm flipV="1">
                <a:off x="2783" y="1796"/>
                <a:ext cx="17" cy="5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16" name="Line 2179"/>
              <p:cNvSpPr>
                <a:spLocks noChangeShapeType="1"/>
              </p:cNvSpPr>
              <p:nvPr/>
            </p:nvSpPr>
            <p:spPr bwMode="auto">
              <a:xfrm>
                <a:off x="2988" y="2732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17" name="Line 2180"/>
              <p:cNvSpPr>
                <a:spLocks noChangeShapeType="1"/>
              </p:cNvSpPr>
              <p:nvPr/>
            </p:nvSpPr>
            <p:spPr bwMode="auto">
              <a:xfrm>
                <a:off x="2988" y="273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18" name="Line 2181"/>
              <p:cNvSpPr>
                <a:spLocks noChangeShapeType="1"/>
              </p:cNvSpPr>
              <p:nvPr/>
            </p:nvSpPr>
            <p:spPr bwMode="auto">
              <a:xfrm flipV="1">
                <a:off x="2970" y="2730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19" name="Line 2182"/>
              <p:cNvSpPr>
                <a:spLocks noChangeShapeType="1"/>
              </p:cNvSpPr>
              <p:nvPr/>
            </p:nvSpPr>
            <p:spPr bwMode="auto">
              <a:xfrm flipV="1">
                <a:off x="2626" y="2731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20" name="Line 2183"/>
              <p:cNvSpPr>
                <a:spLocks noChangeShapeType="1"/>
              </p:cNvSpPr>
              <p:nvPr/>
            </p:nvSpPr>
            <p:spPr bwMode="auto">
              <a:xfrm>
                <a:off x="2644" y="273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21" name="Line 2184"/>
              <p:cNvSpPr>
                <a:spLocks noChangeShapeType="1"/>
              </p:cNvSpPr>
              <p:nvPr/>
            </p:nvSpPr>
            <p:spPr bwMode="auto">
              <a:xfrm>
                <a:off x="2648" y="2731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22" name="Line 2185"/>
              <p:cNvSpPr>
                <a:spLocks noChangeShapeType="1"/>
              </p:cNvSpPr>
              <p:nvPr/>
            </p:nvSpPr>
            <p:spPr bwMode="auto">
              <a:xfrm flipV="1">
                <a:off x="2471" y="2324"/>
                <a:ext cx="21" cy="6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23" name="Line 2186"/>
              <p:cNvSpPr>
                <a:spLocks noChangeShapeType="1"/>
              </p:cNvSpPr>
              <p:nvPr/>
            </p:nvSpPr>
            <p:spPr bwMode="auto">
              <a:xfrm flipH="1">
                <a:off x="2471" y="2385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24" name="Line 2187"/>
              <p:cNvSpPr>
                <a:spLocks noChangeShapeType="1"/>
              </p:cNvSpPr>
              <p:nvPr/>
            </p:nvSpPr>
            <p:spPr bwMode="auto">
              <a:xfrm>
                <a:off x="2438" y="2279"/>
                <a:ext cx="34" cy="10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25" name="Line 2188"/>
              <p:cNvSpPr>
                <a:spLocks noChangeShapeType="1"/>
              </p:cNvSpPr>
              <p:nvPr/>
            </p:nvSpPr>
            <p:spPr bwMode="auto">
              <a:xfrm>
                <a:off x="2556" y="2117"/>
                <a:ext cx="37" cy="12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26" name="Line 2189"/>
              <p:cNvSpPr>
                <a:spLocks noChangeShapeType="1"/>
              </p:cNvSpPr>
              <p:nvPr/>
            </p:nvSpPr>
            <p:spPr bwMode="auto">
              <a:xfrm>
                <a:off x="2591" y="2234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27" name="Line 2190"/>
              <p:cNvSpPr>
                <a:spLocks noChangeShapeType="1"/>
              </p:cNvSpPr>
              <p:nvPr/>
            </p:nvSpPr>
            <p:spPr bwMode="auto">
              <a:xfrm flipV="1">
                <a:off x="2597" y="2168"/>
                <a:ext cx="20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28" name="Line 2191"/>
              <p:cNvSpPr>
                <a:spLocks noChangeShapeType="1"/>
              </p:cNvSpPr>
              <p:nvPr/>
            </p:nvSpPr>
            <p:spPr bwMode="auto">
              <a:xfrm flipV="1">
                <a:off x="2246" y="2669"/>
                <a:ext cx="18" cy="2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29" name="Line 2192"/>
              <p:cNvSpPr>
                <a:spLocks noChangeShapeType="1"/>
              </p:cNvSpPr>
              <p:nvPr/>
            </p:nvSpPr>
            <p:spPr bwMode="auto">
              <a:xfrm>
                <a:off x="2264" y="266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30" name="Line 2193"/>
              <p:cNvSpPr>
                <a:spLocks noChangeShapeType="1"/>
              </p:cNvSpPr>
              <p:nvPr/>
            </p:nvSpPr>
            <p:spPr bwMode="auto">
              <a:xfrm>
                <a:off x="2267" y="267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31" name="Line 2194"/>
              <p:cNvSpPr>
                <a:spLocks noChangeShapeType="1"/>
              </p:cNvSpPr>
              <p:nvPr/>
            </p:nvSpPr>
            <p:spPr bwMode="auto">
              <a:xfrm>
                <a:off x="2267" y="267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32" name="Line 2195"/>
              <p:cNvSpPr>
                <a:spLocks noChangeShapeType="1"/>
              </p:cNvSpPr>
              <p:nvPr/>
            </p:nvSpPr>
            <p:spPr bwMode="auto">
              <a:xfrm>
                <a:off x="2271" y="2673"/>
                <a:ext cx="30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33" name="Line 2196"/>
              <p:cNvSpPr>
                <a:spLocks noChangeShapeType="1"/>
              </p:cNvSpPr>
              <p:nvPr/>
            </p:nvSpPr>
            <p:spPr bwMode="auto">
              <a:xfrm>
                <a:off x="3237" y="2730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34" name="Line 2197"/>
              <p:cNvSpPr>
                <a:spLocks noChangeShapeType="1"/>
              </p:cNvSpPr>
              <p:nvPr/>
            </p:nvSpPr>
            <p:spPr bwMode="auto">
              <a:xfrm>
                <a:off x="3237" y="273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35" name="Line 2198"/>
              <p:cNvSpPr>
                <a:spLocks noChangeShapeType="1"/>
              </p:cNvSpPr>
              <p:nvPr/>
            </p:nvSpPr>
            <p:spPr bwMode="auto">
              <a:xfrm flipV="1">
                <a:off x="3219" y="2731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36" name="Line 2199"/>
              <p:cNvSpPr>
                <a:spLocks noChangeShapeType="1"/>
              </p:cNvSpPr>
              <p:nvPr/>
            </p:nvSpPr>
            <p:spPr bwMode="auto">
              <a:xfrm flipV="1">
                <a:off x="1456" y="2466"/>
                <a:ext cx="37" cy="6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37" name="Line 2200"/>
              <p:cNvSpPr>
                <a:spLocks noChangeShapeType="1"/>
              </p:cNvSpPr>
              <p:nvPr/>
            </p:nvSpPr>
            <p:spPr bwMode="auto">
              <a:xfrm flipV="1">
                <a:off x="1456" y="2524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38" name="Line 2201"/>
              <p:cNvSpPr>
                <a:spLocks noChangeShapeType="1"/>
              </p:cNvSpPr>
              <p:nvPr/>
            </p:nvSpPr>
            <p:spPr bwMode="auto">
              <a:xfrm>
                <a:off x="1434" y="2510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39" name="Line 2202"/>
              <p:cNvSpPr>
                <a:spLocks noChangeShapeType="1"/>
              </p:cNvSpPr>
              <p:nvPr/>
            </p:nvSpPr>
            <p:spPr bwMode="auto">
              <a:xfrm>
                <a:off x="2230" y="2622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40" name="Line 2203"/>
              <p:cNvSpPr>
                <a:spLocks noChangeShapeType="1"/>
              </p:cNvSpPr>
              <p:nvPr/>
            </p:nvSpPr>
            <p:spPr bwMode="auto">
              <a:xfrm>
                <a:off x="2234" y="2627"/>
                <a:ext cx="31" cy="4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41" name="Line 2204"/>
              <p:cNvSpPr>
                <a:spLocks noChangeShapeType="1"/>
              </p:cNvSpPr>
              <p:nvPr/>
            </p:nvSpPr>
            <p:spPr bwMode="auto">
              <a:xfrm>
                <a:off x="2893" y="2730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42" name="Line 2205"/>
              <p:cNvSpPr>
                <a:spLocks noChangeShapeType="1"/>
              </p:cNvSpPr>
              <p:nvPr/>
            </p:nvSpPr>
            <p:spPr bwMode="auto">
              <a:xfrm>
                <a:off x="2893" y="273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43" name="Line 2206"/>
              <p:cNvSpPr>
                <a:spLocks noChangeShapeType="1"/>
              </p:cNvSpPr>
              <p:nvPr/>
            </p:nvSpPr>
            <p:spPr bwMode="auto">
              <a:xfrm flipV="1">
                <a:off x="2872" y="2728"/>
                <a:ext cx="20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44" name="Line 2207"/>
              <p:cNvSpPr>
                <a:spLocks noChangeShapeType="1"/>
              </p:cNvSpPr>
              <p:nvPr/>
            </p:nvSpPr>
            <p:spPr bwMode="auto">
              <a:xfrm>
                <a:off x="1238" y="2597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45" name="Line 2208"/>
              <p:cNvSpPr>
                <a:spLocks noChangeShapeType="1"/>
              </p:cNvSpPr>
              <p:nvPr/>
            </p:nvSpPr>
            <p:spPr bwMode="auto">
              <a:xfrm flipV="1">
                <a:off x="1238" y="2545"/>
                <a:ext cx="34" cy="5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46" name="Line 2209"/>
              <p:cNvSpPr>
                <a:spLocks noChangeShapeType="1"/>
              </p:cNvSpPr>
              <p:nvPr/>
            </p:nvSpPr>
            <p:spPr bwMode="auto">
              <a:xfrm flipV="1">
                <a:off x="1259" y="2602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47" name="Line 2210"/>
              <p:cNvSpPr>
                <a:spLocks noChangeShapeType="1"/>
              </p:cNvSpPr>
              <p:nvPr/>
            </p:nvSpPr>
            <p:spPr bwMode="auto">
              <a:xfrm flipV="1">
                <a:off x="1263" y="2566"/>
                <a:ext cx="34" cy="39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48" name="Line 2211"/>
              <p:cNvSpPr>
                <a:spLocks noChangeShapeType="1"/>
              </p:cNvSpPr>
              <p:nvPr/>
            </p:nvSpPr>
            <p:spPr bwMode="auto">
              <a:xfrm>
                <a:off x="2549" y="2727"/>
                <a:ext cx="35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49" name="Line 2212"/>
              <p:cNvSpPr>
                <a:spLocks noChangeShapeType="1"/>
              </p:cNvSpPr>
              <p:nvPr/>
            </p:nvSpPr>
            <p:spPr bwMode="auto">
              <a:xfrm>
                <a:off x="2549" y="272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50" name="Line 2213"/>
              <p:cNvSpPr>
                <a:spLocks noChangeShapeType="1"/>
              </p:cNvSpPr>
              <p:nvPr/>
            </p:nvSpPr>
            <p:spPr bwMode="auto">
              <a:xfrm flipV="1">
                <a:off x="2528" y="2727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51" name="Line 2214"/>
              <p:cNvSpPr>
                <a:spLocks noChangeShapeType="1"/>
              </p:cNvSpPr>
              <p:nvPr/>
            </p:nvSpPr>
            <p:spPr bwMode="auto">
              <a:xfrm flipV="1">
                <a:off x="2328" y="2515"/>
                <a:ext cx="20" cy="4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52" name="Line 2215"/>
              <p:cNvSpPr>
                <a:spLocks noChangeShapeType="1"/>
              </p:cNvSpPr>
              <p:nvPr/>
            </p:nvSpPr>
            <p:spPr bwMode="auto">
              <a:xfrm flipH="1">
                <a:off x="2328" y="2558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53" name="Line 2216"/>
              <p:cNvSpPr>
                <a:spLocks noChangeShapeType="1"/>
              </p:cNvSpPr>
              <p:nvPr/>
            </p:nvSpPr>
            <p:spPr bwMode="auto">
              <a:xfrm>
                <a:off x="2294" y="2486"/>
                <a:ext cx="35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54" name="Line 2217"/>
              <p:cNvSpPr>
                <a:spLocks noChangeShapeType="1"/>
              </p:cNvSpPr>
              <p:nvPr/>
            </p:nvSpPr>
            <p:spPr bwMode="auto">
              <a:xfrm>
                <a:off x="3142" y="2728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55" name="Line 2218"/>
              <p:cNvSpPr>
                <a:spLocks noChangeShapeType="1"/>
              </p:cNvSpPr>
              <p:nvPr/>
            </p:nvSpPr>
            <p:spPr bwMode="auto">
              <a:xfrm>
                <a:off x="3142" y="272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56" name="Line 2219"/>
              <p:cNvSpPr>
                <a:spLocks noChangeShapeType="1"/>
              </p:cNvSpPr>
              <p:nvPr/>
            </p:nvSpPr>
            <p:spPr bwMode="auto">
              <a:xfrm flipV="1">
                <a:off x="3124" y="2729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57" name="Line 2220"/>
              <p:cNvSpPr>
                <a:spLocks noChangeShapeType="1"/>
              </p:cNvSpPr>
              <p:nvPr/>
            </p:nvSpPr>
            <p:spPr bwMode="auto">
              <a:xfrm>
                <a:off x="2454" y="2720"/>
                <a:ext cx="3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58" name="Line 2221"/>
              <p:cNvSpPr>
                <a:spLocks noChangeShapeType="1"/>
              </p:cNvSpPr>
              <p:nvPr/>
            </p:nvSpPr>
            <p:spPr bwMode="auto">
              <a:xfrm>
                <a:off x="2454" y="272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59" name="Line 2222"/>
              <p:cNvSpPr>
                <a:spLocks noChangeShapeType="1"/>
              </p:cNvSpPr>
              <p:nvPr/>
            </p:nvSpPr>
            <p:spPr bwMode="auto">
              <a:xfrm flipV="1">
                <a:off x="2433" y="2719"/>
                <a:ext cx="24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60" name="Line 2223"/>
              <p:cNvSpPr>
                <a:spLocks noChangeShapeType="1"/>
              </p:cNvSpPr>
              <p:nvPr/>
            </p:nvSpPr>
            <p:spPr bwMode="auto">
              <a:xfrm>
                <a:off x="2798" y="2728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61" name="Line 2224"/>
              <p:cNvSpPr>
                <a:spLocks noChangeShapeType="1"/>
              </p:cNvSpPr>
              <p:nvPr/>
            </p:nvSpPr>
            <p:spPr bwMode="auto">
              <a:xfrm>
                <a:off x="2798" y="272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62" name="Line 2225"/>
              <p:cNvSpPr>
                <a:spLocks noChangeShapeType="1"/>
              </p:cNvSpPr>
              <p:nvPr/>
            </p:nvSpPr>
            <p:spPr bwMode="auto">
              <a:xfrm flipV="1">
                <a:off x="2776" y="2726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63" name="Line 2226"/>
              <p:cNvSpPr>
                <a:spLocks noChangeShapeType="1"/>
              </p:cNvSpPr>
              <p:nvPr/>
            </p:nvSpPr>
            <p:spPr bwMode="auto">
              <a:xfrm flipV="1">
                <a:off x="2338" y="2705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64" name="Line 2227"/>
              <p:cNvSpPr>
                <a:spLocks noChangeShapeType="1"/>
              </p:cNvSpPr>
              <p:nvPr/>
            </p:nvSpPr>
            <p:spPr bwMode="auto">
              <a:xfrm>
                <a:off x="2359" y="270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65" name="Line 2228"/>
              <p:cNvSpPr>
                <a:spLocks noChangeShapeType="1"/>
              </p:cNvSpPr>
              <p:nvPr/>
            </p:nvSpPr>
            <p:spPr bwMode="auto">
              <a:xfrm>
                <a:off x="2363" y="2705"/>
                <a:ext cx="30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66" name="Line 2229"/>
              <p:cNvSpPr>
                <a:spLocks noChangeShapeType="1"/>
              </p:cNvSpPr>
              <p:nvPr/>
            </p:nvSpPr>
            <p:spPr bwMode="auto">
              <a:xfrm>
                <a:off x="2682" y="1952"/>
                <a:ext cx="34" cy="12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67" name="Line 2230"/>
              <p:cNvSpPr>
                <a:spLocks noChangeShapeType="1"/>
              </p:cNvSpPr>
              <p:nvPr/>
            </p:nvSpPr>
            <p:spPr bwMode="auto">
              <a:xfrm flipH="1">
                <a:off x="2716" y="2068"/>
                <a:ext cx="1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2231"/>
            <p:cNvGrpSpPr>
              <a:grpSpLocks/>
            </p:cNvGrpSpPr>
            <p:nvPr/>
          </p:nvGrpSpPr>
          <p:grpSpPr bwMode="auto">
            <a:xfrm>
              <a:off x="1484" y="2969"/>
              <a:ext cx="1612" cy="684"/>
              <a:chOff x="1321" y="1663"/>
              <a:chExt cx="2127" cy="1081"/>
            </a:xfrm>
          </p:grpSpPr>
          <p:sp>
            <p:nvSpPr>
              <p:cNvPr id="32968" name="Line 2232"/>
              <p:cNvSpPr>
                <a:spLocks noChangeShapeType="1"/>
              </p:cNvSpPr>
              <p:nvPr/>
            </p:nvSpPr>
            <p:spPr bwMode="auto">
              <a:xfrm flipV="1">
                <a:off x="2719" y="2002"/>
                <a:ext cx="17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69" name="Line 2233"/>
              <p:cNvSpPr>
                <a:spLocks noChangeShapeType="1"/>
              </p:cNvSpPr>
              <p:nvPr/>
            </p:nvSpPr>
            <p:spPr bwMode="auto">
              <a:xfrm flipV="1">
                <a:off x="3406" y="2734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70" name="Line 2234"/>
              <p:cNvSpPr>
                <a:spLocks noChangeShapeType="1"/>
              </p:cNvSpPr>
              <p:nvPr/>
            </p:nvSpPr>
            <p:spPr bwMode="auto">
              <a:xfrm>
                <a:off x="3390" y="2727"/>
                <a:ext cx="3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71" name="Line 2235"/>
              <p:cNvSpPr>
                <a:spLocks noChangeShapeType="1"/>
              </p:cNvSpPr>
              <p:nvPr/>
            </p:nvSpPr>
            <p:spPr bwMode="auto">
              <a:xfrm>
                <a:off x="3390" y="272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72" name="Line 2236"/>
              <p:cNvSpPr>
                <a:spLocks noChangeShapeType="1"/>
              </p:cNvSpPr>
              <p:nvPr/>
            </p:nvSpPr>
            <p:spPr bwMode="auto">
              <a:xfrm flipV="1">
                <a:off x="3369" y="2726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73" name="Line 2237"/>
              <p:cNvSpPr>
                <a:spLocks noChangeShapeType="1"/>
              </p:cNvSpPr>
              <p:nvPr/>
            </p:nvSpPr>
            <p:spPr bwMode="auto">
              <a:xfrm flipV="1">
                <a:off x="3029" y="2726"/>
                <a:ext cx="17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74" name="Line 2238"/>
              <p:cNvSpPr>
                <a:spLocks noChangeShapeType="1"/>
              </p:cNvSpPr>
              <p:nvPr/>
            </p:nvSpPr>
            <p:spPr bwMode="auto">
              <a:xfrm>
                <a:off x="3046" y="272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75" name="Line 2239"/>
              <p:cNvSpPr>
                <a:spLocks noChangeShapeType="1"/>
              </p:cNvSpPr>
              <p:nvPr/>
            </p:nvSpPr>
            <p:spPr bwMode="auto">
              <a:xfrm>
                <a:off x="3050" y="2726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76" name="Line 2240"/>
              <p:cNvSpPr>
                <a:spLocks noChangeShapeType="1"/>
              </p:cNvSpPr>
              <p:nvPr/>
            </p:nvSpPr>
            <p:spPr bwMode="auto">
              <a:xfrm>
                <a:off x="2273" y="2536"/>
                <a:ext cx="34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77" name="Line 2241"/>
              <p:cNvSpPr>
                <a:spLocks noChangeShapeType="1"/>
              </p:cNvSpPr>
              <p:nvPr/>
            </p:nvSpPr>
            <p:spPr bwMode="auto">
              <a:xfrm flipH="1">
                <a:off x="2307" y="2598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78" name="Line 2242"/>
              <p:cNvSpPr>
                <a:spLocks noChangeShapeType="1"/>
              </p:cNvSpPr>
              <p:nvPr/>
            </p:nvSpPr>
            <p:spPr bwMode="auto">
              <a:xfrm flipV="1">
                <a:off x="2310" y="2562"/>
                <a:ext cx="17" cy="3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79" name="Line 2243"/>
              <p:cNvSpPr>
                <a:spLocks noChangeShapeType="1"/>
              </p:cNvSpPr>
              <p:nvPr/>
            </p:nvSpPr>
            <p:spPr bwMode="auto">
              <a:xfrm flipV="1">
                <a:off x="2267" y="2638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80" name="Line 2244"/>
              <p:cNvSpPr>
                <a:spLocks noChangeShapeType="1"/>
              </p:cNvSpPr>
              <p:nvPr/>
            </p:nvSpPr>
            <p:spPr bwMode="auto">
              <a:xfrm>
                <a:off x="2252" y="2582"/>
                <a:ext cx="33" cy="5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81" name="Line 2245"/>
              <p:cNvSpPr>
                <a:spLocks noChangeShapeType="1"/>
              </p:cNvSpPr>
              <p:nvPr/>
            </p:nvSpPr>
            <p:spPr bwMode="auto">
              <a:xfrm flipV="1">
                <a:off x="2681" y="2725"/>
                <a:ext cx="22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82" name="Line 2246"/>
              <p:cNvSpPr>
                <a:spLocks noChangeShapeType="1"/>
              </p:cNvSpPr>
              <p:nvPr/>
            </p:nvSpPr>
            <p:spPr bwMode="auto">
              <a:xfrm>
                <a:off x="2703" y="272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83" name="Line 2247"/>
              <p:cNvSpPr>
                <a:spLocks noChangeShapeType="1"/>
              </p:cNvSpPr>
              <p:nvPr/>
            </p:nvSpPr>
            <p:spPr bwMode="auto">
              <a:xfrm>
                <a:off x="2706" y="272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84" name="Line 2248"/>
              <p:cNvSpPr>
                <a:spLocks noChangeShapeType="1"/>
              </p:cNvSpPr>
              <p:nvPr/>
            </p:nvSpPr>
            <p:spPr bwMode="auto">
              <a:xfrm>
                <a:off x="2706" y="272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85" name="Line 2249"/>
              <p:cNvSpPr>
                <a:spLocks noChangeShapeType="1"/>
              </p:cNvSpPr>
              <p:nvPr/>
            </p:nvSpPr>
            <p:spPr bwMode="auto">
              <a:xfrm>
                <a:off x="2709" y="2728"/>
                <a:ext cx="28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86" name="Line 2250"/>
              <p:cNvSpPr>
                <a:spLocks noChangeShapeType="1"/>
              </p:cNvSpPr>
              <p:nvPr/>
            </p:nvSpPr>
            <p:spPr bwMode="auto">
              <a:xfrm flipV="1">
                <a:off x="2785" y="1668"/>
                <a:ext cx="22" cy="1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87" name="Line 2251"/>
              <p:cNvSpPr>
                <a:spLocks noChangeShapeType="1"/>
              </p:cNvSpPr>
              <p:nvPr/>
            </p:nvSpPr>
            <p:spPr bwMode="auto">
              <a:xfrm>
                <a:off x="2789" y="1688"/>
                <a:ext cx="33" cy="5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88" name="Line 2252"/>
              <p:cNvSpPr>
                <a:spLocks noChangeShapeType="1"/>
              </p:cNvSpPr>
              <p:nvPr/>
            </p:nvSpPr>
            <p:spPr bwMode="auto">
              <a:xfrm>
                <a:off x="2807" y="1668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89" name="Line 2253"/>
              <p:cNvSpPr>
                <a:spLocks noChangeShapeType="1"/>
              </p:cNvSpPr>
              <p:nvPr/>
            </p:nvSpPr>
            <p:spPr bwMode="auto">
              <a:xfrm>
                <a:off x="2820" y="1737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90" name="Line 2254"/>
              <p:cNvSpPr>
                <a:spLocks noChangeShapeType="1"/>
              </p:cNvSpPr>
              <p:nvPr/>
            </p:nvSpPr>
            <p:spPr bwMode="auto">
              <a:xfrm flipV="1">
                <a:off x="2804" y="1743"/>
                <a:ext cx="17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91" name="Line 2255"/>
              <p:cNvSpPr>
                <a:spLocks noChangeShapeType="1"/>
              </p:cNvSpPr>
              <p:nvPr/>
            </p:nvSpPr>
            <p:spPr bwMode="auto">
              <a:xfrm flipV="1">
                <a:off x="2780" y="1677"/>
                <a:ext cx="1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92" name="Line 2256"/>
              <p:cNvSpPr>
                <a:spLocks noChangeShapeType="1"/>
              </p:cNvSpPr>
              <p:nvPr/>
            </p:nvSpPr>
            <p:spPr bwMode="auto">
              <a:xfrm>
                <a:off x="2794" y="1674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93" name="Line 2257"/>
              <p:cNvSpPr>
                <a:spLocks noChangeShapeType="1"/>
              </p:cNvSpPr>
              <p:nvPr/>
            </p:nvSpPr>
            <p:spPr bwMode="auto">
              <a:xfrm>
                <a:off x="2797" y="1672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94" name="Line 2258"/>
              <p:cNvSpPr>
                <a:spLocks noChangeShapeType="1"/>
              </p:cNvSpPr>
              <p:nvPr/>
            </p:nvSpPr>
            <p:spPr bwMode="auto">
              <a:xfrm>
                <a:off x="2800" y="1670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95" name="Line 2259"/>
              <p:cNvSpPr>
                <a:spLocks noChangeShapeType="1"/>
              </p:cNvSpPr>
              <p:nvPr/>
            </p:nvSpPr>
            <p:spPr bwMode="auto">
              <a:xfrm>
                <a:off x="2804" y="1668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96" name="Line 2260"/>
              <p:cNvSpPr>
                <a:spLocks noChangeShapeType="1"/>
              </p:cNvSpPr>
              <p:nvPr/>
            </p:nvSpPr>
            <p:spPr bwMode="auto">
              <a:xfrm flipV="1">
                <a:off x="2289" y="2602"/>
                <a:ext cx="20" cy="3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97" name="Line 2261"/>
              <p:cNvSpPr>
                <a:spLocks noChangeShapeType="1"/>
              </p:cNvSpPr>
              <p:nvPr/>
            </p:nvSpPr>
            <p:spPr bwMode="auto">
              <a:xfrm>
                <a:off x="3295" y="2725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98" name="Line 2262"/>
              <p:cNvSpPr>
                <a:spLocks noChangeShapeType="1"/>
              </p:cNvSpPr>
              <p:nvPr/>
            </p:nvSpPr>
            <p:spPr bwMode="auto">
              <a:xfrm>
                <a:off x="3295" y="272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99" name="Line 2263"/>
              <p:cNvSpPr>
                <a:spLocks noChangeShapeType="1"/>
              </p:cNvSpPr>
              <p:nvPr/>
            </p:nvSpPr>
            <p:spPr bwMode="auto">
              <a:xfrm flipV="1">
                <a:off x="3274" y="2724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00" name="Line 2264"/>
              <p:cNvSpPr>
                <a:spLocks noChangeShapeType="1"/>
              </p:cNvSpPr>
              <p:nvPr/>
            </p:nvSpPr>
            <p:spPr bwMode="auto">
              <a:xfrm>
                <a:off x="2951" y="2724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01" name="Line 2265"/>
              <p:cNvSpPr>
                <a:spLocks noChangeShapeType="1"/>
              </p:cNvSpPr>
              <p:nvPr/>
            </p:nvSpPr>
            <p:spPr bwMode="auto">
              <a:xfrm>
                <a:off x="2951" y="272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02" name="Line 2266"/>
              <p:cNvSpPr>
                <a:spLocks noChangeShapeType="1"/>
              </p:cNvSpPr>
              <p:nvPr/>
            </p:nvSpPr>
            <p:spPr bwMode="auto">
              <a:xfrm flipV="1">
                <a:off x="2933" y="2725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03" name="Line 2267"/>
              <p:cNvSpPr>
                <a:spLocks noChangeShapeType="1"/>
              </p:cNvSpPr>
              <p:nvPr/>
            </p:nvSpPr>
            <p:spPr bwMode="auto">
              <a:xfrm flipV="1">
                <a:off x="1593" y="2399"/>
                <a:ext cx="38" cy="7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04" name="Line 2268"/>
              <p:cNvSpPr>
                <a:spLocks noChangeShapeType="1"/>
              </p:cNvSpPr>
              <p:nvPr/>
            </p:nvSpPr>
            <p:spPr bwMode="auto">
              <a:xfrm flipV="1">
                <a:off x="1593" y="2468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05" name="Line 2269"/>
              <p:cNvSpPr>
                <a:spLocks noChangeShapeType="1"/>
              </p:cNvSpPr>
              <p:nvPr/>
            </p:nvSpPr>
            <p:spPr bwMode="auto">
              <a:xfrm>
                <a:off x="1572" y="2448"/>
                <a:ext cx="21" cy="2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06" name="Line 2270"/>
              <p:cNvSpPr>
                <a:spLocks noChangeShapeType="1"/>
              </p:cNvSpPr>
              <p:nvPr/>
            </p:nvSpPr>
            <p:spPr bwMode="auto">
              <a:xfrm flipV="1">
                <a:off x="2586" y="2723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07" name="Line 2271"/>
              <p:cNvSpPr>
                <a:spLocks noChangeShapeType="1"/>
              </p:cNvSpPr>
              <p:nvPr/>
            </p:nvSpPr>
            <p:spPr bwMode="auto">
              <a:xfrm>
                <a:off x="2607" y="272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08" name="Line 2272"/>
              <p:cNvSpPr>
                <a:spLocks noChangeShapeType="1"/>
              </p:cNvSpPr>
              <p:nvPr/>
            </p:nvSpPr>
            <p:spPr bwMode="auto">
              <a:xfrm>
                <a:off x="2611" y="272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09" name="Line 2273"/>
              <p:cNvSpPr>
                <a:spLocks noChangeShapeType="1"/>
              </p:cNvSpPr>
              <p:nvPr/>
            </p:nvSpPr>
            <p:spPr bwMode="auto">
              <a:xfrm>
                <a:off x="2611" y="272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10" name="Line 2274"/>
              <p:cNvSpPr>
                <a:spLocks noChangeShapeType="1"/>
              </p:cNvSpPr>
              <p:nvPr/>
            </p:nvSpPr>
            <p:spPr bwMode="auto">
              <a:xfrm>
                <a:off x="2614" y="2725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11" name="Line 2275"/>
              <p:cNvSpPr>
                <a:spLocks noChangeShapeType="1"/>
              </p:cNvSpPr>
              <p:nvPr/>
            </p:nvSpPr>
            <p:spPr bwMode="auto">
              <a:xfrm>
                <a:off x="2322" y="2678"/>
                <a:ext cx="38" cy="2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12" name="Line 2276"/>
              <p:cNvSpPr>
                <a:spLocks noChangeShapeType="1"/>
              </p:cNvSpPr>
              <p:nvPr/>
            </p:nvSpPr>
            <p:spPr bwMode="auto">
              <a:xfrm>
                <a:off x="2322" y="2678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13" name="Line 2277"/>
              <p:cNvSpPr>
                <a:spLocks noChangeShapeType="1"/>
              </p:cNvSpPr>
              <p:nvPr/>
            </p:nvSpPr>
            <p:spPr bwMode="auto">
              <a:xfrm flipV="1">
                <a:off x="2304" y="2679"/>
                <a:ext cx="17" cy="2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14" name="Line 2278"/>
              <p:cNvSpPr>
                <a:spLocks noChangeShapeType="1"/>
              </p:cNvSpPr>
              <p:nvPr/>
            </p:nvSpPr>
            <p:spPr bwMode="auto">
              <a:xfrm flipV="1">
                <a:off x="3178" y="2723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15" name="Line 2279"/>
              <p:cNvSpPr>
                <a:spLocks noChangeShapeType="1"/>
              </p:cNvSpPr>
              <p:nvPr/>
            </p:nvSpPr>
            <p:spPr bwMode="auto">
              <a:xfrm>
                <a:off x="3200" y="272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16" name="Line 2280"/>
              <p:cNvSpPr>
                <a:spLocks noChangeShapeType="1"/>
              </p:cNvSpPr>
              <p:nvPr/>
            </p:nvSpPr>
            <p:spPr bwMode="auto">
              <a:xfrm>
                <a:off x="3203" y="272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17" name="Line 2281"/>
              <p:cNvSpPr>
                <a:spLocks noChangeShapeType="1"/>
              </p:cNvSpPr>
              <p:nvPr/>
            </p:nvSpPr>
            <p:spPr bwMode="auto">
              <a:xfrm>
                <a:off x="3203" y="272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18" name="Line 2282"/>
              <p:cNvSpPr>
                <a:spLocks noChangeShapeType="1"/>
              </p:cNvSpPr>
              <p:nvPr/>
            </p:nvSpPr>
            <p:spPr bwMode="auto">
              <a:xfrm>
                <a:off x="3207" y="2725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19" name="Line 2283"/>
              <p:cNvSpPr>
                <a:spLocks noChangeShapeType="1"/>
              </p:cNvSpPr>
              <p:nvPr/>
            </p:nvSpPr>
            <p:spPr bwMode="auto">
              <a:xfrm flipV="1">
                <a:off x="2450" y="2391"/>
                <a:ext cx="24" cy="5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20" name="Line 2284"/>
              <p:cNvSpPr>
                <a:spLocks noChangeShapeType="1"/>
              </p:cNvSpPr>
              <p:nvPr/>
            </p:nvSpPr>
            <p:spPr bwMode="auto">
              <a:xfrm>
                <a:off x="2448" y="2441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21" name="Line 2285"/>
              <p:cNvSpPr>
                <a:spLocks noChangeShapeType="1"/>
              </p:cNvSpPr>
              <p:nvPr/>
            </p:nvSpPr>
            <p:spPr bwMode="auto">
              <a:xfrm>
                <a:off x="2416" y="2347"/>
                <a:ext cx="31" cy="9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22" name="Line 2286"/>
              <p:cNvSpPr>
                <a:spLocks noChangeShapeType="1"/>
              </p:cNvSpPr>
              <p:nvPr/>
            </p:nvSpPr>
            <p:spPr bwMode="auto">
              <a:xfrm flipV="1">
                <a:off x="2835" y="2722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23" name="Line 2287"/>
              <p:cNvSpPr>
                <a:spLocks noChangeShapeType="1"/>
              </p:cNvSpPr>
              <p:nvPr/>
            </p:nvSpPr>
            <p:spPr bwMode="auto">
              <a:xfrm>
                <a:off x="2856" y="272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24" name="Line 2288"/>
              <p:cNvSpPr>
                <a:spLocks noChangeShapeType="1"/>
              </p:cNvSpPr>
              <p:nvPr/>
            </p:nvSpPr>
            <p:spPr bwMode="auto">
              <a:xfrm>
                <a:off x="2859" y="2722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25" name="Line 2289"/>
              <p:cNvSpPr>
                <a:spLocks noChangeShapeType="1"/>
              </p:cNvSpPr>
              <p:nvPr/>
            </p:nvSpPr>
            <p:spPr bwMode="auto">
              <a:xfrm>
                <a:off x="2512" y="2718"/>
                <a:ext cx="3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26" name="Line 2290"/>
              <p:cNvSpPr>
                <a:spLocks noChangeShapeType="1"/>
              </p:cNvSpPr>
              <p:nvPr/>
            </p:nvSpPr>
            <p:spPr bwMode="auto">
              <a:xfrm>
                <a:off x="2512" y="271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27" name="Line 2291"/>
              <p:cNvSpPr>
                <a:spLocks noChangeShapeType="1"/>
              </p:cNvSpPr>
              <p:nvPr/>
            </p:nvSpPr>
            <p:spPr bwMode="auto">
              <a:xfrm flipV="1">
                <a:off x="2495" y="2718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28" name="Line 2292"/>
              <p:cNvSpPr>
                <a:spLocks noChangeShapeType="1"/>
              </p:cNvSpPr>
              <p:nvPr/>
            </p:nvSpPr>
            <p:spPr bwMode="auto">
              <a:xfrm flipV="1">
                <a:off x="2572" y="2238"/>
                <a:ext cx="21" cy="7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29" name="Line 2293"/>
              <p:cNvSpPr>
                <a:spLocks noChangeShapeType="1"/>
              </p:cNvSpPr>
              <p:nvPr/>
            </p:nvSpPr>
            <p:spPr bwMode="auto">
              <a:xfrm>
                <a:off x="2570" y="2304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30" name="Line 2294"/>
              <p:cNvSpPr>
                <a:spLocks noChangeShapeType="1"/>
              </p:cNvSpPr>
              <p:nvPr/>
            </p:nvSpPr>
            <p:spPr bwMode="auto">
              <a:xfrm>
                <a:off x="2539" y="2192"/>
                <a:ext cx="34" cy="1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31" name="Line 2295"/>
              <p:cNvSpPr>
                <a:spLocks noChangeShapeType="1"/>
              </p:cNvSpPr>
              <p:nvPr/>
            </p:nvSpPr>
            <p:spPr bwMode="auto">
              <a:xfrm flipV="1">
                <a:off x="2396" y="2706"/>
                <a:ext cx="21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32" name="Line 2296"/>
              <p:cNvSpPr>
                <a:spLocks noChangeShapeType="1"/>
              </p:cNvSpPr>
              <p:nvPr/>
            </p:nvSpPr>
            <p:spPr bwMode="auto">
              <a:xfrm>
                <a:off x="2417" y="270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33" name="Line 2297"/>
              <p:cNvSpPr>
                <a:spLocks noChangeShapeType="1"/>
              </p:cNvSpPr>
              <p:nvPr/>
            </p:nvSpPr>
            <p:spPr bwMode="auto">
              <a:xfrm>
                <a:off x="2421" y="2706"/>
                <a:ext cx="31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34" name="Line 2298"/>
              <p:cNvSpPr>
                <a:spLocks noChangeShapeType="1"/>
              </p:cNvSpPr>
              <p:nvPr/>
            </p:nvSpPr>
            <p:spPr bwMode="auto">
              <a:xfrm flipV="1">
                <a:off x="3087" y="2721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35" name="Line 2299"/>
              <p:cNvSpPr>
                <a:spLocks noChangeShapeType="1"/>
              </p:cNvSpPr>
              <p:nvPr/>
            </p:nvSpPr>
            <p:spPr bwMode="auto">
              <a:xfrm>
                <a:off x="3105" y="272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36" name="Line 2300"/>
              <p:cNvSpPr>
                <a:spLocks noChangeShapeType="1"/>
              </p:cNvSpPr>
              <p:nvPr/>
            </p:nvSpPr>
            <p:spPr bwMode="auto">
              <a:xfrm>
                <a:off x="3108" y="2721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37" name="Line 2301"/>
              <p:cNvSpPr>
                <a:spLocks noChangeShapeType="1"/>
              </p:cNvSpPr>
              <p:nvPr/>
            </p:nvSpPr>
            <p:spPr bwMode="auto">
              <a:xfrm>
                <a:off x="2661" y="2025"/>
                <a:ext cx="33" cy="1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38" name="Line 2302"/>
              <p:cNvSpPr>
                <a:spLocks noChangeShapeType="1"/>
              </p:cNvSpPr>
              <p:nvPr/>
            </p:nvSpPr>
            <p:spPr bwMode="auto">
              <a:xfrm flipH="1">
                <a:off x="2694" y="2143"/>
                <a:ext cx="2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39" name="Line 2303"/>
              <p:cNvSpPr>
                <a:spLocks noChangeShapeType="1"/>
              </p:cNvSpPr>
              <p:nvPr/>
            </p:nvSpPr>
            <p:spPr bwMode="auto">
              <a:xfrm flipV="1">
                <a:off x="2698" y="2076"/>
                <a:ext cx="17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0" name="Line 2304"/>
              <p:cNvSpPr>
                <a:spLocks noChangeShapeType="1"/>
              </p:cNvSpPr>
              <p:nvPr/>
            </p:nvSpPr>
            <p:spPr bwMode="auto">
              <a:xfrm>
                <a:off x="2289" y="2640"/>
                <a:ext cx="34" cy="3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1" name="Line 2305"/>
              <p:cNvSpPr>
                <a:spLocks noChangeShapeType="1"/>
              </p:cNvSpPr>
              <p:nvPr/>
            </p:nvSpPr>
            <p:spPr bwMode="auto">
              <a:xfrm flipV="1">
                <a:off x="2739" y="2720"/>
                <a:ext cx="22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2" name="Line 2306"/>
              <p:cNvSpPr>
                <a:spLocks noChangeShapeType="1"/>
              </p:cNvSpPr>
              <p:nvPr/>
            </p:nvSpPr>
            <p:spPr bwMode="auto">
              <a:xfrm>
                <a:off x="2761" y="272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3" name="Line 2307"/>
              <p:cNvSpPr>
                <a:spLocks noChangeShapeType="1"/>
              </p:cNvSpPr>
              <p:nvPr/>
            </p:nvSpPr>
            <p:spPr bwMode="auto">
              <a:xfrm>
                <a:off x="2764" y="2720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4" name="Line 2308"/>
              <p:cNvSpPr>
                <a:spLocks noChangeShapeType="1"/>
              </p:cNvSpPr>
              <p:nvPr/>
            </p:nvSpPr>
            <p:spPr bwMode="auto">
              <a:xfrm flipV="1">
                <a:off x="1397" y="2510"/>
                <a:ext cx="38" cy="5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5" name="Line 2309"/>
              <p:cNvSpPr>
                <a:spLocks noChangeShapeType="1"/>
              </p:cNvSpPr>
              <p:nvPr/>
            </p:nvSpPr>
            <p:spPr bwMode="auto">
              <a:xfrm flipV="1">
                <a:off x="1397" y="2557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6" name="Line 2310"/>
              <p:cNvSpPr>
                <a:spLocks noChangeShapeType="1"/>
              </p:cNvSpPr>
              <p:nvPr/>
            </p:nvSpPr>
            <p:spPr bwMode="auto">
              <a:xfrm>
                <a:off x="1376" y="2549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7" name="Line 2311"/>
              <p:cNvSpPr>
                <a:spLocks noChangeShapeType="1"/>
              </p:cNvSpPr>
              <p:nvPr/>
            </p:nvSpPr>
            <p:spPr bwMode="auto">
              <a:xfrm>
                <a:off x="3353" y="2720"/>
                <a:ext cx="35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8" name="Line 2312"/>
              <p:cNvSpPr>
                <a:spLocks noChangeShapeType="1"/>
              </p:cNvSpPr>
              <p:nvPr/>
            </p:nvSpPr>
            <p:spPr bwMode="auto">
              <a:xfrm>
                <a:off x="3353" y="272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9" name="Line 2313"/>
              <p:cNvSpPr>
                <a:spLocks noChangeShapeType="1"/>
              </p:cNvSpPr>
              <p:nvPr/>
            </p:nvSpPr>
            <p:spPr bwMode="auto">
              <a:xfrm flipV="1">
                <a:off x="3335" y="2721"/>
                <a:ext cx="1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50" name="Line 2314"/>
              <p:cNvSpPr>
                <a:spLocks noChangeShapeType="1"/>
              </p:cNvSpPr>
              <p:nvPr/>
            </p:nvSpPr>
            <p:spPr bwMode="auto">
              <a:xfrm flipV="1">
                <a:off x="2992" y="2719"/>
                <a:ext cx="17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51" name="Line 2315"/>
              <p:cNvSpPr>
                <a:spLocks noChangeShapeType="1"/>
              </p:cNvSpPr>
              <p:nvPr/>
            </p:nvSpPr>
            <p:spPr bwMode="auto">
              <a:xfrm>
                <a:off x="3009" y="271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52" name="Line 2316"/>
              <p:cNvSpPr>
                <a:spLocks noChangeShapeType="1"/>
              </p:cNvSpPr>
              <p:nvPr/>
            </p:nvSpPr>
            <p:spPr bwMode="auto">
              <a:xfrm>
                <a:off x="3013" y="2719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53" name="Line 2317"/>
              <p:cNvSpPr>
                <a:spLocks noChangeShapeType="1"/>
              </p:cNvSpPr>
              <p:nvPr/>
            </p:nvSpPr>
            <p:spPr bwMode="auto">
              <a:xfrm flipV="1">
                <a:off x="2644" y="2718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54" name="Line 2318"/>
              <p:cNvSpPr>
                <a:spLocks noChangeShapeType="1"/>
              </p:cNvSpPr>
              <p:nvPr/>
            </p:nvSpPr>
            <p:spPr bwMode="auto">
              <a:xfrm>
                <a:off x="2666" y="271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55" name="Line 2319"/>
              <p:cNvSpPr>
                <a:spLocks noChangeShapeType="1"/>
              </p:cNvSpPr>
              <p:nvPr/>
            </p:nvSpPr>
            <p:spPr bwMode="auto">
              <a:xfrm>
                <a:off x="2669" y="2718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56" name="Line 2320"/>
              <p:cNvSpPr>
                <a:spLocks noChangeShapeType="1"/>
              </p:cNvSpPr>
              <p:nvPr/>
            </p:nvSpPr>
            <p:spPr bwMode="auto">
              <a:xfrm>
                <a:off x="3258" y="2718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57" name="Line 2321"/>
              <p:cNvSpPr>
                <a:spLocks noChangeShapeType="1"/>
              </p:cNvSpPr>
              <p:nvPr/>
            </p:nvSpPr>
            <p:spPr bwMode="auto">
              <a:xfrm>
                <a:off x="3258" y="271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58" name="Line 2322"/>
              <p:cNvSpPr>
                <a:spLocks noChangeShapeType="1"/>
              </p:cNvSpPr>
              <p:nvPr/>
            </p:nvSpPr>
            <p:spPr bwMode="auto">
              <a:xfrm flipV="1">
                <a:off x="3237" y="2717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59" name="Line 2323"/>
              <p:cNvSpPr>
                <a:spLocks noChangeShapeType="1"/>
              </p:cNvSpPr>
              <p:nvPr/>
            </p:nvSpPr>
            <p:spPr bwMode="auto">
              <a:xfrm flipV="1">
                <a:off x="2896" y="2717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60" name="Line 2324"/>
              <p:cNvSpPr>
                <a:spLocks noChangeShapeType="1"/>
              </p:cNvSpPr>
              <p:nvPr/>
            </p:nvSpPr>
            <p:spPr bwMode="auto">
              <a:xfrm>
                <a:off x="2914" y="271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61" name="Line 2325"/>
              <p:cNvSpPr>
                <a:spLocks noChangeShapeType="1"/>
              </p:cNvSpPr>
              <p:nvPr/>
            </p:nvSpPr>
            <p:spPr bwMode="auto">
              <a:xfrm>
                <a:off x="2918" y="2717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62" name="Line 2326"/>
              <p:cNvSpPr>
                <a:spLocks noChangeShapeType="1"/>
              </p:cNvSpPr>
              <p:nvPr/>
            </p:nvSpPr>
            <p:spPr bwMode="auto">
              <a:xfrm flipV="1">
                <a:off x="2553" y="2714"/>
                <a:ext cx="17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63" name="Line 2327"/>
              <p:cNvSpPr>
                <a:spLocks noChangeShapeType="1"/>
              </p:cNvSpPr>
              <p:nvPr/>
            </p:nvSpPr>
            <p:spPr bwMode="auto">
              <a:xfrm>
                <a:off x="2570" y="271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64" name="Line 2328"/>
              <p:cNvSpPr>
                <a:spLocks noChangeShapeType="1"/>
              </p:cNvSpPr>
              <p:nvPr/>
            </p:nvSpPr>
            <p:spPr bwMode="auto">
              <a:xfrm>
                <a:off x="2574" y="271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65" name="Line 2329"/>
              <p:cNvSpPr>
                <a:spLocks noChangeShapeType="1"/>
              </p:cNvSpPr>
              <p:nvPr/>
            </p:nvSpPr>
            <p:spPr bwMode="auto">
              <a:xfrm>
                <a:off x="2574" y="271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66" name="Line 2330"/>
              <p:cNvSpPr>
                <a:spLocks noChangeShapeType="1"/>
              </p:cNvSpPr>
              <p:nvPr/>
            </p:nvSpPr>
            <p:spPr bwMode="auto">
              <a:xfrm>
                <a:off x="2577" y="2716"/>
                <a:ext cx="2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67" name="Line 2331"/>
              <p:cNvSpPr>
                <a:spLocks noChangeShapeType="1"/>
              </p:cNvSpPr>
              <p:nvPr/>
            </p:nvSpPr>
            <p:spPr bwMode="auto">
              <a:xfrm>
                <a:off x="2395" y="2411"/>
                <a:ext cx="34" cy="8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68" name="Line 2332"/>
              <p:cNvSpPr>
                <a:spLocks noChangeShapeType="1"/>
              </p:cNvSpPr>
              <p:nvPr/>
            </p:nvSpPr>
            <p:spPr bwMode="auto">
              <a:xfrm>
                <a:off x="2427" y="2496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69" name="Line 2333"/>
              <p:cNvSpPr>
                <a:spLocks noChangeShapeType="1"/>
              </p:cNvSpPr>
              <p:nvPr/>
            </p:nvSpPr>
            <p:spPr bwMode="auto">
              <a:xfrm flipV="1">
                <a:off x="2432" y="2445"/>
                <a:ext cx="17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70" name="Line 2334"/>
              <p:cNvSpPr>
                <a:spLocks noChangeShapeType="1"/>
              </p:cNvSpPr>
              <p:nvPr/>
            </p:nvSpPr>
            <p:spPr bwMode="auto">
              <a:xfrm>
                <a:off x="2380" y="2684"/>
                <a:ext cx="38" cy="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71" name="Line 2335"/>
              <p:cNvSpPr>
                <a:spLocks noChangeShapeType="1"/>
              </p:cNvSpPr>
              <p:nvPr/>
            </p:nvSpPr>
            <p:spPr bwMode="auto">
              <a:xfrm>
                <a:off x="2380" y="2684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72" name="Line 2336"/>
              <p:cNvSpPr>
                <a:spLocks noChangeShapeType="1"/>
              </p:cNvSpPr>
              <p:nvPr/>
            </p:nvSpPr>
            <p:spPr bwMode="auto">
              <a:xfrm flipV="1">
                <a:off x="2363" y="2687"/>
                <a:ext cx="17" cy="1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73" name="Line 2337"/>
              <p:cNvSpPr>
                <a:spLocks noChangeShapeType="1"/>
              </p:cNvSpPr>
              <p:nvPr/>
            </p:nvSpPr>
            <p:spPr bwMode="auto">
              <a:xfrm>
                <a:off x="2804" y="1801"/>
                <a:ext cx="34" cy="1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74" name="Line 2338"/>
              <p:cNvSpPr>
                <a:spLocks noChangeShapeType="1"/>
              </p:cNvSpPr>
              <p:nvPr/>
            </p:nvSpPr>
            <p:spPr bwMode="auto">
              <a:xfrm flipH="1">
                <a:off x="2838" y="1905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75" name="Line 2339"/>
              <p:cNvSpPr>
                <a:spLocks noChangeShapeType="1"/>
              </p:cNvSpPr>
              <p:nvPr/>
            </p:nvSpPr>
            <p:spPr bwMode="auto">
              <a:xfrm flipV="1">
                <a:off x="2826" y="1699"/>
                <a:ext cx="17" cy="3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76" name="Line 2340"/>
              <p:cNvSpPr>
                <a:spLocks noChangeShapeType="1"/>
              </p:cNvSpPr>
              <p:nvPr/>
            </p:nvSpPr>
            <p:spPr bwMode="auto">
              <a:xfrm>
                <a:off x="2810" y="1670"/>
                <a:ext cx="33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77" name="Line 2341"/>
              <p:cNvSpPr>
                <a:spLocks noChangeShapeType="1"/>
              </p:cNvSpPr>
              <p:nvPr/>
            </p:nvSpPr>
            <p:spPr bwMode="auto">
              <a:xfrm flipV="1">
                <a:off x="2841" y="1842"/>
                <a:ext cx="18" cy="6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78" name="Line 2342"/>
              <p:cNvSpPr>
                <a:spLocks noChangeShapeType="1"/>
              </p:cNvSpPr>
              <p:nvPr/>
            </p:nvSpPr>
            <p:spPr bwMode="auto">
              <a:xfrm>
                <a:off x="2826" y="1747"/>
                <a:ext cx="33" cy="9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79" name="Line 2343"/>
              <p:cNvSpPr>
                <a:spLocks noChangeShapeType="1"/>
              </p:cNvSpPr>
              <p:nvPr/>
            </p:nvSpPr>
            <p:spPr bwMode="auto">
              <a:xfrm flipV="1">
                <a:off x="3145" y="2716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0" name="Line 2344"/>
              <p:cNvSpPr>
                <a:spLocks noChangeShapeType="1"/>
              </p:cNvSpPr>
              <p:nvPr/>
            </p:nvSpPr>
            <p:spPr bwMode="auto">
              <a:xfrm>
                <a:off x="3163" y="271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1" name="Line 2345"/>
              <p:cNvSpPr>
                <a:spLocks noChangeShapeType="1"/>
              </p:cNvSpPr>
              <p:nvPr/>
            </p:nvSpPr>
            <p:spPr bwMode="auto">
              <a:xfrm>
                <a:off x="3166" y="2716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2" name="Line 2346"/>
              <p:cNvSpPr>
                <a:spLocks noChangeShapeType="1"/>
              </p:cNvSpPr>
              <p:nvPr/>
            </p:nvSpPr>
            <p:spPr bwMode="auto">
              <a:xfrm flipV="1">
                <a:off x="2454" y="2705"/>
                <a:ext cx="22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3" name="Line 2347"/>
              <p:cNvSpPr>
                <a:spLocks noChangeShapeType="1"/>
              </p:cNvSpPr>
              <p:nvPr/>
            </p:nvSpPr>
            <p:spPr bwMode="auto">
              <a:xfrm>
                <a:off x="2476" y="270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4" name="Line 2348"/>
              <p:cNvSpPr>
                <a:spLocks noChangeShapeType="1"/>
              </p:cNvSpPr>
              <p:nvPr/>
            </p:nvSpPr>
            <p:spPr bwMode="auto">
              <a:xfrm>
                <a:off x="2479" y="2705"/>
                <a:ext cx="31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5" name="Line 2349"/>
              <p:cNvSpPr>
                <a:spLocks noChangeShapeType="1"/>
              </p:cNvSpPr>
              <p:nvPr/>
            </p:nvSpPr>
            <p:spPr bwMode="auto">
              <a:xfrm flipV="1">
                <a:off x="2810" y="1663"/>
                <a:ext cx="18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6" name="Line 2350"/>
              <p:cNvSpPr>
                <a:spLocks noChangeShapeType="1"/>
              </p:cNvSpPr>
              <p:nvPr/>
            </p:nvSpPr>
            <p:spPr bwMode="auto">
              <a:xfrm>
                <a:off x="2828" y="166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7" name="Line 2351"/>
              <p:cNvSpPr>
                <a:spLocks noChangeShapeType="1"/>
              </p:cNvSpPr>
              <p:nvPr/>
            </p:nvSpPr>
            <p:spPr bwMode="auto">
              <a:xfrm flipV="1">
                <a:off x="2801" y="2715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8" name="Line 2352"/>
              <p:cNvSpPr>
                <a:spLocks noChangeShapeType="1"/>
              </p:cNvSpPr>
              <p:nvPr/>
            </p:nvSpPr>
            <p:spPr bwMode="auto">
              <a:xfrm>
                <a:off x="2819" y="271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9" name="Line 2353"/>
              <p:cNvSpPr>
                <a:spLocks noChangeShapeType="1"/>
              </p:cNvSpPr>
              <p:nvPr/>
            </p:nvSpPr>
            <p:spPr bwMode="auto">
              <a:xfrm>
                <a:off x="2823" y="2715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90" name="Line 2354"/>
              <p:cNvSpPr>
                <a:spLocks noChangeShapeType="1"/>
              </p:cNvSpPr>
              <p:nvPr/>
            </p:nvSpPr>
            <p:spPr bwMode="auto">
              <a:xfrm flipV="1">
                <a:off x="3394" y="2715"/>
                <a:ext cx="1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91" name="Line 2355"/>
              <p:cNvSpPr>
                <a:spLocks noChangeShapeType="1"/>
              </p:cNvSpPr>
              <p:nvPr/>
            </p:nvSpPr>
            <p:spPr bwMode="auto">
              <a:xfrm>
                <a:off x="3412" y="271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92" name="Line 2356"/>
              <p:cNvSpPr>
                <a:spLocks noChangeShapeType="1"/>
              </p:cNvSpPr>
              <p:nvPr/>
            </p:nvSpPr>
            <p:spPr bwMode="auto">
              <a:xfrm flipV="1">
                <a:off x="3431" y="2722"/>
                <a:ext cx="17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93" name="Line 2357"/>
              <p:cNvSpPr>
                <a:spLocks noChangeShapeType="1"/>
              </p:cNvSpPr>
              <p:nvPr/>
            </p:nvSpPr>
            <p:spPr bwMode="auto">
              <a:xfrm>
                <a:off x="3415" y="2715"/>
                <a:ext cx="33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94" name="Line 2358"/>
              <p:cNvSpPr>
                <a:spLocks noChangeShapeType="1"/>
              </p:cNvSpPr>
              <p:nvPr/>
            </p:nvSpPr>
            <p:spPr bwMode="auto">
              <a:xfrm flipV="1">
                <a:off x="2816" y="1912"/>
                <a:ext cx="24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95" name="Line 2359"/>
              <p:cNvSpPr>
                <a:spLocks noChangeShapeType="1"/>
              </p:cNvSpPr>
              <p:nvPr/>
            </p:nvSpPr>
            <p:spPr bwMode="auto">
              <a:xfrm>
                <a:off x="2815" y="1976"/>
                <a:ext cx="1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96" name="Line 2360"/>
              <p:cNvSpPr>
                <a:spLocks noChangeShapeType="1"/>
              </p:cNvSpPr>
              <p:nvPr/>
            </p:nvSpPr>
            <p:spPr bwMode="auto">
              <a:xfrm>
                <a:off x="2779" y="1866"/>
                <a:ext cx="35" cy="1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97" name="Line 2361"/>
              <p:cNvSpPr>
                <a:spLocks noChangeShapeType="1"/>
              </p:cNvSpPr>
              <p:nvPr/>
            </p:nvSpPr>
            <p:spPr bwMode="auto">
              <a:xfrm flipV="1">
                <a:off x="2847" y="1668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98" name="Line 2362"/>
              <p:cNvSpPr>
                <a:spLocks noChangeShapeType="1"/>
              </p:cNvSpPr>
              <p:nvPr/>
            </p:nvSpPr>
            <p:spPr bwMode="auto">
              <a:xfrm>
                <a:off x="2847" y="1704"/>
                <a:ext cx="33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99" name="Line 2363"/>
              <p:cNvSpPr>
                <a:spLocks noChangeShapeType="1"/>
              </p:cNvSpPr>
              <p:nvPr/>
            </p:nvSpPr>
            <p:spPr bwMode="auto">
              <a:xfrm>
                <a:off x="2865" y="1668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0" name="Line 2364"/>
              <p:cNvSpPr>
                <a:spLocks noChangeShapeType="1"/>
              </p:cNvSpPr>
              <p:nvPr/>
            </p:nvSpPr>
            <p:spPr bwMode="auto">
              <a:xfrm>
                <a:off x="2878" y="1774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1" name="Line 2365"/>
              <p:cNvSpPr>
                <a:spLocks noChangeShapeType="1"/>
              </p:cNvSpPr>
              <p:nvPr/>
            </p:nvSpPr>
            <p:spPr bwMode="auto">
              <a:xfrm>
                <a:off x="2831" y="1663"/>
                <a:ext cx="35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" name="Line 2366"/>
              <p:cNvSpPr>
                <a:spLocks noChangeShapeType="1"/>
              </p:cNvSpPr>
              <p:nvPr/>
            </p:nvSpPr>
            <p:spPr bwMode="auto">
              <a:xfrm flipV="1">
                <a:off x="2862" y="1779"/>
                <a:ext cx="18" cy="5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" name="Line 2367"/>
              <p:cNvSpPr>
                <a:spLocks noChangeShapeType="1"/>
              </p:cNvSpPr>
              <p:nvPr/>
            </p:nvSpPr>
            <p:spPr bwMode="auto">
              <a:xfrm flipV="1">
                <a:off x="3046" y="2714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" name="Line 2368"/>
              <p:cNvSpPr>
                <a:spLocks noChangeShapeType="1"/>
              </p:cNvSpPr>
              <p:nvPr/>
            </p:nvSpPr>
            <p:spPr bwMode="auto">
              <a:xfrm>
                <a:off x="3068" y="271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" name="Line 2369"/>
              <p:cNvSpPr>
                <a:spLocks noChangeShapeType="1"/>
              </p:cNvSpPr>
              <p:nvPr/>
            </p:nvSpPr>
            <p:spPr bwMode="auto">
              <a:xfrm>
                <a:off x="3071" y="271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" name="Line 2370"/>
              <p:cNvSpPr>
                <a:spLocks noChangeShapeType="1"/>
              </p:cNvSpPr>
              <p:nvPr/>
            </p:nvSpPr>
            <p:spPr bwMode="auto">
              <a:xfrm>
                <a:off x="3071" y="271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" name="Line 2371"/>
              <p:cNvSpPr>
                <a:spLocks noChangeShapeType="1"/>
              </p:cNvSpPr>
              <p:nvPr/>
            </p:nvSpPr>
            <p:spPr bwMode="auto">
              <a:xfrm>
                <a:off x="3075" y="2716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" name="Line 2372"/>
              <p:cNvSpPr>
                <a:spLocks noChangeShapeType="1"/>
              </p:cNvSpPr>
              <p:nvPr/>
            </p:nvSpPr>
            <p:spPr bwMode="auto">
              <a:xfrm>
                <a:off x="2724" y="2713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" name="Line 2373"/>
              <p:cNvSpPr>
                <a:spLocks noChangeShapeType="1"/>
              </p:cNvSpPr>
              <p:nvPr/>
            </p:nvSpPr>
            <p:spPr bwMode="auto">
              <a:xfrm>
                <a:off x="2724" y="271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" name="Line 2374"/>
              <p:cNvSpPr>
                <a:spLocks noChangeShapeType="1"/>
              </p:cNvSpPr>
              <p:nvPr/>
            </p:nvSpPr>
            <p:spPr bwMode="auto">
              <a:xfrm flipV="1">
                <a:off x="2706" y="2714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" name="Line 2375"/>
              <p:cNvSpPr>
                <a:spLocks noChangeShapeType="1"/>
              </p:cNvSpPr>
              <p:nvPr/>
            </p:nvSpPr>
            <p:spPr bwMode="auto">
              <a:xfrm flipV="1">
                <a:off x="2551" y="2308"/>
                <a:ext cx="20" cy="6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" name="Line 2376"/>
              <p:cNvSpPr>
                <a:spLocks noChangeShapeType="1"/>
              </p:cNvSpPr>
              <p:nvPr/>
            </p:nvSpPr>
            <p:spPr bwMode="auto">
              <a:xfrm flipH="1">
                <a:off x="2551" y="2367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" name="Line 2377"/>
              <p:cNvSpPr>
                <a:spLocks noChangeShapeType="1"/>
              </p:cNvSpPr>
              <p:nvPr/>
            </p:nvSpPr>
            <p:spPr bwMode="auto">
              <a:xfrm>
                <a:off x="2517" y="2262"/>
                <a:ext cx="35" cy="10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" name="Line 2378"/>
              <p:cNvSpPr>
                <a:spLocks noChangeShapeType="1"/>
              </p:cNvSpPr>
              <p:nvPr/>
            </p:nvSpPr>
            <p:spPr bwMode="auto">
              <a:xfrm>
                <a:off x="2639" y="2100"/>
                <a:ext cx="34" cy="1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5" name="Line 2379"/>
              <p:cNvSpPr>
                <a:spLocks noChangeShapeType="1"/>
              </p:cNvSpPr>
              <p:nvPr/>
            </p:nvSpPr>
            <p:spPr bwMode="auto">
              <a:xfrm flipH="1">
                <a:off x="2673" y="2216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6" name="Line 2380"/>
              <p:cNvSpPr>
                <a:spLocks noChangeShapeType="1"/>
              </p:cNvSpPr>
              <p:nvPr/>
            </p:nvSpPr>
            <p:spPr bwMode="auto">
              <a:xfrm flipV="1">
                <a:off x="2676" y="2148"/>
                <a:ext cx="17" cy="6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7" name="Line 2381"/>
              <p:cNvSpPr>
                <a:spLocks noChangeShapeType="1"/>
              </p:cNvSpPr>
              <p:nvPr/>
            </p:nvSpPr>
            <p:spPr bwMode="auto">
              <a:xfrm flipV="1">
                <a:off x="2325" y="2651"/>
                <a:ext cx="18" cy="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8" name="Line 2382"/>
              <p:cNvSpPr>
                <a:spLocks noChangeShapeType="1"/>
              </p:cNvSpPr>
              <p:nvPr/>
            </p:nvSpPr>
            <p:spPr bwMode="auto">
              <a:xfrm>
                <a:off x="2343" y="2651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9" name="Line 2383"/>
              <p:cNvSpPr>
                <a:spLocks noChangeShapeType="1"/>
              </p:cNvSpPr>
              <p:nvPr/>
            </p:nvSpPr>
            <p:spPr bwMode="auto">
              <a:xfrm>
                <a:off x="2347" y="265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0" name="Line 2384"/>
              <p:cNvSpPr>
                <a:spLocks noChangeShapeType="1"/>
              </p:cNvSpPr>
              <p:nvPr/>
            </p:nvSpPr>
            <p:spPr bwMode="auto">
              <a:xfrm>
                <a:off x="2347" y="265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1" name="Line 2385"/>
              <p:cNvSpPr>
                <a:spLocks noChangeShapeType="1"/>
              </p:cNvSpPr>
              <p:nvPr/>
            </p:nvSpPr>
            <p:spPr bwMode="auto">
              <a:xfrm>
                <a:off x="2350" y="2656"/>
                <a:ext cx="31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2" name="Line 2386"/>
              <p:cNvSpPr>
                <a:spLocks noChangeShapeType="1"/>
              </p:cNvSpPr>
              <p:nvPr/>
            </p:nvSpPr>
            <p:spPr bwMode="auto">
              <a:xfrm flipV="1">
                <a:off x="3299" y="2713"/>
                <a:ext cx="17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" name="Line 2387"/>
              <p:cNvSpPr>
                <a:spLocks noChangeShapeType="1"/>
              </p:cNvSpPr>
              <p:nvPr/>
            </p:nvSpPr>
            <p:spPr bwMode="auto">
              <a:xfrm>
                <a:off x="3316" y="271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4" name="Line 2388"/>
              <p:cNvSpPr>
                <a:spLocks noChangeShapeType="1"/>
              </p:cNvSpPr>
              <p:nvPr/>
            </p:nvSpPr>
            <p:spPr bwMode="auto">
              <a:xfrm>
                <a:off x="3320" y="2713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5" name="Line 2389"/>
              <p:cNvSpPr>
                <a:spLocks noChangeShapeType="1"/>
              </p:cNvSpPr>
              <p:nvPr/>
            </p:nvSpPr>
            <p:spPr bwMode="auto">
              <a:xfrm>
                <a:off x="1514" y="2493"/>
                <a:ext cx="21" cy="18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6" name="Line 2390"/>
              <p:cNvSpPr>
                <a:spLocks noChangeShapeType="1"/>
              </p:cNvSpPr>
              <p:nvPr/>
            </p:nvSpPr>
            <p:spPr bwMode="auto">
              <a:xfrm flipV="1">
                <a:off x="1535" y="2507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7" name="Line 2391"/>
              <p:cNvSpPr>
                <a:spLocks noChangeShapeType="1"/>
              </p:cNvSpPr>
              <p:nvPr/>
            </p:nvSpPr>
            <p:spPr bwMode="auto">
              <a:xfrm flipV="1">
                <a:off x="1538" y="250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8" name="Line 2392"/>
              <p:cNvSpPr>
                <a:spLocks noChangeShapeType="1"/>
              </p:cNvSpPr>
              <p:nvPr/>
            </p:nvSpPr>
            <p:spPr bwMode="auto">
              <a:xfrm flipV="1">
                <a:off x="1538" y="2502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9" name="Line 2393"/>
              <p:cNvSpPr>
                <a:spLocks noChangeShapeType="1"/>
              </p:cNvSpPr>
              <p:nvPr/>
            </p:nvSpPr>
            <p:spPr bwMode="auto">
              <a:xfrm flipV="1">
                <a:off x="1542" y="2448"/>
                <a:ext cx="31" cy="5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30" name="Line 2394"/>
              <p:cNvSpPr>
                <a:spLocks noChangeShapeType="1"/>
              </p:cNvSpPr>
              <p:nvPr/>
            </p:nvSpPr>
            <p:spPr bwMode="auto">
              <a:xfrm>
                <a:off x="2310" y="2605"/>
                <a:ext cx="31" cy="4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31" name="Line 2395"/>
              <p:cNvSpPr>
                <a:spLocks noChangeShapeType="1"/>
              </p:cNvSpPr>
              <p:nvPr/>
            </p:nvSpPr>
            <p:spPr bwMode="auto">
              <a:xfrm>
                <a:off x="2973" y="2712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32" name="Line 2396"/>
              <p:cNvSpPr>
                <a:spLocks noChangeShapeType="1"/>
              </p:cNvSpPr>
              <p:nvPr/>
            </p:nvSpPr>
            <p:spPr bwMode="auto">
              <a:xfrm>
                <a:off x="2973" y="271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33" name="Line 2397"/>
              <p:cNvSpPr>
                <a:spLocks noChangeShapeType="1"/>
              </p:cNvSpPr>
              <p:nvPr/>
            </p:nvSpPr>
            <p:spPr bwMode="auto">
              <a:xfrm flipV="1">
                <a:off x="2955" y="2713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34" name="Line 2398"/>
              <p:cNvSpPr>
                <a:spLocks noChangeShapeType="1"/>
              </p:cNvSpPr>
              <p:nvPr/>
            </p:nvSpPr>
            <p:spPr bwMode="auto">
              <a:xfrm>
                <a:off x="1321" y="2579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35" name="Line 2399"/>
              <p:cNvSpPr>
                <a:spLocks noChangeShapeType="1"/>
              </p:cNvSpPr>
              <p:nvPr/>
            </p:nvSpPr>
            <p:spPr bwMode="auto">
              <a:xfrm flipV="1">
                <a:off x="1339" y="2585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36" name="Line 2400"/>
              <p:cNvSpPr>
                <a:spLocks noChangeShapeType="1"/>
              </p:cNvSpPr>
              <p:nvPr/>
            </p:nvSpPr>
            <p:spPr bwMode="auto">
              <a:xfrm flipV="1">
                <a:off x="1342" y="258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37" name="Line 2401"/>
              <p:cNvSpPr>
                <a:spLocks noChangeShapeType="1"/>
              </p:cNvSpPr>
              <p:nvPr/>
            </p:nvSpPr>
            <p:spPr bwMode="auto">
              <a:xfrm flipV="1">
                <a:off x="1342" y="2583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38" name="Line 2402"/>
              <p:cNvSpPr>
                <a:spLocks noChangeShapeType="1"/>
              </p:cNvSpPr>
              <p:nvPr/>
            </p:nvSpPr>
            <p:spPr bwMode="auto">
              <a:xfrm flipV="1">
                <a:off x="1346" y="2549"/>
                <a:ext cx="31" cy="3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39" name="Line 2403"/>
              <p:cNvSpPr>
                <a:spLocks noChangeShapeType="1"/>
              </p:cNvSpPr>
              <p:nvPr/>
            </p:nvSpPr>
            <p:spPr bwMode="auto">
              <a:xfrm>
                <a:off x="2629" y="2710"/>
                <a:ext cx="3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40" name="Line 2404"/>
              <p:cNvSpPr>
                <a:spLocks noChangeShapeType="1"/>
              </p:cNvSpPr>
              <p:nvPr/>
            </p:nvSpPr>
            <p:spPr bwMode="auto">
              <a:xfrm>
                <a:off x="2629" y="271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41" name="Line 2405"/>
              <p:cNvSpPr>
                <a:spLocks noChangeShapeType="1"/>
              </p:cNvSpPr>
              <p:nvPr/>
            </p:nvSpPr>
            <p:spPr bwMode="auto">
              <a:xfrm flipV="1">
                <a:off x="2611" y="2709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42" name="Line 2406"/>
              <p:cNvSpPr>
                <a:spLocks noChangeShapeType="1"/>
              </p:cNvSpPr>
              <p:nvPr/>
            </p:nvSpPr>
            <p:spPr bwMode="auto">
              <a:xfrm flipV="1">
                <a:off x="2407" y="2500"/>
                <a:ext cx="21" cy="4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43" name="Line 2407"/>
              <p:cNvSpPr>
                <a:spLocks noChangeShapeType="1"/>
              </p:cNvSpPr>
              <p:nvPr/>
            </p:nvSpPr>
            <p:spPr bwMode="auto">
              <a:xfrm flipH="1">
                <a:off x="2407" y="2541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44" name="Line 2408"/>
              <p:cNvSpPr>
                <a:spLocks noChangeShapeType="1"/>
              </p:cNvSpPr>
              <p:nvPr/>
            </p:nvSpPr>
            <p:spPr bwMode="auto">
              <a:xfrm>
                <a:off x="2374" y="2469"/>
                <a:ext cx="34" cy="7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45" name="Line 2409"/>
              <p:cNvSpPr>
                <a:spLocks noChangeShapeType="1"/>
              </p:cNvSpPr>
              <p:nvPr/>
            </p:nvSpPr>
            <p:spPr bwMode="auto">
              <a:xfrm>
                <a:off x="3221" y="2711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46" name="Line 2410"/>
              <p:cNvSpPr>
                <a:spLocks noChangeShapeType="1"/>
              </p:cNvSpPr>
              <p:nvPr/>
            </p:nvSpPr>
            <p:spPr bwMode="auto">
              <a:xfrm>
                <a:off x="3221" y="271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47" name="Line 2411"/>
              <p:cNvSpPr>
                <a:spLocks noChangeShapeType="1"/>
              </p:cNvSpPr>
              <p:nvPr/>
            </p:nvSpPr>
            <p:spPr bwMode="auto">
              <a:xfrm flipV="1">
                <a:off x="3203" y="2712"/>
                <a:ext cx="2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48" name="Line 2412"/>
              <p:cNvSpPr>
                <a:spLocks noChangeShapeType="1"/>
              </p:cNvSpPr>
              <p:nvPr/>
            </p:nvSpPr>
            <p:spPr bwMode="auto">
              <a:xfrm>
                <a:off x="2534" y="2703"/>
                <a:ext cx="34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49" name="Line 2413"/>
              <p:cNvSpPr>
                <a:spLocks noChangeShapeType="1"/>
              </p:cNvSpPr>
              <p:nvPr/>
            </p:nvSpPr>
            <p:spPr bwMode="auto">
              <a:xfrm>
                <a:off x="2534" y="2703"/>
                <a:ext cx="3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50" name="Line 2414"/>
              <p:cNvSpPr>
                <a:spLocks noChangeShapeType="1"/>
              </p:cNvSpPr>
              <p:nvPr/>
            </p:nvSpPr>
            <p:spPr bwMode="auto">
              <a:xfrm flipV="1">
                <a:off x="2512" y="2704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51" name="Line 2415"/>
              <p:cNvSpPr>
                <a:spLocks noChangeShapeType="1"/>
              </p:cNvSpPr>
              <p:nvPr/>
            </p:nvSpPr>
            <p:spPr bwMode="auto">
              <a:xfrm flipV="1">
                <a:off x="2859" y="2710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52" name="Line 2416"/>
              <p:cNvSpPr>
                <a:spLocks noChangeShapeType="1"/>
              </p:cNvSpPr>
              <p:nvPr/>
            </p:nvSpPr>
            <p:spPr bwMode="auto">
              <a:xfrm>
                <a:off x="2877" y="271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53" name="Line 2417"/>
              <p:cNvSpPr>
                <a:spLocks noChangeShapeType="1"/>
              </p:cNvSpPr>
              <p:nvPr/>
            </p:nvSpPr>
            <p:spPr bwMode="auto">
              <a:xfrm>
                <a:off x="2881" y="2710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54" name="Line 2418"/>
              <p:cNvSpPr>
                <a:spLocks noChangeShapeType="1"/>
              </p:cNvSpPr>
              <p:nvPr/>
            </p:nvSpPr>
            <p:spPr bwMode="auto">
              <a:xfrm flipV="1">
                <a:off x="2417" y="2687"/>
                <a:ext cx="22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55" name="Line 2419"/>
              <p:cNvSpPr>
                <a:spLocks noChangeShapeType="1"/>
              </p:cNvSpPr>
              <p:nvPr/>
            </p:nvSpPr>
            <p:spPr bwMode="auto">
              <a:xfrm>
                <a:off x="2439" y="268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56" name="Line 2420"/>
              <p:cNvSpPr>
                <a:spLocks noChangeShapeType="1"/>
              </p:cNvSpPr>
              <p:nvPr/>
            </p:nvSpPr>
            <p:spPr bwMode="auto">
              <a:xfrm>
                <a:off x="2442" y="2687"/>
                <a:ext cx="34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57" name="Line 2421"/>
              <p:cNvSpPr>
                <a:spLocks noChangeShapeType="1"/>
              </p:cNvSpPr>
              <p:nvPr/>
            </p:nvSpPr>
            <p:spPr bwMode="auto">
              <a:xfrm>
                <a:off x="2762" y="1935"/>
                <a:ext cx="33" cy="12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58" name="Line 2422"/>
              <p:cNvSpPr>
                <a:spLocks noChangeShapeType="1"/>
              </p:cNvSpPr>
              <p:nvPr/>
            </p:nvSpPr>
            <p:spPr bwMode="auto">
              <a:xfrm>
                <a:off x="2793" y="2053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59" name="Line 2423"/>
              <p:cNvSpPr>
                <a:spLocks noChangeShapeType="1"/>
              </p:cNvSpPr>
              <p:nvPr/>
            </p:nvSpPr>
            <p:spPr bwMode="auto">
              <a:xfrm flipV="1">
                <a:off x="2799" y="1982"/>
                <a:ext cx="17" cy="7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60" name="Line 2424"/>
              <p:cNvSpPr>
                <a:spLocks noChangeShapeType="1"/>
              </p:cNvSpPr>
              <p:nvPr/>
            </p:nvSpPr>
            <p:spPr bwMode="auto">
              <a:xfrm flipV="1">
                <a:off x="3105" y="2709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61" name="Line 2425"/>
              <p:cNvSpPr>
                <a:spLocks noChangeShapeType="1"/>
              </p:cNvSpPr>
              <p:nvPr/>
            </p:nvSpPr>
            <p:spPr bwMode="auto">
              <a:xfrm>
                <a:off x="3126" y="270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62" name="Line 2426"/>
              <p:cNvSpPr>
                <a:spLocks noChangeShapeType="1"/>
              </p:cNvSpPr>
              <p:nvPr/>
            </p:nvSpPr>
            <p:spPr bwMode="auto">
              <a:xfrm>
                <a:off x="3129" y="2709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63" name="Line 2427"/>
              <p:cNvSpPr>
                <a:spLocks noChangeShapeType="1"/>
              </p:cNvSpPr>
              <p:nvPr/>
            </p:nvSpPr>
            <p:spPr bwMode="auto">
              <a:xfrm>
                <a:off x="2353" y="2518"/>
                <a:ext cx="33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64" name="Line 2428"/>
              <p:cNvSpPr>
                <a:spLocks noChangeShapeType="1"/>
              </p:cNvSpPr>
              <p:nvPr/>
            </p:nvSpPr>
            <p:spPr bwMode="auto">
              <a:xfrm flipH="1">
                <a:off x="2386" y="2581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65" name="Line 2429"/>
              <p:cNvSpPr>
                <a:spLocks noChangeShapeType="1"/>
              </p:cNvSpPr>
              <p:nvPr/>
            </p:nvSpPr>
            <p:spPr bwMode="auto">
              <a:xfrm flipV="1">
                <a:off x="2390" y="2545"/>
                <a:ext cx="17" cy="3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66" name="Line 2430"/>
              <p:cNvSpPr>
                <a:spLocks noChangeShapeType="1"/>
              </p:cNvSpPr>
              <p:nvPr/>
            </p:nvSpPr>
            <p:spPr bwMode="auto">
              <a:xfrm>
                <a:off x="2331" y="2564"/>
                <a:ext cx="34" cy="5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67" name="Line 2431"/>
              <p:cNvSpPr>
                <a:spLocks noChangeShapeType="1"/>
              </p:cNvSpPr>
              <p:nvPr/>
            </p:nvSpPr>
            <p:spPr bwMode="auto">
              <a:xfrm flipH="1">
                <a:off x="2365" y="261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2432"/>
            <p:cNvGrpSpPr>
              <a:grpSpLocks/>
            </p:cNvGrpSpPr>
            <p:nvPr/>
          </p:nvGrpSpPr>
          <p:grpSpPr bwMode="auto">
            <a:xfrm>
              <a:off x="1393" y="2950"/>
              <a:ext cx="1735" cy="689"/>
              <a:chOff x="1201" y="1633"/>
              <a:chExt cx="2290" cy="1090"/>
            </a:xfrm>
          </p:grpSpPr>
          <p:sp>
            <p:nvSpPr>
              <p:cNvPr id="32768" name="Line 2433"/>
              <p:cNvSpPr>
                <a:spLocks noChangeShapeType="1"/>
              </p:cNvSpPr>
              <p:nvPr/>
            </p:nvSpPr>
            <p:spPr bwMode="auto">
              <a:xfrm flipV="1">
                <a:off x="2347" y="2622"/>
                <a:ext cx="20" cy="2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69" name="Line 2434"/>
              <p:cNvSpPr>
                <a:spLocks noChangeShapeType="1"/>
              </p:cNvSpPr>
              <p:nvPr/>
            </p:nvSpPr>
            <p:spPr bwMode="auto">
              <a:xfrm flipV="1">
                <a:off x="2764" y="2708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0" name="Line 2435"/>
              <p:cNvSpPr>
                <a:spLocks noChangeShapeType="1"/>
              </p:cNvSpPr>
              <p:nvPr/>
            </p:nvSpPr>
            <p:spPr bwMode="auto">
              <a:xfrm>
                <a:off x="2782" y="270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1" name="Line 2436"/>
              <p:cNvSpPr>
                <a:spLocks noChangeShapeType="1"/>
              </p:cNvSpPr>
              <p:nvPr/>
            </p:nvSpPr>
            <p:spPr bwMode="auto">
              <a:xfrm>
                <a:off x="2785" y="2708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2" name="Line 2437"/>
              <p:cNvSpPr>
                <a:spLocks noChangeShapeType="1"/>
              </p:cNvSpPr>
              <p:nvPr/>
            </p:nvSpPr>
            <p:spPr bwMode="auto">
              <a:xfrm flipV="1">
                <a:off x="2865" y="1650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3" name="Line 2438"/>
              <p:cNvSpPr>
                <a:spLocks noChangeShapeType="1"/>
              </p:cNvSpPr>
              <p:nvPr/>
            </p:nvSpPr>
            <p:spPr bwMode="auto">
              <a:xfrm>
                <a:off x="2868" y="1671"/>
                <a:ext cx="34" cy="5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4" name="Line 2439"/>
              <p:cNvSpPr>
                <a:spLocks noChangeShapeType="1"/>
              </p:cNvSpPr>
              <p:nvPr/>
            </p:nvSpPr>
            <p:spPr bwMode="auto">
              <a:xfrm>
                <a:off x="2886" y="1650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5" name="Line 2440"/>
              <p:cNvSpPr>
                <a:spLocks noChangeShapeType="1"/>
              </p:cNvSpPr>
              <p:nvPr/>
            </p:nvSpPr>
            <p:spPr bwMode="auto">
              <a:xfrm>
                <a:off x="2900" y="1722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6" name="Line 2441"/>
              <p:cNvSpPr>
                <a:spLocks noChangeShapeType="1"/>
              </p:cNvSpPr>
              <p:nvPr/>
            </p:nvSpPr>
            <p:spPr bwMode="auto">
              <a:xfrm flipV="1">
                <a:off x="2859" y="1657"/>
                <a:ext cx="1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7" name="Line 2442"/>
              <p:cNvSpPr>
                <a:spLocks noChangeShapeType="1"/>
              </p:cNvSpPr>
              <p:nvPr/>
            </p:nvSpPr>
            <p:spPr bwMode="auto">
              <a:xfrm>
                <a:off x="2877" y="1655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8" name="Line 2443"/>
              <p:cNvSpPr>
                <a:spLocks noChangeShapeType="1"/>
              </p:cNvSpPr>
              <p:nvPr/>
            </p:nvSpPr>
            <p:spPr bwMode="auto">
              <a:xfrm>
                <a:off x="2880" y="1653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9" name="Line 2444"/>
              <p:cNvSpPr>
                <a:spLocks noChangeShapeType="1"/>
              </p:cNvSpPr>
              <p:nvPr/>
            </p:nvSpPr>
            <p:spPr bwMode="auto">
              <a:xfrm>
                <a:off x="2883" y="1650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0" name="Line 2445"/>
              <p:cNvSpPr>
                <a:spLocks noChangeShapeType="1"/>
              </p:cNvSpPr>
              <p:nvPr/>
            </p:nvSpPr>
            <p:spPr bwMode="auto">
              <a:xfrm flipV="1">
                <a:off x="2884" y="1725"/>
                <a:ext cx="17" cy="5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1" name="Line 2446"/>
              <p:cNvSpPr>
                <a:spLocks noChangeShapeType="1"/>
              </p:cNvSpPr>
              <p:nvPr/>
            </p:nvSpPr>
            <p:spPr bwMode="auto">
              <a:xfrm flipV="1">
                <a:off x="2368" y="2585"/>
                <a:ext cx="17" cy="3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2" name="Line 2447"/>
              <p:cNvSpPr>
                <a:spLocks noChangeShapeType="1"/>
              </p:cNvSpPr>
              <p:nvPr/>
            </p:nvSpPr>
            <p:spPr bwMode="auto">
              <a:xfrm>
                <a:off x="3375" y="2707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3" name="Line 2448"/>
              <p:cNvSpPr>
                <a:spLocks noChangeShapeType="1"/>
              </p:cNvSpPr>
              <p:nvPr/>
            </p:nvSpPr>
            <p:spPr bwMode="auto">
              <a:xfrm>
                <a:off x="3375" y="270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4" name="Line 2449"/>
              <p:cNvSpPr>
                <a:spLocks noChangeShapeType="1"/>
              </p:cNvSpPr>
              <p:nvPr/>
            </p:nvSpPr>
            <p:spPr bwMode="auto">
              <a:xfrm flipV="1">
                <a:off x="3353" y="2706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5" name="Line 2450"/>
              <p:cNvSpPr>
                <a:spLocks noChangeShapeType="1"/>
              </p:cNvSpPr>
              <p:nvPr/>
            </p:nvSpPr>
            <p:spPr bwMode="auto">
              <a:xfrm flipV="1">
                <a:off x="3009" y="2707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6" name="Line 2451"/>
              <p:cNvSpPr>
                <a:spLocks noChangeShapeType="1"/>
              </p:cNvSpPr>
              <p:nvPr/>
            </p:nvSpPr>
            <p:spPr bwMode="auto">
              <a:xfrm>
                <a:off x="3031" y="270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7" name="Line 2452"/>
              <p:cNvSpPr>
                <a:spLocks noChangeShapeType="1"/>
              </p:cNvSpPr>
              <p:nvPr/>
            </p:nvSpPr>
            <p:spPr bwMode="auto">
              <a:xfrm>
                <a:off x="3034" y="2707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8" name="Line 2453"/>
              <p:cNvSpPr>
                <a:spLocks noChangeShapeType="1"/>
              </p:cNvSpPr>
              <p:nvPr/>
            </p:nvSpPr>
            <p:spPr bwMode="auto">
              <a:xfrm>
                <a:off x="1652" y="2431"/>
                <a:ext cx="21" cy="2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9" name="Line 2454"/>
              <p:cNvSpPr>
                <a:spLocks noChangeShapeType="1"/>
              </p:cNvSpPr>
              <p:nvPr/>
            </p:nvSpPr>
            <p:spPr bwMode="auto">
              <a:xfrm flipV="1">
                <a:off x="1673" y="2449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0" name="Line 2455"/>
              <p:cNvSpPr>
                <a:spLocks noChangeShapeType="1"/>
              </p:cNvSpPr>
              <p:nvPr/>
            </p:nvSpPr>
            <p:spPr bwMode="auto">
              <a:xfrm flipV="1">
                <a:off x="1676" y="2391"/>
                <a:ext cx="28" cy="6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1" name="Line 2456"/>
              <p:cNvSpPr>
                <a:spLocks noChangeShapeType="1"/>
              </p:cNvSpPr>
              <p:nvPr/>
            </p:nvSpPr>
            <p:spPr bwMode="auto">
              <a:xfrm flipV="1">
                <a:off x="2669" y="2705"/>
                <a:ext cx="18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2" name="Line 2457"/>
              <p:cNvSpPr>
                <a:spLocks noChangeShapeType="1"/>
              </p:cNvSpPr>
              <p:nvPr/>
            </p:nvSpPr>
            <p:spPr bwMode="auto">
              <a:xfrm>
                <a:off x="2687" y="270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3" name="Line 2458"/>
              <p:cNvSpPr>
                <a:spLocks noChangeShapeType="1"/>
              </p:cNvSpPr>
              <p:nvPr/>
            </p:nvSpPr>
            <p:spPr bwMode="auto">
              <a:xfrm>
                <a:off x="2690" y="270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4" name="Line 2459"/>
              <p:cNvSpPr>
                <a:spLocks noChangeShapeType="1"/>
              </p:cNvSpPr>
              <p:nvPr/>
            </p:nvSpPr>
            <p:spPr bwMode="auto">
              <a:xfrm>
                <a:off x="2690" y="270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5" name="Line 2460"/>
              <p:cNvSpPr>
                <a:spLocks noChangeShapeType="1"/>
              </p:cNvSpPr>
              <p:nvPr/>
            </p:nvSpPr>
            <p:spPr bwMode="auto">
              <a:xfrm>
                <a:off x="2694" y="2707"/>
                <a:ext cx="2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6" name="Line 2461"/>
              <p:cNvSpPr>
                <a:spLocks noChangeShapeType="1"/>
              </p:cNvSpPr>
              <p:nvPr/>
            </p:nvSpPr>
            <p:spPr bwMode="auto">
              <a:xfrm flipV="1">
                <a:off x="1281" y="2579"/>
                <a:ext cx="37" cy="3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7" name="Line 2462"/>
              <p:cNvSpPr>
                <a:spLocks noChangeShapeType="1"/>
              </p:cNvSpPr>
              <p:nvPr/>
            </p:nvSpPr>
            <p:spPr bwMode="auto">
              <a:xfrm flipV="1">
                <a:off x="1281" y="261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8" name="Line 2463"/>
              <p:cNvSpPr>
                <a:spLocks noChangeShapeType="1"/>
              </p:cNvSpPr>
              <p:nvPr/>
            </p:nvSpPr>
            <p:spPr bwMode="auto">
              <a:xfrm>
                <a:off x="1263" y="2607"/>
                <a:ext cx="17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9" name="Line 2464"/>
              <p:cNvSpPr>
                <a:spLocks noChangeShapeType="1"/>
              </p:cNvSpPr>
              <p:nvPr/>
            </p:nvSpPr>
            <p:spPr bwMode="auto">
              <a:xfrm>
                <a:off x="2402" y="2661"/>
                <a:ext cx="37" cy="2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0" name="Line 2465"/>
              <p:cNvSpPr>
                <a:spLocks noChangeShapeType="1"/>
              </p:cNvSpPr>
              <p:nvPr/>
            </p:nvSpPr>
            <p:spPr bwMode="auto">
              <a:xfrm>
                <a:off x="2402" y="2661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1" name="Line 2466"/>
              <p:cNvSpPr>
                <a:spLocks noChangeShapeType="1"/>
              </p:cNvSpPr>
              <p:nvPr/>
            </p:nvSpPr>
            <p:spPr bwMode="auto">
              <a:xfrm flipV="1">
                <a:off x="2384" y="2664"/>
                <a:ext cx="17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2" name="Line 2467"/>
              <p:cNvSpPr>
                <a:spLocks noChangeShapeType="1"/>
              </p:cNvSpPr>
              <p:nvPr/>
            </p:nvSpPr>
            <p:spPr bwMode="auto">
              <a:xfrm flipV="1">
                <a:off x="3261" y="2706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3" name="Line 2468"/>
              <p:cNvSpPr>
                <a:spLocks noChangeShapeType="1"/>
              </p:cNvSpPr>
              <p:nvPr/>
            </p:nvSpPr>
            <p:spPr bwMode="auto">
              <a:xfrm>
                <a:off x="3279" y="270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4" name="Line 2469"/>
              <p:cNvSpPr>
                <a:spLocks noChangeShapeType="1"/>
              </p:cNvSpPr>
              <p:nvPr/>
            </p:nvSpPr>
            <p:spPr bwMode="auto">
              <a:xfrm>
                <a:off x="3283" y="2706"/>
                <a:ext cx="27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5" name="Line 2470"/>
              <p:cNvSpPr>
                <a:spLocks noChangeShapeType="1"/>
              </p:cNvSpPr>
              <p:nvPr/>
            </p:nvSpPr>
            <p:spPr bwMode="auto">
              <a:xfrm>
                <a:off x="2496" y="2330"/>
                <a:ext cx="34" cy="9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6" name="Line 2471"/>
              <p:cNvSpPr>
                <a:spLocks noChangeShapeType="1"/>
              </p:cNvSpPr>
              <p:nvPr/>
            </p:nvSpPr>
            <p:spPr bwMode="auto">
              <a:xfrm flipH="1">
                <a:off x="2530" y="242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7" name="Line 2472"/>
              <p:cNvSpPr>
                <a:spLocks noChangeShapeType="1"/>
              </p:cNvSpPr>
              <p:nvPr/>
            </p:nvSpPr>
            <p:spPr bwMode="auto">
              <a:xfrm flipV="1">
                <a:off x="2533" y="2371"/>
                <a:ext cx="17" cy="5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8" name="Line 2473"/>
              <p:cNvSpPr>
                <a:spLocks noChangeShapeType="1"/>
              </p:cNvSpPr>
              <p:nvPr/>
            </p:nvSpPr>
            <p:spPr bwMode="auto">
              <a:xfrm>
                <a:off x="2936" y="2705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9" name="Line 2474"/>
              <p:cNvSpPr>
                <a:spLocks noChangeShapeType="1"/>
              </p:cNvSpPr>
              <p:nvPr/>
            </p:nvSpPr>
            <p:spPr bwMode="auto">
              <a:xfrm>
                <a:off x="2936" y="270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0" name="Line 2475"/>
              <p:cNvSpPr>
                <a:spLocks noChangeShapeType="1"/>
              </p:cNvSpPr>
              <p:nvPr/>
            </p:nvSpPr>
            <p:spPr bwMode="auto">
              <a:xfrm flipV="1">
                <a:off x="2914" y="2704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1" name="Line 2476"/>
              <p:cNvSpPr>
                <a:spLocks noChangeShapeType="1"/>
              </p:cNvSpPr>
              <p:nvPr/>
            </p:nvSpPr>
            <p:spPr bwMode="auto">
              <a:xfrm>
                <a:off x="2592" y="2700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2" name="Line 2477"/>
              <p:cNvSpPr>
                <a:spLocks noChangeShapeType="1"/>
              </p:cNvSpPr>
              <p:nvPr/>
            </p:nvSpPr>
            <p:spPr bwMode="auto">
              <a:xfrm>
                <a:off x="2592" y="270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3" name="Line 2478"/>
              <p:cNvSpPr>
                <a:spLocks noChangeShapeType="1"/>
              </p:cNvSpPr>
              <p:nvPr/>
            </p:nvSpPr>
            <p:spPr bwMode="auto">
              <a:xfrm flipV="1">
                <a:off x="2570" y="2700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4" name="Line 2479"/>
              <p:cNvSpPr>
                <a:spLocks noChangeShapeType="1"/>
              </p:cNvSpPr>
              <p:nvPr/>
            </p:nvSpPr>
            <p:spPr bwMode="auto">
              <a:xfrm flipV="1">
                <a:off x="2652" y="2223"/>
                <a:ext cx="24" cy="6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5" name="Line 2480"/>
              <p:cNvSpPr>
                <a:spLocks noChangeShapeType="1"/>
              </p:cNvSpPr>
              <p:nvPr/>
            </p:nvSpPr>
            <p:spPr bwMode="auto">
              <a:xfrm>
                <a:off x="2650" y="2284"/>
                <a:ext cx="2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6" name="Line 2481"/>
              <p:cNvSpPr>
                <a:spLocks noChangeShapeType="1"/>
              </p:cNvSpPr>
              <p:nvPr/>
            </p:nvSpPr>
            <p:spPr bwMode="auto">
              <a:xfrm>
                <a:off x="2615" y="2174"/>
                <a:ext cx="34" cy="1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7" name="Line 2482"/>
              <p:cNvSpPr>
                <a:spLocks noChangeShapeType="1"/>
              </p:cNvSpPr>
              <p:nvPr/>
            </p:nvSpPr>
            <p:spPr bwMode="auto">
              <a:xfrm>
                <a:off x="2497" y="2688"/>
                <a:ext cx="38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8" name="Line 2483"/>
              <p:cNvSpPr>
                <a:spLocks noChangeShapeType="1"/>
              </p:cNvSpPr>
              <p:nvPr/>
            </p:nvSpPr>
            <p:spPr bwMode="auto">
              <a:xfrm>
                <a:off x="2497" y="2688"/>
                <a:ext cx="3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9" name="Line 2484"/>
              <p:cNvSpPr>
                <a:spLocks noChangeShapeType="1"/>
              </p:cNvSpPr>
              <p:nvPr/>
            </p:nvSpPr>
            <p:spPr bwMode="auto">
              <a:xfrm flipV="1">
                <a:off x="2476" y="2691"/>
                <a:ext cx="20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0" name="Line 2485"/>
              <p:cNvSpPr>
                <a:spLocks noChangeShapeType="1"/>
              </p:cNvSpPr>
              <p:nvPr/>
            </p:nvSpPr>
            <p:spPr bwMode="auto">
              <a:xfrm>
                <a:off x="3184" y="2704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1" name="Line 2486"/>
              <p:cNvSpPr>
                <a:spLocks noChangeShapeType="1"/>
              </p:cNvSpPr>
              <p:nvPr/>
            </p:nvSpPr>
            <p:spPr bwMode="auto">
              <a:xfrm>
                <a:off x="3184" y="270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2" name="Line 2487"/>
              <p:cNvSpPr>
                <a:spLocks noChangeShapeType="1"/>
              </p:cNvSpPr>
              <p:nvPr/>
            </p:nvSpPr>
            <p:spPr bwMode="auto">
              <a:xfrm flipV="1">
                <a:off x="3166" y="2705"/>
                <a:ext cx="1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3" name="Line 2488"/>
              <p:cNvSpPr>
                <a:spLocks noChangeShapeType="1"/>
              </p:cNvSpPr>
              <p:nvPr/>
            </p:nvSpPr>
            <p:spPr bwMode="auto">
              <a:xfrm>
                <a:off x="2740" y="2008"/>
                <a:ext cx="34" cy="1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4" name="Line 2489"/>
              <p:cNvSpPr>
                <a:spLocks noChangeShapeType="1"/>
              </p:cNvSpPr>
              <p:nvPr/>
            </p:nvSpPr>
            <p:spPr bwMode="auto">
              <a:xfrm flipH="1">
                <a:off x="2774" y="2126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5" name="Line 2490"/>
              <p:cNvSpPr>
                <a:spLocks noChangeShapeType="1"/>
              </p:cNvSpPr>
              <p:nvPr/>
            </p:nvSpPr>
            <p:spPr bwMode="auto">
              <a:xfrm flipV="1">
                <a:off x="2777" y="2059"/>
                <a:ext cx="17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6" name="Line 2491"/>
              <p:cNvSpPr>
                <a:spLocks noChangeShapeType="1"/>
              </p:cNvSpPr>
              <p:nvPr/>
            </p:nvSpPr>
            <p:spPr bwMode="auto">
              <a:xfrm>
                <a:off x="2368" y="2623"/>
                <a:ext cx="31" cy="3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7" name="Line 2492"/>
              <p:cNvSpPr>
                <a:spLocks noChangeShapeType="1"/>
              </p:cNvSpPr>
              <p:nvPr/>
            </p:nvSpPr>
            <p:spPr bwMode="auto">
              <a:xfrm>
                <a:off x="2840" y="2703"/>
                <a:ext cx="35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8" name="Line 2493"/>
              <p:cNvSpPr>
                <a:spLocks noChangeShapeType="1"/>
              </p:cNvSpPr>
              <p:nvPr/>
            </p:nvSpPr>
            <p:spPr bwMode="auto">
              <a:xfrm>
                <a:off x="2840" y="270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9" name="Line 2494"/>
              <p:cNvSpPr>
                <a:spLocks noChangeShapeType="1"/>
              </p:cNvSpPr>
              <p:nvPr/>
            </p:nvSpPr>
            <p:spPr bwMode="auto">
              <a:xfrm flipV="1">
                <a:off x="2819" y="2702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0" name="Line 2495"/>
              <p:cNvSpPr>
                <a:spLocks noChangeShapeType="1"/>
              </p:cNvSpPr>
              <p:nvPr/>
            </p:nvSpPr>
            <p:spPr bwMode="auto">
              <a:xfrm>
                <a:off x="1456" y="2531"/>
                <a:ext cx="21" cy="1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1" name="Line 2496"/>
              <p:cNvSpPr>
                <a:spLocks noChangeShapeType="1"/>
              </p:cNvSpPr>
              <p:nvPr/>
            </p:nvSpPr>
            <p:spPr bwMode="auto">
              <a:xfrm flipV="1">
                <a:off x="1477" y="2540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2" name="Line 2497"/>
              <p:cNvSpPr>
                <a:spLocks noChangeShapeType="1"/>
              </p:cNvSpPr>
              <p:nvPr/>
            </p:nvSpPr>
            <p:spPr bwMode="auto">
              <a:xfrm flipV="1">
                <a:off x="1480" y="2493"/>
                <a:ext cx="34" cy="49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3" name="Line 2498"/>
              <p:cNvSpPr>
                <a:spLocks noChangeShapeType="1"/>
              </p:cNvSpPr>
              <p:nvPr/>
            </p:nvSpPr>
            <p:spPr bwMode="auto">
              <a:xfrm flipV="1">
                <a:off x="3412" y="2702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4" name="Line 2499"/>
              <p:cNvSpPr>
                <a:spLocks noChangeShapeType="1"/>
              </p:cNvSpPr>
              <p:nvPr/>
            </p:nvSpPr>
            <p:spPr bwMode="auto">
              <a:xfrm>
                <a:off x="3433" y="270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5" name="Line 2500"/>
              <p:cNvSpPr>
                <a:spLocks noChangeShapeType="1"/>
              </p:cNvSpPr>
              <p:nvPr/>
            </p:nvSpPr>
            <p:spPr bwMode="auto">
              <a:xfrm>
                <a:off x="3450" y="272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6" name="Line 2501"/>
              <p:cNvSpPr>
                <a:spLocks noChangeShapeType="1"/>
              </p:cNvSpPr>
              <p:nvPr/>
            </p:nvSpPr>
            <p:spPr bwMode="auto">
              <a:xfrm flipV="1">
                <a:off x="3452" y="2709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7" name="Line 2502"/>
              <p:cNvSpPr>
                <a:spLocks noChangeShapeType="1"/>
              </p:cNvSpPr>
              <p:nvPr/>
            </p:nvSpPr>
            <p:spPr bwMode="auto">
              <a:xfrm>
                <a:off x="3436" y="2702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8" name="Line 2503"/>
              <p:cNvSpPr>
                <a:spLocks noChangeShapeType="1"/>
              </p:cNvSpPr>
              <p:nvPr/>
            </p:nvSpPr>
            <p:spPr bwMode="auto">
              <a:xfrm>
                <a:off x="1201" y="2630"/>
                <a:ext cx="2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9" name="Line 2504"/>
              <p:cNvSpPr>
                <a:spLocks noChangeShapeType="1"/>
              </p:cNvSpPr>
              <p:nvPr/>
            </p:nvSpPr>
            <p:spPr bwMode="auto">
              <a:xfrm flipV="1">
                <a:off x="1201" y="2596"/>
                <a:ext cx="38" cy="3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0" name="Line 2505"/>
              <p:cNvSpPr>
                <a:spLocks noChangeShapeType="1"/>
              </p:cNvSpPr>
              <p:nvPr/>
            </p:nvSpPr>
            <p:spPr bwMode="auto">
              <a:xfrm flipV="1">
                <a:off x="1222" y="2628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1" name="Line 2506"/>
              <p:cNvSpPr>
                <a:spLocks noChangeShapeType="1"/>
              </p:cNvSpPr>
              <p:nvPr/>
            </p:nvSpPr>
            <p:spPr bwMode="auto">
              <a:xfrm flipV="1">
                <a:off x="1226" y="262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2" name="Line 2507"/>
              <p:cNvSpPr>
                <a:spLocks noChangeShapeType="1"/>
              </p:cNvSpPr>
              <p:nvPr/>
            </p:nvSpPr>
            <p:spPr bwMode="auto">
              <a:xfrm flipV="1">
                <a:off x="1226" y="262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3" name="Line 2508"/>
              <p:cNvSpPr>
                <a:spLocks noChangeShapeType="1"/>
              </p:cNvSpPr>
              <p:nvPr/>
            </p:nvSpPr>
            <p:spPr bwMode="auto">
              <a:xfrm flipV="1">
                <a:off x="1229" y="2607"/>
                <a:ext cx="28" cy="2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4" name="Line 2509"/>
              <p:cNvSpPr>
                <a:spLocks noChangeShapeType="1"/>
              </p:cNvSpPr>
              <p:nvPr/>
            </p:nvSpPr>
            <p:spPr bwMode="auto">
              <a:xfrm>
                <a:off x="3089" y="2702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5" name="Line 2510"/>
              <p:cNvSpPr>
                <a:spLocks noChangeShapeType="1"/>
              </p:cNvSpPr>
              <p:nvPr/>
            </p:nvSpPr>
            <p:spPr bwMode="auto">
              <a:xfrm>
                <a:off x="3089" y="270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6" name="Line 2511"/>
              <p:cNvSpPr>
                <a:spLocks noChangeShapeType="1"/>
              </p:cNvSpPr>
              <p:nvPr/>
            </p:nvSpPr>
            <p:spPr bwMode="auto">
              <a:xfrm flipV="1">
                <a:off x="3071" y="2703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7" name="Line 2512"/>
              <p:cNvSpPr>
                <a:spLocks noChangeShapeType="1"/>
              </p:cNvSpPr>
              <p:nvPr/>
            </p:nvSpPr>
            <p:spPr bwMode="auto">
              <a:xfrm flipV="1">
                <a:off x="2727" y="2701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8" name="Line 2513"/>
              <p:cNvSpPr>
                <a:spLocks noChangeShapeType="1"/>
              </p:cNvSpPr>
              <p:nvPr/>
            </p:nvSpPr>
            <p:spPr bwMode="auto">
              <a:xfrm>
                <a:off x="2745" y="270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9" name="Line 2514"/>
              <p:cNvSpPr>
                <a:spLocks noChangeShapeType="1"/>
              </p:cNvSpPr>
              <p:nvPr/>
            </p:nvSpPr>
            <p:spPr bwMode="auto">
              <a:xfrm>
                <a:off x="2749" y="270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0" name="Line 2515"/>
              <p:cNvSpPr>
                <a:spLocks noChangeShapeType="1"/>
              </p:cNvSpPr>
              <p:nvPr/>
            </p:nvSpPr>
            <p:spPr bwMode="auto">
              <a:xfrm>
                <a:off x="2749" y="270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1" name="Line 2516"/>
              <p:cNvSpPr>
                <a:spLocks noChangeShapeType="1"/>
              </p:cNvSpPr>
              <p:nvPr/>
            </p:nvSpPr>
            <p:spPr bwMode="auto">
              <a:xfrm>
                <a:off x="2752" y="2703"/>
                <a:ext cx="2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2" name="Line 2517"/>
              <p:cNvSpPr>
                <a:spLocks noChangeShapeType="1"/>
              </p:cNvSpPr>
              <p:nvPr/>
            </p:nvSpPr>
            <p:spPr bwMode="auto">
              <a:xfrm flipV="1">
                <a:off x="3320" y="2700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3" name="Line 2518"/>
              <p:cNvSpPr>
                <a:spLocks noChangeShapeType="1"/>
              </p:cNvSpPr>
              <p:nvPr/>
            </p:nvSpPr>
            <p:spPr bwMode="auto">
              <a:xfrm>
                <a:off x="3338" y="270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4" name="Line 2519"/>
              <p:cNvSpPr>
                <a:spLocks noChangeShapeType="1"/>
              </p:cNvSpPr>
              <p:nvPr/>
            </p:nvSpPr>
            <p:spPr bwMode="auto">
              <a:xfrm>
                <a:off x="3341" y="2700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5" name="Line 2520"/>
              <p:cNvSpPr>
                <a:spLocks noChangeShapeType="1"/>
              </p:cNvSpPr>
              <p:nvPr/>
            </p:nvSpPr>
            <p:spPr bwMode="auto">
              <a:xfrm flipV="1">
                <a:off x="2973" y="2700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6" name="Line 2521"/>
              <p:cNvSpPr>
                <a:spLocks noChangeShapeType="1"/>
              </p:cNvSpPr>
              <p:nvPr/>
            </p:nvSpPr>
            <p:spPr bwMode="auto">
              <a:xfrm>
                <a:off x="2994" y="270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7" name="Line 2522"/>
              <p:cNvSpPr>
                <a:spLocks noChangeShapeType="1"/>
              </p:cNvSpPr>
              <p:nvPr/>
            </p:nvSpPr>
            <p:spPr bwMode="auto">
              <a:xfrm>
                <a:off x="2997" y="2700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8" name="Line 2523"/>
              <p:cNvSpPr>
                <a:spLocks noChangeShapeType="1"/>
              </p:cNvSpPr>
              <p:nvPr/>
            </p:nvSpPr>
            <p:spPr bwMode="auto">
              <a:xfrm>
                <a:off x="2650" y="2696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9" name="Line 2524"/>
              <p:cNvSpPr>
                <a:spLocks noChangeShapeType="1"/>
              </p:cNvSpPr>
              <p:nvPr/>
            </p:nvSpPr>
            <p:spPr bwMode="auto">
              <a:xfrm>
                <a:off x="2650" y="269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0" name="Line 2525"/>
              <p:cNvSpPr>
                <a:spLocks noChangeShapeType="1"/>
              </p:cNvSpPr>
              <p:nvPr/>
            </p:nvSpPr>
            <p:spPr bwMode="auto">
              <a:xfrm flipV="1">
                <a:off x="2632" y="2698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1" name="Line 2526"/>
              <p:cNvSpPr>
                <a:spLocks noChangeShapeType="1"/>
              </p:cNvSpPr>
              <p:nvPr/>
            </p:nvSpPr>
            <p:spPr bwMode="auto">
              <a:xfrm>
                <a:off x="2475" y="2393"/>
                <a:ext cx="33" cy="8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2" name="Line 2527"/>
              <p:cNvSpPr>
                <a:spLocks noChangeShapeType="1"/>
              </p:cNvSpPr>
              <p:nvPr/>
            </p:nvSpPr>
            <p:spPr bwMode="auto">
              <a:xfrm>
                <a:off x="2506" y="2478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3" name="Line 2528"/>
              <p:cNvSpPr>
                <a:spLocks noChangeShapeType="1"/>
              </p:cNvSpPr>
              <p:nvPr/>
            </p:nvSpPr>
            <p:spPr bwMode="auto">
              <a:xfrm flipV="1">
                <a:off x="2512" y="2430"/>
                <a:ext cx="20" cy="4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4" name="Line 2529"/>
              <p:cNvSpPr>
                <a:spLocks noChangeShapeType="1"/>
              </p:cNvSpPr>
              <p:nvPr/>
            </p:nvSpPr>
            <p:spPr bwMode="auto">
              <a:xfrm flipV="1">
                <a:off x="2439" y="2667"/>
                <a:ext cx="21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5" name="Line 2530"/>
              <p:cNvSpPr>
                <a:spLocks noChangeShapeType="1"/>
              </p:cNvSpPr>
              <p:nvPr/>
            </p:nvSpPr>
            <p:spPr bwMode="auto">
              <a:xfrm>
                <a:off x="2460" y="266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6" name="Line 2531"/>
              <p:cNvSpPr>
                <a:spLocks noChangeShapeType="1"/>
              </p:cNvSpPr>
              <p:nvPr/>
            </p:nvSpPr>
            <p:spPr bwMode="auto">
              <a:xfrm>
                <a:off x="2463" y="2667"/>
                <a:ext cx="35" cy="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7" name="Line 2532"/>
              <p:cNvSpPr>
                <a:spLocks noChangeShapeType="1"/>
              </p:cNvSpPr>
              <p:nvPr/>
            </p:nvSpPr>
            <p:spPr bwMode="auto">
              <a:xfrm flipV="1">
                <a:off x="2917" y="1824"/>
                <a:ext cx="22" cy="6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8" name="Line 2533"/>
              <p:cNvSpPr>
                <a:spLocks noChangeShapeType="1"/>
              </p:cNvSpPr>
              <p:nvPr/>
            </p:nvSpPr>
            <p:spPr bwMode="auto">
              <a:xfrm>
                <a:off x="2905" y="1730"/>
                <a:ext cx="34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9" name="Line 2534"/>
              <p:cNvSpPr>
                <a:spLocks noChangeShapeType="1"/>
              </p:cNvSpPr>
              <p:nvPr/>
            </p:nvSpPr>
            <p:spPr bwMode="auto">
              <a:xfrm>
                <a:off x="2915" y="1878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70" name="Line 2535"/>
              <p:cNvSpPr>
                <a:spLocks noChangeShapeType="1"/>
              </p:cNvSpPr>
              <p:nvPr/>
            </p:nvSpPr>
            <p:spPr bwMode="auto">
              <a:xfrm flipH="1">
                <a:off x="2917" y="1889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71" name="Line 2536"/>
              <p:cNvSpPr>
                <a:spLocks noChangeShapeType="1"/>
              </p:cNvSpPr>
              <p:nvPr/>
            </p:nvSpPr>
            <p:spPr bwMode="auto">
              <a:xfrm>
                <a:off x="2884" y="1784"/>
                <a:ext cx="31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72" name="Line 2537"/>
              <p:cNvSpPr>
                <a:spLocks noChangeShapeType="1"/>
              </p:cNvSpPr>
              <p:nvPr/>
            </p:nvSpPr>
            <p:spPr bwMode="auto">
              <a:xfrm>
                <a:off x="2915" y="1880"/>
                <a:ext cx="3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73" name="Line 2538"/>
              <p:cNvSpPr>
                <a:spLocks noChangeShapeType="1"/>
              </p:cNvSpPr>
              <p:nvPr/>
            </p:nvSpPr>
            <p:spPr bwMode="auto">
              <a:xfrm flipV="1">
                <a:off x="2905" y="1682"/>
                <a:ext cx="18" cy="4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74" name="Line 2539"/>
              <p:cNvSpPr>
                <a:spLocks noChangeShapeType="1"/>
              </p:cNvSpPr>
              <p:nvPr/>
            </p:nvSpPr>
            <p:spPr bwMode="auto">
              <a:xfrm>
                <a:off x="2890" y="1652"/>
                <a:ext cx="33" cy="3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75" name="Line 2540"/>
              <p:cNvSpPr>
                <a:spLocks noChangeShapeType="1"/>
              </p:cNvSpPr>
              <p:nvPr/>
            </p:nvSpPr>
            <p:spPr bwMode="auto">
              <a:xfrm>
                <a:off x="2923" y="168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76" name="Line 2541"/>
              <p:cNvSpPr>
                <a:spLocks noChangeShapeType="1"/>
              </p:cNvSpPr>
              <p:nvPr/>
            </p:nvSpPr>
            <p:spPr bwMode="auto">
              <a:xfrm>
                <a:off x="3243" y="2698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77" name="Line 2542"/>
              <p:cNvSpPr>
                <a:spLocks noChangeShapeType="1"/>
              </p:cNvSpPr>
              <p:nvPr/>
            </p:nvSpPr>
            <p:spPr bwMode="auto">
              <a:xfrm>
                <a:off x="3243" y="269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78" name="Line 2543"/>
              <p:cNvSpPr>
                <a:spLocks noChangeShapeType="1"/>
              </p:cNvSpPr>
              <p:nvPr/>
            </p:nvSpPr>
            <p:spPr bwMode="auto">
              <a:xfrm flipV="1">
                <a:off x="3221" y="2697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79" name="Line 2544"/>
              <p:cNvSpPr>
                <a:spLocks noChangeShapeType="1"/>
              </p:cNvSpPr>
              <p:nvPr/>
            </p:nvSpPr>
            <p:spPr bwMode="auto">
              <a:xfrm>
                <a:off x="2555" y="2688"/>
                <a:ext cx="34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80" name="Line 2545"/>
              <p:cNvSpPr>
                <a:spLocks noChangeShapeType="1"/>
              </p:cNvSpPr>
              <p:nvPr/>
            </p:nvSpPr>
            <p:spPr bwMode="auto">
              <a:xfrm>
                <a:off x="2555" y="268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81" name="Line 2546"/>
              <p:cNvSpPr>
                <a:spLocks noChangeShapeType="1"/>
              </p:cNvSpPr>
              <p:nvPr/>
            </p:nvSpPr>
            <p:spPr bwMode="auto">
              <a:xfrm flipV="1">
                <a:off x="2534" y="2689"/>
                <a:ext cx="20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82" name="Line 2547"/>
              <p:cNvSpPr>
                <a:spLocks noChangeShapeType="1"/>
              </p:cNvSpPr>
              <p:nvPr/>
            </p:nvSpPr>
            <p:spPr bwMode="auto">
              <a:xfrm flipV="1">
                <a:off x="2890" y="1645"/>
                <a:ext cx="18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83" name="Line 2548"/>
              <p:cNvSpPr>
                <a:spLocks noChangeShapeType="1"/>
              </p:cNvSpPr>
              <p:nvPr/>
            </p:nvSpPr>
            <p:spPr bwMode="auto">
              <a:xfrm>
                <a:off x="2908" y="164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84" name="Line 2549"/>
              <p:cNvSpPr>
                <a:spLocks noChangeShapeType="1"/>
              </p:cNvSpPr>
              <p:nvPr/>
            </p:nvSpPr>
            <p:spPr bwMode="auto">
              <a:xfrm flipV="1">
                <a:off x="2877" y="2698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85" name="Line 2550"/>
              <p:cNvSpPr>
                <a:spLocks noChangeShapeType="1"/>
              </p:cNvSpPr>
              <p:nvPr/>
            </p:nvSpPr>
            <p:spPr bwMode="auto">
              <a:xfrm>
                <a:off x="2899" y="269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86" name="Line 2551"/>
              <p:cNvSpPr>
                <a:spLocks noChangeShapeType="1"/>
              </p:cNvSpPr>
              <p:nvPr/>
            </p:nvSpPr>
            <p:spPr bwMode="auto">
              <a:xfrm>
                <a:off x="2902" y="2698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87" name="Line 2552"/>
              <p:cNvSpPr>
                <a:spLocks noChangeShapeType="1"/>
              </p:cNvSpPr>
              <p:nvPr/>
            </p:nvSpPr>
            <p:spPr bwMode="auto">
              <a:xfrm flipV="1">
                <a:off x="2896" y="1892"/>
                <a:ext cx="21" cy="7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88" name="Line 2553"/>
              <p:cNvSpPr>
                <a:spLocks noChangeShapeType="1"/>
              </p:cNvSpPr>
              <p:nvPr/>
            </p:nvSpPr>
            <p:spPr bwMode="auto">
              <a:xfrm>
                <a:off x="2894" y="1950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89" name="Line 2554"/>
              <p:cNvSpPr>
                <a:spLocks noChangeShapeType="1"/>
              </p:cNvSpPr>
              <p:nvPr/>
            </p:nvSpPr>
            <p:spPr bwMode="auto">
              <a:xfrm flipH="1">
                <a:off x="2896" y="1961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0" name="Line 2555"/>
              <p:cNvSpPr>
                <a:spLocks noChangeShapeType="1"/>
              </p:cNvSpPr>
              <p:nvPr/>
            </p:nvSpPr>
            <p:spPr bwMode="auto">
              <a:xfrm>
                <a:off x="2862" y="1848"/>
                <a:ext cx="31" cy="10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1" name="Line 2556"/>
              <p:cNvSpPr>
                <a:spLocks noChangeShapeType="1"/>
              </p:cNvSpPr>
              <p:nvPr/>
            </p:nvSpPr>
            <p:spPr bwMode="auto">
              <a:xfrm>
                <a:off x="2893" y="1952"/>
                <a:ext cx="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2" name="Line 2557"/>
              <p:cNvSpPr>
                <a:spLocks noChangeShapeType="1"/>
              </p:cNvSpPr>
              <p:nvPr/>
            </p:nvSpPr>
            <p:spPr bwMode="auto">
              <a:xfrm flipV="1">
                <a:off x="2926" y="1651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3" name="Line 2558"/>
              <p:cNvSpPr>
                <a:spLocks noChangeShapeType="1"/>
              </p:cNvSpPr>
              <p:nvPr/>
            </p:nvSpPr>
            <p:spPr bwMode="auto">
              <a:xfrm>
                <a:off x="2911" y="1645"/>
                <a:ext cx="33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4" name="Line 2559"/>
              <p:cNvSpPr>
                <a:spLocks noChangeShapeType="1"/>
              </p:cNvSpPr>
              <p:nvPr/>
            </p:nvSpPr>
            <p:spPr bwMode="auto">
              <a:xfrm>
                <a:off x="2926" y="1687"/>
                <a:ext cx="34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5" name="Line 2560"/>
              <p:cNvSpPr>
                <a:spLocks noChangeShapeType="1"/>
              </p:cNvSpPr>
              <p:nvPr/>
            </p:nvSpPr>
            <p:spPr bwMode="auto">
              <a:xfrm>
                <a:off x="2958" y="1759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6" name="Line 2561"/>
              <p:cNvSpPr>
                <a:spLocks noChangeShapeType="1"/>
              </p:cNvSpPr>
              <p:nvPr/>
            </p:nvSpPr>
            <p:spPr bwMode="auto">
              <a:xfrm flipV="1">
                <a:off x="2942" y="1764"/>
                <a:ext cx="17" cy="5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7" name="Line 2562"/>
              <p:cNvSpPr>
                <a:spLocks noChangeShapeType="1"/>
              </p:cNvSpPr>
              <p:nvPr/>
            </p:nvSpPr>
            <p:spPr bwMode="auto">
              <a:xfrm>
                <a:off x="3147" y="2697"/>
                <a:ext cx="35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8" name="Line 2563"/>
              <p:cNvSpPr>
                <a:spLocks noChangeShapeType="1"/>
              </p:cNvSpPr>
              <p:nvPr/>
            </p:nvSpPr>
            <p:spPr bwMode="auto">
              <a:xfrm>
                <a:off x="3147" y="269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9" name="Line 2564"/>
              <p:cNvSpPr>
                <a:spLocks noChangeShapeType="1"/>
              </p:cNvSpPr>
              <p:nvPr/>
            </p:nvSpPr>
            <p:spPr bwMode="auto">
              <a:xfrm flipV="1">
                <a:off x="3129" y="2698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00" name="Line 2565"/>
              <p:cNvSpPr>
                <a:spLocks noChangeShapeType="1"/>
              </p:cNvSpPr>
              <p:nvPr/>
            </p:nvSpPr>
            <p:spPr bwMode="auto">
              <a:xfrm flipV="1">
                <a:off x="2785" y="2696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01" name="Line 2566"/>
              <p:cNvSpPr>
                <a:spLocks noChangeShapeType="1"/>
              </p:cNvSpPr>
              <p:nvPr/>
            </p:nvSpPr>
            <p:spPr bwMode="auto">
              <a:xfrm>
                <a:off x="2803" y="269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02" name="Line 2567"/>
              <p:cNvSpPr>
                <a:spLocks noChangeShapeType="1"/>
              </p:cNvSpPr>
              <p:nvPr/>
            </p:nvSpPr>
            <p:spPr bwMode="auto">
              <a:xfrm>
                <a:off x="2807" y="2696"/>
                <a:ext cx="27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03" name="Line 2568"/>
              <p:cNvSpPr>
                <a:spLocks noChangeShapeType="1"/>
              </p:cNvSpPr>
              <p:nvPr/>
            </p:nvSpPr>
            <p:spPr bwMode="auto">
              <a:xfrm flipV="1">
                <a:off x="2630" y="2291"/>
                <a:ext cx="21" cy="6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04" name="Line 2569"/>
              <p:cNvSpPr>
                <a:spLocks noChangeShapeType="1"/>
              </p:cNvSpPr>
              <p:nvPr/>
            </p:nvSpPr>
            <p:spPr bwMode="auto">
              <a:xfrm>
                <a:off x="2628" y="2350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05" name="Line 2570"/>
              <p:cNvSpPr>
                <a:spLocks noChangeShapeType="1"/>
              </p:cNvSpPr>
              <p:nvPr/>
            </p:nvSpPr>
            <p:spPr bwMode="auto">
              <a:xfrm>
                <a:off x="2597" y="2244"/>
                <a:ext cx="34" cy="10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06" name="Line 2571"/>
              <p:cNvSpPr>
                <a:spLocks noChangeShapeType="1"/>
              </p:cNvSpPr>
              <p:nvPr/>
            </p:nvSpPr>
            <p:spPr bwMode="auto">
              <a:xfrm flipV="1">
                <a:off x="2752" y="2133"/>
                <a:ext cx="21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07" name="Line 2572"/>
              <p:cNvSpPr>
                <a:spLocks noChangeShapeType="1"/>
              </p:cNvSpPr>
              <p:nvPr/>
            </p:nvSpPr>
            <p:spPr bwMode="auto">
              <a:xfrm flipH="1">
                <a:off x="2752" y="2199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08" name="Line 2573"/>
              <p:cNvSpPr>
                <a:spLocks noChangeShapeType="1"/>
              </p:cNvSpPr>
              <p:nvPr/>
            </p:nvSpPr>
            <p:spPr bwMode="auto">
              <a:xfrm>
                <a:off x="2719" y="2083"/>
                <a:ext cx="34" cy="1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09" name="Line 2574"/>
              <p:cNvSpPr>
                <a:spLocks noChangeShapeType="1"/>
              </p:cNvSpPr>
              <p:nvPr/>
            </p:nvSpPr>
            <p:spPr bwMode="auto">
              <a:xfrm flipV="1">
                <a:off x="2405" y="2634"/>
                <a:ext cx="18" cy="2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10" name="Line 2575"/>
              <p:cNvSpPr>
                <a:spLocks noChangeShapeType="1"/>
              </p:cNvSpPr>
              <p:nvPr/>
            </p:nvSpPr>
            <p:spPr bwMode="auto">
              <a:xfrm>
                <a:off x="2423" y="2634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11" name="Line 2576"/>
              <p:cNvSpPr>
                <a:spLocks noChangeShapeType="1"/>
              </p:cNvSpPr>
              <p:nvPr/>
            </p:nvSpPr>
            <p:spPr bwMode="auto">
              <a:xfrm>
                <a:off x="2426" y="2636"/>
                <a:ext cx="31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12" name="Line 2577"/>
              <p:cNvSpPr>
                <a:spLocks noChangeShapeType="1"/>
              </p:cNvSpPr>
              <p:nvPr/>
            </p:nvSpPr>
            <p:spPr bwMode="auto">
              <a:xfrm>
                <a:off x="3396" y="2695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13" name="Line 2578"/>
              <p:cNvSpPr>
                <a:spLocks noChangeShapeType="1"/>
              </p:cNvSpPr>
              <p:nvPr/>
            </p:nvSpPr>
            <p:spPr bwMode="auto">
              <a:xfrm>
                <a:off x="3396" y="269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14" name="Line 2579"/>
              <p:cNvSpPr>
                <a:spLocks noChangeShapeType="1"/>
              </p:cNvSpPr>
              <p:nvPr/>
            </p:nvSpPr>
            <p:spPr bwMode="auto">
              <a:xfrm flipV="1">
                <a:off x="3378" y="2696"/>
                <a:ext cx="2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15" name="Line 2580"/>
              <p:cNvSpPr>
                <a:spLocks noChangeShapeType="1"/>
              </p:cNvSpPr>
              <p:nvPr/>
            </p:nvSpPr>
            <p:spPr bwMode="auto">
              <a:xfrm flipV="1">
                <a:off x="1615" y="2431"/>
                <a:ext cx="34" cy="6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16" name="Line 2581"/>
              <p:cNvSpPr>
                <a:spLocks noChangeShapeType="1"/>
              </p:cNvSpPr>
              <p:nvPr/>
            </p:nvSpPr>
            <p:spPr bwMode="auto">
              <a:xfrm flipV="1">
                <a:off x="1615" y="2489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17" name="Line 2582"/>
              <p:cNvSpPr>
                <a:spLocks noChangeShapeType="1"/>
              </p:cNvSpPr>
              <p:nvPr/>
            </p:nvSpPr>
            <p:spPr bwMode="auto">
              <a:xfrm>
                <a:off x="1593" y="2475"/>
                <a:ext cx="24" cy="1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18" name="Line 2583"/>
              <p:cNvSpPr>
                <a:spLocks noChangeShapeType="1"/>
              </p:cNvSpPr>
              <p:nvPr/>
            </p:nvSpPr>
            <p:spPr bwMode="auto">
              <a:xfrm>
                <a:off x="2390" y="2588"/>
                <a:ext cx="34" cy="4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19" name="Line 2584"/>
              <p:cNvSpPr>
                <a:spLocks noChangeShapeType="1"/>
              </p:cNvSpPr>
              <p:nvPr/>
            </p:nvSpPr>
            <p:spPr bwMode="auto">
              <a:xfrm flipV="1">
                <a:off x="3034" y="2695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20" name="Line 2585"/>
              <p:cNvSpPr>
                <a:spLocks noChangeShapeType="1"/>
              </p:cNvSpPr>
              <p:nvPr/>
            </p:nvSpPr>
            <p:spPr bwMode="auto">
              <a:xfrm>
                <a:off x="3052" y="269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21" name="Line 2586"/>
              <p:cNvSpPr>
                <a:spLocks noChangeShapeType="1"/>
              </p:cNvSpPr>
              <p:nvPr/>
            </p:nvSpPr>
            <p:spPr bwMode="auto">
              <a:xfrm>
                <a:off x="3055" y="2695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22" name="Line 2587"/>
              <p:cNvSpPr>
                <a:spLocks noChangeShapeType="1"/>
              </p:cNvSpPr>
              <p:nvPr/>
            </p:nvSpPr>
            <p:spPr bwMode="auto">
              <a:xfrm>
                <a:off x="1401" y="2562"/>
                <a:ext cx="17" cy="1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23" name="Line 2588"/>
              <p:cNvSpPr>
                <a:spLocks noChangeShapeType="1"/>
              </p:cNvSpPr>
              <p:nvPr/>
            </p:nvSpPr>
            <p:spPr bwMode="auto">
              <a:xfrm flipV="1">
                <a:off x="1418" y="2568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24" name="Line 2589"/>
              <p:cNvSpPr>
                <a:spLocks noChangeShapeType="1"/>
              </p:cNvSpPr>
              <p:nvPr/>
            </p:nvSpPr>
            <p:spPr bwMode="auto">
              <a:xfrm flipV="1">
                <a:off x="1422" y="256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25" name="Line 2590"/>
              <p:cNvSpPr>
                <a:spLocks noChangeShapeType="1"/>
              </p:cNvSpPr>
              <p:nvPr/>
            </p:nvSpPr>
            <p:spPr bwMode="auto">
              <a:xfrm flipV="1">
                <a:off x="1422" y="256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26" name="Line 2591"/>
              <p:cNvSpPr>
                <a:spLocks noChangeShapeType="1"/>
              </p:cNvSpPr>
              <p:nvPr/>
            </p:nvSpPr>
            <p:spPr bwMode="auto">
              <a:xfrm flipV="1">
                <a:off x="1425" y="2532"/>
                <a:ext cx="31" cy="3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27" name="Line 2592"/>
              <p:cNvSpPr>
                <a:spLocks noChangeShapeType="1"/>
              </p:cNvSpPr>
              <p:nvPr/>
            </p:nvSpPr>
            <p:spPr bwMode="auto">
              <a:xfrm>
                <a:off x="2708" y="2692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28" name="Line 2593"/>
              <p:cNvSpPr>
                <a:spLocks noChangeShapeType="1"/>
              </p:cNvSpPr>
              <p:nvPr/>
            </p:nvSpPr>
            <p:spPr bwMode="auto">
              <a:xfrm>
                <a:off x="2708" y="269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29" name="Line 2594"/>
              <p:cNvSpPr>
                <a:spLocks noChangeShapeType="1"/>
              </p:cNvSpPr>
              <p:nvPr/>
            </p:nvSpPr>
            <p:spPr bwMode="auto">
              <a:xfrm flipV="1">
                <a:off x="2690" y="2694"/>
                <a:ext cx="1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30" name="Line 2595"/>
              <p:cNvSpPr>
                <a:spLocks noChangeShapeType="1"/>
              </p:cNvSpPr>
              <p:nvPr/>
            </p:nvSpPr>
            <p:spPr bwMode="auto">
              <a:xfrm>
                <a:off x="2454" y="2451"/>
                <a:ext cx="33" cy="7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31" name="Line 2596"/>
              <p:cNvSpPr>
                <a:spLocks noChangeShapeType="1"/>
              </p:cNvSpPr>
              <p:nvPr/>
            </p:nvSpPr>
            <p:spPr bwMode="auto">
              <a:xfrm>
                <a:off x="2485" y="2521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32" name="Line 2597"/>
              <p:cNvSpPr>
                <a:spLocks noChangeShapeType="1"/>
              </p:cNvSpPr>
              <p:nvPr/>
            </p:nvSpPr>
            <p:spPr bwMode="auto">
              <a:xfrm flipV="1">
                <a:off x="2490" y="2482"/>
                <a:ext cx="18" cy="4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33" name="Line 2598"/>
              <p:cNvSpPr>
                <a:spLocks noChangeShapeType="1"/>
              </p:cNvSpPr>
              <p:nvPr/>
            </p:nvSpPr>
            <p:spPr bwMode="auto">
              <a:xfrm>
                <a:off x="2411" y="255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34" name="Line 2599"/>
              <p:cNvSpPr>
                <a:spLocks noChangeShapeType="1"/>
              </p:cNvSpPr>
              <p:nvPr/>
            </p:nvSpPr>
            <p:spPr bwMode="auto">
              <a:xfrm flipV="1">
                <a:off x="3279" y="2693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35" name="Line 2600"/>
              <p:cNvSpPr>
                <a:spLocks noChangeShapeType="1"/>
              </p:cNvSpPr>
              <p:nvPr/>
            </p:nvSpPr>
            <p:spPr bwMode="auto">
              <a:xfrm>
                <a:off x="3301" y="269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36" name="Line 2601"/>
              <p:cNvSpPr>
                <a:spLocks noChangeShapeType="1"/>
              </p:cNvSpPr>
              <p:nvPr/>
            </p:nvSpPr>
            <p:spPr bwMode="auto">
              <a:xfrm>
                <a:off x="3304" y="2693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37" name="Line 2602"/>
              <p:cNvSpPr>
                <a:spLocks noChangeShapeType="1"/>
              </p:cNvSpPr>
              <p:nvPr/>
            </p:nvSpPr>
            <p:spPr bwMode="auto">
              <a:xfrm>
                <a:off x="2613" y="2686"/>
                <a:ext cx="34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38" name="Line 2603"/>
              <p:cNvSpPr>
                <a:spLocks noChangeShapeType="1"/>
              </p:cNvSpPr>
              <p:nvPr/>
            </p:nvSpPr>
            <p:spPr bwMode="auto">
              <a:xfrm>
                <a:off x="2613" y="268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39" name="Line 2604"/>
              <p:cNvSpPr>
                <a:spLocks noChangeShapeType="1"/>
              </p:cNvSpPr>
              <p:nvPr/>
            </p:nvSpPr>
            <p:spPr bwMode="auto">
              <a:xfrm flipV="1">
                <a:off x="2592" y="2687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40" name="Line 2605"/>
              <p:cNvSpPr>
                <a:spLocks noChangeShapeType="1"/>
              </p:cNvSpPr>
              <p:nvPr/>
            </p:nvSpPr>
            <p:spPr bwMode="auto">
              <a:xfrm flipV="1">
                <a:off x="2939" y="2693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41" name="Line 2606"/>
              <p:cNvSpPr>
                <a:spLocks noChangeShapeType="1"/>
              </p:cNvSpPr>
              <p:nvPr/>
            </p:nvSpPr>
            <p:spPr bwMode="auto">
              <a:xfrm>
                <a:off x="2957" y="269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42" name="Line 2607"/>
              <p:cNvSpPr>
                <a:spLocks noChangeShapeType="1"/>
              </p:cNvSpPr>
              <p:nvPr/>
            </p:nvSpPr>
            <p:spPr bwMode="auto">
              <a:xfrm>
                <a:off x="2960" y="2693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43" name="Line 2608"/>
              <p:cNvSpPr>
                <a:spLocks noChangeShapeType="1"/>
              </p:cNvSpPr>
              <p:nvPr/>
            </p:nvSpPr>
            <p:spPr bwMode="auto">
              <a:xfrm>
                <a:off x="2518" y="2670"/>
                <a:ext cx="35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44" name="Line 2609"/>
              <p:cNvSpPr>
                <a:spLocks noChangeShapeType="1"/>
              </p:cNvSpPr>
              <p:nvPr/>
            </p:nvSpPr>
            <p:spPr bwMode="auto">
              <a:xfrm>
                <a:off x="2518" y="2670"/>
                <a:ext cx="4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45" name="Line 2610"/>
              <p:cNvSpPr>
                <a:spLocks noChangeShapeType="1"/>
              </p:cNvSpPr>
              <p:nvPr/>
            </p:nvSpPr>
            <p:spPr bwMode="auto">
              <a:xfrm flipV="1">
                <a:off x="2497" y="2672"/>
                <a:ext cx="20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46" name="Line 2611"/>
              <p:cNvSpPr>
                <a:spLocks noChangeShapeType="1"/>
              </p:cNvSpPr>
              <p:nvPr/>
            </p:nvSpPr>
            <p:spPr bwMode="auto">
              <a:xfrm>
                <a:off x="2838" y="1917"/>
                <a:ext cx="37" cy="12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47" name="Line 2612"/>
              <p:cNvSpPr>
                <a:spLocks noChangeShapeType="1"/>
              </p:cNvSpPr>
              <p:nvPr/>
            </p:nvSpPr>
            <p:spPr bwMode="auto">
              <a:xfrm>
                <a:off x="2873" y="2037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48" name="Line 2613"/>
              <p:cNvSpPr>
                <a:spLocks noChangeShapeType="1"/>
              </p:cNvSpPr>
              <p:nvPr/>
            </p:nvSpPr>
            <p:spPr bwMode="auto">
              <a:xfrm flipV="1">
                <a:off x="2878" y="1967"/>
                <a:ext cx="21" cy="7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49" name="Line 2614"/>
              <p:cNvSpPr>
                <a:spLocks noChangeShapeType="1"/>
              </p:cNvSpPr>
              <p:nvPr/>
            </p:nvSpPr>
            <p:spPr bwMode="auto">
              <a:xfrm>
                <a:off x="3206" y="2691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50" name="Line 2615"/>
              <p:cNvSpPr>
                <a:spLocks noChangeShapeType="1"/>
              </p:cNvSpPr>
              <p:nvPr/>
            </p:nvSpPr>
            <p:spPr bwMode="auto">
              <a:xfrm>
                <a:off x="3206" y="269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51" name="Line 2616"/>
              <p:cNvSpPr>
                <a:spLocks noChangeShapeType="1"/>
              </p:cNvSpPr>
              <p:nvPr/>
            </p:nvSpPr>
            <p:spPr bwMode="auto">
              <a:xfrm flipV="1">
                <a:off x="3184" y="2690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52" name="Line 2617"/>
              <p:cNvSpPr>
                <a:spLocks noChangeShapeType="1"/>
              </p:cNvSpPr>
              <p:nvPr/>
            </p:nvSpPr>
            <p:spPr bwMode="auto">
              <a:xfrm>
                <a:off x="2432" y="2501"/>
                <a:ext cx="34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53" name="Line 2618"/>
              <p:cNvSpPr>
                <a:spLocks noChangeShapeType="1"/>
              </p:cNvSpPr>
              <p:nvPr/>
            </p:nvSpPr>
            <p:spPr bwMode="auto">
              <a:xfrm flipH="1">
                <a:off x="2466" y="2563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54" name="Line 2619"/>
              <p:cNvSpPr>
                <a:spLocks noChangeShapeType="1"/>
              </p:cNvSpPr>
              <p:nvPr/>
            </p:nvSpPr>
            <p:spPr bwMode="auto">
              <a:xfrm flipV="1">
                <a:off x="2469" y="2527"/>
                <a:ext cx="17" cy="3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55" name="Line 2620"/>
              <p:cNvSpPr>
                <a:spLocks noChangeShapeType="1"/>
              </p:cNvSpPr>
              <p:nvPr/>
            </p:nvSpPr>
            <p:spPr bwMode="auto">
              <a:xfrm flipV="1">
                <a:off x="2426" y="2603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56" name="Line 2621"/>
              <p:cNvSpPr>
                <a:spLocks noChangeShapeType="1"/>
              </p:cNvSpPr>
              <p:nvPr/>
            </p:nvSpPr>
            <p:spPr bwMode="auto">
              <a:xfrm>
                <a:off x="2411" y="2547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57" name="Line 2622"/>
              <p:cNvSpPr>
                <a:spLocks noChangeShapeType="1"/>
              </p:cNvSpPr>
              <p:nvPr/>
            </p:nvSpPr>
            <p:spPr bwMode="auto">
              <a:xfrm>
                <a:off x="2414" y="2554"/>
                <a:ext cx="30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58" name="Line 2623"/>
              <p:cNvSpPr>
                <a:spLocks noChangeShapeType="1"/>
              </p:cNvSpPr>
              <p:nvPr/>
            </p:nvSpPr>
            <p:spPr bwMode="auto">
              <a:xfrm flipV="1">
                <a:off x="2844" y="2691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59" name="Line 2624"/>
              <p:cNvSpPr>
                <a:spLocks noChangeShapeType="1"/>
              </p:cNvSpPr>
              <p:nvPr/>
            </p:nvSpPr>
            <p:spPr bwMode="auto">
              <a:xfrm>
                <a:off x="2862" y="269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60" name="Line 2625"/>
              <p:cNvSpPr>
                <a:spLocks noChangeShapeType="1"/>
              </p:cNvSpPr>
              <p:nvPr/>
            </p:nvSpPr>
            <p:spPr bwMode="auto">
              <a:xfrm>
                <a:off x="2865" y="2691"/>
                <a:ext cx="27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61" name="Line 2626"/>
              <p:cNvSpPr>
                <a:spLocks noChangeShapeType="1"/>
              </p:cNvSpPr>
              <p:nvPr/>
            </p:nvSpPr>
            <p:spPr bwMode="auto">
              <a:xfrm flipV="1">
                <a:off x="2963" y="1708"/>
                <a:ext cx="18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62" name="Line 2627"/>
              <p:cNvSpPr>
                <a:spLocks noChangeShapeType="1"/>
              </p:cNvSpPr>
              <p:nvPr/>
            </p:nvSpPr>
            <p:spPr bwMode="auto">
              <a:xfrm>
                <a:off x="2948" y="1653"/>
                <a:ext cx="33" cy="5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63" name="Line 2628"/>
              <p:cNvSpPr>
                <a:spLocks noChangeShapeType="1"/>
              </p:cNvSpPr>
              <p:nvPr/>
            </p:nvSpPr>
            <p:spPr bwMode="auto">
              <a:xfrm flipV="1">
                <a:off x="2944" y="1633"/>
                <a:ext cx="22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64" name="Line 2629"/>
              <p:cNvSpPr>
                <a:spLocks noChangeShapeType="1"/>
              </p:cNvSpPr>
              <p:nvPr/>
            </p:nvSpPr>
            <p:spPr bwMode="auto">
              <a:xfrm flipV="1">
                <a:off x="2939" y="1633"/>
                <a:ext cx="27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65" name="Line 2630"/>
              <p:cNvSpPr>
                <a:spLocks noChangeShapeType="1"/>
              </p:cNvSpPr>
              <p:nvPr/>
            </p:nvSpPr>
            <p:spPr bwMode="auto">
              <a:xfrm>
                <a:off x="2983" y="170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66" name="Line 2631"/>
              <p:cNvSpPr>
                <a:spLocks noChangeShapeType="1"/>
              </p:cNvSpPr>
              <p:nvPr/>
            </p:nvSpPr>
            <p:spPr bwMode="auto">
              <a:xfrm flipV="1">
                <a:off x="2448" y="2567"/>
                <a:ext cx="17" cy="3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67" name="Line 2632"/>
              <p:cNvSpPr>
                <a:spLocks noChangeShapeType="1"/>
              </p:cNvSpPr>
              <p:nvPr/>
            </p:nvSpPr>
            <p:spPr bwMode="auto">
              <a:xfrm flipV="1">
                <a:off x="3473" y="2697"/>
                <a:ext cx="18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2633"/>
            <p:cNvGrpSpPr>
              <a:grpSpLocks/>
            </p:cNvGrpSpPr>
            <p:nvPr/>
          </p:nvGrpSpPr>
          <p:grpSpPr bwMode="auto">
            <a:xfrm>
              <a:off x="1365" y="2938"/>
              <a:ext cx="1780" cy="687"/>
              <a:chOff x="1164" y="1615"/>
              <a:chExt cx="2349" cy="1085"/>
            </a:xfrm>
          </p:grpSpPr>
          <p:sp>
            <p:nvSpPr>
              <p:cNvPr id="32568" name="Line 2634"/>
              <p:cNvSpPr>
                <a:spLocks noChangeShapeType="1"/>
              </p:cNvSpPr>
              <p:nvPr/>
            </p:nvSpPr>
            <p:spPr bwMode="auto">
              <a:xfrm>
                <a:off x="3454" y="2690"/>
                <a:ext cx="3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69" name="Line 2635"/>
              <p:cNvSpPr>
                <a:spLocks noChangeShapeType="1"/>
              </p:cNvSpPr>
              <p:nvPr/>
            </p:nvSpPr>
            <p:spPr bwMode="auto">
              <a:xfrm>
                <a:off x="3454" y="269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70" name="Line 2636"/>
              <p:cNvSpPr>
                <a:spLocks noChangeShapeType="1"/>
              </p:cNvSpPr>
              <p:nvPr/>
            </p:nvSpPr>
            <p:spPr bwMode="auto">
              <a:xfrm flipV="1">
                <a:off x="3436" y="2691"/>
                <a:ext cx="2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71" name="Line 2637"/>
              <p:cNvSpPr>
                <a:spLocks noChangeShapeType="1"/>
              </p:cNvSpPr>
              <p:nvPr/>
            </p:nvSpPr>
            <p:spPr bwMode="auto">
              <a:xfrm flipV="1">
                <a:off x="3089" y="2689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72" name="Line 2638"/>
              <p:cNvSpPr>
                <a:spLocks noChangeShapeType="1"/>
              </p:cNvSpPr>
              <p:nvPr/>
            </p:nvSpPr>
            <p:spPr bwMode="auto">
              <a:xfrm>
                <a:off x="3110" y="268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73" name="Line 2639"/>
              <p:cNvSpPr>
                <a:spLocks noChangeShapeType="1"/>
              </p:cNvSpPr>
              <p:nvPr/>
            </p:nvSpPr>
            <p:spPr bwMode="auto">
              <a:xfrm>
                <a:off x="3114" y="269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74" name="Line 2640"/>
              <p:cNvSpPr>
                <a:spLocks noChangeShapeType="1"/>
              </p:cNvSpPr>
              <p:nvPr/>
            </p:nvSpPr>
            <p:spPr bwMode="auto">
              <a:xfrm>
                <a:off x="3114" y="268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75" name="Line 2641"/>
              <p:cNvSpPr>
                <a:spLocks noChangeShapeType="1"/>
              </p:cNvSpPr>
              <p:nvPr/>
            </p:nvSpPr>
            <p:spPr bwMode="auto">
              <a:xfrm>
                <a:off x="3117" y="2692"/>
                <a:ext cx="28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76" name="Line 2642"/>
              <p:cNvSpPr>
                <a:spLocks noChangeShapeType="1"/>
              </p:cNvSpPr>
              <p:nvPr/>
            </p:nvSpPr>
            <p:spPr bwMode="auto">
              <a:xfrm>
                <a:off x="2767" y="2688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77" name="Line 2643"/>
              <p:cNvSpPr>
                <a:spLocks noChangeShapeType="1"/>
              </p:cNvSpPr>
              <p:nvPr/>
            </p:nvSpPr>
            <p:spPr bwMode="auto">
              <a:xfrm>
                <a:off x="2767" y="268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78" name="Line 2644"/>
              <p:cNvSpPr>
                <a:spLocks noChangeShapeType="1"/>
              </p:cNvSpPr>
              <p:nvPr/>
            </p:nvSpPr>
            <p:spPr bwMode="auto">
              <a:xfrm flipV="1">
                <a:off x="2749" y="2689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79" name="Line 2645"/>
              <p:cNvSpPr>
                <a:spLocks noChangeShapeType="1"/>
              </p:cNvSpPr>
              <p:nvPr/>
            </p:nvSpPr>
            <p:spPr bwMode="auto">
              <a:xfrm>
                <a:off x="1342" y="2589"/>
                <a:ext cx="18" cy="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80" name="Line 2646"/>
              <p:cNvSpPr>
                <a:spLocks noChangeShapeType="1"/>
              </p:cNvSpPr>
              <p:nvPr/>
            </p:nvSpPr>
            <p:spPr bwMode="auto">
              <a:xfrm flipV="1">
                <a:off x="1360" y="2591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81" name="Line 2647"/>
              <p:cNvSpPr>
                <a:spLocks noChangeShapeType="1"/>
              </p:cNvSpPr>
              <p:nvPr/>
            </p:nvSpPr>
            <p:spPr bwMode="auto">
              <a:xfrm flipV="1">
                <a:off x="1364" y="258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82" name="Line 2648"/>
              <p:cNvSpPr>
                <a:spLocks noChangeShapeType="1"/>
              </p:cNvSpPr>
              <p:nvPr/>
            </p:nvSpPr>
            <p:spPr bwMode="auto">
              <a:xfrm flipV="1">
                <a:off x="1364" y="259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83" name="Line 2649"/>
              <p:cNvSpPr>
                <a:spLocks noChangeShapeType="1"/>
              </p:cNvSpPr>
              <p:nvPr/>
            </p:nvSpPr>
            <p:spPr bwMode="auto">
              <a:xfrm flipV="1">
                <a:off x="1367" y="2562"/>
                <a:ext cx="31" cy="29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84" name="Line 2650"/>
              <p:cNvSpPr>
                <a:spLocks noChangeShapeType="1"/>
              </p:cNvSpPr>
              <p:nvPr/>
            </p:nvSpPr>
            <p:spPr bwMode="auto">
              <a:xfrm flipV="1">
                <a:off x="2463" y="2643"/>
                <a:ext cx="18" cy="2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85" name="Line 2651"/>
              <p:cNvSpPr>
                <a:spLocks noChangeShapeType="1"/>
              </p:cNvSpPr>
              <p:nvPr/>
            </p:nvSpPr>
            <p:spPr bwMode="auto">
              <a:xfrm>
                <a:off x="2481" y="2643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86" name="Line 2652"/>
              <p:cNvSpPr>
                <a:spLocks noChangeShapeType="1"/>
              </p:cNvSpPr>
              <p:nvPr/>
            </p:nvSpPr>
            <p:spPr bwMode="auto">
              <a:xfrm>
                <a:off x="2485" y="2645"/>
                <a:ext cx="31" cy="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87" name="Line 2653"/>
              <p:cNvSpPr>
                <a:spLocks noChangeShapeType="1"/>
              </p:cNvSpPr>
              <p:nvPr/>
            </p:nvSpPr>
            <p:spPr bwMode="auto">
              <a:xfrm flipV="1">
                <a:off x="3341" y="2688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88" name="Line 2654"/>
              <p:cNvSpPr>
                <a:spLocks noChangeShapeType="1"/>
              </p:cNvSpPr>
              <p:nvPr/>
            </p:nvSpPr>
            <p:spPr bwMode="auto">
              <a:xfrm>
                <a:off x="3359" y="268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89" name="Line 2655"/>
              <p:cNvSpPr>
                <a:spLocks noChangeShapeType="1"/>
              </p:cNvSpPr>
              <p:nvPr/>
            </p:nvSpPr>
            <p:spPr bwMode="auto">
              <a:xfrm>
                <a:off x="3362" y="2688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90" name="Line 2656"/>
              <p:cNvSpPr>
                <a:spLocks noChangeShapeType="1"/>
              </p:cNvSpPr>
              <p:nvPr/>
            </p:nvSpPr>
            <p:spPr bwMode="auto">
              <a:xfrm>
                <a:off x="2575" y="2313"/>
                <a:ext cx="34" cy="9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91" name="Line 2657"/>
              <p:cNvSpPr>
                <a:spLocks noChangeShapeType="1"/>
              </p:cNvSpPr>
              <p:nvPr/>
            </p:nvSpPr>
            <p:spPr bwMode="auto">
              <a:xfrm flipH="1">
                <a:off x="2609" y="2408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92" name="Line 2658"/>
              <p:cNvSpPr>
                <a:spLocks noChangeShapeType="1"/>
              </p:cNvSpPr>
              <p:nvPr/>
            </p:nvSpPr>
            <p:spPr bwMode="auto">
              <a:xfrm flipV="1">
                <a:off x="2612" y="2353"/>
                <a:ext cx="17" cy="5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93" name="Line 2659"/>
              <p:cNvSpPr>
                <a:spLocks noChangeShapeType="1"/>
              </p:cNvSpPr>
              <p:nvPr/>
            </p:nvSpPr>
            <p:spPr bwMode="auto">
              <a:xfrm flipV="1">
                <a:off x="2997" y="2688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94" name="Line 2660"/>
              <p:cNvSpPr>
                <a:spLocks noChangeShapeType="1"/>
              </p:cNvSpPr>
              <p:nvPr/>
            </p:nvSpPr>
            <p:spPr bwMode="auto">
              <a:xfrm>
                <a:off x="3015" y="268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95" name="Line 2661"/>
              <p:cNvSpPr>
                <a:spLocks noChangeShapeType="1"/>
              </p:cNvSpPr>
              <p:nvPr/>
            </p:nvSpPr>
            <p:spPr bwMode="auto">
              <a:xfrm>
                <a:off x="3019" y="2688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96" name="Line 2662"/>
              <p:cNvSpPr>
                <a:spLocks noChangeShapeType="1"/>
              </p:cNvSpPr>
              <p:nvPr/>
            </p:nvSpPr>
            <p:spPr bwMode="auto">
              <a:xfrm>
                <a:off x="2671" y="2683"/>
                <a:ext cx="35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97" name="Line 2663"/>
              <p:cNvSpPr>
                <a:spLocks noChangeShapeType="1"/>
              </p:cNvSpPr>
              <p:nvPr/>
            </p:nvSpPr>
            <p:spPr bwMode="auto">
              <a:xfrm>
                <a:off x="2671" y="2683"/>
                <a:ext cx="4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98" name="Line 2664"/>
              <p:cNvSpPr>
                <a:spLocks noChangeShapeType="1"/>
              </p:cNvSpPr>
              <p:nvPr/>
            </p:nvSpPr>
            <p:spPr bwMode="auto">
              <a:xfrm flipV="1">
                <a:off x="2650" y="2683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99" name="Line 2665"/>
              <p:cNvSpPr>
                <a:spLocks noChangeShapeType="1"/>
              </p:cNvSpPr>
              <p:nvPr/>
            </p:nvSpPr>
            <p:spPr bwMode="auto">
              <a:xfrm flipV="1">
                <a:off x="2731" y="2206"/>
                <a:ext cx="21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00" name="Line 2666"/>
              <p:cNvSpPr>
                <a:spLocks noChangeShapeType="1"/>
              </p:cNvSpPr>
              <p:nvPr/>
            </p:nvSpPr>
            <p:spPr bwMode="auto">
              <a:xfrm flipH="1">
                <a:off x="2731" y="2269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01" name="Line 2667"/>
              <p:cNvSpPr>
                <a:spLocks noChangeShapeType="1"/>
              </p:cNvSpPr>
              <p:nvPr/>
            </p:nvSpPr>
            <p:spPr bwMode="auto">
              <a:xfrm>
                <a:off x="2698" y="2157"/>
                <a:ext cx="34" cy="1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02" name="Line 2668"/>
              <p:cNvSpPr>
                <a:spLocks noChangeShapeType="1"/>
              </p:cNvSpPr>
              <p:nvPr/>
            </p:nvSpPr>
            <p:spPr bwMode="auto">
              <a:xfrm>
                <a:off x="2576" y="2671"/>
                <a:ext cx="34" cy="1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03" name="Line 2669"/>
              <p:cNvSpPr>
                <a:spLocks noChangeShapeType="1"/>
              </p:cNvSpPr>
              <p:nvPr/>
            </p:nvSpPr>
            <p:spPr bwMode="auto">
              <a:xfrm>
                <a:off x="2576" y="2671"/>
                <a:ext cx="4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04" name="Line 2670"/>
              <p:cNvSpPr>
                <a:spLocks noChangeShapeType="1"/>
              </p:cNvSpPr>
              <p:nvPr/>
            </p:nvSpPr>
            <p:spPr bwMode="auto">
              <a:xfrm flipV="1">
                <a:off x="2555" y="2672"/>
                <a:ext cx="20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05" name="Line 2671"/>
              <p:cNvSpPr>
                <a:spLocks noChangeShapeType="1"/>
              </p:cNvSpPr>
              <p:nvPr/>
            </p:nvSpPr>
            <p:spPr bwMode="auto">
              <a:xfrm>
                <a:off x="3264" y="2686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06" name="Line 2672"/>
              <p:cNvSpPr>
                <a:spLocks noChangeShapeType="1"/>
              </p:cNvSpPr>
              <p:nvPr/>
            </p:nvSpPr>
            <p:spPr bwMode="auto">
              <a:xfrm>
                <a:off x="3264" y="268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07" name="Line 2673"/>
              <p:cNvSpPr>
                <a:spLocks noChangeShapeType="1"/>
              </p:cNvSpPr>
              <p:nvPr/>
            </p:nvSpPr>
            <p:spPr bwMode="auto">
              <a:xfrm flipV="1">
                <a:off x="3246" y="2687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08" name="Line 2674"/>
              <p:cNvSpPr>
                <a:spLocks noChangeShapeType="1"/>
              </p:cNvSpPr>
              <p:nvPr/>
            </p:nvSpPr>
            <p:spPr bwMode="auto">
              <a:xfrm>
                <a:off x="2820" y="1990"/>
                <a:ext cx="33" cy="1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09" name="Line 2675"/>
              <p:cNvSpPr>
                <a:spLocks noChangeShapeType="1"/>
              </p:cNvSpPr>
              <p:nvPr/>
            </p:nvSpPr>
            <p:spPr bwMode="auto">
              <a:xfrm>
                <a:off x="2851" y="2108"/>
                <a:ext cx="2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10" name="Line 2676"/>
              <p:cNvSpPr>
                <a:spLocks noChangeShapeType="1"/>
              </p:cNvSpPr>
              <p:nvPr/>
            </p:nvSpPr>
            <p:spPr bwMode="auto">
              <a:xfrm flipV="1">
                <a:off x="2857" y="2041"/>
                <a:ext cx="17" cy="6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11" name="Line 2677"/>
              <p:cNvSpPr>
                <a:spLocks noChangeShapeType="1"/>
              </p:cNvSpPr>
              <p:nvPr/>
            </p:nvSpPr>
            <p:spPr bwMode="auto">
              <a:xfrm>
                <a:off x="2448" y="2605"/>
                <a:ext cx="34" cy="3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12" name="Line 2678"/>
              <p:cNvSpPr>
                <a:spLocks noChangeShapeType="1"/>
              </p:cNvSpPr>
              <p:nvPr/>
            </p:nvSpPr>
            <p:spPr bwMode="auto">
              <a:xfrm flipV="1">
                <a:off x="2902" y="2686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13" name="Line 2679"/>
              <p:cNvSpPr>
                <a:spLocks noChangeShapeType="1"/>
              </p:cNvSpPr>
              <p:nvPr/>
            </p:nvSpPr>
            <p:spPr bwMode="auto">
              <a:xfrm>
                <a:off x="2920" y="268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14" name="Line 2680"/>
              <p:cNvSpPr>
                <a:spLocks noChangeShapeType="1"/>
              </p:cNvSpPr>
              <p:nvPr/>
            </p:nvSpPr>
            <p:spPr bwMode="auto">
              <a:xfrm>
                <a:off x="2923" y="2686"/>
                <a:ext cx="28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15" name="Line 2681"/>
              <p:cNvSpPr>
                <a:spLocks noChangeShapeType="1"/>
              </p:cNvSpPr>
              <p:nvPr/>
            </p:nvSpPr>
            <p:spPr bwMode="auto">
              <a:xfrm>
                <a:off x="1535" y="2514"/>
                <a:ext cx="21" cy="1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16" name="Line 2682"/>
              <p:cNvSpPr>
                <a:spLocks noChangeShapeType="1"/>
              </p:cNvSpPr>
              <p:nvPr/>
            </p:nvSpPr>
            <p:spPr bwMode="auto">
              <a:xfrm flipV="1">
                <a:off x="1556" y="2522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17" name="Line 2683"/>
              <p:cNvSpPr>
                <a:spLocks noChangeShapeType="1"/>
              </p:cNvSpPr>
              <p:nvPr/>
            </p:nvSpPr>
            <p:spPr bwMode="auto">
              <a:xfrm flipV="1">
                <a:off x="1560" y="2475"/>
                <a:ext cx="31" cy="5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18" name="Line 2684"/>
              <p:cNvSpPr>
                <a:spLocks noChangeShapeType="1"/>
              </p:cNvSpPr>
              <p:nvPr/>
            </p:nvSpPr>
            <p:spPr bwMode="auto">
              <a:xfrm flipV="1">
                <a:off x="1302" y="2590"/>
                <a:ext cx="34" cy="2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19" name="Line 2685"/>
              <p:cNvSpPr>
                <a:spLocks noChangeShapeType="1"/>
              </p:cNvSpPr>
              <p:nvPr/>
            </p:nvSpPr>
            <p:spPr bwMode="auto">
              <a:xfrm flipV="1">
                <a:off x="1302" y="261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20" name="Line 2686"/>
              <p:cNvSpPr>
                <a:spLocks noChangeShapeType="1"/>
              </p:cNvSpPr>
              <p:nvPr/>
            </p:nvSpPr>
            <p:spPr bwMode="auto">
              <a:xfrm>
                <a:off x="1284" y="2613"/>
                <a:ext cx="17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21" name="Line 2687"/>
              <p:cNvSpPr>
                <a:spLocks noChangeShapeType="1"/>
              </p:cNvSpPr>
              <p:nvPr/>
            </p:nvSpPr>
            <p:spPr bwMode="auto">
              <a:xfrm flipV="1">
                <a:off x="3147" y="2684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22" name="Line 2688"/>
              <p:cNvSpPr>
                <a:spLocks noChangeShapeType="1"/>
              </p:cNvSpPr>
              <p:nvPr/>
            </p:nvSpPr>
            <p:spPr bwMode="auto">
              <a:xfrm>
                <a:off x="3169" y="268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23" name="Line 2689"/>
              <p:cNvSpPr>
                <a:spLocks noChangeShapeType="1"/>
              </p:cNvSpPr>
              <p:nvPr/>
            </p:nvSpPr>
            <p:spPr bwMode="auto">
              <a:xfrm>
                <a:off x="3172" y="2684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24" name="Line 2690"/>
              <p:cNvSpPr>
                <a:spLocks noChangeShapeType="1"/>
              </p:cNvSpPr>
              <p:nvPr/>
            </p:nvSpPr>
            <p:spPr bwMode="auto">
              <a:xfrm>
                <a:off x="2825" y="2683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25" name="Line 2691"/>
              <p:cNvSpPr>
                <a:spLocks noChangeShapeType="1"/>
              </p:cNvSpPr>
              <p:nvPr/>
            </p:nvSpPr>
            <p:spPr bwMode="auto">
              <a:xfrm>
                <a:off x="2825" y="268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26" name="Line 2692"/>
              <p:cNvSpPr>
                <a:spLocks noChangeShapeType="1"/>
              </p:cNvSpPr>
              <p:nvPr/>
            </p:nvSpPr>
            <p:spPr bwMode="auto">
              <a:xfrm flipV="1">
                <a:off x="2807" y="2684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27" name="Line 2693"/>
              <p:cNvSpPr>
                <a:spLocks noChangeShapeType="1"/>
              </p:cNvSpPr>
              <p:nvPr/>
            </p:nvSpPr>
            <p:spPr bwMode="auto">
              <a:xfrm>
                <a:off x="3417" y="2683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28" name="Line 2694"/>
              <p:cNvSpPr>
                <a:spLocks noChangeShapeType="1"/>
              </p:cNvSpPr>
              <p:nvPr/>
            </p:nvSpPr>
            <p:spPr bwMode="auto">
              <a:xfrm>
                <a:off x="3417" y="268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29" name="Line 2695"/>
              <p:cNvSpPr>
                <a:spLocks noChangeShapeType="1"/>
              </p:cNvSpPr>
              <p:nvPr/>
            </p:nvSpPr>
            <p:spPr bwMode="auto">
              <a:xfrm flipV="1">
                <a:off x="3399" y="2684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30" name="Line 2696"/>
              <p:cNvSpPr>
                <a:spLocks noChangeShapeType="1"/>
              </p:cNvSpPr>
              <p:nvPr/>
            </p:nvSpPr>
            <p:spPr bwMode="auto">
              <a:xfrm>
                <a:off x="3073" y="2682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31" name="Line 2697"/>
              <p:cNvSpPr>
                <a:spLocks noChangeShapeType="1"/>
              </p:cNvSpPr>
              <p:nvPr/>
            </p:nvSpPr>
            <p:spPr bwMode="auto">
              <a:xfrm>
                <a:off x="3073" y="268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32" name="Line 2698"/>
              <p:cNvSpPr>
                <a:spLocks noChangeShapeType="1"/>
              </p:cNvSpPr>
              <p:nvPr/>
            </p:nvSpPr>
            <p:spPr bwMode="auto">
              <a:xfrm flipV="1">
                <a:off x="3052" y="2681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33" name="Line 2699"/>
              <p:cNvSpPr>
                <a:spLocks noChangeShapeType="1"/>
              </p:cNvSpPr>
              <p:nvPr/>
            </p:nvSpPr>
            <p:spPr bwMode="auto">
              <a:xfrm flipV="1">
                <a:off x="1244" y="2613"/>
                <a:ext cx="34" cy="18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34" name="Line 2700"/>
              <p:cNvSpPr>
                <a:spLocks noChangeShapeType="1"/>
              </p:cNvSpPr>
              <p:nvPr/>
            </p:nvSpPr>
            <p:spPr bwMode="auto">
              <a:xfrm flipV="1">
                <a:off x="1244" y="262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35" name="Line 2701"/>
              <p:cNvSpPr>
                <a:spLocks noChangeShapeType="1"/>
              </p:cNvSpPr>
              <p:nvPr/>
            </p:nvSpPr>
            <p:spPr bwMode="auto">
              <a:xfrm flipV="1">
                <a:off x="1226" y="2630"/>
                <a:ext cx="17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36" name="Line 2702"/>
              <p:cNvSpPr>
                <a:spLocks noChangeShapeType="1"/>
              </p:cNvSpPr>
              <p:nvPr/>
            </p:nvSpPr>
            <p:spPr bwMode="auto">
              <a:xfrm flipV="1">
                <a:off x="2708" y="2679"/>
                <a:ext cx="22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37" name="Line 2703"/>
              <p:cNvSpPr>
                <a:spLocks noChangeShapeType="1"/>
              </p:cNvSpPr>
              <p:nvPr/>
            </p:nvSpPr>
            <p:spPr bwMode="auto">
              <a:xfrm>
                <a:off x="2730" y="267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38" name="Line 2704"/>
              <p:cNvSpPr>
                <a:spLocks noChangeShapeType="1"/>
              </p:cNvSpPr>
              <p:nvPr/>
            </p:nvSpPr>
            <p:spPr bwMode="auto">
              <a:xfrm>
                <a:off x="2733" y="268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39" name="Line 2705"/>
              <p:cNvSpPr>
                <a:spLocks noChangeShapeType="1"/>
              </p:cNvSpPr>
              <p:nvPr/>
            </p:nvSpPr>
            <p:spPr bwMode="auto">
              <a:xfrm>
                <a:off x="2733" y="267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40" name="Line 2706"/>
              <p:cNvSpPr>
                <a:spLocks noChangeShapeType="1"/>
              </p:cNvSpPr>
              <p:nvPr/>
            </p:nvSpPr>
            <p:spPr bwMode="auto">
              <a:xfrm>
                <a:off x="2736" y="2681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41" name="Line 2707"/>
              <p:cNvSpPr>
                <a:spLocks noChangeShapeType="1"/>
              </p:cNvSpPr>
              <p:nvPr/>
            </p:nvSpPr>
            <p:spPr bwMode="auto">
              <a:xfrm>
                <a:off x="2554" y="2376"/>
                <a:ext cx="34" cy="8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42" name="Line 2708"/>
              <p:cNvSpPr>
                <a:spLocks noChangeShapeType="1"/>
              </p:cNvSpPr>
              <p:nvPr/>
            </p:nvSpPr>
            <p:spPr bwMode="auto">
              <a:xfrm flipH="1">
                <a:off x="2588" y="2459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43" name="Line 2709"/>
              <p:cNvSpPr>
                <a:spLocks noChangeShapeType="1"/>
              </p:cNvSpPr>
              <p:nvPr/>
            </p:nvSpPr>
            <p:spPr bwMode="auto">
              <a:xfrm flipV="1">
                <a:off x="2591" y="2412"/>
                <a:ext cx="17" cy="4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44" name="Line 2710"/>
              <p:cNvSpPr>
                <a:spLocks noChangeShapeType="1"/>
              </p:cNvSpPr>
              <p:nvPr/>
            </p:nvSpPr>
            <p:spPr bwMode="auto">
              <a:xfrm flipV="1">
                <a:off x="1164" y="2644"/>
                <a:ext cx="22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45" name="Line 2711"/>
              <p:cNvSpPr>
                <a:spLocks noChangeShapeType="1"/>
              </p:cNvSpPr>
              <p:nvPr/>
            </p:nvSpPr>
            <p:spPr bwMode="auto">
              <a:xfrm flipV="1">
                <a:off x="1164" y="2630"/>
                <a:ext cx="38" cy="18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46" name="Line 2712"/>
              <p:cNvSpPr>
                <a:spLocks noChangeShapeType="1"/>
              </p:cNvSpPr>
              <p:nvPr/>
            </p:nvSpPr>
            <p:spPr bwMode="auto">
              <a:xfrm flipV="1">
                <a:off x="1186" y="264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47" name="Line 2713"/>
              <p:cNvSpPr>
                <a:spLocks noChangeShapeType="1"/>
              </p:cNvSpPr>
              <p:nvPr/>
            </p:nvSpPr>
            <p:spPr bwMode="auto">
              <a:xfrm flipV="1">
                <a:off x="1189" y="263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48" name="Line 2714"/>
              <p:cNvSpPr>
                <a:spLocks noChangeShapeType="1"/>
              </p:cNvSpPr>
              <p:nvPr/>
            </p:nvSpPr>
            <p:spPr bwMode="auto">
              <a:xfrm flipV="1">
                <a:off x="1189" y="264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49" name="Line 2715"/>
              <p:cNvSpPr>
                <a:spLocks noChangeShapeType="1"/>
              </p:cNvSpPr>
              <p:nvPr/>
            </p:nvSpPr>
            <p:spPr bwMode="auto">
              <a:xfrm flipV="1">
                <a:off x="1192" y="2633"/>
                <a:ext cx="28" cy="9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50" name="Line 2716"/>
              <p:cNvSpPr>
                <a:spLocks noChangeShapeType="1"/>
              </p:cNvSpPr>
              <p:nvPr/>
            </p:nvSpPr>
            <p:spPr bwMode="auto">
              <a:xfrm flipV="1">
                <a:off x="2522" y="2649"/>
                <a:ext cx="17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51" name="Line 2717"/>
              <p:cNvSpPr>
                <a:spLocks noChangeShapeType="1"/>
              </p:cNvSpPr>
              <p:nvPr/>
            </p:nvSpPr>
            <p:spPr bwMode="auto">
              <a:xfrm>
                <a:off x="2539" y="2649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52" name="Line 2718"/>
              <p:cNvSpPr>
                <a:spLocks noChangeShapeType="1"/>
              </p:cNvSpPr>
              <p:nvPr/>
            </p:nvSpPr>
            <p:spPr bwMode="auto">
              <a:xfrm>
                <a:off x="2543" y="265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53" name="Line 2719"/>
              <p:cNvSpPr>
                <a:spLocks noChangeShapeType="1"/>
              </p:cNvSpPr>
              <p:nvPr/>
            </p:nvSpPr>
            <p:spPr bwMode="auto">
              <a:xfrm>
                <a:off x="2543" y="265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54" name="Line 2720"/>
              <p:cNvSpPr>
                <a:spLocks noChangeShapeType="1"/>
              </p:cNvSpPr>
              <p:nvPr/>
            </p:nvSpPr>
            <p:spPr bwMode="auto">
              <a:xfrm>
                <a:off x="2546" y="2654"/>
                <a:ext cx="28" cy="1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55" name="Line 2721"/>
              <p:cNvSpPr>
                <a:spLocks noChangeShapeType="1"/>
              </p:cNvSpPr>
              <p:nvPr/>
            </p:nvSpPr>
            <p:spPr bwMode="auto">
              <a:xfrm>
                <a:off x="2469" y="257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56" name="Line 2722"/>
              <p:cNvSpPr>
                <a:spLocks noChangeShapeType="1"/>
              </p:cNvSpPr>
              <p:nvPr/>
            </p:nvSpPr>
            <p:spPr bwMode="auto">
              <a:xfrm>
                <a:off x="2963" y="1766"/>
                <a:ext cx="34" cy="1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57" name="Line 2723"/>
              <p:cNvSpPr>
                <a:spLocks noChangeShapeType="1"/>
              </p:cNvSpPr>
              <p:nvPr/>
            </p:nvSpPr>
            <p:spPr bwMode="auto">
              <a:xfrm>
                <a:off x="2995" y="1868"/>
                <a:ext cx="2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58" name="Line 2724"/>
              <p:cNvSpPr>
                <a:spLocks noChangeShapeType="1"/>
              </p:cNvSpPr>
              <p:nvPr/>
            </p:nvSpPr>
            <p:spPr bwMode="auto">
              <a:xfrm flipV="1">
                <a:off x="3000" y="1807"/>
                <a:ext cx="18" cy="6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59" name="Line 2725"/>
              <p:cNvSpPr>
                <a:spLocks noChangeShapeType="1"/>
              </p:cNvSpPr>
              <p:nvPr/>
            </p:nvSpPr>
            <p:spPr bwMode="auto">
              <a:xfrm>
                <a:off x="2985" y="1713"/>
                <a:ext cx="33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60" name="Line 2726"/>
              <p:cNvSpPr>
                <a:spLocks noChangeShapeType="1"/>
              </p:cNvSpPr>
              <p:nvPr/>
            </p:nvSpPr>
            <p:spPr bwMode="auto">
              <a:xfrm flipV="1">
                <a:off x="2985" y="1665"/>
                <a:ext cx="18" cy="3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61" name="Line 2727"/>
              <p:cNvSpPr>
                <a:spLocks noChangeShapeType="1"/>
              </p:cNvSpPr>
              <p:nvPr/>
            </p:nvSpPr>
            <p:spPr bwMode="auto">
              <a:xfrm>
                <a:off x="2969" y="1635"/>
                <a:ext cx="34" cy="3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62" name="Line 2728"/>
              <p:cNvSpPr>
                <a:spLocks noChangeShapeType="1"/>
              </p:cNvSpPr>
              <p:nvPr/>
            </p:nvSpPr>
            <p:spPr bwMode="auto">
              <a:xfrm>
                <a:off x="3322" y="2681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63" name="Line 2729"/>
              <p:cNvSpPr>
                <a:spLocks noChangeShapeType="1"/>
              </p:cNvSpPr>
              <p:nvPr/>
            </p:nvSpPr>
            <p:spPr bwMode="auto">
              <a:xfrm>
                <a:off x="3322" y="268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64" name="Line 2730"/>
              <p:cNvSpPr>
                <a:spLocks noChangeShapeType="1"/>
              </p:cNvSpPr>
              <p:nvPr/>
            </p:nvSpPr>
            <p:spPr bwMode="auto">
              <a:xfrm flipV="1">
                <a:off x="3304" y="2682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65" name="Line 2731"/>
              <p:cNvSpPr>
                <a:spLocks noChangeShapeType="1"/>
              </p:cNvSpPr>
              <p:nvPr/>
            </p:nvSpPr>
            <p:spPr bwMode="auto">
              <a:xfrm>
                <a:off x="2634" y="2670"/>
                <a:ext cx="38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66" name="Line 2732"/>
              <p:cNvSpPr>
                <a:spLocks noChangeShapeType="1"/>
              </p:cNvSpPr>
              <p:nvPr/>
            </p:nvSpPr>
            <p:spPr bwMode="auto">
              <a:xfrm>
                <a:off x="2634" y="2670"/>
                <a:ext cx="4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67" name="Line 2733"/>
              <p:cNvSpPr>
                <a:spLocks noChangeShapeType="1"/>
              </p:cNvSpPr>
              <p:nvPr/>
            </p:nvSpPr>
            <p:spPr bwMode="auto">
              <a:xfrm flipV="1">
                <a:off x="2613" y="2672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68" name="Line 2734"/>
              <p:cNvSpPr>
                <a:spLocks noChangeShapeType="1"/>
              </p:cNvSpPr>
              <p:nvPr/>
            </p:nvSpPr>
            <p:spPr bwMode="auto">
              <a:xfrm flipV="1">
                <a:off x="2969" y="1628"/>
                <a:ext cx="18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69" name="Line 2735"/>
              <p:cNvSpPr>
                <a:spLocks noChangeShapeType="1"/>
              </p:cNvSpPr>
              <p:nvPr/>
            </p:nvSpPr>
            <p:spPr bwMode="auto">
              <a:xfrm>
                <a:off x="2987" y="162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70" name="Line 2736"/>
              <p:cNvSpPr>
                <a:spLocks noChangeShapeType="1"/>
              </p:cNvSpPr>
              <p:nvPr/>
            </p:nvSpPr>
            <p:spPr bwMode="auto">
              <a:xfrm flipV="1">
                <a:off x="2960" y="2680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71" name="Line 2737"/>
              <p:cNvSpPr>
                <a:spLocks noChangeShapeType="1"/>
              </p:cNvSpPr>
              <p:nvPr/>
            </p:nvSpPr>
            <p:spPr bwMode="auto">
              <a:xfrm>
                <a:off x="2978" y="268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72" name="Line 2738"/>
              <p:cNvSpPr>
                <a:spLocks noChangeShapeType="1"/>
              </p:cNvSpPr>
              <p:nvPr/>
            </p:nvSpPr>
            <p:spPr bwMode="auto">
              <a:xfrm>
                <a:off x="2982" y="268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73" name="Line 2739"/>
              <p:cNvSpPr>
                <a:spLocks noChangeShapeType="1"/>
              </p:cNvSpPr>
              <p:nvPr/>
            </p:nvSpPr>
            <p:spPr bwMode="auto">
              <a:xfrm>
                <a:off x="2982" y="268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74" name="Line 2740"/>
              <p:cNvSpPr>
                <a:spLocks noChangeShapeType="1"/>
              </p:cNvSpPr>
              <p:nvPr/>
            </p:nvSpPr>
            <p:spPr bwMode="auto">
              <a:xfrm>
                <a:off x="2985" y="2683"/>
                <a:ext cx="2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75" name="Line 2741"/>
              <p:cNvSpPr>
                <a:spLocks noChangeShapeType="1"/>
              </p:cNvSpPr>
              <p:nvPr/>
            </p:nvSpPr>
            <p:spPr bwMode="auto">
              <a:xfrm>
                <a:off x="2942" y="1831"/>
                <a:ext cx="34" cy="1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76" name="Line 2742"/>
              <p:cNvSpPr>
                <a:spLocks noChangeShapeType="1"/>
              </p:cNvSpPr>
              <p:nvPr/>
            </p:nvSpPr>
            <p:spPr bwMode="auto">
              <a:xfrm flipH="1">
                <a:off x="2976" y="1942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77" name="Line 2743"/>
              <p:cNvSpPr>
                <a:spLocks noChangeShapeType="1"/>
              </p:cNvSpPr>
              <p:nvPr/>
            </p:nvSpPr>
            <p:spPr bwMode="auto">
              <a:xfrm flipV="1">
                <a:off x="2979" y="1875"/>
                <a:ext cx="17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78" name="Line 2744"/>
              <p:cNvSpPr>
                <a:spLocks noChangeShapeType="1"/>
              </p:cNvSpPr>
              <p:nvPr/>
            </p:nvSpPr>
            <p:spPr bwMode="auto">
              <a:xfrm flipV="1">
                <a:off x="3006" y="1634"/>
                <a:ext cx="18" cy="2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79" name="Line 2745"/>
              <p:cNvSpPr>
                <a:spLocks noChangeShapeType="1"/>
              </p:cNvSpPr>
              <p:nvPr/>
            </p:nvSpPr>
            <p:spPr bwMode="auto">
              <a:xfrm>
                <a:off x="3006" y="1669"/>
                <a:ext cx="34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80" name="Line 2746"/>
              <p:cNvSpPr>
                <a:spLocks noChangeShapeType="1"/>
              </p:cNvSpPr>
              <p:nvPr/>
            </p:nvSpPr>
            <p:spPr bwMode="auto">
              <a:xfrm>
                <a:off x="3024" y="1634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81" name="Line 2747"/>
              <p:cNvSpPr>
                <a:spLocks noChangeShapeType="1"/>
              </p:cNvSpPr>
              <p:nvPr/>
            </p:nvSpPr>
            <p:spPr bwMode="auto">
              <a:xfrm flipH="1">
                <a:off x="3040" y="1739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82" name="Line 2748"/>
              <p:cNvSpPr>
                <a:spLocks noChangeShapeType="1"/>
              </p:cNvSpPr>
              <p:nvPr/>
            </p:nvSpPr>
            <p:spPr bwMode="auto">
              <a:xfrm>
                <a:off x="2990" y="1628"/>
                <a:ext cx="35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83" name="Line 2749"/>
              <p:cNvSpPr>
                <a:spLocks noChangeShapeType="1"/>
              </p:cNvSpPr>
              <p:nvPr/>
            </p:nvSpPr>
            <p:spPr bwMode="auto">
              <a:xfrm flipV="1">
                <a:off x="3022" y="1744"/>
                <a:ext cx="20" cy="5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84" name="Line 2750"/>
              <p:cNvSpPr>
                <a:spLocks noChangeShapeType="1"/>
              </p:cNvSpPr>
              <p:nvPr/>
            </p:nvSpPr>
            <p:spPr bwMode="auto">
              <a:xfrm>
                <a:off x="3227" y="2679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85" name="Line 2751"/>
              <p:cNvSpPr>
                <a:spLocks noChangeShapeType="1"/>
              </p:cNvSpPr>
              <p:nvPr/>
            </p:nvSpPr>
            <p:spPr bwMode="auto">
              <a:xfrm>
                <a:off x="3227" y="267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86" name="Line 2752"/>
              <p:cNvSpPr>
                <a:spLocks noChangeShapeType="1"/>
              </p:cNvSpPr>
              <p:nvPr/>
            </p:nvSpPr>
            <p:spPr bwMode="auto">
              <a:xfrm flipV="1">
                <a:off x="3209" y="2680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87" name="Line 2753"/>
              <p:cNvSpPr>
                <a:spLocks noChangeShapeType="1"/>
              </p:cNvSpPr>
              <p:nvPr/>
            </p:nvSpPr>
            <p:spPr bwMode="auto">
              <a:xfrm flipV="1">
                <a:off x="2862" y="2678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88" name="Line 2754"/>
              <p:cNvSpPr>
                <a:spLocks noChangeShapeType="1"/>
              </p:cNvSpPr>
              <p:nvPr/>
            </p:nvSpPr>
            <p:spPr bwMode="auto">
              <a:xfrm>
                <a:off x="2883" y="267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89" name="Line 2755"/>
              <p:cNvSpPr>
                <a:spLocks noChangeShapeType="1"/>
              </p:cNvSpPr>
              <p:nvPr/>
            </p:nvSpPr>
            <p:spPr bwMode="auto">
              <a:xfrm>
                <a:off x="2886" y="268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90" name="Line 2756"/>
              <p:cNvSpPr>
                <a:spLocks noChangeShapeType="1"/>
              </p:cNvSpPr>
              <p:nvPr/>
            </p:nvSpPr>
            <p:spPr bwMode="auto">
              <a:xfrm>
                <a:off x="2886" y="267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91" name="Line 2757"/>
              <p:cNvSpPr>
                <a:spLocks noChangeShapeType="1"/>
              </p:cNvSpPr>
              <p:nvPr/>
            </p:nvSpPr>
            <p:spPr bwMode="auto">
              <a:xfrm>
                <a:off x="2890" y="2680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92" name="Line 2758"/>
              <p:cNvSpPr>
                <a:spLocks noChangeShapeType="1"/>
              </p:cNvSpPr>
              <p:nvPr/>
            </p:nvSpPr>
            <p:spPr bwMode="auto">
              <a:xfrm flipV="1">
                <a:off x="2710" y="2274"/>
                <a:ext cx="24" cy="6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93" name="Line 2759"/>
              <p:cNvSpPr>
                <a:spLocks noChangeShapeType="1"/>
              </p:cNvSpPr>
              <p:nvPr/>
            </p:nvSpPr>
            <p:spPr bwMode="auto">
              <a:xfrm>
                <a:off x="2708" y="2332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94" name="Line 2760"/>
              <p:cNvSpPr>
                <a:spLocks noChangeShapeType="1"/>
              </p:cNvSpPr>
              <p:nvPr/>
            </p:nvSpPr>
            <p:spPr bwMode="auto">
              <a:xfrm>
                <a:off x="2673" y="2229"/>
                <a:ext cx="34" cy="10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95" name="Line 2761"/>
              <p:cNvSpPr>
                <a:spLocks noChangeShapeType="1"/>
              </p:cNvSpPr>
              <p:nvPr/>
            </p:nvSpPr>
            <p:spPr bwMode="auto">
              <a:xfrm>
                <a:off x="2799" y="2065"/>
                <a:ext cx="33" cy="1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96" name="Line 2762"/>
              <p:cNvSpPr>
                <a:spLocks noChangeShapeType="1"/>
              </p:cNvSpPr>
              <p:nvPr/>
            </p:nvSpPr>
            <p:spPr bwMode="auto">
              <a:xfrm flipH="1">
                <a:off x="2832" y="2181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97" name="Line 2763"/>
              <p:cNvSpPr>
                <a:spLocks noChangeShapeType="1"/>
              </p:cNvSpPr>
              <p:nvPr/>
            </p:nvSpPr>
            <p:spPr bwMode="auto">
              <a:xfrm flipV="1">
                <a:off x="2835" y="2115"/>
                <a:ext cx="18" cy="6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98" name="Line 2764"/>
              <p:cNvSpPr>
                <a:spLocks noChangeShapeType="1"/>
              </p:cNvSpPr>
              <p:nvPr/>
            </p:nvSpPr>
            <p:spPr bwMode="auto">
              <a:xfrm flipV="1">
                <a:off x="2485" y="2616"/>
                <a:ext cx="18" cy="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99" name="Line 2765"/>
              <p:cNvSpPr>
                <a:spLocks noChangeShapeType="1"/>
              </p:cNvSpPr>
              <p:nvPr/>
            </p:nvSpPr>
            <p:spPr bwMode="auto">
              <a:xfrm>
                <a:off x="2503" y="2616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00" name="Line 2766"/>
              <p:cNvSpPr>
                <a:spLocks noChangeShapeType="1"/>
              </p:cNvSpPr>
              <p:nvPr/>
            </p:nvSpPr>
            <p:spPr bwMode="auto">
              <a:xfrm>
                <a:off x="2506" y="2619"/>
                <a:ext cx="34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01" name="Line 2767"/>
              <p:cNvSpPr>
                <a:spLocks noChangeShapeType="1"/>
              </p:cNvSpPr>
              <p:nvPr/>
            </p:nvSpPr>
            <p:spPr bwMode="auto">
              <a:xfrm flipV="1">
                <a:off x="3495" y="2685"/>
                <a:ext cx="18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02" name="Line 2768"/>
              <p:cNvSpPr>
                <a:spLocks noChangeShapeType="1"/>
              </p:cNvSpPr>
              <p:nvPr/>
            </p:nvSpPr>
            <p:spPr bwMode="auto">
              <a:xfrm>
                <a:off x="3476" y="2678"/>
                <a:ext cx="3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03" name="Line 2769"/>
              <p:cNvSpPr>
                <a:spLocks noChangeShapeType="1"/>
              </p:cNvSpPr>
              <p:nvPr/>
            </p:nvSpPr>
            <p:spPr bwMode="auto">
              <a:xfrm>
                <a:off x="3476" y="267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04" name="Line 2770"/>
              <p:cNvSpPr>
                <a:spLocks noChangeShapeType="1"/>
              </p:cNvSpPr>
              <p:nvPr/>
            </p:nvSpPr>
            <p:spPr bwMode="auto">
              <a:xfrm flipV="1">
                <a:off x="3454" y="2676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05" name="Line 2771"/>
              <p:cNvSpPr>
                <a:spLocks noChangeShapeType="1"/>
              </p:cNvSpPr>
              <p:nvPr/>
            </p:nvSpPr>
            <p:spPr bwMode="auto">
              <a:xfrm>
                <a:off x="1673" y="2458"/>
                <a:ext cx="21" cy="19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06" name="Line 2772"/>
              <p:cNvSpPr>
                <a:spLocks noChangeShapeType="1"/>
              </p:cNvSpPr>
              <p:nvPr/>
            </p:nvSpPr>
            <p:spPr bwMode="auto">
              <a:xfrm flipV="1">
                <a:off x="1694" y="2472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07" name="Line 2773"/>
              <p:cNvSpPr>
                <a:spLocks noChangeShapeType="1"/>
              </p:cNvSpPr>
              <p:nvPr/>
            </p:nvSpPr>
            <p:spPr bwMode="auto">
              <a:xfrm flipV="1">
                <a:off x="1698" y="2436"/>
                <a:ext cx="20" cy="38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08" name="Line 2774"/>
              <p:cNvSpPr>
                <a:spLocks noChangeShapeType="1"/>
              </p:cNvSpPr>
              <p:nvPr/>
            </p:nvSpPr>
            <p:spPr bwMode="auto">
              <a:xfrm>
                <a:off x="2469" y="2570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09" name="Line 2775"/>
              <p:cNvSpPr>
                <a:spLocks noChangeShapeType="1"/>
              </p:cNvSpPr>
              <p:nvPr/>
            </p:nvSpPr>
            <p:spPr bwMode="auto">
              <a:xfrm>
                <a:off x="2472" y="2575"/>
                <a:ext cx="31" cy="4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10" name="Line 2776"/>
              <p:cNvSpPr>
                <a:spLocks noChangeShapeType="1"/>
              </p:cNvSpPr>
              <p:nvPr/>
            </p:nvSpPr>
            <p:spPr bwMode="auto">
              <a:xfrm>
                <a:off x="3132" y="2677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11" name="Line 2777"/>
              <p:cNvSpPr>
                <a:spLocks noChangeShapeType="1"/>
              </p:cNvSpPr>
              <p:nvPr/>
            </p:nvSpPr>
            <p:spPr bwMode="auto">
              <a:xfrm>
                <a:off x="3132" y="267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12" name="Line 2778"/>
              <p:cNvSpPr>
                <a:spLocks noChangeShapeType="1"/>
              </p:cNvSpPr>
              <p:nvPr/>
            </p:nvSpPr>
            <p:spPr bwMode="auto">
              <a:xfrm flipV="1">
                <a:off x="3114" y="2678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13" name="Line 2779"/>
              <p:cNvSpPr>
                <a:spLocks noChangeShapeType="1"/>
              </p:cNvSpPr>
              <p:nvPr/>
            </p:nvSpPr>
            <p:spPr bwMode="auto">
              <a:xfrm>
                <a:off x="1480" y="2544"/>
                <a:ext cx="18" cy="1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14" name="Line 2780"/>
              <p:cNvSpPr>
                <a:spLocks noChangeShapeType="1"/>
              </p:cNvSpPr>
              <p:nvPr/>
            </p:nvSpPr>
            <p:spPr bwMode="auto">
              <a:xfrm flipV="1">
                <a:off x="1498" y="2550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15" name="Line 2781"/>
              <p:cNvSpPr>
                <a:spLocks noChangeShapeType="1"/>
              </p:cNvSpPr>
              <p:nvPr/>
            </p:nvSpPr>
            <p:spPr bwMode="auto">
              <a:xfrm flipV="1">
                <a:off x="1502" y="2514"/>
                <a:ext cx="30" cy="38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16" name="Line 2782"/>
              <p:cNvSpPr>
                <a:spLocks noChangeShapeType="1"/>
              </p:cNvSpPr>
              <p:nvPr/>
            </p:nvSpPr>
            <p:spPr bwMode="auto">
              <a:xfrm>
                <a:off x="2788" y="2675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17" name="Line 2783"/>
              <p:cNvSpPr>
                <a:spLocks noChangeShapeType="1"/>
              </p:cNvSpPr>
              <p:nvPr/>
            </p:nvSpPr>
            <p:spPr bwMode="auto">
              <a:xfrm>
                <a:off x="2788" y="267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18" name="Line 2784"/>
              <p:cNvSpPr>
                <a:spLocks noChangeShapeType="1"/>
              </p:cNvSpPr>
              <p:nvPr/>
            </p:nvSpPr>
            <p:spPr bwMode="auto">
              <a:xfrm flipV="1">
                <a:off x="2767" y="2674"/>
                <a:ext cx="20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19" name="Line 2785"/>
              <p:cNvSpPr>
                <a:spLocks noChangeShapeType="1"/>
              </p:cNvSpPr>
              <p:nvPr/>
            </p:nvSpPr>
            <p:spPr bwMode="auto">
              <a:xfrm flipV="1">
                <a:off x="2566" y="2463"/>
                <a:ext cx="24" cy="4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20" name="Line 2786"/>
              <p:cNvSpPr>
                <a:spLocks noChangeShapeType="1"/>
              </p:cNvSpPr>
              <p:nvPr/>
            </p:nvSpPr>
            <p:spPr bwMode="auto">
              <a:xfrm>
                <a:off x="2564" y="2506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21" name="Line 2787"/>
              <p:cNvSpPr>
                <a:spLocks noChangeShapeType="1"/>
              </p:cNvSpPr>
              <p:nvPr/>
            </p:nvSpPr>
            <p:spPr bwMode="auto">
              <a:xfrm>
                <a:off x="2533" y="2434"/>
                <a:ext cx="31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22" name="Line 2788"/>
              <p:cNvSpPr>
                <a:spLocks noChangeShapeType="1"/>
              </p:cNvSpPr>
              <p:nvPr/>
            </p:nvSpPr>
            <p:spPr bwMode="auto">
              <a:xfrm>
                <a:off x="2490" y="253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23" name="Line 2789"/>
              <p:cNvSpPr>
                <a:spLocks noChangeShapeType="1"/>
              </p:cNvSpPr>
              <p:nvPr/>
            </p:nvSpPr>
            <p:spPr bwMode="auto">
              <a:xfrm flipV="1">
                <a:off x="3359" y="2676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24" name="Line 2790"/>
              <p:cNvSpPr>
                <a:spLocks noChangeShapeType="1"/>
              </p:cNvSpPr>
              <p:nvPr/>
            </p:nvSpPr>
            <p:spPr bwMode="auto">
              <a:xfrm>
                <a:off x="3380" y="267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25" name="Line 2791"/>
              <p:cNvSpPr>
                <a:spLocks noChangeShapeType="1"/>
              </p:cNvSpPr>
              <p:nvPr/>
            </p:nvSpPr>
            <p:spPr bwMode="auto">
              <a:xfrm>
                <a:off x="3384" y="267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26" name="Line 2792"/>
              <p:cNvSpPr>
                <a:spLocks noChangeShapeType="1"/>
              </p:cNvSpPr>
              <p:nvPr/>
            </p:nvSpPr>
            <p:spPr bwMode="auto">
              <a:xfrm>
                <a:off x="3384" y="267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27" name="Line 2793"/>
              <p:cNvSpPr>
                <a:spLocks noChangeShapeType="1"/>
              </p:cNvSpPr>
              <p:nvPr/>
            </p:nvSpPr>
            <p:spPr bwMode="auto">
              <a:xfrm>
                <a:off x="3387" y="2678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28" name="Line 2794"/>
              <p:cNvSpPr>
                <a:spLocks noChangeShapeType="1"/>
              </p:cNvSpPr>
              <p:nvPr/>
            </p:nvSpPr>
            <p:spPr bwMode="auto">
              <a:xfrm flipV="1">
                <a:off x="2671" y="2668"/>
                <a:ext cx="22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29" name="Line 2795"/>
              <p:cNvSpPr>
                <a:spLocks noChangeShapeType="1"/>
              </p:cNvSpPr>
              <p:nvPr/>
            </p:nvSpPr>
            <p:spPr bwMode="auto">
              <a:xfrm>
                <a:off x="2693" y="266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30" name="Line 2796"/>
              <p:cNvSpPr>
                <a:spLocks noChangeShapeType="1"/>
              </p:cNvSpPr>
              <p:nvPr/>
            </p:nvSpPr>
            <p:spPr bwMode="auto">
              <a:xfrm>
                <a:off x="2696" y="267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31" name="Line 2797"/>
              <p:cNvSpPr>
                <a:spLocks noChangeShapeType="1"/>
              </p:cNvSpPr>
              <p:nvPr/>
            </p:nvSpPr>
            <p:spPr bwMode="auto">
              <a:xfrm>
                <a:off x="2696" y="266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32" name="Line 2798"/>
              <p:cNvSpPr>
                <a:spLocks noChangeShapeType="1"/>
              </p:cNvSpPr>
              <p:nvPr/>
            </p:nvSpPr>
            <p:spPr bwMode="auto">
              <a:xfrm>
                <a:off x="2700" y="2670"/>
                <a:ext cx="2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33" name="Line 2799"/>
              <p:cNvSpPr>
                <a:spLocks noChangeShapeType="1"/>
              </p:cNvSpPr>
              <p:nvPr/>
            </p:nvSpPr>
            <p:spPr bwMode="auto">
              <a:xfrm flipV="1">
                <a:off x="3019" y="2675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34" name="Line 2800"/>
              <p:cNvSpPr>
                <a:spLocks noChangeShapeType="1"/>
              </p:cNvSpPr>
              <p:nvPr/>
            </p:nvSpPr>
            <p:spPr bwMode="auto">
              <a:xfrm>
                <a:off x="3037" y="267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35" name="Line 2801"/>
              <p:cNvSpPr>
                <a:spLocks noChangeShapeType="1"/>
              </p:cNvSpPr>
              <p:nvPr/>
            </p:nvSpPr>
            <p:spPr bwMode="auto">
              <a:xfrm>
                <a:off x="3040" y="2675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36" name="Line 2802"/>
              <p:cNvSpPr>
                <a:spLocks noChangeShapeType="1"/>
              </p:cNvSpPr>
              <p:nvPr/>
            </p:nvSpPr>
            <p:spPr bwMode="auto">
              <a:xfrm>
                <a:off x="2597" y="2652"/>
                <a:ext cx="35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37" name="Line 2803"/>
              <p:cNvSpPr>
                <a:spLocks noChangeShapeType="1"/>
              </p:cNvSpPr>
              <p:nvPr/>
            </p:nvSpPr>
            <p:spPr bwMode="auto">
              <a:xfrm>
                <a:off x="2597" y="2652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38" name="Line 2804"/>
              <p:cNvSpPr>
                <a:spLocks noChangeShapeType="1"/>
              </p:cNvSpPr>
              <p:nvPr/>
            </p:nvSpPr>
            <p:spPr bwMode="auto">
              <a:xfrm flipV="1">
                <a:off x="2576" y="2655"/>
                <a:ext cx="24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39" name="Line 2805"/>
              <p:cNvSpPr>
                <a:spLocks noChangeShapeType="1"/>
              </p:cNvSpPr>
              <p:nvPr/>
            </p:nvSpPr>
            <p:spPr bwMode="auto">
              <a:xfrm>
                <a:off x="2921" y="1900"/>
                <a:ext cx="33" cy="12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40" name="Line 2806"/>
              <p:cNvSpPr>
                <a:spLocks noChangeShapeType="1"/>
              </p:cNvSpPr>
              <p:nvPr/>
            </p:nvSpPr>
            <p:spPr bwMode="auto">
              <a:xfrm flipH="1">
                <a:off x="2954" y="2018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41" name="Line 2807"/>
              <p:cNvSpPr>
                <a:spLocks noChangeShapeType="1"/>
              </p:cNvSpPr>
              <p:nvPr/>
            </p:nvSpPr>
            <p:spPr bwMode="auto">
              <a:xfrm flipV="1">
                <a:off x="2958" y="1949"/>
                <a:ext cx="17" cy="6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42" name="Line 2808"/>
              <p:cNvSpPr>
                <a:spLocks noChangeShapeType="1"/>
              </p:cNvSpPr>
              <p:nvPr/>
            </p:nvSpPr>
            <p:spPr bwMode="auto">
              <a:xfrm flipV="1">
                <a:off x="3267" y="2674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43" name="Line 2809"/>
              <p:cNvSpPr>
                <a:spLocks noChangeShapeType="1"/>
              </p:cNvSpPr>
              <p:nvPr/>
            </p:nvSpPr>
            <p:spPr bwMode="auto">
              <a:xfrm>
                <a:off x="3285" y="267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44" name="Line 2810"/>
              <p:cNvSpPr>
                <a:spLocks noChangeShapeType="1"/>
              </p:cNvSpPr>
              <p:nvPr/>
            </p:nvSpPr>
            <p:spPr bwMode="auto">
              <a:xfrm>
                <a:off x="3289" y="2674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45" name="Line 2811"/>
              <p:cNvSpPr>
                <a:spLocks noChangeShapeType="1"/>
              </p:cNvSpPr>
              <p:nvPr/>
            </p:nvSpPr>
            <p:spPr bwMode="auto">
              <a:xfrm flipV="1">
                <a:off x="2545" y="2510"/>
                <a:ext cx="21" cy="4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46" name="Line 2812"/>
              <p:cNvSpPr>
                <a:spLocks noChangeShapeType="1"/>
              </p:cNvSpPr>
              <p:nvPr/>
            </p:nvSpPr>
            <p:spPr bwMode="auto">
              <a:xfrm>
                <a:off x="2543" y="2548"/>
                <a:ext cx="2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47" name="Line 2813"/>
              <p:cNvSpPr>
                <a:spLocks noChangeShapeType="1"/>
              </p:cNvSpPr>
              <p:nvPr/>
            </p:nvSpPr>
            <p:spPr bwMode="auto">
              <a:xfrm>
                <a:off x="2512" y="2483"/>
                <a:ext cx="34" cy="6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48" name="Line 2814"/>
              <p:cNvSpPr>
                <a:spLocks noChangeShapeType="1"/>
              </p:cNvSpPr>
              <p:nvPr/>
            </p:nvSpPr>
            <p:spPr bwMode="auto">
              <a:xfrm>
                <a:off x="2490" y="2530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49" name="Line 2815"/>
              <p:cNvSpPr>
                <a:spLocks noChangeShapeType="1"/>
              </p:cNvSpPr>
              <p:nvPr/>
            </p:nvSpPr>
            <p:spPr bwMode="auto">
              <a:xfrm>
                <a:off x="2494" y="2536"/>
                <a:ext cx="30" cy="5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50" name="Line 2816"/>
              <p:cNvSpPr>
                <a:spLocks noChangeShapeType="1"/>
              </p:cNvSpPr>
              <p:nvPr/>
            </p:nvSpPr>
            <p:spPr bwMode="auto">
              <a:xfrm flipH="1">
                <a:off x="2524" y="2582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51" name="Line 2817"/>
              <p:cNvSpPr>
                <a:spLocks noChangeShapeType="1"/>
              </p:cNvSpPr>
              <p:nvPr/>
            </p:nvSpPr>
            <p:spPr bwMode="auto">
              <a:xfrm flipV="1">
                <a:off x="2506" y="2585"/>
                <a:ext cx="17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52" name="Line 2818"/>
              <p:cNvSpPr>
                <a:spLocks noChangeShapeType="1"/>
              </p:cNvSpPr>
              <p:nvPr/>
            </p:nvSpPr>
            <p:spPr bwMode="auto">
              <a:xfrm>
                <a:off x="2941" y="2673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53" name="Line 2819"/>
              <p:cNvSpPr>
                <a:spLocks noChangeShapeType="1"/>
              </p:cNvSpPr>
              <p:nvPr/>
            </p:nvSpPr>
            <p:spPr bwMode="auto">
              <a:xfrm>
                <a:off x="2941" y="267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54" name="Line 2820"/>
              <p:cNvSpPr>
                <a:spLocks noChangeShapeType="1"/>
              </p:cNvSpPr>
              <p:nvPr/>
            </p:nvSpPr>
            <p:spPr bwMode="auto">
              <a:xfrm flipV="1">
                <a:off x="2920" y="2672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55" name="Line 2821"/>
              <p:cNvSpPr>
                <a:spLocks noChangeShapeType="1"/>
              </p:cNvSpPr>
              <p:nvPr/>
            </p:nvSpPr>
            <p:spPr bwMode="auto">
              <a:xfrm flipV="1">
                <a:off x="3024" y="1615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56" name="Line 2822"/>
              <p:cNvSpPr>
                <a:spLocks noChangeShapeType="1"/>
              </p:cNvSpPr>
              <p:nvPr/>
            </p:nvSpPr>
            <p:spPr bwMode="auto">
              <a:xfrm flipV="1">
                <a:off x="3019" y="1615"/>
                <a:ext cx="26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57" name="Line 2823"/>
              <p:cNvSpPr>
                <a:spLocks noChangeShapeType="1"/>
              </p:cNvSpPr>
              <p:nvPr/>
            </p:nvSpPr>
            <p:spPr bwMode="auto">
              <a:xfrm flipV="1">
                <a:off x="3043" y="1691"/>
                <a:ext cx="18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58" name="Line 2824"/>
              <p:cNvSpPr>
                <a:spLocks noChangeShapeType="1"/>
              </p:cNvSpPr>
              <p:nvPr/>
            </p:nvSpPr>
            <p:spPr bwMode="auto">
              <a:xfrm>
                <a:off x="3027" y="1636"/>
                <a:ext cx="34" cy="5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59" name="Line 2825"/>
              <p:cNvSpPr>
                <a:spLocks noChangeShapeType="1"/>
              </p:cNvSpPr>
              <p:nvPr/>
            </p:nvSpPr>
            <p:spPr bwMode="auto">
              <a:xfrm>
                <a:off x="3062" y="168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60" name="Line 2826"/>
              <p:cNvSpPr>
                <a:spLocks noChangeShapeType="1"/>
              </p:cNvSpPr>
              <p:nvPr/>
            </p:nvSpPr>
            <p:spPr bwMode="auto">
              <a:xfrm flipV="1">
                <a:off x="2527" y="2552"/>
                <a:ext cx="18" cy="3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61" name="Line 2827"/>
              <p:cNvSpPr>
                <a:spLocks noChangeShapeType="1"/>
              </p:cNvSpPr>
              <p:nvPr/>
            </p:nvSpPr>
            <p:spPr bwMode="auto">
              <a:xfrm flipV="1">
                <a:off x="3172" y="2672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62" name="Line 2828"/>
              <p:cNvSpPr>
                <a:spLocks noChangeShapeType="1"/>
              </p:cNvSpPr>
              <p:nvPr/>
            </p:nvSpPr>
            <p:spPr bwMode="auto">
              <a:xfrm>
                <a:off x="3190" y="267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63" name="Line 2829"/>
              <p:cNvSpPr>
                <a:spLocks noChangeShapeType="1"/>
              </p:cNvSpPr>
              <p:nvPr/>
            </p:nvSpPr>
            <p:spPr bwMode="auto">
              <a:xfrm>
                <a:off x="3193" y="2672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64" name="Line 2830"/>
              <p:cNvSpPr>
                <a:spLocks noChangeShapeType="1"/>
              </p:cNvSpPr>
              <p:nvPr/>
            </p:nvSpPr>
            <p:spPr bwMode="auto">
              <a:xfrm>
                <a:off x="2846" y="2670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65" name="Line 2831"/>
              <p:cNvSpPr>
                <a:spLocks noChangeShapeType="1"/>
              </p:cNvSpPr>
              <p:nvPr/>
            </p:nvSpPr>
            <p:spPr bwMode="auto">
              <a:xfrm>
                <a:off x="2846" y="267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66" name="Line 2832"/>
              <p:cNvSpPr>
                <a:spLocks noChangeShapeType="1"/>
              </p:cNvSpPr>
              <p:nvPr/>
            </p:nvSpPr>
            <p:spPr bwMode="auto">
              <a:xfrm flipV="1">
                <a:off x="2825" y="2670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67" name="Line 2833"/>
              <p:cNvSpPr>
                <a:spLocks noChangeShapeType="1"/>
              </p:cNvSpPr>
              <p:nvPr/>
            </p:nvSpPr>
            <p:spPr bwMode="auto">
              <a:xfrm flipV="1">
                <a:off x="1440" y="2544"/>
                <a:ext cx="34" cy="3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2834"/>
            <p:cNvGrpSpPr>
              <a:grpSpLocks/>
            </p:cNvGrpSpPr>
            <p:nvPr/>
          </p:nvGrpSpPr>
          <p:grpSpPr bwMode="auto">
            <a:xfrm>
              <a:off x="1337" y="2927"/>
              <a:ext cx="1840" cy="688"/>
              <a:chOff x="1127" y="1598"/>
              <a:chExt cx="2428" cy="1087"/>
            </a:xfrm>
          </p:grpSpPr>
          <p:sp>
            <p:nvSpPr>
              <p:cNvPr id="32368" name="Line 2835"/>
              <p:cNvSpPr>
                <a:spLocks noChangeShapeType="1"/>
              </p:cNvSpPr>
              <p:nvPr/>
            </p:nvSpPr>
            <p:spPr bwMode="auto">
              <a:xfrm flipV="1">
                <a:off x="1440" y="257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69" name="Line 2836"/>
              <p:cNvSpPr>
                <a:spLocks noChangeShapeType="1"/>
              </p:cNvSpPr>
              <p:nvPr/>
            </p:nvSpPr>
            <p:spPr bwMode="auto">
              <a:xfrm>
                <a:off x="1422" y="2572"/>
                <a:ext cx="20" cy="7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70" name="Line 2837"/>
              <p:cNvSpPr>
                <a:spLocks noChangeShapeType="1"/>
              </p:cNvSpPr>
              <p:nvPr/>
            </p:nvSpPr>
            <p:spPr bwMode="auto">
              <a:xfrm>
                <a:off x="2561" y="2626"/>
                <a:ext cx="37" cy="2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71" name="Line 2838"/>
              <p:cNvSpPr>
                <a:spLocks noChangeShapeType="1"/>
              </p:cNvSpPr>
              <p:nvPr/>
            </p:nvSpPr>
            <p:spPr bwMode="auto">
              <a:xfrm>
                <a:off x="2561" y="2626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72" name="Line 2839"/>
              <p:cNvSpPr>
                <a:spLocks noChangeShapeType="1"/>
              </p:cNvSpPr>
              <p:nvPr/>
            </p:nvSpPr>
            <p:spPr bwMode="auto">
              <a:xfrm flipV="1">
                <a:off x="2543" y="2629"/>
                <a:ext cx="17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73" name="Line 2840"/>
              <p:cNvSpPr>
                <a:spLocks noChangeShapeType="1"/>
              </p:cNvSpPr>
              <p:nvPr/>
            </p:nvSpPr>
            <p:spPr bwMode="auto">
              <a:xfrm>
                <a:off x="3439" y="2671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74" name="Line 2841"/>
              <p:cNvSpPr>
                <a:spLocks noChangeShapeType="1"/>
              </p:cNvSpPr>
              <p:nvPr/>
            </p:nvSpPr>
            <p:spPr bwMode="auto">
              <a:xfrm>
                <a:off x="3439" y="267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75" name="Line 2842"/>
              <p:cNvSpPr>
                <a:spLocks noChangeShapeType="1"/>
              </p:cNvSpPr>
              <p:nvPr/>
            </p:nvSpPr>
            <p:spPr bwMode="auto">
              <a:xfrm flipV="1">
                <a:off x="3417" y="2669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76" name="Line 2843"/>
              <p:cNvSpPr>
                <a:spLocks noChangeShapeType="1"/>
              </p:cNvSpPr>
              <p:nvPr/>
            </p:nvSpPr>
            <p:spPr bwMode="auto">
              <a:xfrm>
                <a:off x="2655" y="2295"/>
                <a:ext cx="33" cy="10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77" name="Line 2844"/>
              <p:cNvSpPr>
                <a:spLocks noChangeShapeType="1"/>
              </p:cNvSpPr>
              <p:nvPr/>
            </p:nvSpPr>
            <p:spPr bwMode="auto">
              <a:xfrm>
                <a:off x="2687" y="2389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78" name="Line 2845"/>
              <p:cNvSpPr>
                <a:spLocks noChangeShapeType="1"/>
              </p:cNvSpPr>
              <p:nvPr/>
            </p:nvSpPr>
            <p:spPr bwMode="auto">
              <a:xfrm flipV="1">
                <a:off x="2692" y="2336"/>
                <a:ext cx="17" cy="5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79" name="Line 2846"/>
              <p:cNvSpPr>
                <a:spLocks noChangeShapeType="1"/>
              </p:cNvSpPr>
              <p:nvPr/>
            </p:nvSpPr>
            <p:spPr bwMode="auto">
              <a:xfrm flipV="1">
                <a:off x="3077" y="2670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80" name="Line 2847"/>
              <p:cNvSpPr>
                <a:spLocks noChangeShapeType="1"/>
              </p:cNvSpPr>
              <p:nvPr/>
            </p:nvSpPr>
            <p:spPr bwMode="auto">
              <a:xfrm>
                <a:off x="3095" y="267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81" name="Line 2848"/>
              <p:cNvSpPr>
                <a:spLocks noChangeShapeType="1"/>
              </p:cNvSpPr>
              <p:nvPr/>
            </p:nvSpPr>
            <p:spPr bwMode="auto">
              <a:xfrm>
                <a:off x="3098" y="2670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82" name="Line 2849"/>
              <p:cNvSpPr>
                <a:spLocks noChangeShapeType="1"/>
              </p:cNvSpPr>
              <p:nvPr/>
            </p:nvSpPr>
            <p:spPr bwMode="auto">
              <a:xfrm>
                <a:off x="2751" y="2665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83" name="Line 2850"/>
              <p:cNvSpPr>
                <a:spLocks noChangeShapeType="1"/>
              </p:cNvSpPr>
              <p:nvPr/>
            </p:nvSpPr>
            <p:spPr bwMode="auto">
              <a:xfrm>
                <a:off x="2751" y="266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84" name="Line 2851"/>
              <p:cNvSpPr>
                <a:spLocks noChangeShapeType="1"/>
              </p:cNvSpPr>
              <p:nvPr/>
            </p:nvSpPr>
            <p:spPr bwMode="auto">
              <a:xfrm flipV="1">
                <a:off x="2730" y="2666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85" name="Line 2852"/>
              <p:cNvSpPr>
                <a:spLocks noChangeShapeType="1"/>
              </p:cNvSpPr>
              <p:nvPr/>
            </p:nvSpPr>
            <p:spPr bwMode="auto">
              <a:xfrm flipV="1">
                <a:off x="2811" y="2188"/>
                <a:ext cx="20" cy="6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86" name="Line 2853"/>
              <p:cNvSpPr>
                <a:spLocks noChangeShapeType="1"/>
              </p:cNvSpPr>
              <p:nvPr/>
            </p:nvSpPr>
            <p:spPr bwMode="auto">
              <a:xfrm flipH="1">
                <a:off x="2811" y="2250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87" name="Line 2854"/>
              <p:cNvSpPr>
                <a:spLocks noChangeShapeType="1"/>
              </p:cNvSpPr>
              <p:nvPr/>
            </p:nvSpPr>
            <p:spPr bwMode="auto">
              <a:xfrm>
                <a:off x="2777" y="2137"/>
                <a:ext cx="34" cy="1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88" name="Line 2855"/>
              <p:cNvSpPr>
                <a:spLocks noChangeShapeType="1"/>
              </p:cNvSpPr>
              <p:nvPr/>
            </p:nvSpPr>
            <p:spPr bwMode="auto">
              <a:xfrm>
                <a:off x="2656" y="2653"/>
                <a:ext cx="3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89" name="Line 2856"/>
              <p:cNvSpPr>
                <a:spLocks noChangeShapeType="1"/>
              </p:cNvSpPr>
              <p:nvPr/>
            </p:nvSpPr>
            <p:spPr bwMode="auto">
              <a:xfrm>
                <a:off x="2656" y="2653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90" name="Line 2857"/>
              <p:cNvSpPr>
                <a:spLocks noChangeShapeType="1"/>
              </p:cNvSpPr>
              <p:nvPr/>
            </p:nvSpPr>
            <p:spPr bwMode="auto">
              <a:xfrm flipV="1">
                <a:off x="2634" y="2654"/>
                <a:ext cx="24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91" name="Line 2858"/>
              <p:cNvSpPr>
                <a:spLocks noChangeShapeType="1"/>
              </p:cNvSpPr>
              <p:nvPr/>
            </p:nvSpPr>
            <p:spPr bwMode="auto">
              <a:xfrm flipV="1">
                <a:off x="3322" y="2669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92" name="Line 2859"/>
              <p:cNvSpPr>
                <a:spLocks noChangeShapeType="1"/>
              </p:cNvSpPr>
              <p:nvPr/>
            </p:nvSpPr>
            <p:spPr bwMode="auto">
              <a:xfrm>
                <a:off x="3343" y="266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93" name="Line 2860"/>
              <p:cNvSpPr>
                <a:spLocks noChangeShapeType="1"/>
              </p:cNvSpPr>
              <p:nvPr/>
            </p:nvSpPr>
            <p:spPr bwMode="auto">
              <a:xfrm>
                <a:off x="3347" y="2669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94" name="Line 2861"/>
              <p:cNvSpPr>
                <a:spLocks noChangeShapeType="1"/>
              </p:cNvSpPr>
              <p:nvPr/>
            </p:nvSpPr>
            <p:spPr bwMode="auto">
              <a:xfrm>
                <a:off x="2896" y="1973"/>
                <a:ext cx="37" cy="1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95" name="Line 2862"/>
              <p:cNvSpPr>
                <a:spLocks noChangeShapeType="1"/>
              </p:cNvSpPr>
              <p:nvPr/>
            </p:nvSpPr>
            <p:spPr bwMode="auto">
              <a:xfrm>
                <a:off x="2931" y="2093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96" name="Line 2863"/>
              <p:cNvSpPr>
                <a:spLocks noChangeShapeType="1"/>
              </p:cNvSpPr>
              <p:nvPr/>
            </p:nvSpPr>
            <p:spPr bwMode="auto">
              <a:xfrm flipV="1">
                <a:off x="2936" y="2024"/>
                <a:ext cx="21" cy="6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97" name="Line 2864"/>
              <p:cNvSpPr>
                <a:spLocks noChangeShapeType="1"/>
              </p:cNvSpPr>
              <p:nvPr/>
            </p:nvSpPr>
            <p:spPr bwMode="auto">
              <a:xfrm>
                <a:off x="2527" y="2588"/>
                <a:ext cx="35" cy="3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98" name="Line 2865"/>
              <p:cNvSpPr>
                <a:spLocks noChangeShapeType="1"/>
              </p:cNvSpPr>
              <p:nvPr/>
            </p:nvSpPr>
            <p:spPr bwMode="auto">
              <a:xfrm>
                <a:off x="3000" y="2668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99" name="Line 2866"/>
              <p:cNvSpPr>
                <a:spLocks noChangeShapeType="1"/>
              </p:cNvSpPr>
              <p:nvPr/>
            </p:nvSpPr>
            <p:spPr bwMode="auto">
              <a:xfrm>
                <a:off x="3000" y="266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00" name="Line 2867"/>
              <p:cNvSpPr>
                <a:spLocks noChangeShapeType="1"/>
              </p:cNvSpPr>
              <p:nvPr/>
            </p:nvSpPr>
            <p:spPr bwMode="auto">
              <a:xfrm flipV="1">
                <a:off x="2982" y="2669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01" name="Line 2868"/>
              <p:cNvSpPr>
                <a:spLocks noChangeShapeType="1"/>
              </p:cNvSpPr>
              <p:nvPr/>
            </p:nvSpPr>
            <p:spPr bwMode="auto">
              <a:xfrm>
                <a:off x="1615" y="2496"/>
                <a:ext cx="21" cy="1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02" name="Line 2869"/>
              <p:cNvSpPr>
                <a:spLocks noChangeShapeType="1"/>
              </p:cNvSpPr>
              <p:nvPr/>
            </p:nvSpPr>
            <p:spPr bwMode="auto">
              <a:xfrm flipV="1">
                <a:off x="1636" y="2505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03" name="Line 2870"/>
              <p:cNvSpPr>
                <a:spLocks noChangeShapeType="1"/>
              </p:cNvSpPr>
              <p:nvPr/>
            </p:nvSpPr>
            <p:spPr bwMode="auto">
              <a:xfrm flipV="1">
                <a:off x="1639" y="2458"/>
                <a:ext cx="35" cy="49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04" name="Line 2871"/>
              <p:cNvSpPr>
                <a:spLocks noChangeShapeType="1"/>
              </p:cNvSpPr>
              <p:nvPr/>
            </p:nvSpPr>
            <p:spPr bwMode="auto">
              <a:xfrm flipV="1">
                <a:off x="1382" y="2572"/>
                <a:ext cx="34" cy="2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05" name="Line 2872"/>
              <p:cNvSpPr>
                <a:spLocks noChangeShapeType="1"/>
              </p:cNvSpPr>
              <p:nvPr/>
            </p:nvSpPr>
            <p:spPr bwMode="auto">
              <a:xfrm flipV="1">
                <a:off x="1382" y="259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06" name="Line 2873"/>
              <p:cNvSpPr>
                <a:spLocks noChangeShapeType="1"/>
              </p:cNvSpPr>
              <p:nvPr/>
            </p:nvSpPr>
            <p:spPr bwMode="auto">
              <a:xfrm>
                <a:off x="1364" y="2595"/>
                <a:ext cx="20" cy="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07" name="Line 2874"/>
              <p:cNvSpPr>
                <a:spLocks noChangeShapeType="1"/>
              </p:cNvSpPr>
              <p:nvPr/>
            </p:nvSpPr>
            <p:spPr bwMode="auto">
              <a:xfrm flipV="1">
                <a:off x="3230" y="2667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08" name="Line 2875"/>
              <p:cNvSpPr>
                <a:spLocks noChangeShapeType="1"/>
              </p:cNvSpPr>
              <p:nvPr/>
            </p:nvSpPr>
            <p:spPr bwMode="auto">
              <a:xfrm>
                <a:off x="3248" y="266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09" name="Line 2876"/>
              <p:cNvSpPr>
                <a:spLocks noChangeShapeType="1"/>
              </p:cNvSpPr>
              <p:nvPr/>
            </p:nvSpPr>
            <p:spPr bwMode="auto">
              <a:xfrm>
                <a:off x="3252" y="266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10" name="Line 2877"/>
              <p:cNvSpPr>
                <a:spLocks noChangeShapeType="1"/>
              </p:cNvSpPr>
              <p:nvPr/>
            </p:nvSpPr>
            <p:spPr bwMode="auto">
              <a:xfrm>
                <a:off x="3252" y="266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11" name="Line 2878"/>
              <p:cNvSpPr>
                <a:spLocks noChangeShapeType="1"/>
              </p:cNvSpPr>
              <p:nvPr/>
            </p:nvSpPr>
            <p:spPr bwMode="auto">
              <a:xfrm>
                <a:off x="3255" y="2669"/>
                <a:ext cx="2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12" name="Line 2879"/>
              <p:cNvSpPr>
                <a:spLocks noChangeShapeType="1"/>
              </p:cNvSpPr>
              <p:nvPr/>
            </p:nvSpPr>
            <p:spPr bwMode="auto">
              <a:xfrm flipV="1">
                <a:off x="2886" y="2666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13" name="Line 2880"/>
              <p:cNvSpPr>
                <a:spLocks noChangeShapeType="1"/>
              </p:cNvSpPr>
              <p:nvPr/>
            </p:nvSpPr>
            <p:spPr bwMode="auto">
              <a:xfrm>
                <a:off x="2904" y="266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14" name="Line 2881"/>
              <p:cNvSpPr>
                <a:spLocks noChangeShapeType="1"/>
              </p:cNvSpPr>
              <p:nvPr/>
            </p:nvSpPr>
            <p:spPr bwMode="auto">
              <a:xfrm>
                <a:off x="2908" y="2666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15" name="Line 2882"/>
              <p:cNvSpPr>
                <a:spLocks noChangeShapeType="1"/>
              </p:cNvSpPr>
              <p:nvPr/>
            </p:nvSpPr>
            <p:spPr bwMode="auto">
              <a:xfrm flipV="1">
                <a:off x="1127" y="2647"/>
                <a:ext cx="22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16" name="Line 2883"/>
              <p:cNvSpPr>
                <a:spLocks noChangeShapeType="1"/>
              </p:cNvSpPr>
              <p:nvPr/>
            </p:nvSpPr>
            <p:spPr bwMode="auto">
              <a:xfrm flipV="1">
                <a:off x="1127" y="2648"/>
                <a:ext cx="3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17" name="Line 2884"/>
              <p:cNvSpPr>
                <a:spLocks noChangeShapeType="1"/>
              </p:cNvSpPr>
              <p:nvPr/>
            </p:nvSpPr>
            <p:spPr bwMode="auto">
              <a:xfrm>
                <a:off x="1149" y="2647"/>
                <a:ext cx="10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18" name="Line 2885"/>
              <p:cNvSpPr>
                <a:spLocks noChangeShapeType="1"/>
              </p:cNvSpPr>
              <p:nvPr/>
            </p:nvSpPr>
            <p:spPr bwMode="auto">
              <a:xfrm>
                <a:off x="1155" y="2645"/>
                <a:ext cx="11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19" name="Line 2886"/>
              <p:cNvSpPr>
                <a:spLocks noChangeShapeType="1"/>
              </p:cNvSpPr>
              <p:nvPr/>
            </p:nvSpPr>
            <p:spPr bwMode="auto">
              <a:xfrm flipV="1">
                <a:off x="3479" y="2666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20" name="Line 2887"/>
              <p:cNvSpPr>
                <a:spLocks noChangeShapeType="1"/>
              </p:cNvSpPr>
              <p:nvPr/>
            </p:nvSpPr>
            <p:spPr bwMode="auto">
              <a:xfrm>
                <a:off x="3497" y="266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21" name="Line 2888"/>
              <p:cNvSpPr>
                <a:spLocks noChangeShapeType="1"/>
              </p:cNvSpPr>
              <p:nvPr/>
            </p:nvSpPr>
            <p:spPr bwMode="auto">
              <a:xfrm flipV="1">
                <a:off x="3516" y="2673"/>
                <a:ext cx="18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22" name="Line 2889"/>
              <p:cNvSpPr>
                <a:spLocks noChangeShapeType="1"/>
              </p:cNvSpPr>
              <p:nvPr/>
            </p:nvSpPr>
            <p:spPr bwMode="auto">
              <a:xfrm>
                <a:off x="3500" y="2666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23" name="Line 2890"/>
              <p:cNvSpPr>
                <a:spLocks noChangeShapeType="1"/>
              </p:cNvSpPr>
              <p:nvPr/>
            </p:nvSpPr>
            <p:spPr bwMode="auto">
              <a:xfrm flipV="1">
                <a:off x="3135" y="2665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24" name="Line 2891"/>
              <p:cNvSpPr>
                <a:spLocks noChangeShapeType="1"/>
              </p:cNvSpPr>
              <p:nvPr/>
            </p:nvSpPr>
            <p:spPr bwMode="auto">
              <a:xfrm>
                <a:off x="3153" y="266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25" name="Line 2892"/>
              <p:cNvSpPr>
                <a:spLocks noChangeShapeType="1"/>
              </p:cNvSpPr>
              <p:nvPr/>
            </p:nvSpPr>
            <p:spPr bwMode="auto">
              <a:xfrm>
                <a:off x="3156" y="2665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26" name="Line 2893"/>
              <p:cNvSpPr>
                <a:spLocks noChangeShapeType="1"/>
              </p:cNvSpPr>
              <p:nvPr/>
            </p:nvSpPr>
            <p:spPr bwMode="auto">
              <a:xfrm flipV="1">
                <a:off x="1305" y="2613"/>
                <a:ext cx="18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27" name="Line 2894"/>
              <p:cNvSpPr>
                <a:spLocks noChangeShapeType="1"/>
              </p:cNvSpPr>
              <p:nvPr/>
            </p:nvSpPr>
            <p:spPr bwMode="auto">
              <a:xfrm flipV="1">
                <a:off x="1323" y="261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28" name="Line 2895"/>
              <p:cNvSpPr>
                <a:spLocks noChangeShapeType="1"/>
              </p:cNvSpPr>
              <p:nvPr/>
            </p:nvSpPr>
            <p:spPr bwMode="auto">
              <a:xfrm flipV="1">
                <a:off x="1327" y="260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29" name="Line 2896"/>
              <p:cNvSpPr>
                <a:spLocks noChangeShapeType="1"/>
              </p:cNvSpPr>
              <p:nvPr/>
            </p:nvSpPr>
            <p:spPr bwMode="auto">
              <a:xfrm flipV="1">
                <a:off x="1327" y="261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30" name="Line 2897"/>
              <p:cNvSpPr>
                <a:spLocks noChangeShapeType="1"/>
              </p:cNvSpPr>
              <p:nvPr/>
            </p:nvSpPr>
            <p:spPr bwMode="auto">
              <a:xfrm flipV="1">
                <a:off x="1330" y="2597"/>
                <a:ext cx="24" cy="1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31" name="Line 2898"/>
              <p:cNvSpPr>
                <a:spLocks noChangeShapeType="1"/>
              </p:cNvSpPr>
              <p:nvPr/>
            </p:nvSpPr>
            <p:spPr bwMode="auto">
              <a:xfrm flipV="1">
                <a:off x="2788" y="2662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32" name="Line 2899"/>
              <p:cNvSpPr>
                <a:spLocks noChangeShapeType="1"/>
              </p:cNvSpPr>
              <p:nvPr/>
            </p:nvSpPr>
            <p:spPr bwMode="auto">
              <a:xfrm>
                <a:off x="2809" y="266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33" name="Line 2900"/>
              <p:cNvSpPr>
                <a:spLocks noChangeShapeType="1"/>
              </p:cNvSpPr>
              <p:nvPr/>
            </p:nvSpPr>
            <p:spPr bwMode="auto">
              <a:xfrm>
                <a:off x="2813" y="266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34" name="Line 2901"/>
              <p:cNvSpPr>
                <a:spLocks noChangeShapeType="1"/>
              </p:cNvSpPr>
              <p:nvPr/>
            </p:nvSpPr>
            <p:spPr bwMode="auto">
              <a:xfrm>
                <a:off x="2813" y="266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35" name="Line 2902"/>
              <p:cNvSpPr>
                <a:spLocks noChangeShapeType="1"/>
              </p:cNvSpPr>
              <p:nvPr/>
            </p:nvSpPr>
            <p:spPr bwMode="auto">
              <a:xfrm>
                <a:off x="2816" y="2664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36" name="Line 2903"/>
              <p:cNvSpPr>
                <a:spLocks noChangeShapeType="1"/>
              </p:cNvSpPr>
              <p:nvPr/>
            </p:nvSpPr>
            <p:spPr bwMode="auto">
              <a:xfrm flipV="1">
                <a:off x="1214" y="263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37" name="Line 2904"/>
              <p:cNvSpPr>
                <a:spLocks noChangeShapeType="1"/>
              </p:cNvSpPr>
              <p:nvPr/>
            </p:nvSpPr>
            <p:spPr bwMode="auto">
              <a:xfrm flipV="1">
                <a:off x="1220" y="2633"/>
                <a:ext cx="4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38" name="Line 2905"/>
              <p:cNvSpPr>
                <a:spLocks noChangeShapeType="1"/>
              </p:cNvSpPr>
              <p:nvPr/>
            </p:nvSpPr>
            <p:spPr bwMode="auto">
              <a:xfrm flipV="1">
                <a:off x="1234" y="263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39" name="Line 2906"/>
              <p:cNvSpPr>
                <a:spLocks noChangeShapeType="1"/>
              </p:cNvSpPr>
              <p:nvPr/>
            </p:nvSpPr>
            <p:spPr bwMode="auto">
              <a:xfrm flipV="1">
                <a:off x="1206" y="263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40" name="Line 2907"/>
              <p:cNvSpPr>
                <a:spLocks noChangeShapeType="1"/>
              </p:cNvSpPr>
              <p:nvPr/>
            </p:nvSpPr>
            <p:spPr bwMode="auto">
              <a:xfrm flipV="1">
                <a:off x="2667" y="2395"/>
                <a:ext cx="21" cy="5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41" name="Line 2908"/>
              <p:cNvSpPr>
                <a:spLocks noChangeShapeType="1"/>
              </p:cNvSpPr>
              <p:nvPr/>
            </p:nvSpPr>
            <p:spPr bwMode="auto">
              <a:xfrm flipH="1">
                <a:off x="2667" y="2441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42" name="Line 2909"/>
              <p:cNvSpPr>
                <a:spLocks noChangeShapeType="1"/>
              </p:cNvSpPr>
              <p:nvPr/>
            </p:nvSpPr>
            <p:spPr bwMode="auto">
              <a:xfrm>
                <a:off x="2634" y="2358"/>
                <a:ext cx="34" cy="8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43" name="Line 2910"/>
              <p:cNvSpPr>
                <a:spLocks noChangeShapeType="1"/>
              </p:cNvSpPr>
              <p:nvPr/>
            </p:nvSpPr>
            <p:spPr bwMode="auto">
              <a:xfrm flipV="1">
                <a:off x="1265" y="2615"/>
                <a:ext cx="31" cy="1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44" name="Line 2911"/>
              <p:cNvSpPr>
                <a:spLocks noChangeShapeType="1"/>
              </p:cNvSpPr>
              <p:nvPr/>
            </p:nvSpPr>
            <p:spPr bwMode="auto">
              <a:xfrm flipV="1">
                <a:off x="1265" y="262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45" name="Line 2912"/>
              <p:cNvSpPr>
                <a:spLocks noChangeShapeType="1"/>
              </p:cNvSpPr>
              <p:nvPr/>
            </p:nvSpPr>
            <p:spPr bwMode="auto">
              <a:xfrm flipV="1">
                <a:off x="1251" y="262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46" name="Line 2913"/>
              <p:cNvSpPr>
                <a:spLocks noChangeShapeType="1"/>
              </p:cNvSpPr>
              <p:nvPr/>
            </p:nvSpPr>
            <p:spPr bwMode="auto">
              <a:xfrm flipV="1">
                <a:off x="1254" y="2626"/>
                <a:ext cx="14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47" name="Line 2914"/>
              <p:cNvSpPr>
                <a:spLocks noChangeShapeType="1"/>
              </p:cNvSpPr>
              <p:nvPr/>
            </p:nvSpPr>
            <p:spPr bwMode="auto">
              <a:xfrm>
                <a:off x="2619" y="2632"/>
                <a:ext cx="37" cy="2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48" name="Line 2915"/>
              <p:cNvSpPr>
                <a:spLocks noChangeShapeType="1"/>
              </p:cNvSpPr>
              <p:nvPr/>
            </p:nvSpPr>
            <p:spPr bwMode="auto">
              <a:xfrm>
                <a:off x="2619" y="2632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49" name="Line 2916"/>
              <p:cNvSpPr>
                <a:spLocks noChangeShapeType="1"/>
              </p:cNvSpPr>
              <p:nvPr/>
            </p:nvSpPr>
            <p:spPr bwMode="auto">
              <a:xfrm flipV="1">
                <a:off x="2601" y="2634"/>
                <a:ext cx="17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50" name="Line 2917"/>
              <p:cNvSpPr>
                <a:spLocks noChangeShapeType="1"/>
              </p:cNvSpPr>
              <p:nvPr/>
            </p:nvSpPr>
            <p:spPr bwMode="auto">
              <a:xfrm>
                <a:off x="2549" y="255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51" name="Line 2918"/>
              <p:cNvSpPr>
                <a:spLocks noChangeShapeType="1"/>
              </p:cNvSpPr>
              <p:nvPr/>
            </p:nvSpPr>
            <p:spPr bwMode="auto">
              <a:xfrm flipV="1">
                <a:off x="3064" y="1647"/>
                <a:ext cx="18" cy="3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52" name="Line 2919"/>
              <p:cNvSpPr>
                <a:spLocks noChangeShapeType="1"/>
              </p:cNvSpPr>
              <p:nvPr/>
            </p:nvSpPr>
            <p:spPr bwMode="auto">
              <a:xfrm>
                <a:off x="3049" y="1617"/>
                <a:ext cx="33" cy="3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53" name="Line 2920"/>
              <p:cNvSpPr>
                <a:spLocks noChangeShapeType="1"/>
              </p:cNvSpPr>
              <p:nvPr/>
            </p:nvSpPr>
            <p:spPr bwMode="auto">
              <a:xfrm flipV="1">
                <a:off x="3077" y="1789"/>
                <a:ext cx="21" cy="6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54" name="Line 2921"/>
              <p:cNvSpPr>
                <a:spLocks noChangeShapeType="1"/>
              </p:cNvSpPr>
              <p:nvPr/>
            </p:nvSpPr>
            <p:spPr bwMode="auto">
              <a:xfrm>
                <a:off x="3064" y="1695"/>
                <a:ext cx="34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55" name="Line 2922"/>
              <p:cNvSpPr>
                <a:spLocks noChangeShapeType="1"/>
              </p:cNvSpPr>
              <p:nvPr/>
            </p:nvSpPr>
            <p:spPr bwMode="auto">
              <a:xfrm>
                <a:off x="3075" y="1852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56" name="Line 2923"/>
              <p:cNvSpPr>
                <a:spLocks noChangeShapeType="1"/>
              </p:cNvSpPr>
              <p:nvPr/>
            </p:nvSpPr>
            <p:spPr bwMode="auto">
              <a:xfrm>
                <a:off x="3040" y="1751"/>
                <a:ext cx="34" cy="10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57" name="Line 2924"/>
              <p:cNvSpPr>
                <a:spLocks noChangeShapeType="1"/>
              </p:cNvSpPr>
              <p:nvPr/>
            </p:nvSpPr>
            <p:spPr bwMode="auto">
              <a:xfrm>
                <a:off x="3402" y="2664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58" name="Line 2925"/>
              <p:cNvSpPr>
                <a:spLocks noChangeShapeType="1"/>
              </p:cNvSpPr>
              <p:nvPr/>
            </p:nvSpPr>
            <p:spPr bwMode="auto">
              <a:xfrm>
                <a:off x="3402" y="266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59" name="Line 2926"/>
              <p:cNvSpPr>
                <a:spLocks noChangeShapeType="1"/>
              </p:cNvSpPr>
              <p:nvPr/>
            </p:nvSpPr>
            <p:spPr bwMode="auto">
              <a:xfrm flipV="1">
                <a:off x="3384" y="2665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0" name="Line 2927"/>
              <p:cNvSpPr>
                <a:spLocks noChangeShapeType="1"/>
              </p:cNvSpPr>
              <p:nvPr/>
            </p:nvSpPr>
            <p:spPr bwMode="auto">
              <a:xfrm flipV="1">
                <a:off x="2693" y="2653"/>
                <a:ext cx="21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1" name="Line 2928"/>
              <p:cNvSpPr>
                <a:spLocks noChangeShapeType="1"/>
              </p:cNvSpPr>
              <p:nvPr/>
            </p:nvSpPr>
            <p:spPr bwMode="auto">
              <a:xfrm>
                <a:off x="2714" y="265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2" name="Line 2929"/>
              <p:cNvSpPr>
                <a:spLocks noChangeShapeType="1"/>
              </p:cNvSpPr>
              <p:nvPr/>
            </p:nvSpPr>
            <p:spPr bwMode="auto">
              <a:xfrm>
                <a:off x="2717" y="2653"/>
                <a:ext cx="28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3" name="Line 2930"/>
              <p:cNvSpPr>
                <a:spLocks noChangeShapeType="1"/>
              </p:cNvSpPr>
              <p:nvPr/>
            </p:nvSpPr>
            <p:spPr bwMode="auto">
              <a:xfrm flipV="1">
                <a:off x="3049" y="1610"/>
                <a:ext cx="18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4" name="Line 2931"/>
              <p:cNvSpPr>
                <a:spLocks noChangeShapeType="1"/>
              </p:cNvSpPr>
              <p:nvPr/>
            </p:nvSpPr>
            <p:spPr bwMode="auto">
              <a:xfrm>
                <a:off x="3067" y="161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5" name="Line 2932"/>
              <p:cNvSpPr>
                <a:spLocks noChangeShapeType="1"/>
              </p:cNvSpPr>
              <p:nvPr/>
            </p:nvSpPr>
            <p:spPr bwMode="auto">
              <a:xfrm flipV="1">
                <a:off x="3040" y="2663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6" name="Line 2933"/>
              <p:cNvSpPr>
                <a:spLocks noChangeShapeType="1"/>
              </p:cNvSpPr>
              <p:nvPr/>
            </p:nvSpPr>
            <p:spPr bwMode="auto">
              <a:xfrm>
                <a:off x="3058" y="266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7" name="Line 2934"/>
              <p:cNvSpPr>
                <a:spLocks noChangeShapeType="1"/>
              </p:cNvSpPr>
              <p:nvPr/>
            </p:nvSpPr>
            <p:spPr bwMode="auto">
              <a:xfrm>
                <a:off x="3061" y="2663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8" name="Line 2935"/>
              <p:cNvSpPr>
                <a:spLocks noChangeShapeType="1"/>
              </p:cNvSpPr>
              <p:nvPr/>
            </p:nvSpPr>
            <p:spPr bwMode="auto">
              <a:xfrm flipV="1">
                <a:off x="3055" y="1859"/>
                <a:ext cx="21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9" name="Line 2936"/>
              <p:cNvSpPr>
                <a:spLocks noChangeShapeType="1"/>
              </p:cNvSpPr>
              <p:nvPr/>
            </p:nvSpPr>
            <p:spPr bwMode="auto">
              <a:xfrm>
                <a:off x="3053" y="1927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70" name="Line 2937"/>
              <p:cNvSpPr>
                <a:spLocks noChangeShapeType="1"/>
              </p:cNvSpPr>
              <p:nvPr/>
            </p:nvSpPr>
            <p:spPr bwMode="auto">
              <a:xfrm>
                <a:off x="3018" y="1814"/>
                <a:ext cx="38" cy="1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71" name="Line 2938"/>
              <p:cNvSpPr>
                <a:spLocks noChangeShapeType="1"/>
              </p:cNvSpPr>
              <p:nvPr/>
            </p:nvSpPr>
            <p:spPr bwMode="auto">
              <a:xfrm flipV="1">
                <a:off x="3101" y="1727"/>
                <a:ext cx="18" cy="5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72" name="Line 2939"/>
              <p:cNvSpPr>
                <a:spLocks noChangeShapeType="1"/>
              </p:cNvSpPr>
              <p:nvPr/>
            </p:nvSpPr>
            <p:spPr bwMode="auto">
              <a:xfrm>
                <a:off x="3086" y="1652"/>
                <a:ext cx="33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73" name="Line 2940"/>
              <p:cNvSpPr>
                <a:spLocks noChangeShapeType="1"/>
              </p:cNvSpPr>
              <p:nvPr/>
            </p:nvSpPr>
            <p:spPr bwMode="auto">
              <a:xfrm flipV="1">
                <a:off x="3086" y="1616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74" name="Line 2941"/>
              <p:cNvSpPr>
                <a:spLocks noChangeShapeType="1"/>
              </p:cNvSpPr>
              <p:nvPr/>
            </p:nvSpPr>
            <p:spPr bwMode="auto">
              <a:xfrm>
                <a:off x="3070" y="1610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75" name="Line 2942"/>
              <p:cNvSpPr>
                <a:spLocks noChangeShapeType="1"/>
              </p:cNvSpPr>
              <p:nvPr/>
            </p:nvSpPr>
            <p:spPr bwMode="auto">
              <a:xfrm>
                <a:off x="3307" y="2662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76" name="Line 2943"/>
              <p:cNvSpPr>
                <a:spLocks noChangeShapeType="1"/>
              </p:cNvSpPr>
              <p:nvPr/>
            </p:nvSpPr>
            <p:spPr bwMode="auto">
              <a:xfrm>
                <a:off x="3307" y="266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77" name="Line 2944"/>
              <p:cNvSpPr>
                <a:spLocks noChangeShapeType="1"/>
              </p:cNvSpPr>
              <p:nvPr/>
            </p:nvSpPr>
            <p:spPr bwMode="auto">
              <a:xfrm flipV="1">
                <a:off x="3289" y="2661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78" name="Line 2945"/>
              <p:cNvSpPr>
                <a:spLocks noChangeShapeType="1"/>
              </p:cNvSpPr>
              <p:nvPr/>
            </p:nvSpPr>
            <p:spPr bwMode="auto">
              <a:xfrm flipV="1">
                <a:off x="2945" y="2661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79" name="Line 2946"/>
              <p:cNvSpPr>
                <a:spLocks noChangeShapeType="1"/>
              </p:cNvSpPr>
              <p:nvPr/>
            </p:nvSpPr>
            <p:spPr bwMode="auto">
              <a:xfrm>
                <a:off x="2963" y="266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80" name="Line 2947"/>
              <p:cNvSpPr>
                <a:spLocks noChangeShapeType="1"/>
              </p:cNvSpPr>
              <p:nvPr/>
            </p:nvSpPr>
            <p:spPr bwMode="auto">
              <a:xfrm>
                <a:off x="2966" y="2661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81" name="Line 2948"/>
              <p:cNvSpPr>
                <a:spLocks noChangeShapeType="1"/>
              </p:cNvSpPr>
              <p:nvPr/>
            </p:nvSpPr>
            <p:spPr bwMode="auto">
              <a:xfrm flipV="1">
                <a:off x="2789" y="2254"/>
                <a:ext cx="21" cy="6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82" name="Line 2949"/>
              <p:cNvSpPr>
                <a:spLocks noChangeShapeType="1"/>
              </p:cNvSpPr>
              <p:nvPr/>
            </p:nvSpPr>
            <p:spPr bwMode="auto">
              <a:xfrm flipH="1">
                <a:off x="2789" y="2315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83" name="Line 2950"/>
              <p:cNvSpPr>
                <a:spLocks noChangeShapeType="1"/>
              </p:cNvSpPr>
              <p:nvPr/>
            </p:nvSpPr>
            <p:spPr bwMode="auto">
              <a:xfrm>
                <a:off x="2756" y="2209"/>
                <a:ext cx="34" cy="10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84" name="Line 2951"/>
              <p:cNvSpPr>
                <a:spLocks noChangeShapeType="1"/>
              </p:cNvSpPr>
              <p:nvPr/>
            </p:nvSpPr>
            <p:spPr bwMode="auto">
              <a:xfrm>
                <a:off x="2878" y="2048"/>
                <a:ext cx="34" cy="1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85" name="Line 2952"/>
              <p:cNvSpPr>
                <a:spLocks noChangeShapeType="1"/>
              </p:cNvSpPr>
              <p:nvPr/>
            </p:nvSpPr>
            <p:spPr bwMode="auto">
              <a:xfrm>
                <a:off x="2910" y="2162"/>
                <a:ext cx="2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86" name="Line 2953"/>
              <p:cNvSpPr>
                <a:spLocks noChangeShapeType="1"/>
              </p:cNvSpPr>
              <p:nvPr/>
            </p:nvSpPr>
            <p:spPr bwMode="auto">
              <a:xfrm flipV="1">
                <a:off x="2915" y="2098"/>
                <a:ext cx="17" cy="6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87" name="Line 2954"/>
              <p:cNvSpPr>
                <a:spLocks noChangeShapeType="1"/>
              </p:cNvSpPr>
              <p:nvPr/>
            </p:nvSpPr>
            <p:spPr bwMode="auto">
              <a:xfrm>
                <a:off x="2582" y="2599"/>
                <a:ext cx="38" cy="3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88" name="Line 2955"/>
              <p:cNvSpPr>
                <a:spLocks noChangeShapeType="1"/>
              </p:cNvSpPr>
              <p:nvPr/>
            </p:nvSpPr>
            <p:spPr bwMode="auto">
              <a:xfrm>
                <a:off x="2582" y="259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89" name="Line 2956"/>
              <p:cNvSpPr>
                <a:spLocks noChangeShapeType="1"/>
              </p:cNvSpPr>
              <p:nvPr/>
            </p:nvSpPr>
            <p:spPr bwMode="auto">
              <a:xfrm flipV="1">
                <a:off x="2564" y="2601"/>
                <a:ext cx="17" cy="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90" name="Line 2957"/>
              <p:cNvSpPr>
                <a:spLocks noChangeShapeType="1"/>
              </p:cNvSpPr>
              <p:nvPr/>
            </p:nvSpPr>
            <p:spPr bwMode="auto">
              <a:xfrm>
                <a:off x="2549" y="2553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91" name="Line 2958"/>
              <p:cNvSpPr>
                <a:spLocks noChangeShapeType="1"/>
              </p:cNvSpPr>
              <p:nvPr/>
            </p:nvSpPr>
            <p:spPr bwMode="auto">
              <a:xfrm>
                <a:off x="2552" y="2557"/>
                <a:ext cx="31" cy="4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92" name="Line 2959"/>
              <p:cNvSpPr>
                <a:spLocks noChangeShapeType="1"/>
              </p:cNvSpPr>
              <p:nvPr/>
            </p:nvSpPr>
            <p:spPr bwMode="auto">
              <a:xfrm>
                <a:off x="3211" y="2660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93" name="Line 2960"/>
              <p:cNvSpPr>
                <a:spLocks noChangeShapeType="1"/>
              </p:cNvSpPr>
              <p:nvPr/>
            </p:nvSpPr>
            <p:spPr bwMode="auto">
              <a:xfrm>
                <a:off x="3211" y="266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94" name="Line 2961"/>
              <p:cNvSpPr>
                <a:spLocks noChangeShapeType="1"/>
              </p:cNvSpPr>
              <p:nvPr/>
            </p:nvSpPr>
            <p:spPr bwMode="auto">
              <a:xfrm flipV="1">
                <a:off x="3190" y="2659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95" name="Line 2962"/>
              <p:cNvSpPr>
                <a:spLocks noChangeShapeType="1"/>
              </p:cNvSpPr>
              <p:nvPr/>
            </p:nvSpPr>
            <p:spPr bwMode="auto">
              <a:xfrm>
                <a:off x="1560" y="2527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96" name="Line 2963"/>
              <p:cNvSpPr>
                <a:spLocks noChangeShapeType="1"/>
              </p:cNvSpPr>
              <p:nvPr/>
            </p:nvSpPr>
            <p:spPr bwMode="auto">
              <a:xfrm flipV="1">
                <a:off x="1578" y="2533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97" name="Line 2964"/>
              <p:cNvSpPr>
                <a:spLocks noChangeShapeType="1"/>
              </p:cNvSpPr>
              <p:nvPr/>
            </p:nvSpPr>
            <p:spPr bwMode="auto">
              <a:xfrm flipV="1">
                <a:off x="1581" y="2494"/>
                <a:ext cx="34" cy="4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98" name="Line 2965"/>
              <p:cNvSpPr>
                <a:spLocks noChangeShapeType="1"/>
              </p:cNvSpPr>
              <p:nvPr/>
            </p:nvSpPr>
            <p:spPr bwMode="auto">
              <a:xfrm flipV="1">
                <a:off x="2846" y="2657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99" name="Line 2966"/>
              <p:cNvSpPr>
                <a:spLocks noChangeShapeType="1"/>
              </p:cNvSpPr>
              <p:nvPr/>
            </p:nvSpPr>
            <p:spPr bwMode="auto">
              <a:xfrm>
                <a:off x="2867" y="265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00" name="Line 2967"/>
              <p:cNvSpPr>
                <a:spLocks noChangeShapeType="1"/>
              </p:cNvSpPr>
              <p:nvPr/>
            </p:nvSpPr>
            <p:spPr bwMode="auto">
              <a:xfrm>
                <a:off x="2871" y="266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01" name="Line 2968"/>
              <p:cNvSpPr>
                <a:spLocks noChangeShapeType="1"/>
              </p:cNvSpPr>
              <p:nvPr/>
            </p:nvSpPr>
            <p:spPr bwMode="auto">
              <a:xfrm>
                <a:off x="2871" y="265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02" name="Line 2969"/>
              <p:cNvSpPr>
                <a:spLocks noChangeShapeType="1"/>
              </p:cNvSpPr>
              <p:nvPr/>
            </p:nvSpPr>
            <p:spPr bwMode="auto">
              <a:xfrm>
                <a:off x="2874" y="2660"/>
                <a:ext cx="28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03" name="Line 2970"/>
              <p:cNvSpPr>
                <a:spLocks noChangeShapeType="1"/>
              </p:cNvSpPr>
              <p:nvPr/>
            </p:nvSpPr>
            <p:spPr bwMode="auto">
              <a:xfrm flipV="1">
                <a:off x="2646" y="2445"/>
                <a:ext cx="20" cy="4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04" name="Line 2971"/>
              <p:cNvSpPr>
                <a:spLocks noChangeShapeType="1"/>
              </p:cNvSpPr>
              <p:nvPr/>
            </p:nvSpPr>
            <p:spPr bwMode="auto">
              <a:xfrm flipH="1">
                <a:off x="2646" y="248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05" name="Line 2972"/>
              <p:cNvSpPr>
                <a:spLocks noChangeShapeType="1"/>
              </p:cNvSpPr>
              <p:nvPr/>
            </p:nvSpPr>
            <p:spPr bwMode="auto">
              <a:xfrm>
                <a:off x="2612" y="2416"/>
                <a:ext cx="35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06" name="Line 2973"/>
              <p:cNvSpPr>
                <a:spLocks noChangeShapeType="1"/>
              </p:cNvSpPr>
              <p:nvPr/>
            </p:nvSpPr>
            <p:spPr bwMode="auto">
              <a:xfrm>
                <a:off x="2570" y="251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07" name="Line 2974"/>
              <p:cNvSpPr>
                <a:spLocks noChangeShapeType="1"/>
              </p:cNvSpPr>
              <p:nvPr/>
            </p:nvSpPr>
            <p:spPr bwMode="auto">
              <a:xfrm flipV="1">
                <a:off x="3442" y="2658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08" name="Line 2975"/>
              <p:cNvSpPr>
                <a:spLocks noChangeShapeType="1"/>
              </p:cNvSpPr>
              <p:nvPr/>
            </p:nvSpPr>
            <p:spPr bwMode="auto">
              <a:xfrm>
                <a:off x="3460" y="265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09" name="Line 2976"/>
              <p:cNvSpPr>
                <a:spLocks noChangeShapeType="1"/>
              </p:cNvSpPr>
              <p:nvPr/>
            </p:nvSpPr>
            <p:spPr bwMode="auto">
              <a:xfrm>
                <a:off x="3463" y="2658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10" name="Line 2977"/>
              <p:cNvSpPr>
                <a:spLocks noChangeShapeType="1"/>
              </p:cNvSpPr>
              <p:nvPr/>
            </p:nvSpPr>
            <p:spPr bwMode="auto">
              <a:xfrm>
                <a:off x="2772" y="2651"/>
                <a:ext cx="3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11" name="Line 2978"/>
              <p:cNvSpPr>
                <a:spLocks noChangeShapeType="1"/>
              </p:cNvSpPr>
              <p:nvPr/>
            </p:nvSpPr>
            <p:spPr bwMode="auto">
              <a:xfrm>
                <a:off x="2772" y="265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12" name="Line 2979"/>
              <p:cNvSpPr>
                <a:spLocks noChangeShapeType="1"/>
              </p:cNvSpPr>
              <p:nvPr/>
            </p:nvSpPr>
            <p:spPr bwMode="auto">
              <a:xfrm flipV="1">
                <a:off x="2751" y="2650"/>
                <a:ext cx="24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13" name="Line 2980"/>
              <p:cNvSpPr>
                <a:spLocks noChangeShapeType="1"/>
              </p:cNvSpPr>
              <p:nvPr/>
            </p:nvSpPr>
            <p:spPr bwMode="auto">
              <a:xfrm flipV="1">
                <a:off x="3095" y="2658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14" name="Line 2981"/>
              <p:cNvSpPr>
                <a:spLocks noChangeShapeType="1"/>
              </p:cNvSpPr>
              <p:nvPr/>
            </p:nvSpPr>
            <p:spPr bwMode="auto">
              <a:xfrm>
                <a:off x="3116" y="265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15" name="Line 2982"/>
              <p:cNvSpPr>
                <a:spLocks noChangeShapeType="1"/>
              </p:cNvSpPr>
              <p:nvPr/>
            </p:nvSpPr>
            <p:spPr bwMode="auto">
              <a:xfrm>
                <a:off x="3120" y="266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16" name="Line 2983"/>
              <p:cNvSpPr>
                <a:spLocks noChangeShapeType="1"/>
              </p:cNvSpPr>
              <p:nvPr/>
            </p:nvSpPr>
            <p:spPr bwMode="auto">
              <a:xfrm>
                <a:off x="3120" y="265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17" name="Line 2984"/>
              <p:cNvSpPr>
                <a:spLocks noChangeShapeType="1"/>
              </p:cNvSpPr>
              <p:nvPr/>
            </p:nvSpPr>
            <p:spPr bwMode="auto">
              <a:xfrm>
                <a:off x="3123" y="2660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18" name="Line 2985"/>
              <p:cNvSpPr>
                <a:spLocks noChangeShapeType="1"/>
              </p:cNvSpPr>
              <p:nvPr/>
            </p:nvSpPr>
            <p:spPr bwMode="auto">
              <a:xfrm flipV="1">
                <a:off x="2656" y="2635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19" name="Line 2986"/>
              <p:cNvSpPr>
                <a:spLocks noChangeShapeType="1"/>
              </p:cNvSpPr>
              <p:nvPr/>
            </p:nvSpPr>
            <p:spPr bwMode="auto">
              <a:xfrm>
                <a:off x="2677" y="263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20" name="Line 2987"/>
              <p:cNvSpPr>
                <a:spLocks noChangeShapeType="1"/>
              </p:cNvSpPr>
              <p:nvPr/>
            </p:nvSpPr>
            <p:spPr bwMode="auto">
              <a:xfrm>
                <a:off x="2680" y="2635"/>
                <a:ext cx="31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21" name="Line 2988"/>
              <p:cNvSpPr>
                <a:spLocks noChangeShapeType="1"/>
              </p:cNvSpPr>
              <p:nvPr/>
            </p:nvSpPr>
            <p:spPr bwMode="auto">
              <a:xfrm>
                <a:off x="3000" y="1883"/>
                <a:ext cx="34" cy="12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22" name="Line 2989"/>
              <p:cNvSpPr>
                <a:spLocks noChangeShapeType="1"/>
              </p:cNvSpPr>
              <p:nvPr/>
            </p:nvSpPr>
            <p:spPr bwMode="auto">
              <a:xfrm flipH="1">
                <a:off x="3034" y="1998"/>
                <a:ext cx="1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23" name="Line 2990"/>
              <p:cNvSpPr>
                <a:spLocks noChangeShapeType="1"/>
              </p:cNvSpPr>
              <p:nvPr/>
            </p:nvSpPr>
            <p:spPr bwMode="auto">
              <a:xfrm flipV="1">
                <a:off x="3037" y="1932"/>
                <a:ext cx="17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24" name="Line 2991"/>
              <p:cNvSpPr>
                <a:spLocks noChangeShapeType="1"/>
              </p:cNvSpPr>
              <p:nvPr/>
            </p:nvSpPr>
            <p:spPr bwMode="auto">
              <a:xfrm>
                <a:off x="3365" y="2657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25" name="Line 2992"/>
              <p:cNvSpPr>
                <a:spLocks noChangeShapeType="1"/>
              </p:cNvSpPr>
              <p:nvPr/>
            </p:nvSpPr>
            <p:spPr bwMode="auto">
              <a:xfrm>
                <a:off x="3365" y="265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26" name="Line 2993"/>
              <p:cNvSpPr>
                <a:spLocks noChangeShapeType="1"/>
              </p:cNvSpPr>
              <p:nvPr/>
            </p:nvSpPr>
            <p:spPr bwMode="auto">
              <a:xfrm flipV="1">
                <a:off x="3347" y="2658"/>
                <a:ext cx="20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27" name="Line 2994"/>
              <p:cNvSpPr>
                <a:spLocks noChangeShapeType="1"/>
              </p:cNvSpPr>
              <p:nvPr/>
            </p:nvSpPr>
            <p:spPr bwMode="auto">
              <a:xfrm>
                <a:off x="2588" y="2468"/>
                <a:ext cx="36" cy="6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28" name="Line 2995"/>
              <p:cNvSpPr>
                <a:spLocks noChangeShapeType="1"/>
              </p:cNvSpPr>
              <p:nvPr/>
            </p:nvSpPr>
            <p:spPr bwMode="auto">
              <a:xfrm>
                <a:off x="2623" y="253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29" name="Line 2996"/>
              <p:cNvSpPr>
                <a:spLocks noChangeShapeType="1"/>
              </p:cNvSpPr>
              <p:nvPr/>
            </p:nvSpPr>
            <p:spPr bwMode="auto">
              <a:xfrm flipV="1">
                <a:off x="2628" y="2492"/>
                <a:ext cx="20" cy="3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30" name="Line 2997"/>
              <p:cNvSpPr>
                <a:spLocks noChangeShapeType="1"/>
              </p:cNvSpPr>
              <p:nvPr/>
            </p:nvSpPr>
            <p:spPr bwMode="auto">
              <a:xfrm flipV="1">
                <a:off x="2585" y="2568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31" name="Line 2998"/>
              <p:cNvSpPr>
                <a:spLocks noChangeShapeType="1"/>
              </p:cNvSpPr>
              <p:nvPr/>
            </p:nvSpPr>
            <p:spPr bwMode="auto">
              <a:xfrm>
                <a:off x="2570" y="2512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32" name="Line 2999"/>
              <p:cNvSpPr>
                <a:spLocks noChangeShapeType="1"/>
              </p:cNvSpPr>
              <p:nvPr/>
            </p:nvSpPr>
            <p:spPr bwMode="auto">
              <a:xfrm>
                <a:off x="2573" y="2519"/>
                <a:ext cx="30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33" name="Line 3000"/>
              <p:cNvSpPr>
                <a:spLocks noChangeShapeType="1"/>
              </p:cNvSpPr>
              <p:nvPr/>
            </p:nvSpPr>
            <p:spPr bwMode="auto">
              <a:xfrm>
                <a:off x="3021" y="2656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34" name="Line 3001"/>
              <p:cNvSpPr>
                <a:spLocks noChangeShapeType="1"/>
              </p:cNvSpPr>
              <p:nvPr/>
            </p:nvSpPr>
            <p:spPr bwMode="auto">
              <a:xfrm>
                <a:off x="3021" y="265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35" name="Line 3002"/>
              <p:cNvSpPr>
                <a:spLocks noChangeShapeType="1"/>
              </p:cNvSpPr>
              <p:nvPr/>
            </p:nvSpPr>
            <p:spPr bwMode="auto">
              <a:xfrm flipV="1">
                <a:off x="3000" y="2655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36" name="Line 3003"/>
              <p:cNvSpPr>
                <a:spLocks noChangeShapeType="1"/>
              </p:cNvSpPr>
              <p:nvPr/>
            </p:nvSpPr>
            <p:spPr bwMode="auto">
              <a:xfrm flipV="1">
                <a:off x="3123" y="1673"/>
                <a:ext cx="17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37" name="Line 3004"/>
              <p:cNvSpPr>
                <a:spLocks noChangeShapeType="1"/>
              </p:cNvSpPr>
              <p:nvPr/>
            </p:nvSpPr>
            <p:spPr bwMode="auto">
              <a:xfrm>
                <a:off x="3107" y="1618"/>
                <a:ext cx="33" cy="5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38" name="Line 3005"/>
              <p:cNvSpPr>
                <a:spLocks noChangeShapeType="1"/>
              </p:cNvSpPr>
              <p:nvPr/>
            </p:nvSpPr>
            <p:spPr bwMode="auto">
              <a:xfrm flipV="1">
                <a:off x="3104" y="1598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39" name="Line 3006"/>
              <p:cNvSpPr>
                <a:spLocks noChangeShapeType="1"/>
              </p:cNvSpPr>
              <p:nvPr/>
            </p:nvSpPr>
            <p:spPr bwMode="auto">
              <a:xfrm>
                <a:off x="3125" y="1598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40" name="Line 3007"/>
              <p:cNvSpPr>
                <a:spLocks noChangeShapeType="1"/>
              </p:cNvSpPr>
              <p:nvPr/>
            </p:nvSpPr>
            <p:spPr bwMode="auto">
              <a:xfrm>
                <a:off x="3142" y="166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41" name="Line 3008"/>
              <p:cNvSpPr>
                <a:spLocks noChangeShapeType="1"/>
              </p:cNvSpPr>
              <p:nvPr/>
            </p:nvSpPr>
            <p:spPr bwMode="auto">
              <a:xfrm flipV="1">
                <a:off x="3098" y="1605"/>
                <a:ext cx="1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42" name="Line 3009"/>
              <p:cNvSpPr>
                <a:spLocks noChangeShapeType="1"/>
              </p:cNvSpPr>
              <p:nvPr/>
            </p:nvSpPr>
            <p:spPr bwMode="auto">
              <a:xfrm>
                <a:off x="3112" y="1603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43" name="Line 3010"/>
              <p:cNvSpPr>
                <a:spLocks noChangeShapeType="1"/>
              </p:cNvSpPr>
              <p:nvPr/>
            </p:nvSpPr>
            <p:spPr bwMode="auto">
              <a:xfrm>
                <a:off x="3115" y="1600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44" name="Line 3011"/>
              <p:cNvSpPr>
                <a:spLocks noChangeShapeType="1"/>
              </p:cNvSpPr>
              <p:nvPr/>
            </p:nvSpPr>
            <p:spPr bwMode="auto">
              <a:xfrm>
                <a:off x="3119" y="1598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45" name="Line 3012"/>
              <p:cNvSpPr>
                <a:spLocks noChangeShapeType="1"/>
              </p:cNvSpPr>
              <p:nvPr/>
            </p:nvSpPr>
            <p:spPr bwMode="auto">
              <a:xfrm flipV="1">
                <a:off x="2607" y="2532"/>
                <a:ext cx="17" cy="3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46" name="Line 3013"/>
              <p:cNvSpPr>
                <a:spLocks noChangeShapeType="1"/>
              </p:cNvSpPr>
              <p:nvPr/>
            </p:nvSpPr>
            <p:spPr bwMode="auto">
              <a:xfrm flipV="1">
                <a:off x="3252" y="2655"/>
                <a:ext cx="17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47" name="Line 3014"/>
              <p:cNvSpPr>
                <a:spLocks noChangeShapeType="1"/>
              </p:cNvSpPr>
              <p:nvPr/>
            </p:nvSpPr>
            <p:spPr bwMode="auto">
              <a:xfrm>
                <a:off x="3269" y="265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48" name="Line 3015"/>
              <p:cNvSpPr>
                <a:spLocks noChangeShapeType="1"/>
              </p:cNvSpPr>
              <p:nvPr/>
            </p:nvSpPr>
            <p:spPr bwMode="auto">
              <a:xfrm>
                <a:off x="3273" y="2655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49" name="Line 3016"/>
              <p:cNvSpPr>
                <a:spLocks noChangeShapeType="1"/>
              </p:cNvSpPr>
              <p:nvPr/>
            </p:nvSpPr>
            <p:spPr bwMode="auto">
              <a:xfrm flipV="1">
                <a:off x="2904" y="2653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50" name="Line 3017"/>
              <p:cNvSpPr>
                <a:spLocks noChangeShapeType="1"/>
              </p:cNvSpPr>
              <p:nvPr/>
            </p:nvSpPr>
            <p:spPr bwMode="auto">
              <a:xfrm>
                <a:off x="2926" y="265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51" name="Line 3018"/>
              <p:cNvSpPr>
                <a:spLocks noChangeShapeType="1"/>
              </p:cNvSpPr>
              <p:nvPr/>
            </p:nvSpPr>
            <p:spPr bwMode="auto">
              <a:xfrm>
                <a:off x="2929" y="265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52" name="Line 3019"/>
              <p:cNvSpPr>
                <a:spLocks noChangeShapeType="1"/>
              </p:cNvSpPr>
              <p:nvPr/>
            </p:nvSpPr>
            <p:spPr bwMode="auto">
              <a:xfrm>
                <a:off x="2929" y="265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53" name="Line 3020"/>
              <p:cNvSpPr>
                <a:spLocks noChangeShapeType="1"/>
              </p:cNvSpPr>
              <p:nvPr/>
            </p:nvSpPr>
            <p:spPr bwMode="auto">
              <a:xfrm>
                <a:off x="2933" y="2655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54" name="Line 3021"/>
              <p:cNvSpPr>
                <a:spLocks noChangeShapeType="1"/>
              </p:cNvSpPr>
              <p:nvPr/>
            </p:nvSpPr>
            <p:spPr bwMode="auto">
              <a:xfrm>
                <a:off x="1502" y="2555"/>
                <a:ext cx="17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55" name="Line 3022"/>
              <p:cNvSpPr>
                <a:spLocks noChangeShapeType="1"/>
              </p:cNvSpPr>
              <p:nvPr/>
            </p:nvSpPr>
            <p:spPr bwMode="auto">
              <a:xfrm flipV="1">
                <a:off x="1519" y="2556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56" name="Line 3023"/>
              <p:cNvSpPr>
                <a:spLocks noChangeShapeType="1"/>
              </p:cNvSpPr>
              <p:nvPr/>
            </p:nvSpPr>
            <p:spPr bwMode="auto">
              <a:xfrm flipV="1">
                <a:off x="1523" y="2527"/>
                <a:ext cx="34" cy="3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57" name="Line 3024"/>
              <p:cNvSpPr>
                <a:spLocks noChangeShapeType="1"/>
              </p:cNvSpPr>
              <p:nvPr/>
            </p:nvSpPr>
            <p:spPr bwMode="auto">
              <a:xfrm flipV="1">
                <a:off x="2622" y="2608"/>
                <a:ext cx="18" cy="2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58" name="Line 3025"/>
              <p:cNvSpPr>
                <a:spLocks noChangeShapeType="1"/>
              </p:cNvSpPr>
              <p:nvPr/>
            </p:nvSpPr>
            <p:spPr bwMode="auto">
              <a:xfrm>
                <a:off x="2640" y="2608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59" name="Line 3026"/>
              <p:cNvSpPr>
                <a:spLocks noChangeShapeType="1"/>
              </p:cNvSpPr>
              <p:nvPr/>
            </p:nvSpPr>
            <p:spPr bwMode="auto">
              <a:xfrm>
                <a:off x="2644" y="261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60" name="Line 3027"/>
              <p:cNvSpPr>
                <a:spLocks noChangeShapeType="1"/>
              </p:cNvSpPr>
              <p:nvPr/>
            </p:nvSpPr>
            <p:spPr bwMode="auto">
              <a:xfrm>
                <a:off x="2644" y="261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61" name="Line 3028"/>
              <p:cNvSpPr>
                <a:spLocks noChangeShapeType="1"/>
              </p:cNvSpPr>
              <p:nvPr/>
            </p:nvSpPr>
            <p:spPr bwMode="auto">
              <a:xfrm>
                <a:off x="2647" y="2613"/>
                <a:ext cx="31" cy="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62" name="Line 3029"/>
              <p:cNvSpPr>
                <a:spLocks noChangeShapeType="1"/>
              </p:cNvSpPr>
              <p:nvPr/>
            </p:nvSpPr>
            <p:spPr bwMode="auto">
              <a:xfrm flipV="1">
                <a:off x="3537" y="2660"/>
                <a:ext cx="18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63" name="Line 3030"/>
              <p:cNvSpPr>
                <a:spLocks noChangeShapeType="1"/>
              </p:cNvSpPr>
              <p:nvPr/>
            </p:nvSpPr>
            <p:spPr bwMode="auto">
              <a:xfrm>
                <a:off x="3518" y="2653"/>
                <a:ext cx="3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64" name="Line 3031"/>
              <p:cNvSpPr>
                <a:spLocks noChangeShapeType="1"/>
              </p:cNvSpPr>
              <p:nvPr/>
            </p:nvSpPr>
            <p:spPr bwMode="auto">
              <a:xfrm>
                <a:off x="3518" y="265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65" name="Line 3032"/>
              <p:cNvSpPr>
                <a:spLocks noChangeShapeType="1"/>
              </p:cNvSpPr>
              <p:nvPr/>
            </p:nvSpPr>
            <p:spPr bwMode="auto">
              <a:xfrm flipV="1">
                <a:off x="3497" y="2652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66" name="Line 3033"/>
              <p:cNvSpPr>
                <a:spLocks noChangeShapeType="1"/>
              </p:cNvSpPr>
              <p:nvPr/>
            </p:nvSpPr>
            <p:spPr bwMode="auto">
              <a:xfrm>
                <a:off x="2735" y="2278"/>
                <a:ext cx="33" cy="9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67" name="Line 3034"/>
              <p:cNvSpPr>
                <a:spLocks noChangeShapeType="1"/>
              </p:cNvSpPr>
              <p:nvPr/>
            </p:nvSpPr>
            <p:spPr bwMode="auto">
              <a:xfrm>
                <a:off x="2766" y="2371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3035"/>
            <p:cNvGrpSpPr>
              <a:grpSpLocks/>
            </p:cNvGrpSpPr>
            <p:nvPr/>
          </p:nvGrpSpPr>
          <p:grpSpPr bwMode="auto">
            <a:xfrm>
              <a:off x="1356" y="2916"/>
              <a:ext cx="1837" cy="685"/>
              <a:chOff x="1152" y="1580"/>
              <a:chExt cx="2424" cy="1083"/>
            </a:xfrm>
          </p:grpSpPr>
          <p:sp>
            <p:nvSpPr>
              <p:cNvPr id="32168" name="Line 3036"/>
              <p:cNvSpPr>
                <a:spLocks noChangeShapeType="1"/>
              </p:cNvSpPr>
              <p:nvPr/>
            </p:nvSpPr>
            <p:spPr bwMode="auto">
              <a:xfrm flipV="1">
                <a:off x="2771" y="2321"/>
                <a:ext cx="21" cy="5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69" name="Line 3037"/>
              <p:cNvSpPr>
                <a:spLocks noChangeShapeType="1"/>
              </p:cNvSpPr>
              <p:nvPr/>
            </p:nvSpPr>
            <p:spPr bwMode="auto">
              <a:xfrm>
                <a:off x="3174" y="2653"/>
                <a:ext cx="35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70" name="Line 3038"/>
              <p:cNvSpPr>
                <a:spLocks noChangeShapeType="1"/>
              </p:cNvSpPr>
              <p:nvPr/>
            </p:nvSpPr>
            <p:spPr bwMode="auto">
              <a:xfrm>
                <a:off x="3174" y="265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71" name="Line 3039"/>
              <p:cNvSpPr>
                <a:spLocks noChangeShapeType="1"/>
              </p:cNvSpPr>
              <p:nvPr/>
            </p:nvSpPr>
            <p:spPr bwMode="auto">
              <a:xfrm flipV="1">
                <a:off x="3153" y="2652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72" name="Line 3040"/>
              <p:cNvSpPr>
                <a:spLocks noChangeShapeType="1"/>
              </p:cNvSpPr>
              <p:nvPr/>
            </p:nvSpPr>
            <p:spPr bwMode="auto">
              <a:xfrm>
                <a:off x="2831" y="2648"/>
                <a:ext cx="30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73" name="Line 3041"/>
              <p:cNvSpPr>
                <a:spLocks noChangeShapeType="1"/>
              </p:cNvSpPr>
              <p:nvPr/>
            </p:nvSpPr>
            <p:spPr bwMode="auto">
              <a:xfrm>
                <a:off x="2831" y="264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74" name="Line 3042"/>
              <p:cNvSpPr>
                <a:spLocks noChangeShapeType="1"/>
              </p:cNvSpPr>
              <p:nvPr/>
            </p:nvSpPr>
            <p:spPr bwMode="auto">
              <a:xfrm flipV="1">
                <a:off x="2813" y="2648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75" name="Line 3043"/>
              <p:cNvSpPr>
                <a:spLocks noChangeShapeType="1"/>
              </p:cNvSpPr>
              <p:nvPr/>
            </p:nvSpPr>
            <p:spPr bwMode="auto">
              <a:xfrm>
                <a:off x="2857" y="2122"/>
                <a:ext cx="33" cy="1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76" name="Line 3044"/>
              <p:cNvSpPr>
                <a:spLocks noChangeShapeType="1"/>
              </p:cNvSpPr>
              <p:nvPr/>
            </p:nvSpPr>
            <p:spPr bwMode="auto">
              <a:xfrm flipH="1">
                <a:off x="2890" y="2232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77" name="Line 3045"/>
              <p:cNvSpPr>
                <a:spLocks noChangeShapeType="1"/>
              </p:cNvSpPr>
              <p:nvPr/>
            </p:nvSpPr>
            <p:spPr bwMode="auto">
              <a:xfrm flipV="1">
                <a:off x="2894" y="2169"/>
                <a:ext cx="17" cy="6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78" name="Line 3046"/>
              <p:cNvSpPr>
                <a:spLocks noChangeShapeType="1"/>
              </p:cNvSpPr>
              <p:nvPr/>
            </p:nvSpPr>
            <p:spPr bwMode="auto">
              <a:xfrm flipV="1">
                <a:off x="2714" y="2636"/>
                <a:ext cx="21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79" name="Line 3047"/>
              <p:cNvSpPr>
                <a:spLocks noChangeShapeType="1"/>
              </p:cNvSpPr>
              <p:nvPr/>
            </p:nvSpPr>
            <p:spPr bwMode="auto">
              <a:xfrm>
                <a:off x="2735" y="263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80" name="Line 3048"/>
              <p:cNvSpPr>
                <a:spLocks noChangeShapeType="1"/>
              </p:cNvSpPr>
              <p:nvPr/>
            </p:nvSpPr>
            <p:spPr bwMode="auto">
              <a:xfrm>
                <a:off x="2739" y="2636"/>
                <a:ext cx="30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81" name="Line 3049"/>
              <p:cNvSpPr>
                <a:spLocks noChangeShapeType="1"/>
              </p:cNvSpPr>
              <p:nvPr/>
            </p:nvSpPr>
            <p:spPr bwMode="auto">
              <a:xfrm>
                <a:off x="3423" y="2651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82" name="Line 3050"/>
              <p:cNvSpPr>
                <a:spLocks noChangeShapeType="1"/>
              </p:cNvSpPr>
              <p:nvPr/>
            </p:nvSpPr>
            <p:spPr bwMode="auto">
              <a:xfrm>
                <a:off x="3423" y="265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83" name="Line 3051"/>
              <p:cNvSpPr>
                <a:spLocks noChangeShapeType="1"/>
              </p:cNvSpPr>
              <p:nvPr/>
            </p:nvSpPr>
            <p:spPr bwMode="auto">
              <a:xfrm flipV="1">
                <a:off x="3405" y="2652"/>
                <a:ext cx="2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84" name="Line 3052"/>
              <p:cNvSpPr>
                <a:spLocks noChangeShapeType="1"/>
              </p:cNvSpPr>
              <p:nvPr/>
            </p:nvSpPr>
            <p:spPr bwMode="auto">
              <a:xfrm>
                <a:off x="1152" y="2645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85" name="Line 3053"/>
              <p:cNvSpPr>
                <a:spLocks noChangeShapeType="1"/>
              </p:cNvSpPr>
              <p:nvPr/>
            </p:nvSpPr>
            <p:spPr bwMode="auto">
              <a:xfrm flipV="1">
                <a:off x="1155" y="2638"/>
                <a:ext cx="15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86" name="Line 3054"/>
              <p:cNvSpPr>
                <a:spLocks noChangeShapeType="1"/>
              </p:cNvSpPr>
              <p:nvPr/>
            </p:nvSpPr>
            <p:spPr bwMode="auto">
              <a:xfrm>
                <a:off x="1170" y="2638"/>
                <a:ext cx="3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87" name="Line 3055"/>
              <p:cNvSpPr>
                <a:spLocks noChangeShapeType="1"/>
              </p:cNvSpPr>
              <p:nvPr/>
            </p:nvSpPr>
            <p:spPr bwMode="auto">
              <a:xfrm>
                <a:off x="1177" y="2638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88" name="Line 3056"/>
              <p:cNvSpPr>
                <a:spLocks noChangeShapeType="1"/>
              </p:cNvSpPr>
              <p:nvPr/>
            </p:nvSpPr>
            <p:spPr bwMode="auto">
              <a:xfrm flipV="1">
                <a:off x="3013" y="2006"/>
                <a:ext cx="20" cy="7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89" name="Line 3057"/>
              <p:cNvSpPr>
                <a:spLocks noChangeShapeType="1"/>
              </p:cNvSpPr>
              <p:nvPr/>
            </p:nvSpPr>
            <p:spPr bwMode="auto">
              <a:xfrm flipH="1">
                <a:off x="3013" y="2074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90" name="Line 3058"/>
              <p:cNvSpPr>
                <a:spLocks noChangeShapeType="1"/>
              </p:cNvSpPr>
              <p:nvPr/>
            </p:nvSpPr>
            <p:spPr bwMode="auto">
              <a:xfrm>
                <a:off x="2979" y="1956"/>
                <a:ext cx="34" cy="1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91" name="Line 3059"/>
              <p:cNvSpPr>
                <a:spLocks noChangeShapeType="1"/>
              </p:cNvSpPr>
              <p:nvPr/>
            </p:nvSpPr>
            <p:spPr bwMode="auto">
              <a:xfrm>
                <a:off x="2607" y="2571"/>
                <a:ext cx="34" cy="3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92" name="Line 3060"/>
              <p:cNvSpPr>
                <a:spLocks noChangeShapeType="1"/>
              </p:cNvSpPr>
              <p:nvPr/>
            </p:nvSpPr>
            <p:spPr bwMode="auto">
              <a:xfrm flipV="1">
                <a:off x="3058" y="2651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93" name="Line 3061"/>
              <p:cNvSpPr>
                <a:spLocks noChangeShapeType="1"/>
              </p:cNvSpPr>
              <p:nvPr/>
            </p:nvSpPr>
            <p:spPr bwMode="auto">
              <a:xfrm>
                <a:off x="3079" y="265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94" name="Line 3062"/>
              <p:cNvSpPr>
                <a:spLocks noChangeShapeType="1"/>
              </p:cNvSpPr>
              <p:nvPr/>
            </p:nvSpPr>
            <p:spPr bwMode="auto">
              <a:xfrm>
                <a:off x="3083" y="2651"/>
                <a:ext cx="30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95" name="Line 3063"/>
              <p:cNvSpPr>
                <a:spLocks noChangeShapeType="1"/>
              </p:cNvSpPr>
              <p:nvPr/>
            </p:nvSpPr>
            <p:spPr bwMode="auto">
              <a:xfrm>
                <a:off x="1694" y="2479"/>
                <a:ext cx="22" cy="1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96" name="Line 3064"/>
              <p:cNvSpPr>
                <a:spLocks noChangeShapeType="1"/>
              </p:cNvSpPr>
              <p:nvPr/>
            </p:nvSpPr>
            <p:spPr bwMode="auto">
              <a:xfrm flipV="1">
                <a:off x="1716" y="2488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97" name="Line 3065"/>
              <p:cNvSpPr>
                <a:spLocks noChangeShapeType="1"/>
              </p:cNvSpPr>
              <p:nvPr/>
            </p:nvSpPr>
            <p:spPr bwMode="auto">
              <a:xfrm flipV="1">
                <a:off x="1719" y="2470"/>
                <a:ext cx="14" cy="2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98" name="Line 3066"/>
              <p:cNvSpPr>
                <a:spLocks noChangeShapeType="1"/>
              </p:cNvSpPr>
              <p:nvPr/>
            </p:nvSpPr>
            <p:spPr bwMode="auto">
              <a:xfrm>
                <a:off x="1443" y="2578"/>
                <a:ext cx="18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99" name="Line 3067"/>
              <p:cNvSpPr>
                <a:spLocks noChangeShapeType="1"/>
              </p:cNvSpPr>
              <p:nvPr/>
            </p:nvSpPr>
            <p:spPr bwMode="auto">
              <a:xfrm flipV="1">
                <a:off x="1461" y="257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00" name="Line 3068"/>
              <p:cNvSpPr>
                <a:spLocks noChangeShapeType="1"/>
              </p:cNvSpPr>
              <p:nvPr/>
            </p:nvSpPr>
            <p:spPr bwMode="auto">
              <a:xfrm flipV="1">
                <a:off x="1465" y="257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01" name="Line 3069"/>
              <p:cNvSpPr>
                <a:spLocks noChangeShapeType="1"/>
              </p:cNvSpPr>
              <p:nvPr/>
            </p:nvSpPr>
            <p:spPr bwMode="auto">
              <a:xfrm flipV="1">
                <a:off x="1465" y="257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02" name="Line 3070"/>
              <p:cNvSpPr>
                <a:spLocks noChangeShapeType="1"/>
              </p:cNvSpPr>
              <p:nvPr/>
            </p:nvSpPr>
            <p:spPr bwMode="auto">
              <a:xfrm flipV="1">
                <a:off x="1468" y="2553"/>
                <a:ext cx="31" cy="2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03" name="Line 3071"/>
              <p:cNvSpPr>
                <a:spLocks noChangeShapeType="1"/>
              </p:cNvSpPr>
              <p:nvPr/>
            </p:nvSpPr>
            <p:spPr bwMode="auto">
              <a:xfrm>
                <a:off x="3328" y="2650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04" name="Line 3072"/>
              <p:cNvSpPr>
                <a:spLocks noChangeShapeType="1"/>
              </p:cNvSpPr>
              <p:nvPr/>
            </p:nvSpPr>
            <p:spPr bwMode="auto">
              <a:xfrm>
                <a:off x="3328" y="265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05" name="Line 3073"/>
              <p:cNvSpPr>
                <a:spLocks noChangeShapeType="1"/>
              </p:cNvSpPr>
              <p:nvPr/>
            </p:nvSpPr>
            <p:spPr bwMode="auto">
              <a:xfrm flipV="1">
                <a:off x="3310" y="2650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06" name="Line 3074"/>
              <p:cNvSpPr>
                <a:spLocks noChangeShapeType="1"/>
              </p:cNvSpPr>
              <p:nvPr/>
            </p:nvSpPr>
            <p:spPr bwMode="auto">
              <a:xfrm>
                <a:off x="2984" y="2648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07" name="Line 3075"/>
              <p:cNvSpPr>
                <a:spLocks noChangeShapeType="1"/>
              </p:cNvSpPr>
              <p:nvPr/>
            </p:nvSpPr>
            <p:spPr bwMode="auto">
              <a:xfrm>
                <a:off x="2984" y="264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08" name="Line 3076"/>
              <p:cNvSpPr>
                <a:spLocks noChangeShapeType="1"/>
              </p:cNvSpPr>
              <p:nvPr/>
            </p:nvSpPr>
            <p:spPr bwMode="auto">
              <a:xfrm flipV="1">
                <a:off x="2963" y="2647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09" name="Line 3077"/>
              <p:cNvSpPr>
                <a:spLocks noChangeShapeType="1"/>
              </p:cNvSpPr>
              <p:nvPr/>
            </p:nvSpPr>
            <p:spPr bwMode="auto">
              <a:xfrm>
                <a:off x="3233" y="2648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10" name="Line 3078"/>
              <p:cNvSpPr>
                <a:spLocks noChangeShapeType="1"/>
              </p:cNvSpPr>
              <p:nvPr/>
            </p:nvSpPr>
            <p:spPr bwMode="auto">
              <a:xfrm>
                <a:off x="3233" y="264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11" name="Line 3079"/>
              <p:cNvSpPr>
                <a:spLocks noChangeShapeType="1"/>
              </p:cNvSpPr>
              <p:nvPr/>
            </p:nvSpPr>
            <p:spPr bwMode="auto">
              <a:xfrm flipV="1">
                <a:off x="3215" y="2649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12" name="Line 3080"/>
              <p:cNvSpPr>
                <a:spLocks noChangeShapeType="1"/>
              </p:cNvSpPr>
              <p:nvPr/>
            </p:nvSpPr>
            <p:spPr bwMode="auto">
              <a:xfrm flipV="1">
                <a:off x="1385" y="2596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13" name="Line 3081"/>
              <p:cNvSpPr>
                <a:spLocks noChangeShapeType="1"/>
              </p:cNvSpPr>
              <p:nvPr/>
            </p:nvSpPr>
            <p:spPr bwMode="auto">
              <a:xfrm flipV="1">
                <a:off x="1403" y="259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14" name="Line 3082"/>
              <p:cNvSpPr>
                <a:spLocks noChangeShapeType="1"/>
              </p:cNvSpPr>
              <p:nvPr/>
            </p:nvSpPr>
            <p:spPr bwMode="auto">
              <a:xfrm flipV="1">
                <a:off x="1406" y="259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15" name="Line 3083"/>
              <p:cNvSpPr>
                <a:spLocks noChangeShapeType="1"/>
              </p:cNvSpPr>
              <p:nvPr/>
            </p:nvSpPr>
            <p:spPr bwMode="auto">
              <a:xfrm flipV="1">
                <a:off x="1406" y="259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16" name="Line 3084"/>
              <p:cNvSpPr>
                <a:spLocks noChangeShapeType="1"/>
              </p:cNvSpPr>
              <p:nvPr/>
            </p:nvSpPr>
            <p:spPr bwMode="auto">
              <a:xfrm flipV="1">
                <a:off x="1410" y="2578"/>
                <a:ext cx="27" cy="1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17" name="Line 3085"/>
              <p:cNvSpPr>
                <a:spLocks noChangeShapeType="1"/>
              </p:cNvSpPr>
              <p:nvPr/>
            </p:nvSpPr>
            <p:spPr bwMode="auto">
              <a:xfrm flipV="1">
                <a:off x="2871" y="2644"/>
                <a:ext cx="18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18" name="Line 3086"/>
              <p:cNvSpPr>
                <a:spLocks noChangeShapeType="1"/>
              </p:cNvSpPr>
              <p:nvPr/>
            </p:nvSpPr>
            <p:spPr bwMode="auto">
              <a:xfrm>
                <a:off x="2889" y="264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19" name="Line 3087"/>
              <p:cNvSpPr>
                <a:spLocks noChangeShapeType="1"/>
              </p:cNvSpPr>
              <p:nvPr/>
            </p:nvSpPr>
            <p:spPr bwMode="auto">
              <a:xfrm>
                <a:off x="2892" y="264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20" name="Line 3088"/>
              <p:cNvSpPr>
                <a:spLocks noChangeShapeType="1"/>
              </p:cNvSpPr>
              <p:nvPr/>
            </p:nvSpPr>
            <p:spPr bwMode="auto">
              <a:xfrm>
                <a:off x="2892" y="264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21" name="Line 3089"/>
              <p:cNvSpPr>
                <a:spLocks noChangeShapeType="1"/>
              </p:cNvSpPr>
              <p:nvPr/>
            </p:nvSpPr>
            <p:spPr bwMode="auto">
              <a:xfrm>
                <a:off x="2896" y="2646"/>
                <a:ext cx="2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22" name="Line 3090"/>
              <p:cNvSpPr>
                <a:spLocks noChangeShapeType="1"/>
              </p:cNvSpPr>
              <p:nvPr/>
            </p:nvSpPr>
            <p:spPr bwMode="auto">
              <a:xfrm flipV="1">
                <a:off x="1286" y="2618"/>
                <a:ext cx="4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23" name="Line 3091"/>
              <p:cNvSpPr>
                <a:spLocks noChangeShapeType="1"/>
              </p:cNvSpPr>
              <p:nvPr/>
            </p:nvSpPr>
            <p:spPr bwMode="auto">
              <a:xfrm flipV="1">
                <a:off x="1293" y="2614"/>
                <a:ext cx="17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24" name="Line 3092"/>
              <p:cNvSpPr>
                <a:spLocks noChangeShapeType="1"/>
              </p:cNvSpPr>
              <p:nvPr/>
            </p:nvSpPr>
            <p:spPr bwMode="auto">
              <a:xfrm flipV="1">
                <a:off x="1314" y="2611"/>
                <a:ext cx="7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25" name="Line 3093"/>
              <p:cNvSpPr>
                <a:spLocks noChangeShapeType="1"/>
              </p:cNvSpPr>
              <p:nvPr/>
            </p:nvSpPr>
            <p:spPr bwMode="auto">
              <a:xfrm>
                <a:off x="1286" y="2620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26" name="Line 3094"/>
              <p:cNvSpPr>
                <a:spLocks noChangeShapeType="1"/>
              </p:cNvSpPr>
              <p:nvPr/>
            </p:nvSpPr>
            <p:spPr bwMode="auto">
              <a:xfrm flipV="1">
                <a:off x="1279" y="262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27" name="Line 3095"/>
              <p:cNvSpPr>
                <a:spLocks noChangeShapeType="1"/>
              </p:cNvSpPr>
              <p:nvPr/>
            </p:nvSpPr>
            <p:spPr bwMode="auto">
              <a:xfrm flipV="1">
                <a:off x="2747" y="2375"/>
                <a:ext cx="20" cy="5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28" name="Line 3096"/>
              <p:cNvSpPr>
                <a:spLocks noChangeShapeType="1"/>
              </p:cNvSpPr>
              <p:nvPr/>
            </p:nvSpPr>
            <p:spPr bwMode="auto">
              <a:xfrm>
                <a:off x="2745" y="2426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29" name="Line 3097"/>
              <p:cNvSpPr>
                <a:spLocks noChangeShapeType="1"/>
              </p:cNvSpPr>
              <p:nvPr/>
            </p:nvSpPr>
            <p:spPr bwMode="auto">
              <a:xfrm>
                <a:off x="2713" y="2341"/>
                <a:ext cx="34" cy="8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30" name="Line 3098"/>
              <p:cNvSpPr>
                <a:spLocks noChangeShapeType="1"/>
              </p:cNvSpPr>
              <p:nvPr/>
            </p:nvSpPr>
            <p:spPr bwMode="auto">
              <a:xfrm flipV="1">
                <a:off x="1345" y="2596"/>
                <a:ext cx="34" cy="1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31" name="Line 3099"/>
              <p:cNvSpPr>
                <a:spLocks noChangeShapeType="1"/>
              </p:cNvSpPr>
              <p:nvPr/>
            </p:nvSpPr>
            <p:spPr bwMode="auto">
              <a:xfrm flipV="1">
                <a:off x="1345" y="260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32" name="Line 3100"/>
              <p:cNvSpPr>
                <a:spLocks noChangeShapeType="1"/>
              </p:cNvSpPr>
              <p:nvPr/>
            </p:nvSpPr>
            <p:spPr bwMode="auto">
              <a:xfrm flipV="1">
                <a:off x="1330" y="2611"/>
                <a:ext cx="14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33" name="Line 3101"/>
              <p:cNvSpPr>
                <a:spLocks noChangeShapeType="1"/>
              </p:cNvSpPr>
              <p:nvPr/>
            </p:nvSpPr>
            <p:spPr bwMode="auto">
              <a:xfrm>
                <a:off x="2698" y="2614"/>
                <a:ext cx="38" cy="2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34" name="Line 3102"/>
              <p:cNvSpPr>
                <a:spLocks noChangeShapeType="1"/>
              </p:cNvSpPr>
              <p:nvPr/>
            </p:nvSpPr>
            <p:spPr bwMode="auto">
              <a:xfrm>
                <a:off x="2698" y="2614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35" name="Line 3103"/>
              <p:cNvSpPr>
                <a:spLocks noChangeShapeType="1"/>
              </p:cNvSpPr>
              <p:nvPr/>
            </p:nvSpPr>
            <p:spPr bwMode="auto">
              <a:xfrm flipV="1">
                <a:off x="2680" y="2617"/>
                <a:ext cx="18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36" name="Line 3104"/>
              <p:cNvSpPr>
                <a:spLocks noChangeShapeType="1"/>
              </p:cNvSpPr>
              <p:nvPr/>
            </p:nvSpPr>
            <p:spPr bwMode="auto">
              <a:xfrm>
                <a:off x="2628" y="254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37" name="Line 3105"/>
              <p:cNvSpPr>
                <a:spLocks noChangeShapeType="1"/>
              </p:cNvSpPr>
              <p:nvPr/>
            </p:nvSpPr>
            <p:spPr bwMode="auto">
              <a:xfrm flipV="1">
                <a:off x="3144" y="1630"/>
                <a:ext cx="18" cy="3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38" name="Line 3106"/>
              <p:cNvSpPr>
                <a:spLocks noChangeShapeType="1"/>
              </p:cNvSpPr>
              <p:nvPr/>
            </p:nvSpPr>
            <p:spPr bwMode="auto">
              <a:xfrm>
                <a:off x="3144" y="1678"/>
                <a:ext cx="33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39" name="Line 3107"/>
              <p:cNvSpPr>
                <a:spLocks noChangeShapeType="1"/>
              </p:cNvSpPr>
              <p:nvPr/>
            </p:nvSpPr>
            <p:spPr bwMode="auto">
              <a:xfrm>
                <a:off x="3162" y="1630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40" name="Line 3108"/>
              <p:cNvSpPr>
                <a:spLocks noChangeShapeType="1"/>
              </p:cNvSpPr>
              <p:nvPr/>
            </p:nvSpPr>
            <p:spPr bwMode="auto">
              <a:xfrm flipH="1">
                <a:off x="3177" y="1767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41" name="Line 3109"/>
              <p:cNvSpPr>
                <a:spLocks noChangeShapeType="1"/>
              </p:cNvSpPr>
              <p:nvPr/>
            </p:nvSpPr>
            <p:spPr bwMode="auto">
              <a:xfrm>
                <a:off x="3128" y="1600"/>
                <a:ext cx="34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42" name="Line 3110"/>
              <p:cNvSpPr>
                <a:spLocks noChangeShapeType="1"/>
              </p:cNvSpPr>
              <p:nvPr/>
            </p:nvSpPr>
            <p:spPr bwMode="auto">
              <a:xfrm flipV="1">
                <a:off x="3156" y="1771"/>
                <a:ext cx="21" cy="7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43" name="Line 3111"/>
              <p:cNvSpPr>
                <a:spLocks noChangeShapeType="1"/>
              </p:cNvSpPr>
              <p:nvPr/>
            </p:nvSpPr>
            <p:spPr bwMode="auto">
              <a:xfrm>
                <a:off x="3154" y="1826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44" name="Line 3112"/>
              <p:cNvSpPr>
                <a:spLocks noChangeShapeType="1"/>
              </p:cNvSpPr>
              <p:nvPr/>
            </p:nvSpPr>
            <p:spPr bwMode="auto">
              <a:xfrm flipH="1">
                <a:off x="3156" y="1837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45" name="Line 3113"/>
              <p:cNvSpPr>
                <a:spLocks noChangeShapeType="1"/>
              </p:cNvSpPr>
              <p:nvPr/>
            </p:nvSpPr>
            <p:spPr bwMode="auto">
              <a:xfrm>
                <a:off x="3123" y="1731"/>
                <a:ext cx="30" cy="9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46" name="Line 3114"/>
              <p:cNvSpPr>
                <a:spLocks noChangeShapeType="1"/>
              </p:cNvSpPr>
              <p:nvPr/>
            </p:nvSpPr>
            <p:spPr bwMode="auto">
              <a:xfrm>
                <a:off x="3153" y="1828"/>
                <a:ext cx="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47" name="Line 3115"/>
              <p:cNvSpPr>
                <a:spLocks noChangeShapeType="1"/>
              </p:cNvSpPr>
              <p:nvPr/>
            </p:nvSpPr>
            <p:spPr bwMode="auto">
              <a:xfrm flipV="1">
                <a:off x="3463" y="2646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48" name="Line 3116"/>
              <p:cNvSpPr>
                <a:spLocks noChangeShapeType="1"/>
              </p:cNvSpPr>
              <p:nvPr/>
            </p:nvSpPr>
            <p:spPr bwMode="auto">
              <a:xfrm>
                <a:off x="3481" y="264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49" name="Line 3117"/>
              <p:cNvSpPr>
                <a:spLocks noChangeShapeType="1"/>
              </p:cNvSpPr>
              <p:nvPr/>
            </p:nvSpPr>
            <p:spPr bwMode="auto">
              <a:xfrm>
                <a:off x="3485" y="2646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50" name="Line 3118"/>
              <p:cNvSpPr>
                <a:spLocks noChangeShapeType="1"/>
              </p:cNvSpPr>
              <p:nvPr/>
            </p:nvSpPr>
            <p:spPr bwMode="auto">
              <a:xfrm flipV="1">
                <a:off x="2772" y="2635"/>
                <a:ext cx="22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51" name="Line 3119"/>
              <p:cNvSpPr>
                <a:spLocks noChangeShapeType="1"/>
              </p:cNvSpPr>
              <p:nvPr/>
            </p:nvSpPr>
            <p:spPr bwMode="auto">
              <a:xfrm>
                <a:off x="2794" y="263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52" name="Line 3120"/>
              <p:cNvSpPr>
                <a:spLocks noChangeShapeType="1"/>
              </p:cNvSpPr>
              <p:nvPr/>
            </p:nvSpPr>
            <p:spPr bwMode="auto">
              <a:xfrm>
                <a:off x="2797" y="2635"/>
                <a:ext cx="31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53" name="Line 3121"/>
              <p:cNvSpPr>
                <a:spLocks noChangeShapeType="1"/>
              </p:cNvSpPr>
              <p:nvPr/>
            </p:nvSpPr>
            <p:spPr bwMode="auto">
              <a:xfrm flipV="1">
                <a:off x="3128" y="1593"/>
                <a:ext cx="18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54" name="Line 3122"/>
              <p:cNvSpPr>
                <a:spLocks noChangeShapeType="1"/>
              </p:cNvSpPr>
              <p:nvPr/>
            </p:nvSpPr>
            <p:spPr bwMode="auto">
              <a:xfrm>
                <a:off x="3146" y="159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55" name="Line 3123"/>
              <p:cNvSpPr>
                <a:spLocks noChangeShapeType="1"/>
              </p:cNvSpPr>
              <p:nvPr/>
            </p:nvSpPr>
            <p:spPr bwMode="auto">
              <a:xfrm>
                <a:off x="3137" y="2646"/>
                <a:ext cx="35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56" name="Line 3124"/>
              <p:cNvSpPr>
                <a:spLocks noChangeShapeType="1"/>
              </p:cNvSpPr>
              <p:nvPr/>
            </p:nvSpPr>
            <p:spPr bwMode="auto">
              <a:xfrm>
                <a:off x="3137" y="264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57" name="Line 3125"/>
              <p:cNvSpPr>
                <a:spLocks noChangeShapeType="1"/>
              </p:cNvSpPr>
              <p:nvPr/>
            </p:nvSpPr>
            <p:spPr bwMode="auto">
              <a:xfrm flipV="1">
                <a:off x="3120" y="2647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58" name="Line 3126"/>
              <p:cNvSpPr>
                <a:spLocks noChangeShapeType="1"/>
              </p:cNvSpPr>
              <p:nvPr/>
            </p:nvSpPr>
            <p:spPr bwMode="auto">
              <a:xfrm>
                <a:off x="3098" y="1796"/>
                <a:ext cx="37" cy="1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59" name="Line 3127"/>
              <p:cNvSpPr>
                <a:spLocks noChangeShapeType="1"/>
              </p:cNvSpPr>
              <p:nvPr/>
            </p:nvSpPr>
            <p:spPr bwMode="auto">
              <a:xfrm>
                <a:off x="3133" y="1909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60" name="Line 3128"/>
              <p:cNvSpPr>
                <a:spLocks noChangeShapeType="1"/>
              </p:cNvSpPr>
              <p:nvPr/>
            </p:nvSpPr>
            <p:spPr bwMode="auto">
              <a:xfrm flipV="1">
                <a:off x="3138" y="1842"/>
                <a:ext cx="21" cy="6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61" name="Line 3129"/>
              <p:cNvSpPr>
                <a:spLocks noChangeShapeType="1"/>
              </p:cNvSpPr>
              <p:nvPr/>
            </p:nvSpPr>
            <p:spPr bwMode="auto">
              <a:xfrm flipV="1">
                <a:off x="3165" y="1599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62" name="Line 3130"/>
              <p:cNvSpPr>
                <a:spLocks noChangeShapeType="1"/>
              </p:cNvSpPr>
              <p:nvPr/>
            </p:nvSpPr>
            <p:spPr bwMode="auto">
              <a:xfrm>
                <a:off x="3165" y="1634"/>
                <a:ext cx="34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63" name="Line 3131"/>
              <p:cNvSpPr>
                <a:spLocks noChangeShapeType="1"/>
              </p:cNvSpPr>
              <p:nvPr/>
            </p:nvSpPr>
            <p:spPr bwMode="auto">
              <a:xfrm>
                <a:off x="3183" y="159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64" name="Line 3132"/>
              <p:cNvSpPr>
                <a:spLocks noChangeShapeType="1"/>
              </p:cNvSpPr>
              <p:nvPr/>
            </p:nvSpPr>
            <p:spPr bwMode="auto">
              <a:xfrm>
                <a:off x="3197" y="1704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65" name="Line 3133"/>
              <p:cNvSpPr>
                <a:spLocks noChangeShapeType="1"/>
              </p:cNvSpPr>
              <p:nvPr/>
            </p:nvSpPr>
            <p:spPr bwMode="auto">
              <a:xfrm flipV="1">
                <a:off x="3181" y="1709"/>
                <a:ext cx="17" cy="5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66" name="Line 3134"/>
              <p:cNvSpPr>
                <a:spLocks noChangeShapeType="1"/>
              </p:cNvSpPr>
              <p:nvPr/>
            </p:nvSpPr>
            <p:spPr bwMode="auto">
              <a:xfrm>
                <a:off x="3150" y="1593"/>
                <a:ext cx="34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67" name="Line 3135"/>
              <p:cNvSpPr>
                <a:spLocks noChangeShapeType="1"/>
              </p:cNvSpPr>
              <p:nvPr/>
            </p:nvSpPr>
            <p:spPr bwMode="auto">
              <a:xfrm>
                <a:off x="3386" y="2644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68" name="Line 3136"/>
              <p:cNvSpPr>
                <a:spLocks noChangeShapeType="1"/>
              </p:cNvSpPr>
              <p:nvPr/>
            </p:nvSpPr>
            <p:spPr bwMode="auto">
              <a:xfrm>
                <a:off x="3386" y="264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69" name="Line 3137"/>
              <p:cNvSpPr>
                <a:spLocks noChangeShapeType="1"/>
              </p:cNvSpPr>
              <p:nvPr/>
            </p:nvSpPr>
            <p:spPr bwMode="auto">
              <a:xfrm flipV="1">
                <a:off x="3365" y="2643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70" name="Line 3138"/>
              <p:cNvSpPr>
                <a:spLocks noChangeShapeType="1"/>
              </p:cNvSpPr>
              <p:nvPr/>
            </p:nvSpPr>
            <p:spPr bwMode="auto">
              <a:xfrm>
                <a:off x="3042" y="2643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71" name="Line 3139"/>
              <p:cNvSpPr>
                <a:spLocks noChangeShapeType="1"/>
              </p:cNvSpPr>
              <p:nvPr/>
            </p:nvSpPr>
            <p:spPr bwMode="auto">
              <a:xfrm>
                <a:off x="3042" y="264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72" name="Line 3140"/>
              <p:cNvSpPr>
                <a:spLocks noChangeShapeType="1"/>
              </p:cNvSpPr>
              <p:nvPr/>
            </p:nvSpPr>
            <p:spPr bwMode="auto">
              <a:xfrm flipV="1">
                <a:off x="3024" y="2645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73" name="Line 3141"/>
              <p:cNvSpPr>
                <a:spLocks noChangeShapeType="1"/>
              </p:cNvSpPr>
              <p:nvPr/>
            </p:nvSpPr>
            <p:spPr bwMode="auto">
              <a:xfrm>
                <a:off x="2835" y="2192"/>
                <a:ext cx="34" cy="1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74" name="Line 3142"/>
              <p:cNvSpPr>
                <a:spLocks noChangeShapeType="1"/>
              </p:cNvSpPr>
              <p:nvPr/>
            </p:nvSpPr>
            <p:spPr bwMode="auto">
              <a:xfrm flipH="1">
                <a:off x="2869" y="2297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75" name="Line 3143"/>
              <p:cNvSpPr>
                <a:spLocks noChangeShapeType="1"/>
              </p:cNvSpPr>
              <p:nvPr/>
            </p:nvSpPr>
            <p:spPr bwMode="auto">
              <a:xfrm flipV="1">
                <a:off x="2872" y="2239"/>
                <a:ext cx="18" cy="5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76" name="Line 3144"/>
              <p:cNvSpPr>
                <a:spLocks noChangeShapeType="1"/>
              </p:cNvSpPr>
              <p:nvPr/>
            </p:nvSpPr>
            <p:spPr bwMode="auto">
              <a:xfrm>
                <a:off x="2954" y="2030"/>
                <a:ext cx="37" cy="12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77" name="Line 3145"/>
              <p:cNvSpPr>
                <a:spLocks noChangeShapeType="1"/>
              </p:cNvSpPr>
              <p:nvPr/>
            </p:nvSpPr>
            <p:spPr bwMode="auto">
              <a:xfrm>
                <a:off x="2989" y="2149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78" name="Line 3146"/>
              <p:cNvSpPr>
                <a:spLocks noChangeShapeType="1"/>
              </p:cNvSpPr>
              <p:nvPr/>
            </p:nvSpPr>
            <p:spPr bwMode="auto">
              <a:xfrm flipV="1">
                <a:off x="2995" y="2078"/>
                <a:ext cx="20" cy="7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79" name="Line 3147"/>
              <p:cNvSpPr>
                <a:spLocks noChangeShapeType="1"/>
              </p:cNvSpPr>
              <p:nvPr/>
            </p:nvSpPr>
            <p:spPr bwMode="auto">
              <a:xfrm>
                <a:off x="2662" y="2582"/>
                <a:ext cx="37" cy="3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80" name="Line 3148"/>
              <p:cNvSpPr>
                <a:spLocks noChangeShapeType="1"/>
              </p:cNvSpPr>
              <p:nvPr/>
            </p:nvSpPr>
            <p:spPr bwMode="auto">
              <a:xfrm>
                <a:off x="2662" y="2582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81" name="Line 3149"/>
              <p:cNvSpPr>
                <a:spLocks noChangeShapeType="1"/>
              </p:cNvSpPr>
              <p:nvPr/>
            </p:nvSpPr>
            <p:spPr bwMode="auto">
              <a:xfrm flipV="1">
                <a:off x="2644" y="2584"/>
                <a:ext cx="17" cy="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82" name="Line 3150"/>
              <p:cNvSpPr>
                <a:spLocks noChangeShapeType="1"/>
              </p:cNvSpPr>
              <p:nvPr/>
            </p:nvSpPr>
            <p:spPr bwMode="auto">
              <a:xfrm>
                <a:off x="2628" y="253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83" name="Line 3151"/>
              <p:cNvSpPr>
                <a:spLocks noChangeShapeType="1"/>
              </p:cNvSpPr>
              <p:nvPr/>
            </p:nvSpPr>
            <p:spPr bwMode="auto">
              <a:xfrm>
                <a:off x="2631" y="2540"/>
                <a:ext cx="31" cy="4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84" name="Line 3152"/>
              <p:cNvSpPr>
                <a:spLocks noChangeShapeType="1"/>
              </p:cNvSpPr>
              <p:nvPr/>
            </p:nvSpPr>
            <p:spPr bwMode="auto">
              <a:xfrm flipV="1">
                <a:off x="3273" y="2642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85" name="Line 3153"/>
              <p:cNvSpPr>
                <a:spLocks noChangeShapeType="1"/>
              </p:cNvSpPr>
              <p:nvPr/>
            </p:nvSpPr>
            <p:spPr bwMode="auto">
              <a:xfrm>
                <a:off x="3291" y="264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86" name="Line 3154"/>
              <p:cNvSpPr>
                <a:spLocks noChangeShapeType="1"/>
              </p:cNvSpPr>
              <p:nvPr/>
            </p:nvSpPr>
            <p:spPr bwMode="auto">
              <a:xfrm>
                <a:off x="3294" y="2642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87" name="Line 3155"/>
              <p:cNvSpPr>
                <a:spLocks noChangeShapeType="1"/>
              </p:cNvSpPr>
              <p:nvPr/>
            </p:nvSpPr>
            <p:spPr bwMode="auto">
              <a:xfrm>
                <a:off x="1639" y="2509"/>
                <a:ext cx="18" cy="1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88" name="Line 3156"/>
              <p:cNvSpPr>
                <a:spLocks noChangeShapeType="1"/>
              </p:cNvSpPr>
              <p:nvPr/>
            </p:nvSpPr>
            <p:spPr bwMode="auto">
              <a:xfrm flipV="1">
                <a:off x="1657" y="251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89" name="Line 3157"/>
              <p:cNvSpPr>
                <a:spLocks noChangeShapeType="1"/>
              </p:cNvSpPr>
              <p:nvPr/>
            </p:nvSpPr>
            <p:spPr bwMode="auto">
              <a:xfrm flipV="1">
                <a:off x="1661" y="251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90" name="Line 3158"/>
              <p:cNvSpPr>
                <a:spLocks noChangeShapeType="1"/>
              </p:cNvSpPr>
              <p:nvPr/>
            </p:nvSpPr>
            <p:spPr bwMode="auto">
              <a:xfrm flipV="1">
                <a:off x="1661" y="2513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91" name="Line 3159"/>
              <p:cNvSpPr>
                <a:spLocks noChangeShapeType="1"/>
              </p:cNvSpPr>
              <p:nvPr/>
            </p:nvSpPr>
            <p:spPr bwMode="auto">
              <a:xfrm flipV="1">
                <a:off x="1664" y="2479"/>
                <a:ext cx="31" cy="3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92" name="Line 3160"/>
              <p:cNvSpPr>
                <a:spLocks noChangeShapeType="1"/>
              </p:cNvSpPr>
              <p:nvPr/>
            </p:nvSpPr>
            <p:spPr bwMode="auto">
              <a:xfrm>
                <a:off x="2947" y="2640"/>
                <a:ext cx="3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93" name="Line 3161"/>
              <p:cNvSpPr>
                <a:spLocks noChangeShapeType="1"/>
              </p:cNvSpPr>
              <p:nvPr/>
            </p:nvSpPr>
            <p:spPr bwMode="auto">
              <a:xfrm>
                <a:off x="2947" y="264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94" name="Line 3162"/>
              <p:cNvSpPr>
                <a:spLocks noChangeShapeType="1"/>
              </p:cNvSpPr>
              <p:nvPr/>
            </p:nvSpPr>
            <p:spPr bwMode="auto">
              <a:xfrm flipV="1">
                <a:off x="2929" y="2640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95" name="Line 3163"/>
              <p:cNvSpPr>
                <a:spLocks noChangeShapeType="1"/>
              </p:cNvSpPr>
              <p:nvPr/>
            </p:nvSpPr>
            <p:spPr bwMode="auto">
              <a:xfrm>
                <a:off x="2692" y="2399"/>
                <a:ext cx="33" cy="7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96" name="Line 3164"/>
              <p:cNvSpPr>
                <a:spLocks noChangeShapeType="1"/>
              </p:cNvSpPr>
              <p:nvPr/>
            </p:nvSpPr>
            <p:spPr bwMode="auto">
              <a:xfrm flipH="1">
                <a:off x="2725" y="2471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97" name="Line 3165"/>
              <p:cNvSpPr>
                <a:spLocks noChangeShapeType="1"/>
              </p:cNvSpPr>
              <p:nvPr/>
            </p:nvSpPr>
            <p:spPr bwMode="auto">
              <a:xfrm flipV="1">
                <a:off x="2729" y="2430"/>
                <a:ext cx="17" cy="4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98" name="Line 3166"/>
              <p:cNvSpPr>
                <a:spLocks noChangeShapeType="1"/>
              </p:cNvSpPr>
              <p:nvPr/>
            </p:nvSpPr>
            <p:spPr bwMode="auto">
              <a:xfrm flipV="1">
                <a:off x="3522" y="2641"/>
                <a:ext cx="17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99" name="Line 3167"/>
              <p:cNvSpPr>
                <a:spLocks noChangeShapeType="1"/>
              </p:cNvSpPr>
              <p:nvPr/>
            </p:nvSpPr>
            <p:spPr bwMode="auto">
              <a:xfrm>
                <a:off x="3539" y="264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00" name="Line 3168"/>
              <p:cNvSpPr>
                <a:spLocks noChangeShapeType="1"/>
              </p:cNvSpPr>
              <p:nvPr/>
            </p:nvSpPr>
            <p:spPr bwMode="auto">
              <a:xfrm>
                <a:off x="3553" y="265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01" name="Line 3169"/>
              <p:cNvSpPr>
                <a:spLocks noChangeShapeType="1"/>
              </p:cNvSpPr>
              <p:nvPr/>
            </p:nvSpPr>
            <p:spPr bwMode="auto">
              <a:xfrm flipV="1">
                <a:off x="3559" y="2648"/>
                <a:ext cx="17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02" name="Line 3170"/>
              <p:cNvSpPr>
                <a:spLocks noChangeShapeType="1"/>
              </p:cNvSpPr>
              <p:nvPr/>
            </p:nvSpPr>
            <p:spPr bwMode="auto">
              <a:xfrm>
                <a:off x="3543" y="2641"/>
                <a:ext cx="33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03" name="Line 3171"/>
              <p:cNvSpPr>
                <a:spLocks noChangeShapeType="1"/>
              </p:cNvSpPr>
              <p:nvPr/>
            </p:nvSpPr>
            <p:spPr bwMode="auto">
              <a:xfrm flipV="1">
                <a:off x="2831" y="2633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04" name="Line 3172"/>
              <p:cNvSpPr>
                <a:spLocks noChangeShapeType="1"/>
              </p:cNvSpPr>
              <p:nvPr/>
            </p:nvSpPr>
            <p:spPr bwMode="auto">
              <a:xfrm>
                <a:off x="2852" y="263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05" name="Line 3173"/>
              <p:cNvSpPr>
                <a:spLocks noChangeShapeType="1"/>
              </p:cNvSpPr>
              <p:nvPr/>
            </p:nvSpPr>
            <p:spPr bwMode="auto">
              <a:xfrm>
                <a:off x="2855" y="263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06" name="Line 3174"/>
              <p:cNvSpPr>
                <a:spLocks noChangeShapeType="1"/>
              </p:cNvSpPr>
              <p:nvPr/>
            </p:nvSpPr>
            <p:spPr bwMode="auto">
              <a:xfrm>
                <a:off x="2855" y="263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07" name="Line 3175"/>
              <p:cNvSpPr>
                <a:spLocks noChangeShapeType="1"/>
              </p:cNvSpPr>
              <p:nvPr/>
            </p:nvSpPr>
            <p:spPr bwMode="auto">
              <a:xfrm>
                <a:off x="2859" y="2636"/>
                <a:ext cx="2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08" name="Line 3176"/>
              <p:cNvSpPr>
                <a:spLocks noChangeShapeType="1"/>
              </p:cNvSpPr>
              <p:nvPr/>
            </p:nvSpPr>
            <p:spPr bwMode="auto">
              <a:xfrm flipV="1">
                <a:off x="3178" y="2641"/>
                <a:ext cx="1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09" name="Line 3177"/>
              <p:cNvSpPr>
                <a:spLocks noChangeShapeType="1"/>
              </p:cNvSpPr>
              <p:nvPr/>
            </p:nvSpPr>
            <p:spPr bwMode="auto">
              <a:xfrm>
                <a:off x="3196" y="264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10" name="Line 3178"/>
              <p:cNvSpPr>
                <a:spLocks noChangeShapeType="1"/>
              </p:cNvSpPr>
              <p:nvPr/>
            </p:nvSpPr>
            <p:spPr bwMode="auto">
              <a:xfrm>
                <a:off x="3199" y="2641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11" name="Line 3179"/>
              <p:cNvSpPr>
                <a:spLocks noChangeShapeType="1"/>
              </p:cNvSpPr>
              <p:nvPr/>
            </p:nvSpPr>
            <p:spPr bwMode="auto">
              <a:xfrm flipV="1">
                <a:off x="2735" y="2617"/>
                <a:ext cx="22" cy="1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12" name="Line 3180"/>
              <p:cNvSpPr>
                <a:spLocks noChangeShapeType="1"/>
              </p:cNvSpPr>
              <p:nvPr/>
            </p:nvSpPr>
            <p:spPr bwMode="auto">
              <a:xfrm>
                <a:off x="2757" y="261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13" name="Line 3181"/>
              <p:cNvSpPr>
                <a:spLocks noChangeShapeType="1"/>
              </p:cNvSpPr>
              <p:nvPr/>
            </p:nvSpPr>
            <p:spPr bwMode="auto">
              <a:xfrm>
                <a:off x="2760" y="2617"/>
                <a:ext cx="34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14" name="Line 3182"/>
              <p:cNvSpPr>
                <a:spLocks noChangeShapeType="1"/>
              </p:cNvSpPr>
              <p:nvPr/>
            </p:nvSpPr>
            <p:spPr bwMode="auto">
              <a:xfrm flipV="1">
                <a:off x="3113" y="1912"/>
                <a:ext cx="21" cy="7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15" name="Line 3183"/>
              <p:cNvSpPr>
                <a:spLocks noChangeShapeType="1"/>
              </p:cNvSpPr>
              <p:nvPr/>
            </p:nvSpPr>
            <p:spPr bwMode="auto">
              <a:xfrm>
                <a:off x="3112" y="1983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16" name="Line 3184"/>
              <p:cNvSpPr>
                <a:spLocks noChangeShapeType="1"/>
              </p:cNvSpPr>
              <p:nvPr/>
            </p:nvSpPr>
            <p:spPr bwMode="auto">
              <a:xfrm>
                <a:off x="3080" y="1865"/>
                <a:ext cx="34" cy="11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17" name="Line 3185"/>
              <p:cNvSpPr>
                <a:spLocks noChangeShapeType="1"/>
              </p:cNvSpPr>
              <p:nvPr/>
            </p:nvSpPr>
            <p:spPr bwMode="auto">
              <a:xfrm flipV="1">
                <a:off x="3423" y="2639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18" name="Line 3186"/>
              <p:cNvSpPr>
                <a:spLocks noChangeShapeType="1"/>
              </p:cNvSpPr>
              <p:nvPr/>
            </p:nvSpPr>
            <p:spPr bwMode="auto">
              <a:xfrm>
                <a:off x="3444" y="263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19" name="Line 3187"/>
              <p:cNvSpPr>
                <a:spLocks noChangeShapeType="1"/>
              </p:cNvSpPr>
              <p:nvPr/>
            </p:nvSpPr>
            <p:spPr bwMode="auto">
              <a:xfrm>
                <a:off x="3448" y="2639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20" name="Line 3188"/>
              <p:cNvSpPr>
                <a:spLocks noChangeShapeType="1"/>
              </p:cNvSpPr>
              <p:nvPr/>
            </p:nvSpPr>
            <p:spPr bwMode="auto">
              <a:xfrm>
                <a:off x="2671" y="2448"/>
                <a:ext cx="33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21" name="Line 3189"/>
              <p:cNvSpPr>
                <a:spLocks noChangeShapeType="1"/>
              </p:cNvSpPr>
              <p:nvPr/>
            </p:nvSpPr>
            <p:spPr bwMode="auto">
              <a:xfrm flipH="1">
                <a:off x="2704" y="2511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22" name="Line 3190"/>
              <p:cNvSpPr>
                <a:spLocks noChangeShapeType="1"/>
              </p:cNvSpPr>
              <p:nvPr/>
            </p:nvSpPr>
            <p:spPr bwMode="auto">
              <a:xfrm flipV="1">
                <a:off x="2708" y="2475"/>
                <a:ext cx="17" cy="3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23" name="Line 3191"/>
              <p:cNvSpPr>
                <a:spLocks noChangeShapeType="1"/>
              </p:cNvSpPr>
              <p:nvPr/>
            </p:nvSpPr>
            <p:spPr bwMode="auto">
              <a:xfrm>
                <a:off x="2649" y="2495"/>
                <a:ext cx="34" cy="5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24" name="Line 3192"/>
              <p:cNvSpPr>
                <a:spLocks noChangeShapeType="1"/>
              </p:cNvSpPr>
              <p:nvPr/>
            </p:nvSpPr>
            <p:spPr bwMode="auto">
              <a:xfrm>
                <a:off x="2681" y="2550"/>
                <a:ext cx="2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25" name="Line 3193"/>
              <p:cNvSpPr>
                <a:spLocks noChangeShapeType="1"/>
              </p:cNvSpPr>
              <p:nvPr/>
            </p:nvSpPr>
            <p:spPr bwMode="auto">
              <a:xfrm flipV="1">
                <a:off x="2665" y="2552"/>
                <a:ext cx="17" cy="2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26" name="Line 3194"/>
              <p:cNvSpPr>
                <a:spLocks noChangeShapeType="1"/>
              </p:cNvSpPr>
              <p:nvPr/>
            </p:nvSpPr>
            <p:spPr bwMode="auto">
              <a:xfrm>
                <a:off x="3100" y="2638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27" name="Line 3195"/>
              <p:cNvSpPr>
                <a:spLocks noChangeShapeType="1"/>
              </p:cNvSpPr>
              <p:nvPr/>
            </p:nvSpPr>
            <p:spPr bwMode="auto">
              <a:xfrm>
                <a:off x="3100" y="263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28" name="Line 3196"/>
              <p:cNvSpPr>
                <a:spLocks noChangeShapeType="1"/>
              </p:cNvSpPr>
              <p:nvPr/>
            </p:nvSpPr>
            <p:spPr bwMode="auto">
              <a:xfrm flipV="1">
                <a:off x="3083" y="2639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29" name="Line 3197"/>
              <p:cNvSpPr>
                <a:spLocks noChangeShapeType="1"/>
              </p:cNvSpPr>
              <p:nvPr/>
            </p:nvSpPr>
            <p:spPr bwMode="auto">
              <a:xfrm flipV="1">
                <a:off x="3202" y="1656"/>
                <a:ext cx="18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30" name="Line 3198"/>
              <p:cNvSpPr>
                <a:spLocks noChangeShapeType="1"/>
              </p:cNvSpPr>
              <p:nvPr/>
            </p:nvSpPr>
            <p:spPr bwMode="auto">
              <a:xfrm>
                <a:off x="3187" y="1601"/>
                <a:ext cx="33" cy="5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31" name="Line 3199"/>
              <p:cNvSpPr>
                <a:spLocks noChangeShapeType="1"/>
              </p:cNvSpPr>
              <p:nvPr/>
            </p:nvSpPr>
            <p:spPr bwMode="auto">
              <a:xfrm flipV="1">
                <a:off x="3183" y="1580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32" name="Line 3200"/>
              <p:cNvSpPr>
                <a:spLocks noChangeShapeType="1"/>
              </p:cNvSpPr>
              <p:nvPr/>
            </p:nvSpPr>
            <p:spPr bwMode="auto">
              <a:xfrm>
                <a:off x="3204" y="1580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33" name="Line 3201"/>
              <p:cNvSpPr>
                <a:spLocks noChangeShapeType="1"/>
              </p:cNvSpPr>
              <p:nvPr/>
            </p:nvSpPr>
            <p:spPr bwMode="auto">
              <a:xfrm flipV="1">
                <a:off x="3178" y="1587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34" name="Line 3202"/>
              <p:cNvSpPr>
                <a:spLocks noChangeShapeType="1"/>
              </p:cNvSpPr>
              <p:nvPr/>
            </p:nvSpPr>
            <p:spPr bwMode="auto">
              <a:xfrm>
                <a:off x="3195" y="1585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35" name="Line 3203"/>
              <p:cNvSpPr>
                <a:spLocks noChangeShapeType="1"/>
              </p:cNvSpPr>
              <p:nvPr/>
            </p:nvSpPr>
            <p:spPr bwMode="auto">
              <a:xfrm>
                <a:off x="3198" y="1583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36" name="Line 3204"/>
              <p:cNvSpPr>
                <a:spLocks noChangeShapeType="1"/>
              </p:cNvSpPr>
              <p:nvPr/>
            </p:nvSpPr>
            <p:spPr bwMode="auto">
              <a:xfrm>
                <a:off x="3202" y="1581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37" name="Line 3205"/>
              <p:cNvSpPr>
                <a:spLocks noChangeShapeType="1"/>
              </p:cNvSpPr>
              <p:nvPr/>
            </p:nvSpPr>
            <p:spPr bwMode="auto">
              <a:xfrm flipV="1">
                <a:off x="2686" y="2515"/>
                <a:ext cx="21" cy="3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38" name="Line 3206"/>
              <p:cNvSpPr>
                <a:spLocks noChangeShapeType="1"/>
              </p:cNvSpPr>
              <p:nvPr/>
            </p:nvSpPr>
            <p:spPr bwMode="auto">
              <a:xfrm>
                <a:off x="3349" y="2637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39" name="Line 3207"/>
              <p:cNvSpPr>
                <a:spLocks noChangeShapeType="1"/>
              </p:cNvSpPr>
              <p:nvPr/>
            </p:nvSpPr>
            <p:spPr bwMode="auto">
              <a:xfrm>
                <a:off x="3349" y="263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40" name="Line 3208"/>
              <p:cNvSpPr>
                <a:spLocks noChangeShapeType="1"/>
              </p:cNvSpPr>
              <p:nvPr/>
            </p:nvSpPr>
            <p:spPr bwMode="auto">
              <a:xfrm flipV="1">
                <a:off x="3328" y="2636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41" name="Line 3209"/>
              <p:cNvSpPr>
                <a:spLocks noChangeShapeType="1"/>
              </p:cNvSpPr>
              <p:nvPr/>
            </p:nvSpPr>
            <p:spPr bwMode="auto">
              <a:xfrm>
                <a:off x="1191" y="2628"/>
                <a:ext cx="11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42" name="Line 3210"/>
              <p:cNvSpPr>
                <a:spLocks noChangeShapeType="1"/>
              </p:cNvSpPr>
              <p:nvPr/>
            </p:nvSpPr>
            <p:spPr bwMode="auto">
              <a:xfrm>
                <a:off x="1191" y="2628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43" name="Line 3211"/>
              <p:cNvSpPr>
                <a:spLocks noChangeShapeType="1"/>
              </p:cNvSpPr>
              <p:nvPr/>
            </p:nvSpPr>
            <p:spPr bwMode="auto">
              <a:xfrm flipV="1">
                <a:off x="1173" y="2627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44" name="Line 3212"/>
              <p:cNvSpPr>
                <a:spLocks noChangeShapeType="1"/>
              </p:cNvSpPr>
              <p:nvPr/>
            </p:nvSpPr>
            <p:spPr bwMode="auto">
              <a:xfrm flipV="1">
                <a:off x="2987" y="2636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45" name="Line 3213"/>
              <p:cNvSpPr>
                <a:spLocks noChangeShapeType="1"/>
              </p:cNvSpPr>
              <p:nvPr/>
            </p:nvSpPr>
            <p:spPr bwMode="auto">
              <a:xfrm>
                <a:off x="3005" y="263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46" name="Line 3214"/>
              <p:cNvSpPr>
                <a:spLocks noChangeShapeType="1"/>
              </p:cNvSpPr>
              <p:nvPr/>
            </p:nvSpPr>
            <p:spPr bwMode="auto">
              <a:xfrm>
                <a:off x="3009" y="263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47" name="Line 3215"/>
              <p:cNvSpPr>
                <a:spLocks noChangeShapeType="1"/>
              </p:cNvSpPr>
              <p:nvPr/>
            </p:nvSpPr>
            <p:spPr bwMode="auto">
              <a:xfrm>
                <a:off x="3009" y="263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48" name="Line 3216"/>
              <p:cNvSpPr>
                <a:spLocks noChangeShapeType="1"/>
              </p:cNvSpPr>
              <p:nvPr/>
            </p:nvSpPr>
            <p:spPr bwMode="auto">
              <a:xfrm>
                <a:off x="3012" y="2638"/>
                <a:ext cx="2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49" name="Line 3217"/>
              <p:cNvSpPr>
                <a:spLocks noChangeShapeType="1"/>
              </p:cNvSpPr>
              <p:nvPr/>
            </p:nvSpPr>
            <p:spPr bwMode="auto">
              <a:xfrm flipV="1">
                <a:off x="1599" y="2509"/>
                <a:ext cx="38" cy="3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50" name="Line 3218"/>
              <p:cNvSpPr>
                <a:spLocks noChangeShapeType="1"/>
              </p:cNvSpPr>
              <p:nvPr/>
            </p:nvSpPr>
            <p:spPr bwMode="auto">
              <a:xfrm flipV="1">
                <a:off x="1599" y="254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51" name="Line 3219"/>
              <p:cNvSpPr>
                <a:spLocks noChangeShapeType="1"/>
              </p:cNvSpPr>
              <p:nvPr/>
            </p:nvSpPr>
            <p:spPr bwMode="auto">
              <a:xfrm>
                <a:off x="1581" y="2537"/>
                <a:ext cx="17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52" name="Line 3220"/>
              <p:cNvSpPr>
                <a:spLocks noChangeShapeType="1"/>
              </p:cNvSpPr>
              <p:nvPr/>
            </p:nvSpPr>
            <p:spPr bwMode="auto">
              <a:xfrm>
                <a:off x="2720" y="2591"/>
                <a:ext cx="37" cy="2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53" name="Line 3221"/>
              <p:cNvSpPr>
                <a:spLocks noChangeShapeType="1"/>
              </p:cNvSpPr>
              <p:nvPr/>
            </p:nvSpPr>
            <p:spPr bwMode="auto">
              <a:xfrm>
                <a:off x="2720" y="2591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54" name="Line 3222"/>
              <p:cNvSpPr>
                <a:spLocks noChangeShapeType="1"/>
              </p:cNvSpPr>
              <p:nvPr/>
            </p:nvSpPr>
            <p:spPr bwMode="auto">
              <a:xfrm flipV="1">
                <a:off x="2702" y="2594"/>
                <a:ext cx="17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55" name="Line 3223"/>
              <p:cNvSpPr>
                <a:spLocks noChangeShapeType="1"/>
              </p:cNvSpPr>
              <p:nvPr/>
            </p:nvSpPr>
            <p:spPr bwMode="auto">
              <a:xfrm>
                <a:off x="2814" y="2260"/>
                <a:ext cx="34" cy="10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56" name="Line 3224"/>
              <p:cNvSpPr>
                <a:spLocks noChangeShapeType="1"/>
              </p:cNvSpPr>
              <p:nvPr/>
            </p:nvSpPr>
            <p:spPr bwMode="auto">
              <a:xfrm flipH="1">
                <a:off x="2848" y="2356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57" name="Line 3225"/>
              <p:cNvSpPr>
                <a:spLocks noChangeShapeType="1"/>
              </p:cNvSpPr>
              <p:nvPr/>
            </p:nvSpPr>
            <p:spPr bwMode="auto">
              <a:xfrm flipV="1">
                <a:off x="2851" y="2301"/>
                <a:ext cx="17" cy="5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58" name="Line 3226"/>
              <p:cNvSpPr>
                <a:spLocks noChangeShapeType="1"/>
              </p:cNvSpPr>
              <p:nvPr/>
            </p:nvSpPr>
            <p:spPr bwMode="auto">
              <a:xfrm flipV="1">
                <a:off x="3233" y="2635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59" name="Line 3227"/>
              <p:cNvSpPr>
                <a:spLocks noChangeShapeType="1"/>
              </p:cNvSpPr>
              <p:nvPr/>
            </p:nvSpPr>
            <p:spPr bwMode="auto">
              <a:xfrm>
                <a:off x="3254" y="263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60" name="Line 3228"/>
              <p:cNvSpPr>
                <a:spLocks noChangeShapeType="1"/>
              </p:cNvSpPr>
              <p:nvPr/>
            </p:nvSpPr>
            <p:spPr bwMode="auto">
              <a:xfrm>
                <a:off x="3257" y="263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61" name="Line 3229"/>
              <p:cNvSpPr>
                <a:spLocks noChangeShapeType="1"/>
              </p:cNvSpPr>
              <p:nvPr/>
            </p:nvSpPr>
            <p:spPr bwMode="auto">
              <a:xfrm>
                <a:off x="3257" y="263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62" name="Line 3230"/>
              <p:cNvSpPr>
                <a:spLocks noChangeShapeType="1"/>
              </p:cNvSpPr>
              <p:nvPr/>
            </p:nvSpPr>
            <p:spPr bwMode="auto">
              <a:xfrm>
                <a:off x="3261" y="2638"/>
                <a:ext cx="27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63" name="Line 3231"/>
              <p:cNvSpPr>
                <a:spLocks noChangeShapeType="1"/>
              </p:cNvSpPr>
              <p:nvPr/>
            </p:nvSpPr>
            <p:spPr bwMode="auto">
              <a:xfrm flipV="1">
                <a:off x="2889" y="2630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64" name="Line 3232"/>
              <p:cNvSpPr>
                <a:spLocks noChangeShapeType="1"/>
              </p:cNvSpPr>
              <p:nvPr/>
            </p:nvSpPr>
            <p:spPr bwMode="auto">
              <a:xfrm>
                <a:off x="2910" y="263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65" name="Line 3233"/>
              <p:cNvSpPr>
                <a:spLocks noChangeShapeType="1"/>
              </p:cNvSpPr>
              <p:nvPr/>
            </p:nvSpPr>
            <p:spPr bwMode="auto">
              <a:xfrm>
                <a:off x="2914" y="263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66" name="Line 3234"/>
              <p:cNvSpPr>
                <a:spLocks noChangeShapeType="1"/>
              </p:cNvSpPr>
              <p:nvPr/>
            </p:nvSpPr>
            <p:spPr bwMode="auto">
              <a:xfrm>
                <a:off x="2914" y="263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67" name="Line 3235"/>
              <p:cNvSpPr>
                <a:spLocks noChangeShapeType="1"/>
              </p:cNvSpPr>
              <p:nvPr/>
            </p:nvSpPr>
            <p:spPr bwMode="auto">
              <a:xfrm>
                <a:off x="2917" y="2633"/>
                <a:ext cx="27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3236"/>
            <p:cNvGrpSpPr>
              <a:grpSpLocks/>
            </p:cNvGrpSpPr>
            <p:nvPr/>
          </p:nvGrpSpPr>
          <p:grpSpPr bwMode="auto">
            <a:xfrm>
              <a:off x="1389" y="2905"/>
              <a:ext cx="1836" cy="687"/>
              <a:chOff x="1195" y="1563"/>
              <a:chExt cx="2424" cy="1085"/>
            </a:xfrm>
          </p:grpSpPr>
          <p:sp>
            <p:nvSpPr>
              <p:cNvPr id="31968" name="Line 3237"/>
              <p:cNvSpPr>
                <a:spLocks noChangeShapeType="1"/>
              </p:cNvSpPr>
              <p:nvPr/>
            </p:nvSpPr>
            <p:spPr bwMode="auto">
              <a:xfrm flipV="1">
                <a:off x="2970" y="2154"/>
                <a:ext cx="20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69" name="Line 3238"/>
              <p:cNvSpPr>
                <a:spLocks noChangeShapeType="1"/>
              </p:cNvSpPr>
              <p:nvPr/>
            </p:nvSpPr>
            <p:spPr bwMode="auto">
              <a:xfrm>
                <a:off x="2968" y="2217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0" name="Line 3239"/>
              <p:cNvSpPr>
                <a:spLocks noChangeShapeType="1"/>
              </p:cNvSpPr>
              <p:nvPr/>
            </p:nvSpPr>
            <p:spPr bwMode="auto">
              <a:xfrm>
                <a:off x="2936" y="2105"/>
                <a:ext cx="35" cy="1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1" name="Line 3240"/>
              <p:cNvSpPr>
                <a:spLocks noChangeShapeType="1"/>
              </p:cNvSpPr>
              <p:nvPr/>
            </p:nvSpPr>
            <p:spPr bwMode="auto">
              <a:xfrm>
                <a:off x="2815" y="2619"/>
                <a:ext cx="38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2" name="Line 3241"/>
              <p:cNvSpPr>
                <a:spLocks noChangeShapeType="1"/>
              </p:cNvSpPr>
              <p:nvPr/>
            </p:nvSpPr>
            <p:spPr bwMode="auto">
              <a:xfrm>
                <a:off x="2815" y="2619"/>
                <a:ext cx="3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3" name="Line 3242"/>
              <p:cNvSpPr>
                <a:spLocks noChangeShapeType="1"/>
              </p:cNvSpPr>
              <p:nvPr/>
            </p:nvSpPr>
            <p:spPr bwMode="auto">
              <a:xfrm flipV="1">
                <a:off x="2794" y="2622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4" name="Line 3243"/>
              <p:cNvSpPr>
                <a:spLocks noChangeShapeType="1"/>
              </p:cNvSpPr>
              <p:nvPr/>
            </p:nvSpPr>
            <p:spPr bwMode="auto">
              <a:xfrm>
                <a:off x="3503" y="2634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5" name="Line 3244"/>
              <p:cNvSpPr>
                <a:spLocks noChangeShapeType="1"/>
              </p:cNvSpPr>
              <p:nvPr/>
            </p:nvSpPr>
            <p:spPr bwMode="auto">
              <a:xfrm>
                <a:off x="3503" y="263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6" name="Line 3245"/>
              <p:cNvSpPr>
                <a:spLocks noChangeShapeType="1"/>
              </p:cNvSpPr>
              <p:nvPr/>
            </p:nvSpPr>
            <p:spPr bwMode="auto">
              <a:xfrm flipV="1">
                <a:off x="3485" y="2635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7" name="Line 3246"/>
              <p:cNvSpPr>
                <a:spLocks noChangeShapeType="1"/>
              </p:cNvSpPr>
              <p:nvPr/>
            </p:nvSpPr>
            <p:spPr bwMode="auto">
              <a:xfrm>
                <a:off x="3059" y="1938"/>
                <a:ext cx="33" cy="1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8" name="Line 3247"/>
              <p:cNvSpPr>
                <a:spLocks noChangeShapeType="1"/>
              </p:cNvSpPr>
              <p:nvPr/>
            </p:nvSpPr>
            <p:spPr bwMode="auto">
              <a:xfrm flipH="1">
                <a:off x="3092" y="2056"/>
                <a:ext cx="2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9" name="Line 3248"/>
              <p:cNvSpPr>
                <a:spLocks noChangeShapeType="1"/>
              </p:cNvSpPr>
              <p:nvPr/>
            </p:nvSpPr>
            <p:spPr bwMode="auto">
              <a:xfrm flipV="1">
                <a:off x="3096" y="1989"/>
                <a:ext cx="17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80" name="Line 3249"/>
              <p:cNvSpPr>
                <a:spLocks noChangeShapeType="1"/>
              </p:cNvSpPr>
              <p:nvPr/>
            </p:nvSpPr>
            <p:spPr bwMode="auto">
              <a:xfrm>
                <a:off x="2686" y="2553"/>
                <a:ext cx="34" cy="3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81" name="Line 3250"/>
              <p:cNvSpPr>
                <a:spLocks noChangeShapeType="1"/>
              </p:cNvSpPr>
              <p:nvPr/>
            </p:nvSpPr>
            <p:spPr bwMode="auto">
              <a:xfrm>
                <a:off x="3159" y="2633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82" name="Line 3251"/>
              <p:cNvSpPr>
                <a:spLocks noChangeShapeType="1"/>
              </p:cNvSpPr>
              <p:nvPr/>
            </p:nvSpPr>
            <p:spPr bwMode="auto">
              <a:xfrm>
                <a:off x="3159" y="263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83" name="Line 3252"/>
              <p:cNvSpPr>
                <a:spLocks noChangeShapeType="1"/>
              </p:cNvSpPr>
              <p:nvPr/>
            </p:nvSpPr>
            <p:spPr bwMode="auto">
              <a:xfrm flipV="1">
                <a:off x="3137" y="2632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84" name="Line 3253"/>
              <p:cNvSpPr>
                <a:spLocks noChangeShapeType="1"/>
              </p:cNvSpPr>
              <p:nvPr/>
            </p:nvSpPr>
            <p:spPr bwMode="auto">
              <a:xfrm flipV="1">
                <a:off x="1541" y="2537"/>
                <a:ext cx="34" cy="2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85" name="Line 3254"/>
              <p:cNvSpPr>
                <a:spLocks noChangeShapeType="1"/>
              </p:cNvSpPr>
              <p:nvPr/>
            </p:nvSpPr>
            <p:spPr bwMode="auto">
              <a:xfrm flipV="1">
                <a:off x="1541" y="256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86" name="Line 3255"/>
              <p:cNvSpPr>
                <a:spLocks noChangeShapeType="1"/>
              </p:cNvSpPr>
              <p:nvPr/>
            </p:nvSpPr>
            <p:spPr bwMode="auto">
              <a:xfrm>
                <a:off x="1523" y="2560"/>
                <a:ext cx="17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87" name="Line 3256"/>
              <p:cNvSpPr>
                <a:spLocks noChangeShapeType="1"/>
              </p:cNvSpPr>
              <p:nvPr/>
            </p:nvSpPr>
            <p:spPr bwMode="auto">
              <a:xfrm>
                <a:off x="3407" y="2632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88" name="Line 3257"/>
              <p:cNvSpPr>
                <a:spLocks noChangeShapeType="1"/>
              </p:cNvSpPr>
              <p:nvPr/>
            </p:nvSpPr>
            <p:spPr bwMode="auto">
              <a:xfrm>
                <a:off x="3407" y="263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89" name="Line 3258"/>
              <p:cNvSpPr>
                <a:spLocks noChangeShapeType="1"/>
              </p:cNvSpPr>
              <p:nvPr/>
            </p:nvSpPr>
            <p:spPr bwMode="auto">
              <a:xfrm flipV="1">
                <a:off x="3390" y="2633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90" name="Line 3259"/>
              <p:cNvSpPr>
                <a:spLocks noChangeShapeType="1"/>
              </p:cNvSpPr>
              <p:nvPr/>
            </p:nvSpPr>
            <p:spPr bwMode="auto">
              <a:xfrm>
                <a:off x="3064" y="2631"/>
                <a:ext cx="30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91" name="Line 3260"/>
              <p:cNvSpPr>
                <a:spLocks noChangeShapeType="1"/>
              </p:cNvSpPr>
              <p:nvPr/>
            </p:nvSpPr>
            <p:spPr bwMode="auto">
              <a:xfrm>
                <a:off x="3064" y="263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92" name="Line 3261"/>
              <p:cNvSpPr>
                <a:spLocks noChangeShapeType="1"/>
              </p:cNvSpPr>
              <p:nvPr/>
            </p:nvSpPr>
            <p:spPr bwMode="auto">
              <a:xfrm flipV="1">
                <a:off x="3046" y="2630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93" name="Line 3262"/>
              <p:cNvSpPr>
                <a:spLocks noChangeShapeType="1"/>
              </p:cNvSpPr>
              <p:nvPr/>
            </p:nvSpPr>
            <p:spPr bwMode="auto">
              <a:xfrm>
                <a:off x="3312" y="2630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94" name="Line 3263"/>
              <p:cNvSpPr>
                <a:spLocks noChangeShapeType="1"/>
              </p:cNvSpPr>
              <p:nvPr/>
            </p:nvSpPr>
            <p:spPr bwMode="auto">
              <a:xfrm>
                <a:off x="3312" y="263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95" name="Line 3264"/>
              <p:cNvSpPr>
                <a:spLocks noChangeShapeType="1"/>
              </p:cNvSpPr>
              <p:nvPr/>
            </p:nvSpPr>
            <p:spPr bwMode="auto">
              <a:xfrm flipV="1">
                <a:off x="3291" y="2629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96" name="Line 3265"/>
              <p:cNvSpPr>
                <a:spLocks noChangeShapeType="1"/>
              </p:cNvSpPr>
              <p:nvPr/>
            </p:nvSpPr>
            <p:spPr bwMode="auto">
              <a:xfrm flipV="1">
                <a:off x="1482" y="2560"/>
                <a:ext cx="35" cy="18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97" name="Line 3266"/>
              <p:cNvSpPr>
                <a:spLocks noChangeShapeType="1"/>
              </p:cNvSpPr>
              <p:nvPr/>
            </p:nvSpPr>
            <p:spPr bwMode="auto">
              <a:xfrm flipV="1">
                <a:off x="1482" y="257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98" name="Line 3267"/>
              <p:cNvSpPr>
                <a:spLocks noChangeShapeType="1"/>
              </p:cNvSpPr>
              <p:nvPr/>
            </p:nvSpPr>
            <p:spPr bwMode="auto">
              <a:xfrm flipV="1">
                <a:off x="1465" y="2577"/>
                <a:ext cx="17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99" name="Line 3268"/>
              <p:cNvSpPr>
                <a:spLocks noChangeShapeType="1"/>
              </p:cNvSpPr>
              <p:nvPr/>
            </p:nvSpPr>
            <p:spPr bwMode="auto">
              <a:xfrm>
                <a:off x="2968" y="2627"/>
                <a:ext cx="35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00" name="Line 3269"/>
              <p:cNvSpPr>
                <a:spLocks noChangeShapeType="1"/>
              </p:cNvSpPr>
              <p:nvPr/>
            </p:nvSpPr>
            <p:spPr bwMode="auto">
              <a:xfrm>
                <a:off x="2968" y="262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01" name="Line 3270"/>
              <p:cNvSpPr>
                <a:spLocks noChangeShapeType="1"/>
              </p:cNvSpPr>
              <p:nvPr/>
            </p:nvSpPr>
            <p:spPr bwMode="auto">
              <a:xfrm flipV="1">
                <a:off x="2950" y="2629"/>
                <a:ext cx="1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02" name="Line 3271"/>
              <p:cNvSpPr>
                <a:spLocks noChangeShapeType="1"/>
              </p:cNvSpPr>
              <p:nvPr/>
            </p:nvSpPr>
            <p:spPr bwMode="auto">
              <a:xfrm flipV="1">
                <a:off x="1369" y="2601"/>
                <a:ext cx="4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03" name="Line 3272"/>
              <p:cNvSpPr>
                <a:spLocks noChangeShapeType="1"/>
              </p:cNvSpPr>
              <p:nvPr/>
            </p:nvSpPr>
            <p:spPr bwMode="auto">
              <a:xfrm flipV="1">
                <a:off x="1376" y="2596"/>
                <a:ext cx="21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04" name="Line 3273"/>
              <p:cNvSpPr>
                <a:spLocks noChangeShapeType="1"/>
              </p:cNvSpPr>
              <p:nvPr/>
            </p:nvSpPr>
            <p:spPr bwMode="auto">
              <a:xfrm flipV="1">
                <a:off x="2826" y="2360"/>
                <a:ext cx="24" cy="5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05" name="Line 3274"/>
              <p:cNvSpPr>
                <a:spLocks noChangeShapeType="1"/>
              </p:cNvSpPr>
              <p:nvPr/>
            </p:nvSpPr>
            <p:spPr bwMode="auto">
              <a:xfrm>
                <a:off x="2824" y="2409"/>
                <a:ext cx="2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06" name="Line 3275"/>
              <p:cNvSpPr>
                <a:spLocks noChangeShapeType="1"/>
              </p:cNvSpPr>
              <p:nvPr/>
            </p:nvSpPr>
            <p:spPr bwMode="auto">
              <a:xfrm>
                <a:off x="2793" y="2324"/>
                <a:ext cx="31" cy="8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07" name="Line 3276"/>
              <p:cNvSpPr>
                <a:spLocks noChangeShapeType="1"/>
              </p:cNvSpPr>
              <p:nvPr/>
            </p:nvSpPr>
            <p:spPr bwMode="auto">
              <a:xfrm flipV="1">
                <a:off x="1424" y="2580"/>
                <a:ext cx="34" cy="1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08" name="Line 3277"/>
              <p:cNvSpPr>
                <a:spLocks noChangeShapeType="1"/>
              </p:cNvSpPr>
              <p:nvPr/>
            </p:nvSpPr>
            <p:spPr bwMode="auto">
              <a:xfrm flipV="1">
                <a:off x="1424" y="258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09" name="Line 3278"/>
              <p:cNvSpPr>
                <a:spLocks noChangeShapeType="1"/>
              </p:cNvSpPr>
              <p:nvPr/>
            </p:nvSpPr>
            <p:spPr bwMode="auto">
              <a:xfrm flipV="1">
                <a:off x="1413" y="2591"/>
                <a:ext cx="10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10" name="Line 3279"/>
              <p:cNvSpPr>
                <a:spLocks noChangeShapeType="1"/>
              </p:cNvSpPr>
              <p:nvPr/>
            </p:nvSpPr>
            <p:spPr bwMode="auto">
              <a:xfrm>
                <a:off x="2778" y="2597"/>
                <a:ext cx="38" cy="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11" name="Line 3280"/>
              <p:cNvSpPr>
                <a:spLocks noChangeShapeType="1"/>
              </p:cNvSpPr>
              <p:nvPr/>
            </p:nvSpPr>
            <p:spPr bwMode="auto">
              <a:xfrm>
                <a:off x="2778" y="2597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12" name="Line 3281"/>
              <p:cNvSpPr>
                <a:spLocks noChangeShapeType="1"/>
              </p:cNvSpPr>
              <p:nvPr/>
            </p:nvSpPr>
            <p:spPr bwMode="auto">
              <a:xfrm flipV="1">
                <a:off x="2757" y="2599"/>
                <a:ext cx="20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13" name="Line 3282"/>
              <p:cNvSpPr>
                <a:spLocks noChangeShapeType="1"/>
              </p:cNvSpPr>
              <p:nvPr/>
            </p:nvSpPr>
            <p:spPr bwMode="auto">
              <a:xfrm flipV="1">
                <a:off x="3223" y="1612"/>
                <a:ext cx="18" cy="4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14" name="Line 3283"/>
              <p:cNvSpPr>
                <a:spLocks noChangeShapeType="1"/>
              </p:cNvSpPr>
              <p:nvPr/>
            </p:nvSpPr>
            <p:spPr bwMode="auto">
              <a:xfrm>
                <a:off x="3223" y="1660"/>
                <a:ext cx="34" cy="9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15" name="Line 3284"/>
              <p:cNvSpPr>
                <a:spLocks noChangeShapeType="1"/>
              </p:cNvSpPr>
              <p:nvPr/>
            </p:nvSpPr>
            <p:spPr bwMode="auto">
              <a:xfrm>
                <a:off x="3241" y="1612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16" name="Line 3285"/>
              <p:cNvSpPr>
                <a:spLocks noChangeShapeType="1"/>
              </p:cNvSpPr>
              <p:nvPr/>
            </p:nvSpPr>
            <p:spPr bwMode="auto">
              <a:xfrm>
                <a:off x="3255" y="1749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17" name="Line 3286"/>
              <p:cNvSpPr>
                <a:spLocks noChangeShapeType="1"/>
              </p:cNvSpPr>
              <p:nvPr/>
            </p:nvSpPr>
            <p:spPr bwMode="auto">
              <a:xfrm>
                <a:off x="3208" y="1583"/>
                <a:ext cx="34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18" name="Line 3287"/>
              <p:cNvSpPr>
                <a:spLocks noChangeShapeType="1"/>
              </p:cNvSpPr>
              <p:nvPr/>
            </p:nvSpPr>
            <p:spPr bwMode="auto">
              <a:xfrm flipV="1">
                <a:off x="3236" y="1754"/>
                <a:ext cx="20" cy="6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19" name="Line 3288"/>
              <p:cNvSpPr>
                <a:spLocks noChangeShapeType="1"/>
              </p:cNvSpPr>
              <p:nvPr/>
            </p:nvSpPr>
            <p:spPr bwMode="auto">
              <a:xfrm>
                <a:off x="3234" y="1809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20" name="Line 3289"/>
              <p:cNvSpPr>
                <a:spLocks noChangeShapeType="1"/>
              </p:cNvSpPr>
              <p:nvPr/>
            </p:nvSpPr>
            <p:spPr bwMode="auto">
              <a:xfrm flipH="1">
                <a:off x="3236" y="182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21" name="Line 3290"/>
              <p:cNvSpPr>
                <a:spLocks noChangeShapeType="1"/>
              </p:cNvSpPr>
              <p:nvPr/>
            </p:nvSpPr>
            <p:spPr bwMode="auto">
              <a:xfrm>
                <a:off x="3202" y="1714"/>
                <a:ext cx="31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22" name="Line 3291"/>
              <p:cNvSpPr>
                <a:spLocks noChangeShapeType="1"/>
              </p:cNvSpPr>
              <p:nvPr/>
            </p:nvSpPr>
            <p:spPr bwMode="auto">
              <a:xfrm>
                <a:off x="3233" y="1811"/>
                <a:ext cx="3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23" name="Line 3292"/>
              <p:cNvSpPr>
                <a:spLocks noChangeShapeType="1"/>
              </p:cNvSpPr>
              <p:nvPr/>
            </p:nvSpPr>
            <p:spPr bwMode="auto">
              <a:xfrm flipV="1">
                <a:off x="3580" y="2636"/>
                <a:ext cx="18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24" name="Line 3293"/>
              <p:cNvSpPr>
                <a:spLocks noChangeShapeType="1"/>
              </p:cNvSpPr>
              <p:nvPr/>
            </p:nvSpPr>
            <p:spPr bwMode="auto">
              <a:xfrm>
                <a:off x="3561" y="2629"/>
                <a:ext cx="3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25" name="Line 3294"/>
              <p:cNvSpPr>
                <a:spLocks noChangeShapeType="1"/>
              </p:cNvSpPr>
              <p:nvPr/>
            </p:nvSpPr>
            <p:spPr bwMode="auto">
              <a:xfrm>
                <a:off x="3561" y="262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26" name="Line 3295"/>
              <p:cNvSpPr>
                <a:spLocks noChangeShapeType="1"/>
              </p:cNvSpPr>
              <p:nvPr/>
            </p:nvSpPr>
            <p:spPr bwMode="auto">
              <a:xfrm flipV="1">
                <a:off x="3539" y="2628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27" name="Line 3296"/>
              <p:cNvSpPr>
                <a:spLocks noChangeShapeType="1"/>
              </p:cNvSpPr>
              <p:nvPr/>
            </p:nvSpPr>
            <p:spPr bwMode="auto">
              <a:xfrm flipV="1">
                <a:off x="2852" y="2618"/>
                <a:ext cx="21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28" name="Line 3297"/>
              <p:cNvSpPr>
                <a:spLocks noChangeShapeType="1"/>
              </p:cNvSpPr>
              <p:nvPr/>
            </p:nvSpPr>
            <p:spPr bwMode="auto">
              <a:xfrm>
                <a:off x="2873" y="261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29" name="Line 3298"/>
              <p:cNvSpPr>
                <a:spLocks noChangeShapeType="1"/>
              </p:cNvSpPr>
              <p:nvPr/>
            </p:nvSpPr>
            <p:spPr bwMode="auto">
              <a:xfrm>
                <a:off x="2877" y="262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30" name="Line 3299"/>
              <p:cNvSpPr>
                <a:spLocks noChangeShapeType="1"/>
              </p:cNvSpPr>
              <p:nvPr/>
            </p:nvSpPr>
            <p:spPr bwMode="auto">
              <a:xfrm>
                <a:off x="2877" y="261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31" name="Line 3300"/>
              <p:cNvSpPr>
                <a:spLocks noChangeShapeType="1"/>
              </p:cNvSpPr>
              <p:nvPr/>
            </p:nvSpPr>
            <p:spPr bwMode="auto">
              <a:xfrm>
                <a:off x="2880" y="2620"/>
                <a:ext cx="2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32" name="Line 3301"/>
              <p:cNvSpPr>
                <a:spLocks noChangeShapeType="1"/>
              </p:cNvSpPr>
              <p:nvPr/>
            </p:nvSpPr>
            <p:spPr bwMode="auto">
              <a:xfrm flipV="1">
                <a:off x="3208" y="1575"/>
                <a:ext cx="18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33" name="Line 3302"/>
              <p:cNvSpPr>
                <a:spLocks noChangeShapeType="1"/>
              </p:cNvSpPr>
              <p:nvPr/>
            </p:nvSpPr>
            <p:spPr bwMode="auto">
              <a:xfrm>
                <a:off x="3226" y="157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34" name="Line 3303"/>
              <p:cNvSpPr>
                <a:spLocks noChangeShapeType="1"/>
              </p:cNvSpPr>
              <p:nvPr/>
            </p:nvSpPr>
            <p:spPr bwMode="auto">
              <a:xfrm flipV="1">
                <a:off x="3196" y="2628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35" name="Line 3304"/>
              <p:cNvSpPr>
                <a:spLocks noChangeShapeType="1"/>
              </p:cNvSpPr>
              <p:nvPr/>
            </p:nvSpPr>
            <p:spPr bwMode="auto">
              <a:xfrm>
                <a:off x="3217" y="262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36" name="Line 3305"/>
              <p:cNvSpPr>
                <a:spLocks noChangeShapeType="1"/>
              </p:cNvSpPr>
              <p:nvPr/>
            </p:nvSpPr>
            <p:spPr bwMode="auto">
              <a:xfrm>
                <a:off x="3220" y="2628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37" name="Line 3306"/>
              <p:cNvSpPr>
                <a:spLocks noChangeShapeType="1"/>
              </p:cNvSpPr>
              <p:nvPr/>
            </p:nvSpPr>
            <p:spPr bwMode="auto">
              <a:xfrm flipV="1">
                <a:off x="3214" y="1822"/>
                <a:ext cx="21" cy="7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38" name="Line 3307"/>
              <p:cNvSpPr>
                <a:spLocks noChangeShapeType="1"/>
              </p:cNvSpPr>
              <p:nvPr/>
            </p:nvSpPr>
            <p:spPr bwMode="auto">
              <a:xfrm>
                <a:off x="3212" y="1880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39" name="Line 3308"/>
              <p:cNvSpPr>
                <a:spLocks noChangeShapeType="1"/>
              </p:cNvSpPr>
              <p:nvPr/>
            </p:nvSpPr>
            <p:spPr bwMode="auto">
              <a:xfrm flipH="1">
                <a:off x="3214" y="1892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40" name="Line 3309"/>
              <p:cNvSpPr>
                <a:spLocks noChangeShapeType="1"/>
              </p:cNvSpPr>
              <p:nvPr/>
            </p:nvSpPr>
            <p:spPr bwMode="auto">
              <a:xfrm>
                <a:off x="3181" y="1779"/>
                <a:ext cx="31" cy="10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41" name="Line 3310"/>
              <p:cNvSpPr>
                <a:spLocks noChangeShapeType="1"/>
              </p:cNvSpPr>
              <p:nvPr/>
            </p:nvSpPr>
            <p:spPr bwMode="auto">
              <a:xfrm>
                <a:off x="3212" y="1882"/>
                <a:ext cx="3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42" name="Line 3311"/>
              <p:cNvSpPr>
                <a:spLocks noChangeShapeType="1"/>
              </p:cNvSpPr>
              <p:nvPr/>
            </p:nvSpPr>
            <p:spPr bwMode="auto">
              <a:xfrm flipV="1">
                <a:off x="3245" y="1581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43" name="Line 3312"/>
              <p:cNvSpPr>
                <a:spLocks noChangeShapeType="1"/>
              </p:cNvSpPr>
              <p:nvPr/>
            </p:nvSpPr>
            <p:spPr bwMode="auto">
              <a:xfrm>
                <a:off x="3229" y="1575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44" name="Line 3313"/>
              <p:cNvSpPr>
                <a:spLocks noChangeShapeType="1"/>
              </p:cNvSpPr>
              <p:nvPr/>
            </p:nvSpPr>
            <p:spPr bwMode="auto">
              <a:xfrm>
                <a:off x="3245" y="1617"/>
                <a:ext cx="33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45" name="Line 3314"/>
              <p:cNvSpPr>
                <a:spLocks noChangeShapeType="1"/>
              </p:cNvSpPr>
              <p:nvPr/>
            </p:nvSpPr>
            <p:spPr bwMode="auto">
              <a:xfrm>
                <a:off x="3276" y="1689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46" name="Line 3315"/>
              <p:cNvSpPr>
                <a:spLocks noChangeShapeType="1"/>
              </p:cNvSpPr>
              <p:nvPr/>
            </p:nvSpPr>
            <p:spPr bwMode="auto">
              <a:xfrm flipV="1">
                <a:off x="3260" y="1694"/>
                <a:ext cx="17" cy="5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47" name="Line 3316"/>
              <p:cNvSpPr>
                <a:spLocks noChangeShapeType="1"/>
              </p:cNvSpPr>
              <p:nvPr/>
            </p:nvSpPr>
            <p:spPr bwMode="auto">
              <a:xfrm>
                <a:off x="3466" y="2627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48" name="Line 3317"/>
              <p:cNvSpPr>
                <a:spLocks noChangeShapeType="1"/>
              </p:cNvSpPr>
              <p:nvPr/>
            </p:nvSpPr>
            <p:spPr bwMode="auto">
              <a:xfrm>
                <a:off x="3466" y="262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49" name="Line 3318"/>
              <p:cNvSpPr>
                <a:spLocks noChangeShapeType="1"/>
              </p:cNvSpPr>
              <p:nvPr/>
            </p:nvSpPr>
            <p:spPr bwMode="auto">
              <a:xfrm flipV="1">
                <a:off x="3448" y="2628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50" name="Line 3319"/>
              <p:cNvSpPr>
                <a:spLocks noChangeShapeType="1"/>
              </p:cNvSpPr>
              <p:nvPr/>
            </p:nvSpPr>
            <p:spPr bwMode="auto">
              <a:xfrm>
                <a:off x="3122" y="2626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51" name="Line 3320"/>
              <p:cNvSpPr>
                <a:spLocks noChangeShapeType="1"/>
              </p:cNvSpPr>
              <p:nvPr/>
            </p:nvSpPr>
            <p:spPr bwMode="auto">
              <a:xfrm>
                <a:off x="3122" y="262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52" name="Line 3321"/>
              <p:cNvSpPr>
                <a:spLocks noChangeShapeType="1"/>
              </p:cNvSpPr>
              <p:nvPr/>
            </p:nvSpPr>
            <p:spPr bwMode="auto">
              <a:xfrm flipV="1">
                <a:off x="3104" y="2625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53" name="Line 3322"/>
              <p:cNvSpPr>
                <a:spLocks noChangeShapeType="1"/>
              </p:cNvSpPr>
              <p:nvPr/>
            </p:nvSpPr>
            <p:spPr bwMode="auto">
              <a:xfrm>
                <a:off x="2915" y="2175"/>
                <a:ext cx="34" cy="10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54" name="Line 3323"/>
              <p:cNvSpPr>
                <a:spLocks noChangeShapeType="1"/>
              </p:cNvSpPr>
              <p:nvPr/>
            </p:nvSpPr>
            <p:spPr bwMode="auto">
              <a:xfrm flipH="1">
                <a:off x="2949" y="2280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55" name="Line 3324"/>
              <p:cNvSpPr>
                <a:spLocks noChangeShapeType="1"/>
              </p:cNvSpPr>
              <p:nvPr/>
            </p:nvSpPr>
            <p:spPr bwMode="auto">
              <a:xfrm flipV="1">
                <a:off x="2952" y="2221"/>
                <a:ext cx="17" cy="5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56" name="Line 3325"/>
              <p:cNvSpPr>
                <a:spLocks noChangeShapeType="1"/>
              </p:cNvSpPr>
              <p:nvPr/>
            </p:nvSpPr>
            <p:spPr bwMode="auto">
              <a:xfrm flipV="1">
                <a:off x="3071" y="2063"/>
                <a:ext cx="20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57" name="Line 3326"/>
              <p:cNvSpPr>
                <a:spLocks noChangeShapeType="1"/>
              </p:cNvSpPr>
              <p:nvPr/>
            </p:nvSpPr>
            <p:spPr bwMode="auto">
              <a:xfrm flipH="1">
                <a:off x="3071" y="2129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58" name="Line 3327"/>
              <p:cNvSpPr>
                <a:spLocks noChangeShapeType="1"/>
              </p:cNvSpPr>
              <p:nvPr/>
            </p:nvSpPr>
            <p:spPr bwMode="auto">
              <a:xfrm>
                <a:off x="3037" y="2013"/>
                <a:ext cx="35" cy="11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59" name="Line 3328"/>
              <p:cNvSpPr>
                <a:spLocks noChangeShapeType="1"/>
              </p:cNvSpPr>
              <p:nvPr/>
            </p:nvSpPr>
            <p:spPr bwMode="auto">
              <a:xfrm flipV="1">
                <a:off x="2723" y="2564"/>
                <a:ext cx="18" cy="2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60" name="Line 3329"/>
              <p:cNvSpPr>
                <a:spLocks noChangeShapeType="1"/>
              </p:cNvSpPr>
              <p:nvPr/>
            </p:nvSpPr>
            <p:spPr bwMode="auto">
              <a:xfrm>
                <a:off x="2741" y="2564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61" name="Line 3330"/>
              <p:cNvSpPr>
                <a:spLocks noChangeShapeType="1"/>
              </p:cNvSpPr>
              <p:nvPr/>
            </p:nvSpPr>
            <p:spPr bwMode="auto">
              <a:xfrm>
                <a:off x="2744" y="256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62" name="Line 3331"/>
              <p:cNvSpPr>
                <a:spLocks noChangeShapeType="1"/>
              </p:cNvSpPr>
              <p:nvPr/>
            </p:nvSpPr>
            <p:spPr bwMode="auto">
              <a:xfrm>
                <a:off x="2744" y="256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63" name="Line 3332"/>
              <p:cNvSpPr>
                <a:spLocks noChangeShapeType="1"/>
              </p:cNvSpPr>
              <p:nvPr/>
            </p:nvSpPr>
            <p:spPr bwMode="auto">
              <a:xfrm>
                <a:off x="2748" y="2569"/>
                <a:ext cx="31" cy="2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64" name="Line 3333"/>
              <p:cNvSpPr>
                <a:spLocks noChangeShapeType="1"/>
              </p:cNvSpPr>
              <p:nvPr/>
            </p:nvSpPr>
            <p:spPr bwMode="auto">
              <a:xfrm>
                <a:off x="2708" y="2518"/>
                <a:ext cx="30" cy="4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65" name="Line 3334"/>
              <p:cNvSpPr>
                <a:spLocks noChangeShapeType="1"/>
              </p:cNvSpPr>
              <p:nvPr/>
            </p:nvSpPr>
            <p:spPr bwMode="auto">
              <a:xfrm flipV="1">
                <a:off x="3353" y="2625"/>
                <a:ext cx="17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66" name="Line 3335"/>
              <p:cNvSpPr>
                <a:spLocks noChangeShapeType="1"/>
              </p:cNvSpPr>
              <p:nvPr/>
            </p:nvSpPr>
            <p:spPr bwMode="auto">
              <a:xfrm>
                <a:off x="3370" y="262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67" name="Line 3336"/>
              <p:cNvSpPr>
                <a:spLocks noChangeShapeType="1"/>
              </p:cNvSpPr>
              <p:nvPr/>
            </p:nvSpPr>
            <p:spPr bwMode="auto">
              <a:xfrm>
                <a:off x="3374" y="2625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68" name="Line 3337"/>
              <p:cNvSpPr>
                <a:spLocks noChangeShapeType="1"/>
              </p:cNvSpPr>
              <p:nvPr/>
            </p:nvSpPr>
            <p:spPr bwMode="auto">
              <a:xfrm flipV="1">
                <a:off x="1737" y="2500"/>
                <a:ext cx="3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69" name="Line 3338"/>
              <p:cNvSpPr>
                <a:spLocks noChangeShapeType="1"/>
              </p:cNvSpPr>
              <p:nvPr/>
            </p:nvSpPr>
            <p:spPr bwMode="auto">
              <a:xfrm flipV="1">
                <a:off x="1737" y="250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70" name="Line 3339"/>
              <p:cNvSpPr>
                <a:spLocks noChangeShapeType="1"/>
              </p:cNvSpPr>
              <p:nvPr/>
            </p:nvSpPr>
            <p:spPr bwMode="auto">
              <a:xfrm>
                <a:off x="1719" y="2492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71" name="Line 3340"/>
              <p:cNvSpPr>
                <a:spLocks noChangeShapeType="1"/>
              </p:cNvSpPr>
              <p:nvPr/>
            </p:nvSpPr>
            <p:spPr bwMode="auto">
              <a:xfrm>
                <a:off x="3027" y="2623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72" name="Line 3341"/>
              <p:cNvSpPr>
                <a:spLocks noChangeShapeType="1"/>
              </p:cNvSpPr>
              <p:nvPr/>
            </p:nvSpPr>
            <p:spPr bwMode="auto">
              <a:xfrm>
                <a:off x="3027" y="262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73" name="Line 3342"/>
              <p:cNvSpPr>
                <a:spLocks noChangeShapeType="1"/>
              </p:cNvSpPr>
              <p:nvPr/>
            </p:nvSpPr>
            <p:spPr bwMode="auto">
              <a:xfrm flipV="1">
                <a:off x="3009" y="2624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74" name="Line 3343"/>
              <p:cNvSpPr>
                <a:spLocks noChangeShapeType="1"/>
              </p:cNvSpPr>
              <p:nvPr/>
            </p:nvSpPr>
            <p:spPr bwMode="auto">
              <a:xfrm flipV="1">
                <a:off x="2805" y="2413"/>
                <a:ext cx="21" cy="4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75" name="Line 3344"/>
              <p:cNvSpPr>
                <a:spLocks noChangeShapeType="1"/>
              </p:cNvSpPr>
              <p:nvPr/>
            </p:nvSpPr>
            <p:spPr bwMode="auto">
              <a:xfrm>
                <a:off x="2803" y="2452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76" name="Line 3345"/>
              <p:cNvSpPr>
                <a:spLocks noChangeShapeType="1"/>
              </p:cNvSpPr>
              <p:nvPr/>
            </p:nvSpPr>
            <p:spPr bwMode="auto">
              <a:xfrm>
                <a:off x="2771" y="2382"/>
                <a:ext cx="35" cy="7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77" name="Line 3346"/>
              <p:cNvSpPr>
                <a:spLocks noChangeShapeType="1"/>
              </p:cNvSpPr>
              <p:nvPr/>
            </p:nvSpPr>
            <p:spPr bwMode="auto">
              <a:xfrm>
                <a:off x="1212" y="2617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78" name="Line 3347"/>
              <p:cNvSpPr>
                <a:spLocks noChangeShapeType="1"/>
              </p:cNvSpPr>
              <p:nvPr/>
            </p:nvSpPr>
            <p:spPr bwMode="auto">
              <a:xfrm>
                <a:off x="1212" y="261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79" name="Line 3348"/>
              <p:cNvSpPr>
                <a:spLocks noChangeShapeType="1"/>
              </p:cNvSpPr>
              <p:nvPr/>
            </p:nvSpPr>
            <p:spPr bwMode="auto">
              <a:xfrm flipV="1">
                <a:off x="1195" y="2617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80" name="Line 3349"/>
              <p:cNvSpPr>
                <a:spLocks noChangeShapeType="1"/>
              </p:cNvSpPr>
              <p:nvPr/>
            </p:nvSpPr>
            <p:spPr bwMode="auto">
              <a:xfrm flipV="1">
                <a:off x="2910" y="2616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81" name="Line 3350"/>
              <p:cNvSpPr>
                <a:spLocks noChangeShapeType="1"/>
              </p:cNvSpPr>
              <p:nvPr/>
            </p:nvSpPr>
            <p:spPr bwMode="auto">
              <a:xfrm>
                <a:off x="2931" y="261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82" name="Line 3351"/>
              <p:cNvSpPr>
                <a:spLocks noChangeShapeType="1"/>
              </p:cNvSpPr>
              <p:nvPr/>
            </p:nvSpPr>
            <p:spPr bwMode="auto">
              <a:xfrm>
                <a:off x="2935" y="261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83" name="Line 3352"/>
              <p:cNvSpPr>
                <a:spLocks noChangeShapeType="1"/>
              </p:cNvSpPr>
              <p:nvPr/>
            </p:nvSpPr>
            <p:spPr bwMode="auto">
              <a:xfrm>
                <a:off x="2935" y="261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84" name="Line 3353"/>
              <p:cNvSpPr>
                <a:spLocks noChangeShapeType="1"/>
              </p:cNvSpPr>
              <p:nvPr/>
            </p:nvSpPr>
            <p:spPr bwMode="auto">
              <a:xfrm>
                <a:off x="2938" y="2618"/>
                <a:ext cx="2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85" name="Line 3354"/>
              <p:cNvSpPr>
                <a:spLocks noChangeShapeType="1"/>
              </p:cNvSpPr>
              <p:nvPr/>
            </p:nvSpPr>
            <p:spPr bwMode="auto">
              <a:xfrm>
                <a:off x="3275" y="2623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86" name="Line 3355"/>
              <p:cNvSpPr>
                <a:spLocks noChangeShapeType="1"/>
              </p:cNvSpPr>
              <p:nvPr/>
            </p:nvSpPr>
            <p:spPr bwMode="auto">
              <a:xfrm>
                <a:off x="3275" y="262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87" name="Line 3356"/>
              <p:cNvSpPr>
                <a:spLocks noChangeShapeType="1"/>
              </p:cNvSpPr>
              <p:nvPr/>
            </p:nvSpPr>
            <p:spPr bwMode="auto">
              <a:xfrm flipV="1">
                <a:off x="3257" y="2624"/>
                <a:ext cx="1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88" name="Line 3357"/>
              <p:cNvSpPr>
                <a:spLocks noChangeShapeType="1"/>
              </p:cNvSpPr>
              <p:nvPr/>
            </p:nvSpPr>
            <p:spPr bwMode="auto">
              <a:xfrm>
                <a:off x="2836" y="2600"/>
                <a:ext cx="34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89" name="Line 3358"/>
              <p:cNvSpPr>
                <a:spLocks noChangeShapeType="1"/>
              </p:cNvSpPr>
              <p:nvPr/>
            </p:nvSpPr>
            <p:spPr bwMode="auto">
              <a:xfrm>
                <a:off x="2836" y="2600"/>
                <a:ext cx="4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90" name="Line 3359"/>
              <p:cNvSpPr>
                <a:spLocks noChangeShapeType="1"/>
              </p:cNvSpPr>
              <p:nvPr/>
            </p:nvSpPr>
            <p:spPr bwMode="auto">
              <a:xfrm flipV="1">
                <a:off x="2815" y="2603"/>
                <a:ext cx="20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91" name="Line 3360"/>
              <p:cNvSpPr>
                <a:spLocks noChangeShapeType="1"/>
              </p:cNvSpPr>
              <p:nvPr/>
            </p:nvSpPr>
            <p:spPr bwMode="auto">
              <a:xfrm flipV="1">
                <a:off x="3193" y="1897"/>
                <a:ext cx="24" cy="7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92" name="Line 3361"/>
              <p:cNvSpPr>
                <a:spLocks noChangeShapeType="1"/>
              </p:cNvSpPr>
              <p:nvPr/>
            </p:nvSpPr>
            <p:spPr bwMode="auto">
              <a:xfrm>
                <a:off x="3191" y="1965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93" name="Line 3362"/>
              <p:cNvSpPr>
                <a:spLocks noChangeShapeType="1"/>
              </p:cNvSpPr>
              <p:nvPr/>
            </p:nvSpPr>
            <p:spPr bwMode="auto">
              <a:xfrm>
                <a:off x="3156" y="1848"/>
                <a:ext cx="34" cy="11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94" name="Line 3363"/>
              <p:cNvSpPr>
                <a:spLocks noChangeShapeType="1"/>
              </p:cNvSpPr>
              <p:nvPr/>
            </p:nvSpPr>
            <p:spPr bwMode="auto">
              <a:xfrm flipV="1">
                <a:off x="3503" y="2622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95" name="Line 3364"/>
              <p:cNvSpPr>
                <a:spLocks noChangeShapeType="1"/>
              </p:cNvSpPr>
              <p:nvPr/>
            </p:nvSpPr>
            <p:spPr bwMode="auto">
              <a:xfrm>
                <a:off x="3524" y="262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96" name="Line 3365"/>
              <p:cNvSpPr>
                <a:spLocks noChangeShapeType="1"/>
              </p:cNvSpPr>
              <p:nvPr/>
            </p:nvSpPr>
            <p:spPr bwMode="auto">
              <a:xfrm>
                <a:off x="3527" y="2622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97" name="Line 3366"/>
              <p:cNvSpPr>
                <a:spLocks noChangeShapeType="1"/>
              </p:cNvSpPr>
              <p:nvPr/>
            </p:nvSpPr>
            <p:spPr bwMode="auto">
              <a:xfrm>
                <a:off x="2750" y="2431"/>
                <a:ext cx="34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98" name="Line 3367"/>
              <p:cNvSpPr>
                <a:spLocks noChangeShapeType="1"/>
              </p:cNvSpPr>
              <p:nvPr/>
            </p:nvSpPr>
            <p:spPr bwMode="auto">
              <a:xfrm flipH="1">
                <a:off x="2784" y="2494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99" name="Line 3368"/>
              <p:cNvSpPr>
                <a:spLocks noChangeShapeType="1"/>
              </p:cNvSpPr>
              <p:nvPr/>
            </p:nvSpPr>
            <p:spPr bwMode="auto">
              <a:xfrm flipV="1">
                <a:off x="2787" y="2458"/>
                <a:ext cx="17" cy="3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00" name="Line 3369"/>
              <p:cNvSpPr>
                <a:spLocks noChangeShapeType="1"/>
              </p:cNvSpPr>
              <p:nvPr/>
            </p:nvSpPr>
            <p:spPr bwMode="auto">
              <a:xfrm>
                <a:off x="2729" y="2477"/>
                <a:ext cx="33" cy="5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01" name="Line 3370"/>
              <p:cNvSpPr>
                <a:spLocks noChangeShapeType="1"/>
              </p:cNvSpPr>
              <p:nvPr/>
            </p:nvSpPr>
            <p:spPr bwMode="auto">
              <a:xfrm flipH="1">
                <a:off x="2762" y="2530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02" name="Line 3371"/>
              <p:cNvSpPr>
                <a:spLocks noChangeShapeType="1"/>
              </p:cNvSpPr>
              <p:nvPr/>
            </p:nvSpPr>
            <p:spPr bwMode="auto">
              <a:xfrm flipV="1">
                <a:off x="2744" y="2533"/>
                <a:ext cx="21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03" name="Line 3372"/>
              <p:cNvSpPr>
                <a:spLocks noChangeShapeType="1"/>
              </p:cNvSpPr>
              <p:nvPr/>
            </p:nvSpPr>
            <p:spPr bwMode="auto">
              <a:xfrm>
                <a:off x="3180" y="2621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04" name="Line 3373"/>
              <p:cNvSpPr>
                <a:spLocks noChangeShapeType="1"/>
              </p:cNvSpPr>
              <p:nvPr/>
            </p:nvSpPr>
            <p:spPr bwMode="auto">
              <a:xfrm>
                <a:off x="3180" y="262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05" name="Line 3374"/>
              <p:cNvSpPr>
                <a:spLocks noChangeShapeType="1"/>
              </p:cNvSpPr>
              <p:nvPr/>
            </p:nvSpPr>
            <p:spPr bwMode="auto">
              <a:xfrm flipV="1">
                <a:off x="3162" y="2622"/>
                <a:ext cx="2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06" name="Line 3375"/>
              <p:cNvSpPr>
                <a:spLocks noChangeShapeType="1"/>
              </p:cNvSpPr>
              <p:nvPr/>
            </p:nvSpPr>
            <p:spPr bwMode="auto">
              <a:xfrm flipV="1">
                <a:off x="3263" y="1563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07" name="Line 3376"/>
              <p:cNvSpPr>
                <a:spLocks noChangeShapeType="1"/>
              </p:cNvSpPr>
              <p:nvPr/>
            </p:nvSpPr>
            <p:spPr bwMode="auto">
              <a:xfrm>
                <a:off x="3266" y="1583"/>
                <a:ext cx="34" cy="5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08" name="Line 3377"/>
              <p:cNvSpPr>
                <a:spLocks noChangeShapeType="1"/>
              </p:cNvSpPr>
              <p:nvPr/>
            </p:nvSpPr>
            <p:spPr bwMode="auto">
              <a:xfrm>
                <a:off x="3284" y="1563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09" name="Line 3378"/>
              <p:cNvSpPr>
                <a:spLocks noChangeShapeType="1"/>
              </p:cNvSpPr>
              <p:nvPr/>
            </p:nvSpPr>
            <p:spPr bwMode="auto">
              <a:xfrm flipH="1">
                <a:off x="3300" y="163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10" name="Line 3379"/>
              <p:cNvSpPr>
                <a:spLocks noChangeShapeType="1"/>
              </p:cNvSpPr>
              <p:nvPr/>
            </p:nvSpPr>
            <p:spPr bwMode="auto">
              <a:xfrm flipV="1">
                <a:off x="3282" y="1638"/>
                <a:ext cx="20" cy="5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11" name="Line 3380"/>
              <p:cNvSpPr>
                <a:spLocks noChangeShapeType="1"/>
              </p:cNvSpPr>
              <p:nvPr/>
            </p:nvSpPr>
            <p:spPr bwMode="auto">
              <a:xfrm flipV="1">
                <a:off x="3257" y="1570"/>
                <a:ext cx="1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12" name="Line 3381"/>
              <p:cNvSpPr>
                <a:spLocks noChangeShapeType="1"/>
              </p:cNvSpPr>
              <p:nvPr/>
            </p:nvSpPr>
            <p:spPr bwMode="auto">
              <a:xfrm>
                <a:off x="3275" y="1568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13" name="Line 3382"/>
              <p:cNvSpPr>
                <a:spLocks noChangeShapeType="1"/>
              </p:cNvSpPr>
              <p:nvPr/>
            </p:nvSpPr>
            <p:spPr bwMode="auto">
              <a:xfrm>
                <a:off x="3278" y="1565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14" name="Line 3383"/>
              <p:cNvSpPr>
                <a:spLocks noChangeShapeType="1"/>
              </p:cNvSpPr>
              <p:nvPr/>
            </p:nvSpPr>
            <p:spPr bwMode="auto">
              <a:xfrm>
                <a:off x="3281" y="1563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15" name="Line 3384"/>
              <p:cNvSpPr>
                <a:spLocks noChangeShapeType="1"/>
              </p:cNvSpPr>
              <p:nvPr/>
            </p:nvSpPr>
            <p:spPr bwMode="auto">
              <a:xfrm flipV="1">
                <a:off x="2766" y="2497"/>
                <a:ext cx="17" cy="3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16" name="Line 3385"/>
              <p:cNvSpPr>
                <a:spLocks noChangeShapeType="1"/>
              </p:cNvSpPr>
              <p:nvPr/>
            </p:nvSpPr>
            <p:spPr bwMode="auto">
              <a:xfrm>
                <a:off x="3429" y="2620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17" name="Line 3386"/>
              <p:cNvSpPr>
                <a:spLocks noChangeShapeType="1"/>
              </p:cNvSpPr>
              <p:nvPr/>
            </p:nvSpPr>
            <p:spPr bwMode="auto">
              <a:xfrm>
                <a:off x="3429" y="262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18" name="Line 3387"/>
              <p:cNvSpPr>
                <a:spLocks noChangeShapeType="1"/>
              </p:cNvSpPr>
              <p:nvPr/>
            </p:nvSpPr>
            <p:spPr bwMode="auto">
              <a:xfrm flipV="1">
                <a:off x="3407" y="2619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19" name="Line 3388"/>
              <p:cNvSpPr>
                <a:spLocks noChangeShapeType="1"/>
              </p:cNvSpPr>
              <p:nvPr/>
            </p:nvSpPr>
            <p:spPr bwMode="auto">
              <a:xfrm>
                <a:off x="3085" y="2618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20" name="Line 3389"/>
              <p:cNvSpPr>
                <a:spLocks noChangeShapeType="1"/>
              </p:cNvSpPr>
              <p:nvPr/>
            </p:nvSpPr>
            <p:spPr bwMode="auto">
              <a:xfrm>
                <a:off x="3085" y="261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21" name="Line 3390"/>
              <p:cNvSpPr>
                <a:spLocks noChangeShapeType="1"/>
              </p:cNvSpPr>
              <p:nvPr/>
            </p:nvSpPr>
            <p:spPr bwMode="auto">
              <a:xfrm flipV="1">
                <a:off x="3067" y="2619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22" name="Line 3391"/>
              <p:cNvSpPr>
                <a:spLocks noChangeShapeType="1"/>
              </p:cNvSpPr>
              <p:nvPr/>
            </p:nvSpPr>
            <p:spPr bwMode="auto">
              <a:xfrm>
                <a:off x="1661" y="2520"/>
                <a:ext cx="18" cy="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23" name="Line 3392"/>
              <p:cNvSpPr>
                <a:spLocks noChangeShapeType="1"/>
              </p:cNvSpPr>
              <p:nvPr/>
            </p:nvSpPr>
            <p:spPr bwMode="auto">
              <a:xfrm flipV="1">
                <a:off x="1679" y="2521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24" name="Line 3393"/>
              <p:cNvSpPr>
                <a:spLocks noChangeShapeType="1"/>
              </p:cNvSpPr>
              <p:nvPr/>
            </p:nvSpPr>
            <p:spPr bwMode="auto">
              <a:xfrm flipV="1">
                <a:off x="1682" y="251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25" name="Line 3394"/>
              <p:cNvSpPr>
                <a:spLocks noChangeShapeType="1"/>
              </p:cNvSpPr>
              <p:nvPr/>
            </p:nvSpPr>
            <p:spPr bwMode="auto">
              <a:xfrm flipV="1">
                <a:off x="1682" y="252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26" name="Line 3395"/>
              <p:cNvSpPr>
                <a:spLocks noChangeShapeType="1"/>
              </p:cNvSpPr>
              <p:nvPr/>
            </p:nvSpPr>
            <p:spPr bwMode="auto">
              <a:xfrm flipV="1">
                <a:off x="1685" y="2492"/>
                <a:ext cx="31" cy="29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27" name="Line 3396"/>
              <p:cNvSpPr>
                <a:spLocks noChangeShapeType="1"/>
              </p:cNvSpPr>
              <p:nvPr/>
            </p:nvSpPr>
            <p:spPr bwMode="auto">
              <a:xfrm>
                <a:off x="2799" y="2573"/>
                <a:ext cx="38" cy="2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28" name="Line 3397"/>
              <p:cNvSpPr>
                <a:spLocks noChangeShapeType="1"/>
              </p:cNvSpPr>
              <p:nvPr/>
            </p:nvSpPr>
            <p:spPr bwMode="auto">
              <a:xfrm>
                <a:off x="2799" y="2573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29" name="Line 3398"/>
              <p:cNvSpPr>
                <a:spLocks noChangeShapeType="1"/>
              </p:cNvSpPr>
              <p:nvPr/>
            </p:nvSpPr>
            <p:spPr bwMode="auto">
              <a:xfrm flipV="1">
                <a:off x="2781" y="2577"/>
                <a:ext cx="18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30" name="Line 3399"/>
              <p:cNvSpPr>
                <a:spLocks noChangeShapeType="1"/>
              </p:cNvSpPr>
              <p:nvPr/>
            </p:nvSpPr>
            <p:spPr bwMode="auto">
              <a:xfrm>
                <a:off x="2894" y="2243"/>
                <a:ext cx="33" cy="9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31" name="Line 3400"/>
              <p:cNvSpPr>
                <a:spLocks noChangeShapeType="1"/>
              </p:cNvSpPr>
              <p:nvPr/>
            </p:nvSpPr>
            <p:spPr bwMode="auto">
              <a:xfrm flipH="1">
                <a:off x="2927" y="2339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32" name="Line 3401"/>
              <p:cNvSpPr>
                <a:spLocks noChangeShapeType="1"/>
              </p:cNvSpPr>
              <p:nvPr/>
            </p:nvSpPr>
            <p:spPr bwMode="auto">
              <a:xfrm flipV="1">
                <a:off x="2931" y="2284"/>
                <a:ext cx="17" cy="5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33" name="Line 3402"/>
              <p:cNvSpPr>
                <a:spLocks noChangeShapeType="1"/>
              </p:cNvSpPr>
              <p:nvPr/>
            </p:nvSpPr>
            <p:spPr bwMode="auto">
              <a:xfrm flipV="1">
                <a:off x="3316" y="2618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34" name="Line 3403"/>
              <p:cNvSpPr>
                <a:spLocks noChangeShapeType="1"/>
              </p:cNvSpPr>
              <p:nvPr/>
            </p:nvSpPr>
            <p:spPr bwMode="auto">
              <a:xfrm>
                <a:off x="3334" y="261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35" name="Line 3404"/>
              <p:cNvSpPr>
                <a:spLocks noChangeShapeType="1"/>
              </p:cNvSpPr>
              <p:nvPr/>
            </p:nvSpPr>
            <p:spPr bwMode="auto">
              <a:xfrm>
                <a:off x="3337" y="2618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36" name="Line 3405"/>
              <p:cNvSpPr>
                <a:spLocks noChangeShapeType="1"/>
              </p:cNvSpPr>
              <p:nvPr/>
            </p:nvSpPr>
            <p:spPr bwMode="auto">
              <a:xfrm>
                <a:off x="2990" y="2613"/>
                <a:ext cx="34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37" name="Line 3406"/>
              <p:cNvSpPr>
                <a:spLocks noChangeShapeType="1"/>
              </p:cNvSpPr>
              <p:nvPr/>
            </p:nvSpPr>
            <p:spPr bwMode="auto">
              <a:xfrm>
                <a:off x="2990" y="2613"/>
                <a:ext cx="3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38" name="Line 3407"/>
              <p:cNvSpPr>
                <a:spLocks noChangeShapeType="1"/>
              </p:cNvSpPr>
              <p:nvPr/>
            </p:nvSpPr>
            <p:spPr bwMode="auto">
              <a:xfrm flipV="1">
                <a:off x="2968" y="2613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39" name="Line 3408"/>
              <p:cNvSpPr>
                <a:spLocks noChangeShapeType="1"/>
              </p:cNvSpPr>
              <p:nvPr/>
            </p:nvSpPr>
            <p:spPr bwMode="auto">
              <a:xfrm>
                <a:off x="3013" y="2087"/>
                <a:ext cx="36" cy="1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0" name="Line 3409"/>
              <p:cNvSpPr>
                <a:spLocks noChangeShapeType="1"/>
              </p:cNvSpPr>
              <p:nvPr/>
            </p:nvSpPr>
            <p:spPr bwMode="auto">
              <a:xfrm>
                <a:off x="3048" y="219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1" name="Line 3410"/>
              <p:cNvSpPr>
                <a:spLocks noChangeShapeType="1"/>
              </p:cNvSpPr>
              <p:nvPr/>
            </p:nvSpPr>
            <p:spPr bwMode="auto">
              <a:xfrm flipV="1">
                <a:off x="3053" y="2136"/>
                <a:ext cx="20" cy="6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2" name="Line 3411"/>
              <p:cNvSpPr>
                <a:spLocks noChangeShapeType="1"/>
              </p:cNvSpPr>
              <p:nvPr/>
            </p:nvSpPr>
            <p:spPr bwMode="auto">
              <a:xfrm flipV="1">
                <a:off x="2873" y="2601"/>
                <a:ext cx="21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3" name="Line 3412"/>
              <p:cNvSpPr>
                <a:spLocks noChangeShapeType="1"/>
              </p:cNvSpPr>
              <p:nvPr/>
            </p:nvSpPr>
            <p:spPr bwMode="auto">
              <a:xfrm>
                <a:off x="2894" y="260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4" name="Line 3413"/>
              <p:cNvSpPr>
                <a:spLocks noChangeShapeType="1"/>
              </p:cNvSpPr>
              <p:nvPr/>
            </p:nvSpPr>
            <p:spPr bwMode="auto">
              <a:xfrm>
                <a:off x="2898" y="260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5" name="Line 3414"/>
              <p:cNvSpPr>
                <a:spLocks noChangeShapeType="1"/>
              </p:cNvSpPr>
              <p:nvPr/>
            </p:nvSpPr>
            <p:spPr bwMode="auto">
              <a:xfrm>
                <a:off x="2898" y="260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6" name="Line 3415"/>
              <p:cNvSpPr>
                <a:spLocks noChangeShapeType="1"/>
              </p:cNvSpPr>
              <p:nvPr/>
            </p:nvSpPr>
            <p:spPr bwMode="auto">
              <a:xfrm>
                <a:off x="2901" y="2603"/>
                <a:ext cx="28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7" name="Line 3416"/>
              <p:cNvSpPr>
                <a:spLocks noChangeShapeType="1"/>
              </p:cNvSpPr>
              <p:nvPr/>
            </p:nvSpPr>
            <p:spPr bwMode="auto">
              <a:xfrm flipV="1">
                <a:off x="3598" y="2624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8" name="Line 3417"/>
              <p:cNvSpPr>
                <a:spLocks noChangeShapeType="1"/>
              </p:cNvSpPr>
              <p:nvPr/>
            </p:nvSpPr>
            <p:spPr bwMode="auto">
              <a:xfrm>
                <a:off x="3582" y="2616"/>
                <a:ext cx="37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9" name="Line 3418"/>
              <p:cNvSpPr>
                <a:spLocks noChangeShapeType="1"/>
              </p:cNvSpPr>
              <p:nvPr/>
            </p:nvSpPr>
            <p:spPr bwMode="auto">
              <a:xfrm>
                <a:off x="3582" y="261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50" name="Line 3419"/>
              <p:cNvSpPr>
                <a:spLocks noChangeShapeType="1"/>
              </p:cNvSpPr>
              <p:nvPr/>
            </p:nvSpPr>
            <p:spPr bwMode="auto">
              <a:xfrm flipV="1">
                <a:off x="3564" y="2618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51" name="Line 3420"/>
              <p:cNvSpPr>
                <a:spLocks noChangeShapeType="1"/>
              </p:cNvSpPr>
              <p:nvPr/>
            </p:nvSpPr>
            <p:spPr bwMode="auto">
              <a:xfrm flipV="1">
                <a:off x="3172" y="1971"/>
                <a:ext cx="20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52" name="Line 3421"/>
              <p:cNvSpPr>
                <a:spLocks noChangeShapeType="1"/>
              </p:cNvSpPr>
              <p:nvPr/>
            </p:nvSpPr>
            <p:spPr bwMode="auto">
              <a:xfrm>
                <a:off x="3170" y="2039"/>
                <a:ext cx="2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53" name="Line 3422"/>
              <p:cNvSpPr>
                <a:spLocks noChangeShapeType="1"/>
              </p:cNvSpPr>
              <p:nvPr/>
            </p:nvSpPr>
            <p:spPr bwMode="auto">
              <a:xfrm>
                <a:off x="3138" y="1921"/>
                <a:ext cx="34" cy="11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54" name="Line 3423"/>
              <p:cNvSpPr>
                <a:spLocks noChangeShapeType="1"/>
              </p:cNvSpPr>
              <p:nvPr/>
            </p:nvSpPr>
            <p:spPr bwMode="auto">
              <a:xfrm>
                <a:off x="2766" y="2536"/>
                <a:ext cx="31" cy="3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55" name="Line 3424"/>
              <p:cNvSpPr>
                <a:spLocks noChangeShapeType="1"/>
              </p:cNvSpPr>
              <p:nvPr/>
            </p:nvSpPr>
            <p:spPr bwMode="auto">
              <a:xfrm flipV="1">
                <a:off x="3220" y="2616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56" name="Line 3425"/>
              <p:cNvSpPr>
                <a:spLocks noChangeShapeType="1"/>
              </p:cNvSpPr>
              <p:nvPr/>
            </p:nvSpPr>
            <p:spPr bwMode="auto">
              <a:xfrm>
                <a:off x="3238" y="261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57" name="Line 3426"/>
              <p:cNvSpPr>
                <a:spLocks noChangeShapeType="1"/>
              </p:cNvSpPr>
              <p:nvPr/>
            </p:nvSpPr>
            <p:spPr bwMode="auto">
              <a:xfrm>
                <a:off x="3242" y="2616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58" name="Line 3427"/>
              <p:cNvSpPr>
                <a:spLocks noChangeShapeType="1"/>
              </p:cNvSpPr>
              <p:nvPr/>
            </p:nvSpPr>
            <p:spPr bwMode="auto">
              <a:xfrm flipV="1">
                <a:off x="1620" y="2520"/>
                <a:ext cx="35" cy="2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59" name="Line 3428"/>
              <p:cNvSpPr>
                <a:spLocks noChangeShapeType="1"/>
              </p:cNvSpPr>
              <p:nvPr/>
            </p:nvSpPr>
            <p:spPr bwMode="auto">
              <a:xfrm flipV="1">
                <a:off x="1620" y="254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60" name="Line 3429"/>
              <p:cNvSpPr>
                <a:spLocks noChangeShapeType="1"/>
              </p:cNvSpPr>
              <p:nvPr/>
            </p:nvSpPr>
            <p:spPr bwMode="auto">
              <a:xfrm>
                <a:off x="1603" y="2543"/>
                <a:ext cx="17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61" name="Line 3430"/>
              <p:cNvSpPr>
                <a:spLocks noChangeShapeType="1"/>
              </p:cNvSpPr>
              <p:nvPr/>
            </p:nvSpPr>
            <p:spPr bwMode="auto">
              <a:xfrm>
                <a:off x="3487" y="2615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62" name="Line 3431"/>
              <p:cNvSpPr>
                <a:spLocks noChangeShapeType="1"/>
              </p:cNvSpPr>
              <p:nvPr/>
            </p:nvSpPr>
            <p:spPr bwMode="auto">
              <a:xfrm>
                <a:off x="3487" y="261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63" name="Line 3432"/>
              <p:cNvSpPr>
                <a:spLocks noChangeShapeType="1"/>
              </p:cNvSpPr>
              <p:nvPr/>
            </p:nvSpPr>
            <p:spPr bwMode="auto">
              <a:xfrm flipV="1">
                <a:off x="3466" y="2613"/>
                <a:ext cx="20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64" name="Line 3433"/>
              <p:cNvSpPr>
                <a:spLocks noChangeShapeType="1"/>
              </p:cNvSpPr>
              <p:nvPr/>
            </p:nvSpPr>
            <p:spPr bwMode="auto">
              <a:xfrm>
                <a:off x="3143" y="2613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65" name="Line 3434"/>
              <p:cNvSpPr>
                <a:spLocks noChangeShapeType="1"/>
              </p:cNvSpPr>
              <p:nvPr/>
            </p:nvSpPr>
            <p:spPr bwMode="auto">
              <a:xfrm>
                <a:off x="3143" y="261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66" name="Line 3435"/>
              <p:cNvSpPr>
                <a:spLocks noChangeShapeType="1"/>
              </p:cNvSpPr>
              <p:nvPr/>
            </p:nvSpPr>
            <p:spPr bwMode="auto">
              <a:xfrm flipV="1">
                <a:off x="3125" y="2615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67" name="Line 3436"/>
              <p:cNvSpPr>
                <a:spLocks noChangeShapeType="1"/>
              </p:cNvSpPr>
              <p:nvPr/>
            </p:nvSpPr>
            <p:spPr bwMode="auto">
              <a:xfrm flipV="1">
                <a:off x="3370" y="2613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3437"/>
            <p:cNvGrpSpPr>
              <a:grpSpLocks/>
            </p:cNvGrpSpPr>
            <p:nvPr/>
          </p:nvGrpSpPr>
          <p:grpSpPr bwMode="auto">
            <a:xfrm>
              <a:off x="1405" y="2891"/>
              <a:ext cx="1853" cy="686"/>
              <a:chOff x="1216" y="1541"/>
              <a:chExt cx="2446" cy="1083"/>
            </a:xfrm>
          </p:grpSpPr>
          <p:sp>
            <p:nvSpPr>
              <p:cNvPr id="31768" name="Line 3438"/>
              <p:cNvSpPr>
                <a:spLocks noChangeShapeType="1"/>
              </p:cNvSpPr>
              <p:nvPr/>
            </p:nvSpPr>
            <p:spPr bwMode="auto">
              <a:xfrm>
                <a:off x="3392" y="261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9" name="Line 3439"/>
              <p:cNvSpPr>
                <a:spLocks noChangeShapeType="1"/>
              </p:cNvSpPr>
              <p:nvPr/>
            </p:nvSpPr>
            <p:spPr bwMode="auto">
              <a:xfrm>
                <a:off x="3395" y="2613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0" name="Line 3440"/>
              <p:cNvSpPr>
                <a:spLocks noChangeShapeType="1"/>
              </p:cNvSpPr>
              <p:nvPr/>
            </p:nvSpPr>
            <p:spPr bwMode="auto">
              <a:xfrm flipV="1">
                <a:off x="1544" y="2561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1" name="Line 3441"/>
              <p:cNvSpPr>
                <a:spLocks noChangeShapeType="1"/>
              </p:cNvSpPr>
              <p:nvPr/>
            </p:nvSpPr>
            <p:spPr bwMode="auto">
              <a:xfrm flipV="1">
                <a:off x="1562" y="255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2" name="Line 3442"/>
              <p:cNvSpPr>
                <a:spLocks noChangeShapeType="1"/>
              </p:cNvSpPr>
              <p:nvPr/>
            </p:nvSpPr>
            <p:spPr bwMode="auto">
              <a:xfrm flipV="1">
                <a:off x="1565" y="255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3" name="Line 3443"/>
              <p:cNvSpPr>
                <a:spLocks noChangeShapeType="1"/>
              </p:cNvSpPr>
              <p:nvPr/>
            </p:nvSpPr>
            <p:spPr bwMode="auto">
              <a:xfrm flipV="1">
                <a:off x="1565" y="255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4" name="Line 3444"/>
              <p:cNvSpPr>
                <a:spLocks noChangeShapeType="1"/>
              </p:cNvSpPr>
              <p:nvPr/>
            </p:nvSpPr>
            <p:spPr bwMode="auto">
              <a:xfrm flipV="1">
                <a:off x="1569" y="2543"/>
                <a:ext cx="27" cy="16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5" name="Line 3445"/>
              <p:cNvSpPr>
                <a:spLocks noChangeShapeType="1"/>
              </p:cNvSpPr>
              <p:nvPr/>
            </p:nvSpPr>
            <p:spPr bwMode="auto">
              <a:xfrm>
                <a:off x="3048" y="2609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6" name="Line 3446"/>
              <p:cNvSpPr>
                <a:spLocks noChangeShapeType="1"/>
              </p:cNvSpPr>
              <p:nvPr/>
            </p:nvSpPr>
            <p:spPr bwMode="auto">
              <a:xfrm>
                <a:off x="3048" y="260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7" name="Line 3447"/>
              <p:cNvSpPr>
                <a:spLocks noChangeShapeType="1"/>
              </p:cNvSpPr>
              <p:nvPr/>
            </p:nvSpPr>
            <p:spPr bwMode="auto">
              <a:xfrm flipV="1">
                <a:off x="3027" y="2609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8" name="Line 3448"/>
              <p:cNvSpPr>
                <a:spLocks noChangeShapeType="1"/>
              </p:cNvSpPr>
              <p:nvPr/>
            </p:nvSpPr>
            <p:spPr bwMode="auto">
              <a:xfrm flipV="1">
                <a:off x="1463" y="258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9" name="Line 3449"/>
              <p:cNvSpPr>
                <a:spLocks noChangeShapeType="1"/>
              </p:cNvSpPr>
              <p:nvPr/>
            </p:nvSpPr>
            <p:spPr bwMode="auto">
              <a:xfrm flipV="1">
                <a:off x="1476" y="257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80" name="Line 3450"/>
              <p:cNvSpPr>
                <a:spLocks noChangeShapeType="1"/>
              </p:cNvSpPr>
              <p:nvPr/>
            </p:nvSpPr>
            <p:spPr bwMode="auto">
              <a:xfrm>
                <a:off x="2872" y="2306"/>
                <a:ext cx="34" cy="8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81" name="Line 3451"/>
              <p:cNvSpPr>
                <a:spLocks noChangeShapeType="1"/>
              </p:cNvSpPr>
              <p:nvPr/>
            </p:nvSpPr>
            <p:spPr bwMode="auto">
              <a:xfrm flipH="1">
                <a:off x="2906" y="2389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82" name="Line 3452"/>
              <p:cNvSpPr>
                <a:spLocks noChangeShapeType="1"/>
              </p:cNvSpPr>
              <p:nvPr/>
            </p:nvSpPr>
            <p:spPr bwMode="auto">
              <a:xfrm flipV="1">
                <a:off x="2909" y="2343"/>
                <a:ext cx="17" cy="4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83" name="Line 3453"/>
              <p:cNvSpPr>
                <a:spLocks noChangeShapeType="1"/>
              </p:cNvSpPr>
              <p:nvPr/>
            </p:nvSpPr>
            <p:spPr bwMode="auto">
              <a:xfrm flipV="1">
                <a:off x="1504" y="2563"/>
                <a:ext cx="34" cy="1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84" name="Line 3454"/>
              <p:cNvSpPr>
                <a:spLocks noChangeShapeType="1"/>
              </p:cNvSpPr>
              <p:nvPr/>
            </p:nvSpPr>
            <p:spPr bwMode="auto">
              <a:xfrm flipV="1">
                <a:off x="1504" y="257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85" name="Line 3455"/>
              <p:cNvSpPr>
                <a:spLocks noChangeShapeType="1"/>
              </p:cNvSpPr>
              <p:nvPr/>
            </p:nvSpPr>
            <p:spPr bwMode="auto">
              <a:xfrm flipV="1">
                <a:off x="1493" y="2574"/>
                <a:ext cx="10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86" name="Line 3456"/>
              <p:cNvSpPr>
                <a:spLocks noChangeShapeType="1"/>
              </p:cNvSpPr>
              <p:nvPr/>
            </p:nvSpPr>
            <p:spPr bwMode="auto">
              <a:xfrm>
                <a:off x="2858" y="2579"/>
                <a:ext cx="37" cy="2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87" name="Line 3457"/>
              <p:cNvSpPr>
                <a:spLocks noChangeShapeType="1"/>
              </p:cNvSpPr>
              <p:nvPr/>
            </p:nvSpPr>
            <p:spPr bwMode="auto">
              <a:xfrm>
                <a:off x="2858" y="2579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88" name="Line 3458"/>
              <p:cNvSpPr>
                <a:spLocks noChangeShapeType="1"/>
              </p:cNvSpPr>
              <p:nvPr/>
            </p:nvSpPr>
            <p:spPr bwMode="auto">
              <a:xfrm flipV="1">
                <a:off x="2840" y="2580"/>
                <a:ext cx="17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89" name="Line 3459"/>
              <p:cNvSpPr>
                <a:spLocks noChangeShapeType="1"/>
              </p:cNvSpPr>
              <p:nvPr/>
            </p:nvSpPr>
            <p:spPr bwMode="auto">
              <a:xfrm>
                <a:off x="3282" y="1697"/>
                <a:ext cx="33" cy="10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0" name="Line 3460"/>
              <p:cNvSpPr>
                <a:spLocks noChangeShapeType="1"/>
              </p:cNvSpPr>
              <p:nvPr/>
            </p:nvSpPr>
            <p:spPr bwMode="auto">
              <a:xfrm>
                <a:off x="3313" y="1798"/>
                <a:ext cx="2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1" name="Line 3461"/>
              <p:cNvSpPr>
                <a:spLocks noChangeShapeType="1"/>
              </p:cNvSpPr>
              <p:nvPr/>
            </p:nvSpPr>
            <p:spPr bwMode="auto">
              <a:xfrm flipV="1">
                <a:off x="3303" y="1595"/>
                <a:ext cx="18" cy="3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2" name="Line 3462"/>
              <p:cNvSpPr>
                <a:spLocks noChangeShapeType="1"/>
              </p:cNvSpPr>
              <p:nvPr/>
            </p:nvSpPr>
            <p:spPr bwMode="auto">
              <a:xfrm>
                <a:off x="3287" y="1565"/>
                <a:ext cx="34" cy="3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3" name="Line 3463"/>
              <p:cNvSpPr>
                <a:spLocks noChangeShapeType="1"/>
              </p:cNvSpPr>
              <p:nvPr/>
            </p:nvSpPr>
            <p:spPr bwMode="auto">
              <a:xfrm>
                <a:off x="3303" y="1643"/>
                <a:ext cx="34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4" name="Line 3464"/>
              <p:cNvSpPr>
                <a:spLocks noChangeShapeType="1"/>
              </p:cNvSpPr>
              <p:nvPr/>
            </p:nvSpPr>
            <p:spPr bwMode="auto">
              <a:xfrm>
                <a:off x="3335" y="1734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5" name="Line 3465"/>
              <p:cNvSpPr>
                <a:spLocks noChangeShapeType="1"/>
              </p:cNvSpPr>
              <p:nvPr/>
            </p:nvSpPr>
            <p:spPr bwMode="auto">
              <a:xfrm flipV="1">
                <a:off x="3319" y="1739"/>
                <a:ext cx="17" cy="6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6" name="Line 3466"/>
              <p:cNvSpPr>
                <a:spLocks noChangeShapeType="1"/>
              </p:cNvSpPr>
              <p:nvPr/>
            </p:nvSpPr>
            <p:spPr bwMode="auto">
              <a:xfrm>
                <a:off x="2953" y="2600"/>
                <a:ext cx="37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7" name="Line 3467"/>
              <p:cNvSpPr>
                <a:spLocks noChangeShapeType="1"/>
              </p:cNvSpPr>
              <p:nvPr/>
            </p:nvSpPr>
            <p:spPr bwMode="auto">
              <a:xfrm>
                <a:off x="2953" y="2600"/>
                <a:ext cx="3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8" name="Line 3468"/>
              <p:cNvSpPr>
                <a:spLocks noChangeShapeType="1"/>
              </p:cNvSpPr>
              <p:nvPr/>
            </p:nvSpPr>
            <p:spPr bwMode="auto">
              <a:xfrm flipV="1">
                <a:off x="2931" y="2602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9" name="Line 3469"/>
              <p:cNvSpPr>
                <a:spLocks noChangeShapeType="1"/>
              </p:cNvSpPr>
              <p:nvPr/>
            </p:nvSpPr>
            <p:spPr bwMode="auto">
              <a:xfrm flipV="1">
                <a:off x="3287" y="1558"/>
                <a:ext cx="18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00" name="Line 3470"/>
              <p:cNvSpPr>
                <a:spLocks noChangeShapeType="1"/>
              </p:cNvSpPr>
              <p:nvPr/>
            </p:nvSpPr>
            <p:spPr bwMode="auto">
              <a:xfrm>
                <a:off x="3305" y="155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01" name="Line 3471"/>
              <p:cNvSpPr>
                <a:spLocks noChangeShapeType="1"/>
              </p:cNvSpPr>
              <p:nvPr/>
            </p:nvSpPr>
            <p:spPr bwMode="auto">
              <a:xfrm>
                <a:off x="3297" y="2611"/>
                <a:ext cx="30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02" name="Line 3472"/>
              <p:cNvSpPr>
                <a:spLocks noChangeShapeType="1"/>
              </p:cNvSpPr>
              <p:nvPr/>
            </p:nvSpPr>
            <p:spPr bwMode="auto">
              <a:xfrm>
                <a:off x="3297" y="261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03" name="Line 3473"/>
              <p:cNvSpPr>
                <a:spLocks noChangeShapeType="1"/>
              </p:cNvSpPr>
              <p:nvPr/>
            </p:nvSpPr>
            <p:spPr bwMode="auto">
              <a:xfrm flipV="1">
                <a:off x="3279" y="2610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04" name="Line 3474"/>
              <p:cNvSpPr>
                <a:spLocks noChangeShapeType="1"/>
              </p:cNvSpPr>
              <p:nvPr/>
            </p:nvSpPr>
            <p:spPr bwMode="auto">
              <a:xfrm>
                <a:off x="3260" y="1761"/>
                <a:ext cx="34" cy="1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05" name="Line 3475"/>
              <p:cNvSpPr>
                <a:spLocks noChangeShapeType="1"/>
              </p:cNvSpPr>
              <p:nvPr/>
            </p:nvSpPr>
            <p:spPr bwMode="auto">
              <a:xfrm flipH="1">
                <a:off x="3294" y="1872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06" name="Line 3476"/>
              <p:cNvSpPr>
                <a:spLocks noChangeShapeType="1"/>
              </p:cNvSpPr>
              <p:nvPr/>
            </p:nvSpPr>
            <p:spPr bwMode="auto">
              <a:xfrm flipV="1">
                <a:off x="3297" y="1805"/>
                <a:ext cx="17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07" name="Line 3477"/>
              <p:cNvSpPr>
                <a:spLocks noChangeShapeType="1"/>
              </p:cNvSpPr>
              <p:nvPr/>
            </p:nvSpPr>
            <p:spPr bwMode="auto">
              <a:xfrm>
                <a:off x="1216" y="2615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08" name="Line 3478"/>
              <p:cNvSpPr>
                <a:spLocks noChangeShapeType="1"/>
              </p:cNvSpPr>
              <p:nvPr/>
            </p:nvSpPr>
            <p:spPr bwMode="auto">
              <a:xfrm flipV="1">
                <a:off x="3324" y="1564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09" name="Line 3479"/>
              <p:cNvSpPr>
                <a:spLocks noChangeShapeType="1"/>
              </p:cNvSpPr>
              <p:nvPr/>
            </p:nvSpPr>
            <p:spPr bwMode="auto">
              <a:xfrm>
                <a:off x="3324" y="1599"/>
                <a:ext cx="34" cy="7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10" name="Line 3480"/>
              <p:cNvSpPr>
                <a:spLocks noChangeShapeType="1"/>
              </p:cNvSpPr>
              <p:nvPr/>
            </p:nvSpPr>
            <p:spPr bwMode="auto">
              <a:xfrm>
                <a:off x="3342" y="1564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11" name="Line 3481"/>
              <p:cNvSpPr>
                <a:spLocks noChangeShapeType="1"/>
              </p:cNvSpPr>
              <p:nvPr/>
            </p:nvSpPr>
            <p:spPr bwMode="auto">
              <a:xfrm flipH="1">
                <a:off x="3358" y="1669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12" name="Line 3482"/>
              <p:cNvSpPr>
                <a:spLocks noChangeShapeType="1"/>
              </p:cNvSpPr>
              <p:nvPr/>
            </p:nvSpPr>
            <p:spPr bwMode="auto">
              <a:xfrm flipV="1">
                <a:off x="3340" y="1674"/>
                <a:ext cx="21" cy="5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13" name="Line 3483"/>
              <p:cNvSpPr>
                <a:spLocks noChangeShapeType="1"/>
              </p:cNvSpPr>
              <p:nvPr/>
            </p:nvSpPr>
            <p:spPr bwMode="auto">
              <a:xfrm>
                <a:off x="3309" y="1558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14" name="Line 3484"/>
              <p:cNvSpPr>
                <a:spLocks noChangeShapeType="1"/>
              </p:cNvSpPr>
              <p:nvPr/>
            </p:nvSpPr>
            <p:spPr bwMode="auto">
              <a:xfrm flipV="1">
                <a:off x="3527" y="2609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15" name="Line 3485"/>
              <p:cNvSpPr>
                <a:spLocks noChangeShapeType="1"/>
              </p:cNvSpPr>
              <p:nvPr/>
            </p:nvSpPr>
            <p:spPr bwMode="auto">
              <a:xfrm>
                <a:off x="3545" y="260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16" name="Line 3486"/>
              <p:cNvSpPr>
                <a:spLocks noChangeShapeType="1"/>
              </p:cNvSpPr>
              <p:nvPr/>
            </p:nvSpPr>
            <p:spPr bwMode="auto">
              <a:xfrm>
                <a:off x="3549" y="2609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17" name="Line 3487"/>
              <p:cNvSpPr>
                <a:spLocks noChangeShapeType="1"/>
              </p:cNvSpPr>
              <p:nvPr/>
            </p:nvSpPr>
            <p:spPr bwMode="auto">
              <a:xfrm flipV="1">
                <a:off x="3180" y="2608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18" name="Line 3488"/>
              <p:cNvSpPr>
                <a:spLocks noChangeShapeType="1"/>
              </p:cNvSpPr>
              <p:nvPr/>
            </p:nvSpPr>
            <p:spPr bwMode="auto">
              <a:xfrm>
                <a:off x="3201" y="260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19" name="Line 3489"/>
              <p:cNvSpPr>
                <a:spLocks noChangeShapeType="1"/>
              </p:cNvSpPr>
              <p:nvPr/>
            </p:nvSpPr>
            <p:spPr bwMode="auto">
              <a:xfrm>
                <a:off x="3205" y="261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0" name="Line 3490"/>
              <p:cNvSpPr>
                <a:spLocks noChangeShapeType="1"/>
              </p:cNvSpPr>
              <p:nvPr/>
            </p:nvSpPr>
            <p:spPr bwMode="auto">
              <a:xfrm>
                <a:off x="3205" y="260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1" name="Line 3491"/>
              <p:cNvSpPr>
                <a:spLocks noChangeShapeType="1"/>
              </p:cNvSpPr>
              <p:nvPr/>
            </p:nvSpPr>
            <p:spPr bwMode="auto">
              <a:xfrm>
                <a:off x="3208" y="2611"/>
                <a:ext cx="28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2" name="Line 3492"/>
              <p:cNvSpPr>
                <a:spLocks noChangeShapeType="1"/>
              </p:cNvSpPr>
              <p:nvPr/>
            </p:nvSpPr>
            <p:spPr bwMode="auto">
              <a:xfrm flipV="1">
                <a:off x="3028" y="2204"/>
                <a:ext cx="21" cy="6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3" name="Line 3493"/>
              <p:cNvSpPr>
                <a:spLocks noChangeShapeType="1"/>
              </p:cNvSpPr>
              <p:nvPr/>
            </p:nvSpPr>
            <p:spPr bwMode="auto">
              <a:xfrm>
                <a:off x="3026" y="2263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4" name="Line 3494"/>
              <p:cNvSpPr>
                <a:spLocks noChangeShapeType="1"/>
              </p:cNvSpPr>
              <p:nvPr/>
            </p:nvSpPr>
            <p:spPr bwMode="auto">
              <a:xfrm>
                <a:off x="2995" y="2157"/>
                <a:ext cx="34" cy="10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5" name="Line 3495"/>
              <p:cNvSpPr>
                <a:spLocks noChangeShapeType="1"/>
              </p:cNvSpPr>
              <p:nvPr/>
            </p:nvSpPr>
            <p:spPr bwMode="auto">
              <a:xfrm flipV="1">
                <a:off x="3150" y="2046"/>
                <a:ext cx="21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6" name="Line 3496"/>
              <p:cNvSpPr>
                <a:spLocks noChangeShapeType="1"/>
              </p:cNvSpPr>
              <p:nvPr/>
            </p:nvSpPr>
            <p:spPr bwMode="auto">
              <a:xfrm flipH="1">
                <a:off x="3150" y="2112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7" name="Line 3497"/>
              <p:cNvSpPr>
                <a:spLocks noChangeShapeType="1"/>
              </p:cNvSpPr>
              <p:nvPr/>
            </p:nvSpPr>
            <p:spPr bwMode="auto">
              <a:xfrm>
                <a:off x="3117" y="1995"/>
                <a:ext cx="34" cy="11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8" name="Line 3498"/>
              <p:cNvSpPr>
                <a:spLocks noChangeShapeType="1"/>
              </p:cNvSpPr>
              <p:nvPr/>
            </p:nvSpPr>
            <p:spPr bwMode="auto">
              <a:xfrm flipV="1">
                <a:off x="2803" y="2547"/>
                <a:ext cx="18" cy="2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9" name="Line 3499"/>
              <p:cNvSpPr>
                <a:spLocks noChangeShapeType="1"/>
              </p:cNvSpPr>
              <p:nvPr/>
            </p:nvSpPr>
            <p:spPr bwMode="auto">
              <a:xfrm>
                <a:off x="2821" y="2547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0" name="Line 3500"/>
              <p:cNvSpPr>
                <a:spLocks noChangeShapeType="1"/>
              </p:cNvSpPr>
              <p:nvPr/>
            </p:nvSpPr>
            <p:spPr bwMode="auto">
              <a:xfrm>
                <a:off x="2824" y="2549"/>
                <a:ext cx="31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1" name="Line 3501"/>
              <p:cNvSpPr>
                <a:spLocks noChangeShapeType="1"/>
              </p:cNvSpPr>
              <p:nvPr/>
            </p:nvSpPr>
            <p:spPr bwMode="auto">
              <a:xfrm>
                <a:off x="2787" y="2500"/>
                <a:ext cx="34" cy="4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2" name="Line 3502"/>
              <p:cNvSpPr>
                <a:spLocks noChangeShapeType="1"/>
              </p:cNvSpPr>
              <p:nvPr/>
            </p:nvSpPr>
            <p:spPr bwMode="auto">
              <a:xfrm flipV="1">
                <a:off x="3432" y="2608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3" name="Line 3503"/>
              <p:cNvSpPr>
                <a:spLocks noChangeShapeType="1"/>
              </p:cNvSpPr>
              <p:nvPr/>
            </p:nvSpPr>
            <p:spPr bwMode="auto">
              <a:xfrm>
                <a:off x="3450" y="260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4" name="Line 3504"/>
              <p:cNvSpPr>
                <a:spLocks noChangeShapeType="1"/>
              </p:cNvSpPr>
              <p:nvPr/>
            </p:nvSpPr>
            <p:spPr bwMode="auto">
              <a:xfrm>
                <a:off x="3453" y="2608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5" name="Line 3505"/>
              <p:cNvSpPr>
                <a:spLocks noChangeShapeType="1"/>
              </p:cNvSpPr>
              <p:nvPr/>
            </p:nvSpPr>
            <p:spPr bwMode="auto">
              <a:xfrm>
                <a:off x="3106" y="2605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6" name="Line 3506"/>
              <p:cNvSpPr>
                <a:spLocks noChangeShapeType="1"/>
              </p:cNvSpPr>
              <p:nvPr/>
            </p:nvSpPr>
            <p:spPr bwMode="auto">
              <a:xfrm>
                <a:off x="3106" y="260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7" name="Line 3507"/>
              <p:cNvSpPr>
                <a:spLocks noChangeShapeType="1"/>
              </p:cNvSpPr>
              <p:nvPr/>
            </p:nvSpPr>
            <p:spPr bwMode="auto">
              <a:xfrm flipV="1">
                <a:off x="3085" y="2605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8" name="Line 3508"/>
              <p:cNvSpPr>
                <a:spLocks noChangeShapeType="1"/>
              </p:cNvSpPr>
              <p:nvPr/>
            </p:nvSpPr>
            <p:spPr bwMode="auto">
              <a:xfrm>
                <a:off x="2851" y="2364"/>
                <a:ext cx="34" cy="7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9" name="Line 3509"/>
              <p:cNvSpPr>
                <a:spLocks noChangeShapeType="1"/>
              </p:cNvSpPr>
              <p:nvPr/>
            </p:nvSpPr>
            <p:spPr bwMode="auto">
              <a:xfrm>
                <a:off x="2883" y="2437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0" name="Line 3510"/>
              <p:cNvSpPr>
                <a:spLocks noChangeShapeType="1"/>
              </p:cNvSpPr>
              <p:nvPr/>
            </p:nvSpPr>
            <p:spPr bwMode="auto">
              <a:xfrm flipV="1">
                <a:off x="2888" y="2393"/>
                <a:ext cx="20" cy="4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1" name="Line 3511"/>
              <p:cNvSpPr>
                <a:spLocks noChangeShapeType="1"/>
              </p:cNvSpPr>
              <p:nvPr/>
            </p:nvSpPr>
            <p:spPr bwMode="auto">
              <a:xfrm>
                <a:off x="2808" y="246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2" name="Line 3512"/>
              <p:cNvSpPr>
                <a:spLocks noChangeShapeType="1"/>
              </p:cNvSpPr>
              <p:nvPr/>
            </p:nvSpPr>
            <p:spPr bwMode="auto">
              <a:xfrm>
                <a:off x="3011" y="2598"/>
                <a:ext cx="34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3" name="Line 3513"/>
              <p:cNvSpPr>
                <a:spLocks noChangeShapeType="1"/>
              </p:cNvSpPr>
              <p:nvPr/>
            </p:nvSpPr>
            <p:spPr bwMode="auto">
              <a:xfrm>
                <a:off x="3011" y="259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4" name="Line 3514"/>
              <p:cNvSpPr>
                <a:spLocks noChangeShapeType="1"/>
              </p:cNvSpPr>
              <p:nvPr/>
            </p:nvSpPr>
            <p:spPr bwMode="auto">
              <a:xfrm flipV="1">
                <a:off x="2990" y="2599"/>
                <a:ext cx="20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5" name="Line 3515"/>
              <p:cNvSpPr>
                <a:spLocks noChangeShapeType="1"/>
              </p:cNvSpPr>
              <p:nvPr/>
            </p:nvSpPr>
            <p:spPr bwMode="auto">
              <a:xfrm flipV="1">
                <a:off x="3337" y="2606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6" name="Line 3516"/>
              <p:cNvSpPr>
                <a:spLocks noChangeShapeType="1"/>
              </p:cNvSpPr>
              <p:nvPr/>
            </p:nvSpPr>
            <p:spPr bwMode="auto">
              <a:xfrm>
                <a:off x="3355" y="260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7" name="Line 3517"/>
              <p:cNvSpPr>
                <a:spLocks noChangeShapeType="1"/>
              </p:cNvSpPr>
              <p:nvPr/>
            </p:nvSpPr>
            <p:spPr bwMode="auto">
              <a:xfrm>
                <a:off x="3358" y="2606"/>
                <a:ext cx="28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8" name="Line 3518"/>
              <p:cNvSpPr>
                <a:spLocks noChangeShapeType="1"/>
              </p:cNvSpPr>
              <p:nvPr/>
            </p:nvSpPr>
            <p:spPr bwMode="auto">
              <a:xfrm flipV="1">
                <a:off x="2894" y="2583"/>
                <a:ext cx="22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9" name="Line 3519"/>
              <p:cNvSpPr>
                <a:spLocks noChangeShapeType="1"/>
              </p:cNvSpPr>
              <p:nvPr/>
            </p:nvSpPr>
            <p:spPr bwMode="auto">
              <a:xfrm>
                <a:off x="2916" y="258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0" name="Line 3520"/>
              <p:cNvSpPr>
                <a:spLocks noChangeShapeType="1"/>
              </p:cNvSpPr>
              <p:nvPr/>
            </p:nvSpPr>
            <p:spPr bwMode="auto">
              <a:xfrm>
                <a:off x="2919" y="2583"/>
                <a:ext cx="35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1" name="Line 3521"/>
              <p:cNvSpPr>
                <a:spLocks noChangeShapeType="1"/>
              </p:cNvSpPr>
              <p:nvPr/>
            </p:nvSpPr>
            <p:spPr bwMode="auto">
              <a:xfrm>
                <a:off x="3239" y="1830"/>
                <a:ext cx="34" cy="12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2" name="Line 3522"/>
              <p:cNvSpPr>
                <a:spLocks noChangeShapeType="1"/>
              </p:cNvSpPr>
              <p:nvPr/>
            </p:nvSpPr>
            <p:spPr bwMode="auto">
              <a:xfrm flipH="1">
                <a:off x="3273" y="1948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3" name="Line 3523"/>
              <p:cNvSpPr>
                <a:spLocks noChangeShapeType="1"/>
              </p:cNvSpPr>
              <p:nvPr/>
            </p:nvSpPr>
            <p:spPr bwMode="auto">
              <a:xfrm flipV="1">
                <a:off x="3276" y="1880"/>
                <a:ext cx="17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4" name="Line 3524"/>
              <p:cNvSpPr>
                <a:spLocks noChangeShapeType="1"/>
              </p:cNvSpPr>
              <p:nvPr/>
            </p:nvSpPr>
            <p:spPr bwMode="auto">
              <a:xfrm flipV="1">
                <a:off x="3586" y="2604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5" name="Line 3525"/>
              <p:cNvSpPr>
                <a:spLocks noChangeShapeType="1"/>
              </p:cNvSpPr>
              <p:nvPr/>
            </p:nvSpPr>
            <p:spPr bwMode="auto">
              <a:xfrm>
                <a:off x="3604" y="260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6" name="Line 3526"/>
              <p:cNvSpPr>
                <a:spLocks noChangeShapeType="1"/>
              </p:cNvSpPr>
              <p:nvPr/>
            </p:nvSpPr>
            <p:spPr bwMode="auto">
              <a:xfrm flipV="1">
                <a:off x="3622" y="2611"/>
                <a:ext cx="18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7" name="Line 3527"/>
              <p:cNvSpPr>
                <a:spLocks noChangeShapeType="1"/>
              </p:cNvSpPr>
              <p:nvPr/>
            </p:nvSpPr>
            <p:spPr bwMode="auto">
              <a:xfrm>
                <a:off x="3607" y="2604"/>
                <a:ext cx="33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8" name="Line 3528"/>
              <p:cNvSpPr>
                <a:spLocks noChangeShapeType="1"/>
              </p:cNvSpPr>
              <p:nvPr/>
            </p:nvSpPr>
            <p:spPr bwMode="auto">
              <a:xfrm>
                <a:off x="2830" y="2414"/>
                <a:ext cx="33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9" name="Line 3529"/>
              <p:cNvSpPr>
                <a:spLocks noChangeShapeType="1"/>
              </p:cNvSpPr>
              <p:nvPr/>
            </p:nvSpPr>
            <p:spPr bwMode="auto">
              <a:xfrm>
                <a:off x="2861" y="2476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0" name="Line 3530"/>
              <p:cNvSpPr>
                <a:spLocks noChangeShapeType="1"/>
              </p:cNvSpPr>
              <p:nvPr/>
            </p:nvSpPr>
            <p:spPr bwMode="auto">
              <a:xfrm flipV="1">
                <a:off x="2867" y="2440"/>
                <a:ext cx="17" cy="3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1" name="Line 3531"/>
              <p:cNvSpPr>
                <a:spLocks noChangeShapeType="1"/>
              </p:cNvSpPr>
              <p:nvPr/>
            </p:nvSpPr>
            <p:spPr bwMode="auto">
              <a:xfrm flipV="1">
                <a:off x="2824" y="2516"/>
                <a:ext cx="18" cy="2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2" name="Line 3532"/>
              <p:cNvSpPr>
                <a:spLocks noChangeShapeType="1"/>
              </p:cNvSpPr>
              <p:nvPr/>
            </p:nvSpPr>
            <p:spPr bwMode="auto">
              <a:xfrm>
                <a:off x="2808" y="2460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3" name="Line 3533"/>
              <p:cNvSpPr>
                <a:spLocks noChangeShapeType="1"/>
              </p:cNvSpPr>
              <p:nvPr/>
            </p:nvSpPr>
            <p:spPr bwMode="auto">
              <a:xfrm>
                <a:off x="2812" y="2467"/>
                <a:ext cx="30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4" name="Line 3534"/>
              <p:cNvSpPr>
                <a:spLocks noChangeShapeType="1"/>
              </p:cNvSpPr>
              <p:nvPr/>
            </p:nvSpPr>
            <p:spPr bwMode="auto">
              <a:xfrm flipV="1">
                <a:off x="3238" y="2603"/>
                <a:ext cx="22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5" name="Line 3535"/>
              <p:cNvSpPr>
                <a:spLocks noChangeShapeType="1"/>
              </p:cNvSpPr>
              <p:nvPr/>
            </p:nvSpPr>
            <p:spPr bwMode="auto">
              <a:xfrm>
                <a:off x="3260" y="260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6" name="Line 3536"/>
              <p:cNvSpPr>
                <a:spLocks noChangeShapeType="1"/>
              </p:cNvSpPr>
              <p:nvPr/>
            </p:nvSpPr>
            <p:spPr bwMode="auto">
              <a:xfrm>
                <a:off x="3263" y="2603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7" name="Line 3537"/>
              <p:cNvSpPr>
                <a:spLocks noChangeShapeType="1"/>
              </p:cNvSpPr>
              <p:nvPr/>
            </p:nvSpPr>
            <p:spPr bwMode="auto">
              <a:xfrm flipV="1">
                <a:off x="3361" y="1621"/>
                <a:ext cx="18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8" name="Line 3538"/>
              <p:cNvSpPr>
                <a:spLocks noChangeShapeType="1"/>
              </p:cNvSpPr>
              <p:nvPr/>
            </p:nvSpPr>
            <p:spPr bwMode="auto">
              <a:xfrm>
                <a:off x="3346" y="1566"/>
                <a:ext cx="33" cy="5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9" name="Line 3539"/>
              <p:cNvSpPr>
                <a:spLocks noChangeShapeType="1"/>
              </p:cNvSpPr>
              <p:nvPr/>
            </p:nvSpPr>
            <p:spPr bwMode="auto">
              <a:xfrm flipV="1">
                <a:off x="3342" y="1546"/>
                <a:ext cx="22" cy="1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0" name="Line 3540"/>
              <p:cNvSpPr>
                <a:spLocks noChangeShapeType="1"/>
              </p:cNvSpPr>
              <p:nvPr/>
            </p:nvSpPr>
            <p:spPr bwMode="auto">
              <a:xfrm>
                <a:off x="3364" y="1546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1" name="Line 3541"/>
              <p:cNvSpPr>
                <a:spLocks noChangeShapeType="1"/>
              </p:cNvSpPr>
              <p:nvPr/>
            </p:nvSpPr>
            <p:spPr bwMode="auto">
              <a:xfrm>
                <a:off x="3381" y="161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2" name="Line 3542"/>
              <p:cNvSpPr>
                <a:spLocks noChangeShapeType="1"/>
              </p:cNvSpPr>
              <p:nvPr/>
            </p:nvSpPr>
            <p:spPr bwMode="auto">
              <a:xfrm flipV="1">
                <a:off x="3337" y="1548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3" name="Line 3543"/>
              <p:cNvSpPr>
                <a:spLocks noChangeShapeType="1"/>
              </p:cNvSpPr>
              <p:nvPr/>
            </p:nvSpPr>
            <p:spPr bwMode="auto">
              <a:xfrm>
                <a:off x="3358" y="1546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4" name="Line 3544"/>
              <p:cNvSpPr>
                <a:spLocks noChangeShapeType="1"/>
              </p:cNvSpPr>
              <p:nvPr/>
            </p:nvSpPr>
            <p:spPr bwMode="auto">
              <a:xfrm>
                <a:off x="3361" y="1543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5" name="Line 3545"/>
              <p:cNvSpPr>
                <a:spLocks noChangeShapeType="1"/>
              </p:cNvSpPr>
              <p:nvPr/>
            </p:nvSpPr>
            <p:spPr bwMode="auto">
              <a:xfrm flipV="1">
                <a:off x="2845" y="2482"/>
                <a:ext cx="17" cy="3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6" name="Line 3546"/>
              <p:cNvSpPr>
                <a:spLocks noChangeShapeType="1"/>
              </p:cNvSpPr>
              <p:nvPr/>
            </p:nvSpPr>
            <p:spPr bwMode="auto">
              <a:xfrm flipV="1">
                <a:off x="3490" y="2602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7" name="Line 3547"/>
              <p:cNvSpPr>
                <a:spLocks noChangeShapeType="1"/>
              </p:cNvSpPr>
              <p:nvPr/>
            </p:nvSpPr>
            <p:spPr bwMode="auto">
              <a:xfrm>
                <a:off x="3508" y="260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8" name="Line 3548"/>
              <p:cNvSpPr>
                <a:spLocks noChangeShapeType="1"/>
              </p:cNvSpPr>
              <p:nvPr/>
            </p:nvSpPr>
            <p:spPr bwMode="auto">
              <a:xfrm>
                <a:off x="3512" y="2602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9" name="Line 3549"/>
              <p:cNvSpPr>
                <a:spLocks noChangeShapeType="1"/>
              </p:cNvSpPr>
              <p:nvPr/>
            </p:nvSpPr>
            <p:spPr bwMode="auto">
              <a:xfrm flipV="1">
                <a:off x="3143" y="2601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80" name="Line 3550"/>
              <p:cNvSpPr>
                <a:spLocks noChangeShapeType="1"/>
              </p:cNvSpPr>
              <p:nvPr/>
            </p:nvSpPr>
            <p:spPr bwMode="auto">
              <a:xfrm>
                <a:off x="3164" y="260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81" name="Line 3551"/>
              <p:cNvSpPr>
                <a:spLocks noChangeShapeType="1"/>
              </p:cNvSpPr>
              <p:nvPr/>
            </p:nvSpPr>
            <p:spPr bwMode="auto">
              <a:xfrm>
                <a:off x="3168" y="2601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82" name="Line 3552"/>
              <p:cNvSpPr>
                <a:spLocks noChangeShapeType="1"/>
              </p:cNvSpPr>
              <p:nvPr/>
            </p:nvSpPr>
            <p:spPr bwMode="auto">
              <a:xfrm>
                <a:off x="1740" y="2502"/>
                <a:ext cx="4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83" name="Line 3553"/>
              <p:cNvSpPr>
                <a:spLocks noChangeShapeType="1"/>
              </p:cNvSpPr>
              <p:nvPr/>
            </p:nvSpPr>
            <p:spPr bwMode="auto">
              <a:xfrm flipV="1">
                <a:off x="2861" y="2556"/>
                <a:ext cx="18" cy="2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84" name="Line 3554"/>
              <p:cNvSpPr>
                <a:spLocks noChangeShapeType="1"/>
              </p:cNvSpPr>
              <p:nvPr/>
            </p:nvSpPr>
            <p:spPr bwMode="auto">
              <a:xfrm>
                <a:off x="2879" y="2556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85" name="Line 3555"/>
              <p:cNvSpPr>
                <a:spLocks noChangeShapeType="1"/>
              </p:cNvSpPr>
              <p:nvPr/>
            </p:nvSpPr>
            <p:spPr bwMode="auto">
              <a:xfrm>
                <a:off x="2882" y="2558"/>
                <a:ext cx="31" cy="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86" name="Line 3556"/>
              <p:cNvSpPr>
                <a:spLocks noChangeShapeType="1"/>
              </p:cNvSpPr>
              <p:nvPr/>
            </p:nvSpPr>
            <p:spPr bwMode="auto">
              <a:xfrm>
                <a:off x="2973" y="2225"/>
                <a:ext cx="34" cy="10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87" name="Line 3557"/>
              <p:cNvSpPr>
                <a:spLocks noChangeShapeType="1"/>
              </p:cNvSpPr>
              <p:nvPr/>
            </p:nvSpPr>
            <p:spPr bwMode="auto">
              <a:xfrm flipH="1">
                <a:off x="3007" y="2319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88" name="Line 3558"/>
              <p:cNvSpPr>
                <a:spLocks noChangeShapeType="1"/>
              </p:cNvSpPr>
              <p:nvPr/>
            </p:nvSpPr>
            <p:spPr bwMode="auto">
              <a:xfrm flipV="1">
                <a:off x="3010" y="2266"/>
                <a:ext cx="17" cy="5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89" name="Line 3559"/>
              <p:cNvSpPr>
                <a:spLocks noChangeShapeType="1"/>
              </p:cNvSpPr>
              <p:nvPr/>
            </p:nvSpPr>
            <p:spPr bwMode="auto">
              <a:xfrm>
                <a:off x="3413" y="2600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90" name="Line 3560"/>
              <p:cNvSpPr>
                <a:spLocks noChangeShapeType="1"/>
              </p:cNvSpPr>
              <p:nvPr/>
            </p:nvSpPr>
            <p:spPr bwMode="auto">
              <a:xfrm>
                <a:off x="3413" y="260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91" name="Line 3561"/>
              <p:cNvSpPr>
                <a:spLocks noChangeShapeType="1"/>
              </p:cNvSpPr>
              <p:nvPr/>
            </p:nvSpPr>
            <p:spPr bwMode="auto">
              <a:xfrm flipV="1">
                <a:off x="3395" y="2601"/>
                <a:ext cx="2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92" name="Line 3562"/>
              <p:cNvSpPr>
                <a:spLocks noChangeShapeType="1"/>
              </p:cNvSpPr>
              <p:nvPr/>
            </p:nvSpPr>
            <p:spPr bwMode="auto">
              <a:xfrm>
                <a:off x="3069" y="2595"/>
                <a:ext cx="35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93" name="Line 3563"/>
              <p:cNvSpPr>
                <a:spLocks noChangeShapeType="1"/>
              </p:cNvSpPr>
              <p:nvPr/>
            </p:nvSpPr>
            <p:spPr bwMode="auto">
              <a:xfrm>
                <a:off x="3069" y="259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94" name="Line 3564"/>
              <p:cNvSpPr>
                <a:spLocks noChangeShapeType="1"/>
              </p:cNvSpPr>
              <p:nvPr/>
            </p:nvSpPr>
            <p:spPr bwMode="auto">
              <a:xfrm flipV="1">
                <a:off x="3048" y="2596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95" name="Line 3565"/>
              <p:cNvSpPr>
                <a:spLocks noChangeShapeType="1"/>
              </p:cNvSpPr>
              <p:nvPr/>
            </p:nvSpPr>
            <p:spPr bwMode="auto">
              <a:xfrm>
                <a:off x="3096" y="2067"/>
                <a:ext cx="33" cy="11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96" name="Line 3566"/>
              <p:cNvSpPr>
                <a:spLocks noChangeShapeType="1"/>
              </p:cNvSpPr>
              <p:nvPr/>
            </p:nvSpPr>
            <p:spPr bwMode="auto">
              <a:xfrm flipH="1">
                <a:off x="3129" y="2177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97" name="Line 3567"/>
              <p:cNvSpPr>
                <a:spLocks noChangeShapeType="1"/>
              </p:cNvSpPr>
              <p:nvPr/>
            </p:nvSpPr>
            <p:spPr bwMode="auto">
              <a:xfrm flipV="1">
                <a:off x="3132" y="2119"/>
                <a:ext cx="18" cy="6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98" name="Line 3568"/>
              <p:cNvSpPr>
                <a:spLocks noChangeShapeType="1"/>
              </p:cNvSpPr>
              <p:nvPr/>
            </p:nvSpPr>
            <p:spPr bwMode="auto">
              <a:xfrm>
                <a:off x="2974" y="2584"/>
                <a:ext cx="34" cy="1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99" name="Line 3569"/>
              <p:cNvSpPr>
                <a:spLocks noChangeShapeType="1"/>
              </p:cNvSpPr>
              <p:nvPr/>
            </p:nvSpPr>
            <p:spPr bwMode="auto">
              <a:xfrm>
                <a:off x="2974" y="2584"/>
                <a:ext cx="3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00" name="Line 3570"/>
              <p:cNvSpPr>
                <a:spLocks noChangeShapeType="1"/>
              </p:cNvSpPr>
              <p:nvPr/>
            </p:nvSpPr>
            <p:spPr bwMode="auto">
              <a:xfrm flipV="1">
                <a:off x="2953" y="2585"/>
                <a:ext cx="20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01" name="Line 3571"/>
              <p:cNvSpPr>
                <a:spLocks noChangeShapeType="1"/>
              </p:cNvSpPr>
              <p:nvPr/>
            </p:nvSpPr>
            <p:spPr bwMode="auto">
              <a:xfrm flipV="1">
                <a:off x="3251" y="1954"/>
                <a:ext cx="24" cy="7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02" name="Line 3572"/>
              <p:cNvSpPr>
                <a:spLocks noChangeShapeType="1"/>
              </p:cNvSpPr>
              <p:nvPr/>
            </p:nvSpPr>
            <p:spPr bwMode="auto">
              <a:xfrm>
                <a:off x="3249" y="2021"/>
                <a:ext cx="2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03" name="Line 3573"/>
              <p:cNvSpPr>
                <a:spLocks noChangeShapeType="1"/>
              </p:cNvSpPr>
              <p:nvPr/>
            </p:nvSpPr>
            <p:spPr bwMode="auto">
              <a:xfrm>
                <a:off x="3214" y="1903"/>
                <a:ext cx="35" cy="11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04" name="Line 3574"/>
              <p:cNvSpPr>
                <a:spLocks noChangeShapeType="1"/>
              </p:cNvSpPr>
              <p:nvPr/>
            </p:nvSpPr>
            <p:spPr bwMode="auto">
              <a:xfrm>
                <a:off x="2845" y="2518"/>
                <a:ext cx="35" cy="3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05" name="Line 3575"/>
              <p:cNvSpPr>
                <a:spLocks noChangeShapeType="1"/>
              </p:cNvSpPr>
              <p:nvPr/>
            </p:nvSpPr>
            <p:spPr bwMode="auto">
              <a:xfrm>
                <a:off x="3318" y="2598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06" name="Line 3576"/>
              <p:cNvSpPr>
                <a:spLocks noChangeShapeType="1"/>
              </p:cNvSpPr>
              <p:nvPr/>
            </p:nvSpPr>
            <p:spPr bwMode="auto">
              <a:xfrm>
                <a:off x="3318" y="259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07" name="Line 3577"/>
              <p:cNvSpPr>
                <a:spLocks noChangeShapeType="1"/>
              </p:cNvSpPr>
              <p:nvPr/>
            </p:nvSpPr>
            <p:spPr bwMode="auto">
              <a:xfrm flipV="1">
                <a:off x="3300" y="2599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08" name="Line 3578"/>
              <p:cNvSpPr>
                <a:spLocks noChangeShapeType="1"/>
              </p:cNvSpPr>
              <p:nvPr/>
            </p:nvSpPr>
            <p:spPr bwMode="auto">
              <a:xfrm flipV="1">
                <a:off x="1700" y="2503"/>
                <a:ext cx="34" cy="2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09" name="Line 3579"/>
              <p:cNvSpPr>
                <a:spLocks noChangeShapeType="1"/>
              </p:cNvSpPr>
              <p:nvPr/>
            </p:nvSpPr>
            <p:spPr bwMode="auto">
              <a:xfrm flipV="1">
                <a:off x="1700" y="252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10" name="Line 3580"/>
              <p:cNvSpPr>
                <a:spLocks noChangeShapeType="1"/>
              </p:cNvSpPr>
              <p:nvPr/>
            </p:nvSpPr>
            <p:spPr bwMode="auto">
              <a:xfrm>
                <a:off x="1682" y="2526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11" name="Line 3581"/>
              <p:cNvSpPr>
                <a:spLocks noChangeShapeType="1"/>
              </p:cNvSpPr>
              <p:nvPr/>
            </p:nvSpPr>
            <p:spPr bwMode="auto">
              <a:xfrm flipV="1">
                <a:off x="3545" y="2597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12" name="Line 3582"/>
              <p:cNvSpPr>
                <a:spLocks noChangeShapeType="1"/>
              </p:cNvSpPr>
              <p:nvPr/>
            </p:nvSpPr>
            <p:spPr bwMode="auto">
              <a:xfrm>
                <a:off x="3567" y="259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13" name="Line 3583"/>
              <p:cNvSpPr>
                <a:spLocks noChangeShapeType="1"/>
              </p:cNvSpPr>
              <p:nvPr/>
            </p:nvSpPr>
            <p:spPr bwMode="auto">
              <a:xfrm>
                <a:off x="3570" y="259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14" name="Line 3584"/>
              <p:cNvSpPr>
                <a:spLocks noChangeShapeType="1"/>
              </p:cNvSpPr>
              <p:nvPr/>
            </p:nvSpPr>
            <p:spPr bwMode="auto">
              <a:xfrm>
                <a:off x="3570" y="259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15" name="Line 3585"/>
              <p:cNvSpPr>
                <a:spLocks noChangeShapeType="1"/>
              </p:cNvSpPr>
              <p:nvPr/>
            </p:nvSpPr>
            <p:spPr bwMode="auto">
              <a:xfrm>
                <a:off x="3573" y="2599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16" name="Line 3586"/>
              <p:cNvSpPr>
                <a:spLocks noChangeShapeType="1"/>
              </p:cNvSpPr>
              <p:nvPr/>
            </p:nvSpPr>
            <p:spPr bwMode="auto">
              <a:xfrm flipV="1">
                <a:off x="3205" y="2596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17" name="Line 3587"/>
              <p:cNvSpPr>
                <a:spLocks noChangeShapeType="1"/>
              </p:cNvSpPr>
              <p:nvPr/>
            </p:nvSpPr>
            <p:spPr bwMode="auto">
              <a:xfrm>
                <a:off x="3223" y="259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18" name="Line 3588"/>
              <p:cNvSpPr>
                <a:spLocks noChangeShapeType="1"/>
              </p:cNvSpPr>
              <p:nvPr/>
            </p:nvSpPr>
            <p:spPr bwMode="auto">
              <a:xfrm>
                <a:off x="3226" y="2596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19" name="Line 3589"/>
              <p:cNvSpPr>
                <a:spLocks noChangeShapeType="1"/>
              </p:cNvSpPr>
              <p:nvPr/>
            </p:nvSpPr>
            <p:spPr bwMode="auto">
              <a:xfrm>
                <a:off x="3471" y="2595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20" name="Line 3590"/>
              <p:cNvSpPr>
                <a:spLocks noChangeShapeType="1"/>
              </p:cNvSpPr>
              <p:nvPr/>
            </p:nvSpPr>
            <p:spPr bwMode="auto">
              <a:xfrm>
                <a:off x="3471" y="259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21" name="Line 3591"/>
              <p:cNvSpPr>
                <a:spLocks noChangeShapeType="1"/>
              </p:cNvSpPr>
              <p:nvPr/>
            </p:nvSpPr>
            <p:spPr bwMode="auto">
              <a:xfrm flipV="1">
                <a:off x="3453" y="2596"/>
                <a:ext cx="2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22" name="Line 3592"/>
              <p:cNvSpPr>
                <a:spLocks noChangeShapeType="1"/>
              </p:cNvSpPr>
              <p:nvPr/>
            </p:nvSpPr>
            <p:spPr bwMode="auto">
              <a:xfrm flipV="1">
                <a:off x="1624" y="2543"/>
                <a:ext cx="18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23" name="Line 3593"/>
              <p:cNvSpPr>
                <a:spLocks noChangeShapeType="1"/>
              </p:cNvSpPr>
              <p:nvPr/>
            </p:nvSpPr>
            <p:spPr bwMode="auto">
              <a:xfrm flipV="1">
                <a:off x="1642" y="254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24" name="Line 3594"/>
              <p:cNvSpPr>
                <a:spLocks noChangeShapeType="1"/>
              </p:cNvSpPr>
              <p:nvPr/>
            </p:nvSpPr>
            <p:spPr bwMode="auto">
              <a:xfrm flipV="1">
                <a:off x="1645" y="253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25" name="Line 3595"/>
              <p:cNvSpPr>
                <a:spLocks noChangeShapeType="1"/>
              </p:cNvSpPr>
              <p:nvPr/>
            </p:nvSpPr>
            <p:spPr bwMode="auto">
              <a:xfrm flipV="1">
                <a:off x="1645" y="254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26" name="Line 3596"/>
              <p:cNvSpPr>
                <a:spLocks noChangeShapeType="1"/>
              </p:cNvSpPr>
              <p:nvPr/>
            </p:nvSpPr>
            <p:spPr bwMode="auto">
              <a:xfrm flipV="1">
                <a:off x="1649" y="2528"/>
                <a:ext cx="27" cy="1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27" name="Line 3597"/>
              <p:cNvSpPr>
                <a:spLocks noChangeShapeType="1"/>
              </p:cNvSpPr>
              <p:nvPr/>
            </p:nvSpPr>
            <p:spPr bwMode="auto">
              <a:xfrm>
                <a:off x="3128" y="2592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28" name="Line 3598"/>
              <p:cNvSpPr>
                <a:spLocks noChangeShapeType="1"/>
              </p:cNvSpPr>
              <p:nvPr/>
            </p:nvSpPr>
            <p:spPr bwMode="auto">
              <a:xfrm>
                <a:off x="3128" y="259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29" name="Line 3599"/>
              <p:cNvSpPr>
                <a:spLocks noChangeShapeType="1"/>
              </p:cNvSpPr>
              <p:nvPr/>
            </p:nvSpPr>
            <p:spPr bwMode="auto">
              <a:xfrm flipV="1">
                <a:off x="3106" y="2592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0" name="Line 3600"/>
              <p:cNvSpPr>
                <a:spLocks noChangeShapeType="1"/>
              </p:cNvSpPr>
              <p:nvPr/>
            </p:nvSpPr>
            <p:spPr bwMode="auto">
              <a:xfrm flipV="1">
                <a:off x="1542" y="256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1" name="Line 3601"/>
              <p:cNvSpPr>
                <a:spLocks noChangeShapeType="1"/>
              </p:cNvSpPr>
              <p:nvPr/>
            </p:nvSpPr>
            <p:spPr bwMode="auto">
              <a:xfrm flipV="1">
                <a:off x="1556" y="256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2" name="Line 3602"/>
              <p:cNvSpPr>
                <a:spLocks noChangeShapeType="1"/>
              </p:cNvSpPr>
              <p:nvPr/>
            </p:nvSpPr>
            <p:spPr bwMode="auto">
              <a:xfrm>
                <a:off x="2952" y="2289"/>
                <a:ext cx="33" cy="8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3" name="Line 3603"/>
              <p:cNvSpPr>
                <a:spLocks noChangeShapeType="1"/>
              </p:cNvSpPr>
              <p:nvPr/>
            </p:nvSpPr>
            <p:spPr bwMode="auto">
              <a:xfrm flipH="1">
                <a:off x="2985" y="2372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4" name="Line 3604"/>
              <p:cNvSpPr>
                <a:spLocks noChangeShapeType="1"/>
              </p:cNvSpPr>
              <p:nvPr/>
            </p:nvSpPr>
            <p:spPr bwMode="auto">
              <a:xfrm flipV="1">
                <a:off x="2989" y="2325"/>
                <a:ext cx="17" cy="4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5" name="Line 3605"/>
              <p:cNvSpPr>
                <a:spLocks noChangeShapeType="1"/>
              </p:cNvSpPr>
              <p:nvPr/>
            </p:nvSpPr>
            <p:spPr bwMode="auto">
              <a:xfrm flipV="1">
                <a:off x="1583" y="2545"/>
                <a:ext cx="35" cy="1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6" name="Line 3606"/>
              <p:cNvSpPr>
                <a:spLocks noChangeShapeType="1"/>
              </p:cNvSpPr>
              <p:nvPr/>
            </p:nvSpPr>
            <p:spPr bwMode="auto">
              <a:xfrm flipV="1">
                <a:off x="1583" y="255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7" name="Line 3607"/>
              <p:cNvSpPr>
                <a:spLocks noChangeShapeType="1"/>
              </p:cNvSpPr>
              <p:nvPr/>
            </p:nvSpPr>
            <p:spPr bwMode="auto">
              <a:xfrm flipV="1">
                <a:off x="1572" y="2556"/>
                <a:ext cx="11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8" name="Line 3608"/>
              <p:cNvSpPr>
                <a:spLocks noChangeShapeType="1"/>
              </p:cNvSpPr>
              <p:nvPr/>
            </p:nvSpPr>
            <p:spPr bwMode="auto">
              <a:xfrm>
                <a:off x="2937" y="2562"/>
                <a:ext cx="34" cy="2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9" name="Line 3609"/>
              <p:cNvSpPr>
                <a:spLocks noChangeShapeType="1"/>
              </p:cNvSpPr>
              <p:nvPr/>
            </p:nvSpPr>
            <p:spPr bwMode="auto">
              <a:xfrm>
                <a:off x="2937" y="2562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0" name="Line 3610"/>
              <p:cNvSpPr>
                <a:spLocks noChangeShapeType="1"/>
              </p:cNvSpPr>
              <p:nvPr/>
            </p:nvSpPr>
            <p:spPr bwMode="auto">
              <a:xfrm flipV="1">
                <a:off x="2919" y="2565"/>
                <a:ext cx="21" cy="1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1" name="Line 3611"/>
              <p:cNvSpPr>
                <a:spLocks noChangeShapeType="1"/>
              </p:cNvSpPr>
              <p:nvPr/>
            </p:nvSpPr>
            <p:spPr bwMode="auto">
              <a:xfrm>
                <a:off x="2867" y="248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2" name="Line 3612"/>
              <p:cNvSpPr>
                <a:spLocks noChangeShapeType="1"/>
              </p:cNvSpPr>
              <p:nvPr/>
            </p:nvSpPr>
            <p:spPr bwMode="auto">
              <a:xfrm>
                <a:off x="3358" y="1681"/>
                <a:ext cx="37" cy="10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3" name="Line 3613"/>
              <p:cNvSpPr>
                <a:spLocks noChangeShapeType="1"/>
              </p:cNvSpPr>
              <p:nvPr/>
            </p:nvSpPr>
            <p:spPr bwMode="auto">
              <a:xfrm>
                <a:off x="3393" y="1785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4" name="Line 3614"/>
              <p:cNvSpPr>
                <a:spLocks noChangeShapeType="1"/>
              </p:cNvSpPr>
              <p:nvPr/>
            </p:nvSpPr>
            <p:spPr bwMode="auto">
              <a:xfrm flipV="1">
                <a:off x="3383" y="1577"/>
                <a:ext cx="18" cy="3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5" name="Line 3615"/>
              <p:cNvSpPr>
                <a:spLocks noChangeShapeType="1"/>
              </p:cNvSpPr>
              <p:nvPr/>
            </p:nvSpPr>
            <p:spPr bwMode="auto">
              <a:xfrm>
                <a:off x="3383" y="1625"/>
                <a:ext cx="33" cy="9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6" name="Line 3616"/>
              <p:cNvSpPr>
                <a:spLocks noChangeShapeType="1"/>
              </p:cNvSpPr>
              <p:nvPr/>
            </p:nvSpPr>
            <p:spPr bwMode="auto">
              <a:xfrm>
                <a:off x="3401" y="1577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7" name="Line 3617"/>
              <p:cNvSpPr>
                <a:spLocks noChangeShapeType="1"/>
              </p:cNvSpPr>
              <p:nvPr/>
            </p:nvSpPr>
            <p:spPr bwMode="auto">
              <a:xfrm flipH="1">
                <a:off x="3416" y="1715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8" name="Line 3618"/>
              <p:cNvSpPr>
                <a:spLocks noChangeShapeType="1"/>
              </p:cNvSpPr>
              <p:nvPr/>
            </p:nvSpPr>
            <p:spPr bwMode="auto">
              <a:xfrm flipV="1">
                <a:off x="3398" y="1719"/>
                <a:ext cx="21" cy="6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9" name="Line 3619"/>
              <p:cNvSpPr>
                <a:spLocks noChangeShapeType="1"/>
              </p:cNvSpPr>
              <p:nvPr/>
            </p:nvSpPr>
            <p:spPr bwMode="auto">
              <a:xfrm>
                <a:off x="3367" y="1548"/>
                <a:ext cx="34" cy="3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0" name="Line 3620"/>
              <p:cNvSpPr>
                <a:spLocks noChangeShapeType="1"/>
              </p:cNvSpPr>
              <p:nvPr/>
            </p:nvSpPr>
            <p:spPr bwMode="auto">
              <a:xfrm flipV="1">
                <a:off x="3011" y="2583"/>
                <a:ext cx="21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1" name="Line 3621"/>
              <p:cNvSpPr>
                <a:spLocks noChangeShapeType="1"/>
              </p:cNvSpPr>
              <p:nvPr/>
            </p:nvSpPr>
            <p:spPr bwMode="auto">
              <a:xfrm>
                <a:off x="3032" y="258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2" name="Line 3622"/>
              <p:cNvSpPr>
                <a:spLocks noChangeShapeType="1"/>
              </p:cNvSpPr>
              <p:nvPr/>
            </p:nvSpPr>
            <p:spPr bwMode="auto">
              <a:xfrm>
                <a:off x="3036" y="258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3" name="Line 3623"/>
              <p:cNvSpPr>
                <a:spLocks noChangeShapeType="1"/>
              </p:cNvSpPr>
              <p:nvPr/>
            </p:nvSpPr>
            <p:spPr bwMode="auto">
              <a:xfrm>
                <a:off x="3036" y="258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4" name="Line 3624"/>
              <p:cNvSpPr>
                <a:spLocks noChangeShapeType="1"/>
              </p:cNvSpPr>
              <p:nvPr/>
            </p:nvSpPr>
            <p:spPr bwMode="auto">
              <a:xfrm>
                <a:off x="3039" y="2585"/>
                <a:ext cx="28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5" name="Line 3625"/>
              <p:cNvSpPr>
                <a:spLocks noChangeShapeType="1"/>
              </p:cNvSpPr>
              <p:nvPr/>
            </p:nvSpPr>
            <p:spPr bwMode="auto">
              <a:xfrm flipV="1">
                <a:off x="3367" y="1541"/>
                <a:ext cx="18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6" name="Line 3626"/>
              <p:cNvSpPr>
                <a:spLocks noChangeShapeType="1"/>
              </p:cNvSpPr>
              <p:nvPr/>
            </p:nvSpPr>
            <p:spPr bwMode="auto">
              <a:xfrm>
                <a:off x="3385" y="154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7" name="Line 3627"/>
              <p:cNvSpPr>
                <a:spLocks noChangeShapeType="1"/>
              </p:cNvSpPr>
              <p:nvPr/>
            </p:nvSpPr>
            <p:spPr bwMode="auto">
              <a:xfrm flipV="1">
                <a:off x="3358" y="2593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8" name="Line 3628"/>
              <p:cNvSpPr>
                <a:spLocks noChangeShapeType="1"/>
              </p:cNvSpPr>
              <p:nvPr/>
            </p:nvSpPr>
            <p:spPr bwMode="auto">
              <a:xfrm>
                <a:off x="3376" y="259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9" name="Line 3629"/>
              <p:cNvSpPr>
                <a:spLocks noChangeShapeType="1"/>
              </p:cNvSpPr>
              <p:nvPr/>
            </p:nvSpPr>
            <p:spPr bwMode="auto">
              <a:xfrm>
                <a:off x="3380" y="2593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60" name="Line 3630"/>
              <p:cNvSpPr>
                <a:spLocks noChangeShapeType="1"/>
              </p:cNvSpPr>
              <p:nvPr/>
            </p:nvSpPr>
            <p:spPr bwMode="auto">
              <a:xfrm>
                <a:off x="3337" y="1744"/>
                <a:ext cx="37" cy="1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61" name="Line 3631"/>
              <p:cNvSpPr>
                <a:spLocks noChangeShapeType="1"/>
              </p:cNvSpPr>
              <p:nvPr/>
            </p:nvSpPr>
            <p:spPr bwMode="auto">
              <a:xfrm>
                <a:off x="3372" y="1854"/>
                <a:ext cx="2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62" name="Line 3632"/>
              <p:cNvSpPr>
                <a:spLocks noChangeShapeType="1"/>
              </p:cNvSpPr>
              <p:nvPr/>
            </p:nvSpPr>
            <p:spPr bwMode="auto">
              <a:xfrm flipV="1">
                <a:off x="3377" y="1790"/>
                <a:ext cx="17" cy="6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63" name="Line 3633"/>
              <p:cNvSpPr>
                <a:spLocks noChangeShapeType="1"/>
              </p:cNvSpPr>
              <p:nvPr/>
            </p:nvSpPr>
            <p:spPr bwMode="auto">
              <a:xfrm flipV="1">
                <a:off x="3404" y="1546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64" name="Line 3634"/>
              <p:cNvSpPr>
                <a:spLocks noChangeShapeType="1"/>
              </p:cNvSpPr>
              <p:nvPr/>
            </p:nvSpPr>
            <p:spPr bwMode="auto">
              <a:xfrm>
                <a:off x="3388" y="1541"/>
                <a:ext cx="34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65" name="Line 3635"/>
              <p:cNvSpPr>
                <a:spLocks noChangeShapeType="1"/>
              </p:cNvSpPr>
              <p:nvPr/>
            </p:nvSpPr>
            <p:spPr bwMode="auto">
              <a:xfrm flipV="1">
                <a:off x="3420" y="1657"/>
                <a:ext cx="17" cy="5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66" name="Line 3636"/>
              <p:cNvSpPr>
                <a:spLocks noChangeShapeType="1"/>
              </p:cNvSpPr>
              <p:nvPr/>
            </p:nvSpPr>
            <p:spPr bwMode="auto">
              <a:xfrm>
                <a:off x="3404" y="1582"/>
                <a:ext cx="33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67" name="Line 3637"/>
              <p:cNvSpPr>
                <a:spLocks noChangeShapeType="1"/>
              </p:cNvSpPr>
              <p:nvPr/>
            </p:nvSpPr>
            <p:spPr bwMode="auto">
              <a:xfrm flipV="1">
                <a:off x="3640" y="2599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3638"/>
            <p:cNvGrpSpPr>
              <a:grpSpLocks/>
            </p:cNvGrpSpPr>
            <p:nvPr/>
          </p:nvGrpSpPr>
          <p:grpSpPr bwMode="auto">
            <a:xfrm>
              <a:off x="1688" y="2880"/>
              <a:ext cx="1586" cy="683"/>
              <a:chOff x="1590" y="1523"/>
              <a:chExt cx="2093" cy="1079"/>
            </a:xfrm>
          </p:grpSpPr>
          <p:sp>
            <p:nvSpPr>
              <p:cNvPr id="31568" name="Line 3639"/>
              <p:cNvSpPr>
                <a:spLocks noChangeShapeType="1"/>
              </p:cNvSpPr>
              <p:nvPr/>
            </p:nvSpPr>
            <p:spPr bwMode="auto">
              <a:xfrm>
                <a:off x="3625" y="2592"/>
                <a:ext cx="3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69" name="Line 3640"/>
              <p:cNvSpPr>
                <a:spLocks noChangeShapeType="1"/>
              </p:cNvSpPr>
              <p:nvPr/>
            </p:nvSpPr>
            <p:spPr bwMode="auto">
              <a:xfrm>
                <a:off x="3625" y="259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70" name="Line 3641"/>
              <p:cNvSpPr>
                <a:spLocks noChangeShapeType="1"/>
              </p:cNvSpPr>
              <p:nvPr/>
            </p:nvSpPr>
            <p:spPr bwMode="auto">
              <a:xfrm flipV="1">
                <a:off x="3604" y="2591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71" name="Line 3642"/>
              <p:cNvSpPr>
                <a:spLocks noChangeShapeType="1"/>
              </p:cNvSpPr>
              <p:nvPr/>
            </p:nvSpPr>
            <p:spPr bwMode="auto">
              <a:xfrm>
                <a:off x="3281" y="2591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72" name="Line 3643"/>
              <p:cNvSpPr>
                <a:spLocks noChangeShapeType="1"/>
              </p:cNvSpPr>
              <p:nvPr/>
            </p:nvSpPr>
            <p:spPr bwMode="auto">
              <a:xfrm>
                <a:off x="3281" y="259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73" name="Line 3644"/>
              <p:cNvSpPr>
                <a:spLocks noChangeShapeType="1"/>
              </p:cNvSpPr>
              <p:nvPr/>
            </p:nvSpPr>
            <p:spPr bwMode="auto">
              <a:xfrm flipV="1">
                <a:off x="3263" y="2592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74" name="Line 3645"/>
              <p:cNvSpPr>
                <a:spLocks noChangeShapeType="1"/>
              </p:cNvSpPr>
              <p:nvPr/>
            </p:nvSpPr>
            <p:spPr bwMode="auto">
              <a:xfrm>
                <a:off x="3071" y="2142"/>
                <a:ext cx="37" cy="10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75" name="Line 3646"/>
              <p:cNvSpPr>
                <a:spLocks noChangeShapeType="1"/>
              </p:cNvSpPr>
              <p:nvPr/>
            </p:nvSpPr>
            <p:spPr bwMode="auto">
              <a:xfrm>
                <a:off x="3106" y="2245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76" name="Line 3647"/>
              <p:cNvSpPr>
                <a:spLocks noChangeShapeType="1"/>
              </p:cNvSpPr>
              <p:nvPr/>
            </p:nvSpPr>
            <p:spPr bwMode="auto">
              <a:xfrm flipV="1">
                <a:off x="3111" y="2184"/>
                <a:ext cx="21" cy="6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77" name="Line 3648"/>
              <p:cNvSpPr>
                <a:spLocks noChangeShapeType="1"/>
              </p:cNvSpPr>
              <p:nvPr/>
            </p:nvSpPr>
            <p:spPr bwMode="auto">
              <a:xfrm>
                <a:off x="3196" y="1978"/>
                <a:ext cx="34" cy="1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78" name="Line 3649"/>
              <p:cNvSpPr>
                <a:spLocks noChangeShapeType="1"/>
              </p:cNvSpPr>
              <p:nvPr/>
            </p:nvSpPr>
            <p:spPr bwMode="auto">
              <a:xfrm>
                <a:off x="3228" y="2092"/>
                <a:ext cx="2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79" name="Line 3650"/>
              <p:cNvSpPr>
                <a:spLocks noChangeShapeType="1"/>
              </p:cNvSpPr>
              <p:nvPr/>
            </p:nvSpPr>
            <p:spPr bwMode="auto">
              <a:xfrm flipV="1">
                <a:off x="3233" y="2028"/>
                <a:ext cx="18" cy="6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80" name="Line 3651"/>
              <p:cNvSpPr>
                <a:spLocks noChangeShapeType="1"/>
              </p:cNvSpPr>
              <p:nvPr/>
            </p:nvSpPr>
            <p:spPr bwMode="auto">
              <a:xfrm flipV="1">
                <a:off x="2882" y="2529"/>
                <a:ext cx="18" cy="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81" name="Line 3652"/>
              <p:cNvSpPr>
                <a:spLocks noChangeShapeType="1"/>
              </p:cNvSpPr>
              <p:nvPr/>
            </p:nvSpPr>
            <p:spPr bwMode="auto">
              <a:xfrm>
                <a:off x="2900" y="2529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82" name="Line 3653"/>
              <p:cNvSpPr>
                <a:spLocks noChangeShapeType="1"/>
              </p:cNvSpPr>
              <p:nvPr/>
            </p:nvSpPr>
            <p:spPr bwMode="auto">
              <a:xfrm>
                <a:off x="2904" y="2531"/>
                <a:ext cx="34" cy="3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83" name="Line 3654"/>
              <p:cNvSpPr>
                <a:spLocks noChangeShapeType="1"/>
              </p:cNvSpPr>
              <p:nvPr/>
            </p:nvSpPr>
            <p:spPr bwMode="auto">
              <a:xfrm>
                <a:off x="2867" y="2483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84" name="Line 3655"/>
              <p:cNvSpPr>
                <a:spLocks noChangeShapeType="1"/>
              </p:cNvSpPr>
              <p:nvPr/>
            </p:nvSpPr>
            <p:spPr bwMode="auto">
              <a:xfrm>
                <a:off x="2870" y="2487"/>
                <a:ext cx="31" cy="4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85" name="Line 3656"/>
              <p:cNvSpPr>
                <a:spLocks noChangeShapeType="1"/>
              </p:cNvSpPr>
              <p:nvPr/>
            </p:nvSpPr>
            <p:spPr bwMode="auto">
              <a:xfrm flipV="1">
                <a:off x="3512" y="2590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86" name="Line 3657"/>
              <p:cNvSpPr>
                <a:spLocks noChangeShapeType="1"/>
              </p:cNvSpPr>
              <p:nvPr/>
            </p:nvSpPr>
            <p:spPr bwMode="auto">
              <a:xfrm>
                <a:off x="3530" y="259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87" name="Line 3658"/>
              <p:cNvSpPr>
                <a:spLocks noChangeShapeType="1"/>
              </p:cNvSpPr>
              <p:nvPr/>
            </p:nvSpPr>
            <p:spPr bwMode="auto">
              <a:xfrm>
                <a:off x="3533" y="2590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88" name="Line 3659"/>
              <p:cNvSpPr>
                <a:spLocks noChangeShapeType="1"/>
              </p:cNvSpPr>
              <p:nvPr/>
            </p:nvSpPr>
            <p:spPr bwMode="auto">
              <a:xfrm>
                <a:off x="3186" y="2588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89" name="Line 3660"/>
              <p:cNvSpPr>
                <a:spLocks noChangeShapeType="1"/>
              </p:cNvSpPr>
              <p:nvPr/>
            </p:nvSpPr>
            <p:spPr bwMode="auto">
              <a:xfrm>
                <a:off x="3186" y="258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90" name="Line 3661"/>
              <p:cNvSpPr>
                <a:spLocks noChangeShapeType="1"/>
              </p:cNvSpPr>
              <p:nvPr/>
            </p:nvSpPr>
            <p:spPr bwMode="auto">
              <a:xfrm flipV="1">
                <a:off x="3164" y="2587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91" name="Line 3662"/>
              <p:cNvSpPr>
                <a:spLocks noChangeShapeType="1"/>
              </p:cNvSpPr>
              <p:nvPr/>
            </p:nvSpPr>
            <p:spPr bwMode="auto">
              <a:xfrm flipV="1">
                <a:off x="2964" y="2376"/>
                <a:ext cx="21" cy="4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92" name="Line 3663"/>
              <p:cNvSpPr>
                <a:spLocks noChangeShapeType="1"/>
              </p:cNvSpPr>
              <p:nvPr/>
            </p:nvSpPr>
            <p:spPr bwMode="auto">
              <a:xfrm flipH="1">
                <a:off x="2964" y="2419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93" name="Line 3664"/>
              <p:cNvSpPr>
                <a:spLocks noChangeShapeType="1"/>
              </p:cNvSpPr>
              <p:nvPr/>
            </p:nvSpPr>
            <p:spPr bwMode="auto">
              <a:xfrm>
                <a:off x="2931" y="2347"/>
                <a:ext cx="34" cy="7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94" name="Line 3665"/>
              <p:cNvSpPr>
                <a:spLocks noChangeShapeType="1"/>
              </p:cNvSpPr>
              <p:nvPr/>
            </p:nvSpPr>
            <p:spPr bwMode="auto">
              <a:xfrm>
                <a:off x="2888" y="244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95" name="Line 3666"/>
              <p:cNvSpPr>
                <a:spLocks noChangeShapeType="1"/>
              </p:cNvSpPr>
              <p:nvPr/>
            </p:nvSpPr>
            <p:spPr bwMode="auto">
              <a:xfrm>
                <a:off x="3091" y="2581"/>
                <a:ext cx="34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96" name="Line 3667"/>
              <p:cNvSpPr>
                <a:spLocks noChangeShapeType="1"/>
              </p:cNvSpPr>
              <p:nvPr/>
            </p:nvSpPr>
            <p:spPr bwMode="auto">
              <a:xfrm>
                <a:off x="3091" y="2581"/>
                <a:ext cx="3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97" name="Line 3668"/>
              <p:cNvSpPr>
                <a:spLocks noChangeShapeType="1"/>
              </p:cNvSpPr>
              <p:nvPr/>
            </p:nvSpPr>
            <p:spPr bwMode="auto">
              <a:xfrm flipV="1">
                <a:off x="3069" y="2582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98" name="Line 3669"/>
              <p:cNvSpPr>
                <a:spLocks noChangeShapeType="1"/>
              </p:cNvSpPr>
              <p:nvPr/>
            </p:nvSpPr>
            <p:spPr bwMode="auto">
              <a:xfrm flipV="1">
                <a:off x="3413" y="2588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99" name="Line 3670"/>
              <p:cNvSpPr>
                <a:spLocks noChangeShapeType="1"/>
              </p:cNvSpPr>
              <p:nvPr/>
            </p:nvSpPr>
            <p:spPr bwMode="auto">
              <a:xfrm>
                <a:off x="3434" y="258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00" name="Line 3671"/>
              <p:cNvSpPr>
                <a:spLocks noChangeShapeType="1"/>
              </p:cNvSpPr>
              <p:nvPr/>
            </p:nvSpPr>
            <p:spPr bwMode="auto">
              <a:xfrm>
                <a:off x="3438" y="259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01" name="Line 3672"/>
              <p:cNvSpPr>
                <a:spLocks noChangeShapeType="1"/>
              </p:cNvSpPr>
              <p:nvPr/>
            </p:nvSpPr>
            <p:spPr bwMode="auto">
              <a:xfrm>
                <a:off x="3438" y="258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02" name="Line 3673"/>
              <p:cNvSpPr>
                <a:spLocks noChangeShapeType="1"/>
              </p:cNvSpPr>
              <p:nvPr/>
            </p:nvSpPr>
            <p:spPr bwMode="auto">
              <a:xfrm>
                <a:off x="3441" y="2590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03" name="Line 3674"/>
              <p:cNvSpPr>
                <a:spLocks noChangeShapeType="1"/>
              </p:cNvSpPr>
              <p:nvPr/>
            </p:nvSpPr>
            <p:spPr bwMode="auto">
              <a:xfrm flipV="1">
                <a:off x="2974" y="2565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04" name="Line 3675"/>
              <p:cNvSpPr>
                <a:spLocks noChangeShapeType="1"/>
              </p:cNvSpPr>
              <p:nvPr/>
            </p:nvSpPr>
            <p:spPr bwMode="auto">
              <a:xfrm>
                <a:off x="2995" y="256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05" name="Line 3676"/>
              <p:cNvSpPr>
                <a:spLocks noChangeShapeType="1"/>
              </p:cNvSpPr>
              <p:nvPr/>
            </p:nvSpPr>
            <p:spPr bwMode="auto">
              <a:xfrm>
                <a:off x="2999" y="2565"/>
                <a:ext cx="31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06" name="Line 3677"/>
              <p:cNvSpPr>
                <a:spLocks noChangeShapeType="1"/>
              </p:cNvSpPr>
              <p:nvPr/>
            </p:nvSpPr>
            <p:spPr bwMode="auto">
              <a:xfrm flipV="1">
                <a:off x="3352" y="1862"/>
                <a:ext cx="21" cy="7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07" name="Line 3678"/>
              <p:cNvSpPr>
                <a:spLocks noChangeShapeType="1"/>
              </p:cNvSpPr>
              <p:nvPr/>
            </p:nvSpPr>
            <p:spPr bwMode="auto">
              <a:xfrm flipH="1">
                <a:off x="3352" y="1928"/>
                <a:ext cx="2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08" name="Line 3679"/>
              <p:cNvSpPr>
                <a:spLocks noChangeShapeType="1"/>
              </p:cNvSpPr>
              <p:nvPr/>
            </p:nvSpPr>
            <p:spPr bwMode="auto">
              <a:xfrm>
                <a:off x="3319" y="1813"/>
                <a:ext cx="34" cy="11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09" name="Line 3680"/>
              <p:cNvSpPr>
                <a:spLocks noChangeShapeType="1"/>
              </p:cNvSpPr>
              <p:nvPr/>
            </p:nvSpPr>
            <p:spPr bwMode="auto">
              <a:xfrm>
                <a:off x="2906" y="2399"/>
                <a:ext cx="37" cy="6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10" name="Line 3681"/>
              <p:cNvSpPr>
                <a:spLocks noChangeShapeType="1"/>
              </p:cNvSpPr>
              <p:nvPr/>
            </p:nvSpPr>
            <p:spPr bwMode="auto">
              <a:xfrm>
                <a:off x="2941" y="2461"/>
                <a:ext cx="2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11" name="Line 3682"/>
              <p:cNvSpPr>
                <a:spLocks noChangeShapeType="1"/>
              </p:cNvSpPr>
              <p:nvPr/>
            </p:nvSpPr>
            <p:spPr bwMode="auto">
              <a:xfrm flipV="1">
                <a:off x="2946" y="2423"/>
                <a:ext cx="21" cy="3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12" name="Line 3683"/>
              <p:cNvSpPr>
                <a:spLocks noChangeShapeType="1"/>
              </p:cNvSpPr>
              <p:nvPr/>
            </p:nvSpPr>
            <p:spPr bwMode="auto">
              <a:xfrm flipV="1">
                <a:off x="2904" y="2499"/>
                <a:ext cx="18" cy="2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13" name="Line 3684"/>
              <p:cNvSpPr>
                <a:spLocks noChangeShapeType="1"/>
              </p:cNvSpPr>
              <p:nvPr/>
            </p:nvSpPr>
            <p:spPr bwMode="auto">
              <a:xfrm>
                <a:off x="2888" y="2442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14" name="Line 3685"/>
              <p:cNvSpPr>
                <a:spLocks noChangeShapeType="1"/>
              </p:cNvSpPr>
              <p:nvPr/>
            </p:nvSpPr>
            <p:spPr bwMode="auto">
              <a:xfrm>
                <a:off x="2891" y="2449"/>
                <a:ext cx="31" cy="5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15" name="Line 3686"/>
              <p:cNvSpPr>
                <a:spLocks noChangeShapeType="1"/>
              </p:cNvSpPr>
              <p:nvPr/>
            </p:nvSpPr>
            <p:spPr bwMode="auto">
              <a:xfrm>
                <a:off x="3339" y="2586"/>
                <a:ext cx="35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16" name="Line 3687"/>
              <p:cNvSpPr>
                <a:spLocks noChangeShapeType="1"/>
              </p:cNvSpPr>
              <p:nvPr/>
            </p:nvSpPr>
            <p:spPr bwMode="auto">
              <a:xfrm>
                <a:off x="3339" y="258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17" name="Line 3688"/>
              <p:cNvSpPr>
                <a:spLocks noChangeShapeType="1"/>
              </p:cNvSpPr>
              <p:nvPr/>
            </p:nvSpPr>
            <p:spPr bwMode="auto">
              <a:xfrm flipV="1">
                <a:off x="3318" y="2585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18" name="Line 3689"/>
              <p:cNvSpPr>
                <a:spLocks noChangeShapeType="1"/>
              </p:cNvSpPr>
              <p:nvPr/>
            </p:nvSpPr>
            <p:spPr bwMode="auto">
              <a:xfrm flipV="1">
                <a:off x="3441" y="1603"/>
                <a:ext cx="18" cy="5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19" name="Line 3690"/>
              <p:cNvSpPr>
                <a:spLocks noChangeShapeType="1"/>
              </p:cNvSpPr>
              <p:nvPr/>
            </p:nvSpPr>
            <p:spPr bwMode="auto">
              <a:xfrm>
                <a:off x="3425" y="1549"/>
                <a:ext cx="34" cy="5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20" name="Line 3691"/>
              <p:cNvSpPr>
                <a:spLocks noChangeShapeType="1"/>
              </p:cNvSpPr>
              <p:nvPr/>
            </p:nvSpPr>
            <p:spPr bwMode="auto">
              <a:xfrm flipV="1">
                <a:off x="3422" y="1528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21" name="Line 3692"/>
              <p:cNvSpPr>
                <a:spLocks noChangeShapeType="1"/>
              </p:cNvSpPr>
              <p:nvPr/>
            </p:nvSpPr>
            <p:spPr bwMode="auto">
              <a:xfrm flipV="1">
                <a:off x="3417" y="1528"/>
                <a:ext cx="26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22" name="Line 3693"/>
              <p:cNvSpPr>
                <a:spLocks noChangeShapeType="1"/>
              </p:cNvSpPr>
              <p:nvPr/>
            </p:nvSpPr>
            <p:spPr bwMode="auto">
              <a:xfrm>
                <a:off x="3460" y="159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23" name="Line 3694"/>
              <p:cNvSpPr>
                <a:spLocks noChangeShapeType="1"/>
              </p:cNvSpPr>
              <p:nvPr/>
            </p:nvSpPr>
            <p:spPr bwMode="auto">
              <a:xfrm flipV="1">
                <a:off x="2925" y="2463"/>
                <a:ext cx="17" cy="3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24" name="Line 3695"/>
              <p:cNvSpPr>
                <a:spLocks noChangeShapeType="1"/>
              </p:cNvSpPr>
              <p:nvPr/>
            </p:nvSpPr>
            <p:spPr bwMode="auto">
              <a:xfrm>
                <a:off x="3588" y="2585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25" name="Line 3696"/>
              <p:cNvSpPr>
                <a:spLocks noChangeShapeType="1"/>
              </p:cNvSpPr>
              <p:nvPr/>
            </p:nvSpPr>
            <p:spPr bwMode="auto">
              <a:xfrm>
                <a:off x="3588" y="258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26" name="Line 3697"/>
              <p:cNvSpPr>
                <a:spLocks noChangeShapeType="1"/>
              </p:cNvSpPr>
              <p:nvPr/>
            </p:nvSpPr>
            <p:spPr bwMode="auto">
              <a:xfrm flipV="1">
                <a:off x="3570" y="2586"/>
                <a:ext cx="2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27" name="Line 3698"/>
              <p:cNvSpPr>
                <a:spLocks noChangeShapeType="1"/>
              </p:cNvSpPr>
              <p:nvPr/>
            </p:nvSpPr>
            <p:spPr bwMode="auto">
              <a:xfrm>
                <a:off x="3244" y="2583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28" name="Line 3699"/>
              <p:cNvSpPr>
                <a:spLocks noChangeShapeType="1"/>
              </p:cNvSpPr>
              <p:nvPr/>
            </p:nvSpPr>
            <p:spPr bwMode="auto">
              <a:xfrm>
                <a:off x="3244" y="258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29" name="Line 3700"/>
              <p:cNvSpPr>
                <a:spLocks noChangeShapeType="1"/>
              </p:cNvSpPr>
              <p:nvPr/>
            </p:nvSpPr>
            <p:spPr bwMode="auto">
              <a:xfrm flipV="1">
                <a:off x="3223" y="2582"/>
                <a:ext cx="20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30" name="Line 3701"/>
              <p:cNvSpPr>
                <a:spLocks noChangeShapeType="1"/>
              </p:cNvSpPr>
              <p:nvPr/>
            </p:nvSpPr>
            <p:spPr bwMode="auto">
              <a:xfrm>
                <a:off x="2958" y="2539"/>
                <a:ext cx="38" cy="2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31" name="Line 3702"/>
              <p:cNvSpPr>
                <a:spLocks noChangeShapeType="1"/>
              </p:cNvSpPr>
              <p:nvPr/>
            </p:nvSpPr>
            <p:spPr bwMode="auto">
              <a:xfrm>
                <a:off x="2958" y="253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32" name="Line 3703"/>
              <p:cNvSpPr>
                <a:spLocks noChangeShapeType="1"/>
              </p:cNvSpPr>
              <p:nvPr/>
            </p:nvSpPr>
            <p:spPr bwMode="auto">
              <a:xfrm flipV="1">
                <a:off x="2941" y="2539"/>
                <a:ext cx="17" cy="2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33" name="Line 3704"/>
              <p:cNvSpPr>
                <a:spLocks noChangeShapeType="1"/>
              </p:cNvSpPr>
              <p:nvPr/>
            </p:nvSpPr>
            <p:spPr bwMode="auto">
              <a:xfrm>
                <a:off x="3053" y="2208"/>
                <a:ext cx="33" cy="10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34" name="Line 3705"/>
              <p:cNvSpPr>
                <a:spLocks noChangeShapeType="1"/>
              </p:cNvSpPr>
              <p:nvPr/>
            </p:nvSpPr>
            <p:spPr bwMode="auto">
              <a:xfrm>
                <a:off x="3084" y="2301"/>
                <a:ext cx="2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35" name="Line 3706"/>
              <p:cNvSpPr>
                <a:spLocks noChangeShapeType="1"/>
              </p:cNvSpPr>
              <p:nvPr/>
            </p:nvSpPr>
            <p:spPr bwMode="auto">
              <a:xfrm flipV="1">
                <a:off x="3090" y="2251"/>
                <a:ext cx="17" cy="5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36" name="Line 3707"/>
              <p:cNvSpPr>
                <a:spLocks noChangeShapeType="1"/>
              </p:cNvSpPr>
              <p:nvPr/>
            </p:nvSpPr>
            <p:spPr bwMode="auto">
              <a:xfrm flipV="1">
                <a:off x="3471" y="2583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37" name="Line 3708"/>
              <p:cNvSpPr>
                <a:spLocks noChangeShapeType="1"/>
              </p:cNvSpPr>
              <p:nvPr/>
            </p:nvSpPr>
            <p:spPr bwMode="auto">
              <a:xfrm>
                <a:off x="3493" y="258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38" name="Line 3709"/>
              <p:cNvSpPr>
                <a:spLocks noChangeShapeType="1"/>
              </p:cNvSpPr>
              <p:nvPr/>
            </p:nvSpPr>
            <p:spPr bwMode="auto">
              <a:xfrm>
                <a:off x="3496" y="2583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39" name="Line 3710"/>
              <p:cNvSpPr>
                <a:spLocks noChangeShapeType="1"/>
              </p:cNvSpPr>
              <p:nvPr/>
            </p:nvSpPr>
            <p:spPr bwMode="auto">
              <a:xfrm flipV="1">
                <a:off x="3128" y="2578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40" name="Line 3711"/>
              <p:cNvSpPr>
                <a:spLocks noChangeShapeType="1"/>
              </p:cNvSpPr>
              <p:nvPr/>
            </p:nvSpPr>
            <p:spPr bwMode="auto">
              <a:xfrm>
                <a:off x="3149" y="257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41" name="Line 3712"/>
              <p:cNvSpPr>
                <a:spLocks noChangeShapeType="1"/>
              </p:cNvSpPr>
              <p:nvPr/>
            </p:nvSpPr>
            <p:spPr bwMode="auto">
              <a:xfrm>
                <a:off x="3152" y="258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42" name="Line 3713"/>
              <p:cNvSpPr>
                <a:spLocks noChangeShapeType="1"/>
              </p:cNvSpPr>
              <p:nvPr/>
            </p:nvSpPr>
            <p:spPr bwMode="auto">
              <a:xfrm>
                <a:off x="3152" y="257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43" name="Line 3714"/>
              <p:cNvSpPr>
                <a:spLocks noChangeShapeType="1"/>
              </p:cNvSpPr>
              <p:nvPr/>
            </p:nvSpPr>
            <p:spPr bwMode="auto">
              <a:xfrm>
                <a:off x="3156" y="2580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44" name="Line 3715"/>
              <p:cNvSpPr>
                <a:spLocks noChangeShapeType="1"/>
              </p:cNvSpPr>
              <p:nvPr/>
            </p:nvSpPr>
            <p:spPr bwMode="auto">
              <a:xfrm flipV="1">
                <a:off x="3209" y="2099"/>
                <a:ext cx="20" cy="7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45" name="Line 3716"/>
              <p:cNvSpPr>
                <a:spLocks noChangeShapeType="1"/>
              </p:cNvSpPr>
              <p:nvPr/>
            </p:nvSpPr>
            <p:spPr bwMode="auto">
              <a:xfrm flipH="1">
                <a:off x="3209" y="2165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46" name="Line 3717"/>
              <p:cNvSpPr>
                <a:spLocks noChangeShapeType="1"/>
              </p:cNvSpPr>
              <p:nvPr/>
            </p:nvSpPr>
            <p:spPr bwMode="auto">
              <a:xfrm>
                <a:off x="3175" y="2052"/>
                <a:ext cx="34" cy="1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47" name="Line 3718"/>
              <p:cNvSpPr>
                <a:spLocks noChangeShapeType="1"/>
              </p:cNvSpPr>
              <p:nvPr/>
            </p:nvSpPr>
            <p:spPr bwMode="auto">
              <a:xfrm>
                <a:off x="3054" y="2566"/>
                <a:ext cx="34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48" name="Line 3719"/>
              <p:cNvSpPr>
                <a:spLocks noChangeShapeType="1"/>
              </p:cNvSpPr>
              <p:nvPr/>
            </p:nvSpPr>
            <p:spPr bwMode="auto">
              <a:xfrm>
                <a:off x="3054" y="256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49" name="Line 3720"/>
              <p:cNvSpPr>
                <a:spLocks noChangeShapeType="1"/>
              </p:cNvSpPr>
              <p:nvPr/>
            </p:nvSpPr>
            <p:spPr bwMode="auto">
              <a:xfrm flipV="1">
                <a:off x="3032" y="2567"/>
                <a:ext cx="24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50" name="Line 3721"/>
              <p:cNvSpPr>
                <a:spLocks noChangeShapeType="1"/>
              </p:cNvSpPr>
              <p:nvPr/>
            </p:nvSpPr>
            <p:spPr bwMode="auto">
              <a:xfrm>
                <a:off x="3297" y="1886"/>
                <a:ext cx="34" cy="1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51" name="Line 3722"/>
              <p:cNvSpPr>
                <a:spLocks noChangeShapeType="1"/>
              </p:cNvSpPr>
              <p:nvPr/>
            </p:nvSpPr>
            <p:spPr bwMode="auto">
              <a:xfrm flipH="1">
                <a:off x="3331" y="2004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52" name="Line 3723"/>
              <p:cNvSpPr>
                <a:spLocks noChangeShapeType="1"/>
              </p:cNvSpPr>
              <p:nvPr/>
            </p:nvSpPr>
            <p:spPr bwMode="auto">
              <a:xfrm flipV="1">
                <a:off x="3334" y="1937"/>
                <a:ext cx="17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53" name="Line 3724"/>
              <p:cNvSpPr>
                <a:spLocks noChangeShapeType="1"/>
              </p:cNvSpPr>
              <p:nvPr/>
            </p:nvSpPr>
            <p:spPr bwMode="auto">
              <a:xfrm>
                <a:off x="2925" y="2501"/>
                <a:ext cx="34" cy="3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54" name="Line 3725"/>
              <p:cNvSpPr>
                <a:spLocks noChangeShapeType="1"/>
              </p:cNvSpPr>
              <p:nvPr/>
            </p:nvSpPr>
            <p:spPr bwMode="auto">
              <a:xfrm>
                <a:off x="3398" y="2581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55" name="Line 3726"/>
              <p:cNvSpPr>
                <a:spLocks noChangeShapeType="1"/>
              </p:cNvSpPr>
              <p:nvPr/>
            </p:nvSpPr>
            <p:spPr bwMode="auto">
              <a:xfrm>
                <a:off x="3398" y="258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56" name="Line 3727"/>
              <p:cNvSpPr>
                <a:spLocks noChangeShapeType="1"/>
              </p:cNvSpPr>
              <p:nvPr/>
            </p:nvSpPr>
            <p:spPr bwMode="auto">
              <a:xfrm flipV="1">
                <a:off x="3376" y="2580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57" name="Line 3728"/>
              <p:cNvSpPr>
                <a:spLocks noChangeShapeType="1"/>
              </p:cNvSpPr>
              <p:nvPr/>
            </p:nvSpPr>
            <p:spPr bwMode="auto">
              <a:xfrm flipV="1">
                <a:off x="3665" y="2587"/>
                <a:ext cx="18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58" name="Line 3729"/>
              <p:cNvSpPr>
                <a:spLocks noChangeShapeType="1"/>
              </p:cNvSpPr>
              <p:nvPr/>
            </p:nvSpPr>
            <p:spPr bwMode="auto">
              <a:xfrm>
                <a:off x="3646" y="2580"/>
                <a:ext cx="3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59" name="Line 3730"/>
              <p:cNvSpPr>
                <a:spLocks noChangeShapeType="1"/>
              </p:cNvSpPr>
              <p:nvPr/>
            </p:nvSpPr>
            <p:spPr bwMode="auto">
              <a:xfrm>
                <a:off x="3646" y="258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60" name="Line 3731"/>
              <p:cNvSpPr>
                <a:spLocks noChangeShapeType="1"/>
              </p:cNvSpPr>
              <p:nvPr/>
            </p:nvSpPr>
            <p:spPr bwMode="auto">
              <a:xfrm flipV="1">
                <a:off x="3628" y="2581"/>
                <a:ext cx="2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61" name="Line 3732"/>
              <p:cNvSpPr>
                <a:spLocks noChangeShapeType="1"/>
              </p:cNvSpPr>
              <p:nvPr/>
            </p:nvSpPr>
            <p:spPr bwMode="auto">
              <a:xfrm>
                <a:off x="3302" y="2579"/>
                <a:ext cx="35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62" name="Line 3733"/>
              <p:cNvSpPr>
                <a:spLocks noChangeShapeType="1"/>
              </p:cNvSpPr>
              <p:nvPr/>
            </p:nvSpPr>
            <p:spPr bwMode="auto">
              <a:xfrm>
                <a:off x="3302" y="257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63" name="Line 3734"/>
              <p:cNvSpPr>
                <a:spLocks noChangeShapeType="1"/>
              </p:cNvSpPr>
              <p:nvPr/>
            </p:nvSpPr>
            <p:spPr bwMode="auto">
              <a:xfrm flipV="1">
                <a:off x="3281" y="2578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64" name="Line 3735"/>
              <p:cNvSpPr>
                <a:spLocks noChangeShapeType="1"/>
              </p:cNvSpPr>
              <p:nvPr/>
            </p:nvSpPr>
            <p:spPr bwMode="auto">
              <a:xfrm flipV="1">
                <a:off x="3533" y="2578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65" name="Line 3736"/>
              <p:cNvSpPr>
                <a:spLocks noChangeShapeType="1"/>
              </p:cNvSpPr>
              <p:nvPr/>
            </p:nvSpPr>
            <p:spPr bwMode="auto">
              <a:xfrm>
                <a:off x="3551" y="257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66" name="Line 3737"/>
              <p:cNvSpPr>
                <a:spLocks noChangeShapeType="1"/>
              </p:cNvSpPr>
              <p:nvPr/>
            </p:nvSpPr>
            <p:spPr bwMode="auto">
              <a:xfrm>
                <a:off x="3554" y="2578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67" name="Line 3738"/>
              <p:cNvSpPr>
                <a:spLocks noChangeShapeType="1"/>
              </p:cNvSpPr>
              <p:nvPr/>
            </p:nvSpPr>
            <p:spPr bwMode="auto">
              <a:xfrm flipV="1">
                <a:off x="1703" y="2526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68" name="Line 3739"/>
              <p:cNvSpPr>
                <a:spLocks noChangeShapeType="1"/>
              </p:cNvSpPr>
              <p:nvPr/>
            </p:nvSpPr>
            <p:spPr bwMode="auto">
              <a:xfrm flipV="1">
                <a:off x="1721" y="252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69" name="Line 3740"/>
              <p:cNvSpPr>
                <a:spLocks noChangeShapeType="1"/>
              </p:cNvSpPr>
              <p:nvPr/>
            </p:nvSpPr>
            <p:spPr bwMode="auto">
              <a:xfrm flipV="1">
                <a:off x="1725" y="252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70" name="Line 3741"/>
              <p:cNvSpPr>
                <a:spLocks noChangeShapeType="1"/>
              </p:cNvSpPr>
              <p:nvPr/>
            </p:nvSpPr>
            <p:spPr bwMode="auto">
              <a:xfrm flipV="1">
                <a:off x="1725" y="252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71" name="Line 3742"/>
              <p:cNvSpPr>
                <a:spLocks noChangeShapeType="1"/>
              </p:cNvSpPr>
              <p:nvPr/>
            </p:nvSpPr>
            <p:spPr bwMode="auto">
              <a:xfrm flipV="1">
                <a:off x="1728" y="2515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72" name="Line 3743"/>
              <p:cNvSpPr>
                <a:spLocks noChangeShapeType="1"/>
              </p:cNvSpPr>
              <p:nvPr/>
            </p:nvSpPr>
            <p:spPr bwMode="auto">
              <a:xfrm>
                <a:off x="3207" y="2574"/>
                <a:ext cx="3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73" name="Line 3744"/>
              <p:cNvSpPr>
                <a:spLocks noChangeShapeType="1"/>
              </p:cNvSpPr>
              <p:nvPr/>
            </p:nvSpPr>
            <p:spPr bwMode="auto">
              <a:xfrm>
                <a:off x="3207" y="257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74" name="Line 3745"/>
              <p:cNvSpPr>
                <a:spLocks noChangeShapeType="1"/>
              </p:cNvSpPr>
              <p:nvPr/>
            </p:nvSpPr>
            <p:spPr bwMode="auto">
              <a:xfrm flipV="1">
                <a:off x="3189" y="2574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75" name="Line 3746"/>
              <p:cNvSpPr>
                <a:spLocks noChangeShapeType="1"/>
              </p:cNvSpPr>
              <p:nvPr/>
            </p:nvSpPr>
            <p:spPr bwMode="auto">
              <a:xfrm flipV="1">
                <a:off x="1605" y="2548"/>
                <a:ext cx="3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76" name="Line 3747"/>
              <p:cNvSpPr>
                <a:spLocks noChangeShapeType="1"/>
              </p:cNvSpPr>
              <p:nvPr/>
            </p:nvSpPr>
            <p:spPr bwMode="auto">
              <a:xfrm flipV="1">
                <a:off x="1612" y="2544"/>
                <a:ext cx="13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77" name="Line 3748"/>
              <p:cNvSpPr>
                <a:spLocks noChangeShapeType="1"/>
              </p:cNvSpPr>
              <p:nvPr/>
            </p:nvSpPr>
            <p:spPr bwMode="auto">
              <a:xfrm flipV="1">
                <a:off x="1632" y="2541"/>
                <a:ext cx="4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78" name="Line 3749"/>
              <p:cNvSpPr>
                <a:spLocks noChangeShapeType="1"/>
              </p:cNvSpPr>
              <p:nvPr/>
            </p:nvSpPr>
            <p:spPr bwMode="auto">
              <a:xfrm>
                <a:off x="1605" y="2550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79" name="Line 3750"/>
              <p:cNvSpPr>
                <a:spLocks noChangeShapeType="1"/>
              </p:cNvSpPr>
              <p:nvPr/>
            </p:nvSpPr>
            <p:spPr bwMode="auto">
              <a:xfrm flipV="1">
                <a:off x="1590" y="255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80" name="Line 3751"/>
              <p:cNvSpPr>
                <a:spLocks noChangeShapeType="1"/>
              </p:cNvSpPr>
              <p:nvPr/>
            </p:nvSpPr>
            <p:spPr bwMode="auto">
              <a:xfrm flipV="1">
                <a:off x="1597" y="2552"/>
                <a:ext cx="4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81" name="Line 3752"/>
              <p:cNvSpPr>
                <a:spLocks noChangeShapeType="1"/>
              </p:cNvSpPr>
              <p:nvPr/>
            </p:nvSpPr>
            <p:spPr bwMode="auto">
              <a:xfrm>
                <a:off x="1604" y="2552"/>
                <a:ext cx="3" cy="1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82" name="Line 3753"/>
              <p:cNvSpPr>
                <a:spLocks noChangeShapeType="1"/>
              </p:cNvSpPr>
              <p:nvPr/>
            </p:nvSpPr>
            <p:spPr bwMode="auto">
              <a:xfrm>
                <a:off x="3032" y="2271"/>
                <a:ext cx="33" cy="8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83" name="Line 3754"/>
              <p:cNvSpPr>
                <a:spLocks noChangeShapeType="1"/>
              </p:cNvSpPr>
              <p:nvPr/>
            </p:nvSpPr>
            <p:spPr bwMode="auto">
              <a:xfrm flipH="1">
                <a:off x="3065" y="2356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84" name="Line 3755"/>
              <p:cNvSpPr>
                <a:spLocks noChangeShapeType="1"/>
              </p:cNvSpPr>
              <p:nvPr/>
            </p:nvSpPr>
            <p:spPr bwMode="auto">
              <a:xfrm flipV="1">
                <a:off x="3069" y="2305"/>
                <a:ext cx="17" cy="5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85" name="Line 3756"/>
              <p:cNvSpPr>
                <a:spLocks noChangeShapeType="1"/>
              </p:cNvSpPr>
              <p:nvPr/>
            </p:nvSpPr>
            <p:spPr bwMode="auto">
              <a:xfrm flipV="1">
                <a:off x="1649" y="2539"/>
                <a:ext cx="14" cy="4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86" name="Line 3757"/>
              <p:cNvSpPr>
                <a:spLocks noChangeShapeType="1"/>
              </p:cNvSpPr>
              <p:nvPr/>
            </p:nvSpPr>
            <p:spPr bwMode="auto">
              <a:xfrm flipV="1">
                <a:off x="1663" y="253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87" name="Line 3758"/>
              <p:cNvSpPr>
                <a:spLocks noChangeShapeType="1"/>
              </p:cNvSpPr>
              <p:nvPr/>
            </p:nvSpPr>
            <p:spPr bwMode="auto">
              <a:xfrm flipV="1">
                <a:off x="1666" y="253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88" name="Line 3759"/>
              <p:cNvSpPr>
                <a:spLocks noChangeShapeType="1"/>
              </p:cNvSpPr>
              <p:nvPr/>
            </p:nvSpPr>
            <p:spPr bwMode="auto">
              <a:xfrm flipV="1">
                <a:off x="1670" y="253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89" name="Line 3760"/>
              <p:cNvSpPr>
                <a:spLocks noChangeShapeType="1"/>
              </p:cNvSpPr>
              <p:nvPr/>
            </p:nvSpPr>
            <p:spPr bwMode="auto">
              <a:xfrm flipV="1">
                <a:off x="1666" y="253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90" name="Line 3761"/>
              <p:cNvSpPr>
                <a:spLocks noChangeShapeType="1"/>
              </p:cNvSpPr>
              <p:nvPr/>
            </p:nvSpPr>
            <p:spPr bwMode="auto">
              <a:xfrm flipV="1">
                <a:off x="1670" y="253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91" name="Line 3762"/>
              <p:cNvSpPr>
                <a:spLocks noChangeShapeType="1"/>
              </p:cNvSpPr>
              <p:nvPr/>
            </p:nvSpPr>
            <p:spPr bwMode="auto">
              <a:xfrm flipV="1">
                <a:off x="1673" y="2526"/>
                <a:ext cx="21" cy="9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92" name="Line 3763"/>
              <p:cNvSpPr>
                <a:spLocks noChangeShapeType="1"/>
              </p:cNvSpPr>
              <p:nvPr/>
            </p:nvSpPr>
            <p:spPr bwMode="auto">
              <a:xfrm flipV="1">
                <a:off x="2999" y="2545"/>
                <a:ext cx="18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93" name="Line 3764"/>
              <p:cNvSpPr>
                <a:spLocks noChangeShapeType="1"/>
              </p:cNvSpPr>
              <p:nvPr/>
            </p:nvSpPr>
            <p:spPr bwMode="auto">
              <a:xfrm>
                <a:off x="3017" y="254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94" name="Line 3765"/>
              <p:cNvSpPr>
                <a:spLocks noChangeShapeType="1"/>
              </p:cNvSpPr>
              <p:nvPr/>
            </p:nvSpPr>
            <p:spPr bwMode="auto">
              <a:xfrm>
                <a:off x="3020" y="2545"/>
                <a:ext cx="31" cy="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95" name="Line 3766"/>
              <p:cNvSpPr>
                <a:spLocks noChangeShapeType="1"/>
              </p:cNvSpPr>
              <p:nvPr/>
            </p:nvSpPr>
            <p:spPr bwMode="auto">
              <a:xfrm>
                <a:off x="2946" y="247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96" name="Line 3767"/>
              <p:cNvSpPr>
                <a:spLocks noChangeShapeType="1"/>
              </p:cNvSpPr>
              <p:nvPr/>
            </p:nvSpPr>
            <p:spPr bwMode="auto">
              <a:xfrm flipV="1">
                <a:off x="3462" y="1560"/>
                <a:ext cx="18" cy="3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97" name="Line 3768"/>
              <p:cNvSpPr>
                <a:spLocks noChangeShapeType="1"/>
              </p:cNvSpPr>
              <p:nvPr/>
            </p:nvSpPr>
            <p:spPr bwMode="auto">
              <a:xfrm>
                <a:off x="3462" y="1608"/>
                <a:ext cx="34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98" name="Line 3769"/>
              <p:cNvSpPr>
                <a:spLocks noChangeShapeType="1"/>
              </p:cNvSpPr>
              <p:nvPr/>
            </p:nvSpPr>
            <p:spPr bwMode="auto">
              <a:xfrm>
                <a:off x="3480" y="1560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99" name="Line 3770"/>
              <p:cNvSpPr>
                <a:spLocks noChangeShapeType="1"/>
              </p:cNvSpPr>
              <p:nvPr/>
            </p:nvSpPr>
            <p:spPr bwMode="auto">
              <a:xfrm flipH="1">
                <a:off x="3496" y="1697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00" name="Line 3771"/>
              <p:cNvSpPr>
                <a:spLocks noChangeShapeType="1"/>
              </p:cNvSpPr>
              <p:nvPr/>
            </p:nvSpPr>
            <p:spPr bwMode="auto">
              <a:xfrm>
                <a:off x="3441" y="1662"/>
                <a:ext cx="33" cy="10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01" name="Line 3772"/>
              <p:cNvSpPr>
                <a:spLocks noChangeShapeType="1"/>
              </p:cNvSpPr>
              <p:nvPr/>
            </p:nvSpPr>
            <p:spPr bwMode="auto">
              <a:xfrm flipH="1">
                <a:off x="3474" y="1765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02" name="Line 3773"/>
              <p:cNvSpPr>
                <a:spLocks noChangeShapeType="1"/>
              </p:cNvSpPr>
              <p:nvPr/>
            </p:nvSpPr>
            <p:spPr bwMode="auto">
              <a:xfrm>
                <a:off x="3447" y="1530"/>
                <a:ext cx="34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03" name="Line 3774"/>
              <p:cNvSpPr>
                <a:spLocks noChangeShapeType="1"/>
              </p:cNvSpPr>
              <p:nvPr/>
            </p:nvSpPr>
            <p:spPr bwMode="auto">
              <a:xfrm flipV="1">
                <a:off x="3478" y="1702"/>
                <a:ext cx="17" cy="6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04" name="Line 3775"/>
              <p:cNvSpPr>
                <a:spLocks noChangeShapeType="1"/>
              </p:cNvSpPr>
              <p:nvPr/>
            </p:nvSpPr>
            <p:spPr bwMode="auto">
              <a:xfrm flipV="1">
                <a:off x="3091" y="2566"/>
                <a:ext cx="21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05" name="Line 3776"/>
              <p:cNvSpPr>
                <a:spLocks noChangeShapeType="1"/>
              </p:cNvSpPr>
              <p:nvPr/>
            </p:nvSpPr>
            <p:spPr bwMode="auto">
              <a:xfrm>
                <a:off x="3112" y="256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06" name="Line 3777"/>
              <p:cNvSpPr>
                <a:spLocks noChangeShapeType="1"/>
              </p:cNvSpPr>
              <p:nvPr/>
            </p:nvSpPr>
            <p:spPr bwMode="auto">
              <a:xfrm>
                <a:off x="3115" y="2566"/>
                <a:ext cx="28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07" name="Line 3778"/>
              <p:cNvSpPr>
                <a:spLocks noChangeShapeType="1"/>
              </p:cNvSpPr>
              <p:nvPr/>
            </p:nvSpPr>
            <p:spPr bwMode="auto">
              <a:xfrm flipV="1">
                <a:off x="3447" y="1523"/>
                <a:ext cx="18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08" name="Line 3779"/>
              <p:cNvSpPr>
                <a:spLocks noChangeShapeType="1"/>
              </p:cNvSpPr>
              <p:nvPr/>
            </p:nvSpPr>
            <p:spPr bwMode="auto">
              <a:xfrm>
                <a:off x="3465" y="152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09" name="Line 3780"/>
              <p:cNvSpPr>
                <a:spLocks noChangeShapeType="1"/>
              </p:cNvSpPr>
              <p:nvPr/>
            </p:nvSpPr>
            <p:spPr bwMode="auto">
              <a:xfrm flipV="1">
                <a:off x="3438" y="2576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10" name="Line 3781"/>
              <p:cNvSpPr>
                <a:spLocks noChangeShapeType="1"/>
              </p:cNvSpPr>
              <p:nvPr/>
            </p:nvSpPr>
            <p:spPr bwMode="auto">
              <a:xfrm>
                <a:off x="3456" y="257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11" name="Line 3782"/>
              <p:cNvSpPr>
                <a:spLocks noChangeShapeType="1"/>
              </p:cNvSpPr>
              <p:nvPr/>
            </p:nvSpPr>
            <p:spPr bwMode="auto">
              <a:xfrm>
                <a:off x="3459" y="2576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12" name="Line 3783"/>
              <p:cNvSpPr>
                <a:spLocks noChangeShapeType="1"/>
              </p:cNvSpPr>
              <p:nvPr/>
            </p:nvSpPr>
            <p:spPr bwMode="auto">
              <a:xfrm flipV="1">
                <a:off x="3453" y="1772"/>
                <a:ext cx="24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13" name="Line 3784"/>
              <p:cNvSpPr>
                <a:spLocks noChangeShapeType="1"/>
              </p:cNvSpPr>
              <p:nvPr/>
            </p:nvSpPr>
            <p:spPr bwMode="auto">
              <a:xfrm>
                <a:off x="3451" y="1837"/>
                <a:ext cx="2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14" name="Line 3785"/>
              <p:cNvSpPr>
                <a:spLocks noChangeShapeType="1"/>
              </p:cNvSpPr>
              <p:nvPr/>
            </p:nvSpPr>
            <p:spPr bwMode="auto">
              <a:xfrm>
                <a:off x="3416" y="1726"/>
                <a:ext cx="34" cy="1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15" name="Line 3786"/>
              <p:cNvSpPr>
                <a:spLocks noChangeShapeType="1"/>
              </p:cNvSpPr>
              <p:nvPr/>
            </p:nvSpPr>
            <p:spPr bwMode="auto">
              <a:xfrm flipV="1">
                <a:off x="3483" y="1529"/>
                <a:ext cx="18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16" name="Line 3787"/>
              <p:cNvSpPr>
                <a:spLocks noChangeShapeType="1"/>
              </p:cNvSpPr>
              <p:nvPr/>
            </p:nvSpPr>
            <p:spPr bwMode="auto">
              <a:xfrm>
                <a:off x="3483" y="1565"/>
                <a:ext cx="34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17" name="Line 3788"/>
              <p:cNvSpPr>
                <a:spLocks noChangeShapeType="1"/>
              </p:cNvSpPr>
              <p:nvPr/>
            </p:nvSpPr>
            <p:spPr bwMode="auto">
              <a:xfrm>
                <a:off x="3501" y="152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18" name="Line 3789"/>
              <p:cNvSpPr>
                <a:spLocks noChangeShapeType="1"/>
              </p:cNvSpPr>
              <p:nvPr/>
            </p:nvSpPr>
            <p:spPr bwMode="auto">
              <a:xfrm flipH="1">
                <a:off x="3517" y="1634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19" name="Line 3790"/>
              <p:cNvSpPr>
                <a:spLocks noChangeShapeType="1"/>
              </p:cNvSpPr>
              <p:nvPr/>
            </p:nvSpPr>
            <p:spPr bwMode="auto">
              <a:xfrm flipV="1">
                <a:off x="3499" y="1639"/>
                <a:ext cx="17" cy="5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20" name="Line 3791"/>
              <p:cNvSpPr>
                <a:spLocks noChangeShapeType="1"/>
              </p:cNvSpPr>
              <p:nvPr/>
            </p:nvSpPr>
            <p:spPr bwMode="auto">
              <a:xfrm>
                <a:off x="3468" y="1523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21" name="Line 3792"/>
              <p:cNvSpPr>
                <a:spLocks noChangeShapeType="1"/>
              </p:cNvSpPr>
              <p:nvPr/>
            </p:nvSpPr>
            <p:spPr bwMode="auto">
              <a:xfrm flipV="1">
                <a:off x="3343" y="2574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22" name="Line 3793"/>
              <p:cNvSpPr>
                <a:spLocks noChangeShapeType="1"/>
              </p:cNvSpPr>
              <p:nvPr/>
            </p:nvSpPr>
            <p:spPr bwMode="auto">
              <a:xfrm>
                <a:off x="3361" y="257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23" name="Line 3794"/>
              <p:cNvSpPr>
                <a:spLocks noChangeShapeType="1"/>
              </p:cNvSpPr>
              <p:nvPr/>
            </p:nvSpPr>
            <p:spPr bwMode="auto">
              <a:xfrm>
                <a:off x="3364" y="2574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24" name="Line 3795"/>
              <p:cNvSpPr>
                <a:spLocks noChangeShapeType="1"/>
              </p:cNvSpPr>
              <p:nvPr/>
            </p:nvSpPr>
            <p:spPr bwMode="auto">
              <a:xfrm>
                <a:off x="3154" y="2122"/>
                <a:ext cx="33" cy="1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25" name="Line 3796"/>
              <p:cNvSpPr>
                <a:spLocks noChangeShapeType="1"/>
              </p:cNvSpPr>
              <p:nvPr/>
            </p:nvSpPr>
            <p:spPr bwMode="auto">
              <a:xfrm flipH="1">
                <a:off x="3187" y="2228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26" name="Line 3797"/>
              <p:cNvSpPr>
                <a:spLocks noChangeShapeType="1"/>
              </p:cNvSpPr>
              <p:nvPr/>
            </p:nvSpPr>
            <p:spPr bwMode="auto">
              <a:xfrm flipV="1">
                <a:off x="3191" y="2169"/>
                <a:ext cx="17" cy="5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27" name="Line 3798"/>
              <p:cNvSpPr>
                <a:spLocks noChangeShapeType="1"/>
              </p:cNvSpPr>
              <p:nvPr/>
            </p:nvSpPr>
            <p:spPr bwMode="auto">
              <a:xfrm>
                <a:off x="3273" y="1961"/>
                <a:ext cx="37" cy="1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28" name="Line 3799"/>
              <p:cNvSpPr>
                <a:spLocks noChangeShapeType="1"/>
              </p:cNvSpPr>
              <p:nvPr/>
            </p:nvSpPr>
            <p:spPr bwMode="auto">
              <a:xfrm>
                <a:off x="3308" y="2079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29" name="Line 3800"/>
              <p:cNvSpPr>
                <a:spLocks noChangeShapeType="1"/>
              </p:cNvSpPr>
              <p:nvPr/>
            </p:nvSpPr>
            <p:spPr bwMode="auto">
              <a:xfrm flipV="1">
                <a:off x="3313" y="2009"/>
                <a:ext cx="21" cy="6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30" name="Line 3801"/>
              <p:cNvSpPr>
                <a:spLocks noChangeShapeType="1"/>
              </p:cNvSpPr>
              <p:nvPr/>
            </p:nvSpPr>
            <p:spPr bwMode="auto">
              <a:xfrm>
                <a:off x="2980" y="2512"/>
                <a:ext cx="37" cy="3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31" name="Line 3802"/>
              <p:cNvSpPr>
                <a:spLocks noChangeShapeType="1"/>
              </p:cNvSpPr>
              <p:nvPr/>
            </p:nvSpPr>
            <p:spPr bwMode="auto">
              <a:xfrm>
                <a:off x="2980" y="2512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32" name="Line 3803"/>
              <p:cNvSpPr>
                <a:spLocks noChangeShapeType="1"/>
              </p:cNvSpPr>
              <p:nvPr/>
            </p:nvSpPr>
            <p:spPr bwMode="auto">
              <a:xfrm flipV="1">
                <a:off x="2962" y="2514"/>
                <a:ext cx="17" cy="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33" name="Line 3804"/>
              <p:cNvSpPr>
                <a:spLocks noChangeShapeType="1"/>
              </p:cNvSpPr>
              <p:nvPr/>
            </p:nvSpPr>
            <p:spPr bwMode="auto">
              <a:xfrm>
                <a:off x="2946" y="2466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34" name="Line 3805"/>
              <p:cNvSpPr>
                <a:spLocks noChangeShapeType="1"/>
              </p:cNvSpPr>
              <p:nvPr/>
            </p:nvSpPr>
            <p:spPr bwMode="auto">
              <a:xfrm>
                <a:off x="2950" y="2470"/>
                <a:ext cx="31" cy="4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35" name="Line 3806"/>
              <p:cNvSpPr>
                <a:spLocks noChangeShapeType="1"/>
              </p:cNvSpPr>
              <p:nvPr/>
            </p:nvSpPr>
            <p:spPr bwMode="auto">
              <a:xfrm flipV="1">
                <a:off x="3588" y="2573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36" name="Line 3807"/>
              <p:cNvSpPr>
                <a:spLocks noChangeShapeType="1"/>
              </p:cNvSpPr>
              <p:nvPr/>
            </p:nvSpPr>
            <p:spPr bwMode="auto">
              <a:xfrm>
                <a:off x="3609" y="257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37" name="Line 3808"/>
              <p:cNvSpPr>
                <a:spLocks noChangeShapeType="1"/>
              </p:cNvSpPr>
              <p:nvPr/>
            </p:nvSpPr>
            <p:spPr bwMode="auto">
              <a:xfrm>
                <a:off x="3613" y="257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38" name="Line 3809"/>
              <p:cNvSpPr>
                <a:spLocks noChangeShapeType="1"/>
              </p:cNvSpPr>
              <p:nvPr/>
            </p:nvSpPr>
            <p:spPr bwMode="auto">
              <a:xfrm>
                <a:off x="3613" y="257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39" name="Line 3810"/>
              <p:cNvSpPr>
                <a:spLocks noChangeShapeType="1"/>
              </p:cNvSpPr>
              <p:nvPr/>
            </p:nvSpPr>
            <p:spPr bwMode="auto">
              <a:xfrm>
                <a:off x="3616" y="2575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40" name="Line 3811"/>
              <p:cNvSpPr>
                <a:spLocks noChangeShapeType="1"/>
              </p:cNvSpPr>
              <p:nvPr/>
            </p:nvSpPr>
            <p:spPr bwMode="auto">
              <a:xfrm flipV="1">
                <a:off x="3247" y="2570"/>
                <a:ext cx="18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41" name="Line 3812"/>
              <p:cNvSpPr>
                <a:spLocks noChangeShapeType="1"/>
              </p:cNvSpPr>
              <p:nvPr/>
            </p:nvSpPr>
            <p:spPr bwMode="auto">
              <a:xfrm>
                <a:off x="3265" y="257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42" name="Line 3813"/>
              <p:cNvSpPr>
                <a:spLocks noChangeShapeType="1"/>
              </p:cNvSpPr>
              <p:nvPr/>
            </p:nvSpPr>
            <p:spPr bwMode="auto">
              <a:xfrm>
                <a:off x="3269" y="257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43" name="Line 3814"/>
              <p:cNvSpPr>
                <a:spLocks noChangeShapeType="1"/>
              </p:cNvSpPr>
              <p:nvPr/>
            </p:nvSpPr>
            <p:spPr bwMode="auto">
              <a:xfrm>
                <a:off x="3269" y="257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44" name="Line 3815"/>
              <p:cNvSpPr>
                <a:spLocks noChangeShapeType="1"/>
              </p:cNvSpPr>
              <p:nvPr/>
            </p:nvSpPr>
            <p:spPr bwMode="auto">
              <a:xfrm>
                <a:off x="3272" y="2572"/>
                <a:ext cx="2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45" name="Line 3816"/>
              <p:cNvSpPr>
                <a:spLocks noChangeShapeType="1"/>
              </p:cNvSpPr>
              <p:nvPr/>
            </p:nvSpPr>
            <p:spPr bwMode="auto">
              <a:xfrm flipV="1">
                <a:off x="3044" y="2361"/>
                <a:ext cx="20" cy="4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46" name="Line 3817"/>
              <p:cNvSpPr>
                <a:spLocks noChangeShapeType="1"/>
              </p:cNvSpPr>
              <p:nvPr/>
            </p:nvSpPr>
            <p:spPr bwMode="auto">
              <a:xfrm flipH="1">
                <a:off x="3044" y="240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47" name="Line 3818"/>
              <p:cNvSpPr>
                <a:spLocks noChangeShapeType="1"/>
              </p:cNvSpPr>
              <p:nvPr/>
            </p:nvSpPr>
            <p:spPr bwMode="auto">
              <a:xfrm>
                <a:off x="3010" y="2329"/>
                <a:ext cx="35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48" name="Line 3819"/>
              <p:cNvSpPr>
                <a:spLocks noChangeShapeType="1"/>
              </p:cNvSpPr>
              <p:nvPr/>
            </p:nvSpPr>
            <p:spPr bwMode="auto">
              <a:xfrm flipV="1">
                <a:off x="3149" y="2563"/>
                <a:ext cx="21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49" name="Line 3820"/>
              <p:cNvSpPr>
                <a:spLocks noChangeShapeType="1"/>
              </p:cNvSpPr>
              <p:nvPr/>
            </p:nvSpPr>
            <p:spPr bwMode="auto">
              <a:xfrm>
                <a:off x="3170" y="256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0" name="Line 3821"/>
              <p:cNvSpPr>
                <a:spLocks noChangeShapeType="1"/>
              </p:cNvSpPr>
              <p:nvPr/>
            </p:nvSpPr>
            <p:spPr bwMode="auto">
              <a:xfrm>
                <a:off x="3174" y="256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1" name="Line 3822"/>
              <p:cNvSpPr>
                <a:spLocks noChangeShapeType="1"/>
              </p:cNvSpPr>
              <p:nvPr/>
            </p:nvSpPr>
            <p:spPr bwMode="auto">
              <a:xfrm>
                <a:off x="3174" y="256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2" name="Line 3823"/>
              <p:cNvSpPr>
                <a:spLocks noChangeShapeType="1"/>
              </p:cNvSpPr>
              <p:nvPr/>
            </p:nvSpPr>
            <p:spPr bwMode="auto">
              <a:xfrm>
                <a:off x="3177" y="2566"/>
                <a:ext cx="2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3" name="Line 3824"/>
              <p:cNvSpPr>
                <a:spLocks noChangeShapeType="1"/>
              </p:cNvSpPr>
              <p:nvPr/>
            </p:nvSpPr>
            <p:spPr bwMode="auto">
              <a:xfrm>
                <a:off x="3514" y="2571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4" name="Line 3825"/>
              <p:cNvSpPr>
                <a:spLocks noChangeShapeType="1"/>
              </p:cNvSpPr>
              <p:nvPr/>
            </p:nvSpPr>
            <p:spPr bwMode="auto">
              <a:xfrm>
                <a:off x="3514" y="257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5" name="Line 3826"/>
              <p:cNvSpPr>
                <a:spLocks noChangeShapeType="1"/>
              </p:cNvSpPr>
              <p:nvPr/>
            </p:nvSpPr>
            <p:spPr bwMode="auto">
              <a:xfrm flipV="1">
                <a:off x="3496" y="2572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6" name="Line 3827"/>
              <p:cNvSpPr>
                <a:spLocks noChangeShapeType="1"/>
              </p:cNvSpPr>
              <p:nvPr/>
            </p:nvSpPr>
            <p:spPr bwMode="auto">
              <a:xfrm>
                <a:off x="3075" y="2548"/>
                <a:ext cx="34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7" name="Line 3828"/>
              <p:cNvSpPr>
                <a:spLocks noChangeShapeType="1"/>
              </p:cNvSpPr>
              <p:nvPr/>
            </p:nvSpPr>
            <p:spPr bwMode="auto">
              <a:xfrm>
                <a:off x="3075" y="2548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8" name="Line 3829"/>
              <p:cNvSpPr>
                <a:spLocks noChangeShapeType="1"/>
              </p:cNvSpPr>
              <p:nvPr/>
            </p:nvSpPr>
            <p:spPr bwMode="auto">
              <a:xfrm flipV="1">
                <a:off x="3054" y="2548"/>
                <a:ext cx="20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9" name="Line 3830"/>
              <p:cNvSpPr>
                <a:spLocks noChangeShapeType="1"/>
              </p:cNvSpPr>
              <p:nvPr/>
            </p:nvSpPr>
            <p:spPr bwMode="auto">
              <a:xfrm flipV="1">
                <a:off x="3432" y="1843"/>
                <a:ext cx="20" cy="7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0" name="Line 3831"/>
              <p:cNvSpPr>
                <a:spLocks noChangeShapeType="1"/>
              </p:cNvSpPr>
              <p:nvPr/>
            </p:nvSpPr>
            <p:spPr bwMode="auto">
              <a:xfrm>
                <a:off x="3430" y="1913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1" name="Line 3832"/>
              <p:cNvSpPr>
                <a:spLocks noChangeShapeType="1"/>
              </p:cNvSpPr>
              <p:nvPr/>
            </p:nvSpPr>
            <p:spPr bwMode="auto">
              <a:xfrm>
                <a:off x="3398" y="1795"/>
                <a:ext cx="34" cy="11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2" name="Line 3833"/>
              <p:cNvSpPr>
                <a:spLocks noChangeShapeType="1"/>
              </p:cNvSpPr>
              <p:nvPr/>
            </p:nvSpPr>
            <p:spPr bwMode="auto">
              <a:xfrm flipV="1">
                <a:off x="3022" y="2405"/>
                <a:ext cx="21" cy="4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3" name="Line 3834"/>
              <p:cNvSpPr>
                <a:spLocks noChangeShapeType="1"/>
              </p:cNvSpPr>
              <p:nvPr/>
            </p:nvSpPr>
            <p:spPr bwMode="auto">
              <a:xfrm flipH="1">
                <a:off x="3022" y="2444"/>
                <a:ext cx="2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4" name="Line 3835"/>
              <p:cNvSpPr>
                <a:spLocks noChangeShapeType="1"/>
              </p:cNvSpPr>
              <p:nvPr/>
            </p:nvSpPr>
            <p:spPr bwMode="auto">
              <a:xfrm>
                <a:off x="2989" y="2379"/>
                <a:ext cx="34" cy="6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5" name="Line 3836"/>
              <p:cNvSpPr>
                <a:spLocks noChangeShapeType="1"/>
              </p:cNvSpPr>
              <p:nvPr/>
            </p:nvSpPr>
            <p:spPr bwMode="auto">
              <a:xfrm flipV="1">
                <a:off x="2983" y="2481"/>
                <a:ext cx="18" cy="2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6" name="Line 3837"/>
              <p:cNvSpPr>
                <a:spLocks noChangeShapeType="1"/>
              </p:cNvSpPr>
              <p:nvPr/>
            </p:nvSpPr>
            <p:spPr bwMode="auto">
              <a:xfrm>
                <a:off x="2968" y="2425"/>
                <a:ext cx="33" cy="5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7" name="Line 3838"/>
              <p:cNvSpPr>
                <a:spLocks noChangeShapeType="1"/>
              </p:cNvSpPr>
              <p:nvPr/>
            </p:nvSpPr>
            <p:spPr bwMode="auto">
              <a:xfrm>
                <a:off x="3419" y="2569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3839"/>
            <p:cNvGrpSpPr>
              <a:grpSpLocks/>
            </p:cNvGrpSpPr>
            <p:nvPr/>
          </p:nvGrpSpPr>
          <p:grpSpPr bwMode="auto">
            <a:xfrm>
              <a:off x="1751" y="2885"/>
              <a:ext cx="1571" cy="668"/>
              <a:chOff x="1673" y="1531"/>
              <a:chExt cx="2074" cy="1056"/>
            </a:xfrm>
          </p:grpSpPr>
          <p:sp>
            <p:nvSpPr>
              <p:cNvPr id="31368" name="Line 3840"/>
              <p:cNvSpPr>
                <a:spLocks noChangeShapeType="1"/>
              </p:cNvSpPr>
              <p:nvPr/>
            </p:nvSpPr>
            <p:spPr bwMode="auto">
              <a:xfrm>
                <a:off x="3419" y="256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69" name="Line 3841"/>
              <p:cNvSpPr>
                <a:spLocks noChangeShapeType="1"/>
              </p:cNvSpPr>
              <p:nvPr/>
            </p:nvSpPr>
            <p:spPr bwMode="auto">
              <a:xfrm flipV="1">
                <a:off x="3401" y="2570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70" name="Line 3842"/>
              <p:cNvSpPr>
                <a:spLocks noChangeShapeType="1"/>
              </p:cNvSpPr>
              <p:nvPr/>
            </p:nvSpPr>
            <p:spPr bwMode="auto">
              <a:xfrm flipV="1">
                <a:off x="3521" y="1586"/>
                <a:ext cx="17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71" name="Line 3843"/>
              <p:cNvSpPr>
                <a:spLocks noChangeShapeType="1"/>
              </p:cNvSpPr>
              <p:nvPr/>
            </p:nvSpPr>
            <p:spPr bwMode="auto">
              <a:xfrm>
                <a:off x="3505" y="1531"/>
                <a:ext cx="33" cy="5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72" name="Line 3844"/>
              <p:cNvSpPr>
                <a:spLocks noChangeShapeType="1"/>
              </p:cNvSpPr>
              <p:nvPr/>
            </p:nvSpPr>
            <p:spPr bwMode="auto">
              <a:xfrm flipV="1">
                <a:off x="3005" y="2445"/>
                <a:ext cx="20" cy="3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73" name="Line 3845"/>
              <p:cNvSpPr>
                <a:spLocks noChangeShapeType="1"/>
              </p:cNvSpPr>
              <p:nvPr/>
            </p:nvSpPr>
            <p:spPr bwMode="auto">
              <a:xfrm flipV="1">
                <a:off x="3646" y="2567"/>
                <a:ext cx="22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74" name="Line 3846"/>
              <p:cNvSpPr>
                <a:spLocks noChangeShapeType="1"/>
              </p:cNvSpPr>
              <p:nvPr/>
            </p:nvSpPr>
            <p:spPr bwMode="auto">
              <a:xfrm>
                <a:off x="3668" y="256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75" name="Line 3847"/>
              <p:cNvSpPr>
                <a:spLocks noChangeShapeType="1"/>
              </p:cNvSpPr>
              <p:nvPr/>
            </p:nvSpPr>
            <p:spPr bwMode="auto">
              <a:xfrm flipV="1">
                <a:off x="3686" y="2575"/>
                <a:ext cx="18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76" name="Line 3848"/>
              <p:cNvSpPr>
                <a:spLocks noChangeShapeType="1"/>
              </p:cNvSpPr>
              <p:nvPr/>
            </p:nvSpPr>
            <p:spPr bwMode="auto">
              <a:xfrm>
                <a:off x="3671" y="2567"/>
                <a:ext cx="33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77" name="Line 3849"/>
              <p:cNvSpPr>
                <a:spLocks noChangeShapeType="1"/>
              </p:cNvSpPr>
              <p:nvPr/>
            </p:nvSpPr>
            <p:spPr bwMode="auto">
              <a:xfrm flipV="1">
                <a:off x="3306" y="2566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78" name="Line 3850"/>
              <p:cNvSpPr>
                <a:spLocks noChangeShapeType="1"/>
              </p:cNvSpPr>
              <p:nvPr/>
            </p:nvSpPr>
            <p:spPr bwMode="auto">
              <a:xfrm>
                <a:off x="3324" y="256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79" name="Line 3851"/>
              <p:cNvSpPr>
                <a:spLocks noChangeShapeType="1"/>
              </p:cNvSpPr>
              <p:nvPr/>
            </p:nvSpPr>
            <p:spPr bwMode="auto">
              <a:xfrm>
                <a:off x="3327" y="256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80" name="Line 3852"/>
              <p:cNvSpPr>
                <a:spLocks noChangeShapeType="1"/>
              </p:cNvSpPr>
              <p:nvPr/>
            </p:nvSpPr>
            <p:spPr bwMode="auto">
              <a:xfrm>
                <a:off x="3327" y="256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81" name="Line 3853"/>
              <p:cNvSpPr>
                <a:spLocks noChangeShapeType="1"/>
              </p:cNvSpPr>
              <p:nvPr/>
            </p:nvSpPr>
            <p:spPr bwMode="auto">
              <a:xfrm>
                <a:off x="3330" y="2568"/>
                <a:ext cx="2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82" name="Line 3854"/>
              <p:cNvSpPr>
                <a:spLocks noChangeShapeType="1"/>
              </p:cNvSpPr>
              <p:nvPr/>
            </p:nvSpPr>
            <p:spPr bwMode="auto">
              <a:xfrm flipV="1">
                <a:off x="3020" y="2521"/>
                <a:ext cx="18" cy="2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83" name="Line 3855"/>
              <p:cNvSpPr>
                <a:spLocks noChangeShapeType="1"/>
              </p:cNvSpPr>
              <p:nvPr/>
            </p:nvSpPr>
            <p:spPr bwMode="auto">
              <a:xfrm>
                <a:off x="3038" y="2521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84" name="Line 3856"/>
              <p:cNvSpPr>
                <a:spLocks noChangeShapeType="1"/>
              </p:cNvSpPr>
              <p:nvPr/>
            </p:nvSpPr>
            <p:spPr bwMode="auto">
              <a:xfrm>
                <a:off x="3041" y="252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85" name="Line 3857"/>
              <p:cNvSpPr>
                <a:spLocks noChangeShapeType="1"/>
              </p:cNvSpPr>
              <p:nvPr/>
            </p:nvSpPr>
            <p:spPr bwMode="auto">
              <a:xfrm>
                <a:off x="3041" y="252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86" name="Line 3858"/>
              <p:cNvSpPr>
                <a:spLocks noChangeShapeType="1"/>
              </p:cNvSpPr>
              <p:nvPr/>
            </p:nvSpPr>
            <p:spPr bwMode="auto">
              <a:xfrm>
                <a:off x="3045" y="2526"/>
                <a:ext cx="31" cy="2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87" name="Line 3859"/>
              <p:cNvSpPr>
                <a:spLocks noChangeShapeType="1"/>
              </p:cNvSpPr>
              <p:nvPr/>
            </p:nvSpPr>
            <p:spPr bwMode="auto">
              <a:xfrm flipV="1">
                <a:off x="3166" y="2232"/>
                <a:ext cx="21" cy="5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88" name="Line 3860"/>
              <p:cNvSpPr>
                <a:spLocks noChangeShapeType="1"/>
              </p:cNvSpPr>
              <p:nvPr/>
            </p:nvSpPr>
            <p:spPr bwMode="auto">
              <a:xfrm flipH="1">
                <a:off x="3166" y="2286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89" name="Line 3861"/>
              <p:cNvSpPr>
                <a:spLocks noChangeShapeType="1"/>
              </p:cNvSpPr>
              <p:nvPr/>
            </p:nvSpPr>
            <p:spPr bwMode="auto">
              <a:xfrm>
                <a:off x="3132" y="2191"/>
                <a:ext cx="35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90" name="Line 3862"/>
              <p:cNvSpPr>
                <a:spLocks noChangeShapeType="1"/>
              </p:cNvSpPr>
              <p:nvPr/>
            </p:nvSpPr>
            <p:spPr bwMode="auto">
              <a:xfrm>
                <a:off x="3572" y="2566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91" name="Line 3863"/>
              <p:cNvSpPr>
                <a:spLocks noChangeShapeType="1"/>
              </p:cNvSpPr>
              <p:nvPr/>
            </p:nvSpPr>
            <p:spPr bwMode="auto">
              <a:xfrm>
                <a:off x="3572" y="256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92" name="Line 3864"/>
              <p:cNvSpPr>
                <a:spLocks noChangeShapeType="1"/>
              </p:cNvSpPr>
              <p:nvPr/>
            </p:nvSpPr>
            <p:spPr bwMode="auto">
              <a:xfrm flipV="1">
                <a:off x="3551" y="2564"/>
                <a:ext cx="20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93" name="Line 3865"/>
              <p:cNvSpPr>
                <a:spLocks noChangeShapeType="1"/>
              </p:cNvSpPr>
              <p:nvPr/>
            </p:nvSpPr>
            <p:spPr bwMode="auto">
              <a:xfrm flipV="1">
                <a:off x="3207" y="2561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94" name="Line 3866"/>
              <p:cNvSpPr>
                <a:spLocks noChangeShapeType="1"/>
              </p:cNvSpPr>
              <p:nvPr/>
            </p:nvSpPr>
            <p:spPr bwMode="auto">
              <a:xfrm>
                <a:off x="3228" y="256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95" name="Line 3867"/>
              <p:cNvSpPr>
                <a:spLocks noChangeShapeType="1"/>
              </p:cNvSpPr>
              <p:nvPr/>
            </p:nvSpPr>
            <p:spPr bwMode="auto">
              <a:xfrm>
                <a:off x="3232" y="256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96" name="Line 3868"/>
              <p:cNvSpPr>
                <a:spLocks noChangeShapeType="1"/>
              </p:cNvSpPr>
              <p:nvPr/>
            </p:nvSpPr>
            <p:spPr bwMode="auto">
              <a:xfrm>
                <a:off x="3232" y="256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97" name="Line 3869"/>
              <p:cNvSpPr>
                <a:spLocks noChangeShapeType="1"/>
              </p:cNvSpPr>
              <p:nvPr/>
            </p:nvSpPr>
            <p:spPr bwMode="auto">
              <a:xfrm>
                <a:off x="3235" y="2563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98" name="Line 3870"/>
              <p:cNvSpPr>
                <a:spLocks noChangeShapeType="1"/>
              </p:cNvSpPr>
              <p:nvPr/>
            </p:nvSpPr>
            <p:spPr bwMode="auto">
              <a:xfrm>
                <a:off x="3255" y="2035"/>
                <a:ext cx="33" cy="1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99" name="Line 3871"/>
              <p:cNvSpPr>
                <a:spLocks noChangeShapeType="1"/>
              </p:cNvSpPr>
              <p:nvPr/>
            </p:nvSpPr>
            <p:spPr bwMode="auto">
              <a:xfrm>
                <a:off x="3286" y="2145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00" name="Line 3872"/>
              <p:cNvSpPr>
                <a:spLocks noChangeShapeType="1"/>
              </p:cNvSpPr>
              <p:nvPr/>
            </p:nvSpPr>
            <p:spPr bwMode="auto">
              <a:xfrm flipV="1">
                <a:off x="3292" y="2084"/>
                <a:ext cx="17" cy="6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01" name="Line 3873"/>
              <p:cNvSpPr>
                <a:spLocks noChangeShapeType="1"/>
              </p:cNvSpPr>
              <p:nvPr/>
            </p:nvSpPr>
            <p:spPr bwMode="auto">
              <a:xfrm>
                <a:off x="3133" y="2549"/>
                <a:ext cx="35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02" name="Line 3874"/>
              <p:cNvSpPr>
                <a:spLocks noChangeShapeType="1"/>
              </p:cNvSpPr>
              <p:nvPr/>
            </p:nvSpPr>
            <p:spPr bwMode="auto">
              <a:xfrm>
                <a:off x="3133" y="254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03" name="Line 3875"/>
              <p:cNvSpPr>
                <a:spLocks noChangeShapeType="1"/>
              </p:cNvSpPr>
              <p:nvPr/>
            </p:nvSpPr>
            <p:spPr bwMode="auto">
              <a:xfrm flipV="1">
                <a:off x="3112" y="2552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04" name="Line 3876"/>
              <p:cNvSpPr>
                <a:spLocks noChangeShapeType="1"/>
              </p:cNvSpPr>
              <p:nvPr/>
            </p:nvSpPr>
            <p:spPr bwMode="auto">
              <a:xfrm>
                <a:off x="3377" y="1868"/>
                <a:ext cx="33" cy="1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05" name="Line 3877"/>
              <p:cNvSpPr>
                <a:spLocks noChangeShapeType="1"/>
              </p:cNvSpPr>
              <p:nvPr/>
            </p:nvSpPr>
            <p:spPr bwMode="auto">
              <a:xfrm flipH="1">
                <a:off x="3410" y="1986"/>
                <a:ext cx="2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06" name="Line 3878"/>
              <p:cNvSpPr>
                <a:spLocks noChangeShapeType="1"/>
              </p:cNvSpPr>
              <p:nvPr/>
            </p:nvSpPr>
            <p:spPr bwMode="auto">
              <a:xfrm flipV="1">
                <a:off x="3414" y="1919"/>
                <a:ext cx="17" cy="6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07" name="Line 3879"/>
              <p:cNvSpPr>
                <a:spLocks noChangeShapeType="1"/>
              </p:cNvSpPr>
              <p:nvPr/>
            </p:nvSpPr>
            <p:spPr bwMode="auto">
              <a:xfrm>
                <a:off x="3005" y="2483"/>
                <a:ext cx="34" cy="3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08" name="Line 3880"/>
              <p:cNvSpPr>
                <a:spLocks noChangeShapeType="1"/>
              </p:cNvSpPr>
              <p:nvPr/>
            </p:nvSpPr>
            <p:spPr bwMode="auto">
              <a:xfrm flipV="1">
                <a:off x="3456" y="2563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09" name="Line 3881"/>
              <p:cNvSpPr>
                <a:spLocks noChangeShapeType="1"/>
              </p:cNvSpPr>
              <p:nvPr/>
            </p:nvSpPr>
            <p:spPr bwMode="auto">
              <a:xfrm>
                <a:off x="3477" y="256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10" name="Line 3882"/>
              <p:cNvSpPr>
                <a:spLocks noChangeShapeType="1"/>
              </p:cNvSpPr>
              <p:nvPr/>
            </p:nvSpPr>
            <p:spPr bwMode="auto">
              <a:xfrm>
                <a:off x="3481" y="256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11" name="Line 3883"/>
              <p:cNvSpPr>
                <a:spLocks noChangeShapeType="1"/>
              </p:cNvSpPr>
              <p:nvPr/>
            </p:nvSpPr>
            <p:spPr bwMode="auto">
              <a:xfrm>
                <a:off x="3481" y="256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12" name="Line 3884"/>
              <p:cNvSpPr>
                <a:spLocks noChangeShapeType="1"/>
              </p:cNvSpPr>
              <p:nvPr/>
            </p:nvSpPr>
            <p:spPr bwMode="auto">
              <a:xfrm>
                <a:off x="3484" y="2566"/>
                <a:ext cx="27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13" name="Line 3885"/>
              <p:cNvSpPr>
                <a:spLocks noChangeShapeType="1"/>
              </p:cNvSpPr>
              <p:nvPr/>
            </p:nvSpPr>
            <p:spPr bwMode="auto">
              <a:xfrm flipV="1">
                <a:off x="3364" y="2561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14" name="Line 3886"/>
              <p:cNvSpPr>
                <a:spLocks noChangeShapeType="1"/>
              </p:cNvSpPr>
              <p:nvPr/>
            </p:nvSpPr>
            <p:spPr bwMode="auto">
              <a:xfrm>
                <a:off x="3382" y="256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15" name="Line 3887"/>
              <p:cNvSpPr>
                <a:spLocks noChangeShapeType="1"/>
              </p:cNvSpPr>
              <p:nvPr/>
            </p:nvSpPr>
            <p:spPr bwMode="auto">
              <a:xfrm>
                <a:off x="3385" y="256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16" name="Line 3888"/>
              <p:cNvSpPr>
                <a:spLocks noChangeShapeType="1"/>
              </p:cNvSpPr>
              <p:nvPr/>
            </p:nvSpPr>
            <p:spPr bwMode="auto">
              <a:xfrm>
                <a:off x="3385" y="256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17" name="Line 3889"/>
              <p:cNvSpPr>
                <a:spLocks noChangeShapeType="1"/>
              </p:cNvSpPr>
              <p:nvPr/>
            </p:nvSpPr>
            <p:spPr bwMode="auto">
              <a:xfrm>
                <a:off x="3389" y="2563"/>
                <a:ext cx="2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18" name="Line 3890"/>
              <p:cNvSpPr>
                <a:spLocks noChangeShapeType="1"/>
              </p:cNvSpPr>
              <p:nvPr/>
            </p:nvSpPr>
            <p:spPr bwMode="auto">
              <a:xfrm flipV="1">
                <a:off x="3613" y="2560"/>
                <a:ext cx="17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19" name="Line 3891"/>
              <p:cNvSpPr>
                <a:spLocks noChangeShapeType="1"/>
              </p:cNvSpPr>
              <p:nvPr/>
            </p:nvSpPr>
            <p:spPr bwMode="auto">
              <a:xfrm>
                <a:off x="3630" y="256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20" name="Line 3892"/>
              <p:cNvSpPr>
                <a:spLocks noChangeShapeType="1"/>
              </p:cNvSpPr>
              <p:nvPr/>
            </p:nvSpPr>
            <p:spPr bwMode="auto">
              <a:xfrm>
                <a:off x="3634" y="2560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21" name="Line 3893"/>
              <p:cNvSpPr>
                <a:spLocks noChangeShapeType="1"/>
              </p:cNvSpPr>
              <p:nvPr/>
            </p:nvSpPr>
            <p:spPr bwMode="auto">
              <a:xfrm flipV="1">
                <a:off x="3269" y="2557"/>
                <a:ext cx="18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22" name="Line 3894"/>
              <p:cNvSpPr>
                <a:spLocks noChangeShapeType="1"/>
              </p:cNvSpPr>
              <p:nvPr/>
            </p:nvSpPr>
            <p:spPr bwMode="auto">
              <a:xfrm>
                <a:off x="3287" y="255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23" name="Line 3895"/>
              <p:cNvSpPr>
                <a:spLocks noChangeShapeType="1"/>
              </p:cNvSpPr>
              <p:nvPr/>
            </p:nvSpPr>
            <p:spPr bwMode="auto">
              <a:xfrm>
                <a:off x="3290" y="2557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24" name="Line 3896"/>
              <p:cNvSpPr>
                <a:spLocks noChangeShapeType="1"/>
              </p:cNvSpPr>
              <p:nvPr/>
            </p:nvSpPr>
            <p:spPr bwMode="auto">
              <a:xfrm flipV="1">
                <a:off x="1673" y="253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25" name="Line 3897"/>
              <p:cNvSpPr>
                <a:spLocks noChangeShapeType="1"/>
              </p:cNvSpPr>
              <p:nvPr/>
            </p:nvSpPr>
            <p:spPr bwMode="auto">
              <a:xfrm flipV="1">
                <a:off x="1680" y="253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26" name="Line 3898"/>
              <p:cNvSpPr>
                <a:spLocks noChangeShapeType="1"/>
              </p:cNvSpPr>
              <p:nvPr/>
            </p:nvSpPr>
            <p:spPr bwMode="auto">
              <a:xfrm flipV="1">
                <a:off x="1688" y="253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27" name="Line 3899"/>
              <p:cNvSpPr>
                <a:spLocks noChangeShapeType="1"/>
              </p:cNvSpPr>
              <p:nvPr/>
            </p:nvSpPr>
            <p:spPr bwMode="auto">
              <a:xfrm flipV="1">
                <a:off x="1691" y="252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28" name="Line 3900"/>
              <p:cNvSpPr>
                <a:spLocks noChangeShapeType="1"/>
              </p:cNvSpPr>
              <p:nvPr/>
            </p:nvSpPr>
            <p:spPr bwMode="auto">
              <a:xfrm flipV="1">
                <a:off x="1691" y="253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29" name="Line 3901"/>
              <p:cNvSpPr>
                <a:spLocks noChangeShapeType="1"/>
              </p:cNvSpPr>
              <p:nvPr/>
            </p:nvSpPr>
            <p:spPr bwMode="auto">
              <a:xfrm flipV="1">
                <a:off x="1695" y="2526"/>
                <a:ext cx="20" cy="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30" name="Line 3902"/>
              <p:cNvSpPr>
                <a:spLocks noChangeShapeType="1"/>
              </p:cNvSpPr>
              <p:nvPr/>
            </p:nvSpPr>
            <p:spPr bwMode="auto">
              <a:xfrm>
                <a:off x="3111" y="2254"/>
                <a:ext cx="34" cy="8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31" name="Line 3903"/>
              <p:cNvSpPr>
                <a:spLocks noChangeShapeType="1"/>
              </p:cNvSpPr>
              <p:nvPr/>
            </p:nvSpPr>
            <p:spPr bwMode="auto">
              <a:xfrm>
                <a:off x="3143" y="2339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32" name="Line 3904"/>
              <p:cNvSpPr>
                <a:spLocks noChangeShapeType="1"/>
              </p:cNvSpPr>
              <p:nvPr/>
            </p:nvSpPr>
            <p:spPr bwMode="auto">
              <a:xfrm flipV="1">
                <a:off x="3148" y="2290"/>
                <a:ext cx="21" cy="4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33" name="Line 3905"/>
              <p:cNvSpPr>
                <a:spLocks noChangeShapeType="1"/>
              </p:cNvSpPr>
              <p:nvPr/>
            </p:nvSpPr>
            <p:spPr bwMode="auto">
              <a:xfrm flipV="1">
                <a:off x="1732" y="2522"/>
                <a:ext cx="1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34" name="Line 3906"/>
              <p:cNvSpPr>
                <a:spLocks noChangeShapeType="1"/>
              </p:cNvSpPr>
              <p:nvPr/>
            </p:nvSpPr>
            <p:spPr bwMode="auto">
              <a:xfrm flipV="1">
                <a:off x="1743" y="252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35" name="Line 3907"/>
              <p:cNvSpPr>
                <a:spLocks noChangeShapeType="1"/>
              </p:cNvSpPr>
              <p:nvPr/>
            </p:nvSpPr>
            <p:spPr bwMode="auto">
              <a:xfrm flipV="1">
                <a:off x="1746" y="252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36" name="Line 3908"/>
              <p:cNvSpPr>
                <a:spLocks noChangeShapeType="1"/>
              </p:cNvSpPr>
              <p:nvPr/>
            </p:nvSpPr>
            <p:spPr bwMode="auto">
              <a:xfrm flipV="1">
                <a:off x="3075" y="2527"/>
                <a:ext cx="21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37" name="Line 3909"/>
              <p:cNvSpPr>
                <a:spLocks noChangeShapeType="1"/>
              </p:cNvSpPr>
              <p:nvPr/>
            </p:nvSpPr>
            <p:spPr bwMode="auto">
              <a:xfrm>
                <a:off x="3096" y="252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38" name="Line 3910"/>
              <p:cNvSpPr>
                <a:spLocks noChangeShapeType="1"/>
              </p:cNvSpPr>
              <p:nvPr/>
            </p:nvSpPr>
            <p:spPr bwMode="auto">
              <a:xfrm>
                <a:off x="3100" y="2527"/>
                <a:ext cx="34" cy="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39" name="Line 3911"/>
              <p:cNvSpPr>
                <a:spLocks noChangeShapeType="1"/>
              </p:cNvSpPr>
              <p:nvPr/>
            </p:nvSpPr>
            <p:spPr bwMode="auto">
              <a:xfrm>
                <a:off x="3521" y="1644"/>
                <a:ext cx="33" cy="1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40" name="Line 3912"/>
              <p:cNvSpPr>
                <a:spLocks noChangeShapeType="1"/>
              </p:cNvSpPr>
              <p:nvPr/>
            </p:nvSpPr>
            <p:spPr bwMode="auto">
              <a:xfrm flipH="1">
                <a:off x="3554" y="1748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41" name="Line 3913"/>
              <p:cNvSpPr>
                <a:spLocks noChangeShapeType="1"/>
              </p:cNvSpPr>
              <p:nvPr/>
            </p:nvSpPr>
            <p:spPr bwMode="auto">
              <a:xfrm flipV="1">
                <a:off x="3557" y="1685"/>
                <a:ext cx="18" cy="6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42" name="Line 3914"/>
              <p:cNvSpPr>
                <a:spLocks noChangeShapeType="1"/>
              </p:cNvSpPr>
              <p:nvPr/>
            </p:nvSpPr>
            <p:spPr bwMode="auto">
              <a:xfrm>
                <a:off x="3542" y="1590"/>
                <a:ext cx="33" cy="9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43" name="Line 3915"/>
              <p:cNvSpPr>
                <a:spLocks noChangeShapeType="1"/>
              </p:cNvSpPr>
              <p:nvPr/>
            </p:nvSpPr>
            <p:spPr bwMode="auto">
              <a:xfrm flipV="1">
                <a:off x="3170" y="2548"/>
                <a:ext cx="22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44" name="Line 3916"/>
              <p:cNvSpPr>
                <a:spLocks noChangeShapeType="1"/>
              </p:cNvSpPr>
              <p:nvPr/>
            </p:nvSpPr>
            <p:spPr bwMode="auto">
              <a:xfrm>
                <a:off x="3192" y="254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45" name="Line 3917"/>
              <p:cNvSpPr>
                <a:spLocks noChangeShapeType="1"/>
              </p:cNvSpPr>
              <p:nvPr/>
            </p:nvSpPr>
            <p:spPr bwMode="auto">
              <a:xfrm>
                <a:off x="3195" y="255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46" name="Line 3918"/>
              <p:cNvSpPr>
                <a:spLocks noChangeShapeType="1"/>
              </p:cNvSpPr>
              <p:nvPr/>
            </p:nvSpPr>
            <p:spPr bwMode="auto">
              <a:xfrm>
                <a:off x="3195" y="254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47" name="Line 3919"/>
              <p:cNvSpPr>
                <a:spLocks noChangeShapeType="1"/>
              </p:cNvSpPr>
              <p:nvPr/>
            </p:nvSpPr>
            <p:spPr bwMode="auto">
              <a:xfrm>
                <a:off x="3198" y="2550"/>
                <a:ext cx="2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48" name="Line 3920"/>
              <p:cNvSpPr>
                <a:spLocks noChangeShapeType="1"/>
              </p:cNvSpPr>
              <p:nvPr/>
            </p:nvSpPr>
            <p:spPr bwMode="auto">
              <a:xfrm flipV="1">
                <a:off x="3514" y="2558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49" name="Line 3921"/>
              <p:cNvSpPr>
                <a:spLocks noChangeShapeType="1"/>
              </p:cNvSpPr>
              <p:nvPr/>
            </p:nvSpPr>
            <p:spPr bwMode="auto">
              <a:xfrm>
                <a:off x="3535" y="255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50" name="Line 3922"/>
              <p:cNvSpPr>
                <a:spLocks noChangeShapeType="1"/>
              </p:cNvSpPr>
              <p:nvPr/>
            </p:nvSpPr>
            <p:spPr bwMode="auto">
              <a:xfrm>
                <a:off x="3539" y="2558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51" name="Line 3923"/>
              <p:cNvSpPr>
                <a:spLocks noChangeShapeType="1"/>
              </p:cNvSpPr>
              <p:nvPr/>
            </p:nvSpPr>
            <p:spPr bwMode="auto">
              <a:xfrm>
                <a:off x="3499" y="1709"/>
                <a:ext cx="34" cy="1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52" name="Line 3924"/>
              <p:cNvSpPr>
                <a:spLocks noChangeShapeType="1"/>
              </p:cNvSpPr>
              <p:nvPr/>
            </p:nvSpPr>
            <p:spPr bwMode="auto">
              <a:xfrm flipH="1">
                <a:off x="3533" y="1822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53" name="Line 3925"/>
              <p:cNvSpPr>
                <a:spLocks noChangeShapeType="1"/>
              </p:cNvSpPr>
              <p:nvPr/>
            </p:nvSpPr>
            <p:spPr bwMode="auto">
              <a:xfrm flipV="1">
                <a:off x="3536" y="1753"/>
                <a:ext cx="17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54" name="Line 3926"/>
              <p:cNvSpPr>
                <a:spLocks noChangeShapeType="1"/>
              </p:cNvSpPr>
              <p:nvPr/>
            </p:nvSpPr>
            <p:spPr bwMode="auto">
              <a:xfrm flipV="1">
                <a:off x="3422" y="2556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55" name="Line 3927"/>
              <p:cNvSpPr>
                <a:spLocks noChangeShapeType="1"/>
              </p:cNvSpPr>
              <p:nvPr/>
            </p:nvSpPr>
            <p:spPr bwMode="auto">
              <a:xfrm>
                <a:off x="3440" y="255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56" name="Line 3928"/>
              <p:cNvSpPr>
                <a:spLocks noChangeShapeType="1"/>
              </p:cNvSpPr>
              <p:nvPr/>
            </p:nvSpPr>
            <p:spPr bwMode="auto">
              <a:xfrm>
                <a:off x="3444" y="2556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57" name="Line 3929"/>
              <p:cNvSpPr>
                <a:spLocks noChangeShapeType="1"/>
              </p:cNvSpPr>
              <p:nvPr/>
            </p:nvSpPr>
            <p:spPr bwMode="auto">
              <a:xfrm>
                <a:off x="3233" y="2105"/>
                <a:ext cx="34" cy="1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58" name="Line 3930"/>
              <p:cNvSpPr>
                <a:spLocks noChangeShapeType="1"/>
              </p:cNvSpPr>
              <p:nvPr/>
            </p:nvSpPr>
            <p:spPr bwMode="auto">
              <a:xfrm flipH="1">
                <a:off x="3267" y="2210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59" name="Line 3931"/>
              <p:cNvSpPr>
                <a:spLocks noChangeShapeType="1"/>
              </p:cNvSpPr>
              <p:nvPr/>
            </p:nvSpPr>
            <p:spPr bwMode="auto">
              <a:xfrm flipV="1">
                <a:off x="3270" y="2152"/>
                <a:ext cx="17" cy="5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60" name="Line 3932"/>
              <p:cNvSpPr>
                <a:spLocks noChangeShapeType="1"/>
              </p:cNvSpPr>
              <p:nvPr/>
            </p:nvSpPr>
            <p:spPr bwMode="auto">
              <a:xfrm>
                <a:off x="3356" y="1943"/>
                <a:ext cx="33" cy="1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61" name="Line 3933"/>
              <p:cNvSpPr>
                <a:spLocks noChangeShapeType="1"/>
              </p:cNvSpPr>
              <p:nvPr/>
            </p:nvSpPr>
            <p:spPr bwMode="auto">
              <a:xfrm flipH="1">
                <a:off x="3389" y="2059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62" name="Line 3934"/>
              <p:cNvSpPr>
                <a:spLocks noChangeShapeType="1"/>
              </p:cNvSpPr>
              <p:nvPr/>
            </p:nvSpPr>
            <p:spPr bwMode="auto">
              <a:xfrm flipV="1">
                <a:off x="3392" y="1993"/>
                <a:ext cx="18" cy="6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63" name="Line 3935"/>
              <p:cNvSpPr>
                <a:spLocks noChangeShapeType="1"/>
              </p:cNvSpPr>
              <p:nvPr/>
            </p:nvSpPr>
            <p:spPr bwMode="auto">
              <a:xfrm flipV="1">
                <a:off x="3041" y="2494"/>
                <a:ext cx="18" cy="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64" name="Line 3936"/>
              <p:cNvSpPr>
                <a:spLocks noChangeShapeType="1"/>
              </p:cNvSpPr>
              <p:nvPr/>
            </p:nvSpPr>
            <p:spPr bwMode="auto">
              <a:xfrm>
                <a:off x="3059" y="2494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65" name="Line 3937"/>
              <p:cNvSpPr>
                <a:spLocks noChangeShapeType="1"/>
              </p:cNvSpPr>
              <p:nvPr/>
            </p:nvSpPr>
            <p:spPr bwMode="auto">
              <a:xfrm>
                <a:off x="3063" y="249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66" name="Line 3938"/>
              <p:cNvSpPr>
                <a:spLocks noChangeShapeType="1"/>
              </p:cNvSpPr>
              <p:nvPr/>
            </p:nvSpPr>
            <p:spPr bwMode="auto">
              <a:xfrm>
                <a:off x="3063" y="249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67" name="Line 3939"/>
              <p:cNvSpPr>
                <a:spLocks noChangeShapeType="1"/>
              </p:cNvSpPr>
              <p:nvPr/>
            </p:nvSpPr>
            <p:spPr bwMode="auto">
              <a:xfrm>
                <a:off x="3066" y="2499"/>
                <a:ext cx="31" cy="2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68" name="Line 3940"/>
              <p:cNvSpPr>
                <a:spLocks noChangeShapeType="1"/>
              </p:cNvSpPr>
              <p:nvPr/>
            </p:nvSpPr>
            <p:spPr bwMode="auto">
              <a:xfrm>
                <a:off x="3026" y="2448"/>
                <a:ext cx="31" cy="4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69" name="Line 3941"/>
              <p:cNvSpPr>
                <a:spLocks noChangeShapeType="1"/>
              </p:cNvSpPr>
              <p:nvPr/>
            </p:nvSpPr>
            <p:spPr bwMode="auto">
              <a:xfrm flipV="1">
                <a:off x="3708" y="2562"/>
                <a:ext cx="18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70" name="Line 3942"/>
              <p:cNvSpPr>
                <a:spLocks noChangeShapeType="1"/>
              </p:cNvSpPr>
              <p:nvPr/>
            </p:nvSpPr>
            <p:spPr bwMode="auto">
              <a:xfrm>
                <a:off x="3689" y="2555"/>
                <a:ext cx="3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71" name="Line 3943"/>
              <p:cNvSpPr>
                <a:spLocks noChangeShapeType="1"/>
              </p:cNvSpPr>
              <p:nvPr/>
            </p:nvSpPr>
            <p:spPr bwMode="auto">
              <a:xfrm>
                <a:off x="3689" y="255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72" name="Line 3944"/>
              <p:cNvSpPr>
                <a:spLocks noChangeShapeType="1"/>
              </p:cNvSpPr>
              <p:nvPr/>
            </p:nvSpPr>
            <p:spPr bwMode="auto">
              <a:xfrm flipV="1">
                <a:off x="3671" y="2556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73" name="Line 3945"/>
              <p:cNvSpPr>
                <a:spLocks noChangeShapeType="1"/>
              </p:cNvSpPr>
              <p:nvPr/>
            </p:nvSpPr>
            <p:spPr bwMode="auto">
              <a:xfrm flipV="1">
                <a:off x="3327" y="2553"/>
                <a:ext cx="18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74" name="Line 3946"/>
              <p:cNvSpPr>
                <a:spLocks noChangeShapeType="1"/>
              </p:cNvSpPr>
              <p:nvPr/>
            </p:nvSpPr>
            <p:spPr bwMode="auto">
              <a:xfrm>
                <a:off x="3345" y="255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75" name="Line 3947"/>
              <p:cNvSpPr>
                <a:spLocks noChangeShapeType="1"/>
              </p:cNvSpPr>
              <p:nvPr/>
            </p:nvSpPr>
            <p:spPr bwMode="auto">
              <a:xfrm>
                <a:off x="3348" y="2553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76" name="Line 3948"/>
              <p:cNvSpPr>
                <a:spLocks noChangeShapeType="1"/>
              </p:cNvSpPr>
              <p:nvPr/>
            </p:nvSpPr>
            <p:spPr bwMode="auto">
              <a:xfrm flipV="1">
                <a:off x="3123" y="2343"/>
                <a:ext cx="21" cy="4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77" name="Line 3949"/>
              <p:cNvSpPr>
                <a:spLocks noChangeShapeType="1"/>
              </p:cNvSpPr>
              <p:nvPr/>
            </p:nvSpPr>
            <p:spPr bwMode="auto">
              <a:xfrm flipH="1">
                <a:off x="3123" y="2382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78" name="Line 3950"/>
              <p:cNvSpPr>
                <a:spLocks noChangeShapeType="1"/>
              </p:cNvSpPr>
              <p:nvPr/>
            </p:nvSpPr>
            <p:spPr bwMode="auto">
              <a:xfrm>
                <a:off x="3090" y="2312"/>
                <a:ext cx="34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79" name="Line 3951"/>
              <p:cNvSpPr>
                <a:spLocks noChangeShapeType="1"/>
              </p:cNvSpPr>
              <p:nvPr/>
            </p:nvSpPr>
            <p:spPr bwMode="auto">
              <a:xfrm>
                <a:off x="3250" y="2546"/>
                <a:ext cx="34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80" name="Line 3952"/>
              <p:cNvSpPr>
                <a:spLocks noChangeShapeType="1"/>
              </p:cNvSpPr>
              <p:nvPr/>
            </p:nvSpPr>
            <p:spPr bwMode="auto">
              <a:xfrm>
                <a:off x="3250" y="254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81" name="Line 3953"/>
              <p:cNvSpPr>
                <a:spLocks noChangeShapeType="1"/>
              </p:cNvSpPr>
              <p:nvPr/>
            </p:nvSpPr>
            <p:spPr bwMode="auto">
              <a:xfrm flipV="1">
                <a:off x="3228" y="2547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82" name="Line 3954"/>
              <p:cNvSpPr>
                <a:spLocks noChangeShapeType="1"/>
              </p:cNvSpPr>
              <p:nvPr/>
            </p:nvSpPr>
            <p:spPr bwMode="auto">
              <a:xfrm>
                <a:off x="3594" y="2553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83" name="Line 3955"/>
              <p:cNvSpPr>
                <a:spLocks noChangeShapeType="1"/>
              </p:cNvSpPr>
              <p:nvPr/>
            </p:nvSpPr>
            <p:spPr bwMode="auto">
              <a:xfrm>
                <a:off x="3594" y="255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84" name="Line 3956"/>
              <p:cNvSpPr>
                <a:spLocks noChangeShapeType="1"/>
              </p:cNvSpPr>
              <p:nvPr/>
            </p:nvSpPr>
            <p:spPr bwMode="auto">
              <a:xfrm flipV="1">
                <a:off x="3576" y="2554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85" name="Line 3957"/>
              <p:cNvSpPr>
                <a:spLocks noChangeShapeType="1"/>
              </p:cNvSpPr>
              <p:nvPr/>
            </p:nvSpPr>
            <p:spPr bwMode="auto">
              <a:xfrm flipV="1">
                <a:off x="3133" y="2530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86" name="Line 3958"/>
              <p:cNvSpPr>
                <a:spLocks noChangeShapeType="1"/>
              </p:cNvSpPr>
              <p:nvPr/>
            </p:nvSpPr>
            <p:spPr bwMode="auto">
              <a:xfrm>
                <a:off x="3154" y="253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87" name="Line 3959"/>
              <p:cNvSpPr>
                <a:spLocks noChangeShapeType="1"/>
              </p:cNvSpPr>
              <p:nvPr/>
            </p:nvSpPr>
            <p:spPr bwMode="auto">
              <a:xfrm>
                <a:off x="3158" y="253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88" name="Line 3960"/>
              <p:cNvSpPr>
                <a:spLocks noChangeShapeType="1"/>
              </p:cNvSpPr>
              <p:nvPr/>
            </p:nvSpPr>
            <p:spPr bwMode="auto">
              <a:xfrm>
                <a:off x="3158" y="253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89" name="Line 3961"/>
              <p:cNvSpPr>
                <a:spLocks noChangeShapeType="1"/>
              </p:cNvSpPr>
              <p:nvPr/>
            </p:nvSpPr>
            <p:spPr bwMode="auto">
              <a:xfrm>
                <a:off x="3161" y="2532"/>
                <a:ext cx="28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90" name="Line 3962"/>
              <p:cNvSpPr>
                <a:spLocks noChangeShapeType="1"/>
              </p:cNvSpPr>
              <p:nvPr/>
            </p:nvSpPr>
            <p:spPr bwMode="auto">
              <a:xfrm flipV="1">
                <a:off x="3511" y="1827"/>
                <a:ext cx="24" cy="7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91" name="Line 3963"/>
              <p:cNvSpPr>
                <a:spLocks noChangeShapeType="1"/>
              </p:cNvSpPr>
              <p:nvPr/>
            </p:nvSpPr>
            <p:spPr bwMode="auto">
              <a:xfrm>
                <a:off x="3509" y="1896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92" name="Line 3964"/>
              <p:cNvSpPr>
                <a:spLocks noChangeShapeType="1"/>
              </p:cNvSpPr>
              <p:nvPr/>
            </p:nvSpPr>
            <p:spPr bwMode="auto">
              <a:xfrm>
                <a:off x="3474" y="1778"/>
                <a:ext cx="35" cy="11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93" name="Line 3965"/>
              <p:cNvSpPr>
                <a:spLocks noChangeShapeType="1"/>
              </p:cNvSpPr>
              <p:nvPr/>
            </p:nvSpPr>
            <p:spPr bwMode="auto">
              <a:xfrm>
                <a:off x="3069" y="2362"/>
                <a:ext cx="33" cy="6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94" name="Line 3966"/>
              <p:cNvSpPr>
                <a:spLocks noChangeShapeType="1"/>
              </p:cNvSpPr>
              <p:nvPr/>
            </p:nvSpPr>
            <p:spPr bwMode="auto">
              <a:xfrm flipH="1">
                <a:off x="3102" y="2424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95" name="Line 3967"/>
              <p:cNvSpPr>
                <a:spLocks noChangeShapeType="1"/>
              </p:cNvSpPr>
              <p:nvPr/>
            </p:nvSpPr>
            <p:spPr bwMode="auto">
              <a:xfrm flipV="1">
                <a:off x="3105" y="2388"/>
                <a:ext cx="18" cy="3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96" name="Line 3968"/>
              <p:cNvSpPr>
                <a:spLocks noChangeShapeType="1"/>
              </p:cNvSpPr>
              <p:nvPr/>
            </p:nvSpPr>
            <p:spPr bwMode="auto">
              <a:xfrm flipV="1">
                <a:off x="3063" y="2464"/>
                <a:ext cx="18" cy="2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97" name="Line 3969"/>
              <p:cNvSpPr>
                <a:spLocks noChangeShapeType="1"/>
              </p:cNvSpPr>
              <p:nvPr/>
            </p:nvSpPr>
            <p:spPr bwMode="auto">
              <a:xfrm>
                <a:off x="3047" y="2408"/>
                <a:ext cx="34" cy="5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98" name="Line 3970"/>
              <p:cNvSpPr>
                <a:spLocks noChangeShapeType="1"/>
              </p:cNvSpPr>
              <p:nvPr/>
            </p:nvSpPr>
            <p:spPr bwMode="auto">
              <a:xfrm>
                <a:off x="3498" y="2551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99" name="Line 3971"/>
              <p:cNvSpPr>
                <a:spLocks noChangeShapeType="1"/>
              </p:cNvSpPr>
              <p:nvPr/>
            </p:nvSpPr>
            <p:spPr bwMode="auto">
              <a:xfrm>
                <a:off x="3498" y="255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00" name="Line 3972"/>
              <p:cNvSpPr>
                <a:spLocks noChangeShapeType="1"/>
              </p:cNvSpPr>
              <p:nvPr/>
            </p:nvSpPr>
            <p:spPr bwMode="auto">
              <a:xfrm flipV="1">
                <a:off x="3481" y="2552"/>
                <a:ext cx="20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01" name="Line 3973"/>
              <p:cNvSpPr>
                <a:spLocks noChangeShapeType="1"/>
              </p:cNvSpPr>
              <p:nvPr/>
            </p:nvSpPr>
            <p:spPr bwMode="auto">
              <a:xfrm flipV="1">
                <a:off x="3084" y="2428"/>
                <a:ext cx="17" cy="3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02" name="Line 3974"/>
              <p:cNvSpPr>
                <a:spLocks noChangeShapeType="1"/>
              </p:cNvSpPr>
              <p:nvPr/>
            </p:nvSpPr>
            <p:spPr bwMode="auto">
              <a:xfrm flipV="1">
                <a:off x="3385" y="2548"/>
                <a:ext cx="18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03" name="Line 3975"/>
              <p:cNvSpPr>
                <a:spLocks noChangeShapeType="1"/>
              </p:cNvSpPr>
              <p:nvPr/>
            </p:nvSpPr>
            <p:spPr bwMode="auto">
              <a:xfrm>
                <a:off x="3403" y="254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04" name="Line 3976"/>
              <p:cNvSpPr>
                <a:spLocks noChangeShapeType="1"/>
              </p:cNvSpPr>
              <p:nvPr/>
            </p:nvSpPr>
            <p:spPr bwMode="auto">
              <a:xfrm>
                <a:off x="3407" y="2548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05" name="Line 3977"/>
              <p:cNvSpPr>
                <a:spLocks noChangeShapeType="1"/>
              </p:cNvSpPr>
              <p:nvPr/>
            </p:nvSpPr>
            <p:spPr bwMode="auto">
              <a:xfrm>
                <a:off x="3118" y="2504"/>
                <a:ext cx="37" cy="2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06" name="Line 3978"/>
              <p:cNvSpPr>
                <a:spLocks noChangeShapeType="1"/>
              </p:cNvSpPr>
              <p:nvPr/>
            </p:nvSpPr>
            <p:spPr bwMode="auto">
              <a:xfrm>
                <a:off x="3118" y="2504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07" name="Line 3979"/>
              <p:cNvSpPr>
                <a:spLocks noChangeShapeType="1"/>
              </p:cNvSpPr>
              <p:nvPr/>
            </p:nvSpPr>
            <p:spPr bwMode="auto">
              <a:xfrm flipV="1">
                <a:off x="3100" y="2507"/>
                <a:ext cx="17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08" name="Line 3980"/>
              <p:cNvSpPr>
                <a:spLocks noChangeShapeType="1"/>
              </p:cNvSpPr>
              <p:nvPr/>
            </p:nvSpPr>
            <p:spPr bwMode="auto">
              <a:xfrm flipV="1">
                <a:off x="3245" y="2214"/>
                <a:ext cx="21" cy="5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09" name="Line 3981"/>
              <p:cNvSpPr>
                <a:spLocks noChangeShapeType="1"/>
              </p:cNvSpPr>
              <p:nvPr/>
            </p:nvSpPr>
            <p:spPr bwMode="auto">
              <a:xfrm flipH="1">
                <a:off x="3245" y="2269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10" name="Line 3982"/>
              <p:cNvSpPr>
                <a:spLocks noChangeShapeType="1"/>
              </p:cNvSpPr>
              <p:nvPr/>
            </p:nvSpPr>
            <p:spPr bwMode="auto">
              <a:xfrm>
                <a:off x="3212" y="2173"/>
                <a:ext cx="34" cy="9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11" name="Line 3983"/>
              <p:cNvSpPr>
                <a:spLocks noChangeShapeType="1"/>
              </p:cNvSpPr>
              <p:nvPr/>
            </p:nvSpPr>
            <p:spPr bwMode="auto">
              <a:xfrm flipV="1">
                <a:off x="3634" y="2548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12" name="Line 3984"/>
              <p:cNvSpPr>
                <a:spLocks noChangeShapeType="1"/>
              </p:cNvSpPr>
              <p:nvPr/>
            </p:nvSpPr>
            <p:spPr bwMode="auto">
              <a:xfrm>
                <a:off x="3652" y="254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13" name="Line 3985"/>
              <p:cNvSpPr>
                <a:spLocks noChangeShapeType="1"/>
              </p:cNvSpPr>
              <p:nvPr/>
            </p:nvSpPr>
            <p:spPr bwMode="auto">
              <a:xfrm>
                <a:off x="3655" y="2548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14" name="Line 3986"/>
              <p:cNvSpPr>
                <a:spLocks noChangeShapeType="1"/>
              </p:cNvSpPr>
              <p:nvPr/>
            </p:nvSpPr>
            <p:spPr bwMode="auto">
              <a:xfrm flipV="1">
                <a:off x="3287" y="2543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15" name="Line 3987"/>
              <p:cNvSpPr>
                <a:spLocks noChangeShapeType="1"/>
              </p:cNvSpPr>
              <p:nvPr/>
            </p:nvSpPr>
            <p:spPr bwMode="auto">
              <a:xfrm>
                <a:off x="3308" y="254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16" name="Line 3988"/>
              <p:cNvSpPr>
                <a:spLocks noChangeShapeType="1"/>
              </p:cNvSpPr>
              <p:nvPr/>
            </p:nvSpPr>
            <p:spPr bwMode="auto">
              <a:xfrm>
                <a:off x="3311" y="254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17" name="Line 3989"/>
              <p:cNvSpPr>
                <a:spLocks noChangeShapeType="1"/>
              </p:cNvSpPr>
              <p:nvPr/>
            </p:nvSpPr>
            <p:spPr bwMode="auto">
              <a:xfrm>
                <a:off x="3311" y="254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18" name="Line 3990"/>
              <p:cNvSpPr>
                <a:spLocks noChangeShapeType="1"/>
              </p:cNvSpPr>
              <p:nvPr/>
            </p:nvSpPr>
            <p:spPr bwMode="auto">
              <a:xfrm>
                <a:off x="3315" y="2545"/>
                <a:ext cx="2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19" name="Line 3991"/>
              <p:cNvSpPr>
                <a:spLocks noChangeShapeType="1"/>
              </p:cNvSpPr>
              <p:nvPr/>
            </p:nvSpPr>
            <p:spPr bwMode="auto">
              <a:xfrm>
                <a:off x="3331" y="2018"/>
                <a:ext cx="37" cy="1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20" name="Line 3992"/>
              <p:cNvSpPr>
                <a:spLocks noChangeShapeType="1"/>
              </p:cNvSpPr>
              <p:nvPr/>
            </p:nvSpPr>
            <p:spPr bwMode="auto">
              <a:xfrm>
                <a:off x="3366" y="2130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21" name="Line 3993"/>
              <p:cNvSpPr>
                <a:spLocks noChangeShapeType="1"/>
              </p:cNvSpPr>
              <p:nvPr/>
            </p:nvSpPr>
            <p:spPr bwMode="auto">
              <a:xfrm flipV="1">
                <a:off x="3371" y="2066"/>
                <a:ext cx="21" cy="6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22" name="Line 3994"/>
              <p:cNvSpPr>
                <a:spLocks noChangeShapeType="1"/>
              </p:cNvSpPr>
              <p:nvPr/>
            </p:nvSpPr>
            <p:spPr bwMode="auto">
              <a:xfrm>
                <a:off x="3213" y="2531"/>
                <a:ext cx="34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23" name="Line 3995"/>
              <p:cNvSpPr>
                <a:spLocks noChangeShapeType="1"/>
              </p:cNvSpPr>
              <p:nvPr/>
            </p:nvSpPr>
            <p:spPr bwMode="auto">
              <a:xfrm>
                <a:off x="3213" y="2531"/>
                <a:ext cx="3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24" name="Line 3996"/>
              <p:cNvSpPr>
                <a:spLocks noChangeShapeType="1"/>
              </p:cNvSpPr>
              <p:nvPr/>
            </p:nvSpPr>
            <p:spPr bwMode="auto">
              <a:xfrm flipV="1">
                <a:off x="3192" y="2532"/>
                <a:ext cx="20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25" name="Line 3997"/>
              <p:cNvSpPr>
                <a:spLocks noChangeShapeType="1"/>
              </p:cNvSpPr>
              <p:nvPr/>
            </p:nvSpPr>
            <p:spPr bwMode="auto">
              <a:xfrm>
                <a:off x="3457" y="1851"/>
                <a:ext cx="33" cy="1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26" name="Line 3998"/>
              <p:cNvSpPr>
                <a:spLocks noChangeShapeType="1"/>
              </p:cNvSpPr>
              <p:nvPr/>
            </p:nvSpPr>
            <p:spPr bwMode="auto">
              <a:xfrm>
                <a:off x="3488" y="1969"/>
                <a:ext cx="2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27" name="Line 3999"/>
              <p:cNvSpPr>
                <a:spLocks noChangeShapeType="1"/>
              </p:cNvSpPr>
              <p:nvPr/>
            </p:nvSpPr>
            <p:spPr bwMode="auto">
              <a:xfrm flipV="1">
                <a:off x="3493" y="1902"/>
                <a:ext cx="18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28" name="Line 4000"/>
              <p:cNvSpPr>
                <a:spLocks noChangeShapeType="1"/>
              </p:cNvSpPr>
              <p:nvPr/>
            </p:nvSpPr>
            <p:spPr bwMode="auto">
              <a:xfrm>
                <a:off x="3084" y="2466"/>
                <a:ext cx="31" cy="3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29" name="Line 4001"/>
              <p:cNvSpPr>
                <a:spLocks noChangeShapeType="1"/>
              </p:cNvSpPr>
              <p:nvPr/>
            </p:nvSpPr>
            <p:spPr bwMode="auto">
              <a:xfrm flipV="1">
                <a:off x="3539" y="2546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30" name="Line 4002"/>
              <p:cNvSpPr>
                <a:spLocks noChangeShapeType="1"/>
              </p:cNvSpPr>
              <p:nvPr/>
            </p:nvSpPr>
            <p:spPr bwMode="auto">
              <a:xfrm>
                <a:off x="3557" y="254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31" name="Line 4003"/>
              <p:cNvSpPr>
                <a:spLocks noChangeShapeType="1"/>
              </p:cNvSpPr>
              <p:nvPr/>
            </p:nvSpPr>
            <p:spPr bwMode="auto">
              <a:xfrm>
                <a:off x="3560" y="2546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32" name="Line 4004"/>
              <p:cNvSpPr>
                <a:spLocks noChangeShapeType="1"/>
              </p:cNvSpPr>
              <p:nvPr/>
            </p:nvSpPr>
            <p:spPr bwMode="auto">
              <a:xfrm flipV="1">
                <a:off x="3444" y="2544"/>
                <a:ext cx="17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33" name="Line 4005"/>
              <p:cNvSpPr>
                <a:spLocks noChangeShapeType="1"/>
              </p:cNvSpPr>
              <p:nvPr/>
            </p:nvSpPr>
            <p:spPr bwMode="auto">
              <a:xfrm>
                <a:off x="3461" y="254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34" name="Line 4006"/>
              <p:cNvSpPr>
                <a:spLocks noChangeShapeType="1"/>
              </p:cNvSpPr>
              <p:nvPr/>
            </p:nvSpPr>
            <p:spPr bwMode="auto">
              <a:xfrm>
                <a:off x="3465" y="2544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35" name="Line 4007"/>
              <p:cNvSpPr>
                <a:spLocks noChangeShapeType="1"/>
              </p:cNvSpPr>
              <p:nvPr/>
            </p:nvSpPr>
            <p:spPr bwMode="auto">
              <a:xfrm flipV="1">
                <a:off x="3726" y="2550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36" name="Line 4008"/>
              <p:cNvSpPr>
                <a:spLocks noChangeShapeType="1"/>
              </p:cNvSpPr>
              <p:nvPr/>
            </p:nvSpPr>
            <p:spPr bwMode="auto">
              <a:xfrm>
                <a:off x="3710" y="2543"/>
                <a:ext cx="3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37" name="Line 4009"/>
              <p:cNvSpPr>
                <a:spLocks noChangeShapeType="1"/>
              </p:cNvSpPr>
              <p:nvPr/>
            </p:nvSpPr>
            <p:spPr bwMode="auto">
              <a:xfrm>
                <a:off x="3710" y="254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38" name="Line 4010"/>
              <p:cNvSpPr>
                <a:spLocks noChangeShapeType="1"/>
              </p:cNvSpPr>
              <p:nvPr/>
            </p:nvSpPr>
            <p:spPr bwMode="auto">
              <a:xfrm flipV="1">
                <a:off x="3689" y="2542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39" name="Line 4011"/>
              <p:cNvSpPr>
                <a:spLocks noChangeShapeType="1"/>
              </p:cNvSpPr>
              <p:nvPr/>
            </p:nvSpPr>
            <p:spPr bwMode="auto">
              <a:xfrm>
                <a:off x="3366" y="2540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40" name="Line 4012"/>
              <p:cNvSpPr>
                <a:spLocks noChangeShapeType="1"/>
              </p:cNvSpPr>
              <p:nvPr/>
            </p:nvSpPr>
            <p:spPr bwMode="auto">
              <a:xfrm>
                <a:off x="3366" y="254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41" name="Line 4013"/>
              <p:cNvSpPr>
                <a:spLocks noChangeShapeType="1"/>
              </p:cNvSpPr>
              <p:nvPr/>
            </p:nvSpPr>
            <p:spPr bwMode="auto">
              <a:xfrm flipV="1">
                <a:off x="3345" y="2539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42" name="Line 4014"/>
              <p:cNvSpPr>
                <a:spLocks noChangeShapeType="1"/>
              </p:cNvSpPr>
              <p:nvPr/>
            </p:nvSpPr>
            <p:spPr bwMode="auto">
              <a:xfrm>
                <a:off x="3191" y="2237"/>
                <a:ext cx="33" cy="8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43" name="Line 4015"/>
              <p:cNvSpPr>
                <a:spLocks noChangeShapeType="1"/>
              </p:cNvSpPr>
              <p:nvPr/>
            </p:nvSpPr>
            <p:spPr bwMode="auto">
              <a:xfrm flipH="1">
                <a:off x="3224" y="2319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44" name="Line 4016"/>
              <p:cNvSpPr>
                <a:spLocks noChangeShapeType="1"/>
              </p:cNvSpPr>
              <p:nvPr/>
            </p:nvSpPr>
            <p:spPr bwMode="auto">
              <a:xfrm flipV="1">
                <a:off x="3228" y="2273"/>
                <a:ext cx="17" cy="4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45" name="Line 4017"/>
              <p:cNvSpPr>
                <a:spLocks noChangeShapeType="1"/>
              </p:cNvSpPr>
              <p:nvPr/>
            </p:nvSpPr>
            <p:spPr bwMode="auto">
              <a:xfrm flipV="1">
                <a:off x="3158" y="2510"/>
                <a:ext cx="18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46" name="Line 4018"/>
              <p:cNvSpPr>
                <a:spLocks noChangeShapeType="1"/>
              </p:cNvSpPr>
              <p:nvPr/>
            </p:nvSpPr>
            <p:spPr bwMode="auto">
              <a:xfrm>
                <a:off x="3176" y="251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47" name="Line 4019"/>
              <p:cNvSpPr>
                <a:spLocks noChangeShapeType="1"/>
              </p:cNvSpPr>
              <p:nvPr/>
            </p:nvSpPr>
            <p:spPr bwMode="auto">
              <a:xfrm>
                <a:off x="3179" y="2510"/>
                <a:ext cx="35" cy="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48" name="Line 4020"/>
              <p:cNvSpPr>
                <a:spLocks noChangeShapeType="1"/>
              </p:cNvSpPr>
              <p:nvPr/>
            </p:nvSpPr>
            <p:spPr bwMode="auto">
              <a:xfrm>
                <a:off x="3271" y="2531"/>
                <a:ext cx="38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49" name="Line 4021"/>
              <p:cNvSpPr>
                <a:spLocks noChangeShapeType="1"/>
              </p:cNvSpPr>
              <p:nvPr/>
            </p:nvSpPr>
            <p:spPr bwMode="auto">
              <a:xfrm>
                <a:off x="3271" y="2531"/>
                <a:ext cx="4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50" name="Line 4022"/>
              <p:cNvSpPr>
                <a:spLocks noChangeShapeType="1"/>
              </p:cNvSpPr>
              <p:nvPr/>
            </p:nvSpPr>
            <p:spPr bwMode="auto">
              <a:xfrm flipV="1">
                <a:off x="3250" y="2533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51" name="Line 4023"/>
              <p:cNvSpPr>
                <a:spLocks noChangeShapeType="1"/>
              </p:cNvSpPr>
              <p:nvPr/>
            </p:nvSpPr>
            <p:spPr bwMode="auto">
              <a:xfrm flipV="1">
                <a:off x="3597" y="2541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52" name="Line 4024"/>
              <p:cNvSpPr>
                <a:spLocks noChangeShapeType="1"/>
              </p:cNvSpPr>
              <p:nvPr/>
            </p:nvSpPr>
            <p:spPr bwMode="auto">
              <a:xfrm>
                <a:off x="3615" y="254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53" name="Line 4025"/>
              <p:cNvSpPr>
                <a:spLocks noChangeShapeType="1"/>
              </p:cNvSpPr>
              <p:nvPr/>
            </p:nvSpPr>
            <p:spPr bwMode="auto">
              <a:xfrm>
                <a:off x="3618" y="254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54" name="Line 4026"/>
              <p:cNvSpPr>
                <a:spLocks noChangeShapeType="1"/>
              </p:cNvSpPr>
              <p:nvPr/>
            </p:nvSpPr>
            <p:spPr bwMode="auto">
              <a:xfrm>
                <a:off x="3618" y="254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55" name="Line 4027"/>
              <p:cNvSpPr>
                <a:spLocks noChangeShapeType="1"/>
              </p:cNvSpPr>
              <p:nvPr/>
            </p:nvSpPr>
            <p:spPr bwMode="auto">
              <a:xfrm>
                <a:off x="3622" y="2543"/>
                <a:ext cx="2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56" name="Line 4028"/>
              <p:cNvSpPr>
                <a:spLocks noChangeShapeType="1"/>
              </p:cNvSpPr>
              <p:nvPr/>
            </p:nvSpPr>
            <p:spPr bwMode="auto">
              <a:xfrm>
                <a:off x="3520" y="2539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57" name="Line 4029"/>
              <p:cNvSpPr>
                <a:spLocks noChangeShapeType="1"/>
              </p:cNvSpPr>
              <p:nvPr/>
            </p:nvSpPr>
            <p:spPr bwMode="auto">
              <a:xfrm>
                <a:off x="3520" y="253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58" name="Line 4030"/>
              <p:cNvSpPr>
                <a:spLocks noChangeShapeType="1"/>
              </p:cNvSpPr>
              <p:nvPr/>
            </p:nvSpPr>
            <p:spPr bwMode="auto">
              <a:xfrm flipV="1">
                <a:off x="3498" y="2538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59" name="Line 4031"/>
              <p:cNvSpPr>
                <a:spLocks noChangeShapeType="1"/>
              </p:cNvSpPr>
              <p:nvPr/>
            </p:nvSpPr>
            <p:spPr bwMode="auto">
              <a:xfrm>
                <a:off x="3313" y="2087"/>
                <a:ext cx="33" cy="1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60" name="Line 4032"/>
              <p:cNvSpPr>
                <a:spLocks noChangeShapeType="1"/>
              </p:cNvSpPr>
              <p:nvPr/>
            </p:nvSpPr>
            <p:spPr bwMode="auto">
              <a:xfrm>
                <a:off x="3345" y="2193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61" name="Line 4033"/>
              <p:cNvSpPr>
                <a:spLocks noChangeShapeType="1"/>
              </p:cNvSpPr>
              <p:nvPr/>
            </p:nvSpPr>
            <p:spPr bwMode="auto">
              <a:xfrm flipV="1">
                <a:off x="3350" y="2134"/>
                <a:ext cx="17" cy="5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62" name="Line 4034"/>
              <p:cNvSpPr>
                <a:spLocks noChangeShapeType="1"/>
              </p:cNvSpPr>
              <p:nvPr/>
            </p:nvSpPr>
            <p:spPr bwMode="auto">
              <a:xfrm flipV="1">
                <a:off x="3469" y="1976"/>
                <a:ext cx="20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63" name="Line 4035"/>
              <p:cNvSpPr>
                <a:spLocks noChangeShapeType="1"/>
              </p:cNvSpPr>
              <p:nvPr/>
            </p:nvSpPr>
            <p:spPr bwMode="auto">
              <a:xfrm flipH="1">
                <a:off x="3469" y="2042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64" name="Line 4036"/>
              <p:cNvSpPr>
                <a:spLocks noChangeShapeType="1"/>
              </p:cNvSpPr>
              <p:nvPr/>
            </p:nvSpPr>
            <p:spPr bwMode="auto">
              <a:xfrm>
                <a:off x="3435" y="1926"/>
                <a:ext cx="34" cy="1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65" name="Line 4037"/>
              <p:cNvSpPr>
                <a:spLocks noChangeShapeType="1"/>
              </p:cNvSpPr>
              <p:nvPr/>
            </p:nvSpPr>
            <p:spPr bwMode="auto">
              <a:xfrm>
                <a:off x="3139" y="2477"/>
                <a:ext cx="34" cy="3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66" name="Line 4038"/>
              <p:cNvSpPr>
                <a:spLocks noChangeShapeType="1"/>
              </p:cNvSpPr>
              <p:nvPr/>
            </p:nvSpPr>
            <p:spPr bwMode="auto">
              <a:xfrm>
                <a:off x="3139" y="2477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67" name="Line 4039"/>
              <p:cNvSpPr>
                <a:spLocks noChangeShapeType="1"/>
              </p:cNvSpPr>
              <p:nvPr/>
            </p:nvSpPr>
            <p:spPr bwMode="auto">
              <a:xfrm flipV="1">
                <a:off x="3121" y="2479"/>
                <a:ext cx="21" cy="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4040"/>
            <p:cNvGrpSpPr>
              <a:grpSpLocks/>
            </p:cNvGrpSpPr>
            <p:nvPr/>
          </p:nvGrpSpPr>
          <p:grpSpPr bwMode="auto">
            <a:xfrm>
              <a:off x="2836" y="2987"/>
              <a:ext cx="535" cy="543"/>
              <a:chOff x="3105" y="1692"/>
              <a:chExt cx="706" cy="858"/>
            </a:xfrm>
          </p:grpSpPr>
          <p:sp>
            <p:nvSpPr>
              <p:cNvPr id="31168" name="Line 4041"/>
              <p:cNvSpPr>
                <a:spLocks noChangeShapeType="1"/>
              </p:cNvSpPr>
              <p:nvPr/>
            </p:nvSpPr>
            <p:spPr bwMode="auto">
              <a:xfrm>
                <a:off x="3105" y="2431"/>
                <a:ext cx="35" cy="4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69" name="Line 4042"/>
              <p:cNvSpPr>
                <a:spLocks noChangeShapeType="1"/>
              </p:cNvSpPr>
              <p:nvPr/>
            </p:nvSpPr>
            <p:spPr bwMode="auto">
              <a:xfrm>
                <a:off x="3424" y="2535"/>
                <a:ext cx="35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0" name="Line 4043"/>
              <p:cNvSpPr>
                <a:spLocks noChangeShapeType="1"/>
              </p:cNvSpPr>
              <p:nvPr/>
            </p:nvSpPr>
            <p:spPr bwMode="auto">
              <a:xfrm>
                <a:off x="3424" y="253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1" name="Line 4044"/>
              <p:cNvSpPr>
                <a:spLocks noChangeShapeType="1"/>
              </p:cNvSpPr>
              <p:nvPr/>
            </p:nvSpPr>
            <p:spPr bwMode="auto">
              <a:xfrm flipV="1">
                <a:off x="3403" y="2535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2" name="Line 4045"/>
              <p:cNvSpPr>
                <a:spLocks noChangeShapeType="1"/>
              </p:cNvSpPr>
              <p:nvPr/>
            </p:nvSpPr>
            <p:spPr bwMode="auto">
              <a:xfrm flipV="1">
                <a:off x="3203" y="2323"/>
                <a:ext cx="24" cy="4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3" name="Line 4046"/>
              <p:cNvSpPr>
                <a:spLocks noChangeShapeType="1"/>
              </p:cNvSpPr>
              <p:nvPr/>
            </p:nvSpPr>
            <p:spPr bwMode="auto">
              <a:xfrm>
                <a:off x="3201" y="2367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4" name="Line 4047"/>
              <p:cNvSpPr>
                <a:spLocks noChangeShapeType="1"/>
              </p:cNvSpPr>
              <p:nvPr/>
            </p:nvSpPr>
            <p:spPr bwMode="auto">
              <a:xfrm>
                <a:off x="3169" y="2295"/>
                <a:ext cx="31" cy="7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5" name="Line 4048"/>
              <p:cNvSpPr>
                <a:spLocks noChangeShapeType="1"/>
              </p:cNvSpPr>
              <p:nvPr/>
            </p:nvSpPr>
            <p:spPr bwMode="auto">
              <a:xfrm>
                <a:off x="3127" y="239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6" name="Line 4049"/>
              <p:cNvSpPr>
                <a:spLocks noChangeShapeType="1"/>
              </p:cNvSpPr>
              <p:nvPr/>
            </p:nvSpPr>
            <p:spPr bwMode="auto">
              <a:xfrm>
                <a:off x="3329" y="2529"/>
                <a:ext cx="35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7" name="Line 4050"/>
              <p:cNvSpPr>
                <a:spLocks noChangeShapeType="1"/>
              </p:cNvSpPr>
              <p:nvPr/>
            </p:nvSpPr>
            <p:spPr bwMode="auto">
              <a:xfrm>
                <a:off x="3329" y="252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8" name="Line 4051"/>
              <p:cNvSpPr>
                <a:spLocks noChangeShapeType="1"/>
              </p:cNvSpPr>
              <p:nvPr/>
            </p:nvSpPr>
            <p:spPr bwMode="auto">
              <a:xfrm flipV="1">
                <a:off x="3308" y="2530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9" name="Line 4052"/>
              <p:cNvSpPr>
                <a:spLocks noChangeShapeType="1"/>
              </p:cNvSpPr>
              <p:nvPr/>
            </p:nvSpPr>
            <p:spPr bwMode="auto">
              <a:xfrm>
                <a:off x="3673" y="2536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80" name="Line 4053"/>
              <p:cNvSpPr>
                <a:spLocks noChangeShapeType="1"/>
              </p:cNvSpPr>
              <p:nvPr/>
            </p:nvSpPr>
            <p:spPr bwMode="auto">
              <a:xfrm>
                <a:off x="3673" y="253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81" name="Line 4054"/>
              <p:cNvSpPr>
                <a:spLocks noChangeShapeType="1"/>
              </p:cNvSpPr>
              <p:nvPr/>
            </p:nvSpPr>
            <p:spPr bwMode="auto">
              <a:xfrm flipV="1">
                <a:off x="3655" y="2535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82" name="Line 4055"/>
              <p:cNvSpPr>
                <a:spLocks noChangeShapeType="1"/>
              </p:cNvSpPr>
              <p:nvPr/>
            </p:nvSpPr>
            <p:spPr bwMode="auto">
              <a:xfrm flipV="1">
                <a:off x="3213" y="2513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83" name="Line 4056"/>
              <p:cNvSpPr>
                <a:spLocks noChangeShapeType="1"/>
              </p:cNvSpPr>
              <p:nvPr/>
            </p:nvSpPr>
            <p:spPr bwMode="auto">
              <a:xfrm>
                <a:off x="3234" y="251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84" name="Line 4057"/>
              <p:cNvSpPr>
                <a:spLocks noChangeShapeType="1"/>
              </p:cNvSpPr>
              <p:nvPr/>
            </p:nvSpPr>
            <p:spPr bwMode="auto">
              <a:xfrm>
                <a:off x="3238" y="2513"/>
                <a:ext cx="34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85" name="Line 4058"/>
              <p:cNvSpPr>
                <a:spLocks noChangeShapeType="1"/>
              </p:cNvSpPr>
              <p:nvPr/>
            </p:nvSpPr>
            <p:spPr bwMode="auto">
              <a:xfrm flipV="1">
                <a:off x="3591" y="1809"/>
                <a:ext cx="21" cy="7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86" name="Line 4059"/>
              <p:cNvSpPr>
                <a:spLocks noChangeShapeType="1"/>
              </p:cNvSpPr>
              <p:nvPr/>
            </p:nvSpPr>
            <p:spPr bwMode="auto">
              <a:xfrm>
                <a:off x="3579" y="1692"/>
                <a:ext cx="33" cy="11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87" name="Line 4060"/>
              <p:cNvSpPr>
                <a:spLocks noChangeShapeType="1"/>
              </p:cNvSpPr>
              <p:nvPr/>
            </p:nvSpPr>
            <p:spPr bwMode="auto">
              <a:xfrm flipH="1">
                <a:off x="3591" y="1878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88" name="Line 4061"/>
              <p:cNvSpPr>
                <a:spLocks noChangeShapeType="1"/>
              </p:cNvSpPr>
              <p:nvPr/>
            </p:nvSpPr>
            <p:spPr bwMode="auto">
              <a:xfrm>
                <a:off x="3557" y="1761"/>
                <a:ext cx="35" cy="1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89" name="Line 4062"/>
              <p:cNvSpPr>
                <a:spLocks noChangeShapeType="1"/>
              </p:cNvSpPr>
              <p:nvPr/>
            </p:nvSpPr>
            <p:spPr bwMode="auto">
              <a:xfrm>
                <a:off x="3148" y="2344"/>
                <a:ext cx="34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90" name="Line 4063"/>
              <p:cNvSpPr>
                <a:spLocks noChangeShapeType="1"/>
              </p:cNvSpPr>
              <p:nvPr/>
            </p:nvSpPr>
            <p:spPr bwMode="auto">
              <a:xfrm>
                <a:off x="3180" y="2407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91" name="Line 4064"/>
              <p:cNvSpPr>
                <a:spLocks noChangeShapeType="1"/>
              </p:cNvSpPr>
              <p:nvPr/>
            </p:nvSpPr>
            <p:spPr bwMode="auto">
              <a:xfrm flipV="1">
                <a:off x="3185" y="2371"/>
                <a:ext cx="17" cy="3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92" name="Line 4065"/>
              <p:cNvSpPr>
                <a:spLocks noChangeShapeType="1"/>
              </p:cNvSpPr>
              <p:nvPr/>
            </p:nvSpPr>
            <p:spPr bwMode="auto">
              <a:xfrm>
                <a:off x="3127" y="2390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93" name="Line 4066"/>
              <p:cNvSpPr>
                <a:spLocks noChangeShapeType="1"/>
              </p:cNvSpPr>
              <p:nvPr/>
            </p:nvSpPr>
            <p:spPr bwMode="auto">
              <a:xfrm>
                <a:off x="3130" y="2397"/>
                <a:ext cx="30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94" name="Line 4067"/>
              <p:cNvSpPr>
                <a:spLocks noChangeShapeType="1"/>
              </p:cNvSpPr>
              <p:nvPr/>
            </p:nvSpPr>
            <p:spPr bwMode="auto">
              <a:xfrm flipH="1">
                <a:off x="3160" y="2443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95" name="Line 4068"/>
              <p:cNvSpPr>
                <a:spLocks noChangeShapeType="1"/>
              </p:cNvSpPr>
              <p:nvPr/>
            </p:nvSpPr>
            <p:spPr bwMode="auto">
              <a:xfrm flipV="1">
                <a:off x="3142" y="2445"/>
                <a:ext cx="18" cy="3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96" name="Line 4069"/>
              <p:cNvSpPr>
                <a:spLocks noChangeShapeType="1"/>
              </p:cNvSpPr>
              <p:nvPr/>
            </p:nvSpPr>
            <p:spPr bwMode="auto">
              <a:xfrm flipV="1">
                <a:off x="3557" y="2534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97" name="Line 4070"/>
              <p:cNvSpPr>
                <a:spLocks noChangeShapeType="1"/>
              </p:cNvSpPr>
              <p:nvPr/>
            </p:nvSpPr>
            <p:spPr bwMode="auto">
              <a:xfrm>
                <a:off x="3578" y="253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98" name="Line 4071"/>
              <p:cNvSpPr>
                <a:spLocks noChangeShapeType="1"/>
              </p:cNvSpPr>
              <p:nvPr/>
            </p:nvSpPr>
            <p:spPr bwMode="auto">
              <a:xfrm>
                <a:off x="3581" y="2534"/>
                <a:ext cx="3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99" name="Line 4072"/>
              <p:cNvSpPr>
                <a:spLocks noChangeShapeType="1"/>
              </p:cNvSpPr>
              <p:nvPr/>
            </p:nvSpPr>
            <p:spPr bwMode="auto">
              <a:xfrm flipV="1">
                <a:off x="3164" y="2413"/>
                <a:ext cx="17" cy="3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00" name="Line 4073"/>
              <p:cNvSpPr>
                <a:spLocks noChangeShapeType="1"/>
              </p:cNvSpPr>
              <p:nvPr/>
            </p:nvSpPr>
            <p:spPr bwMode="auto">
              <a:xfrm>
                <a:off x="3483" y="2531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01" name="Line 4074"/>
              <p:cNvSpPr>
                <a:spLocks noChangeShapeType="1"/>
              </p:cNvSpPr>
              <p:nvPr/>
            </p:nvSpPr>
            <p:spPr bwMode="auto">
              <a:xfrm>
                <a:off x="3483" y="253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02" name="Line 4075"/>
              <p:cNvSpPr>
                <a:spLocks noChangeShapeType="1"/>
              </p:cNvSpPr>
              <p:nvPr/>
            </p:nvSpPr>
            <p:spPr bwMode="auto">
              <a:xfrm flipV="1">
                <a:off x="3461" y="2530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03" name="Line 4076"/>
              <p:cNvSpPr>
                <a:spLocks noChangeShapeType="1"/>
              </p:cNvSpPr>
              <p:nvPr/>
            </p:nvSpPr>
            <p:spPr bwMode="auto">
              <a:xfrm>
                <a:off x="3197" y="2486"/>
                <a:ext cx="34" cy="2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04" name="Line 4077"/>
              <p:cNvSpPr>
                <a:spLocks noChangeShapeType="1"/>
              </p:cNvSpPr>
              <p:nvPr/>
            </p:nvSpPr>
            <p:spPr bwMode="auto">
              <a:xfrm>
                <a:off x="3197" y="2486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05" name="Line 4078"/>
              <p:cNvSpPr>
                <a:spLocks noChangeShapeType="1"/>
              </p:cNvSpPr>
              <p:nvPr/>
            </p:nvSpPr>
            <p:spPr bwMode="auto">
              <a:xfrm flipV="1">
                <a:off x="3179" y="2489"/>
                <a:ext cx="21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06" name="Line 4079"/>
              <p:cNvSpPr>
                <a:spLocks noChangeShapeType="1"/>
              </p:cNvSpPr>
              <p:nvPr/>
            </p:nvSpPr>
            <p:spPr bwMode="auto">
              <a:xfrm>
                <a:off x="3292" y="2156"/>
                <a:ext cx="33" cy="9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07" name="Line 4080"/>
              <p:cNvSpPr>
                <a:spLocks noChangeShapeType="1"/>
              </p:cNvSpPr>
              <p:nvPr/>
            </p:nvSpPr>
            <p:spPr bwMode="auto">
              <a:xfrm flipH="1">
                <a:off x="3325" y="2249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08" name="Line 4081"/>
              <p:cNvSpPr>
                <a:spLocks noChangeShapeType="1"/>
              </p:cNvSpPr>
              <p:nvPr/>
            </p:nvSpPr>
            <p:spPr bwMode="auto">
              <a:xfrm flipV="1">
                <a:off x="3329" y="2197"/>
                <a:ext cx="17" cy="5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09" name="Line 4082"/>
              <p:cNvSpPr>
                <a:spLocks noChangeShapeType="1"/>
              </p:cNvSpPr>
              <p:nvPr/>
            </p:nvSpPr>
            <p:spPr bwMode="auto">
              <a:xfrm flipV="1">
                <a:off x="3751" y="2538"/>
                <a:ext cx="17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10" name="Line 4083"/>
              <p:cNvSpPr>
                <a:spLocks noChangeShapeType="1"/>
              </p:cNvSpPr>
              <p:nvPr/>
            </p:nvSpPr>
            <p:spPr bwMode="auto">
              <a:xfrm>
                <a:off x="3731" y="2531"/>
                <a:ext cx="3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11" name="Line 4084"/>
              <p:cNvSpPr>
                <a:spLocks noChangeShapeType="1"/>
              </p:cNvSpPr>
              <p:nvPr/>
            </p:nvSpPr>
            <p:spPr bwMode="auto">
              <a:xfrm>
                <a:off x="3731" y="253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12" name="Line 4085"/>
              <p:cNvSpPr>
                <a:spLocks noChangeShapeType="1"/>
              </p:cNvSpPr>
              <p:nvPr/>
            </p:nvSpPr>
            <p:spPr bwMode="auto">
              <a:xfrm flipV="1">
                <a:off x="3714" y="2532"/>
                <a:ext cx="20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13" name="Line 4086"/>
              <p:cNvSpPr>
                <a:spLocks noChangeShapeType="1"/>
              </p:cNvSpPr>
              <p:nvPr/>
            </p:nvSpPr>
            <p:spPr bwMode="auto">
              <a:xfrm>
                <a:off x="3388" y="2526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14" name="Line 4087"/>
              <p:cNvSpPr>
                <a:spLocks noChangeShapeType="1"/>
              </p:cNvSpPr>
              <p:nvPr/>
            </p:nvSpPr>
            <p:spPr bwMode="auto">
              <a:xfrm>
                <a:off x="3388" y="252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15" name="Line 4088"/>
              <p:cNvSpPr>
                <a:spLocks noChangeShapeType="1"/>
              </p:cNvSpPr>
              <p:nvPr/>
            </p:nvSpPr>
            <p:spPr bwMode="auto">
              <a:xfrm flipV="1">
                <a:off x="3366" y="2526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16" name="Line 4089"/>
              <p:cNvSpPr>
                <a:spLocks noChangeShapeType="1"/>
              </p:cNvSpPr>
              <p:nvPr/>
            </p:nvSpPr>
            <p:spPr bwMode="auto">
              <a:xfrm flipV="1">
                <a:off x="3447" y="2049"/>
                <a:ext cx="21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17" name="Line 4090"/>
              <p:cNvSpPr>
                <a:spLocks noChangeShapeType="1"/>
              </p:cNvSpPr>
              <p:nvPr/>
            </p:nvSpPr>
            <p:spPr bwMode="auto">
              <a:xfrm flipH="1">
                <a:off x="3447" y="2110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18" name="Line 4091"/>
              <p:cNvSpPr>
                <a:spLocks noChangeShapeType="1"/>
              </p:cNvSpPr>
              <p:nvPr/>
            </p:nvSpPr>
            <p:spPr bwMode="auto">
              <a:xfrm>
                <a:off x="3414" y="1998"/>
                <a:ext cx="34" cy="1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19" name="Line 4092"/>
              <p:cNvSpPr>
                <a:spLocks noChangeShapeType="1"/>
              </p:cNvSpPr>
              <p:nvPr/>
            </p:nvSpPr>
            <p:spPr bwMode="auto">
              <a:xfrm flipV="1">
                <a:off x="3271" y="2514"/>
                <a:ext cx="21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20" name="Line 4093"/>
              <p:cNvSpPr>
                <a:spLocks noChangeShapeType="1"/>
              </p:cNvSpPr>
              <p:nvPr/>
            </p:nvSpPr>
            <p:spPr bwMode="auto">
              <a:xfrm>
                <a:off x="3292" y="251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21" name="Line 4094"/>
              <p:cNvSpPr>
                <a:spLocks noChangeShapeType="1"/>
              </p:cNvSpPr>
              <p:nvPr/>
            </p:nvSpPr>
            <p:spPr bwMode="auto">
              <a:xfrm>
                <a:off x="3296" y="251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22" name="Line 4095"/>
              <p:cNvSpPr>
                <a:spLocks noChangeShapeType="1"/>
              </p:cNvSpPr>
              <p:nvPr/>
            </p:nvSpPr>
            <p:spPr bwMode="auto">
              <a:xfrm>
                <a:off x="3296" y="251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23" name="Line 4096"/>
              <p:cNvSpPr>
                <a:spLocks noChangeShapeType="1"/>
              </p:cNvSpPr>
              <p:nvPr/>
            </p:nvSpPr>
            <p:spPr bwMode="auto">
              <a:xfrm>
                <a:off x="3299" y="2516"/>
                <a:ext cx="28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24" name="Line 4097"/>
              <p:cNvSpPr>
                <a:spLocks noChangeShapeType="1"/>
              </p:cNvSpPr>
              <p:nvPr/>
            </p:nvSpPr>
            <p:spPr bwMode="auto">
              <a:xfrm>
                <a:off x="3533" y="1834"/>
                <a:ext cx="37" cy="12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25" name="Line 4098"/>
              <p:cNvSpPr>
                <a:spLocks noChangeShapeType="1"/>
              </p:cNvSpPr>
              <p:nvPr/>
            </p:nvSpPr>
            <p:spPr bwMode="auto">
              <a:xfrm>
                <a:off x="3568" y="1954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26" name="Line 4099"/>
              <p:cNvSpPr>
                <a:spLocks noChangeShapeType="1"/>
              </p:cNvSpPr>
              <p:nvPr/>
            </p:nvSpPr>
            <p:spPr bwMode="auto">
              <a:xfrm flipV="1">
                <a:off x="3573" y="1884"/>
                <a:ext cx="21" cy="7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27" name="Line 4100"/>
              <p:cNvSpPr>
                <a:spLocks noChangeShapeType="1"/>
              </p:cNvSpPr>
              <p:nvPr/>
            </p:nvSpPr>
            <p:spPr bwMode="auto">
              <a:xfrm>
                <a:off x="3164" y="2448"/>
                <a:ext cx="34" cy="3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28" name="Line 4101"/>
              <p:cNvSpPr>
                <a:spLocks noChangeShapeType="1"/>
              </p:cNvSpPr>
              <p:nvPr/>
            </p:nvSpPr>
            <p:spPr bwMode="auto">
              <a:xfrm>
                <a:off x="3636" y="2529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29" name="Line 4102"/>
              <p:cNvSpPr>
                <a:spLocks noChangeShapeType="1"/>
              </p:cNvSpPr>
              <p:nvPr/>
            </p:nvSpPr>
            <p:spPr bwMode="auto">
              <a:xfrm>
                <a:off x="3636" y="252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30" name="Line 4103"/>
              <p:cNvSpPr>
                <a:spLocks noChangeShapeType="1"/>
              </p:cNvSpPr>
              <p:nvPr/>
            </p:nvSpPr>
            <p:spPr bwMode="auto">
              <a:xfrm flipV="1">
                <a:off x="3618" y="2530"/>
                <a:ext cx="18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31" name="Line 4104"/>
              <p:cNvSpPr>
                <a:spLocks noChangeShapeType="1"/>
              </p:cNvSpPr>
              <p:nvPr/>
            </p:nvSpPr>
            <p:spPr bwMode="auto">
              <a:xfrm flipV="1">
                <a:off x="3523" y="2526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32" name="Line 4105"/>
              <p:cNvSpPr>
                <a:spLocks noChangeShapeType="1"/>
              </p:cNvSpPr>
              <p:nvPr/>
            </p:nvSpPr>
            <p:spPr bwMode="auto">
              <a:xfrm>
                <a:off x="3541" y="252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33" name="Line 4106"/>
              <p:cNvSpPr>
                <a:spLocks noChangeShapeType="1"/>
              </p:cNvSpPr>
              <p:nvPr/>
            </p:nvSpPr>
            <p:spPr bwMode="auto">
              <a:xfrm>
                <a:off x="3545" y="2526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34" name="Line 4107"/>
              <p:cNvSpPr>
                <a:spLocks noChangeShapeType="1"/>
              </p:cNvSpPr>
              <p:nvPr/>
            </p:nvSpPr>
            <p:spPr bwMode="auto">
              <a:xfrm flipV="1">
                <a:off x="3424" y="2522"/>
                <a:ext cx="22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35" name="Line 4108"/>
              <p:cNvSpPr>
                <a:spLocks noChangeShapeType="1"/>
              </p:cNvSpPr>
              <p:nvPr/>
            </p:nvSpPr>
            <p:spPr bwMode="auto">
              <a:xfrm>
                <a:off x="3446" y="252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36" name="Line 4109"/>
              <p:cNvSpPr>
                <a:spLocks noChangeShapeType="1"/>
              </p:cNvSpPr>
              <p:nvPr/>
            </p:nvSpPr>
            <p:spPr bwMode="auto">
              <a:xfrm>
                <a:off x="3449" y="252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37" name="Line 4110"/>
              <p:cNvSpPr>
                <a:spLocks noChangeShapeType="1"/>
              </p:cNvSpPr>
              <p:nvPr/>
            </p:nvSpPr>
            <p:spPr bwMode="auto">
              <a:xfrm>
                <a:off x="3449" y="252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38" name="Line 4111"/>
              <p:cNvSpPr>
                <a:spLocks noChangeShapeType="1"/>
              </p:cNvSpPr>
              <p:nvPr/>
            </p:nvSpPr>
            <p:spPr bwMode="auto">
              <a:xfrm>
                <a:off x="3453" y="2524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39" name="Line 4112"/>
              <p:cNvSpPr>
                <a:spLocks noChangeShapeType="1"/>
              </p:cNvSpPr>
              <p:nvPr/>
            </p:nvSpPr>
            <p:spPr bwMode="auto">
              <a:xfrm>
                <a:off x="3270" y="2219"/>
                <a:ext cx="34" cy="8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40" name="Line 4113"/>
              <p:cNvSpPr>
                <a:spLocks noChangeShapeType="1"/>
              </p:cNvSpPr>
              <p:nvPr/>
            </p:nvSpPr>
            <p:spPr bwMode="auto">
              <a:xfrm flipH="1">
                <a:off x="3304" y="2302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41" name="Line 4114"/>
              <p:cNvSpPr>
                <a:spLocks noChangeShapeType="1"/>
              </p:cNvSpPr>
              <p:nvPr/>
            </p:nvSpPr>
            <p:spPr bwMode="auto">
              <a:xfrm flipV="1">
                <a:off x="3307" y="2256"/>
                <a:ext cx="17" cy="4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42" name="Line 4115"/>
              <p:cNvSpPr>
                <a:spLocks noChangeShapeType="1"/>
              </p:cNvSpPr>
              <p:nvPr/>
            </p:nvSpPr>
            <p:spPr bwMode="auto">
              <a:xfrm>
                <a:off x="3255" y="2492"/>
                <a:ext cx="35" cy="2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43" name="Line 4116"/>
              <p:cNvSpPr>
                <a:spLocks noChangeShapeType="1"/>
              </p:cNvSpPr>
              <p:nvPr/>
            </p:nvSpPr>
            <p:spPr bwMode="auto">
              <a:xfrm>
                <a:off x="3255" y="2492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44" name="Line 4117"/>
              <p:cNvSpPr>
                <a:spLocks noChangeShapeType="1"/>
              </p:cNvSpPr>
              <p:nvPr/>
            </p:nvSpPr>
            <p:spPr bwMode="auto">
              <a:xfrm flipV="1">
                <a:off x="3238" y="2495"/>
                <a:ext cx="20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45" name="Line 4118"/>
              <p:cNvSpPr>
                <a:spLocks noChangeShapeType="1"/>
              </p:cNvSpPr>
              <p:nvPr/>
            </p:nvSpPr>
            <p:spPr bwMode="auto">
              <a:xfrm>
                <a:off x="3185" y="241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46" name="Line 4119"/>
              <p:cNvSpPr>
                <a:spLocks noChangeShapeType="1"/>
              </p:cNvSpPr>
              <p:nvPr/>
            </p:nvSpPr>
            <p:spPr bwMode="auto">
              <a:xfrm flipV="1">
                <a:off x="3329" y="2513"/>
                <a:ext cx="22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47" name="Line 4120"/>
              <p:cNvSpPr>
                <a:spLocks noChangeShapeType="1"/>
              </p:cNvSpPr>
              <p:nvPr/>
            </p:nvSpPr>
            <p:spPr bwMode="auto">
              <a:xfrm>
                <a:off x="3351" y="251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48" name="Line 4121"/>
              <p:cNvSpPr>
                <a:spLocks noChangeShapeType="1"/>
              </p:cNvSpPr>
              <p:nvPr/>
            </p:nvSpPr>
            <p:spPr bwMode="auto">
              <a:xfrm>
                <a:off x="3354" y="251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49" name="Line 4122"/>
              <p:cNvSpPr>
                <a:spLocks noChangeShapeType="1"/>
              </p:cNvSpPr>
              <p:nvPr/>
            </p:nvSpPr>
            <p:spPr bwMode="auto">
              <a:xfrm>
                <a:off x="3354" y="251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0" name="Line 4123"/>
              <p:cNvSpPr>
                <a:spLocks noChangeShapeType="1"/>
              </p:cNvSpPr>
              <p:nvPr/>
            </p:nvSpPr>
            <p:spPr bwMode="auto">
              <a:xfrm>
                <a:off x="3358" y="2515"/>
                <a:ext cx="27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1" name="Line 4124"/>
              <p:cNvSpPr>
                <a:spLocks noChangeShapeType="1"/>
              </p:cNvSpPr>
              <p:nvPr/>
            </p:nvSpPr>
            <p:spPr bwMode="auto">
              <a:xfrm>
                <a:off x="3694" y="2523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2" name="Line 4125"/>
              <p:cNvSpPr>
                <a:spLocks noChangeShapeType="1"/>
              </p:cNvSpPr>
              <p:nvPr/>
            </p:nvSpPr>
            <p:spPr bwMode="auto">
              <a:xfrm>
                <a:off x="3694" y="252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3" name="Line 4126"/>
              <p:cNvSpPr>
                <a:spLocks noChangeShapeType="1"/>
              </p:cNvSpPr>
              <p:nvPr/>
            </p:nvSpPr>
            <p:spPr bwMode="auto">
              <a:xfrm flipV="1">
                <a:off x="3677" y="2525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4" name="Line 4127"/>
              <p:cNvSpPr>
                <a:spLocks noChangeShapeType="1"/>
              </p:cNvSpPr>
              <p:nvPr/>
            </p:nvSpPr>
            <p:spPr bwMode="auto">
              <a:xfrm>
                <a:off x="3599" y="2521"/>
                <a:ext cx="35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5" name="Line 4128"/>
              <p:cNvSpPr>
                <a:spLocks noChangeShapeType="1"/>
              </p:cNvSpPr>
              <p:nvPr/>
            </p:nvSpPr>
            <p:spPr bwMode="auto">
              <a:xfrm>
                <a:off x="3599" y="252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6" name="Line 4129"/>
              <p:cNvSpPr>
                <a:spLocks noChangeShapeType="1"/>
              </p:cNvSpPr>
              <p:nvPr/>
            </p:nvSpPr>
            <p:spPr bwMode="auto">
              <a:xfrm flipV="1">
                <a:off x="3581" y="2523"/>
                <a:ext cx="18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7" name="Line 4130"/>
              <p:cNvSpPr>
                <a:spLocks noChangeShapeType="1"/>
              </p:cNvSpPr>
              <p:nvPr/>
            </p:nvSpPr>
            <p:spPr bwMode="auto">
              <a:xfrm>
                <a:off x="3389" y="2072"/>
                <a:ext cx="37" cy="10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8" name="Line 4131"/>
              <p:cNvSpPr>
                <a:spLocks noChangeShapeType="1"/>
              </p:cNvSpPr>
              <p:nvPr/>
            </p:nvSpPr>
            <p:spPr bwMode="auto">
              <a:xfrm>
                <a:off x="3424" y="2175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9" name="Line 4132"/>
              <p:cNvSpPr>
                <a:spLocks noChangeShapeType="1"/>
              </p:cNvSpPr>
              <p:nvPr/>
            </p:nvSpPr>
            <p:spPr bwMode="auto">
              <a:xfrm flipV="1">
                <a:off x="3430" y="2115"/>
                <a:ext cx="20" cy="6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60" name="Line 4133"/>
              <p:cNvSpPr>
                <a:spLocks noChangeShapeType="1"/>
              </p:cNvSpPr>
              <p:nvPr/>
            </p:nvSpPr>
            <p:spPr bwMode="auto">
              <a:xfrm>
                <a:off x="3515" y="1908"/>
                <a:ext cx="33" cy="12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61" name="Line 4134"/>
              <p:cNvSpPr>
                <a:spLocks noChangeShapeType="1"/>
              </p:cNvSpPr>
              <p:nvPr/>
            </p:nvSpPr>
            <p:spPr bwMode="auto">
              <a:xfrm>
                <a:off x="3546" y="2022"/>
                <a:ext cx="2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62" name="Line 4135"/>
              <p:cNvSpPr>
                <a:spLocks noChangeShapeType="1"/>
              </p:cNvSpPr>
              <p:nvPr/>
            </p:nvSpPr>
            <p:spPr bwMode="auto">
              <a:xfrm flipV="1">
                <a:off x="3552" y="1959"/>
                <a:ext cx="17" cy="6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63" name="Line 4136"/>
              <p:cNvSpPr>
                <a:spLocks noChangeShapeType="1"/>
              </p:cNvSpPr>
              <p:nvPr/>
            </p:nvSpPr>
            <p:spPr bwMode="auto">
              <a:xfrm>
                <a:off x="3219" y="2459"/>
                <a:ext cx="37" cy="3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64" name="Line 4137"/>
              <p:cNvSpPr>
                <a:spLocks noChangeShapeType="1"/>
              </p:cNvSpPr>
              <p:nvPr/>
            </p:nvSpPr>
            <p:spPr bwMode="auto">
              <a:xfrm>
                <a:off x="3219" y="2459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65" name="Line 4138"/>
              <p:cNvSpPr>
                <a:spLocks noChangeShapeType="1"/>
              </p:cNvSpPr>
              <p:nvPr/>
            </p:nvSpPr>
            <p:spPr bwMode="auto">
              <a:xfrm flipV="1">
                <a:off x="3201" y="2461"/>
                <a:ext cx="17" cy="2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66" name="Line 4139"/>
              <p:cNvSpPr>
                <a:spLocks noChangeShapeType="1"/>
              </p:cNvSpPr>
              <p:nvPr/>
            </p:nvSpPr>
            <p:spPr bwMode="auto">
              <a:xfrm>
                <a:off x="3185" y="2413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67" name="Line 4140"/>
              <p:cNvSpPr>
                <a:spLocks noChangeShapeType="1"/>
              </p:cNvSpPr>
              <p:nvPr/>
            </p:nvSpPr>
            <p:spPr bwMode="auto">
              <a:xfrm>
                <a:off x="3188" y="2418"/>
                <a:ext cx="31" cy="4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68" name="Line 4141"/>
              <p:cNvSpPr>
                <a:spLocks noChangeShapeType="1"/>
              </p:cNvSpPr>
              <p:nvPr/>
            </p:nvSpPr>
            <p:spPr bwMode="auto">
              <a:xfrm flipV="1">
                <a:off x="3483" y="2518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69" name="Line 4142"/>
              <p:cNvSpPr>
                <a:spLocks noChangeShapeType="1"/>
              </p:cNvSpPr>
              <p:nvPr/>
            </p:nvSpPr>
            <p:spPr bwMode="auto">
              <a:xfrm>
                <a:off x="3504" y="251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70" name="Line 4143"/>
              <p:cNvSpPr>
                <a:spLocks noChangeShapeType="1"/>
              </p:cNvSpPr>
              <p:nvPr/>
            </p:nvSpPr>
            <p:spPr bwMode="auto">
              <a:xfrm>
                <a:off x="3507" y="252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71" name="Line 4144"/>
              <p:cNvSpPr>
                <a:spLocks noChangeShapeType="1"/>
              </p:cNvSpPr>
              <p:nvPr/>
            </p:nvSpPr>
            <p:spPr bwMode="auto">
              <a:xfrm>
                <a:off x="3507" y="251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72" name="Line 4145"/>
              <p:cNvSpPr>
                <a:spLocks noChangeShapeType="1"/>
              </p:cNvSpPr>
              <p:nvPr/>
            </p:nvSpPr>
            <p:spPr bwMode="auto">
              <a:xfrm>
                <a:off x="3511" y="2520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73" name="Line 4146"/>
              <p:cNvSpPr>
                <a:spLocks noChangeShapeType="1"/>
              </p:cNvSpPr>
              <p:nvPr/>
            </p:nvSpPr>
            <p:spPr bwMode="auto">
              <a:xfrm flipV="1">
                <a:off x="3283" y="2306"/>
                <a:ext cx="20" cy="4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74" name="Line 4147"/>
              <p:cNvSpPr>
                <a:spLocks noChangeShapeType="1"/>
              </p:cNvSpPr>
              <p:nvPr/>
            </p:nvSpPr>
            <p:spPr bwMode="auto">
              <a:xfrm flipH="1">
                <a:off x="3283" y="235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75" name="Line 4148"/>
              <p:cNvSpPr>
                <a:spLocks noChangeShapeType="1"/>
              </p:cNvSpPr>
              <p:nvPr/>
            </p:nvSpPr>
            <p:spPr bwMode="auto">
              <a:xfrm>
                <a:off x="3249" y="2277"/>
                <a:ext cx="34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76" name="Line 4149"/>
              <p:cNvSpPr>
                <a:spLocks noChangeShapeType="1"/>
              </p:cNvSpPr>
              <p:nvPr/>
            </p:nvSpPr>
            <p:spPr bwMode="auto">
              <a:xfrm>
                <a:off x="3409" y="2511"/>
                <a:ext cx="34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77" name="Line 4150"/>
              <p:cNvSpPr>
                <a:spLocks noChangeShapeType="1"/>
              </p:cNvSpPr>
              <p:nvPr/>
            </p:nvSpPr>
            <p:spPr bwMode="auto">
              <a:xfrm>
                <a:off x="3409" y="2511"/>
                <a:ext cx="3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78" name="Line 4151"/>
              <p:cNvSpPr>
                <a:spLocks noChangeShapeType="1"/>
              </p:cNvSpPr>
              <p:nvPr/>
            </p:nvSpPr>
            <p:spPr bwMode="auto">
              <a:xfrm flipV="1">
                <a:off x="3388" y="2512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79" name="Line 4152"/>
              <p:cNvSpPr>
                <a:spLocks noChangeShapeType="1"/>
              </p:cNvSpPr>
              <p:nvPr/>
            </p:nvSpPr>
            <p:spPr bwMode="auto">
              <a:xfrm flipV="1">
                <a:off x="3772" y="2526"/>
                <a:ext cx="18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80" name="Line 4153"/>
              <p:cNvSpPr>
                <a:spLocks noChangeShapeType="1"/>
              </p:cNvSpPr>
              <p:nvPr/>
            </p:nvSpPr>
            <p:spPr bwMode="auto">
              <a:xfrm>
                <a:off x="3753" y="2518"/>
                <a:ext cx="37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81" name="Line 4154"/>
              <p:cNvSpPr>
                <a:spLocks noChangeShapeType="1"/>
              </p:cNvSpPr>
              <p:nvPr/>
            </p:nvSpPr>
            <p:spPr bwMode="auto">
              <a:xfrm>
                <a:off x="3753" y="251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82" name="Line 4155"/>
              <p:cNvSpPr>
                <a:spLocks noChangeShapeType="1"/>
              </p:cNvSpPr>
              <p:nvPr/>
            </p:nvSpPr>
            <p:spPr bwMode="auto">
              <a:xfrm flipV="1">
                <a:off x="3731" y="2517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83" name="Line 4156"/>
              <p:cNvSpPr>
                <a:spLocks noChangeShapeType="1"/>
              </p:cNvSpPr>
              <p:nvPr/>
            </p:nvSpPr>
            <p:spPr bwMode="auto">
              <a:xfrm flipV="1">
                <a:off x="3292" y="2495"/>
                <a:ext cx="22" cy="1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84" name="Line 4157"/>
              <p:cNvSpPr>
                <a:spLocks noChangeShapeType="1"/>
              </p:cNvSpPr>
              <p:nvPr/>
            </p:nvSpPr>
            <p:spPr bwMode="auto">
              <a:xfrm>
                <a:off x="3314" y="2495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85" name="Line 4158"/>
              <p:cNvSpPr>
                <a:spLocks noChangeShapeType="1"/>
              </p:cNvSpPr>
              <p:nvPr/>
            </p:nvSpPr>
            <p:spPr bwMode="auto">
              <a:xfrm>
                <a:off x="3317" y="2495"/>
                <a:ext cx="31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86" name="Line 4159"/>
              <p:cNvSpPr>
                <a:spLocks noChangeShapeType="1"/>
              </p:cNvSpPr>
              <p:nvPr/>
            </p:nvSpPr>
            <p:spPr bwMode="auto">
              <a:xfrm flipV="1">
                <a:off x="3261" y="2353"/>
                <a:ext cx="24" cy="4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87" name="Line 4160"/>
              <p:cNvSpPr>
                <a:spLocks noChangeShapeType="1"/>
              </p:cNvSpPr>
              <p:nvPr/>
            </p:nvSpPr>
            <p:spPr bwMode="auto">
              <a:xfrm>
                <a:off x="3259" y="2389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88" name="Line 4161"/>
              <p:cNvSpPr>
                <a:spLocks noChangeShapeType="1"/>
              </p:cNvSpPr>
              <p:nvPr/>
            </p:nvSpPr>
            <p:spPr bwMode="auto">
              <a:xfrm>
                <a:off x="3224" y="2329"/>
                <a:ext cx="35" cy="6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89" name="Line 4162"/>
              <p:cNvSpPr>
                <a:spLocks noChangeShapeType="1"/>
              </p:cNvSpPr>
              <p:nvPr/>
            </p:nvSpPr>
            <p:spPr bwMode="auto">
              <a:xfrm>
                <a:off x="3206" y="2373"/>
                <a:ext cx="34" cy="5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90" name="Line 4163"/>
              <p:cNvSpPr>
                <a:spLocks noChangeShapeType="1"/>
              </p:cNvSpPr>
              <p:nvPr/>
            </p:nvSpPr>
            <p:spPr bwMode="auto">
              <a:xfrm>
                <a:off x="3238" y="2426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91" name="Line 4164"/>
              <p:cNvSpPr>
                <a:spLocks noChangeShapeType="1"/>
              </p:cNvSpPr>
              <p:nvPr/>
            </p:nvSpPr>
            <p:spPr bwMode="auto">
              <a:xfrm flipV="1">
                <a:off x="3222" y="2428"/>
                <a:ext cx="17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92" name="Line 4165"/>
              <p:cNvSpPr>
                <a:spLocks noChangeShapeType="1"/>
              </p:cNvSpPr>
              <p:nvPr/>
            </p:nvSpPr>
            <p:spPr bwMode="auto">
              <a:xfrm>
                <a:off x="3658" y="2516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93" name="Line 4166"/>
              <p:cNvSpPr>
                <a:spLocks noChangeShapeType="1"/>
              </p:cNvSpPr>
              <p:nvPr/>
            </p:nvSpPr>
            <p:spPr bwMode="auto">
              <a:xfrm>
                <a:off x="3658" y="251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94" name="Line 4167"/>
              <p:cNvSpPr>
                <a:spLocks noChangeShapeType="1"/>
              </p:cNvSpPr>
              <p:nvPr/>
            </p:nvSpPr>
            <p:spPr bwMode="auto">
              <a:xfrm flipV="1">
                <a:off x="3636" y="2515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95" name="Line 4168"/>
              <p:cNvSpPr>
                <a:spLocks noChangeShapeType="1"/>
              </p:cNvSpPr>
              <p:nvPr/>
            </p:nvSpPr>
            <p:spPr bwMode="auto">
              <a:xfrm flipV="1">
                <a:off x="3243" y="2395"/>
                <a:ext cx="17" cy="3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96" name="Line 4169"/>
              <p:cNvSpPr>
                <a:spLocks noChangeShapeType="1"/>
              </p:cNvSpPr>
              <p:nvPr/>
            </p:nvSpPr>
            <p:spPr bwMode="auto">
              <a:xfrm flipV="1">
                <a:off x="3541" y="2514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97" name="Line 4170"/>
              <p:cNvSpPr>
                <a:spLocks noChangeShapeType="1"/>
              </p:cNvSpPr>
              <p:nvPr/>
            </p:nvSpPr>
            <p:spPr bwMode="auto">
              <a:xfrm>
                <a:off x="3562" y="251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98" name="Line 4171"/>
              <p:cNvSpPr>
                <a:spLocks noChangeShapeType="1"/>
              </p:cNvSpPr>
              <p:nvPr/>
            </p:nvSpPr>
            <p:spPr bwMode="auto">
              <a:xfrm>
                <a:off x="3566" y="251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99" name="Line 4172"/>
              <p:cNvSpPr>
                <a:spLocks noChangeShapeType="1"/>
              </p:cNvSpPr>
              <p:nvPr/>
            </p:nvSpPr>
            <p:spPr bwMode="auto">
              <a:xfrm>
                <a:off x="3566" y="251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00" name="Line 4173"/>
              <p:cNvSpPr>
                <a:spLocks noChangeShapeType="1"/>
              </p:cNvSpPr>
              <p:nvPr/>
            </p:nvSpPr>
            <p:spPr bwMode="auto">
              <a:xfrm>
                <a:off x="3569" y="2516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01" name="Line 4174"/>
              <p:cNvSpPr>
                <a:spLocks noChangeShapeType="1"/>
              </p:cNvSpPr>
              <p:nvPr/>
            </p:nvSpPr>
            <p:spPr bwMode="auto">
              <a:xfrm flipV="1">
                <a:off x="3259" y="2469"/>
                <a:ext cx="18" cy="2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02" name="Line 4175"/>
              <p:cNvSpPr>
                <a:spLocks noChangeShapeType="1"/>
              </p:cNvSpPr>
              <p:nvPr/>
            </p:nvSpPr>
            <p:spPr bwMode="auto">
              <a:xfrm>
                <a:off x="3277" y="246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03" name="Line 4176"/>
              <p:cNvSpPr>
                <a:spLocks noChangeShapeType="1"/>
              </p:cNvSpPr>
              <p:nvPr/>
            </p:nvSpPr>
            <p:spPr bwMode="auto">
              <a:xfrm>
                <a:off x="3280" y="2471"/>
                <a:ext cx="34" cy="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04" name="Line 4177"/>
              <p:cNvSpPr>
                <a:spLocks noChangeShapeType="1"/>
              </p:cNvSpPr>
              <p:nvPr/>
            </p:nvSpPr>
            <p:spPr bwMode="auto">
              <a:xfrm>
                <a:off x="3371" y="2138"/>
                <a:ext cx="34" cy="10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05" name="Line 4178"/>
              <p:cNvSpPr>
                <a:spLocks noChangeShapeType="1"/>
              </p:cNvSpPr>
              <p:nvPr/>
            </p:nvSpPr>
            <p:spPr bwMode="auto">
              <a:xfrm>
                <a:off x="3403" y="2232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06" name="Line 4179"/>
              <p:cNvSpPr>
                <a:spLocks noChangeShapeType="1"/>
              </p:cNvSpPr>
              <p:nvPr/>
            </p:nvSpPr>
            <p:spPr bwMode="auto">
              <a:xfrm flipV="1">
                <a:off x="3408" y="2181"/>
                <a:ext cx="17" cy="5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07" name="Line 4180"/>
              <p:cNvSpPr>
                <a:spLocks noChangeShapeType="1"/>
              </p:cNvSpPr>
              <p:nvPr/>
            </p:nvSpPr>
            <p:spPr bwMode="auto">
              <a:xfrm flipV="1">
                <a:off x="3446" y="2508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08" name="Line 4181"/>
              <p:cNvSpPr>
                <a:spLocks noChangeShapeType="1"/>
              </p:cNvSpPr>
              <p:nvPr/>
            </p:nvSpPr>
            <p:spPr bwMode="auto">
              <a:xfrm>
                <a:off x="3467" y="250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09" name="Line 4182"/>
              <p:cNvSpPr>
                <a:spLocks noChangeShapeType="1"/>
              </p:cNvSpPr>
              <p:nvPr/>
            </p:nvSpPr>
            <p:spPr bwMode="auto">
              <a:xfrm>
                <a:off x="3471" y="251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10" name="Line 4183"/>
              <p:cNvSpPr>
                <a:spLocks noChangeShapeType="1"/>
              </p:cNvSpPr>
              <p:nvPr/>
            </p:nvSpPr>
            <p:spPr bwMode="auto">
              <a:xfrm>
                <a:off x="3471" y="250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11" name="Line 4184"/>
              <p:cNvSpPr>
                <a:spLocks noChangeShapeType="1"/>
              </p:cNvSpPr>
              <p:nvPr/>
            </p:nvSpPr>
            <p:spPr bwMode="auto">
              <a:xfrm>
                <a:off x="3474" y="2510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12" name="Line 4185"/>
              <p:cNvSpPr>
                <a:spLocks noChangeShapeType="1"/>
              </p:cNvSpPr>
              <p:nvPr/>
            </p:nvSpPr>
            <p:spPr bwMode="auto">
              <a:xfrm flipV="1">
                <a:off x="3527" y="2029"/>
                <a:ext cx="20" cy="7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13" name="Line 4186"/>
              <p:cNvSpPr>
                <a:spLocks noChangeShapeType="1"/>
              </p:cNvSpPr>
              <p:nvPr/>
            </p:nvSpPr>
            <p:spPr bwMode="auto">
              <a:xfrm flipH="1">
                <a:off x="3527" y="2095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14" name="Line 4187"/>
              <p:cNvSpPr>
                <a:spLocks noChangeShapeType="1"/>
              </p:cNvSpPr>
              <p:nvPr/>
            </p:nvSpPr>
            <p:spPr bwMode="auto">
              <a:xfrm>
                <a:off x="3493" y="1983"/>
                <a:ext cx="35" cy="1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15" name="Line 4188"/>
              <p:cNvSpPr>
                <a:spLocks noChangeShapeType="1"/>
              </p:cNvSpPr>
              <p:nvPr/>
            </p:nvSpPr>
            <p:spPr bwMode="auto">
              <a:xfrm flipV="1">
                <a:off x="3351" y="2496"/>
                <a:ext cx="21" cy="1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16" name="Line 4189"/>
              <p:cNvSpPr>
                <a:spLocks noChangeShapeType="1"/>
              </p:cNvSpPr>
              <p:nvPr/>
            </p:nvSpPr>
            <p:spPr bwMode="auto">
              <a:xfrm>
                <a:off x="3372" y="249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17" name="Line 4190"/>
              <p:cNvSpPr>
                <a:spLocks noChangeShapeType="1"/>
              </p:cNvSpPr>
              <p:nvPr/>
            </p:nvSpPr>
            <p:spPr bwMode="auto">
              <a:xfrm>
                <a:off x="3375" y="2496"/>
                <a:ext cx="31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18" name="Line 4191"/>
              <p:cNvSpPr>
                <a:spLocks noChangeShapeType="1"/>
              </p:cNvSpPr>
              <p:nvPr/>
            </p:nvSpPr>
            <p:spPr bwMode="auto">
              <a:xfrm>
                <a:off x="3243" y="2431"/>
                <a:ext cx="34" cy="3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19" name="Line 4192"/>
              <p:cNvSpPr>
                <a:spLocks noChangeShapeType="1"/>
              </p:cNvSpPr>
              <p:nvPr/>
            </p:nvSpPr>
            <p:spPr bwMode="auto">
              <a:xfrm>
                <a:off x="3716" y="2511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20" name="Line 4193"/>
              <p:cNvSpPr>
                <a:spLocks noChangeShapeType="1"/>
              </p:cNvSpPr>
              <p:nvPr/>
            </p:nvSpPr>
            <p:spPr bwMode="auto">
              <a:xfrm>
                <a:off x="3716" y="251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21" name="Line 4194"/>
              <p:cNvSpPr>
                <a:spLocks noChangeShapeType="1"/>
              </p:cNvSpPr>
              <p:nvPr/>
            </p:nvSpPr>
            <p:spPr bwMode="auto">
              <a:xfrm flipV="1">
                <a:off x="3694" y="2510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22" name="Line 4195"/>
              <p:cNvSpPr>
                <a:spLocks noChangeShapeType="1"/>
              </p:cNvSpPr>
              <p:nvPr/>
            </p:nvSpPr>
            <p:spPr bwMode="auto">
              <a:xfrm>
                <a:off x="3621" y="2509"/>
                <a:ext cx="34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23" name="Line 4196"/>
              <p:cNvSpPr>
                <a:spLocks noChangeShapeType="1"/>
              </p:cNvSpPr>
              <p:nvPr/>
            </p:nvSpPr>
            <p:spPr bwMode="auto">
              <a:xfrm>
                <a:off x="3621" y="250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24" name="Line 4197"/>
              <p:cNvSpPr>
                <a:spLocks noChangeShapeType="1"/>
              </p:cNvSpPr>
              <p:nvPr/>
            </p:nvSpPr>
            <p:spPr bwMode="auto">
              <a:xfrm flipV="1">
                <a:off x="3599" y="2508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25" name="Line 4198"/>
              <p:cNvSpPr>
                <a:spLocks noChangeShapeType="1"/>
              </p:cNvSpPr>
              <p:nvPr/>
            </p:nvSpPr>
            <p:spPr bwMode="auto">
              <a:xfrm>
                <a:off x="3525" y="2505"/>
                <a:ext cx="35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26" name="Line 4199"/>
              <p:cNvSpPr>
                <a:spLocks noChangeShapeType="1"/>
              </p:cNvSpPr>
              <p:nvPr/>
            </p:nvSpPr>
            <p:spPr bwMode="auto">
              <a:xfrm>
                <a:off x="3525" y="2505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27" name="Line 4200"/>
              <p:cNvSpPr>
                <a:spLocks noChangeShapeType="1"/>
              </p:cNvSpPr>
              <p:nvPr/>
            </p:nvSpPr>
            <p:spPr bwMode="auto">
              <a:xfrm flipV="1">
                <a:off x="3504" y="2505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28" name="Line 4201"/>
              <p:cNvSpPr>
                <a:spLocks noChangeShapeType="1"/>
              </p:cNvSpPr>
              <p:nvPr/>
            </p:nvSpPr>
            <p:spPr bwMode="auto">
              <a:xfrm>
                <a:off x="3350" y="2202"/>
                <a:ext cx="33" cy="8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29" name="Line 4202"/>
              <p:cNvSpPr>
                <a:spLocks noChangeShapeType="1"/>
              </p:cNvSpPr>
              <p:nvPr/>
            </p:nvSpPr>
            <p:spPr bwMode="auto">
              <a:xfrm flipH="1">
                <a:off x="3383" y="2287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30" name="Line 4203"/>
              <p:cNvSpPr>
                <a:spLocks noChangeShapeType="1"/>
              </p:cNvSpPr>
              <p:nvPr/>
            </p:nvSpPr>
            <p:spPr bwMode="auto">
              <a:xfrm flipV="1">
                <a:off x="3387" y="2236"/>
                <a:ext cx="17" cy="4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31" name="Line 4204"/>
              <p:cNvSpPr>
                <a:spLocks noChangeShapeType="1"/>
              </p:cNvSpPr>
              <p:nvPr/>
            </p:nvSpPr>
            <p:spPr bwMode="auto">
              <a:xfrm>
                <a:off x="3335" y="2475"/>
                <a:ext cx="34" cy="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32" name="Line 4205"/>
              <p:cNvSpPr>
                <a:spLocks noChangeShapeType="1"/>
              </p:cNvSpPr>
              <p:nvPr/>
            </p:nvSpPr>
            <p:spPr bwMode="auto">
              <a:xfrm>
                <a:off x="3335" y="2475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33" name="Line 4206"/>
              <p:cNvSpPr>
                <a:spLocks noChangeShapeType="1"/>
              </p:cNvSpPr>
              <p:nvPr/>
            </p:nvSpPr>
            <p:spPr bwMode="auto">
              <a:xfrm flipV="1">
                <a:off x="3317" y="2477"/>
                <a:ext cx="17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34" name="Line 4207"/>
              <p:cNvSpPr>
                <a:spLocks noChangeShapeType="1"/>
              </p:cNvSpPr>
              <p:nvPr/>
            </p:nvSpPr>
            <p:spPr bwMode="auto">
              <a:xfrm>
                <a:off x="3265" y="240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35" name="Line 4208"/>
              <p:cNvSpPr>
                <a:spLocks noChangeShapeType="1"/>
              </p:cNvSpPr>
              <p:nvPr/>
            </p:nvSpPr>
            <p:spPr bwMode="auto">
              <a:xfrm flipV="1">
                <a:off x="3409" y="2496"/>
                <a:ext cx="21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36" name="Line 4209"/>
              <p:cNvSpPr>
                <a:spLocks noChangeShapeType="1"/>
              </p:cNvSpPr>
              <p:nvPr/>
            </p:nvSpPr>
            <p:spPr bwMode="auto">
              <a:xfrm>
                <a:off x="3430" y="249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37" name="Line 4210"/>
              <p:cNvSpPr>
                <a:spLocks noChangeShapeType="1"/>
              </p:cNvSpPr>
              <p:nvPr/>
            </p:nvSpPr>
            <p:spPr bwMode="auto">
              <a:xfrm>
                <a:off x="3434" y="2496"/>
                <a:ext cx="27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38" name="Line 4211"/>
              <p:cNvSpPr>
                <a:spLocks noChangeShapeType="1"/>
              </p:cNvSpPr>
              <p:nvPr/>
            </p:nvSpPr>
            <p:spPr bwMode="auto">
              <a:xfrm flipV="1">
                <a:off x="3790" y="2513"/>
                <a:ext cx="21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39" name="Line 4212"/>
              <p:cNvSpPr>
                <a:spLocks noChangeShapeType="1"/>
              </p:cNvSpPr>
              <p:nvPr/>
            </p:nvSpPr>
            <p:spPr bwMode="auto">
              <a:xfrm>
                <a:off x="3774" y="2506"/>
                <a:ext cx="3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40" name="Line 4213"/>
              <p:cNvSpPr>
                <a:spLocks noChangeShapeType="1"/>
              </p:cNvSpPr>
              <p:nvPr/>
            </p:nvSpPr>
            <p:spPr bwMode="auto">
              <a:xfrm>
                <a:off x="3774" y="250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41" name="Line 4214"/>
              <p:cNvSpPr>
                <a:spLocks noChangeShapeType="1"/>
              </p:cNvSpPr>
              <p:nvPr/>
            </p:nvSpPr>
            <p:spPr bwMode="auto">
              <a:xfrm flipV="1">
                <a:off x="3756" y="2507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42" name="Line 4215"/>
              <p:cNvSpPr>
                <a:spLocks noChangeShapeType="1"/>
              </p:cNvSpPr>
              <p:nvPr/>
            </p:nvSpPr>
            <p:spPr bwMode="auto">
              <a:xfrm>
                <a:off x="3679" y="2504"/>
                <a:ext cx="3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43" name="Line 4216"/>
              <p:cNvSpPr>
                <a:spLocks noChangeShapeType="1"/>
              </p:cNvSpPr>
              <p:nvPr/>
            </p:nvSpPr>
            <p:spPr bwMode="auto">
              <a:xfrm>
                <a:off x="3679" y="250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44" name="Line 4217"/>
              <p:cNvSpPr>
                <a:spLocks noChangeShapeType="1"/>
              </p:cNvSpPr>
              <p:nvPr/>
            </p:nvSpPr>
            <p:spPr bwMode="auto">
              <a:xfrm flipV="1">
                <a:off x="3661" y="2505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45" name="Line 4218"/>
              <p:cNvSpPr>
                <a:spLocks noChangeShapeType="1"/>
              </p:cNvSpPr>
              <p:nvPr/>
            </p:nvSpPr>
            <p:spPr bwMode="auto">
              <a:xfrm flipV="1">
                <a:off x="3506" y="2099"/>
                <a:ext cx="20" cy="6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46" name="Line 4219"/>
              <p:cNvSpPr>
                <a:spLocks noChangeShapeType="1"/>
              </p:cNvSpPr>
              <p:nvPr/>
            </p:nvSpPr>
            <p:spPr bwMode="auto">
              <a:xfrm flipH="1">
                <a:off x="3506" y="2158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47" name="Line 4220"/>
              <p:cNvSpPr>
                <a:spLocks noChangeShapeType="1"/>
              </p:cNvSpPr>
              <p:nvPr/>
            </p:nvSpPr>
            <p:spPr bwMode="auto">
              <a:xfrm>
                <a:off x="3472" y="2052"/>
                <a:ext cx="34" cy="10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48" name="Line 4221"/>
              <p:cNvSpPr>
                <a:spLocks noChangeShapeType="1"/>
              </p:cNvSpPr>
              <p:nvPr/>
            </p:nvSpPr>
            <p:spPr bwMode="auto">
              <a:xfrm>
                <a:off x="3591" y="1891"/>
                <a:ext cx="37" cy="1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49" name="Line 4222"/>
              <p:cNvSpPr>
                <a:spLocks noChangeShapeType="1"/>
              </p:cNvSpPr>
              <p:nvPr/>
            </p:nvSpPr>
            <p:spPr bwMode="auto">
              <a:xfrm>
                <a:off x="3626" y="2007"/>
                <a:ext cx="2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50" name="Line 4223"/>
              <p:cNvSpPr>
                <a:spLocks noChangeShapeType="1"/>
              </p:cNvSpPr>
              <p:nvPr/>
            </p:nvSpPr>
            <p:spPr bwMode="auto">
              <a:xfrm flipV="1">
                <a:off x="3631" y="1941"/>
                <a:ext cx="18" cy="6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51" name="Line 4224"/>
              <p:cNvSpPr>
                <a:spLocks noChangeShapeType="1"/>
              </p:cNvSpPr>
              <p:nvPr/>
            </p:nvSpPr>
            <p:spPr bwMode="auto">
              <a:xfrm>
                <a:off x="3616" y="1816"/>
                <a:ext cx="33" cy="1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52" name="Line 4225"/>
              <p:cNvSpPr>
                <a:spLocks noChangeShapeType="1"/>
              </p:cNvSpPr>
              <p:nvPr/>
            </p:nvSpPr>
            <p:spPr bwMode="auto">
              <a:xfrm flipV="1">
                <a:off x="3280" y="2442"/>
                <a:ext cx="18" cy="2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53" name="Line 4226"/>
              <p:cNvSpPr>
                <a:spLocks noChangeShapeType="1"/>
              </p:cNvSpPr>
              <p:nvPr/>
            </p:nvSpPr>
            <p:spPr bwMode="auto">
              <a:xfrm>
                <a:off x="3298" y="2442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54" name="Line 4227"/>
              <p:cNvSpPr>
                <a:spLocks noChangeShapeType="1"/>
              </p:cNvSpPr>
              <p:nvPr/>
            </p:nvSpPr>
            <p:spPr bwMode="auto">
              <a:xfrm>
                <a:off x="3302" y="244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55" name="Line 4228"/>
              <p:cNvSpPr>
                <a:spLocks noChangeShapeType="1"/>
              </p:cNvSpPr>
              <p:nvPr/>
            </p:nvSpPr>
            <p:spPr bwMode="auto">
              <a:xfrm>
                <a:off x="3302" y="244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56" name="Line 4229"/>
              <p:cNvSpPr>
                <a:spLocks noChangeShapeType="1"/>
              </p:cNvSpPr>
              <p:nvPr/>
            </p:nvSpPr>
            <p:spPr bwMode="auto">
              <a:xfrm>
                <a:off x="3305" y="2447"/>
                <a:ext cx="31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57" name="Line 4230"/>
              <p:cNvSpPr>
                <a:spLocks noChangeShapeType="1"/>
              </p:cNvSpPr>
              <p:nvPr/>
            </p:nvSpPr>
            <p:spPr bwMode="auto">
              <a:xfrm>
                <a:off x="3265" y="2396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58" name="Line 4231"/>
              <p:cNvSpPr>
                <a:spLocks noChangeShapeType="1"/>
              </p:cNvSpPr>
              <p:nvPr/>
            </p:nvSpPr>
            <p:spPr bwMode="auto">
              <a:xfrm>
                <a:off x="3268" y="2400"/>
                <a:ext cx="31" cy="4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59" name="Line 4232"/>
              <p:cNvSpPr>
                <a:spLocks noChangeShapeType="1"/>
              </p:cNvSpPr>
              <p:nvPr/>
            </p:nvSpPr>
            <p:spPr bwMode="auto">
              <a:xfrm>
                <a:off x="3584" y="2501"/>
                <a:ext cx="34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60" name="Line 4233"/>
              <p:cNvSpPr>
                <a:spLocks noChangeShapeType="1"/>
              </p:cNvSpPr>
              <p:nvPr/>
            </p:nvSpPr>
            <p:spPr bwMode="auto">
              <a:xfrm>
                <a:off x="3584" y="250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61" name="Line 4234"/>
              <p:cNvSpPr>
                <a:spLocks noChangeShapeType="1"/>
              </p:cNvSpPr>
              <p:nvPr/>
            </p:nvSpPr>
            <p:spPr bwMode="auto">
              <a:xfrm flipV="1">
                <a:off x="3562" y="2500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62" name="Line 4235"/>
              <p:cNvSpPr>
                <a:spLocks noChangeShapeType="1"/>
              </p:cNvSpPr>
              <p:nvPr/>
            </p:nvSpPr>
            <p:spPr bwMode="auto">
              <a:xfrm flipV="1">
                <a:off x="3362" y="2291"/>
                <a:ext cx="21" cy="4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63" name="Line 4236"/>
              <p:cNvSpPr>
                <a:spLocks noChangeShapeType="1"/>
              </p:cNvSpPr>
              <p:nvPr/>
            </p:nvSpPr>
            <p:spPr bwMode="auto">
              <a:xfrm flipH="1">
                <a:off x="3362" y="2332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64" name="Line 4237"/>
              <p:cNvSpPr>
                <a:spLocks noChangeShapeType="1"/>
              </p:cNvSpPr>
              <p:nvPr/>
            </p:nvSpPr>
            <p:spPr bwMode="auto">
              <a:xfrm>
                <a:off x="3329" y="2260"/>
                <a:ext cx="34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65" name="Line 4238"/>
              <p:cNvSpPr>
                <a:spLocks noChangeShapeType="1"/>
              </p:cNvSpPr>
              <p:nvPr/>
            </p:nvSpPr>
            <p:spPr bwMode="auto">
              <a:xfrm>
                <a:off x="3489" y="2494"/>
                <a:ext cx="3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66" name="Line 4239"/>
              <p:cNvSpPr>
                <a:spLocks noChangeShapeType="1"/>
              </p:cNvSpPr>
              <p:nvPr/>
            </p:nvSpPr>
            <p:spPr bwMode="auto">
              <a:xfrm>
                <a:off x="3489" y="249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67" name="Line 4240"/>
              <p:cNvSpPr>
                <a:spLocks noChangeShapeType="1"/>
              </p:cNvSpPr>
              <p:nvPr/>
            </p:nvSpPr>
            <p:spPr bwMode="auto">
              <a:xfrm flipV="1">
                <a:off x="3467" y="2492"/>
                <a:ext cx="24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4241"/>
            <p:cNvGrpSpPr>
              <a:grpSpLocks/>
            </p:cNvGrpSpPr>
            <p:nvPr/>
          </p:nvGrpSpPr>
          <p:grpSpPr bwMode="auto">
            <a:xfrm>
              <a:off x="2973" y="3149"/>
              <a:ext cx="462" cy="357"/>
              <a:chOff x="3286" y="1948"/>
              <a:chExt cx="610" cy="565"/>
            </a:xfrm>
          </p:grpSpPr>
          <p:sp>
            <p:nvSpPr>
              <p:cNvPr id="30968" name="Line 4242"/>
              <p:cNvSpPr>
                <a:spLocks noChangeShapeType="1"/>
              </p:cNvSpPr>
              <p:nvPr/>
            </p:nvSpPr>
            <p:spPr bwMode="auto">
              <a:xfrm>
                <a:off x="3393" y="2478"/>
                <a:ext cx="35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69" name="Line 4243"/>
              <p:cNvSpPr>
                <a:spLocks noChangeShapeType="1"/>
              </p:cNvSpPr>
              <p:nvPr/>
            </p:nvSpPr>
            <p:spPr bwMode="auto">
              <a:xfrm>
                <a:off x="3393" y="2478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70" name="Line 4244"/>
              <p:cNvSpPr>
                <a:spLocks noChangeShapeType="1"/>
              </p:cNvSpPr>
              <p:nvPr/>
            </p:nvSpPr>
            <p:spPr bwMode="auto">
              <a:xfrm flipV="1">
                <a:off x="3372" y="2478"/>
                <a:ext cx="20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71" name="Line 4245"/>
              <p:cNvSpPr>
                <a:spLocks noChangeShapeType="1"/>
              </p:cNvSpPr>
              <p:nvPr/>
            </p:nvSpPr>
            <p:spPr bwMode="auto">
              <a:xfrm>
                <a:off x="3307" y="2309"/>
                <a:ext cx="34" cy="6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72" name="Line 4246"/>
              <p:cNvSpPr>
                <a:spLocks noChangeShapeType="1"/>
              </p:cNvSpPr>
              <p:nvPr/>
            </p:nvSpPr>
            <p:spPr bwMode="auto">
              <a:xfrm flipH="1">
                <a:off x="3341" y="2372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73" name="Line 4247"/>
              <p:cNvSpPr>
                <a:spLocks noChangeShapeType="1"/>
              </p:cNvSpPr>
              <p:nvPr/>
            </p:nvSpPr>
            <p:spPr bwMode="auto">
              <a:xfrm flipV="1">
                <a:off x="3344" y="2336"/>
                <a:ext cx="17" cy="3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74" name="Line 4248"/>
              <p:cNvSpPr>
                <a:spLocks noChangeShapeType="1"/>
              </p:cNvSpPr>
              <p:nvPr/>
            </p:nvSpPr>
            <p:spPr bwMode="auto">
              <a:xfrm>
                <a:off x="3286" y="2355"/>
                <a:ext cx="33" cy="5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75" name="Line 4249"/>
              <p:cNvSpPr>
                <a:spLocks noChangeShapeType="1"/>
              </p:cNvSpPr>
              <p:nvPr/>
            </p:nvSpPr>
            <p:spPr bwMode="auto">
              <a:xfrm>
                <a:off x="3318" y="2410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76" name="Line 4250"/>
              <p:cNvSpPr>
                <a:spLocks noChangeShapeType="1"/>
              </p:cNvSpPr>
              <p:nvPr/>
            </p:nvSpPr>
            <p:spPr bwMode="auto">
              <a:xfrm flipV="1">
                <a:off x="3302" y="2413"/>
                <a:ext cx="17" cy="2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77" name="Line 4251"/>
              <p:cNvSpPr>
                <a:spLocks noChangeShapeType="1"/>
              </p:cNvSpPr>
              <p:nvPr/>
            </p:nvSpPr>
            <p:spPr bwMode="auto">
              <a:xfrm flipV="1">
                <a:off x="3719" y="2499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78" name="Line 4252"/>
              <p:cNvSpPr>
                <a:spLocks noChangeShapeType="1"/>
              </p:cNvSpPr>
              <p:nvPr/>
            </p:nvSpPr>
            <p:spPr bwMode="auto">
              <a:xfrm>
                <a:off x="3737" y="249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79" name="Line 4253"/>
              <p:cNvSpPr>
                <a:spLocks noChangeShapeType="1"/>
              </p:cNvSpPr>
              <p:nvPr/>
            </p:nvSpPr>
            <p:spPr bwMode="auto">
              <a:xfrm>
                <a:off x="3741" y="2499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80" name="Line 4254"/>
              <p:cNvSpPr>
                <a:spLocks noChangeShapeType="1"/>
              </p:cNvSpPr>
              <p:nvPr/>
            </p:nvSpPr>
            <p:spPr bwMode="auto">
              <a:xfrm flipV="1">
                <a:off x="3323" y="2376"/>
                <a:ext cx="20" cy="3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81" name="Line 4255"/>
              <p:cNvSpPr>
                <a:spLocks noChangeShapeType="1"/>
              </p:cNvSpPr>
              <p:nvPr/>
            </p:nvSpPr>
            <p:spPr bwMode="auto">
              <a:xfrm>
                <a:off x="3642" y="2496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82" name="Line 4256"/>
              <p:cNvSpPr>
                <a:spLocks noChangeShapeType="1"/>
              </p:cNvSpPr>
              <p:nvPr/>
            </p:nvSpPr>
            <p:spPr bwMode="auto">
              <a:xfrm>
                <a:off x="3642" y="249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83" name="Line 4257"/>
              <p:cNvSpPr>
                <a:spLocks noChangeShapeType="1"/>
              </p:cNvSpPr>
              <p:nvPr/>
            </p:nvSpPr>
            <p:spPr bwMode="auto">
              <a:xfrm flipV="1">
                <a:off x="3621" y="2495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84" name="Line 4258"/>
              <p:cNvSpPr>
                <a:spLocks noChangeShapeType="1"/>
              </p:cNvSpPr>
              <p:nvPr/>
            </p:nvSpPr>
            <p:spPr bwMode="auto">
              <a:xfrm>
                <a:off x="3356" y="2451"/>
                <a:ext cx="38" cy="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85" name="Line 4259"/>
              <p:cNvSpPr>
                <a:spLocks noChangeShapeType="1"/>
              </p:cNvSpPr>
              <p:nvPr/>
            </p:nvSpPr>
            <p:spPr bwMode="auto">
              <a:xfrm>
                <a:off x="3356" y="2451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86" name="Line 4260"/>
              <p:cNvSpPr>
                <a:spLocks noChangeShapeType="1"/>
              </p:cNvSpPr>
              <p:nvPr/>
            </p:nvSpPr>
            <p:spPr bwMode="auto">
              <a:xfrm flipV="1">
                <a:off x="3338" y="2454"/>
                <a:ext cx="18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87" name="Line 4261"/>
              <p:cNvSpPr>
                <a:spLocks noChangeShapeType="1"/>
              </p:cNvSpPr>
              <p:nvPr/>
            </p:nvSpPr>
            <p:spPr bwMode="auto">
              <a:xfrm>
                <a:off x="3451" y="2121"/>
                <a:ext cx="33" cy="9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88" name="Line 4262"/>
              <p:cNvSpPr>
                <a:spLocks noChangeShapeType="1"/>
              </p:cNvSpPr>
              <p:nvPr/>
            </p:nvSpPr>
            <p:spPr bwMode="auto">
              <a:xfrm>
                <a:off x="3482" y="2216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89" name="Line 4263"/>
              <p:cNvSpPr>
                <a:spLocks noChangeShapeType="1"/>
              </p:cNvSpPr>
              <p:nvPr/>
            </p:nvSpPr>
            <p:spPr bwMode="auto">
              <a:xfrm flipV="1">
                <a:off x="3488" y="2162"/>
                <a:ext cx="20" cy="5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90" name="Line 4264"/>
              <p:cNvSpPr>
                <a:spLocks noChangeShapeType="1"/>
              </p:cNvSpPr>
              <p:nvPr/>
            </p:nvSpPr>
            <p:spPr bwMode="auto">
              <a:xfrm flipV="1">
                <a:off x="3529" y="2491"/>
                <a:ext cx="18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91" name="Line 4265"/>
              <p:cNvSpPr>
                <a:spLocks noChangeShapeType="1"/>
              </p:cNvSpPr>
              <p:nvPr/>
            </p:nvSpPr>
            <p:spPr bwMode="auto">
              <a:xfrm>
                <a:off x="3547" y="249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92" name="Line 4266"/>
              <p:cNvSpPr>
                <a:spLocks noChangeShapeType="1"/>
              </p:cNvSpPr>
              <p:nvPr/>
            </p:nvSpPr>
            <p:spPr bwMode="auto">
              <a:xfrm>
                <a:off x="3550" y="249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93" name="Line 4267"/>
              <p:cNvSpPr>
                <a:spLocks noChangeShapeType="1"/>
              </p:cNvSpPr>
              <p:nvPr/>
            </p:nvSpPr>
            <p:spPr bwMode="auto">
              <a:xfrm>
                <a:off x="3550" y="249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94" name="Line 4268"/>
              <p:cNvSpPr>
                <a:spLocks noChangeShapeType="1"/>
              </p:cNvSpPr>
              <p:nvPr/>
            </p:nvSpPr>
            <p:spPr bwMode="auto">
              <a:xfrm>
                <a:off x="3554" y="2493"/>
                <a:ext cx="24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95" name="Line 4269"/>
              <p:cNvSpPr>
                <a:spLocks noChangeShapeType="1"/>
              </p:cNvSpPr>
              <p:nvPr/>
            </p:nvSpPr>
            <p:spPr bwMode="auto">
              <a:xfrm flipV="1">
                <a:off x="3606" y="2012"/>
                <a:ext cx="21" cy="6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96" name="Line 4270"/>
              <p:cNvSpPr>
                <a:spLocks noChangeShapeType="1"/>
              </p:cNvSpPr>
              <p:nvPr/>
            </p:nvSpPr>
            <p:spPr bwMode="auto">
              <a:xfrm>
                <a:off x="3605" y="2077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97" name="Line 4271"/>
              <p:cNvSpPr>
                <a:spLocks noChangeShapeType="1"/>
              </p:cNvSpPr>
              <p:nvPr/>
            </p:nvSpPr>
            <p:spPr bwMode="auto">
              <a:xfrm>
                <a:off x="3573" y="1965"/>
                <a:ext cx="34" cy="1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98" name="Line 4272"/>
              <p:cNvSpPr>
                <a:spLocks noChangeShapeType="1"/>
              </p:cNvSpPr>
              <p:nvPr/>
            </p:nvSpPr>
            <p:spPr bwMode="auto">
              <a:xfrm flipV="1">
                <a:off x="3430" y="2479"/>
                <a:ext cx="22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99" name="Line 4273"/>
              <p:cNvSpPr>
                <a:spLocks noChangeShapeType="1"/>
              </p:cNvSpPr>
              <p:nvPr/>
            </p:nvSpPr>
            <p:spPr bwMode="auto">
              <a:xfrm>
                <a:off x="3452" y="247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0" name="Line 4274"/>
              <p:cNvSpPr>
                <a:spLocks noChangeShapeType="1"/>
              </p:cNvSpPr>
              <p:nvPr/>
            </p:nvSpPr>
            <p:spPr bwMode="auto">
              <a:xfrm>
                <a:off x="3455" y="2479"/>
                <a:ext cx="31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1" name="Line 4275"/>
              <p:cNvSpPr>
                <a:spLocks noChangeShapeType="1"/>
              </p:cNvSpPr>
              <p:nvPr/>
            </p:nvSpPr>
            <p:spPr bwMode="auto">
              <a:xfrm>
                <a:off x="3323" y="2414"/>
                <a:ext cx="34" cy="3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2" name="Line 4276"/>
              <p:cNvSpPr>
                <a:spLocks noChangeShapeType="1"/>
              </p:cNvSpPr>
              <p:nvPr/>
            </p:nvSpPr>
            <p:spPr bwMode="auto">
              <a:xfrm flipV="1">
                <a:off x="3814" y="2501"/>
                <a:ext cx="18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3" name="Line 4277"/>
              <p:cNvSpPr>
                <a:spLocks noChangeShapeType="1"/>
              </p:cNvSpPr>
              <p:nvPr/>
            </p:nvSpPr>
            <p:spPr bwMode="auto">
              <a:xfrm>
                <a:off x="3795" y="2494"/>
                <a:ext cx="3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4" name="Line 4278"/>
              <p:cNvSpPr>
                <a:spLocks noChangeShapeType="1"/>
              </p:cNvSpPr>
              <p:nvPr/>
            </p:nvSpPr>
            <p:spPr bwMode="auto">
              <a:xfrm>
                <a:off x="3795" y="249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5" name="Line 4279"/>
              <p:cNvSpPr>
                <a:spLocks noChangeShapeType="1"/>
              </p:cNvSpPr>
              <p:nvPr/>
            </p:nvSpPr>
            <p:spPr bwMode="auto">
              <a:xfrm flipV="1">
                <a:off x="3774" y="2493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6" name="Line 4280"/>
              <p:cNvSpPr>
                <a:spLocks noChangeShapeType="1"/>
              </p:cNvSpPr>
              <p:nvPr/>
            </p:nvSpPr>
            <p:spPr bwMode="auto">
              <a:xfrm flipV="1">
                <a:off x="3679" y="2491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7" name="Line 4281"/>
              <p:cNvSpPr>
                <a:spLocks noChangeShapeType="1"/>
              </p:cNvSpPr>
              <p:nvPr/>
            </p:nvSpPr>
            <p:spPr bwMode="auto">
              <a:xfrm>
                <a:off x="3700" y="249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8" name="Line 4282"/>
              <p:cNvSpPr>
                <a:spLocks noChangeShapeType="1"/>
              </p:cNvSpPr>
              <p:nvPr/>
            </p:nvSpPr>
            <p:spPr bwMode="auto">
              <a:xfrm>
                <a:off x="3704" y="249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9" name="Line 4283"/>
              <p:cNvSpPr>
                <a:spLocks noChangeShapeType="1"/>
              </p:cNvSpPr>
              <p:nvPr/>
            </p:nvSpPr>
            <p:spPr bwMode="auto">
              <a:xfrm>
                <a:off x="3704" y="249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0" name="Line 4284"/>
              <p:cNvSpPr>
                <a:spLocks noChangeShapeType="1"/>
              </p:cNvSpPr>
              <p:nvPr/>
            </p:nvSpPr>
            <p:spPr bwMode="auto">
              <a:xfrm>
                <a:off x="3707" y="2494"/>
                <a:ext cx="28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1" name="Line 4285"/>
              <p:cNvSpPr>
                <a:spLocks noChangeShapeType="1"/>
              </p:cNvSpPr>
              <p:nvPr/>
            </p:nvSpPr>
            <p:spPr bwMode="auto">
              <a:xfrm>
                <a:off x="3605" y="2487"/>
                <a:ext cx="31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2" name="Line 4286"/>
              <p:cNvSpPr>
                <a:spLocks noChangeShapeType="1"/>
              </p:cNvSpPr>
              <p:nvPr/>
            </p:nvSpPr>
            <p:spPr bwMode="auto">
              <a:xfrm>
                <a:off x="3605" y="248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3" name="Line 4287"/>
              <p:cNvSpPr>
                <a:spLocks noChangeShapeType="1"/>
              </p:cNvSpPr>
              <p:nvPr/>
            </p:nvSpPr>
            <p:spPr bwMode="auto">
              <a:xfrm flipV="1">
                <a:off x="3587" y="2487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4" name="Line 4288"/>
              <p:cNvSpPr>
                <a:spLocks noChangeShapeType="1"/>
              </p:cNvSpPr>
              <p:nvPr/>
            </p:nvSpPr>
            <p:spPr bwMode="auto">
              <a:xfrm>
                <a:off x="3430" y="2184"/>
                <a:ext cx="33" cy="8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5" name="Line 4289"/>
              <p:cNvSpPr>
                <a:spLocks noChangeShapeType="1"/>
              </p:cNvSpPr>
              <p:nvPr/>
            </p:nvSpPr>
            <p:spPr bwMode="auto">
              <a:xfrm>
                <a:off x="3461" y="2269"/>
                <a:ext cx="2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6" name="Line 4290"/>
              <p:cNvSpPr>
                <a:spLocks noChangeShapeType="1"/>
              </p:cNvSpPr>
              <p:nvPr/>
            </p:nvSpPr>
            <p:spPr bwMode="auto">
              <a:xfrm flipV="1">
                <a:off x="3466" y="2221"/>
                <a:ext cx="17" cy="4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7" name="Line 4291"/>
              <p:cNvSpPr>
                <a:spLocks noChangeShapeType="1"/>
              </p:cNvSpPr>
              <p:nvPr/>
            </p:nvSpPr>
            <p:spPr bwMode="auto">
              <a:xfrm flipV="1">
                <a:off x="3393" y="2457"/>
                <a:ext cx="22" cy="1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8" name="Line 4292"/>
              <p:cNvSpPr>
                <a:spLocks noChangeShapeType="1"/>
              </p:cNvSpPr>
              <p:nvPr/>
            </p:nvSpPr>
            <p:spPr bwMode="auto">
              <a:xfrm>
                <a:off x="3415" y="245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9" name="Line 4293"/>
              <p:cNvSpPr>
                <a:spLocks noChangeShapeType="1"/>
              </p:cNvSpPr>
              <p:nvPr/>
            </p:nvSpPr>
            <p:spPr bwMode="auto">
              <a:xfrm>
                <a:off x="3418" y="2457"/>
                <a:ext cx="34" cy="2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20" name="Line 4294"/>
              <p:cNvSpPr>
                <a:spLocks noChangeShapeType="1"/>
              </p:cNvSpPr>
              <p:nvPr/>
            </p:nvSpPr>
            <p:spPr bwMode="auto">
              <a:xfrm>
                <a:off x="3510" y="2478"/>
                <a:ext cx="34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21" name="Line 4295"/>
              <p:cNvSpPr>
                <a:spLocks noChangeShapeType="1"/>
              </p:cNvSpPr>
              <p:nvPr/>
            </p:nvSpPr>
            <p:spPr bwMode="auto">
              <a:xfrm>
                <a:off x="3510" y="247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22" name="Line 4296"/>
              <p:cNvSpPr>
                <a:spLocks noChangeShapeType="1"/>
              </p:cNvSpPr>
              <p:nvPr/>
            </p:nvSpPr>
            <p:spPr bwMode="auto">
              <a:xfrm flipV="1">
                <a:off x="3489" y="2480"/>
                <a:ext cx="20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23" name="Line 4297"/>
              <p:cNvSpPr>
                <a:spLocks noChangeShapeType="1"/>
              </p:cNvSpPr>
              <p:nvPr/>
            </p:nvSpPr>
            <p:spPr bwMode="auto">
              <a:xfrm flipV="1">
                <a:off x="3737" y="2486"/>
                <a:ext cx="22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24" name="Line 4298"/>
              <p:cNvSpPr>
                <a:spLocks noChangeShapeType="1"/>
              </p:cNvSpPr>
              <p:nvPr/>
            </p:nvSpPr>
            <p:spPr bwMode="auto">
              <a:xfrm>
                <a:off x="3759" y="248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25" name="Line 4299"/>
              <p:cNvSpPr>
                <a:spLocks noChangeShapeType="1"/>
              </p:cNvSpPr>
              <p:nvPr/>
            </p:nvSpPr>
            <p:spPr bwMode="auto">
              <a:xfrm>
                <a:off x="3762" y="2486"/>
                <a:ext cx="31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26" name="Line 4300"/>
              <p:cNvSpPr>
                <a:spLocks noChangeShapeType="1"/>
              </p:cNvSpPr>
              <p:nvPr/>
            </p:nvSpPr>
            <p:spPr bwMode="auto">
              <a:xfrm flipV="1">
                <a:off x="3585" y="2082"/>
                <a:ext cx="21" cy="6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27" name="Line 4301"/>
              <p:cNvSpPr>
                <a:spLocks noChangeShapeType="1"/>
              </p:cNvSpPr>
              <p:nvPr/>
            </p:nvSpPr>
            <p:spPr bwMode="auto">
              <a:xfrm flipH="1">
                <a:off x="3585" y="2141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28" name="Line 4302"/>
              <p:cNvSpPr>
                <a:spLocks noChangeShapeType="1"/>
              </p:cNvSpPr>
              <p:nvPr/>
            </p:nvSpPr>
            <p:spPr bwMode="auto">
              <a:xfrm>
                <a:off x="3552" y="2035"/>
                <a:ext cx="34" cy="10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29" name="Line 4303"/>
              <p:cNvSpPr>
                <a:spLocks noChangeShapeType="1"/>
              </p:cNvSpPr>
              <p:nvPr/>
            </p:nvSpPr>
            <p:spPr bwMode="auto">
              <a:xfrm flipV="1">
                <a:off x="3360" y="2425"/>
                <a:ext cx="18" cy="2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0" name="Line 4304"/>
              <p:cNvSpPr>
                <a:spLocks noChangeShapeType="1"/>
              </p:cNvSpPr>
              <p:nvPr/>
            </p:nvSpPr>
            <p:spPr bwMode="auto">
              <a:xfrm>
                <a:off x="3378" y="2425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1" name="Line 4305"/>
              <p:cNvSpPr>
                <a:spLocks noChangeShapeType="1"/>
              </p:cNvSpPr>
              <p:nvPr/>
            </p:nvSpPr>
            <p:spPr bwMode="auto">
              <a:xfrm>
                <a:off x="3381" y="242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2" name="Line 4306"/>
              <p:cNvSpPr>
                <a:spLocks noChangeShapeType="1"/>
              </p:cNvSpPr>
              <p:nvPr/>
            </p:nvSpPr>
            <p:spPr bwMode="auto">
              <a:xfrm>
                <a:off x="3381" y="2427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3" name="Line 4307"/>
              <p:cNvSpPr>
                <a:spLocks noChangeShapeType="1"/>
              </p:cNvSpPr>
              <p:nvPr/>
            </p:nvSpPr>
            <p:spPr bwMode="auto">
              <a:xfrm>
                <a:off x="3384" y="2429"/>
                <a:ext cx="31" cy="2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4" name="Line 4308"/>
              <p:cNvSpPr>
                <a:spLocks noChangeShapeType="1"/>
              </p:cNvSpPr>
              <p:nvPr/>
            </p:nvSpPr>
            <p:spPr bwMode="auto">
              <a:xfrm>
                <a:off x="3344" y="2378"/>
                <a:ext cx="31" cy="4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5" name="Line 4309"/>
              <p:cNvSpPr>
                <a:spLocks noChangeShapeType="1"/>
              </p:cNvSpPr>
              <p:nvPr/>
            </p:nvSpPr>
            <p:spPr bwMode="auto">
              <a:xfrm flipV="1">
                <a:off x="3645" y="2483"/>
                <a:ext cx="18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6" name="Line 4310"/>
              <p:cNvSpPr>
                <a:spLocks noChangeShapeType="1"/>
              </p:cNvSpPr>
              <p:nvPr/>
            </p:nvSpPr>
            <p:spPr bwMode="auto">
              <a:xfrm>
                <a:off x="3663" y="248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7" name="Line 4311"/>
              <p:cNvSpPr>
                <a:spLocks noChangeShapeType="1"/>
              </p:cNvSpPr>
              <p:nvPr/>
            </p:nvSpPr>
            <p:spPr bwMode="auto">
              <a:xfrm>
                <a:off x="3667" y="2483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8" name="Line 4312"/>
              <p:cNvSpPr>
                <a:spLocks noChangeShapeType="1"/>
              </p:cNvSpPr>
              <p:nvPr/>
            </p:nvSpPr>
            <p:spPr bwMode="auto">
              <a:xfrm>
                <a:off x="3408" y="2242"/>
                <a:ext cx="34" cy="7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9" name="Line 4313"/>
              <p:cNvSpPr>
                <a:spLocks noChangeShapeType="1"/>
              </p:cNvSpPr>
              <p:nvPr/>
            </p:nvSpPr>
            <p:spPr bwMode="auto">
              <a:xfrm flipH="1">
                <a:off x="3442" y="2312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40" name="Line 4314"/>
              <p:cNvSpPr>
                <a:spLocks noChangeShapeType="1"/>
              </p:cNvSpPr>
              <p:nvPr/>
            </p:nvSpPr>
            <p:spPr bwMode="auto">
              <a:xfrm flipV="1">
                <a:off x="3445" y="2273"/>
                <a:ext cx="17" cy="4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41" name="Line 4315"/>
              <p:cNvSpPr>
                <a:spLocks noChangeShapeType="1"/>
              </p:cNvSpPr>
              <p:nvPr/>
            </p:nvSpPr>
            <p:spPr bwMode="auto">
              <a:xfrm flipV="1">
                <a:off x="3547" y="2476"/>
                <a:ext cx="21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42" name="Line 4316"/>
              <p:cNvSpPr>
                <a:spLocks noChangeShapeType="1"/>
              </p:cNvSpPr>
              <p:nvPr/>
            </p:nvSpPr>
            <p:spPr bwMode="auto">
              <a:xfrm>
                <a:off x="3568" y="247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43" name="Line 4317"/>
              <p:cNvSpPr>
                <a:spLocks noChangeShapeType="1"/>
              </p:cNvSpPr>
              <p:nvPr/>
            </p:nvSpPr>
            <p:spPr bwMode="auto">
              <a:xfrm>
                <a:off x="3572" y="247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44" name="Line 4318"/>
              <p:cNvSpPr>
                <a:spLocks noChangeShapeType="1"/>
              </p:cNvSpPr>
              <p:nvPr/>
            </p:nvSpPr>
            <p:spPr bwMode="auto">
              <a:xfrm>
                <a:off x="3572" y="247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45" name="Line 4319"/>
              <p:cNvSpPr>
                <a:spLocks noChangeShapeType="1"/>
              </p:cNvSpPr>
              <p:nvPr/>
            </p:nvSpPr>
            <p:spPr bwMode="auto">
              <a:xfrm>
                <a:off x="3575" y="2479"/>
                <a:ext cx="27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46" name="Line 4320"/>
              <p:cNvSpPr>
                <a:spLocks noChangeShapeType="1"/>
              </p:cNvSpPr>
              <p:nvPr/>
            </p:nvSpPr>
            <p:spPr bwMode="auto">
              <a:xfrm flipV="1">
                <a:off x="3452" y="2461"/>
                <a:ext cx="21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47" name="Line 4321"/>
              <p:cNvSpPr>
                <a:spLocks noChangeShapeType="1"/>
              </p:cNvSpPr>
              <p:nvPr/>
            </p:nvSpPr>
            <p:spPr bwMode="auto">
              <a:xfrm>
                <a:off x="3473" y="246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48" name="Line 4322"/>
              <p:cNvSpPr>
                <a:spLocks noChangeShapeType="1"/>
              </p:cNvSpPr>
              <p:nvPr/>
            </p:nvSpPr>
            <p:spPr bwMode="auto">
              <a:xfrm>
                <a:off x="3476" y="2463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49" name="Line 4323"/>
              <p:cNvSpPr>
                <a:spLocks noChangeShapeType="1"/>
              </p:cNvSpPr>
              <p:nvPr/>
            </p:nvSpPr>
            <p:spPr bwMode="auto">
              <a:xfrm>
                <a:off x="3476" y="246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50" name="Line 4324"/>
              <p:cNvSpPr>
                <a:spLocks noChangeShapeType="1"/>
              </p:cNvSpPr>
              <p:nvPr/>
            </p:nvSpPr>
            <p:spPr bwMode="auto">
              <a:xfrm>
                <a:off x="3480" y="2463"/>
                <a:ext cx="27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51" name="Line 4325"/>
              <p:cNvSpPr>
                <a:spLocks noChangeShapeType="1"/>
              </p:cNvSpPr>
              <p:nvPr/>
            </p:nvSpPr>
            <p:spPr bwMode="auto">
              <a:xfrm flipV="1">
                <a:off x="3420" y="2318"/>
                <a:ext cx="21" cy="4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52" name="Line 4326"/>
              <p:cNvSpPr>
                <a:spLocks noChangeShapeType="1"/>
              </p:cNvSpPr>
              <p:nvPr/>
            </p:nvSpPr>
            <p:spPr bwMode="auto">
              <a:xfrm flipH="1">
                <a:off x="3420" y="2357"/>
                <a:ext cx="2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53" name="Line 4327"/>
              <p:cNvSpPr>
                <a:spLocks noChangeShapeType="1"/>
              </p:cNvSpPr>
              <p:nvPr/>
            </p:nvSpPr>
            <p:spPr bwMode="auto">
              <a:xfrm>
                <a:off x="3387" y="2292"/>
                <a:ext cx="34" cy="6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54" name="Line 4328"/>
              <p:cNvSpPr>
                <a:spLocks noChangeShapeType="1"/>
              </p:cNvSpPr>
              <p:nvPr/>
            </p:nvSpPr>
            <p:spPr bwMode="auto">
              <a:xfrm>
                <a:off x="3366" y="2338"/>
                <a:ext cx="33" cy="5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55" name="Line 4329"/>
              <p:cNvSpPr>
                <a:spLocks noChangeShapeType="1"/>
              </p:cNvSpPr>
              <p:nvPr/>
            </p:nvSpPr>
            <p:spPr bwMode="auto">
              <a:xfrm flipH="1">
                <a:off x="3399" y="239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56" name="Line 4330"/>
              <p:cNvSpPr>
                <a:spLocks noChangeShapeType="1"/>
              </p:cNvSpPr>
              <p:nvPr/>
            </p:nvSpPr>
            <p:spPr bwMode="auto">
              <a:xfrm flipV="1">
                <a:off x="3381" y="2393"/>
                <a:ext cx="21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57" name="Line 4331"/>
              <p:cNvSpPr>
                <a:spLocks noChangeShapeType="1"/>
              </p:cNvSpPr>
              <p:nvPr/>
            </p:nvSpPr>
            <p:spPr bwMode="auto">
              <a:xfrm flipV="1">
                <a:off x="3799" y="2481"/>
                <a:ext cx="18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58" name="Line 4332"/>
              <p:cNvSpPr>
                <a:spLocks noChangeShapeType="1"/>
              </p:cNvSpPr>
              <p:nvPr/>
            </p:nvSpPr>
            <p:spPr bwMode="auto">
              <a:xfrm>
                <a:off x="3817" y="248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59" name="Line 4333"/>
              <p:cNvSpPr>
                <a:spLocks noChangeShapeType="1"/>
              </p:cNvSpPr>
              <p:nvPr/>
            </p:nvSpPr>
            <p:spPr bwMode="auto">
              <a:xfrm>
                <a:off x="3834" y="2499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60" name="Line 4334"/>
              <p:cNvSpPr>
                <a:spLocks noChangeShapeType="1"/>
              </p:cNvSpPr>
              <p:nvPr/>
            </p:nvSpPr>
            <p:spPr bwMode="auto">
              <a:xfrm flipV="1">
                <a:off x="3836" y="2489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61" name="Line 4335"/>
              <p:cNvSpPr>
                <a:spLocks noChangeShapeType="1"/>
              </p:cNvSpPr>
              <p:nvPr/>
            </p:nvSpPr>
            <p:spPr bwMode="auto">
              <a:xfrm>
                <a:off x="3820" y="2481"/>
                <a:ext cx="34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62" name="Line 4336"/>
              <p:cNvSpPr>
                <a:spLocks noChangeShapeType="1"/>
              </p:cNvSpPr>
              <p:nvPr/>
            </p:nvSpPr>
            <p:spPr bwMode="auto">
              <a:xfrm flipV="1">
                <a:off x="3402" y="2358"/>
                <a:ext cx="18" cy="3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63" name="Line 4337"/>
              <p:cNvSpPr>
                <a:spLocks noChangeShapeType="1"/>
              </p:cNvSpPr>
              <p:nvPr/>
            </p:nvSpPr>
            <p:spPr bwMode="auto">
              <a:xfrm flipV="1">
                <a:off x="3704" y="2479"/>
                <a:ext cx="17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64" name="Line 4338"/>
              <p:cNvSpPr>
                <a:spLocks noChangeShapeType="1"/>
              </p:cNvSpPr>
              <p:nvPr/>
            </p:nvSpPr>
            <p:spPr bwMode="auto">
              <a:xfrm>
                <a:off x="3721" y="247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65" name="Line 4339"/>
              <p:cNvSpPr>
                <a:spLocks noChangeShapeType="1"/>
              </p:cNvSpPr>
              <p:nvPr/>
            </p:nvSpPr>
            <p:spPr bwMode="auto">
              <a:xfrm>
                <a:off x="3725" y="2479"/>
                <a:ext cx="27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66" name="Line 4340"/>
              <p:cNvSpPr>
                <a:spLocks noChangeShapeType="1"/>
              </p:cNvSpPr>
              <p:nvPr/>
            </p:nvSpPr>
            <p:spPr bwMode="auto">
              <a:xfrm>
                <a:off x="3436" y="2434"/>
                <a:ext cx="38" cy="2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67" name="Line 4341"/>
              <p:cNvSpPr>
                <a:spLocks noChangeShapeType="1"/>
              </p:cNvSpPr>
              <p:nvPr/>
            </p:nvSpPr>
            <p:spPr bwMode="auto">
              <a:xfrm>
                <a:off x="3436" y="2434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68" name="Line 4342"/>
              <p:cNvSpPr>
                <a:spLocks noChangeShapeType="1"/>
              </p:cNvSpPr>
              <p:nvPr/>
            </p:nvSpPr>
            <p:spPr bwMode="auto">
              <a:xfrm flipV="1">
                <a:off x="3418" y="2437"/>
                <a:ext cx="17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69" name="Line 4343"/>
              <p:cNvSpPr>
                <a:spLocks noChangeShapeType="1"/>
              </p:cNvSpPr>
              <p:nvPr/>
            </p:nvSpPr>
            <p:spPr bwMode="auto">
              <a:xfrm flipV="1">
                <a:off x="3564" y="2144"/>
                <a:ext cx="20" cy="5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0" name="Line 4344"/>
              <p:cNvSpPr>
                <a:spLocks noChangeShapeType="1"/>
              </p:cNvSpPr>
              <p:nvPr/>
            </p:nvSpPr>
            <p:spPr bwMode="auto">
              <a:xfrm flipH="1">
                <a:off x="3564" y="219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1" name="Line 4345"/>
              <p:cNvSpPr>
                <a:spLocks noChangeShapeType="1"/>
              </p:cNvSpPr>
              <p:nvPr/>
            </p:nvSpPr>
            <p:spPr bwMode="auto">
              <a:xfrm>
                <a:off x="3530" y="2103"/>
                <a:ext cx="35" cy="9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2" name="Line 4346"/>
              <p:cNvSpPr>
                <a:spLocks noChangeShapeType="1"/>
              </p:cNvSpPr>
              <p:nvPr/>
            </p:nvSpPr>
            <p:spPr bwMode="auto">
              <a:xfrm>
                <a:off x="3626" y="2473"/>
                <a:ext cx="35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3" name="Line 4347"/>
              <p:cNvSpPr>
                <a:spLocks noChangeShapeType="1"/>
              </p:cNvSpPr>
              <p:nvPr/>
            </p:nvSpPr>
            <p:spPr bwMode="auto">
              <a:xfrm>
                <a:off x="3626" y="247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4" name="Line 4348"/>
              <p:cNvSpPr>
                <a:spLocks noChangeShapeType="1"/>
              </p:cNvSpPr>
              <p:nvPr/>
            </p:nvSpPr>
            <p:spPr bwMode="auto">
              <a:xfrm flipV="1">
                <a:off x="3605" y="2474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5" name="Line 4349"/>
              <p:cNvSpPr>
                <a:spLocks noChangeShapeType="1"/>
              </p:cNvSpPr>
              <p:nvPr/>
            </p:nvSpPr>
            <p:spPr bwMode="auto">
              <a:xfrm flipV="1">
                <a:off x="3510" y="2461"/>
                <a:ext cx="21" cy="1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6" name="Line 4350"/>
              <p:cNvSpPr>
                <a:spLocks noChangeShapeType="1"/>
              </p:cNvSpPr>
              <p:nvPr/>
            </p:nvSpPr>
            <p:spPr bwMode="auto">
              <a:xfrm>
                <a:off x="3531" y="246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7" name="Line 4351"/>
              <p:cNvSpPr>
                <a:spLocks noChangeShapeType="1"/>
              </p:cNvSpPr>
              <p:nvPr/>
            </p:nvSpPr>
            <p:spPr bwMode="auto">
              <a:xfrm>
                <a:off x="3535" y="246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8" name="Line 4352"/>
              <p:cNvSpPr>
                <a:spLocks noChangeShapeType="1"/>
              </p:cNvSpPr>
              <p:nvPr/>
            </p:nvSpPr>
            <p:spPr bwMode="auto">
              <a:xfrm>
                <a:off x="3535" y="246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9" name="Line 4353"/>
              <p:cNvSpPr>
                <a:spLocks noChangeShapeType="1"/>
              </p:cNvSpPr>
              <p:nvPr/>
            </p:nvSpPr>
            <p:spPr bwMode="auto">
              <a:xfrm>
                <a:off x="3538" y="2464"/>
                <a:ext cx="27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80" name="Line 4354"/>
              <p:cNvSpPr>
                <a:spLocks noChangeShapeType="1"/>
              </p:cNvSpPr>
              <p:nvPr/>
            </p:nvSpPr>
            <p:spPr bwMode="auto">
              <a:xfrm>
                <a:off x="3402" y="2396"/>
                <a:ext cx="31" cy="3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81" name="Line 4355"/>
              <p:cNvSpPr>
                <a:spLocks noChangeShapeType="1"/>
              </p:cNvSpPr>
              <p:nvPr/>
            </p:nvSpPr>
            <p:spPr bwMode="auto">
              <a:xfrm flipV="1">
                <a:off x="3762" y="2474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82" name="Line 4356"/>
              <p:cNvSpPr>
                <a:spLocks noChangeShapeType="1"/>
              </p:cNvSpPr>
              <p:nvPr/>
            </p:nvSpPr>
            <p:spPr bwMode="auto">
              <a:xfrm>
                <a:off x="3780" y="2474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83" name="Line 4357"/>
              <p:cNvSpPr>
                <a:spLocks noChangeShapeType="1"/>
              </p:cNvSpPr>
              <p:nvPr/>
            </p:nvSpPr>
            <p:spPr bwMode="auto">
              <a:xfrm>
                <a:off x="3783" y="2474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84" name="Line 4358"/>
              <p:cNvSpPr>
                <a:spLocks noChangeShapeType="1"/>
              </p:cNvSpPr>
              <p:nvPr/>
            </p:nvSpPr>
            <p:spPr bwMode="auto">
              <a:xfrm flipV="1">
                <a:off x="3663" y="2470"/>
                <a:ext cx="22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85" name="Line 4359"/>
              <p:cNvSpPr>
                <a:spLocks noChangeShapeType="1"/>
              </p:cNvSpPr>
              <p:nvPr/>
            </p:nvSpPr>
            <p:spPr bwMode="auto">
              <a:xfrm>
                <a:off x="3685" y="247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86" name="Line 4360"/>
              <p:cNvSpPr>
                <a:spLocks noChangeShapeType="1"/>
              </p:cNvSpPr>
              <p:nvPr/>
            </p:nvSpPr>
            <p:spPr bwMode="auto">
              <a:xfrm>
                <a:off x="3688" y="2472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87" name="Line 4361"/>
              <p:cNvSpPr>
                <a:spLocks noChangeShapeType="1"/>
              </p:cNvSpPr>
              <p:nvPr/>
            </p:nvSpPr>
            <p:spPr bwMode="auto">
              <a:xfrm>
                <a:off x="3688" y="247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88" name="Line 4362"/>
              <p:cNvSpPr>
                <a:spLocks noChangeShapeType="1"/>
              </p:cNvSpPr>
              <p:nvPr/>
            </p:nvSpPr>
            <p:spPr bwMode="auto">
              <a:xfrm>
                <a:off x="3691" y="2472"/>
                <a:ext cx="28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89" name="Line 4363"/>
              <p:cNvSpPr>
                <a:spLocks noChangeShapeType="1"/>
              </p:cNvSpPr>
              <p:nvPr/>
            </p:nvSpPr>
            <p:spPr bwMode="auto">
              <a:xfrm>
                <a:off x="3509" y="2167"/>
                <a:ext cx="34" cy="8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90" name="Line 4364"/>
              <p:cNvSpPr>
                <a:spLocks noChangeShapeType="1"/>
              </p:cNvSpPr>
              <p:nvPr/>
            </p:nvSpPr>
            <p:spPr bwMode="auto">
              <a:xfrm>
                <a:off x="3541" y="2250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91" name="Line 4365"/>
              <p:cNvSpPr>
                <a:spLocks noChangeShapeType="1"/>
              </p:cNvSpPr>
              <p:nvPr/>
            </p:nvSpPr>
            <p:spPr bwMode="auto">
              <a:xfrm flipV="1">
                <a:off x="3546" y="2203"/>
                <a:ext cx="21" cy="4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92" name="Line 4366"/>
              <p:cNvSpPr>
                <a:spLocks noChangeShapeType="1"/>
              </p:cNvSpPr>
              <p:nvPr/>
            </p:nvSpPr>
            <p:spPr bwMode="auto">
              <a:xfrm flipV="1">
                <a:off x="3476" y="2440"/>
                <a:ext cx="18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93" name="Line 4367"/>
              <p:cNvSpPr>
                <a:spLocks noChangeShapeType="1"/>
              </p:cNvSpPr>
              <p:nvPr/>
            </p:nvSpPr>
            <p:spPr bwMode="auto">
              <a:xfrm>
                <a:off x="3494" y="2440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94" name="Line 4368"/>
              <p:cNvSpPr>
                <a:spLocks noChangeShapeType="1"/>
              </p:cNvSpPr>
              <p:nvPr/>
            </p:nvSpPr>
            <p:spPr bwMode="auto">
              <a:xfrm>
                <a:off x="3498" y="2440"/>
                <a:ext cx="34" cy="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95" name="Line 4369"/>
              <p:cNvSpPr>
                <a:spLocks noChangeShapeType="1"/>
              </p:cNvSpPr>
              <p:nvPr/>
            </p:nvSpPr>
            <p:spPr bwMode="auto">
              <a:xfrm>
                <a:off x="3589" y="2461"/>
                <a:ext cx="35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96" name="Line 4370"/>
              <p:cNvSpPr>
                <a:spLocks noChangeShapeType="1"/>
              </p:cNvSpPr>
              <p:nvPr/>
            </p:nvSpPr>
            <p:spPr bwMode="auto">
              <a:xfrm>
                <a:off x="3589" y="2461"/>
                <a:ext cx="4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97" name="Line 4371"/>
              <p:cNvSpPr>
                <a:spLocks noChangeShapeType="1"/>
              </p:cNvSpPr>
              <p:nvPr/>
            </p:nvSpPr>
            <p:spPr bwMode="auto">
              <a:xfrm flipV="1">
                <a:off x="3568" y="2463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98" name="Line 4372"/>
              <p:cNvSpPr>
                <a:spLocks noChangeShapeType="1"/>
              </p:cNvSpPr>
              <p:nvPr/>
            </p:nvSpPr>
            <p:spPr bwMode="auto">
              <a:xfrm flipV="1">
                <a:off x="3820" y="2469"/>
                <a:ext cx="18" cy="1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99" name="Line 4373"/>
              <p:cNvSpPr>
                <a:spLocks noChangeShapeType="1"/>
              </p:cNvSpPr>
              <p:nvPr/>
            </p:nvSpPr>
            <p:spPr bwMode="auto">
              <a:xfrm>
                <a:off x="3838" y="246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00" name="Line 4374"/>
              <p:cNvSpPr>
                <a:spLocks noChangeShapeType="1"/>
              </p:cNvSpPr>
              <p:nvPr/>
            </p:nvSpPr>
            <p:spPr bwMode="auto">
              <a:xfrm>
                <a:off x="3842" y="2471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01" name="Line 4375"/>
              <p:cNvSpPr>
                <a:spLocks noChangeShapeType="1"/>
              </p:cNvSpPr>
              <p:nvPr/>
            </p:nvSpPr>
            <p:spPr bwMode="auto">
              <a:xfrm flipV="1">
                <a:off x="3857" y="2476"/>
                <a:ext cx="18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02" name="Line 4376"/>
              <p:cNvSpPr>
                <a:spLocks noChangeShapeType="1"/>
              </p:cNvSpPr>
              <p:nvPr/>
            </p:nvSpPr>
            <p:spPr bwMode="auto">
              <a:xfrm>
                <a:off x="3842" y="246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03" name="Line 4377"/>
              <p:cNvSpPr>
                <a:spLocks noChangeShapeType="1"/>
              </p:cNvSpPr>
              <p:nvPr/>
            </p:nvSpPr>
            <p:spPr bwMode="auto">
              <a:xfrm>
                <a:off x="3845" y="2471"/>
                <a:ext cx="30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04" name="Line 4378"/>
              <p:cNvSpPr>
                <a:spLocks noChangeShapeType="1"/>
              </p:cNvSpPr>
              <p:nvPr/>
            </p:nvSpPr>
            <p:spPr bwMode="auto">
              <a:xfrm flipV="1">
                <a:off x="3665" y="2064"/>
                <a:ext cx="21" cy="6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05" name="Line 4379"/>
              <p:cNvSpPr>
                <a:spLocks noChangeShapeType="1"/>
              </p:cNvSpPr>
              <p:nvPr/>
            </p:nvSpPr>
            <p:spPr bwMode="auto">
              <a:xfrm>
                <a:off x="3649" y="1948"/>
                <a:ext cx="37" cy="1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06" name="Line 4380"/>
              <p:cNvSpPr>
                <a:spLocks noChangeShapeType="1"/>
              </p:cNvSpPr>
              <p:nvPr/>
            </p:nvSpPr>
            <p:spPr bwMode="auto">
              <a:xfrm>
                <a:off x="3663" y="2123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07" name="Line 4381"/>
              <p:cNvSpPr>
                <a:spLocks noChangeShapeType="1"/>
              </p:cNvSpPr>
              <p:nvPr/>
            </p:nvSpPr>
            <p:spPr bwMode="auto">
              <a:xfrm>
                <a:off x="3631" y="2018"/>
                <a:ext cx="35" cy="10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08" name="Line 4382"/>
              <p:cNvSpPr>
                <a:spLocks noChangeShapeType="1"/>
              </p:cNvSpPr>
              <p:nvPr/>
            </p:nvSpPr>
            <p:spPr bwMode="auto">
              <a:xfrm flipV="1">
                <a:off x="3439" y="2407"/>
                <a:ext cx="18" cy="2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09" name="Line 4383"/>
              <p:cNvSpPr>
                <a:spLocks noChangeShapeType="1"/>
              </p:cNvSpPr>
              <p:nvPr/>
            </p:nvSpPr>
            <p:spPr bwMode="auto">
              <a:xfrm>
                <a:off x="3457" y="2407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10" name="Line 4384"/>
              <p:cNvSpPr>
                <a:spLocks noChangeShapeType="1"/>
              </p:cNvSpPr>
              <p:nvPr/>
            </p:nvSpPr>
            <p:spPr bwMode="auto">
              <a:xfrm>
                <a:off x="3461" y="2409"/>
                <a:ext cx="30" cy="3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11" name="Line 4385"/>
              <p:cNvSpPr>
                <a:spLocks noChangeShapeType="1"/>
              </p:cNvSpPr>
              <p:nvPr/>
            </p:nvSpPr>
            <p:spPr bwMode="auto">
              <a:xfrm>
                <a:off x="3424" y="2361"/>
                <a:ext cx="34" cy="4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12" name="Line 4386"/>
              <p:cNvSpPr>
                <a:spLocks noChangeShapeType="1"/>
              </p:cNvSpPr>
              <p:nvPr/>
            </p:nvSpPr>
            <p:spPr bwMode="auto">
              <a:xfrm>
                <a:off x="3743" y="2466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13" name="Line 4387"/>
              <p:cNvSpPr>
                <a:spLocks noChangeShapeType="1"/>
              </p:cNvSpPr>
              <p:nvPr/>
            </p:nvSpPr>
            <p:spPr bwMode="auto">
              <a:xfrm>
                <a:off x="3743" y="246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14" name="Line 4388"/>
              <p:cNvSpPr>
                <a:spLocks noChangeShapeType="1"/>
              </p:cNvSpPr>
              <p:nvPr/>
            </p:nvSpPr>
            <p:spPr bwMode="auto">
              <a:xfrm flipV="1">
                <a:off x="3721" y="2465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15" name="Line 4389"/>
              <p:cNvSpPr>
                <a:spLocks noChangeShapeType="1"/>
              </p:cNvSpPr>
              <p:nvPr/>
            </p:nvSpPr>
            <p:spPr bwMode="auto">
              <a:xfrm flipV="1">
                <a:off x="3521" y="2254"/>
                <a:ext cx="21" cy="4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16" name="Line 4390"/>
              <p:cNvSpPr>
                <a:spLocks noChangeShapeType="1"/>
              </p:cNvSpPr>
              <p:nvPr/>
            </p:nvSpPr>
            <p:spPr bwMode="auto">
              <a:xfrm>
                <a:off x="3519" y="2297"/>
                <a:ext cx="2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17" name="Line 4391"/>
              <p:cNvSpPr>
                <a:spLocks noChangeShapeType="1"/>
              </p:cNvSpPr>
              <p:nvPr/>
            </p:nvSpPr>
            <p:spPr bwMode="auto">
              <a:xfrm>
                <a:off x="3488" y="2225"/>
                <a:ext cx="34" cy="7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18" name="Line 4392"/>
              <p:cNvSpPr>
                <a:spLocks noChangeShapeType="1"/>
              </p:cNvSpPr>
              <p:nvPr/>
            </p:nvSpPr>
            <p:spPr bwMode="auto">
              <a:xfrm>
                <a:off x="3445" y="2327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19" name="Line 4393"/>
              <p:cNvSpPr>
                <a:spLocks noChangeShapeType="1"/>
              </p:cNvSpPr>
              <p:nvPr/>
            </p:nvSpPr>
            <p:spPr bwMode="auto">
              <a:xfrm>
                <a:off x="3648" y="2459"/>
                <a:ext cx="34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20" name="Line 4394"/>
              <p:cNvSpPr>
                <a:spLocks noChangeShapeType="1"/>
              </p:cNvSpPr>
              <p:nvPr/>
            </p:nvSpPr>
            <p:spPr bwMode="auto">
              <a:xfrm>
                <a:off x="3648" y="2459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21" name="Line 4395"/>
              <p:cNvSpPr>
                <a:spLocks noChangeShapeType="1"/>
              </p:cNvSpPr>
              <p:nvPr/>
            </p:nvSpPr>
            <p:spPr bwMode="auto">
              <a:xfrm flipV="1">
                <a:off x="3626" y="2460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22" name="Line 4396"/>
              <p:cNvSpPr>
                <a:spLocks noChangeShapeType="1"/>
              </p:cNvSpPr>
              <p:nvPr/>
            </p:nvSpPr>
            <p:spPr bwMode="auto">
              <a:xfrm>
                <a:off x="3552" y="2443"/>
                <a:ext cx="38" cy="1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23" name="Line 4397"/>
              <p:cNvSpPr>
                <a:spLocks noChangeShapeType="1"/>
              </p:cNvSpPr>
              <p:nvPr/>
            </p:nvSpPr>
            <p:spPr bwMode="auto">
              <a:xfrm>
                <a:off x="3552" y="2443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24" name="Line 4398"/>
              <p:cNvSpPr>
                <a:spLocks noChangeShapeType="1"/>
              </p:cNvSpPr>
              <p:nvPr/>
            </p:nvSpPr>
            <p:spPr bwMode="auto">
              <a:xfrm flipV="1">
                <a:off x="3531" y="2446"/>
                <a:ext cx="21" cy="1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25" name="Line 4399"/>
              <p:cNvSpPr>
                <a:spLocks noChangeShapeType="1"/>
              </p:cNvSpPr>
              <p:nvPr/>
            </p:nvSpPr>
            <p:spPr bwMode="auto">
              <a:xfrm>
                <a:off x="3466" y="2275"/>
                <a:ext cx="34" cy="6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26" name="Line 4400"/>
              <p:cNvSpPr>
                <a:spLocks noChangeShapeType="1"/>
              </p:cNvSpPr>
              <p:nvPr/>
            </p:nvSpPr>
            <p:spPr bwMode="auto">
              <a:xfrm flipH="1">
                <a:off x="3500" y="2337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27" name="Line 4401"/>
              <p:cNvSpPr>
                <a:spLocks noChangeShapeType="1"/>
              </p:cNvSpPr>
              <p:nvPr/>
            </p:nvSpPr>
            <p:spPr bwMode="auto">
              <a:xfrm flipV="1">
                <a:off x="3503" y="2301"/>
                <a:ext cx="18" cy="3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28" name="Line 4402"/>
              <p:cNvSpPr>
                <a:spLocks noChangeShapeType="1"/>
              </p:cNvSpPr>
              <p:nvPr/>
            </p:nvSpPr>
            <p:spPr bwMode="auto">
              <a:xfrm>
                <a:off x="3445" y="2321"/>
                <a:ext cx="1" cy="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29" name="Line 4403"/>
              <p:cNvSpPr>
                <a:spLocks noChangeShapeType="1"/>
              </p:cNvSpPr>
              <p:nvPr/>
            </p:nvSpPr>
            <p:spPr bwMode="auto">
              <a:xfrm>
                <a:off x="3449" y="2327"/>
                <a:ext cx="30" cy="5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30" name="Line 4404"/>
              <p:cNvSpPr>
                <a:spLocks noChangeShapeType="1"/>
              </p:cNvSpPr>
              <p:nvPr/>
            </p:nvSpPr>
            <p:spPr bwMode="auto">
              <a:xfrm flipH="1">
                <a:off x="3479" y="2374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31" name="Line 4405"/>
              <p:cNvSpPr>
                <a:spLocks noChangeShapeType="1"/>
              </p:cNvSpPr>
              <p:nvPr/>
            </p:nvSpPr>
            <p:spPr bwMode="auto">
              <a:xfrm flipV="1">
                <a:off x="3461" y="2376"/>
                <a:ext cx="17" cy="2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32" name="Line 4406"/>
              <p:cNvSpPr>
                <a:spLocks noChangeShapeType="1"/>
              </p:cNvSpPr>
              <p:nvPr/>
            </p:nvSpPr>
            <p:spPr bwMode="auto">
              <a:xfrm flipV="1">
                <a:off x="3482" y="2343"/>
                <a:ext cx="17" cy="3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33" name="Line 4407"/>
              <p:cNvSpPr>
                <a:spLocks noChangeShapeType="1"/>
              </p:cNvSpPr>
              <p:nvPr/>
            </p:nvSpPr>
            <p:spPr bwMode="auto">
              <a:xfrm flipV="1">
                <a:off x="3780" y="2461"/>
                <a:ext cx="21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34" name="Line 4408"/>
              <p:cNvSpPr>
                <a:spLocks noChangeShapeType="1"/>
              </p:cNvSpPr>
              <p:nvPr/>
            </p:nvSpPr>
            <p:spPr bwMode="auto">
              <a:xfrm>
                <a:off x="3801" y="2461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35" name="Line 4409"/>
              <p:cNvSpPr>
                <a:spLocks noChangeShapeType="1"/>
              </p:cNvSpPr>
              <p:nvPr/>
            </p:nvSpPr>
            <p:spPr bwMode="auto">
              <a:xfrm>
                <a:off x="3805" y="2461"/>
                <a:ext cx="30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36" name="Line 4410"/>
              <p:cNvSpPr>
                <a:spLocks noChangeShapeType="1"/>
              </p:cNvSpPr>
              <p:nvPr/>
            </p:nvSpPr>
            <p:spPr bwMode="auto">
              <a:xfrm flipV="1">
                <a:off x="3498" y="2416"/>
                <a:ext cx="17" cy="2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37" name="Line 4411"/>
              <p:cNvSpPr>
                <a:spLocks noChangeShapeType="1"/>
              </p:cNvSpPr>
              <p:nvPr/>
            </p:nvSpPr>
            <p:spPr bwMode="auto">
              <a:xfrm>
                <a:off x="3515" y="2416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38" name="Line 4412"/>
              <p:cNvSpPr>
                <a:spLocks noChangeShapeType="1"/>
              </p:cNvSpPr>
              <p:nvPr/>
            </p:nvSpPr>
            <p:spPr bwMode="auto">
              <a:xfrm>
                <a:off x="3519" y="2419"/>
                <a:ext cx="31" cy="2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39" name="Line 4413"/>
              <p:cNvSpPr>
                <a:spLocks noChangeShapeType="1"/>
              </p:cNvSpPr>
              <p:nvPr/>
            </p:nvSpPr>
            <p:spPr bwMode="auto">
              <a:xfrm flipV="1">
                <a:off x="3644" y="2127"/>
                <a:ext cx="20" cy="5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40" name="Line 4414"/>
              <p:cNvSpPr>
                <a:spLocks noChangeShapeType="1"/>
              </p:cNvSpPr>
              <p:nvPr/>
            </p:nvSpPr>
            <p:spPr bwMode="auto">
              <a:xfrm flipH="1">
                <a:off x="3644" y="218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41" name="Line 4415"/>
              <p:cNvSpPr>
                <a:spLocks noChangeShapeType="1"/>
              </p:cNvSpPr>
              <p:nvPr/>
            </p:nvSpPr>
            <p:spPr bwMode="auto">
              <a:xfrm>
                <a:off x="3610" y="2086"/>
                <a:ext cx="34" cy="9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42" name="Line 4416"/>
              <p:cNvSpPr>
                <a:spLocks noChangeShapeType="1"/>
              </p:cNvSpPr>
              <p:nvPr/>
            </p:nvSpPr>
            <p:spPr bwMode="auto">
              <a:xfrm flipV="1">
                <a:off x="3685" y="2456"/>
                <a:ext cx="21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43" name="Line 4417"/>
              <p:cNvSpPr>
                <a:spLocks noChangeShapeType="1"/>
              </p:cNvSpPr>
              <p:nvPr/>
            </p:nvSpPr>
            <p:spPr bwMode="auto">
              <a:xfrm>
                <a:off x="3706" y="245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44" name="Line 4418"/>
              <p:cNvSpPr>
                <a:spLocks noChangeShapeType="1"/>
              </p:cNvSpPr>
              <p:nvPr/>
            </p:nvSpPr>
            <p:spPr bwMode="auto">
              <a:xfrm>
                <a:off x="3709" y="2458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45" name="Line 4419"/>
              <p:cNvSpPr>
                <a:spLocks noChangeShapeType="1"/>
              </p:cNvSpPr>
              <p:nvPr/>
            </p:nvSpPr>
            <p:spPr bwMode="auto">
              <a:xfrm>
                <a:off x="3709" y="245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46" name="Line 4420"/>
              <p:cNvSpPr>
                <a:spLocks noChangeShapeType="1"/>
              </p:cNvSpPr>
              <p:nvPr/>
            </p:nvSpPr>
            <p:spPr bwMode="auto">
              <a:xfrm>
                <a:off x="3713" y="2458"/>
                <a:ext cx="27" cy="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47" name="Line 4421"/>
              <p:cNvSpPr>
                <a:spLocks noChangeShapeType="1"/>
              </p:cNvSpPr>
              <p:nvPr/>
            </p:nvSpPr>
            <p:spPr bwMode="auto">
              <a:xfrm>
                <a:off x="3611" y="2444"/>
                <a:ext cx="34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48" name="Line 4422"/>
              <p:cNvSpPr>
                <a:spLocks noChangeShapeType="1"/>
              </p:cNvSpPr>
              <p:nvPr/>
            </p:nvSpPr>
            <p:spPr bwMode="auto">
              <a:xfrm>
                <a:off x="3611" y="2444"/>
                <a:ext cx="3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49" name="Line 4423"/>
              <p:cNvSpPr>
                <a:spLocks noChangeShapeType="1"/>
              </p:cNvSpPr>
              <p:nvPr/>
            </p:nvSpPr>
            <p:spPr bwMode="auto">
              <a:xfrm flipV="1">
                <a:off x="3589" y="2445"/>
                <a:ext cx="21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50" name="Line 4424"/>
              <p:cNvSpPr>
                <a:spLocks noChangeShapeType="1"/>
              </p:cNvSpPr>
              <p:nvPr/>
            </p:nvSpPr>
            <p:spPr bwMode="auto">
              <a:xfrm>
                <a:off x="3482" y="2379"/>
                <a:ext cx="34" cy="3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51" name="Line 4425"/>
              <p:cNvSpPr>
                <a:spLocks noChangeShapeType="1"/>
              </p:cNvSpPr>
              <p:nvPr/>
            </p:nvSpPr>
            <p:spPr bwMode="auto">
              <a:xfrm flipV="1">
                <a:off x="3878" y="2464"/>
                <a:ext cx="18" cy="1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52" name="Line 4426"/>
              <p:cNvSpPr>
                <a:spLocks noChangeShapeType="1"/>
              </p:cNvSpPr>
              <p:nvPr/>
            </p:nvSpPr>
            <p:spPr bwMode="auto">
              <a:xfrm>
                <a:off x="3859" y="2456"/>
                <a:ext cx="37" cy="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53" name="Line 4427"/>
              <p:cNvSpPr>
                <a:spLocks noChangeShapeType="1"/>
              </p:cNvSpPr>
              <p:nvPr/>
            </p:nvSpPr>
            <p:spPr bwMode="auto">
              <a:xfrm>
                <a:off x="3859" y="2456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54" name="Line 4428"/>
              <p:cNvSpPr>
                <a:spLocks noChangeShapeType="1"/>
              </p:cNvSpPr>
              <p:nvPr/>
            </p:nvSpPr>
            <p:spPr bwMode="auto">
              <a:xfrm flipV="1">
                <a:off x="3842" y="2458"/>
                <a:ext cx="17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55" name="Line 4429"/>
              <p:cNvSpPr>
                <a:spLocks noChangeShapeType="1"/>
              </p:cNvSpPr>
              <p:nvPr/>
            </p:nvSpPr>
            <p:spPr bwMode="auto">
              <a:xfrm>
                <a:off x="3764" y="2452"/>
                <a:ext cx="34" cy="9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56" name="Line 4430"/>
              <p:cNvSpPr>
                <a:spLocks noChangeShapeType="1"/>
              </p:cNvSpPr>
              <p:nvPr/>
            </p:nvSpPr>
            <p:spPr bwMode="auto">
              <a:xfrm>
                <a:off x="3764" y="2452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57" name="Line 4431"/>
              <p:cNvSpPr>
                <a:spLocks noChangeShapeType="1"/>
              </p:cNvSpPr>
              <p:nvPr/>
            </p:nvSpPr>
            <p:spPr bwMode="auto">
              <a:xfrm flipV="1">
                <a:off x="3743" y="2452"/>
                <a:ext cx="20" cy="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58" name="Line 4432"/>
              <p:cNvSpPr>
                <a:spLocks noChangeShapeType="1"/>
              </p:cNvSpPr>
              <p:nvPr/>
            </p:nvSpPr>
            <p:spPr bwMode="auto">
              <a:xfrm>
                <a:off x="3589" y="2149"/>
                <a:ext cx="33" cy="88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59" name="Line 4433"/>
              <p:cNvSpPr>
                <a:spLocks noChangeShapeType="1"/>
              </p:cNvSpPr>
              <p:nvPr/>
            </p:nvSpPr>
            <p:spPr bwMode="auto">
              <a:xfrm flipH="1">
                <a:off x="3622" y="2232"/>
                <a:ext cx="2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60" name="Line 4434"/>
              <p:cNvSpPr>
                <a:spLocks noChangeShapeType="1"/>
              </p:cNvSpPr>
              <p:nvPr/>
            </p:nvSpPr>
            <p:spPr bwMode="auto">
              <a:xfrm flipV="1">
                <a:off x="3626" y="2186"/>
                <a:ext cx="17" cy="47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61" name="Line 4435"/>
              <p:cNvSpPr>
                <a:spLocks noChangeShapeType="1"/>
              </p:cNvSpPr>
              <p:nvPr/>
            </p:nvSpPr>
            <p:spPr bwMode="auto">
              <a:xfrm>
                <a:off x="3574" y="2422"/>
                <a:ext cx="34" cy="2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62" name="Line 4436"/>
              <p:cNvSpPr>
                <a:spLocks noChangeShapeType="1"/>
              </p:cNvSpPr>
              <p:nvPr/>
            </p:nvSpPr>
            <p:spPr bwMode="auto">
              <a:xfrm>
                <a:off x="3574" y="2422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63" name="Line 4437"/>
              <p:cNvSpPr>
                <a:spLocks noChangeShapeType="1"/>
              </p:cNvSpPr>
              <p:nvPr/>
            </p:nvSpPr>
            <p:spPr bwMode="auto">
              <a:xfrm flipV="1">
                <a:off x="3556" y="2425"/>
                <a:ext cx="20" cy="1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64" name="Line 4438"/>
              <p:cNvSpPr>
                <a:spLocks noChangeShapeType="1"/>
              </p:cNvSpPr>
              <p:nvPr/>
            </p:nvSpPr>
            <p:spPr bwMode="auto">
              <a:xfrm>
                <a:off x="3503" y="2348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65" name="Line 4439"/>
              <p:cNvSpPr>
                <a:spLocks noChangeShapeType="1"/>
              </p:cNvSpPr>
              <p:nvPr/>
            </p:nvSpPr>
            <p:spPr bwMode="auto">
              <a:xfrm flipV="1">
                <a:off x="3648" y="2443"/>
                <a:ext cx="21" cy="14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66" name="Line 4440"/>
              <p:cNvSpPr>
                <a:spLocks noChangeShapeType="1"/>
              </p:cNvSpPr>
              <p:nvPr/>
            </p:nvSpPr>
            <p:spPr bwMode="auto">
              <a:xfrm>
                <a:off x="3669" y="2443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67" name="Line 4441"/>
              <p:cNvSpPr>
                <a:spLocks noChangeShapeType="1"/>
              </p:cNvSpPr>
              <p:nvPr/>
            </p:nvSpPr>
            <p:spPr bwMode="auto">
              <a:xfrm>
                <a:off x="3672" y="2446"/>
                <a:ext cx="1" cy="2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65" name="Line 4442"/>
            <p:cNvSpPr>
              <a:spLocks noChangeShapeType="1"/>
            </p:cNvSpPr>
            <p:nvPr/>
          </p:nvSpPr>
          <p:spPr bwMode="auto">
            <a:xfrm>
              <a:off x="3265" y="3462"/>
              <a:ext cx="1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66" name="Line 4443"/>
            <p:cNvSpPr>
              <a:spLocks noChangeShapeType="1"/>
            </p:cNvSpPr>
            <p:nvPr/>
          </p:nvSpPr>
          <p:spPr bwMode="auto">
            <a:xfrm>
              <a:off x="3268" y="3464"/>
              <a:ext cx="21" cy="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67" name="Line 4444"/>
            <p:cNvSpPr>
              <a:spLocks noChangeShapeType="1"/>
            </p:cNvSpPr>
            <p:nvPr/>
          </p:nvSpPr>
          <p:spPr bwMode="auto">
            <a:xfrm flipV="1">
              <a:off x="3149" y="3429"/>
              <a:ext cx="14" cy="15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68" name="Line 4445"/>
            <p:cNvSpPr>
              <a:spLocks noChangeShapeType="1"/>
            </p:cNvSpPr>
            <p:nvPr/>
          </p:nvSpPr>
          <p:spPr bwMode="auto">
            <a:xfrm>
              <a:off x="3163" y="3429"/>
              <a:ext cx="1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69" name="Line 4446"/>
            <p:cNvSpPr>
              <a:spLocks noChangeShapeType="1"/>
            </p:cNvSpPr>
            <p:nvPr/>
          </p:nvSpPr>
          <p:spPr bwMode="auto">
            <a:xfrm>
              <a:off x="3165" y="3430"/>
              <a:ext cx="27" cy="20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70" name="Line 4447"/>
            <p:cNvSpPr>
              <a:spLocks noChangeShapeType="1"/>
            </p:cNvSpPr>
            <p:nvPr/>
          </p:nvSpPr>
          <p:spPr bwMode="auto">
            <a:xfrm>
              <a:off x="3137" y="3400"/>
              <a:ext cx="1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71" name="Line 4448"/>
            <p:cNvSpPr>
              <a:spLocks noChangeShapeType="1"/>
            </p:cNvSpPr>
            <p:nvPr/>
          </p:nvSpPr>
          <p:spPr bwMode="auto">
            <a:xfrm>
              <a:off x="3140" y="3402"/>
              <a:ext cx="24" cy="26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72" name="Line 4449"/>
            <p:cNvSpPr>
              <a:spLocks noChangeShapeType="1"/>
            </p:cNvSpPr>
            <p:nvPr/>
          </p:nvSpPr>
          <p:spPr bwMode="auto">
            <a:xfrm>
              <a:off x="3379" y="3465"/>
              <a:ext cx="27" cy="6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73" name="Line 4450"/>
            <p:cNvSpPr>
              <a:spLocks noChangeShapeType="1"/>
            </p:cNvSpPr>
            <p:nvPr/>
          </p:nvSpPr>
          <p:spPr bwMode="auto">
            <a:xfrm>
              <a:off x="3379" y="3465"/>
              <a:ext cx="1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74" name="Line 4451"/>
            <p:cNvSpPr>
              <a:spLocks noChangeShapeType="1"/>
            </p:cNvSpPr>
            <p:nvPr/>
          </p:nvSpPr>
          <p:spPr bwMode="auto">
            <a:xfrm flipV="1">
              <a:off x="3363" y="3465"/>
              <a:ext cx="16" cy="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75" name="Line 4452"/>
            <p:cNvSpPr>
              <a:spLocks noChangeShapeType="1"/>
            </p:cNvSpPr>
            <p:nvPr/>
          </p:nvSpPr>
          <p:spPr bwMode="auto">
            <a:xfrm flipV="1">
              <a:off x="3212" y="3331"/>
              <a:ext cx="18" cy="3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76" name="Line 4453"/>
            <p:cNvSpPr>
              <a:spLocks noChangeShapeType="1"/>
            </p:cNvSpPr>
            <p:nvPr/>
          </p:nvSpPr>
          <p:spPr bwMode="auto">
            <a:xfrm>
              <a:off x="3210" y="3359"/>
              <a:ext cx="2" cy="3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77" name="Line 4454"/>
            <p:cNvSpPr>
              <a:spLocks noChangeShapeType="1"/>
            </p:cNvSpPr>
            <p:nvPr/>
          </p:nvSpPr>
          <p:spPr bwMode="auto">
            <a:xfrm>
              <a:off x="3186" y="3313"/>
              <a:ext cx="23" cy="45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78" name="Line 4455"/>
            <p:cNvSpPr>
              <a:spLocks noChangeShapeType="1"/>
            </p:cNvSpPr>
            <p:nvPr/>
          </p:nvSpPr>
          <p:spPr bwMode="auto">
            <a:xfrm flipV="1">
              <a:off x="3291" y="3461"/>
              <a:ext cx="16" cy="8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79" name="Line 4456"/>
            <p:cNvSpPr>
              <a:spLocks noChangeShapeType="1"/>
            </p:cNvSpPr>
            <p:nvPr/>
          </p:nvSpPr>
          <p:spPr bwMode="auto">
            <a:xfrm>
              <a:off x="3307" y="3461"/>
              <a:ext cx="1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80" name="Line 4457"/>
            <p:cNvSpPr>
              <a:spLocks noChangeShapeType="1"/>
            </p:cNvSpPr>
            <p:nvPr/>
          </p:nvSpPr>
          <p:spPr bwMode="auto">
            <a:xfrm>
              <a:off x="3310" y="3463"/>
              <a:ext cx="1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81" name="Line 4458"/>
            <p:cNvSpPr>
              <a:spLocks noChangeShapeType="1"/>
            </p:cNvSpPr>
            <p:nvPr/>
          </p:nvSpPr>
          <p:spPr bwMode="auto">
            <a:xfrm>
              <a:off x="3310" y="3461"/>
              <a:ext cx="1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82" name="Line 4459"/>
            <p:cNvSpPr>
              <a:spLocks noChangeShapeType="1"/>
            </p:cNvSpPr>
            <p:nvPr/>
          </p:nvSpPr>
          <p:spPr bwMode="auto">
            <a:xfrm>
              <a:off x="3312" y="3463"/>
              <a:ext cx="21" cy="6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83" name="Line 4460"/>
            <p:cNvSpPr>
              <a:spLocks noChangeShapeType="1"/>
            </p:cNvSpPr>
            <p:nvPr/>
          </p:nvSpPr>
          <p:spPr bwMode="auto">
            <a:xfrm flipV="1">
              <a:off x="3219" y="3451"/>
              <a:ext cx="16" cy="1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84" name="Line 4461"/>
            <p:cNvSpPr>
              <a:spLocks noChangeShapeType="1"/>
            </p:cNvSpPr>
            <p:nvPr/>
          </p:nvSpPr>
          <p:spPr bwMode="auto">
            <a:xfrm>
              <a:off x="3235" y="3451"/>
              <a:ext cx="1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85" name="Line 4462"/>
            <p:cNvSpPr>
              <a:spLocks noChangeShapeType="1"/>
            </p:cNvSpPr>
            <p:nvPr/>
          </p:nvSpPr>
          <p:spPr bwMode="auto">
            <a:xfrm>
              <a:off x="3238" y="3451"/>
              <a:ext cx="23" cy="1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86" name="Line 4463"/>
            <p:cNvSpPr>
              <a:spLocks noChangeShapeType="1"/>
            </p:cNvSpPr>
            <p:nvPr/>
          </p:nvSpPr>
          <p:spPr bwMode="auto">
            <a:xfrm flipV="1">
              <a:off x="3196" y="3362"/>
              <a:ext cx="15" cy="25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87" name="Line 4464"/>
            <p:cNvSpPr>
              <a:spLocks noChangeShapeType="1"/>
            </p:cNvSpPr>
            <p:nvPr/>
          </p:nvSpPr>
          <p:spPr bwMode="auto">
            <a:xfrm>
              <a:off x="3194" y="3386"/>
              <a:ext cx="2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88" name="Line 4465"/>
            <p:cNvSpPr>
              <a:spLocks noChangeShapeType="1"/>
            </p:cNvSpPr>
            <p:nvPr/>
          </p:nvSpPr>
          <p:spPr bwMode="auto">
            <a:xfrm>
              <a:off x="3170" y="3344"/>
              <a:ext cx="26" cy="4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89" name="Line 4466"/>
            <p:cNvSpPr>
              <a:spLocks noChangeShapeType="1"/>
            </p:cNvSpPr>
            <p:nvPr/>
          </p:nvSpPr>
          <p:spPr bwMode="auto">
            <a:xfrm flipV="1">
              <a:off x="3165" y="3409"/>
              <a:ext cx="14" cy="18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90" name="Line 4467"/>
            <p:cNvSpPr>
              <a:spLocks noChangeShapeType="1"/>
            </p:cNvSpPr>
            <p:nvPr/>
          </p:nvSpPr>
          <p:spPr bwMode="auto">
            <a:xfrm>
              <a:off x="3154" y="3374"/>
              <a:ext cx="25" cy="35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91" name="Line 4468"/>
            <p:cNvSpPr>
              <a:spLocks noChangeShapeType="1"/>
            </p:cNvSpPr>
            <p:nvPr/>
          </p:nvSpPr>
          <p:spPr bwMode="auto">
            <a:xfrm flipV="1">
              <a:off x="3182" y="3388"/>
              <a:ext cx="13" cy="20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92" name="Line 4469"/>
            <p:cNvSpPr>
              <a:spLocks noChangeShapeType="1"/>
            </p:cNvSpPr>
            <p:nvPr/>
          </p:nvSpPr>
          <p:spPr bwMode="auto">
            <a:xfrm flipV="1">
              <a:off x="3407" y="3463"/>
              <a:ext cx="17" cy="6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93" name="Line 4470"/>
            <p:cNvSpPr>
              <a:spLocks noChangeShapeType="1"/>
            </p:cNvSpPr>
            <p:nvPr/>
          </p:nvSpPr>
          <p:spPr bwMode="auto">
            <a:xfrm>
              <a:off x="3424" y="3463"/>
              <a:ext cx="0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94" name="Line 4471"/>
            <p:cNvSpPr>
              <a:spLocks noChangeShapeType="1"/>
            </p:cNvSpPr>
            <p:nvPr/>
          </p:nvSpPr>
          <p:spPr bwMode="auto">
            <a:xfrm>
              <a:off x="3426" y="3464"/>
              <a:ext cx="1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95" name="Line 4472"/>
            <p:cNvSpPr>
              <a:spLocks noChangeShapeType="1"/>
            </p:cNvSpPr>
            <p:nvPr/>
          </p:nvSpPr>
          <p:spPr bwMode="auto">
            <a:xfrm flipV="1">
              <a:off x="3438" y="3468"/>
              <a:ext cx="14" cy="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96" name="Line 4473"/>
            <p:cNvSpPr>
              <a:spLocks noChangeShapeType="1"/>
            </p:cNvSpPr>
            <p:nvPr/>
          </p:nvSpPr>
          <p:spPr bwMode="auto">
            <a:xfrm>
              <a:off x="3426" y="3463"/>
              <a:ext cx="1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97" name="Line 4474"/>
            <p:cNvSpPr>
              <a:spLocks noChangeShapeType="1"/>
            </p:cNvSpPr>
            <p:nvPr/>
          </p:nvSpPr>
          <p:spPr bwMode="auto">
            <a:xfrm>
              <a:off x="3429" y="3464"/>
              <a:ext cx="23" cy="4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98" name="Line 4475"/>
            <p:cNvSpPr>
              <a:spLocks noChangeShapeType="1"/>
            </p:cNvSpPr>
            <p:nvPr/>
          </p:nvSpPr>
          <p:spPr bwMode="auto">
            <a:xfrm flipV="1">
              <a:off x="3193" y="3434"/>
              <a:ext cx="14" cy="14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99" name="Line 4476"/>
            <p:cNvSpPr>
              <a:spLocks noChangeShapeType="1"/>
            </p:cNvSpPr>
            <p:nvPr/>
          </p:nvSpPr>
          <p:spPr bwMode="auto">
            <a:xfrm>
              <a:off x="3207" y="3434"/>
              <a:ext cx="1" cy="4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00" name="Line 4477"/>
            <p:cNvSpPr>
              <a:spLocks noChangeShapeType="1"/>
            </p:cNvSpPr>
            <p:nvPr/>
          </p:nvSpPr>
          <p:spPr bwMode="auto">
            <a:xfrm>
              <a:off x="3210" y="3436"/>
              <a:ext cx="26" cy="15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01" name="Line 4478"/>
            <p:cNvSpPr>
              <a:spLocks noChangeShapeType="1"/>
            </p:cNvSpPr>
            <p:nvPr/>
          </p:nvSpPr>
          <p:spPr bwMode="auto">
            <a:xfrm flipV="1">
              <a:off x="3335" y="3460"/>
              <a:ext cx="16" cy="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02" name="Line 4479"/>
            <p:cNvSpPr>
              <a:spLocks noChangeShapeType="1"/>
            </p:cNvSpPr>
            <p:nvPr/>
          </p:nvSpPr>
          <p:spPr bwMode="auto">
            <a:xfrm>
              <a:off x="3351" y="3460"/>
              <a:ext cx="1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03" name="Line 4480"/>
            <p:cNvSpPr>
              <a:spLocks noChangeShapeType="1"/>
            </p:cNvSpPr>
            <p:nvPr/>
          </p:nvSpPr>
          <p:spPr bwMode="auto">
            <a:xfrm>
              <a:off x="3354" y="3461"/>
              <a:ext cx="1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04" name="Line 4481"/>
            <p:cNvSpPr>
              <a:spLocks noChangeShapeType="1"/>
            </p:cNvSpPr>
            <p:nvPr/>
          </p:nvSpPr>
          <p:spPr bwMode="auto">
            <a:xfrm>
              <a:off x="3354" y="3460"/>
              <a:ext cx="1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05" name="Line 4482"/>
            <p:cNvSpPr>
              <a:spLocks noChangeShapeType="1"/>
            </p:cNvSpPr>
            <p:nvPr/>
          </p:nvSpPr>
          <p:spPr bwMode="auto">
            <a:xfrm>
              <a:off x="3356" y="3461"/>
              <a:ext cx="22" cy="4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06" name="Line 4483"/>
            <p:cNvSpPr>
              <a:spLocks noChangeShapeType="1"/>
            </p:cNvSpPr>
            <p:nvPr/>
          </p:nvSpPr>
          <p:spPr bwMode="auto">
            <a:xfrm flipV="1">
              <a:off x="3263" y="3452"/>
              <a:ext cx="16" cy="9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07" name="Line 4484"/>
            <p:cNvSpPr>
              <a:spLocks noChangeShapeType="1"/>
            </p:cNvSpPr>
            <p:nvPr/>
          </p:nvSpPr>
          <p:spPr bwMode="auto">
            <a:xfrm>
              <a:off x="3279" y="3452"/>
              <a:ext cx="1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08" name="Line 4485"/>
            <p:cNvSpPr>
              <a:spLocks noChangeShapeType="1"/>
            </p:cNvSpPr>
            <p:nvPr/>
          </p:nvSpPr>
          <p:spPr bwMode="auto">
            <a:xfrm>
              <a:off x="3282" y="3452"/>
              <a:ext cx="24" cy="8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09" name="Line 4486"/>
            <p:cNvSpPr>
              <a:spLocks noChangeShapeType="1"/>
            </p:cNvSpPr>
            <p:nvPr/>
          </p:nvSpPr>
          <p:spPr bwMode="auto">
            <a:xfrm>
              <a:off x="3182" y="3410"/>
              <a:ext cx="26" cy="25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10" name="Line 4487"/>
            <p:cNvSpPr>
              <a:spLocks noChangeShapeType="1"/>
            </p:cNvSpPr>
            <p:nvPr/>
          </p:nvSpPr>
          <p:spPr bwMode="auto">
            <a:xfrm flipV="1">
              <a:off x="3379" y="3457"/>
              <a:ext cx="17" cy="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11" name="Line 4488"/>
            <p:cNvSpPr>
              <a:spLocks noChangeShapeType="1"/>
            </p:cNvSpPr>
            <p:nvPr/>
          </p:nvSpPr>
          <p:spPr bwMode="auto">
            <a:xfrm>
              <a:off x="3396" y="3457"/>
              <a:ext cx="0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12" name="Line 4489"/>
            <p:cNvSpPr>
              <a:spLocks noChangeShapeType="1"/>
            </p:cNvSpPr>
            <p:nvPr/>
          </p:nvSpPr>
          <p:spPr bwMode="auto">
            <a:xfrm>
              <a:off x="3398" y="3458"/>
              <a:ext cx="1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13" name="Line 4490"/>
            <p:cNvSpPr>
              <a:spLocks noChangeShapeType="1"/>
            </p:cNvSpPr>
            <p:nvPr/>
          </p:nvSpPr>
          <p:spPr bwMode="auto">
            <a:xfrm>
              <a:off x="3398" y="3457"/>
              <a:ext cx="1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14" name="Line 4491"/>
            <p:cNvSpPr>
              <a:spLocks noChangeShapeType="1"/>
            </p:cNvSpPr>
            <p:nvPr/>
          </p:nvSpPr>
          <p:spPr bwMode="auto">
            <a:xfrm>
              <a:off x="3401" y="3458"/>
              <a:ext cx="20" cy="5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15" name="Line 4492"/>
            <p:cNvSpPr>
              <a:spLocks noChangeShapeType="1"/>
            </p:cNvSpPr>
            <p:nvPr/>
          </p:nvSpPr>
          <p:spPr bwMode="auto">
            <a:xfrm>
              <a:off x="3262" y="3265"/>
              <a:ext cx="26" cy="56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16" name="Line 4493"/>
            <p:cNvSpPr>
              <a:spLocks noChangeShapeType="1"/>
            </p:cNvSpPr>
            <p:nvPr/>
          </p:nvSpPr>
          <p:spPr bwMode="auto">
            <a:xfrm flipH="1">
              <a:off x="3288" y="3319"/>
              <a:ext cx="1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17" name="Line 4494"/>
            <p:cNvSpPr>
              <a:spLocks noChangeShapeType="1"/>
            </p:cNvSpPr>
            <p:nvPr/>
          </p:nvSpPr>
          <p:spPr bwMode="auto">
            <a:xfrm flipV="1">
              <a:off x="3290" y="3288"/>
              <a:ext cx="14" cy="3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18" name="Line 4495"/>
            <p:cNvSpPr>
              <a:spLocks noChangeShapeType="1"/>
            </p:cNvSpPr>
            <p:nvPr/>
          </p:nvSpPr>
          <p:spPr bwMode="auto">
            <a:xfrm>
              <a:off x="3279" y="3225"/>
              <a:ext cx="25" cy="63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19" name="Line 4496"/>
            <p:cNvSpPr>
              <a:spLocks noChangeShapeType="1"/>
            </p:cNvSpPr>
            <p:nvPr/>
          </p:nvSpPr>
          <p:spPr bwMode="auto">
            <a:xfrm flipV="1">
              <a:off x="3238" y="3438"/>
              <a:ext cx="13" cy="1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20" name="Line 4497"/>
            <p:cNvSpPr>
              <a:spLocks noChangeShapeType="1"/>
            </p:cNvSpPr>
            <p:nvPr/>
          </p:nvSpPr>
          <p:spPr bwMode="auto">
            <a:xfrm>
              <a:off x="3251" y="3438"/>
              <a:ext cx="1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21" name="Line 4498"/>
            <p:cNvSpPr>
              <a:spLocks noChangeShapeType="1"/>
            </p:cNvSpPr>
            <p:nvPr/>
          </p:nvSpPr>
          <p:spPr bwMode="auto">
            <a:xfrm>
              <a:off x="3254" y="3438"/>
              <a:ext cx="24" cy="14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22" name="Line 4499"/>
            <p:cNvSpPr>
              <a:spLocks noChangeShapeType="1"/>
            </p:cNvSpPr>
            <p:nvPr/>
          </p:nvSpPr>
          <p:spPr bwMode="auto">
            <a:xfrm>
              <a:off x="3198" y="3391"/>
              <a:ext cx="1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23" name="Line 4500"/>
            <p:cNvSpPr>
              <a:spLocks noChangeShapeType="1"/>
            </p:cNvSpPr>
            <p:nvPr/>
          </p:nvSpPr>
          <p:spPr bwMode="auto">
            <a:xfrm>
              <a:off x="3324" y="3451"/>
              <a:ext cx="22" cy="9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24" name="Line 4501"/>
            <p:cNvSpPr>
              <a:spLocks noChangeShapeType="1"/>
            </p:cNvSpPr>
            <p:nvPr/>
          </p:nvSpPr>
          <p:spPr bwMode="auto">
            <a:xfrm>
              <a:off x="3324" y="3451"/>
              <a:ext cx="0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25" name="Line 4502"/>
            <p:cNvSpPr>
              <a:spLocks noChangeShapeType="1"/>
            </p:cNvSpPr>
            <p:nvPr/>
          </p:nvSpPr>
          <p:spPr bwMode="auto">
            <a:xfrm flipV="1">
              <a:off x="3307" y="3451"/>
              <a:ext cx="18" cy="9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26" name="Line 4503"/>
            <p:cNvSpPr>
              <a:spLocks noChangeShapeType="1"/>
            </p:cNvSpPr>
            <p:nvPr/>
          </p:nvSpPr>
          <p:spPr bwMode="auto">
            <a:xfrm>
              <a:off x="3223" y="3417"/>
              <a:ext cx="29" cy="2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27" name="Line 4504"/>
            <p:cNvSpPr>
              <a:spLocks noChangeShapeType="1"/>
            </p:cNvSpPr>
            <p:nvPr/>
          </p:nvSpPr>
          <p:spPr bwMode="auto">
            <a:xfrm>
              <a:off x="3223" y="3417"/>
              <a:ext cx="1" cy="3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28" name="Line 4505"/>
            <p:cNvSpPr>
              <a:spLocks noChangeShapeType="1"/>
            </p:cNvSpPr>
            <p:nvPr/>
          </p:nvSpPr>
          <p:spPr bwMode="auto">
            <a:xfrm flipV="1">
              <a:off x="3210" y="3419"/>
              <a:ext cx="13" cy="14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29" name="Line 4506"/>
            <p:cNvSpPr>
              <a:spLocks noChangeShapeType="1"/>
            </p:cNvSpPr>
            <p:nvPr/>
          </p:nvSpPr>
          <p:spPr bwMode="auto">
            <a:xfrm>
              <a:off x="3198" y="3388"/>
              <a:ext cx="1" cy="3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30" name="Line 4507"/>
            <p:cNvSpPr>
              <a:spLocks noChangeShapeType="1"/>
            </p:cNvSpPr>
            <p:nvPr/>
          </p:nvSpPr>
          <p:spPr bwMode="auto">
            <a:xfrm>
              <a:off x="3200" y="3391"/>
              <a:ext cx="24" cy="26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31" name="Line 4508"/>
            <p:cNvSpPr>
              <a:spLocks noChangeShapeType="1"/>
            </p:cNvSpPr>
            <p:nvPr/>
          </p:nvSpPr>
          <p:spPr bwMode="auto">
            <a:xfrm flipV="1">
              <a:off x="3424" y="3455"/>
              <a:ext cx="16" cy="6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32" name="Line 4509"/>
            <p:cNvSpPr>
              <a:spLocks noChangeShapeType="1"/>
            </p:cNvSpPr>
            <p:nvPr/>
          </p:nvSpPr>
          <p:spPr bwMode="auto">
            <a:xfrm>
              <a:off x="3440" y="3455"/>
              <a:ext cx="0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33" name="Line 4510"/>
            <p:cNvSpPr>
              <a:spLocks noChangeShapeType="1"/>
            </p:cNvSpPr>
            <p:nvPr/>
          </p:nvSpPr>
          <p:spPr bwMode="auto">
            <a:xfrm>
              <a:off x="3443" y="3456"/>
              <a:ext cx="0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34" name="Line 4511"/>
            <p:cNvSpPr>
              <a:spLocks noChangeShapeType="1"/>
            </p:cNvSpPr>
            <p:nvPr/>
          </p:nvSpPr>
          <p:spPr bwMode="auto">
            <a:xfrm>
              <a:off x="3453" y="3467"/>
              <a:ext cx="0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35" name="Line 4512"/>
            <p:cNvSpPr>
              <a:spLocks noChangeShapeType="1"/>
            </p:cNvSpPr>
            <p:nvPr/>
          </p:nvSpPr>
          <p:spPr bwMode="auto">
            <a:xfrm flipV="1">
              <a:off x="3454" y="3460"/>
              <a:ext cx="14" cy="6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36" name="Line 4513"/>
            <p:cNvSpPr>
              <a:spLocks noChangeShapeType="1"/>
            </p:cNvSpPr>
            <p:nvPr/>
          </p:nvSpPr>
          <p:spPr bwMode="auto">
            <a:xfrm>
              <a:off x="3443" y="3455"/>
              <a:ext cx="0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37" name="Line 4514"/>
            <p:cNvSpPr>
              <a:spLocks noChangeShapeType="1"/>
            </p:cNvSpPr>
            <p:nvPr/>
          </p:nvSpPr>
          <p:spPr bwMode="auto">
            <a:xfrm>
              <a:off x="3445" y="3456"/>
              <a:ext cx="23" cy="4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38" name="Line 4515"/>
            <p:cNvSpPr>
              <a:spLocks noChangeShapeType="1"/>
            </p:cNvSpPr>
            <p:nvPr/>
          </p:nvSpPr>
          <p:spPr bwMode="auto">
            <a:xfrm>
              <a:off x="3246" y="3302"/>
              <a:ext cx="25" cy="48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39" name="Line 4516"/>
            <p:cNvSpPr>
              <a:spLocks noChangeShapeType="1"/>
            </p:cNvSpPr>
            <p:nvPr/>
          </p:nvSpPr>
          <p:spPr bwMode="auto">
            <a:xfrm flipH="1">
              <a:off x="3271" y="3348"/>
              <a:ext cx="2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40" name="Line 4517"/>
            <p:cNvSpPr>
              <a:spLocks noChangeShapeType="1"/>
            </p:cNvSpPr>
            <p:nvPr/>
          </p:nvSpPr>
          <p:spPr bwMode="auto">
            <a:xfrm flipV="1">
              <a:off x="3274" y="3322"/>
              <a:ext cx="13" cy="26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41" name="Line 4518"/>
            <p:cNvSpPr>
              <a:spLocks noChangeShapeType="1"/>
            </p:cNvSpPr>
            <p:nvPr/>
          </p:nvSpPr>
          <p:spPr bwMode="auto">
            <a:xfrm>
              <a:off x="3214" y="3367"/>
              <a:ext cx="1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42" name="Line 4519"/>
            <p:cNvSpPr>
              <a:spLocks noChangeShapeType="1"/>
            </p:cNvSpPr>
            <p:nvPr/>
          </p:nvSpPr>
          <p:spPr bwMode="auto">
            <a:xfrm>
              <a:off x="3368" y="3450"/>
              <a:ext cx="23" cy="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43" name="Line 4520"/>
            <p:cNvSpPr>
              <a:spLocks noChangeShapeType="1"/>
            </p:cNvSpPr>
            <p:nvPr/>
          </p:nvSpPr>
          <p:spPr bwMode="auto">
            <a:xfrm>
              <a:off x="3368" y="3450"/>
              <a:ext cx="0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44" name="Line 4521"/>
            <p:cNvSpPr>
              <a:spLocks noChangeShapeType="1"/>
            </p:cNvSpPr>
            <p:nvPr/>
          </p:nvSpPr>
          <p:spPr bwMode="auto">
            <a:xfrm flipV="1">
              <a:off x="3351" y="3450"/>
              <a:ext cx="18" cy="8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45" name="Line 4522"/>
            <p:cNvSpPr>
              <a:spLocks noChangeShapeType="1"/>
            </p:cNvSpPr>
            <p:nvPr/>
          </p:nvSpPr>
          <p:spPr bwMode="auto">
            <a:xfrm>
              <a:off x="3296" y="3440"/>
              <a:ext cx="25" cy="1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46" name="Line 4523"/>
            <p:cNvSpPr>
              <a:spLocks noChangeShapeType="1"/>
            </p:cNvSpPr>
            <p:nvPr/>
          </p:nvSpPr>
          <p:spPr bwMode="auto">
            <a:xfrm>
              <a:off x="3296" y="3440"/>
              <a:ext cx="0" cy="3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47" name="Line 4524"/>
            <p:cNvSpPr>
              <a:spLocks noChangeShapeType="1"/>
            </p:cNvSpPr>
            <p:nvPr/>
          </p:nvSpPr>
          <p:spPr bwMode="auto">
            <a:xfrm flipV="1">
              <a:off x="3279" y="3441"/>
              <a:ext cx="16" cy="9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48" name="Line 4525"/>
            <p:cNvSpPr>
              <a:spLocks noChangeShapeType="1"/>
            </p:cNvSpPr>
            <p:nvPr/>
          </p:nvSpPr>
          <p:spPr bwMode="auto">
            <a:xfrm>
              <a:off x="3228" y="3335"/>
              <a:ext cx="28" cy="4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49" name="Line 4526"/>
            <p:cNvSpPr>
              <a:spLocks noChangeShapeType="1"/>
            </p:cNvSpPr>
            <p:nvPr/>
          </p:nvSpPr>
          <p:spPr bwMode="auto">
            <a:xfrm>
              <a:off x="3254" y="3374"/>
              <a:ext cx="2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50" name="Line 4527"/>
            <p:cNvSpPr>
              <a:spLocks noChangeShapeType="1"/>
            </p:cNvSpPr>
            <p:nvPr/>
          </p:nvSpPr>
          <p:spPr bwMode="auto">
            <a:xfrm flipV="1">
              <a:off x="3258" y="3350"/>
              <a:ext cx="16" cy="24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51" name="Line 4528"/>
            <p:cNvSpPr>
              <a:spLocks noChangeShapeType="1"/>
            </p:cNvSpPr>
            <p:nvPr/>
          </p:nvSpPr>
          <p:spPr bwMode="auto">
            <a:xfrm>
              <a:off x="3214" y="3363"/>
              <a:ext cx="1" cy="4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52" name="Line 4529"/>
            <p:cNvSpPr>
              <a:spLocks noChangeShapeType="1"/>
            </p:cNvSpPr>
            <p:nvPr/>
          </p:nvSpPr>
          <p:spPr bwMode="auto">
            <a:xfrm>
              <a:off x="3217" y="3367"/>
              <a:ext cx="23" cy="3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53" name="Line 4530"/>
            <p:cNvSpPr>
              <a:spLocks noChangeShapeType="1"/>
            </p:cNvSpPr>
            <p:nvPr/>
          </p:nvSpPr>
          <p:spPr bwMode="auto">
            <a:xfrm>
              <a:off x="3238" y="3398"/>
              <a:ext cx="2" cy="0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54" name="Line 4531"/>
            <p:cNvSpPr>
              <a:spLocks noChangeShapeType="1"/>
            </p:cNvSpPr>
            <p:nvPr/>
          </p:nvSpPr>
          <p:spPr bwMode="auto">
            <a:xfrm flipV="1">
              <a:off x="3226" y="3399"/>
              <a:ext cx="13" cy="1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55" name="Line 4532"/>
            <p:cNvSpPr>
              <a:spLocks noChangeShapeType="1"/>
            </p:cNvSpPr>
            <p:nvPr/>
          </p:nvSpPr>
          <p:spPr bwMode="auto">
            <a:xfrm flipV="1">
              <a:off x="3242" y="3376"/>
              <a:ext cx="13" cy="2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56" name="Line 4533"/>
            <p:cNvSpPr>
              <a:spLocks noChangeShapeType="1"/>
            </p:cNvSpPr>
            <p:nvPr/>
          </p:nvSpPr>
          <p:spPr bwMode="auto">
            <a:xfrm flipV="1">
              <a:off x="3254" y="3424"/>
              <a:ext cx="14" cy="13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57" name="Line 4534"/>
            <p:cNvSpPr>
              <a:spLocks noChangeShapeType="1"/>
            </p:cNvSpPr>
            <p:nvPr/>
          </p:nvSpPr>
          <p:spPr bwMode="auto">
            <a:xfrm>
              <a:off x="3268" y="3424"/>
              <a:ext cx="0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58" name="Line 4535"/>
            <p:cNvSpPr>
              <a:spLocks noChangeShapeType="1"/>
            </p:cNvSpPr>
            <p:nvPr/>
          </p:nvSpPr>
          <p:spPr bwMode="auto">
            <a:xfrm>
              <a:off x="3270" y="3426"/>
              <a:ext cx="1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59" name="Line 4536"/>
            <p:cNvSpPr>
              <a:spLocks noChangeShapeType="1"/>
            </p:cNvSpPr>
            <p:nvPr/>
          </p:nvSpPr>
          <p:spPr bwMode="auto">
            <a:xfrm>
              <a:off x="3270" y="3425"/>
              <a:ext cx="1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60" name="Line 4537"/>
            <p:cNvSpPr>
              <a:spLocks noChangeShapeType="1"/>
            </p:cNvSpPr>
            <p:nvPr/>
          </p:nvSpPr>
          <p:spPr bwMode="auto">
            <a:xfrm>
              <a:off x="3273" y="3426"/>
              <a:ext cx="23" cy="15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61" name="Line 4538"/>
            <p:cNvSpPr>
              <a:spLocks noChangeShapeType="1"/>
            </p:cNvSpPr>
            <p:nvPr/>
          </p:nvSpPr>
          <p:spPr bwMode="auto">
            <a:xfrm>
              <a:off x="3412" y="3448"/>
              <a:ext cx="23" cy="6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62" name="Line 4539"/>
            <p:cNvSpPr>
              <a:spLocks noChangeShapeType="1"/>
            </p:cNvSpPr>
            <p:nvPr/>
          </p:nvSpPr>
          <p:spPr bwMode="auto">
            <a:xfrm>
              <a:off x="3412" y="3448"/>
              <a:ext cx="0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63" name="Line 4540"/>
            <p:cNvSpPr>
              <a:spLocks noChangeShapeType="1"/>
            </p:cNvSpPr>
            <p:nvPr/>
          </p:nvSpPr>
          <p:spPr bwMode="auto">
            <a:xfrm flipV="1">
              <a:off x="3398" y="3448"/>
              <a:ext cx="16" cy="8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64" name="Line 4541"/>
            <p:cNvSpPr>
              <a:spLocks noChangeShapeType="1"/>
            </p:cNvSpPr>
            <p:nvPr/>
          </p:nvSpPr>
          <p:spPr bwMode="auto">
            <a:xfrm>
              <a:off x="3340" y="3441"/>
              <a:ext cx="25" cy="9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65" name="Line 4542"/>
            <p:cNvSpPr>
              <a:spLocks noChangeShapeType="1"/>
            </p:cNvSpPr>
            <p:nvPr/>
          </p:nvSpPr>
          <p:spPr bwMode="auto">
            <a:xfrm>
              <a:off x="3340" y="3441"/>
              <a:ext cx="0" cy="3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66" name="Line 4543"/>
            <p:cNvSpPr>
              <a:spLocks noChangeShapeType="1"/>
            </p:cNvSpPr>
            <p:nvPr/>
          </p:nvSpPr>
          <p:spPr bwMode="auto">
            <a:xfrm flipV="1">
              <a:off x="3324" y="3443"/>
              <a:ext cx="15" cy="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67" name="Line 4544"/>
            <p:cNvSpPr>
              <a:spLocks noChangeShapeType="1"/>
            </p:cNvSpPr>
            <p:nvPr/>
          </p:nvSpPr>
          <p:spPr bwMode="auto">
            <a:xfrm>
              <a:off x="3242" y="3400"/>
              <a:ext cx="26" cy="2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68" name="Line 4545"/>
            <p:cNvSpPr>
              <a:spLocks noChangeShapeType="1"/>
            </p:cNvSpPr>
            <p:nvPr/>
          </p:nvSpPr>
          <p:spPr bwMode="auto">
            <a:xfrm flipV="1">
              <a:off x="3468" y="3451"/>
              <a:ext cx="16" cy="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69" name="Line 4546"/>
            <p:cNvSpPr>
              <a:spLocks noChangeShapeType="1"/>
            </p:cNvSpPr>
            <p:nvPr/>
          </p:nvSpPr>
          <p:spPr bwMode="auto">
            <a:xfrm>
              <a:off x="3456" y="3446"/>
              <a:ext cx="28" cy="5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70" name="Line 4547"/>
            <p:cNvSpPr>
              <a:spLocks noChangeShapeType="1"/>
            </p:cNvSpPr>
            <p:nvPr/>
          </p:nvSpPr>
          <p:spPr bwMode="auto">
            <a:xfrm>
              <a:off x="3456" y="3446"/>
              <a:ext cx="0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71" name="Line 4548"/>
            <p:cNvSpPr>
              <a:spLocks noChangeShapeType="1"/>
            </p:cNvSpPr>
            <p:nvPr/>
          </p:nvSpPr>
          <p:spPr bwMode="auto">
            <a:xfrm flipV="1">
              <a:off x="3443" y="3446"/>
              <a:ext cx="15" cy="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72" name="Line 4549"/>
            <p:cNvSpPr>
              <a:spLocks noChangeShapeType="1"/>
            </p:cNvSpPr>
            <p:nvPr/>
          </p:nvSpPr>
          <p:spPr bwMode="auto">
            <a:xfrm>
              <a:off x="3312" y="3427"/>
              <a:ext cx="28" cy="14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73" name="Line 4550"/>
            <p:cNvSpPr>
              <a:spLocks noChangeShapeType="1"/>
            </p:cNvSpPr>
            <p:nvPr/>
          </p:nvSpPr>
          <p:spPr bwMode="auto">
            <a:xfrm>
              <a:off x="3312" y="3427"/>
              <a:ext cx="0" cy="3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74" name="Line 4551"/>
            <p:cNvSpPr>
              <a:spLocks noChangeShapeType="1"/>
            </p:cNvSpPr>
            <p:nvPr/>
          </p:nvSpPr>
          <p:spPr bwMode="auto">
            <a:xfrm flipV="1">
              <a:off x="3298" y="3429"/>
              <a:ext cx="13" cy="10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75" name="Line 4552"/>
            <p:cNvSpPr>
              <a:spLocks noChangeShapeType="1"/>
            </p:cNvSpPr>
            <p:nvPr/>
          </p:nvSpPr>
          <p:spPr bwMode="auto">
            <a:xfrm>
              <a:off x="3258" y="3380"/>
              <a:ext cx="1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76" name="Line 4553"/>
            <p:cNvSpPr>
              <a:spLocks noChangeShapeType="1"/>
            </p:cNvSpPr>
            <p:nvPr/>
          </p:nvSpPr>
          <p:spPr bwMode="auto">
            <a:xfrm>
              <a:off x="3384" y="3441"/>
              <a:ext cx="25" cy="8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77" name="Line 4554"/>
            <p:cNvSpPr>
              <a:spLocks noChangeShapeType="1"/>
            </p:cNvSpPr>
            <p:nvPr/>
          </p:nvSpPr>
          <p:spPr bwMode="auto">
            <a:xfrm>
              <a:off x="3384" y="3441"/>
              <a:ext cx="0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78" name="Line 4555"/>
            <p:cNvSpPr>
              <a:spLocks noChangeShapeType="1"/>
            </p:cNvSpPr>
            <p:nvPr/>
          </p:nvSpPr>
          <p:spPr bwMode="auto">
            <a:xfrm flipV="1">
              <a:off x="3368" y="3442"/>
              <a:ext cx="15" cy="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79" name="Line 4556"/>
            <p:cNvSpPr>
              <a:spLocks noChangeShapeType="1"/>
            </p:cNvSpPr>
            <p:nvPr/>
          </p:nvSpPr>
          <p:spPr bwMode="auto">
            <a:xfrm flipV="1">
              <a:off x="3270" y="3407"/>
              <a:ext cx="14" cy="15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80" name="Line 4557"/>
            <p:cNvSpPr>
              <a:spLocks noChangeShapeType="1"/>
            </p:cNvSpPr>
            <p:nvPr/>
          </p:nvSpPr>
          <p:spPr bwMode="auto">
            <a:xfrm>
              <a:off x="3284" y="3407"/>
              <a:ext cx="0" cy="3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81" name="Line 4558"/>
            <p:cNvSpPr>
              <a:spLocks noChangeShapeType="1"/>
            </p:cNvSpPr>
            <p:nvPr/>
          </p:nvSpPr>
          <p:spPr bwMode="auto">
            <a:xfrm>
              <a:off x="3286" y="3410"/>
              <a:ext cx="1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82" name="Line 4559"/>
            <p:cNvSpPr>
              <a:spLocks noChangeShapeType="1"/>
            </p:cNvSpPr>
            <p:nvPr/>
          </p:nvSpPr>
          <p:spPr bwMode="auto">
            <a:xfrm>
              <a:off x="3286" y="3408"/>
              <a:ext cx="1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83" name="Line 4560"/>
            <p:cNvSpPr>
              <a:spLocks noChangeShapeType="1"/>
            </p:cNvSpPr>
            <p:nvPr/>
          </p:nvSpPr>
          <p:spPr bwMode="auto">
            <a:xfrm>
              <a:off x="3289" y="3410"/>
              <a:ext cx="23" cy="1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84" name="Line 4561"/>
            <p:cNvSpPr>
              <a:spLocks noChangeShapeType="1"/>
            </p:cNvSpPr>
            <p:nvPr/>
          </p:nvSpPr>
          <p:spPr bwMode="auto">
            <a:xfrm>
              <a:off x="3258" y="3377"/>
              <a:ext cx="1" cy="3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85" name="Line 4562"/>
            <p:cNvSpPr>
              <a:spLocks noChangeShapeType="1"/>
            </p:cNvSpPr>
            <p:nvPr/>
          </p:nvSpPr>
          <p:spPr bwMode="auto">
            <a:xfrm>
              <a:off x="3261" y="3380"/>
              <a:ext cx="23" cy="2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86" name="Line 4563"/>
            <p:cNvSpPr>
              <a:spLocks noChangeShapeType="1"/>
            </p:cNvSpPr>
            <p:nvPr/>
          </p:nvSpPr>
          <p:spPr bwMode="auto">
            <a:xfrm>
              <a:off x="3428" y="3439"/>
              <a:ext cx="26" cy="6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87" name="Line 4564"/>
            <p:cNvSpPr>
              <a:spLocks noChangeShapeType="1"/>
            </p:cNvSpPr>
            <p:nvPr/>
          </p:nvSpPr>
          <p:spPr bwMode="auto">
            <a:xfrm>
              <a:off x="3428" y="3439"/>
              <a:ext cx="0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88" name="Line 4565"/>
            <p:cNvSpPr>
              <a:spLocks noChangeShapeType="1"/>
            </p:cNvSpPr>
            <p:nvPr/>
          </p:nvSpPr>
          <p:spPr bwMode="auto">
            <a:xfrm flipV="1">
              <a:off x="3412" y="3440"/>
              <a:ext cx="16" cy="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89" name="Line 4566"/>
            <p:cNvSpPr>
              <a:spLocks noChangeShapeType="1"/>
            </p:cNvSpPr>
            <p:nvPr/>
          </p:nvSpPr>
          <p:spPr bwMode="auto">
            <a:xfrm>
              <a:off x="3356" y="3429"/>
              <a:ext cx="28" cy="10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90" name="Line 4567"/>
            <p:cNvSpPr>
              <a:spLocks noChangeShapeType="1"/>
            </p:cNvSpPr>
            <p:nvPr/>
          </p:nvSpPr>
          <p:spPr bwMode="auto">
            <a:xfrm>
              <a:off x="3356" y="3429"/>
              <a:ext cx="3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91" name="Line 4568"/>
            <p:cNvSpPr>
              <a:spLocks noChangeShapeType="1"/>
            </p:cNvSpPr>
            <p:nvPr/>
          </p:nvSpPr>
          <p:spPr bwMode="auto">
            <a:xfrm flipV="1">
              <a:off x="3340" y="3431"/>
              <a:ext cx="15" cy="8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92" name="Line 4569"/>
            <p:cNvSpPr>
              <a:spLocks noChangeShapeType="1"/>
            </p:cNvSpPr>
            <p:nvPr/>
          </p:nvSpPr>
          <p:spPr bwMode="auto">
            <a:xfrm flipV="1">
              <a:off x="3316" y="3339"/>
              <a:ext cx="16" cy="26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93" name="Line 4570"/>
            <p:cNvSpPr>
              <a:spLocks noChangeShapeType="1"/>
            </p:cNvSpPr>
            <p:nvPr/>
          </p:nvSpPr>
          <p:spPr bwMode="auto">
            <a:xfrm>
              <a:off x="3307" y="3291"/>
              <a:ext cx="25" cy="48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94" name="Line 4571"/>
            <p:cNvSpPr>
              <a:spLocks noChangeShapeType="1"/>
            </p:cNvSpPr>
            <p:nvPr/>
          </p:nvSpPr>
          <p:spPr bwMode="auto">
            <a:xfrm flipH="1">
              <a:off x="3316" y="3363"/>
              <a:ext cx="1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95" name="Line 4572"/>
            <p:cNvSpPr>
              <a:spLocks noChangeShapeType="1"/>
            </p:cNvSpPr>
            <p:nvPr/>
          </p:nvSpPr>
          <p:spPr bwMode="auto">
            <a:xfrm>
              <a:off x="3290" y="3322"/>
              <a:ext cx="26" cy="40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96" name="Line 4573"/>
            <p:cNvSpPr>
              <a:spLocks noChangeShapeType="1"/>
            </p:cNvSpPr>
            <p:nvPr/>
          </p:nvSpPr>
          <p:spPr bwMode="auto">
            <a:xfrm flipV="1">
              <a:off x="3286" y="3388"/>
              <a:ext cx="13" cy="1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97" name="Line 4574"/>
            <p:cNvSpPr>
              <a:spLocks noChangeShapeType="1"/>
            </p:cNvSpPr>
            <p:nvPr/>
          </p:nvSpPr>
          <p:spPr bwMode="auto">
            <a:xfrm>
              <a:off x="3274" y="3351"/>
              <a:ext cx="25" cy="3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98" name="Line 4575"/>
            <p:cNvSpPr>
              <a:spLocks noChangeShapeType="1"/>
            </p:cNvSpPr>
            <p:nvPr/>
          </p:nvSpPr>
          <p:spPr bwMode="auto">
            <a:xfrm flipV="1">
              <a:off x="3303" y="3365"/>
              <a:ext cx="15" cy="2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99" name="Line 4576"/>
            <p:cNvSpPr>
              <a:spLocks noChangeShapeType="1"/>
            </p:cNvSpPr>
            <p:nvPr/>
          </p:nvSpPr>
          <p:spPr bwMode="auto">
            <a:xfrm>
              <a:off x="3328" y="3412"/>
              <a:ext cx="28" cy="1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00" name="Line 4577"/>
            <p:cNvSpPr>
              <a:spLocks noChangeShapeType="1"/>
            </p:cNvSpPr>
            <p:nvPr/>
          </p:nvSpPr>
          <p:spPr bwMode="auto">
            <a:xfrm>
              <a:off x="3328" y="3412"/>
              <a:ext cx="0" cy="3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01" name="Line 4578"/>
            <p:cNvSpPr>
              <a:spLocks noChangeShapeType="1"/>
            </p:cNvSpPr>
            <p:nvPr/>
          </p:nvSpPr>
          <p:spPr bwMode="auto">
            <a:xfrm flipV="1">
              <a:off x="3314" y="3414"/>
              <a:ext cx="13" cy="1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02" name="Line 4579"/>
            <p:cNvSpPr>
              <a:spLocks noChangeShapeType="1"/>
            </p:cNvSpPr>
            <p:nvPr/>
          </p:nvSpPr>
          <p:spPr bwMode="auto">
            <a:xfrm flipV="1">
              <a:off x="3456" y="3438"/>
              <a:ext cx="16" cy="6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03" name="Line 4580"/>
            <p:cNvSpPr>
              <a:spLocks noChangeShapeType="1"/>
            </p:cNvSpPr>
            <p:nvPr/>
          </p:nvSpPr>
          <p:spPr bwMode="auto">
            <a:xfrm>
              <a:off x="3472" y="3438"/>
              <a:ext cx="1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04" name="Line 4581"/>
            <p:cNvSpPr>
              <a:spLocks noChangeShapeType="1"/>
            </p:cNvSpPr>
            <p:nvPr/>
          </p:nvSpPr>
          <p:spPr bwMode="auto">
            <a:xfrm>
              <a:off x="3474" y="3439"/>
              <a:ext cx="1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05" name="Line 4582"/>
            <p:cNvSpPr>
              <a:spLocks noChangeShapeType="1"/>
            </p:cNvSpPr>
            <p:nvPr/>
          </p:nvSpPr>
          <p:spPr bwMode="auto">
            <a:xfrm flipV="1">
              <a:off x="3487" y="3443"/>
              <a:ext cx="13" cy="8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06" name="Line 4583"/>
            <p:cNvSpPr>
              <a:spLocks noChangeShapeType="1"/>
            </p:cNvSpPr>
            <p:nvPr/>
          </p:nvSpPr>
          <p:spPr bwMode="auto">
            <a:xfrm>
              <a:off x="3474" y="3438"/>
              <a:ext cx="1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07" name="Line 4584"/>
            <p:cNvSpPr>
              <a:spLocks noChangeShapeType="1"/>
            </p:cNvSpPr>
            <p:nvPr/>
          </p:nvSpPr>
          <p:spPr bwMode="auto">
            <a:xfrm>
              <a:off x="3478" y="3439"/>
              <a:ext cx="22" cy="4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08" name="Line 4585"/>
            <p:cNvSpPr>
              <a:spLocks noChangeShapeType="1"/>
            </p:cNvSpPr>
            <p:nvPr/>
          </p:nvSpPr>
          <p:spPr bwMode="auto">
            <a:xfrm>
              <a:off x="3400" y="3430"/>
              <a:ext cx="26" cy="10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09" name="Line 4586"/>
            <p:cNvSpPr>
              <a:spLocks noChangeShapeType="1"/>
            </p:cNvSpPr>
            <p:nvPr/>
          </p:nvSpPr>
          <p:spPr bwMode="auto">
            <a:xfrm>
              <a:off x="3400" y="3430"/>
              <a:ext cx="3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10" name="Line 4587"/>
            <p:cNvSpPr>
              <a:spLocks noChangeShapeType="1"/>
            </p:cNvSpPr>
            <p:nvPr/>
          </p:nvSpPr>
          <p:spPr bwMode="auto">
            <a:xfrm flipV="1">
              <a:off x="3384" y="3432"/>
              <a:ext cx="15" cy="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11" name="Line 4588"/>
            <p:cNvSpPr>
              <a:spLocks noChangeShapeType="1"/>
            </p:cNvSpPr>
            <p:nvPr/>
          </p:nvSpPr>
          <p:spPr bwMode="auto">
            <a:xfrm>
              <a:off x="3303" y="3389"/>
              <a:ext cx="25" cy="24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12" name="Line 4589"/>
            <p:cNvSpPr>
              <a:spLocks noChangeShapeType="1"/>
            </p:cNvSpPr>
            <p:nvPr/>
          </p:nvSpPr>
          <p:spPr bwMode="auto">
            <a:xfrm flipV="1">
              <a:off x="3359" y="3416"/>
              <a:ext cx="13" cy="1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13" name="Line 4590"/>
            <p:cNvSpPr>
              <a:spLocks noChangeShapeType="1"/>
            </p:cNvSpPr>
            <p:nvPr/>
          </p:nvSpPr>
          <p:spPr bwMode="auto">
            <a:xfrm>
              <a:off x="3372" y="3416"/>
              <a:ext cx="1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14" name="Line 4591"/>
            <p:cNvSpPr>
              <a:spLocks noChangeShapeType="1"/>
            </p:cNvSpPr>
            <p:nvPr/>
          </p:nvSpPr>
          <p:spPr bwMode="auto">
            <a:xfrm>
              <a:off x="3374" y="3416"/>
              <a:ext cx="26" cy="15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15" name="Line 4592"/>
            <p:cNvSpPr>
              <a:spLocks noChangeShapeType="1"/>
            </p:cNvSpPr>
            <p:nvPr/>
          </p:nvSpPr>
          <p:spPr bwMode="auto">
            <a:xfrm>
              <a:off x="3444" y="3429"/>
              <a:ext cx="26" cy="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16" name="Line 4593"/>
            <p:cNvSpPr>
              <a:spLocks noChangeShapeType="1"/>
            </p:cNvSpPr>
            <p:nvPr/>
          </p:nvSpPr>
          <p:spPr bwMode="auto">
            <a:xfrm>
              <a:off x="3444" y="3429"/>
              <a:ext cx="2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17" name="Line 4594"/>
            <p:cNvSpPr>
              <a:spLocks noChangeShapeType="1"/>
            </p:cNvSpPr>
            <p:nvPr/>
          </p:nvSpPr>
          <p:spPr bwMode="auto">
            <a:xfrm flipV="1">
              <a:off x="3428" y="3431"/>
              <a:ext cx="15" cy="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18" name="Line 4595"/>
            <p:cNvSpPr>
              <a:spLocks noChangeShapeType="1"/>
            </p:cNvSpPr>
            <p:nvPr/>
          </p:nvSpPr>
          <p:spPr bwMode="auto">
            <a:xfrm>
              <a:off x="3344" y="3396"/>
              <a:ext cx="28" cy="19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19" name="Line 4596"/>
            <p:cNvSpPr>
              <a:spLocks noChangeShapeType="1"/>
            </p:cNvSpPr>
            <p:nvPr/>
          </p:nvSpPr>
          <p:spPr bwMode="auto">
            <a:xfrm>
              <a:off x="3344" y="3396"/>
              <a:ext cx="1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20" name="Line 4597"/>
            <p:cNvSpPr>
              <a:spLocks noChangeShapeType="1"/>
            </p:cNvSpPr>
            <p:nvPr/>
          </p:nvSpPr>
          <p:spPr bwMode="auto">
            <a:xfrm flipV="1">
              <a:off x="3331" y="3397"/>
              <a:ext cx="12" cy="14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21" name="Line 4598"/>
            <p:cNvSpPr>
              <a:spLocks noChangeShapeType="1"/>
            </p:cNvSpPr>
            <p:nvPr/>
          </p:nvSpPr>
          <p:spPr bwMode="auto">
            <a:xfrm>
              <a:off x="3318" y="3366"/>
              <a:ext cx="24" cy="30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22" name="Line 4599"/>
            <p:cNvSpPr>
              <a:spLocks noChangeShapeType="1"/>
            </p:cNvSpPr>
            <p:nvPr/>
          </p:nvSpPr>
          <p:spPr bwMode="auto">
            <a:xfrm flipV="1">
              <a:off x="3400" y="3419"/>
              <a:ext cx="16" cy="10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23" name="Line 4600"/>
            <p:cNvSpPr>
              <a:spLocks noChangeShapeType="1"/>
            </p:cNvSpPr>
            <p:nvPr/>
          </p:nvSpPr>
          <p:spPr bwMode="auto">
            <a:xfrm>
              <a:off x="3416" y="3419"/>
              <a:ext cx="1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24" name="Line 4601"/>
            <p:cNvSpPr>
              <a:spLocks noChangeShapeType="1"/>
            </p:cNvSpPr>
            <p:nvPr/>
          </p:nvSpPr>
          <p:spPr bwMode="auto">
            <a:xfrm>
              <a:off x="3418" y="3419"/>
              <a:ext cx="26" cy="10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25" name="Line 4602"/>
            <p:cNvSpPr>
              <a:spLocks noChangeShapeType="1"/>
            </p:cNvSpPr>
            <p:nvPr/>
          </p:nvSpPr>
          <p:spPr bwMode="auto">
            <a:xfrm flipV="1">
              <a:off x="3346" y="3376"/>
              <a:ext cx="14" cy="18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26" name="Line 4603"/>
            <p:cNvSpPr>
              <a:spLocks noChangeShapeType="1"/>
            </p:cNvSpPr>
            <p:nvPr/>
          </p:nvSpPr>
          <p:spPr bwMode="auto">
            <a:xfrm>
              <a:off x="3334" y="3341"/>
              <a:ext cx="26" cy="35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27" name="Line 4604"/>
            <p:cNvSpPr>
              <a:spLocks noChangeShapeType="1"/>
            </p:cNvSpPr>
            <p:nvPr/>
          </p:nvSpPr>
          <p:spPr bwMode="auto">
            <a:xfrm flipV="1">
              <a:off x="3374" y="3401"/>
              <a:ext cx="14" cy="14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28" name="Line 4605"/>
            <p:cNvSpPr>
              <a:spLocks noChangeShapeType="1"/>
            </p:cNvSpPr>
            <p:nvPr/>
          </p:nvSpPr>
          <p:spPr bwMode="auto">
            <a:xfrm>
              <a:off x="3388" y="3401"/>
              <a:ext cx="1" cy="3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29" name="Line 4606"/>
            <p:cNvSpPr>
              <a:spLocks noChangeShapeType="1"/>
            </p:cNvSpPr>
            <p:nvPr/>
          </p:nvSpPr>
          <p:spPr bwMode="auto">
            <a:xfrm>
              <a:off x="3390" y="3404"/>
              <a:ext cx="1" cy="2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30" name="Line 4607"/>
            <p:cNvSpPr>
              <a:spLocks noChangeShapeType="1"/>
            </p:cNvSpPr>
            <p:nvPr/>
          </p:nvSpPr>
          <p:spPr bwMode="auto">
            <a:xfrm>
              <a:off x="3390" y="3403"/>
              <a:ext cx="1" cy="1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31" name="Line 4608"/>
            <p:cNvSpPr>
              <a:spLocks noChangeShapeType="1"/>
            </p:cNvSpPr>
            <p:nvPr/>
          </p:nvSpPr>
          <p:spPr bwMode="auto">
            <a:xfrm>
              <a:off x="3393" y="3404"/>
              <a:ext cx="24" cy="15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32" name="Line 4609"/>
            <p:cNvSpPr>
              <a:spLocks noChangeShapeType="1"/>
            </p:cNvSpPr>
            <p:nvPr/>
          </p:nvSpPr>
          <p:spPr bwMode="auto">
            <a:xfrm>
              <a:off x="3362" y="3377"/>
              <a:ext cx="24" cy="24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33" name="Line 4610"/>
            <p:cNvSpPr>
              <a:spLocks noChangeShapeType="1"/>
            </p:cNvSpPr>
            <p:nvPr/>
          </p:nvSpPr>
          <p:spPr bwMode="auto">
            <a:xfrm flipH="1">
              <a:off x="2709" y="3698"/>
              <a:ext cx="791" cy="38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34" name="Line 4611"/>
            <p:cNvSpPr>
              <a:spLocks noChangeShapeType="1"/>
            </p:cNvSpPr>
            <p:nvPr/>
          </p:nvSpPr>
          <p:spPr bwMode="auto">
            <a:xfrm>
              <a:off x="1337" y="3859"/>
              <a:ext cx="1372" cy="2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35" name="Line 4612"/>
            <p:cNvSpPr>
              <a:spLocks noChangeShapeType="1"/>
            </p:cNvSpPr>
            <p:nvPr/>
          </p:nvSpPr>
          <p:spPr bwMode="auto">
            <a:xfrm flipV="1">
              <a:off x="1337" y="3610"/>
              <a:ext cx="519" cy="2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36" name="Line 4613"/>
            <p:cNvSpPr>
              <a:spLocks noChangeShapeType="1"/>
            </p:cNvSpPr>
            <p:nvPr/>
          </p:nvSpPr>
          <p:spPr bwMode="auto">
            <a:xfrm>
              <a:off x="3107" y="3635"/>
              <a:ext cx="393" cy="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37" name="Line 4614"/>
            <p:cNvSpPr>
              <a:spLocks noChangeShapeType="1"/>
            </p:cNvSpPr>
            <p:nvPr/>
          </p:nvSpPr>
          <p:spPr bwMode="auto">
            <a:xfrm flipV="1">
              <a:off x="1337" y="3596"/>
              <a:ext cx="1" cy="2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38" name="Line 4615"/>
            <p:cNvSpPr>
              <a:spLocks noChangeShapeType="1"/>
            </p:cNvSpPr>
            <p:nvPr/>
          </p:nvSpPr>
          <p:spPr bwMode="auto">
            <a:xfrm flipV="1">
              <a:off x="1337" y="3099"/>
              <a:ext cx="1" cy="49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39" name="Line 4616"/>
            <p:cNvSpPr>
              <a:spLocks noChangeShapeType="1"/>
            </p:cNvSpPr>
            <p:nvPr/>
          </p:nvSpPr>
          <p:spPr bwMode="auto">
            <a:xfrm flipV="1">
              <a:off x="3500" y="3443"/>
              <a:ext cx="1" cy="25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40" name="Line 4617"/>
            <p:cNvSpPr>
              <a:spLocks noChangeShapeType="1"/>
            </p:cNvSpPr>
            <p:nvPr/>
          </p:nvSpPr>
          <p:spPr bwMode="auto">
            <a:xfrm flipV="1">
              <a:off x="2709" y="3825"/>
              <a:ext cx="0" cy="2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41" name="Line 4618"/>
            <p:cNvSpPr>
              <a:spLocks noChangeShapeType="1"/>
            </p:cNvSpPr>
            <p:nvPr/>
          </p:nvSpPr>
          <p:spPr bwMode="auto">
            <a:xfrm flipV="1">
              <a:off x="1681" y="3906"/>
              <a:ext cx="15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42" name="Line 4619"/>
            <p:cNvSpPr>
              <a:spLocks noChangeShapeType="1"/>
            </p:cNvSpPr>
            <p:nvPr/>
          </p:nvSpPr>
          <p:spPr bwMode="auto">
            <a:xfrm flipV="1">
              <a:off x="2023" y="3961"/>
              <a:ext cx="16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43" name="Line 4620"/>
            <p:cNvSpPr>
              <a:spLocks noChangeShapeType="1"/>
            </p:cNvSpPr>
            <p:nvPr/>
          </p:nvSpPr>
          <p:spPr bwMode="auto">
            <a:xfrm flipV="1">
              <a:off x="2365" y="4016"/>
              <a:ext cx="16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44" name="Line 4621"/>
            <p:cNvSpPr>
              <a:spLocks noChangeShapeType="1"/>
            </p:cNvSpPr>
            <p:nvPr/>
          </p:nvSpPr>
          <p:spPr bwMode="auto">
            <a:xfrm flipV="1">
              <a:off x="3141" y="3643"/>
              <a:ext cx="16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45" name="Line 4622"/>
            <p:cNvSpPr>
              <a:spLocks noChangeShapeType="1"/>
            </p:cNvSpPr>
            <p:nvPr/>
          </p:nvSpPr>
          <p:spPr bwMode="auto">
            <a:xfrm flipV="1">
              <a:off x="2709" y="4070"/>
              <a:ext cx="15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46" name="Line 4623"/>
            <p:cNvSpPr>
              <a:spLocks noChangeShapeType="1"/>
            </p:cNvSpPr>
            <p:nvPr/>
          </p:nvSpPr>
          <p:spPr bwMode="auto">
            <a:xfrm flipV="1">
              <a:off x="3484" y="3698"/>
              <a:ext cx="16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47" name="Rectangle 4624"/>
            <p:cNvSpPr>
              <a:spLocks noChangeArrowheads="1"/>
            </p:cNvSpPr>
            <p:nvPr/>
          </p:nvSpPr>
          <p:spPr bwMode="auto">
            <a:xfrm>
              <a:off x="1774" y="4022"/>
              <a:ext cx="151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US" sz="2000" i="1">
                  <a:solidFill>
                    <a:srgbClr val="333399"/>
                  </a:solidFill>
                  <a:latin typeface="Comic Sans MS" pitchFamily="66" charset="0"/>
                  <a:cs typeface="Arial" charset="0"/>
                </a:rPr>
                <a:t>D</a:t>
              </a:r>
            </a:p>
          </p:txBody>
        </p:sp>
        <p:sp>
          <p:nvSpPr>
            <p:cNvPr id="30948" name="Line 4625"/>
            <p:cNvSpPr>
              <a:spLocks noChangeShapeType="1"/>
            </p:cNvSpPr>
            <p:nvPr/>
          </p:nvSpPr>
          <p:spPr bwMode="auto">
            <a:xfrm>
              <a:off x="2690" y="4075"/>
              <a:ext cx="19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49" name="Line 4626"/>
            <p:cNvSpPr>
              <a:spLocks noChangeShapeType="1"/>
            </p:cNvSpPr>
            <p:nvPr/>
          </p:nvSpPr>
          <p:spPr bwMode="auto">
            <a:xfrm>
              <a:off x="2888" y="3980"/>
              <a:ext cx="18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50" name="Line 4627"/>
            <p:cNvSpPr>
              <a:spLocks noChangeShapeType="1"/>
            </p:cNvSpPr>
            <p:nvPr/>
          </p:nvSpPr>
          <p:spPr bwMode="auto">
            <a:xfrm>
              <a:off x="1535" y="3763"/>
              <a:ext cx="18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51" name="Line 4628"/>
            <p:cNvSpPr>
              <a:spLocks noChangeShapeType="1"/>
            </p:cNvSpPr>
            <p:nvPr/>
          </p:nvSpPr>
          <p:spPr bwMode="auto">
            <a:xfrm>
              <a:off x="3086" y="3886"/>
              <a:ext cx="18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52" name="Line 4629"/>
            <p:cNvSpPr>
              <a:spLocks noChangeShapeType="1"/>
            </p:cNvSpPr>
            <p:nvPr/>
          </p:nvSpPr>
          <p:spPr bwMode="auto">
            <a:xfrm>
              <a:off x="1733" y="3669"/>
              <a:ext cx="18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53" name="Line 4630"/>
            <p:cNvSpPr>
              <a:spLocks noChangeShapeType="1"/>
            </p:cNvSpPr>
            <p:nvPr/>
          </p:nvSpPr>
          <p:spPr bwMode="auto">
            <a:xfrm>
              <a:off x="3284" y="3790"/>
              <a:ext cx="18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54" name="Line 4631"/>
            <p:cNvSpPr>
              <a:spLocks noChangeShapeType="1"/>
            </p:cNvSpPr>
            <p:nvPr/>
          </p:nvSpPr>
          <p:spPr bwMode="auto">
            <a:xfrm>
              <a:off x="3482" y="3695"/>
              <a:ext cx="18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55" name="Rectangle 4632"/>
            <p:cNvSpPr>
              <a:spLocks noChangeArrowheads="1"/>
            </p:cNvSpPr>
            <p:nvPr/>
          </p:nvSpPr>
          <p:spPr bwMode="auto">
            <a:xfrm>
              <a:off x="3396" y="3901"/>
              <a:ext cx="179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US" sz="2000" i="1">
                  <a:solidFill>
                    <a:srgbClr val="333399"/>
                  </a:solidFill>
                  <a:latin typeface="Comic Sans MS" pitchFamily="66" charset="0"/>
                  <a:cs typeface="Arial" charset="0"/>
                </a:rPr>
                <a:t>C</a:t>
              </a:r>
            </a:p>
          </p:txBody>
        </p:sp>
        <p:sp>
          <p:nvSpPr>
            <p:cNvPr id="30956" name="Line 4633"/>
            <p:cNvSpPr>
              <a:spLocks noChangeShapeType="1"/>
            </p:cNvSpPr>
            <p:nvPr/>
          </p:nvSpPr>
          <p:spPr bwMode="auto">
            <a:xfrm>
              <a:off x="1337" y="3605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57" name="Line 4634"/>
            <p:cNvSpPr>
              <a:spLocks noChangeShapeType="1"/>
            </p:cNvSpPr>
            <p:nvPr/>
          </p:nvSpPr>
          <p:spPr bwMode="auto">
            <a:xfrm>
              <a:off x="1337" y="3555"/>
              <a:ext cx="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58" name="Line 4635"/>
            <p:cNvSpPr>
              <a:spLocks noChangeShapeType="1"/>
            </p:cNvSpPr>
            <p:nvPr/>
          </p:nvSpPr>
          <p:spPr bwMode="auto">
            <a:xfrm>
              <a:off x="1337" y="3504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59" name="Line 4636"/>
            <p:cNvSpPr>
              <a:spLocks noChangeShapeType="1"/>
            </p:cNvSpPr>
            <p:nvPr/>
          </p:nvSpPr>
          <p:spPr bwMode="auto">
            <a:xfrm>
              <a:off x="1337" y="3453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60" name="Line 4637"/>
            <p:cNvSpPr>
              <a:spLocks noChangeShapeType="1"/>
            </p:cNvSpPr>
            <p:nvPr/>
          </p:nvSpPr>
          <p:spPr bwMode="auto">
            <a:xfrm>
              <a:off x="1337" y="3403"/>
              <a:ext cx="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61" name="Line 4638"/>
            <p:cNvSpPr>
              <a:spLocks noChangeShapeType="1"/>
            </p:cNvSpPr>
            <p:nvPr/>
          </p:nvSpPr>
          <p:spPr bwMode="auto">
            <a:xfrm>
              <a:off x="1337" y="3352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62" name="Line 4639"/>
            <p:cNvSpPr>
              <a:spLocks noChangeShapeType="1"/>
            </p:cNvSpPr>
            <p:nvPr/>
          </p:nvSpPr>
          <p:spPr bwMode="auto">
            <a:xfrm>
              <a:off x="1337" y="3301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63" name="Line 4640"/>
            <p:cNvSpPr>
              <a:spLocks noChangeShapeType="1"/>
            </p:cNvSpPr>
            <p:nvPr/>
          </p:nvSpPr>
          <p:spPr bwMode="auto">
            <a:xfrm>
              <a:off x="1337" y="3251"/>
              <a:ext cx="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64" name="Line 4641"/>
            <p:cNvSpPr>
              <a:spLocks noChangeShapeType="1"/>
            </p:cNvSpPr>
            <p:nvPr/>
          </p:nvSpPr>
          <p:spPr bwMode="auto">
            <a:xfrm>
              <a:off x="1337" y="3200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65" name="Line 4642"/>
            <p:cNvSpPr>
              <a:spLocks noChangeShapeType="1"/>
            </p:cNvSpPr>
            <p:nvPr/>
          </p:nvSpPr>
          <p:spPr bwMode="auto">
            <a:xfrm>
              <a:off x="1337" y="3150"/>
              <a:ext cx="1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66" name="Line 4643"/>
            <p:cNvSpPr>
              <a:spLocks noChangeShapeType="1"/>
            </p:cNvSpPr>
            <p:nvPr/>
          </p:nvSpPr>
          <p:spPr bwMode="auto">
            <a:xfrm>
              <a:off x="1337" y="3099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67" name="Rectangle 4644"/>
            <p:cNvSpPr>
              <a:spLocks noChangeArrowheads="1"/>
            </p:cNvSpPr>
            <p:nvPr/>
          </p:nvSpPr>
          <p:spPr bwMode="auto">
            <a:xfrm rot="-5400000">
              <a:off x="993" y="3434"/>
              <a:ext cx="41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i="1">
                  <a:solidFill>
                    <a:srgbClr val="333399"/>
                  </a:solidFill>
                  <a:latin typeface="Comic Sans MS" pitchFamily="66" charset="0"/>
                  <a:cs typeface="Arial" charset="0"/>
                </a:rPr>
                <a:t>P(D| C)</a:t>
              </a:r>
            </a:p>
          </p:txBody>
        </p:sp>
      </p:grpSp>
      <p:sp>
        <p:nvSpPr>
          <p:cNvPr id="30740" name="Rectangle 46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Conditional probability density func. (CPDs)</a:t>
            </a:r>
          </a:p>
        </p:txBody>
      </p:sp>
      <p:sp>
        <p:nvSpPr>
          <p:cNvPr id="4648" name="Slide Number Placeholder 46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FC620-C6B9-49BD-AA1C-2FA7D4C50EAA}" type="slidenum">
              <a:rPr lang="en-US" altLang="en-US" smtClean="0"/>
              <a:pPr/>
              <a:t>33</a:t>
            </a:fld>
            <a:endParaRPr lang="en-US" altLang="en-US"/>
          </a:p>
        </p:txBody>
      </p:sp>
      <p:sp>
        <p:nvSpPr>
          <p:cNvPr id="4649" name="Footer Placeholder 464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© Eric Xing @ CMU, 2006-2011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957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Conditional Independencies</a:t>
            </a:r>
          </a:p>
        </p:txBody>
      </p:sp>
      <p:sp>
        <p:nvSpPr>
          <p:cNvPr id="12294" name="Oval 3"/>
          <p:cNvSpPr>
            <a:spLocks noChangeArrowheads="1"/>
          </p:cNvSpPr>
          <p:nvPr/>
        </p:nvSpPr>
        <p:spPr bwMode="auto">
          <a:xfrm>
            <a:off x="2471738" y="3949700"/>
            <a:ext cx="615950" cy="5397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Oval 4"/>
          <p:cNvSpPr>
            <a:spLocks noChangeArrowheads="1"/>
          </p:cNvSpPr>
          <p:nvPr/>
        </p:nvSpPr>
        <p:spPr bwMode="auto">
          <a:xfrm>
            <a:off x="4198938" y="2514600"/>
            <a:ext cx="615950" cy="5397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Rectangle 5"/>
          <p:cNvSpPr>
            <a:spLocks noChangeArrowheads="1"/>
          </p:cNvSpPr>
          <p:nvPr/>
        </p:nvSpPr>
        <p:spPr bwMode="auto">
          <a:xfrm>
            <a:off x="2609850" y="4025900"/>
            <a:ext cx="4222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/>
              <a:t>X</a:t>
            </a:r>
            <a:r>
              <a:rPr lang="en-US" sz="1800" baseline="-25000"/>
              <a:t>1</a:t>
            </a:r>
          </a:p>
        </p:txBody>
      </p:sp>
      <p:sp>
        <p:nvSpPr>
          <p:cNvPr id="12297" name="Line 6"/>
          <p:cNvSpPr>
            <a:spLocks noChangeShapeType="1"/>
          </p:cNvSpPr>
          <p:nvPr/>
        </p:nvSpPr>
        <p:spPr bwMode="auto">
          <a:xfrm flipV="1">
            <a:off x="2871788" y="3073400"/>
            <a:ext cx="1625600" cy="869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Rectangle 7"/>
          <p:cNvSpPr>
            <a:spLocks noChangeArrowheads="1"/>
          </p:cNvSpPr>
          <p:nvPr/>
        </p:nvSpPr>
        <p:spPr bwMode="auto">
          <a:xfrm>
            <a:off x="4329113" y="2528888"/>
            <a:ext cx="376237" cy="37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2800" baseline="-25000"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sp>
        <p:nvSpPr>
          <p:cNvPr id="613384" name="Text Box 8"/>
          <p:cNvSpPr txBox="1">
            <a:spLocks noChangeArrowheads="1"/>
          </p:cNvSpPr>
          <p:nvPr/>
        </p:nvSpPr>
        <p:spPr bwMode="auto">
          <a:xfrm>
            <a:off x="7258050" y="3997325"/>
            <a:ext cx="1254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333399"/>
                </a:solidFill>
              </a:rPr>
              <a:t>Features</a:t>
            </a:r>
          </a:p>
        </p:txBody>
      </p:sp>
      <p:sp>
        <p:nvSpPr>
          <p:cNvPr id="613385" name="Text Box 9"/>
          <p:cNvSpPr txBox="1">
            <a:spLocks noChangeArrowheads="1"/>
          </p:cNvSpPr>
          <p:nvPr/>
        </p:nvSpPr>
        <p:spPr bwMode="auto">
          <a:xfrm>
            <a:off x="7353300" y="2581275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>
                <a:solidFill>
                  <a:srgbClr val="333399"/>
                </a:solidFill>
              </a:rPr>
              <a:t>Label</a:t>
            </a:r>
          </a:p>
        </p:txBody>
      </p:sp>
      <p:sp>
        <p:nvSpPr>
          <p:cNvPr id="12301" name="Oval 10"/>
          <p:cNvSpPr>
            <a:spLocks noChangeArrowheads="1"/>
          </p:cNvSpPr>
          <p:nvPr/>
        </p:nvSpPr>
        <p:spPr bwMode="auto">
          <a:xfrm>
            <a:off x="3348038" y="3962400"/>
            <a:ext cx="615950" cy="5397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Rectangle 11"/>
          <p:cNvSpPr>
            <a:spLocks noChangeArrowheads="1"/>
          </p:cNvSpPr>
          <p:nvPr/>
        </p:nvSpPr>
        <p:spPr bwMode="auto">
          <a:xfrm>
            <a:off x="3486150" y="4038600"/>
            <a:ext cx="4222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/>
              <a:t>X</a:t>
            </a:r>
            <a:r>
              <a:rPr lang="en-US" sz="1800" baseline="-25000"/>
              <a:t>2</a:t>
            </a:r>
          </a:p>
        </p:txBody>
      </p:sp>
      <p:sp>
        <p:nvSpPr>
          <p:cNvPr id="12303" name="Oval 12"/>
          <p:cNvSpPr>
            <a:spLocks noChangeArrowheads="1"/>
          </p:cNvSpPr>
          <p:nvPr/>
        </p:nvSpPr>
        <p:spPr bwMode="auto">
          <a:xfrm>
            <a:off x="4833938" y="3937000"/>
            <a:ext cx="615950" cy="5397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Rectangle 13"/>
          <p:cNvSpPr>
            <a:spLocks noChangeArrowheads="1"/>
          </p:cNvSpPr>
          <p:nvPr/>
        </p:nvSpPr>
        <p:spPr bwMode="auto">
          <a:xfrm>
            <a:off x="4876800" y="4013200"/>
            <a:ext cx="56673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/>
              <a:t>X</a:t>
            </a:r>
            <a:r>
              <a:rPr lang="en-US" sz="1800" baseline="-25000"/>
              <a:t>n-1</a:t>
            </a:r>
          </a:p>
        </p:txBody>
      </p:sp>
      <p:sp>
        <p:nvSpPr>
          <p:cNvPr id="12305" name="Oval 14"/>
          <p:cNvSpPr>
            <a:spLocks noChangeArrowheads="1"/>
          </p:cNvSpPr>
          <p:nvPr/>
        </p:nvSpPr>
        <p:spPr bwMode="auto">
          <a:xfrm>
            <a:off x="5799138" y="3937000"/>
            <a:ext cx="615950" cy="5397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5937250" y="4013200"/>
            <a:ext cx="431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/>
              <a:t>X</a:t>
            </a:r>
            <a:r>
              <a:rPr lang="en-US" sz="1800" baseline="-25000"/>
              <a:t>n</a:t>
            </a:r>
          </a:p>
        </p:txBody>
      </p:sp>
      <p:sp>
        <p:nvSpPr>
          <p:cNvPr id="12307" name="Line 16"/>
          <p:cNvSpPr>
            <a:spLocks noChangeShapeType="1"/>
          </p:cNvSpPr>
          <p:nvPr/>
        </p:nvSpPr>
        <p:spPr bwMode="auto">
          <a:xfrm>
            <a:off x="4076700" y="4235450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8" name="Line 17"/>
          <p:cNvSpPr>
            <a:spLocks noChangeShapeType="1"/>
          </p:cNvSpPr>
          <p:nvPr/>
        </p:nvSpPr>
        <p:spPr bwMode="auto">
          <a:xfrm flipV="1">
            <a:off x="3760788" y="3022600"/>
            <a:ext cx="749300" cy="946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9" name="Line 18"/>
          <p:cNvSpPr>
            <a:spLocks noChangeShapeType="1"/>
          </p:cNvSpPr>
          <p:nvPr/>
        </p:nvSpPr>
        <p:spPr bwMode="auto">
          <a:xfrm flipH="1" flipV="1">
            <a:off x="4484688" y="3022600"/>
            <a:ext cx="609600" cy="933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10" name="Line 19"/>
          <p:cNvSpPr>
            <a:spLocks noChangeShapeType="1"/>
          </p:cNvSpPr>
          <p:nvPr/>
        </p:nvSpPr>
        <p:spPr bwMode="auto">
          <a:xfrm flipH="1" flipV="1">
            <a:off x="4497388" y="3048000"/>
            <a:ext cx="1536700" cy="895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47750" y="5048250"/>
            <a:ext cx="28479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What is this model</a:t>
            </a:r>
          </a:p>
          <a:p>
            <a:pPr>
              <a:defRPr/>
            </a:pPr>
            <a:endParaRPr lang="en-US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/>
              <a:t>When Y is observed?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/>
              <a:t>When Y is unobserved?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FC620-C6B9-49BD-AA1C-2FA7D4C50EAA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© Eric Xing @ CMU, 2006-2011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30172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384" grpId="0"/>
      <p:bldP spid="61338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Conditionally Independent Observations</a:t>
            </a:r>
          </a:p>
        </p:txBody>
      </p:sp>
      <p:sp>
        <p:nvSpPr>
          <p:cNvPr id="35843" name="Oval 5"/>
          <p:cNvSpPr>
            <a:spLocks noChangeArrowheads="1"/>
          </p:cNvSpPr>
          <p:nvPr/>
        </p:nvSpPr>
        <p:spPr bwMode="auto">
          <a:xfrm>
            <a:off x="4198938" y="1854200"/>
            <a:ext cx="615950" cy="53975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4" name="Rectangle 9"/>
          <p:cNvSpPr>
            <a:spLocks noChangeArrowheads="1"/>
          </p:cNvSpPr>
          <p:nvPr/>
        </p:nvSpPr>
        <p:spPr bwMode="auto">
          <a:xfrm>
            <a:off x="4356100" y="1922463"/>
            <a:ext cx="376238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2000">
                <a:latin typeface="Symbol" pitchFamily="18" charset="2"/>
              </a:rPr>
              <a:t>q</a:t>
            </a:r>
            <a:endParaRPr lang="en-US" sz="2000" baseline="-25000">
              <a:latin typeface="Symbol" pitchFamily="18" charset="2"/>
            </a:endParaRPr>
          </a:p>
        </p:txBody>
      </p:sp>
      <p:sp>
        <p:nvSpPr>
          <p:cNvPr id="35845" name="Text Box 10"/>
          <p:cNvSpPr txBox="1">
            <a:spLocks noChangeArrowheads="1"/>
          </p:cNvSpPr>
          <p:nvPr/>
        </p:nvSpPr>
        <p:spPr bwMode="auto">
          <a:xfrm>
            <a:off x="6642100" y="3298825"/>
            <a:ext cx="19383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333399"/>
                </a:solidFill>
              </a:rPr>
              <a:t>Data = {y</a:t>
            </a:r>
            <a:r>
              <a:rPr lang="en-US" sz="2000" baseline="-25000">
                <a:solidFill>
                  <a:srgbClr val="333399"/>
                </a:solidFill>
              </a:rPr>
              <a:t>1</a:t>
            </a:r>
            <a:r>
              <a:rPr lang="en-US" sz="2000">
                <a:solidFill>
                  <a:srgbClr val="333399"/>
                </a:solidFill>
              </a:rPr>
              <a:t>,…y</a:t>
            </a:r>
            <a:r>
              <a:rPr lang="en-US" sz="2000" baseline="-25000">
                <a:solidFill>
                  <a:srgbClr val="333399"/>
                </a:solidFill>
              </a:rPr>
              <a:t>n</a:t>
            </a:r>
            <a:r>
              <a:rPr lang="en-US" sz="2000">
                <a:solidFill>
                  <a:srgbClr val="333399"/>
                </a:solidFill>
              </a:rPr>
              <a:t>}</a:t>
            </a:r>
          </a:p>
        </p:txBody>
      </p:sp>
      <p:sp>
        <p:nvSpPr>
          <p:cNvPr id="35846" name="Text Box 11"/>
          <p:cNvSpPr txBox="1">
            <a:spLocks noChangeArrowheads="1"/>
          </p:cNvSpPr>
          <p:nvPr/>
        </p:nvSpPr>
        <p:spPr bwMode="auto">
          <a:xfrm>
            <a:off x="6553200" y="1920875"/>
            <a:ext cx="2228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333399"/>
                </a:solidFill>
              </a:rPr>
              <a:t>Model parameters</a:t>
            </a:r>
          </a:p>
        </p:txBody>
      </p:sp>
      <p:sp>
        <p:nvSpPr>
          <p:cNvPr id="35849" name="Oval 3"/>
          <p:cNvSpPr>
            <a:spLocks noChangeArrowheads="1"/>
          </p:cNvSpPr>
          <p:nvPr/>
        </p:nvSpPr>
        <p:spPr bwMode="auto">
          <a:xfrm>
            <a:off x="2490788" y="3302000"/>
            <a:ext cx="615950" cy="5397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2628900" y="3378200"/>
            <a:ext cx="4222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/>
              <a:t>X</a:t>
            </a:r>
            <a:r>
              <a:rPr lang="en-US" sz="1800" baseline="-25000"/>
              <a:t>1</a:t>
            </a:r>
          </a:p>
        </p:txBody>
      </p:sp>
      <p:sp>
        <p:nvSpPr>
          <p:cNvPr id="35851" name="Line 6"/>
          <p:cNvSpPr>
            <a:spLocks noChangeShapeType="1"/>
          </p:cNvSpPr>
          <p:nvPr/>
        </p:nvSpPr>
        <p:spPr bwMode="auto">
          <a:xfrm flipV="1">
            <a:off x="2890838" y="2425700"/>
            <a:ext cx="1625600" cy="869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2" name="Oval 10"/>
          <p:cNvSpPr>
            <a:spLocks noChangeArrowheads="1"/>
          </p:cNvSpPr>
          <p:nvPr/>
        </p:nvSpPr>
        <p:spPr bwMode="auto">
          <a:xfrm>
            <a:off x="3367088" y="3314700"/>
            <a:ext cx="615950" cy="5397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3" name="Rectangle 11"/>
          <p:cNvSpPr>
            <a:spLocks noChangeArrowheads="1"/>
          </p:cNvSpPr>
          <p:nvPr/>
        </p:nvSpPr>
        <p:spPr bwMode="auto">
          <a:xfrm>
            <a:off x="3505200" y="3390900"/>
            <a:ext cx="4222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/>
              <a:t>X</a:t>
            </a:r>
            <a:r>
              <a:rPr lang="en-US" sz="1800" baseline="-25000"/>
              <a:t>2</a:t>
            </a:r>
          </a:p>
        </p:txBody>
      </p:sp>
      <p:sp>
        <p:nvSpPr>
          <p:cNvPr id="35854" name="Oval 12"/>
          <p:cNvSpPr>
            <a:spLocks noChangeArrowheads="1"/>
          </p:cNvSpPr>
          <p:nvPr/>
        </p:nvSpPr>
        <p:spPr bwMode="auto">
          <a:xfrm>
            <a:off x="4852988" y="3289300"/>
            <a:ext cx="615950" cy="5397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5" name="Rectangle 13"/>
          <p:cNvSpPr>
            <a:spLocks noChangeArrowheads="1"/>
          </p:cNvSpPr>
          <p:nvPr/>
        </p:nvSpPr>
        <p:spPr bwMode="auto">
          <a:xfrm>
            <a:off x="4895850" y="3365500"/>
            <a:ext cx="56673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/>
              <a:t>X</a:t>
            </a:r>
            <a:r>
              <a:rPr lang="en-US" sz="1800" baseline="-25000"/>
              <a:t>n-1</a:t>
            </a:r>
          </a:p>
        </p:txBody>
      </p:sp>
      <p:sp>
        <p:nvSpPr>
          <p:cNvPr id="35856" name="Oval 14"/>
          <p:cNvSpPr>
            <a:spLocks noChangeArrowheads="1"/>
          </p:cNvSpPr>
          <p:nvPr/>
        </p:nvSpPr>
        <p:spPr bwMode="auto">
          <a:xfrm>
            <a:off x="5818188" y="3289300"/>
            <a:ext cx="615950" cy="5397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7" name="Rectangle 15"/>
          <p:cNvSpPr>
            <a:spLocks noChangeArrowheads="1"/>
          </p:cNvSpPr>
          <p:nvPr/>
        </p:nvSpPr>
        <p:spPr bwMode="auto">
          <a:xfrm>
            <a:off x="5956300" y="3365500"/>
            <a:ext cx="431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/>
              <a:t>X</a:t>
            </a:r>
            <a:r>
              <a:rPr lang="en-US" sz="1800" baseline="-25000"/>
              <a:t>n</a:t>
            </a:r>
          </a:p>
        </p:txBody>
      </p:sp>
      <p:sp>
        <p:nvSpPr>
          <p:cNvPr id="35858" name="Line 16"/>
          <p:cNvSpPr>
            <a:spLocks noChangeShapeType="1"/>
          </p:cNvSpPr>
          <p:nvPr/>
        </p:nvSpPr>
        <p:spPr bwMode="auto">
          <a:xfrm>
            <a:off x="4095750" y="3587750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9" name="Line 17"/>
          <p:cNvSpPr>
            <a:spLocks noChangeShapeType="1"/>
          </p:cNvSpPr>
          <p:nvPr/>
        </p:nvSpPr>
        <p:spPr bwMode="auto">
          <a:xfrm flipV="1">
            <a:off x="3779838" y="2374900"/>
            <a:ext cx="749300" cy="946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0" name="Line 18"/>
          <p:cNvSpPr>
            <a:spLocks noChangeShapeType="1"/>
          </p:cNvSpPr>
          <p:nvPr/>
        </p:nvSpPr>
        <p:spPr bwMode="auto">
          <a:xfrm flipH="1" flipV="1">
            <a:off x="4503738" y="2374900"/>
            <a:ext cx="609600" cy="933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1" name="Line 19"/>
          <p:cNvSpPr>
            <a:spLocks noChangeShapeType="1"/>
          </p:cNvSpPr>
          <p:nvPr/>
        </p:nvSpPr>
        <p:spPr bwMode="auto">
          <a:xfrm flipH="1" flipV="1">
            <a:off x="4516438" y="2400300"/>
            <a:ext cx="1536700" cy="895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FC620-C6B9-49BD-AA1C-2FA7D4C50EAA}" type="slidenum">
              <a:rPr lang="en-US" altLang="en-US" smtClean="0"/>
              <a:pPr/>
              <a:t>35</a:t>
            </a:fld>
            <a:endParaRPr lang="en-US" alt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© Eric Xing @ CMU, 2006-2011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3923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3419475" y="2660650"/>
            <a:ext cx="2297113" cy="160655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3200">
              <a:latin typeface="Times New Roman" pitchFamily="18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“Plate” Notation</a:t>
            </a:r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4198938" y="3302000"/>
            <a:ext cx="615950" cy="5397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4198938" y="1854200"/>
            <a:ext cx="615950" cy="53975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4337050" y="3378200"/>
            <a:ext cx="379413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/>
              <a:t>X</a:t>
            </a:r>
            <a:r>
              <a:rPr lang="en-US" sz="1800" baseline="-25000"/>
              <a:t>i</a:t>
            </a:r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 flipV="1">
            <a:off x="4497388" y="2413000"/>
            <a:ext cx="0" cy="908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4797425" y="3883025"/>
            <a:ext cx="828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latin typeface="Verdana" pitchFamily="34" charset="0"/>
              </a:rPr>
              <a:t>i=1:n</a:t>
            </a: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4356100" y="1922463"/>
            <a:ext cx="376238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2000">
                <a:latin typeface="Symbol" pitchFamily="18" charset="2"/>
              </a:rPr>
              <a:t>q</a:t>
            </a:r>
            <a:endParaRPr lang="en-US" sz="2000" baseline="-25000">
              <a:latin typeface="Symbol" pitchFamily="18" charset="2"/>
            </a:endParaRP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6203950" y="3298825"/>
            <a:ext cx="2041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333399"/>
                </a:solidFill>
              </a:rPr>
              <a:t>Data = {x</a:t>
            </a:r>
            <a:r>
              <a:rPr lang="en-US" sz="2000" baseline="-25000">
                <a:solidFill>
                  <a:srgbClr val="333399"/>
                </a:solidFill>
              </a:rPr>
              <a:t>1</a:t>
            </a:r>
            <a:r>
              <a:rPr lang="en-US" sz="2000">
                <a:solidFill>
                  <a:srgbClr val="333399"/>
                </a:solidFill>
              </a:rPr>
              <a:t>,…x</a:t>
            </a:r>
            <a:r>
              <a:rPr lang="en-US" sz="2000" baseline="-25000">
                <a:solidFill>
                  <a:srgbClr val="333399"/>
                </a:solidFill>
              </a:rPr>
              <a:t>n</a:t>
            </a:r>
            <a:r>
              <a:rPr lang="en-US" sz="2000">
                <a:solidFill>
                  <a:srgbClr val="333399"/>
                </a:solidFill>
              </a:rPr>
              <a:t>}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6115050" y="1920875"/>
            <a:ext cx="2228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333399"/>
                </a:solidFill>
              </a:rPr>
              <a:t>Model parameters</a:t>
            </a:r>
          </a:p>
        </p:txBody>
      </p:sp>
      <p:sp>
        <p:nvSpPr>
          <p:cNvPr id="615436" name="Text Box 12"/>
          <p:cNvSpPr txBox="1">
            <a:spLocks noChangeArrowheads="1"/>
          </p:cNvSpPr>
          <p:nvPr/>
        </p:nvSpPr>
        <p:spPr bwMode="auto">
          <a:xfrm>
            <a:off x="2098675" y="4865688"/>
            <a:ext cx="52308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333399"/>
                </a:solidFill>
              </a:rPr>
              <a:t>Plate = rectangle in graphical model</a:t>
            </a:r>
          </a:p>
          <a:p>
            <a:pPr eaLnBrk="0" hangingPunct="0"/>
            <a:endParaRPr lang="en-US" sz="2000">
              <a:solidFill>
                <a:srgbClr val="333399"/>
              </a:solidFill>
            </a:endParaRPr>
          </a:p>
          <a:p>
            <a:pPr eaLnBrk="0" hangingPunct="0"/>
            <a:r>
              <a:rPr lang="en-US" sz="2000">
                <a:solidFill>
                  <a:srgbClr val="333399"/>
                </a:solidFill>
              </a:rPr>
              <a:t>           variables within a plate are replicated</a:t>
            </a:r>
          </a:p>
          <a:p>
            <a:pPr eaLnBrk="0" hangingPunct="0"/>
            <a:r>
              <a:rPr lang="en-US" sz="2000">
                <a:solidFill>
                  <a:srgbClr val="333399"/>
                </a:solidFill>
              </a:rPr>
              <a:t>           in a conditionally independent manner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FC620-C6B9-49BD-AA1C-2FA7D4C50EAA}" type="slidenum">
              <a:rPr lang="en-US" altLang="en-US" smtClean="0"/>
              <a:pPr/>
              <a:t>36</a:t>
            </a:fld>
            <a:endParaRPr lang="en-US" alt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© Eric Xing @ CMU, 2006-2011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3672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3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208088" y="2489200"/>
            <a:ext cx="2297112" cy="160655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3200">
              <a:latin typeface="Times New Roman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Gaussian Model</a:t>
            </a:r>
          </a:p>
        </p:txBody>
      </p:sp>
      <p:sp>
        <p:nvSpPr>
          <p:cNvPr id="37892" name="Oval 4"/>
          <p:cNvSpPr>
            <a:spLocks noChangeArrowheads="1"/>
          </p:cNvSpPr>
          <p:nvPr/>
        </p:nvSpPr>
        <p:spPr bwMode="auto">
          <a:xfrm>
            <a:off x="1987550" y="3130550"/>
            <a:ext cx="615950" cy="5397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Oval 5"/>
          <p:cNvSpPr>
            <a:spLocks noChangeArrowheads="1"/>
          </p:cNvSpPr>
          <p:nvPr/>
        </p:nvSpPr>
        <p:spPr bwMode="auto">
          <a:xfrm>
            <a:off x="1430338" y="1682750"/>
            <a:ext cx="615950" cy="53975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2125663" y="3206750"/>
            <a:ext cx="354012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/>
              <a:t>x</a:t>
            </a:r>
            <a:r>
              <a:rPr lang="en-US" sz="1800" baseline="-25000"/>
              <a:t>i</a:t>
            </a:r>
          </a:p>
        </p:txBody>
      </p:sp>
      <p:sp>
        <p:nvSpPr>
          <p:cNvPr id="37895" name="Line 7"/>
          <p:cNvSpPr>
            <a:spLocks noChangeShapeType="1"/>
          </p:cNvSpPr>
          <p:nvPr/>
        </p:nvSpPr>
        <p:spPr bwMode="auto">
          <a:xfrm flipH="1" flipV="1">
            <a:off x="1878013" y="2208213"/>
            <a:ext cx="407987" cy="941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2586038" y="3711575"/>
            <a:ext cx="828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latin typeface="Verdana" pitchFamily="34" charset="0"/>
              </a:rPr>
              <a:t>i=1:n</a:t>
            </a: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1562100" y="1751013"/>
            <a:ext cx="376238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2000">
                <a:latin typeface="Symbol" pitchFamily="18" charset="2"/>
              </a:rPr>
              <a:t>m</a:t>
            </a:r>
            <a:endParaRPr lang="en-US" sz="2000" baseline="-25000">
              <a:latin typeface="Symbol" pitchFamily="18" charset="2"/>
            </a:endParaRP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4051300" y="1828800"/>
            <a:ext cx="4841875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tabLst>
                <a:tab pos="1770063" algn="l"/>
              </a:tabLst>
            </a:pPr>
            <a:r>
              <a:rPr lang="en-US" sz="2000">
                <a:solidFill>
                  <a:srgbClr val="333399"/>
                </a:solidFill>
              </a:rPr>
              <a:t>Generative model:   </a:t>
            </a:r>
          </a:p>
          <a:p>
            <a:pPr eaLnBrk="0" hangingPunct="0">
              <a:tabLst>
                <a:tab pos="1770063" algn="l"/>
              </a:tabLst>
            </a:pPr>
            <a:endParaRPr lang="en-US" sz="2000">
              <a:solidFill>
                <a:srgbClr val="333399"/>
              </a:solidFill>
            </a:endParaRPr>
          </a:p>
          <a:p>
            <a:pPr eaLnBrk="0" hangingPunct="0">
              <a:tabLst>
                <a:tab pos="1770063" algn="l"/>
              </a:tabLst>
            </a:pPr>
            <a:r>
              <a:rPr lang="en-US" sz="2000">
                <a:solidFill>
                  <a:srgbClr val="333399"/>
                </a:solidFill>
              </a:rPr>
              <a:t>p(x</a:t>
            </a:r>
            <a:r>
              <a:rPr lang="en-US" sz="2000" baseline="-25000">
                <a:solidFill>
                  <a:srgbClr val="333399"/>
                </a:solidFill>
              </a:rPr>
              <a:t>1</a:t>
            </a:r>
            <a:r>
              <a:rPr lang="en-US" sz="2000">
                <a:solidFill>
                  <a:srgbClr val="333399"/>
                </a:solidFill>
              </a:rPr>
              <a:t>,…x</a:t>
            </a:r>
            <a:r>
              <a:rPr lang="en-US" sz="2000" baseline="-25000">
                <a:solidFill>
                  <a:srgbClr val="333399"/>
                </a:solidFill>
              </a:rPr>
              <a:t>n</a:t>
            </a:r>
            <a:r>
              <a:rPr lang="en-US" sz="2000">
                <a:solidFill>
                  <a:srgbClr val="333399"/>
                </a:solidFill>
              </a:rPr>
              <a:t> | </a:t>
            </a:r>
            <a:r>
              <a:rPr lang="en-US" sz="2000">
                <a:solidFill>
                  <a:srgbClr val="333399"/>
                </a:solidFill>
                <a:latin typeface="Symbol" pitchFamily="18" charset="2"/>
              </a:rPr>
              <a:t>m</a:t>
            </a:r>
            <a:r>
              <a:rPr lang="en-US" sz="2000">
                <a:solidFill>
                  <a:srgbClr val="333399"/>
                </a:solidFill>
              </a:rPr>
              <a:t>, </a:t>
            </a:r>
            <a:r>
              <a:rPr lang="en-US" sz="2000">
                <a:solidFill>
                  <a:srgbClr val="333399"/>
                </a:solidFill>
                <a:latin typeface="Symbol" pitchFamily="18" charset="2"/>
              </a:rPr>
              <a:t>s</a:t>
            </a:r>
            <a:r>
              <a:rPr lang="en-US" sz="2000">
                <a:solidFill>
                  <a:srgbClr val="333399"/>
                </a:solidFill>
              </a:rPr>
              <a:t>) 	= </a:t>
            </a:r>
            <a:r>
              <a:rPr lang="en-US" sz="2400">
                <a:solidFill>
                  <a:srgbClr val="333399"/>
                </a:solidFill>
              </a:rPr>
              <a:t>P</a:t>
            </a:r>
            <a:r>
              <a:rPr lang="en-US" sz="2000">
                <a:solidFill>
                  <a:srgbClr val="333399"/>
                </a:solidFill>
              </a:rPr>
              <a:t>  p(x</a:t>
            </a:r>
            <a:r>
              <a:rPr lang="en-US" sz="2000" baseline="-25000">
                <a:solidFill>
                  <a:srgbClr val="333399"/>
                </a:solidFill>
              </a:rPr>
              <a:t>i</a:t>
            </a:r>
            <a:r>
              <a:rPr lang="en-US" sz="2000">
                <a:solidFill>
                  <a:srgbClr val="333399"/>
                </a:solidFill>
              </a:rPr>
              <a:t> | </a:t>
            </a:r>
            <a:r>
              <a:rPr lang="en-US" sz="2000">
                <a:solidFill>
                  <a:srgbClr val="333399"/>
                </a:solidFill>
                <a:latin typeface="Symbol" pitchFamily="18" charset="2"/>
              </a:rPr>
              <a:t>m</a:t>
            </a:r>
            <a:r>
              <a:rPr lang="en-US" sz="2000">
                <a:solidFill>
                  <a:srgbClr val="333399"/>
                </a:solidFill>
              </a:rPr>
              <a:t>, </a:t>
            </a:r>
            <a:r>
              <a:rPr lang="en-US" sz="2000">
                <a:solidFill>
                  <a:srgbClr val="333399"/>
                </a:solidFill>
                <a:latin typeface="Symbol" pitchFamily="18" charset="2"/>
              </a:rPr>
              <a:t>s</a:t>
            </a:r>
            <a:r>
              <a:rPr lang="en-US" sz="2000">
                <a:solidFill>
                  <a:srgbClr val="333399"/>
                </a:solidFill>
              </a:rPr>
              <a:t>)</a:t>
            </a:r>
          </a:p>
          <a:p>
            <a:pPr eaLnBrk="0" hangingPunct="0">
              <a:tabLst>
                <a:tab pos="1770063" algn="l"/>
              </a:tabLst>
            </a:pPr>
            <a:endParaRPr lang="en-US" sz="800">
              <a:solidFill>
                <a:srgbClr val="333399"/>
              </a:solidFill>
            </a:endParaRPr>
          </a:p>
          <a:p>
            <a:pPr eaLnBrk="0" hangingPunct="0">
              <a:tabLst>
                <a:tab pos="1770063" algn="l"/>
              </a:tabLst>
            </a:pPr>
            <a:r>
              <a:rPr lang="en-US" sz="2000">
                <a:solidFill>
                  <a:srgbClr val="333399"/>
                </a:solidFill>
              </a:rPr>
              <a:t>                         		=   p(data | parameters)</a:t>
            </a:r>
          </a:p>
          <a:p>
            <a:pPr eaLnBrk="0" hangingPunct="0">
              <a:tabLst>
                <a:tab pos="1770063" algn="l"/>
              </a:tabLst>
            </a:pPr>
            <a:r>
              <a:rPr lang="en-US" sz="2000">
                <a:solidFill>
                  <a:srgbClr val="333399"/>
                </a:solidFill>
              </a:rPr>
              <a:t>                          	=   p(D  | </a:t>
            </a:r>
            <a:r>
              <a:rPr lang="en-US" sz="2400">
                <a:solidFill>
                  <a:srgbClr val="333399"/>
                </a:solidFill>
                <a:latin typeface="Symbol" pitchFamily="18" charset="2"/>
              </a:rPr>
              <a:t>q</a:t>
            </a:r>
            <a:r>
              <a:rPr lang="en-US" sz="2000">
                <a:solidFill>
                  <a:srgbClr val="333399"/>
                </a:solidFill>
              </a:rPr>
              <a:t>)     </a:t>
            </a:r>
          </a:p>
          <a:p>
            <a:pPr eaLnBrk="0" hangingPunct="0">
              <a:tabLst>
                <a:tab pos="1770063" algn="l"/>
              </a:tabLst>
            </a:pPr>
            <a:r>
              <a:rPr lang="en-US" sz="800">
                <a:solidFill>
                  <a:srgbClr val="333399"/>
                </a:solidFill>
              </a:rPr>
              <a:t>	</a:t>
            </a:r>
          </a:p>
          <a:p>
            <a:pPr eaLnBrk="0" hangingPunct="0">
              <a:tabLst>
                <a:tab pos="1770063" algn="l"/>
              </a:tabLst>
            </a:pPr>
            <a:r>
              <a:rPr lang="en-US" sz="2000">
                <a:solidFill>
                  <a:srgbClr val="333399"/>
                </a:solidFill>
              </a:rPr>
              <a:t>	where </a:t>
            </a:r>
            <a:r>
              <a:rPr lang="en-US" sz="2400">
                <a:solidFill>
                  <a:srgbClr val="333399"/>
                </a:solidFill>
                <a:latin typeface="Symbol" pitchFamily="18" charset="2"/>
              </a:rPr>
              <a:t>q</a:t>
            </a:r>
            <a:r>
              <a:rPr lang="en-US" sz="2000">
                <a:solidFill>
                  <a:srgbClr val="333399"/>
                </a:solidFill>
              </a:rPr>
              <a:t> = {</a:t>
            </a:r>
            <a:r>
              <a:rPr lang="en-US" sz="2000">
                <a:solidFill>
                  <a:srgbClr val="333399"/>
                </a:solidFill>
                <a:latin typeface="Symbol" pitchFamily="18" charset="2"/>
              </a:rPr>
              <a:t>m</a:t>
            </a:r>
            <a:r>
              <a:rPr lang="en-US" sz="2000">
                <a:solidFill>
                  <a:srgbClr val="333399"/>
                </a:solidFill>
              </a:rPr>
              <a:t>, </a:t>
            </a:r>
            <a:r>
              <a:rPr lang="en-US" sz="2000">
                <a:solidFill>
                  <a:srgbClr val="333399"/>
                </a:solidFill>
                <a:latin typeface="Symbol" pitchFamily="18" charset="2"/>
              </a:rPr>
              <a:t>s</a:t>
            </a:r>
            <a:r>
              <a:rPr lang="en-US" sz="2000">
                <a:solidFill>
                  <a:srgbClr val="333399"/>
                </a:solidFill>
              </a:rPr>
              <a:t>}</a:t>
            </a:r>
          </a:p>
        </p:txBody>
      </p:sp>
      <p:sp>
        <p:nvSpPr>
          <p:cNvPr id="37899" name="Oval 11"/>
          <p:cNvSpPr>
            <a:spLocks noChangeArrowheads="1"/>
          </p:cNvSpPr>
          <p:nvPr/>
        </p:nvSpPr>
        <p:spPr bwMode="auto">
          <a:xfrm>
            <a:off x="2613025" y="1676400"/>
            <a:ext cx="615950" cy="53975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2744788" y="1744663"/>
            <a:ext cx="6016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2000">
                <a:latin typeface="Symbol" pitchFamily="18" charset="2"/>
              </a:rPr>
              <a:t>s</a:t>
            </a:r>
            <a:endParaRPr lang="en-US" sz="2000" baseline="-25000">
              <a:latin typeface="Symbol" pitchFamily="18" charset="2"/>
            </a:endParaRPr>
          </a:p>
        </p:txBody>
      </p:sp>
      <p:sp>
        <p:nvSpPr>
          <p:cNvPr id="37901" name="Line 13"/>
          <p:cNvSpPr>
            <a:spLocks noChangeShapeType="1"/>
          </p:cNvSpPr>
          <p:nvPr/>
        </p:nvSpPr>
        <p:spPr bwMode="auto">
          <a:xfrm flipH="1">
            <a:off x="2344738" y="2212975"/>
            <a:ext cx="531812" cy="930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81000" y="4387850"/>
            <a:ext cx="845820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7663" indent="-347663" defTabSz="1481138">
              <a:buFont typeface="Wingdings" pitchFamily="2" charset="2"/>
              <a:buChar char="§"/>
              <a:tabLst>
                <a:tab pos="1538288" algn="l"/>
              </a:tabLst>
            </a:pPr>
            <a:r>
              <a:rPr lang="en-US" sz="2000">
                <a:solidFill>
                  <a:srgbClr val="333399"/>
                </a:solidFill>
              </a:rPr>
              <a:t>Likelihood	= p(data | parameters) </a:t>
            </a:r>
          </a:p>
          <a:p>
            <a:pPr marL="347663" indent="-347663" defTabSz="1481138">
              <a:tabLst>
                <a:tab pos="1538288" algn="l"/>
              </a:tabLst>
            </a:pPr>
            <a:r>
              <a:rPr lang="en-US" sz="2000">
                <a:solidFill>
                  <a:srgbClr val="333399"/>
                </a:solidFill>
              </a:rPr>
              <a:t>		= p( D | </a:t>
            </a:r>
            <a:r>
              <a:rPr lang="en-US" sz="2000">
                <a:solidFill>
                  <a:srgbClr val="333399"/>
                </a:solidFill>
                <a:latin typeface="Symbol" pitchFamily="18" charset="2"/>
              </a:rPr>
              <a:t>q</a:t>
            </a:r>
            <a:r>
              <a:rPr lang="en-US" sz="2000">
                <a:solidFill>
                  <a:srgbClr val="333399"/>
                </a:solidFill>
              </a:rPr>
              <a:t> ) </a:t>
            </a:r>
          </a:p>
          <a:p>
            <a:pPr marL="347663" indent="-347663" defTabSz="1481138">
              <a:tabLst>
                <a:tab pos="1538288" algn="l"/>
              </a:tabLst>
            </a:pPr>
            <a:r>
              <a:rPr lang="en-US" sz="2000">
                <a:solidFill>
                  <a:srgbClr val="333399"/>
                </a:solidFill>
              </a:rPr>
              <a:t>		= L (</a:t>
            </a:r>
            <a:r>
              <a:rPr lang="en-US" sz="2000">
                <a:solidFill>
                  <a:srgbClr val="333399"/>
                </a:solidFill>
                <a:latin typeface="Symbol" pitchFamily="18" charset="2"/>
              </a:rPr>
              <a:t>q</a:t>
            </a:r>
            <a:r>
              <a:rPr lang="en-US" sz="2000">
                <a:solidFill>
                  <a:srgbClr val="333399"/>
                </a:solidFill>
              </a:rPr>
              <a:t>) </a:t>
            </a:r>
          </a:p>
          <a:p>
            <a:pPr marL="795338" lvl="1" indent="-228600" defTabSz="1481138">
              <a:tabLst>
                <a:tab pos="1538288" algn="l"/>
              </a:tabLst>
            </a:pPr>
            <a:endParaRPr lang="en-US" sz="1200">
              <a:solidFill>
                <a:srgbClr val="333399"/>
              </a:solidFill>
            </a:endParaRPr>
          </a:p>
          <a:p>
            <a:pPr marL="347663" indent="-347663" defTabSz="1481138">
              <a:buFont typeface="Wingdings" pitchFamily="2" charset="2"/>
              <a:buChar char="§"/>
              <a:tabLst>
                <a:tab pos="1538288" algn="l"/>
              </a:tabLst>
            </a:pPr>
            <a:r>
              <a:rPr lang="en-US" sz="2000">
                <a:solidFill>
                  <a:srgbClr val="333399"/>
                </a:solidFill>
              </a:rPr>
              <a:t>Likelihood tells us how likely the observed data are conditioned on a particular setting of the parameters</a:t>
            </a:r>
          </a:p>
          <a:p>
            <a:pPr marL="347663" indent="-347663" defTabSz="1481138">
              <a:buFont typeface="Wingdings" pitchFamily="2" charset="2"/>
              <a:buChar char="§"/>
              <a:tabLst>
                <a:tab pos="1538288" algn="l"/>
              </a:tabLst>
            </a:pPr>
            <a:endParaRPr lang="en-US" sz="800">
              <a:solidFill>
                <a:srgbClr val="333399"/>
              </a:solidFill>
            </a:endParaRPr>
          </a:p>
          <a:p>
            <a:pPr marL="795338" lvl="1" indent="-228600" defTabSz="1481138">
              <a:buFont typeface="Wingdings" pitchFamily="2" charset="2"/>
              <a:buChar char="§"/>
              <a:tabLst>
                <a:tab pos="1538288" algn="l"/>
              </a:tabLst>
            </a:pPr>
            <a:r>
              <a:rPr lang="en-US">
                <a:solidFill>
                  <a:srgbClr val="3366FF"/>
                </a:solidFill>
              </a:rPr>
              <a:t>Often easier to work with log L (</a:t>
            </a:r>
            <a:r>
              <a:rPr lang="en-US">
                <a:solidFill>
                  <a:srgbClr val="3366FF"/>
                </a:solidFill>
                <a:latin typeface="Symbol" pitchFamily="18" charset="2"/>
              </a:rPr>
              <a:t>q</a:t>
            </a:r>
            <a:r>
              <a:rPr lang="en-US">
                <a:solidFill>
                  <a:srgbClr val="3366FF"/>
                </a:solidFill>
              </a:rPr>
              <a:t>) 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FC620-C6B9-49BD-AA1C-2FA7D4C50EAA}" type="slidenum">
              <a:rPr lang="en-US" altLang="en-US" smtClean="0"/>
              <a:pPr/>
              <a:t>37</a:t>
            </a:fld>
            <a:endParaRPr lang="en-US" alt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© Eric Xing @ CMU, 2006-2011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7499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Bayesian models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3318" name="Rectangle 26"/>
          <p:cNvSpPr>
            <a:spLocks noChangeArrowheads="1"/>
          </p:cNvSpPr>
          <p:nvPr/>
        </p:nvSpPr>
        <p:spPr bwMode="auto">
          <a:xfrm>
            <a:off x="3657600" y="3581400"/>
            <a:ext cx="1838325" cy="1371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3200">
              <a:latin typeface="Times New Roman" pitchFamily="18" charset="0"/>
            </a:endParaRPr>
          </a:p>
        </p:txBody>
      </p:sp>
      <p:sp>
        <p:nvSpPr>
          <p:cNvPr id="13319" name="Oval 27"/>
          <p:cNvSpPr>
            <a:spLocks noChangeArrowheads="1"/>
          </p:cNvSpPr>
          <p:nvPr/>
        </p:nvSpPr>
        <p:spPr bwMode="auto">
          <a:xfrm>
            <a:off x="4275138" y="3987800"/>
            <a:ext cx="615950" cy="5397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Oval 28"/>
          <p:cNvSpPr>
            <a:spLocks noChangeArrowheads="1"/>
          </p:cNvSpPr>
          <p:nvPr/>
        </p:nvSpPr>
        <p:spPr bwMode="auto">
          <a:xfrm>
            <a:off x="4275138" y="2540000"/>
            <a:ext cx="615950" cy="53975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Rectangle 29"/>
          <p:cNvSpPr>
            <a:spLocks noChangeArrowheads="1"/>
          </p:cNvSpPr>
          <p:nvPr/>
        </p:nvSpPr>
        <p:spPr bwMode="auto">
          <a:xfrm>
            <a:off x="4413250" y="4064000"/>
            <a:ext cx="354013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/>
              <a:t>x</a:t>
            </a:r>
            <a:r>
              <a:rPr lang="en-US" sz="1800" baseline="-25000"/>
              <a:t>i</a:t>
            </a:r>
          </a:p>
        </p:txBody>
      </p:sp>
      <p:sp>
        <p:nvSpPr>
          <p:cNvPr id="13322" name="Line 30"/>
          <p:cNvSpPr>
            <a:spLocks noChangeShapeType="1"/>
          </p:cNvSpPr>
          <p:nvPr/>
        </p:nvSpPr>
        <p:spPr bwMode="auto">
          <a:xfrm flipV="1">
            <a:off x="4573588" y="3098800"/>
            <a:ext cx="0" cy="908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Text Box 31"/>
          <p:cNvSpPr txBox="1">
            <a:spLocks noChangeArrowheads="1"/>
          </p:cNvSpPr>
          <p:nvPr/>
        </p:nvSpPr>
        <p:spPr bwMode="auto">
          <a:xfrm>
            <a:off x="4724400" y="4568825"/>
            <a:ext cx="828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latin typeface="Verdana" pitchFamily="34" charset="0"/>
              </a:rPr>
              <a:t>i=1:n</a:t>
            </a:r>
          </a:p>
        </p:txBody>
      </p:sp>
      <p:sp>
        <p:nvSpPr>
          <p:cNvPr id="13324" name="Rectangle 32"/>
          <p:cNvSpPr>
            <a:spLocks noChangeArrowheads="1"/>
          </p:cNvSpPr>
          <p:nvPr/>
        </p:nvSpPr>
        <p:spPr bwMode="auto">
          <a:xfrm>
            <a:off x="4432300" y="2608263"/>
            <a:ext cx="376238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2000">
                <a:latin typeface="Symbol" pitchFamily="18" charset="2"/>
              </a:rPr>
              <a:t>q</a:t>
            </a:r>
            <a:endParaRPr lang="en-US" sz="2000" baseline="-25000">
              <a:latin typeface="Symbol" pitchFamily="18" charset="2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F549-F879-4053-8685-4286A63136EA}" type="slidenum">
              <a:rPr lang="en-US" altLang="en-US" smtClean="0"/>
              <a:pPr/>
              <a:t>38</a:t>
            </a:fld>
            <a:endParaRPr lang="en-US" alt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© Eric Xing @ CMU, 2006-2011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4056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438150" y="1719263"/>
            <a:ext cx="8382000" cy="49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endParaRPr lang="en-US" sz="1800">
              <a:solidFill>
                <a:srgbClr val="333399"/>
              </a:solidFill>
            </a:endParaRPr>
          </a:p>
        </p:txBody>
      </p:sp>
      <p:sp>
        <p:nvSpPr>
          <p:cNvPr id="645123" name="Text Box 3"/>
          <p:cNvSpPr txBox="1">
            <a:spLocks noChangeArrowheads="1"/>
          </p:cNvSpPr>
          <p:nvPr/>
        </p:nvSpPr>
        <p:spPr bwMode="auto">
          <a:xfrm>
            <a:off x="273050" y="2019300"/>
            <a:ext cx="40751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hlink"/>
                </a:solidFill>
                <a:cs typeface="Arial" charset="0"/>
              </a:rPr>
              <a:t>Density estimation</a:t>
            </a:r>
            <a:r>
              <a:rPr lang="en-US" sz="2800">
                <a:cs typeface="Arial" charset="0"/>
              </a:rPr>
              <a:t> </a:t>
            </a:r>
          </a:p>
        </p:txBody>
      </p:sp>
      <p:sp>
        <p:nvSpPr>
          <p:cNvPr id="645124" name="Text Box 4"/>
          <p:cNvSpPr txBox="1">
            <a:spLocks noChangeArrowheads="1"/>
          </p:cNvSpPr>
          <p:nvPr/>
        </p:nvSpPr>
        <p:spPr bwMode="auto">
          <a:xfrm>
            <a:off x="273050" y="3390900"/>
            <a:ext cx="2971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hlink"/>
                </a:solidFill>
                <a:cs typeface="Arial" charset="0"/>
              </a:rPr>
              <a:t>Regression</a:t>
            </a:r>
            <a:r>
              <a:rPr lang="en-US" sz="2800">
                <a:cs typeface="Arial" charset="0"/>
              </a:rPr>
              <a:t>  </a:t>
            </a:r>
          </a:p>
        </p:txBody>
      </p:sp>
      <p:sp>
        <p:nvSpPr>
          <p:cNvPr id="645125" name="Text Box 5"/>
          <p:cNvSpPr txBox="1">
            <a:spLocks noChangeArrowheads="1"/>
          </p:cNvSpPr>
          <p:nvPr/>
        </p:nvSpPr>
        <p:spPr bwMode="auto">
          <a:xfrm>
            <a:off x="273050" y="4665663"/>
            <a:ext cx="2971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hlink"/>
                </a:solidFill>
                <a:cs typeface="Arial" charset="0"/>
              </a:rPr>
              <a:t>Classification</a:t>
            </a:r>
            <a:r>
              <a:rPr lang="en-US" sz="2800">
                <a:cs typeface="Arial" charset="0"/>
              </a:rPr>
              <a:t> </a:t>
            </a:r>
          </a:p>
        </p:txBody>
      </p:sp>
      <p:sp>
        <p:nvSpPr>
          <p:cNvPr id="645126" name="Text Box 6"/>
          <p:cNvSpPr txBox="1">
            <a:spLocks noChangeArrowheads="1"/>
          </p:cNvSpPr>
          <p:nvPr/>
        </p:nvSpPr>
        <p:spPr bwMode="auto">
          <a:xfrm>
            <a:off x="547688" y="2671763"/>
            <a:ext cx="632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333399"/>
                </a:solidFill>
                <a:cs typeface="Arial" charset="0"/>
              </a:rPr>
              <a:t>Parametric and nonparametric  methods</a:t>
            </a:r>
          </a:p>
        </p:txBody>
      </p:sp>
      <p:sp>
        <p:nvSpPr>
          <p:cNvPr id="645127" name="Text Box 7"/>
          <p:cNvSpPr txBox="1">
            <a:spLocks noChangeArrowheads="1"/>
          </p:cNvSpPr>
          <p:nvPr/>
        </p:nvSpPr>
        <p:spPr bwMode="auto">
          <a:xfrm>
            <a:off x="547688" y="4043363"/>
            <a:ext cx="678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333399"/>
                </a:solidFill>
                <a:cs typeface="Arial" charset="0"/>
              </a:rPr>
              <a:t>Linear, conditional mixture, nonparametric</a:t>
            </a:r>
          </a:p>
        </p:txBody>
      </p:sp>
      <p:sp>
        <p:nvSpPr>
          <p:cNvPr id="645128" name="Text Box 8"/>
          <p:cNvSpPr txBox="1">
            <a:spLocks noChangeArrowheads="1"/>
          </p:cNvSpPr>
          <p:nvPr/>
        </p:nvSpPr>
        <p:spPr bwMode="auto">
          <a:xfrm>
            <a:off x="547688" y="5318125"/>
            <a:ext cx="678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333399"/>
                </a:solidFill>
                <a:cs typeface="Arial" charset="0"/>
              </a:rPr>
              <a:t>Generative and discriminative approach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019800" y="4452938"/>
            <a:ext cx="2057400" cy="1452562"/>
            <a:chOff x="3792" y="3405"/>
            <a:chExt cx="1296" cy="915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3888" y="3405"/>
              <a:ext cx="528" cy="915"/>
              <a:chOff x="4224" y="2196"/>
              <a:chExt cx="528" cy="915"/>
            </a:xfrm>
          </p:grpSpPr>
          <p:sp>
            <p:nvSpPr>
              <p:cNvPr id="39977" name="Oval 11"/>
              <p:cNvSpPr>
                <a:spLocks noChangeArrowheads="1"/>
              </p:cNvSpPr>
              <p:nvPr/>
            </p:nvSpPr>
            <p:spPr bwMode="auto">
              <a:xfrm>
                <a:off x="4224" y="2880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8" name="Oval 12"/>
              <p:cNvSpPr>
                <a:spLocks noChangeArrowheads="1"/>
              </p:cNvSpPr>
              <p:nvPr/>
            </p:nvSpPr>
            <p:spPr bwMode="auto">
              <a:xfrm>
                <a:off x="4224" y="2352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39979" name="AutoShape 13"/>
              <p:cNvCxnSpPr>
                <a:cxnSpLocks noChangeShapeType="1"/>
                <a:stCxn id="39978" idx="4"/>
                <a:endCxn id="39977" idx="0"/>
              </p:cNvCxnSpPr>
              <p:nvPr/>
            </p:nvCxnSpPr>
            <p:spPr bwMode="auto">
              <a:xfrm>
                <a:off x="4296" y="2496"/>
                <a:ext cx="0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39980" name="Text Box 14"/>
              <p:cNvSpPr txBox="1">
                <a:spLocks noChangeArrowheads="1"/>
              </p:cNvSpPr>
              <p:nvPr/>
            </p:nvSpPr>
            <p:spPr bwMode="auto">
              <a:xfrm>
                <a:off x="4416" y="2196"/>
                <a:ext cx="29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>
                    <a:cs typeface="Arial" charset="0"/>
                  </a:rPr>
                  <a:t>Q</a:t>
                </a:r>
              </a:p>
            </p:txBody>
          </p:sp>
          <p:sp>
            <p:nvSpPr>
              <p:cNvPr id="39981" name="Text Box 15"/>
              <p:cNvSpPr txBox="1">
                <a:spLocks noChangeArrowheads="1"/>
              </p:cNvSpPr>
              <p:nvPr/>
            </p:nvSpPr>
            <p:spPr bwMode="auto">
              <a:xfrm>
                <a:off x="4416" y="2784"/>
                <a:ext cx="336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>
                    <a:cs typeface="Arial" charset="0"/>
                  </a:rPr>
                  <a:t>X</a:t>
                </a:r>
              </a:p>
            </p:txBody>
          </p:sp>
        </p:grpSp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4560" y="3405"/>
              <a:ext cx="528" cy="915"/>
              <a:chOff x="4560" y="3405"/>
              <a:chExt cx="528" cy="915"/>
            </a:xfrm>
          </p:grpSpPr>
          <p:sp>
            <p:nvSpPr>
              <p:cNvPr id="39972" name="Oval 17"/>
              <p:cNvSpPr>
                <a:spLocks noChangeArrowheads="1"/>
              </p:cNvSpPr>
              <p:nvPr/>
            </p:nvSpPr>
            <p:spPr bwMode="auto">
              <a:xfrm>
                <a:off x="4560" y="40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3" name="Oval 18"/>
              <p:cNvSpPr>
                <a:spLocks noChangeArrowheads="1"/>
              </p:cNvSpPr>
              <p:nvPr/>
            </p:nvSpPr>
            <p:spPr bwMode="auto">
              <a:xfrm>
                <a:off x="4560" y="3561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4" name="Text Box 19"/>
              <p:cNvSpPr txBox="1">
                <a:spLocks noChangeArrowheads="1"/>
              </p:cNvSpPr>
              <p:nvPr/>
            </p:nvSpPr>
            <p:spPr bwMode="auto">
              <a:xfrm>
                <a:off x="4752" y="3405"/>
                <a:ext cx="29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>
                    <a:cs typeface="Arial" charset="0"/>
                  </a:rPr>
                  <a:t>Q</a:t>
                </a:r>
              </a:p>
            </p:txBody>
          </p:sp>
          <p:sp>
            <p:nvSpPr>
              <p:cNvPr id="39975" name="Text Box 20"/>
              <p:cNvSpPr txBox="1">
                <a:spLocks noChangeArrowheads="1"/>
              </p:cNvSpPr>
              <p:nvPr/>
            </p:nvSpPr>
            <p:spPr bwMode="auto">
              <a:xfrm>
                <a:off x="4752" y="3993"/>
                <a:ext cx="336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>
                    <a:cs typeface="Arial" charset="0"/>
                  </a:rPr>
                  <a:t>X</a:t>
                </a:r>
              </a:p>
            </p:txBody>
          </p:sp>
          <p:cxnSp>
            <p:nvCxnSpPr>
              <p:cNvPr id="39976" name="AutoShape 21"/>
              <p:cNvCxnSpPr>
                <a:cxnSpLocks noChangeShapeType="1"/>
                <a:stCxn id="39972" idx="0"/>
                <a:endCxn id="39973" idx="4"/>
              </p:cNvCxnSpPr>
              <p:nvPr/>
            </p:nvCxnSpPr>
            <p:spPr bwMode="auto">
              <a:xfrm flipV="1">
                <a:off x="4632" y="3705"/>
                <a:ext cx="0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39971" name="Rectangle 22"/>
            <p:cNvSpPr>
              <a:spLocks noChangeArrowheads="1"/>
            </p:cNvSpPr>
            <p:nvPr/>
          </p:nvSpPr>
          <p:spPr bwMode="auto">
            <a:xfrm>
              <a:off x="3792" y="3456"/>
              <a:ext cx="1296" cy="8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096000" y="3657600"/>
            <a:ext cx="1905000" cy="685800"/>
            <a:chOff x="3840" y="2904"/>
            <a:chExt cx="1200" cy="432"/>
          </a:xfrm>
        </p:grpSpPr>
        <p:sp>
          <p:nvSpPr>
            <p:cNvPr id="39963" name="Oval 24"/>
            <p:cNvSpPr>
              <a:spLocks noChangeArrowheads="1"/>
            </p:cNvSpPr>
            <p:nvPr/>
          </p:nvSpPr>
          <p:spPr bwMode="auto">
            <a:xfrm>
              <a:off x="3936" y="316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4" name="Oval 25"/>
            <p:cNvSpPr>
              <a:spLocks noChangeArrowheads="1"/>
            </p:cNvSpPr>
            <p:nvPr/>
          </p:nvSpPr>
          <p:spPr bwMode="auto">
            <a:xfrm>
              <a:off x="4752" y="3168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9965" name="AutoShape 26"/>
            <p:cNvCxnSpPr>
              <a:cxnSpLocks noChangeShapeType="1"/>
            </p:cNvCxnSpPr>
            <p:nvPr/>
          </p:nvCxnSpPr>
          <p:spPr bwMode="auto">
            <a:xfrm>
              <a:off x="4080" y="3216"/>
              <a:ext cx="67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39966" name="Text Box 27"/>
            <p:cNvSpPr txBox="1">
              <a:spLocks noChangeArrowheads="1"/>
            </p:cNvSpPr>
            <p:nvPr/>
          </p:nvSpPr>
          <p:spPr bwMode="auto">
            <a:xfrm>
              <a:off x="3888" y="2904"/>
              <a:ext cx="3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cs typeface="Arial" charset="0"/>
                </a:rPr>
                <a:t>X</a:t>
              </a:r>
            </a:p>
          </p:txBody>
        </p:sp>
        <p:sp>
          <p:nvSpPr>
            <p:cNvPr id="39967" name="Text Box 28"/>
            <p:cNvSpPr txBox="1">
              <a:spLocks noChangeArrowheads="1"/>
            </p:cNvSpPr>
            <p:nvPr/>
          </p:nvSpPr>
          <p:spPr bwMode="auto">
            <a:xfrm>
              <a:off x="4704" y="2904"/>
              <a:ext cx="3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cs typeface="Arial" charset="0"/>
                </a:rPr>
                <a:t>Y</a:t>
              </a:r>
            </a:p>
          </p:txBody>
        </p:sp>
        <p:sp>
          <p:nvSpPr>
            <p:cNvPr id="39968" name="Rectangle 29"/>
            <p:cNvSpPr>
              <a:spLocks noChangeArrowheads="1"/>
            </p:cNvSpPr>
            <p:nvPr/>
          </p:nvSpPr>
          <p:spPr bwMode="auto">
            <a:xfrm>
              <a:off x="3840" y="2904"/>
              <a:ext cx="1152" cy="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5867400" y="1981200"/>
            <a:ext cx="2819400" cy="1524000"/>
            <a:chOff x="3696" y="1872"/>
            <a:chExt cx="1776" cy="960"/>
          </a:xfrm>
        </p:grpSpPr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3792" y="1922"/>
              <a:ext cx="565" cy="853"/>
              <a:chOff x="4224" y="2258"/>
              <a:chExt cx="565" cy="853"/>
            </a:xfrm>
          </p:grpSpPr>
          <p:sp>
            <p:nvSpPr>
              <p:cNvPr id="39958" name="Oval 32"/>
              <p:cNvSpPr>
                <a:spLocks noChangeArrowheads="1"/>
              </p:cNvSpPr>
              <p:nvPr/>
            </p:nvSpPr>
            <p:spPr bwMode="auto">
              <a:xfrm>
                <a:off x="4224" y="2880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59" name="Oval 33"/>
              <p:cNvSpPr>
                <a:spLocks noChangeArrowheads="1"/>
              </p:cNvSpPr>
              <p:nvPr/>
            </p:nvSpPr>
            <p:spPr bwMode="auto">
              <a:xfrm>
                <a:off x="4224" y="2352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39960" name="AutoShape 34"/>
              <p:cNvCxnSpPr>
                <a:cxnSpLocks noChangeShapeType="1"/>
                <a:stCxn id="39959" idx="4"/>
                <a:endCxn id="39958" idx="0"/>
              </p:cNvCxnSpPr>
              <p:nvPr/>
            </p:nvCxnSpPr>
            <p:spPr bwMode="auto">
              <a:xfrm>
                <a:off x="4296" y="2496"/>
                <a:ext cx="0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39961" name="Text Box 35"/>
              <p:cNvSpPr txBox="1">
                <a:spLocks noChangeArrowheads="1"/>
              </p:cNvSpPr>
              <p:nvPr/>
            </p:nvSpPr>
            <p:spPr bwMode="auto">
              <a:xfrm>
                <a:off x="4416" y="2258"/>
                <a:ext cx="37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cs typeface="Arial" charset="0"/>
                  </a:rPr>
                  <a:t>m,s</a:t>
                </a:r>
              </a:p>
            </p:txBody>
          </p:sp>
          <p:sp>
            <p:nvSpPr>
              <p:cNvPr id="39962" name="Text Box 36"/>
              <p:cNvSpPr txBox="1">
                <a:spLocks noChangeArrowheads="1"/>
              </p:cNvSpPr>
              <p:nvPr/>
            </p:nvSpPr>
            <p:spPr bwMode="auto">
              <a:xfrm>
                <a:off x="4416" y="2784"/>
                <a:ext cx="336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>
                    <a:cs typeface="Arial" charset="0"/>
                  </a:rPr>
                  <a:t>X</a:t>
                </a:r>
              </a:p>
            </p:txBody>
          </p:sp>
        </p:grpSp>
        <p:sp>
          <p:nvSpPr>
            <p:cNvPr id="39952" name="Rectangle 37"/>
            <p:cNvSpPr>
              <a:spLocks noChangeArrowheads="1"/>
            </p:cNvSpPr>
            <p:nvPr/>
          </p:nvSpPr>
          <p:spPr bwMode="auto">
            <a:xfrm>
              <a:off x="3696" y="1872"/>
              <a:ext cx="1776" cy="9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38"/>
            <p:cNvGrpSpPr>
              <a:grpSpLocks/>
            </p:cNvGrpSpPr>
            <p:nvPr/>
          </p:nvGrpSpPr>
          <p:grpSpPr bwMode="auto">
            <a:xfrm>
              <a:off x="4704" y="2160"/>
              <a:ext cx="288" cy="471"/>
              <a:chOff x="4704" y="2160"/>
              <a:chExt cx="288" cy="471"/>
            </a:xfrm>
          </p:grpSpPr>
          <p:grpSp>
            <p:nvGrpSpPr>
              <p:cNvPr id="9" name="Group 39"/>
              <p:cNvGrpSpPr>
                <a:grpSpLocks/>
              </p:cNvGrpSpPr>
              <p:nvPr/>
            </p:nvGrpSpPr>
            <p:grpSpPr bwMode="auto">
              <a:xfrm>
                <a:off x="4752" y="2160"/>
                <a:ext cx="192" cy="327"/>
                <a:chOff x="4080" y="1152"/>
                <a:chExt cx="336" cy="557"/>
              </a:xfrm>
            </p:grpSpPr>
            <p:sp>
              <p:nvSpPr>
                <p:cNvPr id="39956" name="Oval 40"/>
                <p:cNvSpPr>
                  <a:spLocks noChangeArrowheads="1"/>
                </p:cNvSpPr>
                <p:nvPr/>
              </p:nvSpPr>
              <p:spPr bwMode="auto">
                <a:xfrm>
                  <a:off x="4080" y="1152"/>
                  <a:ext cx="288" cy="28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957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4080" y="1152"/>
                  <a:ext cx="336" cy="5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n-US" sz="2800">
                    <a:solidFill>
                      <a:schemeClr val="bg2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39955" name="Text Box 42"/>
              <p:cNvSpPr txBox="1">
                <a:spLocks noChangeArrowheads="1"/>
              </p:cNvSpPr>
              <p:nvPr/>
            </p:nvSpPr>
            <p:spPr bwMode="auto">
              <a:xfrm>
                <a:off x="4704" y="2304"/>
                <a:ext cx="288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>
                    <a:cs typeface="Arial" charset="0"/>
                  </a:rPr>
                  <a:t>X</a:t>
                </a:r>
              </a:p>
            </p:txBody>
          </p:sp>
        </p:grpSp>
      </p:grpSp>
      <p:sp>
        <p:nvSpPr>
          <p:cNvPr id="39948" name="Rectangle 4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333399"/>
                </a:solidFill>
              </a:rPr>
              <a:t>More examples</a:t>
            </a:r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FC620-C6B9-49BD-AA1C-2FA7D4C50EAA}" type="slidenum">
              <a:rPr lang="en-US" altLang="en-US" smtClean="0"/>
              <a:pPr/>
              <a:t>39</a:t>
            </a:fld>
            <a:endParaRPr lang="en-US" altLang="en-US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© Eric Xing @ CMU, 2006-2011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0137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4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4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4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23" grpId="0" autoUpdateAnimBg="0"/>
      <p:bldP spid="645124" grpId="0" autoUpdateAnimBg="0"/>
      <p:bldP spid="645125" grpId="0" autoUpdateAnimBg="0"/>
      <p:bldP spid="645126" grpId="0" autoUpdateAnimBg="0"/>
      <p:bldP spid="645127" grpId="0" autoUpdateAnimBg="0"/>
      <p:bldP spid="645128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8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The Monty Hall Problem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40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7588" y="6121503"/>
            <a:ext cx="2911668" cy="736497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Extra slides from </a:t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</a:rPr>
              <a:t>last semester</a:t>
            </a:r>
          </a:p>
        </p:txBody>
      </p:sp>
    </p:spTree>
    <p:extLst>
      <p:ext uri="{BB962C8B-B14F-4D97-AF65-F5344CB8AC3E}">
        <p14:creationId xmlns:p14="http://schemas.microsoft.com/office/powerpoint/2010/main" val="415803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The </a:t>
            </a:r>
            <a:r>
              <a:rPr lang="en-US" sz="2800" smtClean="0">
                <a:cs typeface="+mj-cs"/>
              </a:rPr>
              <a:t>(highly practical)</a:t>
            </a:r>
            <a:r>
              <a:rPr lang="en-US" sz="4000" smtClean="0">
                <a:cs typeface="+mj-cs"/>
              </a:rPr>
              <a:t> Monty Hall problem</a:t>
            </a:r>
          </a:p>
        </p:txBody>
      </p:sp>
      <p:sp>
        <p:nvSpPr>
          <p:cNvPr id="6266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21005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You</a:t>
            </a:r>
            <a:r>
              <a:rPr lang="en-US" sz="2400" dirty="0" smtClean="0">
                <a:latin typeface="Arial"/>
              </a:rPr>
              <a:t>’</a:t>
            </a:r>
            <a:r>
              <a:rPr lang="en-US" sz="2400" dirty="0" smtClean="0">
                <a:cs typeface="+mn-cs"/>
              </a:rPr>
              <a:t>re in a game show. Behind one door is a prize.  Behind the others, goats.</a:t>
            </a:r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You pick one of three doors, say #1</a:t>
            </a:r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The host, Monty Hall, opens one door, revealing…a goat!</a:t>
            </a:r>
          </a:p>
          <a:p>
            <a:pPr eaLnBrk="1" hangingPunct="1">
              <a:defRPr/>
            </a:pPr>
            <a:endParaRPr lang="en-US" sz="2400" dirty="0" smtClean="0">
              <a:cs typeface="+mn-cs"/>
            </a:endParaRPr>
          </a:p>
        </p:txBody>
      </p:sp>
      <p:pic>
        <p:nvPicPr>
          <p:cNvPr id="626692" name="Picture 4" descr="Image:Monty open door.svg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371600"/>
            <a:ext cx="3733800" cy="20748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266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266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r="29033"/>
          <a:stretch>
            <a:fillRect/>
          </a:stretch>
        </p:blipFill>
        <p:spPr bwMode="auto">
          <a:xfrm>
            <a:off x="5029200" y="2362200"/>
            <a:ext cx="496888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1270" name="Group 7"/>
          <p:cNvGrpSpPr>
            <a:grpSpLocks/>
          </p:cNvGrpSpPr>
          <p:nvPr/>
        </p:nvGrpSpPr>
        <p:grpSpPr bwMode="auto">
          <a:xfrm>
            <a:off x="7162800" y="1295400"/>
            <a:ext cx="838200" cy="1905000"/>
            <a:chOff x="4512" y="816"/>
            <a:chExt cx="528" cy="1200"/>
          </a:xfrm>
        </p:grpSpPr>
        <p:sp>
          <p:nvSpPr>
            <p:cNvPr id="626696" name="Rectangle 8"/>
            <p:cNvSpPr>
              <a:spLocks noChangeArrowheads="1"/>
            </p:cNvSpPr>
            <p:nvPr/>
          </p:nvSpPr>
          <p:spPr bwMode="auto">
            <a:xfrm>
              <a:off x="4512" y="816"/>
              <a:ext cx="528" cy="1200"/>
            </a:xfrm>
            <a:prstGeom prst="rect">
              <a:avLst/>
            </a:prstGeom>
            <a:solidFill>
              <a:srgbClr val="00C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26697" name="Text Box 9"/>
            <p:cNvSpPr txBox="1">
              <a:spLocks noChangeArrowheads="1"/>
            </p:cNvSpPr>
            <p:nvPr/>
          </p:nvSpPr>
          <p:spPr bwMode="auto">
            <a:xfrm>
              <a:off x="4704" y="912"/>
              <a:ext cx="20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3</a:t>
              </a:r>
            </a:p>
          </p:txBody>
        </p:sp>
      </p:grpSp>
      <p:sp>
        <p:nvSpPr>
          <p:cNvPr id="626698" name="Rectangle 10"/>
          <p:cNvSpPr>
            <a:spLocks noChangeArrowheads="1"/>
          </p:cNvSpPr>
          <p:nvPr/>
        </p:nvSpPr>
        <p:spPr bwMode="auto">
          <a:xfrm>
            <a:off x="8077200" y="1295400"/>
            <a:ext cx="838200" cy="2438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26699" name="Text Box 11"/>
          <p:cNvSpPr txBox="1">
            <a:spLocks noChangeArrowheads="1"/>
          </p:cNvSpPr>
          <p:nvPr/>
        </p:nvSpPr>
        <p:spPr bwMode="auto">
          <a:xfrm>
            <a:off x="4495800" y="3505200"/>
            <a:ext cx="4648200" cy="246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>
                <a:cs typeface="+mn-cs"/>
              </a:rPr>
              <a:t>You now can either</a:t>
            </a:r>
          </a:p>
          <a:p>
            <a:pPr algn="l">
              <a:spcBef>
                <a:spcPct val="50000"/>
              </a:spcBef>
              <a:buFontTx/>
              <a:buChar char="•"/>
              <a:defRPr/>
            </a:pPr>
            <a:r>
              <a:rPr lang="en-US" sz="2400">
                <a:cs typeface="+mn-cs"/>
              </a:rPr>
              <a:t> stick with your guess</a:t>
            </a:r>
          </a:p>
          <a:p>
            <a:pPr algn="l">
              <a:spcBef>
                <a:spcPct val="50000"/>
              </a:spcBef>
              <a:buFontTx/>
              <a:buChar char="•"/>
              <a:defRPr/>
            </a:pPr>
            <a:r>
              <a:rPr lang="en-US" sz="2400">
                <a:cs typeface="+mn-cs"/>
              </a:rPr>
              <a:t> always change doors</a:t>
            </a:r>
          </a:p>
          <a:p>
            <a:pPr algn="l">
              <a:spcBef>
                <a:spcPct val="50000"/>
              </a:spcBef>
              <a:buFontTx/>
              <a:buChar char="•"/>
              <a:defRPr/>
            </a:pPr>
            <a:r>
              <a:rPr lang="en-US" sz="2400">
                <a:cs typeface="+mn-cs"/>
              </a:rPr>
              <a:t> flip a coin and pick a new door randomly according to the coin</a:t>
            </a:r>
          </a:p>
        </p:txBody>
      </p:sp>
      <p:pic>
        <p:nvPicPr>
          <p:cNvPr id="62670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637088"/>
            <a:ext cx="3392487" cy="193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r="29033"/>
          <a:stretch>
            <a:fillRect/>
          </a:stretch>
        </p:blipFill>
        <p:spPr bwMode="auto">
          <a:xfrm>
            <a:off x="7292975" y="2371725"/>
            <a:ext cx="496888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47588" y="6121503"/>
            <a:ext cx="2911668" cy="736497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Extra slides from </a:t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</a:rPr>
              <a:t>last semester</a:t>
            </a:r>
          </a:p>
        </p:txBody>
      </p:sp>
    </p:spTree>
    <p:extLst>
      <p:ext uri="{BB962C8B-B14F-4D97-AF65-F5344CB8AC3E}">
        <p14:creationId xmlns:p14="http://schemas.microsoft.com/office/powerpoint/2010/main" val="2901903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75" y="-238125"/>
            <a:ext cx="8534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The </a:t>
            </a:r>
            <a:r>
              <a:rPr lang="en-US" sz="2800" smtClean="0">
                <a:cs typeface="+mj-cs"/>
              </a:rPr>
              <a:t>(highly practical)</a:t>
            </a:r>
            <a:r>
              <a:rPr lang="en-US" sz="4000" smtClean="0">
                <a:cs typeface="+mj-cs"/>
              </a:rPr>
              <a:t> Monty Hall problem</a:t>
            </a:r>
          </a:p>
        </p:txBody>
      </p:sp>
      <p:sp>
        <p:nvSpPr>
          <p:cNvPr id="632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382905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1600" smtClean="0">
                <a:cs typeface="+mn-cs"/>
              </a:rPr>
              <a:t>You</a:t>
            </a:r>
            <a:r>
              <a:rPr lang="ja-JP" altLang="en-US" sz="1600" smtClean="0">
                <a:latin typeface="Arial"/>
                <a:cs typeface="+mn-cs"/>
              </a:rPr>
              <a:t>’</a:t>
            </a:r>
            <a:r>
              <a:rPr lang="en-US" sz="1600" smtClean="0">
                <a:cs typeface="+mn-cs"/>
              </a:rPr>
              <a:t>re in a game show. Behind one door is a prize.  Behind the others, goats.</a:t>
            </a:r>
          </a:p>
          <a:p>
            <a:pPr eaLnBrk="1" hangingPunct="1">
              <a:defRPr/>
            </a:pPr>
            <a:r>
              <a:rPr lang="en-US" sz="1600" smtClean="0">
                <a:cs typeface="+mn-cs"/>
              </a:rPr>
              <a:t>You pick one of three doors, say #1</a:t>
            </a:r>
          </a:p>
          <a:p>
            <a:pPr eaLnBrk="1" hangingPunct="1">
              <a:defRPr/>
            </a:pPr>
            <a:r>
              <a:rPr lang="en-US" sz="1600" smtClean="0">
                <a:cs typeface="+mn-cs"/>
              </a:rPr>
              <a:t>The host, Monty Hall, opens one door, revealing…a goat!</a:t>
            </a:r>
          </a:p>
          <a:p>
            <a:pPr eaLnBrk="1" hangingPunct="1">
              <a:defRPr/>
            </a:pPr>
            <a:r>
              <a:rPr lang="en-US" sz="1600" smtClean="0">
                <a:cs typeface="+mn-cs"/>
              </a:rPr>
              <a:t>You now can either stick with your guess or change doors</a:t>
            </a:r>
          </a:p>
          <a:p>
            <a:pPr eaLnBrk="1" hangingPunct="1">
              <a:defRPr/>
            </a:pPr>
            <a:endParaRPr lang="en-US" sz="1600" smtClean="0">
              <a:cs typeface="+mn-cs"/>
            </a:endParaRPr>
          </a:p>
          <a:p>
            <a:pPr eaLnBrk="1" hangingPunct="1">
              <a:defRPr/>
            </a:pPr>
            <a:endParaRPr lang="en-US" sz="1600" smtClean="0">
              <a:cs typeface="+mn-cs"/>
            </a:endParaRPr>
          </a:p>
        </p:txBody>
      </p:sp>
      <p:pic>
        <p:nvPicPr>
          <p:cNvPr id="63284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3759200"/>
            <a:ext cx="3392487" cy="193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32846" name="Oval 14"/>
          <p:cNvSpPr>
            <a:spLocks noChangeArrowheads="1"/>
          </p:cNvSpPr>
          <p:nvPr/>
        </p:nvSpPr>
        <p:spPr bwMode="auto">
          <a:xfrm>
            <a:off x="5748338" y="1525588"/>
            <a:ext cx="438150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632847" name="Oval 15"/>
          <p:cNvSpPr>
            <a:spLocks noChangeArrowheads="1"/>
          </p:cNvSpPr>
          <p:nvPr/>
        </p:nvSpPr>
        <p:spPr bwMode="auto">
          <a:xfrm>
            <a:off x="6757988" y="1525588"/>
            <a:ext cx="438150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632848" name="Text Box 16"/>
          <p:cNvSpPr txBox="1">
            <a:spLocks noChangeArrowheads="1"/>
          </p:cNvSpPr>
          <p:nvPr/>
        </p:nvSpPr>
        <p:spPr bwMode="auto">
          <a:xfrm>
            <a:off x="5243513" y="1141413"/>
            <a:ext cx="1144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First guess</a:t>
            </a:r>
          </a:p>
        </p:txBody>
      </p:sp>
      <p:sp>
        <p:nvSpPr>
          <p:cNvPr id="632849" name="Text Box 17"/>
          <p:cNvSpPr txBox="1">
            <a:spLocks noChangeArrowheads="1"/>
          </p:cNvSpPr>
          <p:nvPr/>
        </p:nvSpPr>
        <p:spPr bwMode="auto">
          <a:xfrm>
            <a:off x="6545263" y="1150938"/>
            <a:ext cx="1189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The money</a:t>
            </a:r>
          </a:p>
        </p:txBody>
      </p:sp>
      <p:sp>
        <p:nvSpPr>
          <p:cNvPr id="632850" name="Oval 18"/>
          <p:cNvSpPr>
            <a:spLocks noChangeArrowheads="1"/>
          </p:cNvSpPr>
          <p:nvPr/>
        </p:nvSpPr>
        <p:spPr bwMode="auto">
          <a:xfrm>
            <a:off x="6281738" y="2487613"/>
            <a:ext cx="438150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632851" name="Text Box 19"/>
          <p:cNvSpPr txBox="1">
            <a:spLocks noChangeArrowheads="1"/>
          </p:cNvSpPr>
          <p:nvPr/>
        </p:nvSpPr>
        <p:spPr bwMode="auto">
          <a:xfrm>
            <a:off x="6719888" y="2551811"/>
            <a:ext cx="188274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1600" i="1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revealed goat</a:t>
            </a:r>
            <a:endParaRPr lang="en-US" sz="1600" i="1" dirty="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2852" name="Oval 20"/>
          <p:cNvSpPr>
            <a:spLocks noChangeArrowheads="1"/>
          </p:cNvSpPr>
          <p:nvPr/>
        </p:nvSpPr>
        <p:spPr bwMode="auto">
          <a:xfrm>
            <a:off x="4924425" y="2554288"/>
            <a:ext cx="466725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D</a:t>
            </a:r>
          </a:p>
        </p:txBody>
      </p:sp>
      <p:sp>
        <p:nvSpPr>
          <p:cNvPr id="632853" name="Text Box 21"/>
          <p:cNvSpPr txBox="1">
            <a:spLocks noChangeArrowheads="1"/>
          </p:cNvSpPr>
          <p:nvPr/>
        </p:nvSpPr>
        <p:spPr bwMode="auto">
          <a:xfrm>
            <a:off x="4130675" y="2160588"/>
            <a:ext cx="10509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Stick, or swap?</a:t>
            </a:r>
          </a:p>
        </p:txBody>
      </p:sp>
      <p:sp>
        <p:nvSpPr>
          <p:cNvPr id="632854" name="Oval 22"/>
          <p:cNvSpPr>
            <a:spLocks noChangeArrowheads="1"/>
          </p:cNvSpPr>
          <p:nvPr/>
        </p:nvSpPr>
        <p:spPr bwMode="auto">
          <a:xfrm>
            <a:off x="5754688" y="3792538"/>
            <a:ext cx="423862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632855" name="Text Box 23"/>
          <p:cNvSpPr txBox="1">
            <a:spLocks noChangeArrowheads="1"/>
          </p:cNvSpPr>
          <p:nvPr/>
        </p:nvSpPr>
        <p:spPr bwMode="auto">
          <a:xfrm>
            <a:off x="4232275" y="3913188"/>
            <a:ext cx="1409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Second guess</a:t>
            </a:r>
          </a:p>
        </p:txBody>
      </p:sp>
      <p:cxnSp>
        <p:nvCxnSpPr>
          <p:cNvPr id="632856" name="AutoShape 24"/>
          <p:cNvCxnSpPr>
            <a:cxnSpLocks noChangeShapeType="1"/>
            <a:stCxn id="632847" idx="3"/>
            <a:endCxn id="632850" idx="0"/>
          </p:cNvCxnSpPr>
          <p:nvPr/>
        </p:nvCxnSpPr>
        <p:spPr bwMode="auto">
          <a:xfrm flipH="1">
            <a:off x="6500813" y="2024063"/>
            <a:ext cx="320675" cy="4445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32857" name="AutoShape 25"/>
          <p:cNvCxnSpPr>
            <a:cxnSpLocks noChangeShapeType="1"/>
            <a:stCxn id="632846" idx="5"/>
            <a:endCxn id="632850" idx="0"/>
          </p:cNvCxnSpPr>
          <p:nvPr/>
        </p:nvCxnSpPr>
        <p:spPr bwMode="auto">
          <a:xfrm>
            <a:off x="6122988" y="2024063"/>
            <a:ext cx="377825" cy="4445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32858" name="AutoShape 26"/>
          <p:cNvCxnSpPr>
            <a:cxnSpLocks noChangeShapeType="1"/>
            <a:stCxn id="632846" idx="4"/>
            <a:endCxn id="632854" idx="0"/>
          </p:cNvCxnSpPr>
          <p:nvPr/>
        </p:nvCxnSpPr>
        <p:spPr bwMode="auto">
          <a:xfrm>
            <a:off x="5967413" y="2106613"/>
            <a:ext cx="0" cy="1666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32859" name="AutoShape 27"/>
          <p:cNvCxnSpPr>
            <a:cxnSpLocks noChangeShapeType="1"/>
            <a:stCxn id="632850" idx="3"/>
            <a:endCxn id="632854" idx="7"/>
          </p:cNvCxnSpPr>
          <p:nvPr/>
        </p:nvCxnSpPr>
        <p:spPr bwMode="auto">
          <a:xfrm flipH="1">
            <a:off x="6116638" y="2986088"/>
            <a:ext cx="228600" cy="8699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32860" name="AutoShape 28"/>
          <p:cNvCxnSpPr>
            <a:cxnSpLocks noChangeShapeType="1"/>
            <a:stCxn id="632852" idx="5"/>
            <a:endCxn id="632854" idx="1"/>
          </p:cNvCxnSpPr>
          <p:nvPr/>
        </p:nvCxnSpPr>
        <p:spPr bwMode="auto">
          <a:xfrm>
            <a:off x="5322888" y="3052763"/>
            <a:ext cx="493712" cy="8032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632884" name="Group 52"/>
          <p:cNvGraphicFramePr>
            <a:graphicFrameLocks noGrp="1"/>
          </p:cNvGraphicFramePr>
          <p:nvPr/>
        </p:nvGraphicFramePr>
        <p:xfrm>
          <a:off x="4019550" y="1009650"/>
          <a:ext cx="1209675" cy="1097104"/>
        </p:xfrm>
        <a:graphic>
          <a:graphicData uri="http://schemas.openxmlformats.org/drawingml/2006/table">
            <a:tbl>
              <a:tblPr/>
              <a:tblGrid>
                <a:gridCol w="587375"/>
                <a:gridCol w="622300"/>
              </a:tblGrid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P(A)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32903" name="Group 71"/>
          <p:cNvGraphicFramePr>
            <a:graphicFrameLocks noGrp="1"/>
          </p:cNvGraphicFramePr>
          <p:nvPr/>
        </p:nvGraphicFramePr>
        <p:xfrm>
          <a:off x="7772400" y="1228725"/>
          <a:ext cx="1209675" cy="1097104"/>
        </p:xfrm>
        <a:graphic>
          <a:graphicData uri="http://schemas.openxmlformats.org/drawingml/2006/table">
            <a:tbl>
              <a:tblPr/>
              <a:tblGrid>
                <a:gridCol w="587375"/>
                <a:gridCol w="622300"/>
              </a:tblGrid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P(B)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32937" name="Group 105"/>
          <p:cNvGraphicFramePr>
            <a:graphicFrameLocks noGrp="1"/>
          </p:cNvGraphicFramePr>
          <p:nvPr/>
        </p:nvGraphicFramePr>
        <p:xfrm>
          <a:off x="3638550" y="2933700"/>
          <a:ext cx="1209675" cy="822606"/>
        </p:xfrm>
        <a:graphic>
          <a:graphicData uri="http://schemas.openxmlformats.org/drawingml/2006/table">
            <a:tbl>
              <a:tblPr/>
              <a:tblGrid>
                <a:gridCol w="587375"/>
                <a:gridCol w="622300"/>
              </a:tblGrid>
              <a:tr h="2741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661" marB="4566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P(D)</a:t>
                      </a:r>
                    </a:p>
                  </a:txBody>
                  <a:tcPr marT="45661" marB="4566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1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Stick</a:t>
                      </a:r>
                    </a:p>
                  </a:txBody>
                  <a:tcPr marT="45661" marB="4566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T="45661" marB="4566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1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Swap</a:t>
                      </a:r>
                    </a:p>
                  </a:txBody>
                  <a:tcPr marT="45661" marB="4566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T="45661" marB="4566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33003" name="Group 171"/>
          <p:cNvGraphicFramePr>
            <a:graphicFrameLocks noGrp="1"/>
          </p:cNvGraphicFramePr>
          <p:nvPr/>
        </p:nvGraphicFramePr>
        <p:xfrm>
          <a:off x="6605588" y="3213100"/>
          <a:ext cx="2052637" cy="1646238"/>
        </p:xfrm>
        <a:graphic>
          <a:graphicData uri="http://schemas.openxmlformats.org/drawingml/2006/table">
            <a:tbl>
              <a:tblPr/>
              <a:tblGrid>
                <a:gridCol w="369887"/>
                <a:gridCol w="320675"/>
                <a:gridCol w="320675"/>
                <a:gridCol w="1041400"/>
              </a:tblGrid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B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P(C|A,B)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33004" name="Object 1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8403921"/>
              </p:ext>
            </p:extLst>
          </p:nvPr>
        </p:nvGraphicFramePr>
        <p:xfrm>
          <a:off x="3011488" y="5349765"/>
          <a:ext cx="5830887" cy="124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Equation" r:id="rId5" imgW="3327400" imgH="711200" progId="Equation.3">
                  <p:embed/>
                </p:oleObj>
              </mc:Choice>
              <mc:Fallback>
                <p:oleObj name="Equation" r:id="rId5" imgW="33274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1488" y="5349765"/>
                        <a:ext cx="5830887" cy="12461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5116780" y="4360082"/>
            <a:ext cx="816209" cy="989683"/>
            <a:chOff x="5116780" y="4360082"/>
            <a:chExt cx="816209" cy="989683"/>
          </a:xfrm>
        </p:grpSpPr>
        <p:sp>
          <p:nvSpPr>
            <p:cNvPr id="25" name="Oval 22"/>
            <p:cNvSpPr>
              <a:spLocks noChangeArrowheads="1"/>
            </p:cNvSpPr>
            <p:nvPr/>
          </p:nvSpPr>
          <p:spPr bwMode="auto">
            <a:xfrm>
              <a:off x="5116780" y="4787135"/>
              <a:ext cx="584939" cy="56263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W</a:t>
              </a:r>
              <a:endPara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6" name="AutoShape 27"/>
            <p:cNvCxnSpPr>
              <a:cxnSpLocks noChangeShapeType="1"/>
            </p:cNvCxnSpPr>
            <p:nvPr/>
          </p:nvCxnSpPr>
          <p:spPr bwMode="auto">
            <a:xfrm flipH="1">
              <a:off x="5608345" y="4360082"/>
              <a:ext cx="324644" cy="50482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8" name="AutoShape 27"/>
          <p:cNvCxnSpPr>
            <a:cxnSpLocks noChangeShapeType="1"/>
          </p:cNvCxnSpPr>
          <p:nvPr/>
        </p:nvCxnSpPr>
        <p:spPr bwMode="auto">
          <a:xfrm flipH="1">
            <a:off x="5707924" y="4666503"/>
            <a:ext cx="590852" cy="38567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635103"/>
            <a:ext cx="2911668" cy="736497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Extra slides from </a:t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</a:rPr>
              <a:t>last semester</a:t>
            </a:r>
          </a:p>
        </p:txBody>
      </p:sp>
    </p:spTree>
    <p:extLst>
      <p:ext uri="{BB962C8B-B14F-4D97-AF65-F5344CB8AC3E}">
        <p14:creationId xmlns:p14="http://schemas.microsoft.com/office/powerpoint/2010/main" val="990314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" y="-352425"/>
            <a:ext cx="8534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The </a:t>
            </a:r>
            <a:r>
              <a:rPr lang="en-US" sz="2800" smtClean="0">
                <a:cs typeface="+mj-cs"/>
              </a:rPr>
              <a:t>(highly practical)</a:t>
            </a:r>
            <a:r>
              <a:rPr lang="en-US" sz="4000" smtClean="0">
                <a:cs typeface="+mj-cs"/>
              </a:rPr>
              <a:t> Monty Hall problem</a:t>
            </a:r>
          </a:p>
        </p:txBody>
      </p:sp>
      <p:sp>
        <p:nvSpPr>
          <p:cNvPr id="638981" name="Oval 5"/>
          <p:cNvSpPr>
            <a:spLocks noChangeArrowheads="1"/>
          </p:cNvSpPr>
          <p:nvPr/>
        </p:nvSpPr>
        <p:spPr bwMode="auto">
          <a:xfrm>
            <a:off x="5748338" y="1525588"/>
            <a:ext cx="438150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638982" name="Oval 6"/>
          <p:cNvSpPr>
            <a:spLocks noChangeArrowheads="1"/>
          </p:cNvSpPr>
          <p:nvPr/>
        </p:nvSpPr>
        <p:spPr bwMode="auto">
          <a:xfrm>
            <a:off x="6757988" y="1525588"/>
            <a:ext cx="438150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638983" name="Text Box 7"/>
          <p:cNvSpPr txBox="1">
            <a:spLocks noChangeArrowheads="1"/>
          </p:cNvSpPr>
          <p:nvPr/>
        </p:nvSpPr>
        <p:spPr bwMode="auto">
          <a:xfrm>
            <a:off x="5243513" y="1141413"/>
            <a:ext cx="1144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First guess</a:t>
            </a:r>
          </a:p>
        </p:txBody>
      </p:sp>
      <p:sp>
        <p:nvSpPr>
          <p:cNvPr id="638984" name="Text Box 8"/>
          <p:cNvSpPr txBox="1">
            <a:spLocks noChangeArrowheads="1"/>
          </p:cNvSpPr>
          <p:nvPr/>
        </p:nvSpPr>
        <p:spPr bwMode="auto">
          <a:xfrm>
            <a:off x="6545263" y="1150938"/>
            <a:ext cx="1189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The money</a:t>
            </a:r>
          </a:p>
        </p:txBody>
      </p:sp>
      <p:sp>
        <p:nvSpPr>
          <p:cNvPr id="638985" name="Oval 9"/>
          <p:cNvSpPr>
            <a:spLocks noChangeArrowheads="1"/>
          </p:cNvSpPr>
          <p:nvPr/>
        </p:nvSpPr>
        <p:spPr bwMode="auto">
          <a:xfrm>
            <a:off x="6281738" y="2487613"/>
            <a:ext cx="438150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638986" name="Text Box 10"/>
          <p:cNvSpPr txBox="1">
            <a:spLocks noChangeArrowheads="1"/>
          </p:cNvSpPr>
          <p:nvPr/>
        </p:nvSpPr>
        <p:spPr bwMode="auto">
          <a:xfrm>
            <a:off x="6715125" y="2484438"/>
            <a:ext cx="984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The goat</a:t>
            </a:r>
          </a:p>
        </p:txBody>
      </p:sp>
      <p:sp>
        <p:nvSpPr>
          <p:cNvPr id="638987" name="Oval 11"/>
          <p:cNvSpPr>
            <a:spLocks noChangeArrowheads="1"/>
          </p:cNvSpPr>
          <p:nvPr/>
        </p:nvSpPr>
        <p:spPr bwMode="auto">
          <a:xfrm>
            <a:off x="4924425" y="2554288"/>
            <a:ext cx="466725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D</a:t>
            </a:r>
          </a:p>
        </p:txBody>
      </p:sp>
      <p:sp>
        <p:nvSpPr>
          <p:cNvPr id="638988" name="Text Box 12"/>
          <p:cNvSpPr txBox="1">
            <a:spLocks noChangeArrowheads="1"/>
          </p:cNvSpPr>
          <p:nvPr/>
        </p:nvSpPr>
        <p:spPr bwMode="auto">
          <a:xfrm>
            <a:off x="4892675" y="2036763"/>
            <a:ext cx="13081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Stick or swap?</a:t>
            </a:r>
          </a:p>
        </p:txBody>
      </p:sp>
      <p:sp>
        <p:nvSpPr>
          <p:cNvPr id="638989" name="Oval 13"/>
          <p:cNvSpPr>
            <a:spLocks noChangeArrowheads="1"/>
          </p:cNvSpPr>
          <p:nvPr/>
        </p:nvSpPr>
        <p:spPr bwMode="auto">
          <a:xfrm>
            <a:off x="5754688" y="3792538"/>
            <a:ext cx="423862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638990" name="Text Box 14"/>
          <p:cNvSpPr txBox="1">
            <a:spLocks noChangeArrowheads="1"/>
          </p:cNvSpPr>
          <p:nvPr/>
        </p:nvSpPr>
        <p:spPr bwMode="auto">
          <a:xfrm>
            <a:off x="4232275" y="3913188"/>
            <a:ext cx="1409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Second guess</a:t>
            </a:r>
          </a:p>
        </p:txBody>
      </p:sp>
      <p:cxnSp>
        <p:nvCxnSpPr>
          <p:cNvPr id="638991" name="AutoShape 15"/>
          <p:cNvCxnSpPr>
            <a:cxnSpLocks noChangeShapeType="1"/>
            <a:stCxn id="638982" idx="3"/>
            <a:endCxn id="638985" idx="0"/>
          </p:cNvCxnSpPr>
          <p:nvPr/>
        </p:nvCxnSpPr>
        <p:spPr bwMode="auto">
          <a:xfrm flipH="1">
            <a:off x="6500813" y="2024063"/>
            <a:ext cx="320675" cy="4445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38992" name="AutoShape 16"/>
          <p:cNvCxnSpPr>
            <a:cxnSpLocks noChangeShapeType="1"/>
            <a:stCxn id="638981" idx="5"/>
            <a:endCxn id="638985" idx="0"/>
          </p:cNvCxnSpPr>
          <p:nvPr/>
        </p:nvCxnSpPr>
        <p:spPr bwMode="auto">
          <a:xfrm>
            <a:off x="6122988" y="2024063"/>
            <a:ext cx="377825" cy="4445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38993" name="AutoShape 17"/>
          <p:cNvCxnSpPr>
            <a:cxnSpLocks noChangeShapeType="1"/>
            <a:stCxn id="638981" idx="4"/>
            <a:endCxn id="638989" idx="0"/>
          </p:cNvCxnSpPr>
          <p:nvPr/>
        </p:nvCxnSpPr>
        <p:spPr bwMode="auto">
          <a:xfrm>
            <a:off x="5967413" y="2106613"/>
            <a:ext cx="0" cy="1666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38994" name="AutoShape 18"/>
          <p:cNvCxnSpPr>
            <a:cxnSpLocks noChangeShapeType="1"/>
            <a:stCxn id="638985" idx="3"/>
            <a:endCxn id="638989" idx="7"/>
          </p:cNvCxnSpPr>
          <p:nvPr/>
        </p:nvCxnSpPr>
        <p:spPr bwMode="auto">
          <a:xfrm flipH="1">
            <a:off x="6116638" y="2986088"/>
            <a:ext cx="228600" cy="8699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38995" name="AutoShape 19"/>
          <p:cNvCxnSpPr>
            <a:cxnSpLocks noChangeShapeType="1"/>
            <a:stCxn id="638987" idx="5"/>
            <a:endCxn id="638989" idx="1"/>
          </p:cNvCxnSpPr>
          <p:nvPr/>
        </p:nvCxnSpPr>
        <p:spPr bwMode="auto">
          <a:xfrm>
            <a:off x="5322888" y="3052763"/>
            <a:ext cx="493712" cy="8032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638996" name="Group 20"/>
          <p:cNvGraphicFramePr>
            <a:graphicFrameLocks noGrp="1"/>
          </p:cNvGraphicFramePr>
          <p:nvPr/>
        </p:nvGraphicFramePr>
        <p:xfrm>
          <a:off x="4019550" y="1009650"/>
          <a:ext cx="1209675" cy="1097104"/>
        </p:xfrm>
        <a:graphic>
          <a:graphicData uri="http://schemas.openxmlformats.org/drawingml/2006/table">
            <a:tbl>
              <a:tblPr/>
              <a:tblGrid>
                <a:gridCol w="587375"/>
                <a:gridCol w="622300"/>
              </a:tblGrid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P(A)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39013" name="Group 37"/>
          <p:cNvGraphicFramePr>
            <a:graphicFrameLocks noGrp="1"/>
          </p:cNvGraphicFramePr>
          <p:nvPr/>
        </p:nvGraphicFramePr>
        <p:xfrm>
          <a:off x="7772400" y="1228725"/>
          <a:ext cx="1209675" cy="1097104"/>
        </p:xfrm>
        <a:graphic>
          <a:graphicData uri="http://schemas.openxmlformats.org/drawingml/2006/table">
            <a:tbl>
              <a:tblPr/>
              <a:tblGrid>
                <a:gridCol w="587375"/>
                <a:gridCol w="622300"/>
              </a:tblGrid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P(B)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39045" name="Group 69"/>
          <p:cNvGraphicFramePr>
            <a:graphicFrameLocks noGrp="1"/>
          </p:cNvGraphicFramePr>
          <p:nvPr/>
        </p:nvGraphicFramePr>
        <p:xfrm>
          <a:off x="6605588" y="3213100"/>
          <a:ext cx="2052637" cy="1646238"/>
        </p:xfrm>
        <a:graphic>
          <a:graphicData uri="http://schemas.openxmlformats.org/drawingml/2006/table">
            <a:tbl>
              <a:tblPr/>
              <a:tblGrid>
                <a:gridCol w="369887"/>
                <a:gridCol w="320675"/>
                <a:gridCol w="320675"/>
                <a:gridCol w="1041400"/>
              </a:tblGrid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B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P(C|A,B)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0256" name="Object 104"/>
          <p:cNvGraphicFramePr>
            <a:graphicFrameLocks noChangeAspect="1"/>
          </p:cNvGraphicFramePr>
          <p:nvPr/>
        </p:nvGraphicFramePr>
        <p:xfrm>
          <a:off x="3011488" y="5038725"/>
          <a:ext cx="5830887" cy="124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9" name="Equation" r:id="rId4" imgW="3327400" imgH="711200" progId="Equation.3">
                  <p:embed/>
                </p:oleObj>
              </mc:Choice>
              <mc:Fallback>
                <p:oleObj name="Equation" r:id="rId4" imgW="33274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1488" y="5038725"/>
                        <a:ext cx="5830887" cy="12461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9117" name="Group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728789"/>
              </p:ext>
            </p:extLst>
          </p:nvPr>
        </p:nvGraphicFramePr>
        <p:xfrm>
          <a:off x="3589338" y="4483666"/>
          <a:ext cx="2052637" cy="549276"/>
        </p:xfrm>
        <a:graphic>
          <a:graphicData uri="http://schemas.openxmlformats.org/drawingml/2006/table">
            <a:tbl>
              <a:tblPr/>
              <a:tblGrid>
                <a:gridCol w="369887"/>
                <a:gridCol w="320675"/>
                <a:gridCol w="320675"/>
                <a:gridCol w="10414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C 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P(E|A,C,D)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39118" name="Object 1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671426"/>
              </p:ext>
            </p:extLst>
          </p:nvPr>
        </p:nvGraphicFramePr>
        <p:xfrm>
          <a:off x="20639" y="2130425"/>
          <a:ext cx="4229550" cy="178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0" name="Equation" r:id="rId6" imgW="2654300" imgH="1117600" progId="Equation.3">
                  <p:embed/>
                </p:oleObj>
              </mc:Choice>
              <mc:Fallback>
                <p:oleObj name="Equation" r:id="rId6" imgW="2654300" imgH="1117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9" y="2130425"/>
                        <a:ext cx="4229550" cy="17827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4971" y="4303994"/>
            <a:ext cx="26337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you stick: you win if your first guess was right.</a:t>
            </a:r>
          </a:p>
          <a:p>
            <a:endParaRPr lang="en-US" dirty="0"/>
          </a:p>
          <a:p>
            <a:r>
              <a:rPr lang="en-US" dirty="0" smtClean="0"/>
              <a:t>If you swap: you win if your first guess was wrong.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635103"/>
            <a:ext cx="2911668" cy="736497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Extra slides from </a:t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</a:rPr>
              <a:t>last semester</a:t>
            </a:r>
          </a:p>
        </p:txBody>
      </p:sp>
    </p:spTree>
    <p:extLst>
      <p:ext uri="{BB962C8B-B14F-4D97-AF65-F5344CB8AC3E}">
        <p14:creationId xmlns:p14="http://schemas.microsoft.com/office/powerpoint/2010/main" val="885430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-257175"/>
            <a:ext cx="8534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The </a:t>
            </a:r>
            <a:r>
              <a:rPr lang="en-US" sz="2800" smtClean="0">
                <a:cs typeface="+mj-cs"/>
              </a:rPr>
              <a:t>(highly practical)</a:t>
            </a:r>
            <a:r>
              <a:rPr lang="en-US" sz="4000" smtClean="0">
                <a:cs typeface="+mj-cs"/>
              </a:rPr>
              <a:t> Monty Hall problem</a:t>
            </a:r>
          </a:p>
        </p:txBody>
      </p:sp>
      <p:sp>
        <p:nvSpPr>
          <p:cNvPr id="641027" name="Oval 3"/>
          <p:cNvSpPr>
            <a:spLocks noChangeArrowheads="1"/>
          </p:cNvSpPr>
          <p:nvPr/>
        </p:nvSpPr>
        <p:spPr bwMode="auto">
          <a:xfrm>
            <a:off x="5748338" y="1525588"/>
            <a:ext cx="438150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641028" name="Oval 4"/>
          <p:cNvSpPr>
            <a:spLocks noChangeArrowheads="1"/>
          </p:cNvSpPr>
          <p:nvPr/>
        </p:nvSpPr>
        <p:spPr bwMode="auto">
          <a:xfrm>
            <a:off x="6757988" y="1525588"/>
            <a:ext cx="438150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641029" name="Text Box 5"/>
          <p:cNvSpPr txBox="1">
            <a:spLocks noChangeArrowheads="1"/>
          </p:cNvSpPr>
          <p:nvPr/>
        </p:nvSpPr>
        <p:spPr bwMode="auto">
          <a:xfrm>
            <a:off x="5243513" y="1141413"/>
            <a:ext cx="1144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First guess</a:t>
            </a:r>
          </a:p>
        </p:txBody>
      </p:sp>
      <p:sp>
        <p:nvSpPr>
          <p:cNvPr id="641030" name="Text Box 6"/>
          <p:cNvSpPr txBox="1">
            <a:spLocks noChangeArrowheads="1"/>
          </p:cNvSpPr>
          <p:nvPr/>
        </p:nvSpPr>
        <p:spPr bwMode="auto">
          <a:xfrm>
            <a:off x="6545263" y="1150938"/>
            <a:ext cx="1189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The money</a:t>
            </a:r>
          </a:p>
        </p:txBody>
      </p:sp>
      <p:sp>
        <p:nvSpPr>
          <p:cNvPr id="641031" name="Oval 7"/>
          <p:cNvSpPr>
            <a:spLocks noChangeArrowheads="1"/>
          </p:cNvSpPr>
          <p:nvPr/>
        </p:nvSpPr>
        <p:spPr bwMode="auto">
          <a:xfrm>
            <a:off x="6281738" y="2487613"/>
            <a:ext cx="438150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641032" name="Text Box 8"/>
          <p:cNvSpPr txBox="1">
            <a:spLocks noChangeArrowheads="1"/>
          </p:cNvSpPr>
          <p:nvPr/>
        </p:nvSpPr>
        <p:spPr bwMode="auto">
          <a:xfrm>
            <a:off x="6715125" y="2484438"/>
            <a:ext cx="984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The goat</a:t>
            </a:r>
          </a:p>
        </p:txBody>
      </p:sp>
      <p:sp>
        <p:nvSpPr>
          <p:cNvPr id="641033" name="Oval 9"/>
          <p:cNvSpPr>
            <a:spLocks noChangeArrowheads="1"/>
          </p:cNvSpPr>
          <p:nvPr/>
        </p:nvSpPr>
        <p:spPr bwMode="auto">
          <a:xfrm>
            <a:off x="4924425" y="2554288"/>
            <a:ext cx="466725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D</a:t>
            </a:r>
          </a:p>
        </p:txBody>
      </p:sp>
      <p:sp>
        <p:nvSpPr>
          <p:cNvPr id="641034" name="Text Box 10"/>
          <p:cNvSpPr txBox="1">
            <a:spLocks noChangeArrowheads="1"/>
          </p:cNvSpPr>
          <p:nvPr/>
        </p:nvSpPr>
        <p:spPr bwMode="auto">
          <a:xfrm>
            <a:off x="4892675" y="2036763"/>
            <a:ext cx="13081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Stick or swap?</a:t>
            </a:r>
          </a:p>
        </p:txBody>
      </p:sp>
      <p:sp>
        <p:nvSpPr>
          <p:cNvPr id="641035" name="Oval 11"/>
          <p:cNvSpPr>
            <a:spLocks noChangeArrowheads="1"/>
          </p:cNvSpPr>
          <p:nvPr/>
        </p:nvSpPr>
        <p:spPr bwMode="auto">
          <a:xfrm>
            <a:off x="5754688" y="3792538"/>
            <a:ext cx="423862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641036" name="Text Box 12"/>
          <p:cNvSpPr txBox="1">
            <a:spLocks noChangeArrowheads="1"/>
          </p:cNvSpPr>
          <p:nvPr/>
        </p:nvSpPr>
        <p:spPr bwMode="auto">
          <a:xfrm>
            <a:off x="4232275" y="3913188"/>
            <a:ext cx="1409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Second guess</a:t>
            </a:r>
          </a:p>
        </p:txBody>
      </p:sp>
      <p:cxnSp>
        <p:nvCxnSpPr>
          <p:cNvPr id="641037" name="AutoShape 13"/>
          <p:cNvCxnSpPr>
            <a:cxnSpLocks noChangeShapeType="1"/>
            <a:stCxn id="641028" idx="3"/>
            <a:endCxn id="641031" idx="0"/>
          </p:cNvCxnSpPr>
          <p:nvPr/>
        </p:nvCxnSpPr>
        <p:spPr bwMode="auto">
          <a:xfrm flipH="1">
            <a:off x="6500813" y="2024063"/>
            <a:ext cx="320675" cy="4445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1038" name="AutoShape 14"/>
          <p:cNvCxnSpPr>
            <a:cxnSpLocks noChangeShapeType="1"/>
            <a:stCxn id="641027" idx="5"/>
            <a:endCxn id="641031" idx="0"/>
          </p:cNvCxnSpPr>
          <p:nvPr/>
        </p:nvCxnSpPr>
        <p:spPr bwMode="auto">
          <a:xfrm>
            <a:off x="6122988" y="2024063"/>
            <a:ext cx="377825" cy="4445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1039" name="AutoShape 15"/>
          <p:cNvCxnSpPr>
            <a:cxnSpLocks noChangeShapeType="1"/>
            <a:stCxn id="641027" idx="4"/>
            <a:endCxn id="641035" idx="0"/>
          </p:cNvCxnSpPr>
          <p:nvPr/>
        </p:nvCxnSpPr>
        <p:spPr bwMode="auto">
          <a:xfrm>
            <a:off x="5967413" y="2106613"/>
            <a:ext cx="0" cy="1666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1040" name="AutoShape 16"/>
          <p:cNvCxnSpPr>
            <a:cxnSpLocks noChangeShapeType="1"/>
            <a:stCxn id="641031" idx="3"/>
            <a:endCxn id="641035" idx="7"/>
          </p:cNvCxnSpPr>
          <p:nvPr/>
        </p:nvCxnSpPr>
        <p:spPr bwMode="auto">
          <a:xfrm flipH="1">
            <a:off x="6116638" y="2986088"/>
            <a:ext cx="228600" cy="8699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1041" name="AutoShape 17"/>
          <p:cNvCxnSpPr>
            <a:cxnSpLocks noChangeShapeType="1"/>
            <a:stCxn id="641033" idx="5"/>
            <a:endCxn id="641035" idx="1"/>
          </p:cNvCxnSpPr>
          <p:nvPr/>
        </p:nvCxnSpPr>
        <p:spPr bwMode="auto">
          <a:xfrm>
            <a:off x="5322888" y="3052763"/>
            <a:ext cx="493712" cy="8032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641042" name="Group 18"/>
          <p:cNvGraphicFramePr>
            <a:graphicFrameLocks noGrp="1"/>
          </p:cNvGraphicFramePr>
          <p:nvPr/>
        </p:nvGraphicFramePr>
        <p:xfrm>
          <a:off x="4019550" y="1009650"/>
          <a:ext cx="1209675" cy="1097104"/>
        </p:xfrm>
        <a:graphic>
          <a:graphicData uri="http://schemas.openxmlformats.org/drawingml/2006/table">
            <a:tbl>
              <a:tblPr/>
              <a:tblGrid>
                <a:gridCol w="587375"/>
                <a:gridCol w="622300"/>
              </a:tblGrid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P(A)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41059" name="Group 35"/>
          <p:cNvGraphicFramePr>
            <a:graphicFrameLocks noGrp="1"/>
          </p:cNvGraphicFramePr>
          <p:nvPr/>
        </p:nvGraphicFramePr>
        <p:xfrm>
          <a:off x="7772400" y="1228725"/>
          <a:ext cx="1209675" cy="1097104"/>
        </p:xfrm>
        <a:graphic>
          <a:graphicData uri="http://schemas.openxmlformats.org/drawingml/2006/table">
            <a:tbl>
              <a:tblPr/>
              <a:tblGrid>
                <a:gridCol w="587375"/>
                <a:gridCol w="622300"/>
              </a:tblGrid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P(B)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41076" name="Group 52"/>
          <p:cNvGraphicFramePr>
            <a:graphicFrameLocks noGrp="1"/>
          </p:cNvGraphicFramePr>
          <p:nvPr/>
        </p:nvGraphicFramePr>
        <p:xfrm>
          <a:off x="6605588" y="3213100"/>
          <a:ext cx="2052637" cy="1646238"/>
        </p:xfrm>
        <a:graphic>
          <a:graphicData uri="http://schemas.openxmlformats.org/drawingml/2006/table">
            <a:tbl>
              <a:tblPr/>
              <a:tblGrid>
                <a:gridCol w="369887"/>
                <a:gridCol w="320675"/>
                <a:gridCol w="320675"/>
                <a:gridCol w="1041400"/>
              </a:tblGrid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B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P(C|A,B)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41112" name="Group 88"/>
          <p:cNvGraphicFramePr>
            <a:graphicFrameLocks noGrp="1"/>
          </p:cNvGraphicFramePr>
          <p:nvPr/>
        </p:nvGraphicFramePr>
        <p:xfrm>
          <a:off x="3719513" y="4327525"/>
          <a:ext cx="2052637" cy="549276"/>
        </p:xfrm>
        <a:graphic>
          <a:graphicData uri="http://schemas.openxmlformats.org/drawingml/2006/table">
            <a:tbl>
              <a:tblPr/>
              <a:tblGrid>
                <a:gridCol w="369887"/>
                <a:gridCol w="320675"/>
                <a:gridCol w="320675"/>
                <a:gridCol w="10414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C 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P(E|A,C,D)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41132" name="Text Box 108"/>
          <p:cNvSpPr txBox="1">
            <a:spLocks noChangeArrowheads="1"/>
          </p:cNvSpPr>
          <p:nvPr/>
        </p:nvSpPr>
        <p:spPr bwMode="auto">
          <a:xfrm>
            <a:off x="152400" y="1952625"/>
            <a:ext cx="322897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…again by the chain rule: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P(A,B,C,D,</a:t>
            </a:r>
            <a:r>
              <a:rPr lang="en-US" sz="20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E) </a:t>
            </a: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=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  P(E|A,C,D) *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  P(D) *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  P(C | A,B ) *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  P(B ) *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  P(A)     </a:t>
            </a:r>
          </a:p>
        </p:txBody>
      </p:sp>
      <p:sp>
        <p:nvSpPr>
          <p:cNvPr id="641133" name="Text Box 109"/>
          <p:cNvSpPr txBox="1">
            <a:spLocks noChangeArrowheads="1"/>
          </p:cNvSpPr>
          <p:nvPr/>
        </p:nvSpPr>
        <p:spPr bwMode="auto">
          <a:xfrm>
            <a:off x="228600" y="876300"/>
            <a:ext cx="35728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We could construct the joint and compute P(E=B|D=swap)   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47588" y="6121503"/>
            <a:ext cx="2911668" cy="736497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Extra slides from </a:t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</a:rPr>
              <a:t>last semester</a:t>
            </a:r>
          </a:p>
        </p:txBody>
      </p:sp>
    </p:spTree>
    <p:extLst>
      <p:ext uri="{BB962C8B-B14F-4D97-AF65-F5344CB8AC3E}">
        <p14:creationId xmlns:p14="http://schemas.microsoft.com/office/powerpoint/2010/main" val="366213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132" grpId="0"/>
      <p:bldP spid="64113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-257175"/>
            <a:ext cx="8534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The </a:t>
            </a:r>
            <a:r>
              <a:rPr lang="en-US" sz="2800" smtClean="0">
                <a:cs typeface="+mj-cs"/>
              </a:rPr>
              <a:t>(highly practical)</a:t>
            </a:r>
            <a:r>
              <a:rPr lang="en-US" sz="4000" smtClean="0">
                <a:cs typeface="+mj-cs"/>
              </a:rPr>
              <a:t> Monty Hall problem</a:t>
            </a:r>
          </a:p>
        </p:txBody>
      </p:sp>
      <p:sp>
        <p:nvSpPr>
          <p:cNvPr id="641027" name="Oval 3"/>
          <p:cNvSpPr>
            <a:spLocks noChangeArrowheads="1"/>
          </p:cNvSpPr>
          <p:nvPr/>
        </p:nvSpPr>
        <p:spPr bwMode="auto">
          <a:xfrm>
            <a:off x="5748338" y="1525588"/>
            <a:ext cx="438150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641028" name="Oval 4"/>
          <p:cNvSpPr>
            <a:spLocks noChangeArrowheads="1"/>
          </p:cNvSpPr>
          <p:nvPr/>
        </p:nvSpPr>
        <p:spPr bwMode="auto">
          <a:xfrm>
            <a:off x="6757988" y="1525588"/>
            <a:ext cx="438150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641029" name="Text Box 5"/>
          <p:cNvSpPr txBox="1">
            <a:spLocks noChangeArrowheads="1"/>
          </p:cNvSpPr>
          <p:nvPr/>
        </p:nvSpPr>
        <p:spPr bwMode="auto">
          <a:xfrm>
            <a:off x="5243513" y="1141413"/>
            <a:ext cx="1144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First guess</a:t>
            </a:r>
          </a:p>
        </p:txBody>
      </p:sp>
      <p:sp>
        <p:nvSpPr>
          <p:cNvPr id="641030" name="Text Box 6"/>
          <p:cNvSpPr txBox="1">
            <a:spLocks noChangeArrowheads="1"/>
          </p:cNvSpPr>
          <p:nvPr/>
        </p:nvSpPr>
        <p:spPr bwMode="auto">
          <a:xfrm>
            <a:off x="6545263" y="1150938"/>
            <a:ext cx="1189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The money</a:t>
            </a:r>
          </a:p>
        </p:txBody>
      </p:sp>
      <p:sp>
        <p:nvSpPr>
          <p:cNvPr id="641031" name="Oval 7"/>
          <p:cNvSpPr>
            <a:spLocks noChangeArrowheads="1"/>
          </p:cNvSpPr>
          <p:nvPr/>
        </p:nvSpPr>
        <p:spPr bwMode="auto">
          <a:xfrm>
            <a:off x="6281738" y="2487613"/>
            <a:ext cx="438150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641032" name="Text Box 8"/>
          <p:cNvSpPr txBox="1">
            <a:spLocks noChangeArrowheads="1"/>
          </p:cNvSpPr>
          <p:nvPr/>
        </p:nvSpPr>
        <p:spPr bwMode="auto">
          <a:xfrm>
            <a:off x="6715125" y="2484438"/>
            <a:ext cx="984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The goat</a:t>
            </a:r>
          </a:p>
        </p:txBody>
      </p:sp>
      <p:sp>
        <p:nvSpPr>
          <p:cNvPr id="641033" name="Oval 9"/>
          <p:cNvSpPr>
            <a:spLocks noChangeArrowheads="1"/>
          </p:cNvSpPr>
          <p:nvPr/>
        </p:nvSpPr>
        <p:spPr bwMode="auto">
          <a:xfrm>
            <a:off x="4924425" y="2554288"/>
            <a:ext cx="466725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D</a:t>
            </a:r>
          </a:p>
        </p:txBody>
      </p:sp>
      <p:sp>
        <p:nvSpPr>
          <p:cNvPr id="641034" name="Text Box 10"/>
          <p:cNvSpPr txBox="1">
            <a:spLocks noChangeArrowheads="1"/>
          </p:cNvSpPr>
          <p:nvPr/>
        </p:nvSpPr>
        <p:spPr bwMode="auto">
          <a:xfrm>
            <a:off x="4892675" y="2036763"/>
            <a:ext cx="13081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Stick or swap?</a:t>
            </a:r>
          </a:p>
        </p:txBody>
      </p:sp>
      <p:sp>
        <p:nvSpPr>
          <p:cNvPr id="641035" name="Oval 11"/>
          <p:cNvSpPr>
            <a:spLocks noChangeArrowheads="1"/>
          </p:cNvSpPr>
          <p:nvPr/>
        </p:nvSpPr>
        <p:spPr bwMode="auto">
          <a:xfrm>
            <a:off x="5754688" y="3792538"/>
            <a:ext cx="423862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641036" name="Text Box 12"/>
          <p:cNvSpPr txBox="1">
            <a:spLocks noChangeArrowheads="1"/>
          </p:cNvSpPr>
          <p:nvPr/>
        </p:nvSpPr>
        <p:spPr bwMode="auto">
          <a:xfrm>
            <a:off x="4232275" y="3913188"/>
            <a:ext cx="1409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Second guess</a:t>
            </a:r>
          </a:p>
        </p:txBody>
      </p:sp>
      <p:cxnSp>
        <p:nvCxnSpPr>
          <p:cNvPr id="641037" name="AutoShape 13"/>
          <p:cNvCxnSpPr>
            <a:cxnSpLocks noChangeShapeType="1"/>
            <a:stCxn id="641028" idx="3"/>
            <a:endCxn id="641031" idx="0"/>
          </p:cNvCxnSpPr>
          <p:nvPr/>
        </p:nvCxnSpPr>
        <p:spPr bwMode="auto">
          <a:xfrm flipH="1">
            <a:off x="6500813" y="2024063"/>
            <a:ext cx="320675" cy="4445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1038" name="AutoShape 14"/>
          <p:cNvCxnSpPr>
            <a:cxnSpLocks noChangeShapeType="1"/>
            <a:stCxn id="641027" idx="5"/>
            <a:endCxn id="641031" idx="0"/>
          </p:cNvCxnSpPr>
          <p:nvPr/>
        </p:nvCxnSpPr>
        <p:spPr bwMode="auto">
          <a:xfrm>
            <a:off x="6122988" y="2024063"/>
            <a:ext cx="377825" cy="4445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1039" name="AutoShape 15"/>
          <p:cNvCxnSpPr>
            <a:cxnSpLocks noChangeShapeType="1"/>
            <a:stCxn id="641027" idx="4"/>
            <a:endCxn id="641035" idx="0"/>
          </p:cNvCxnSpPr>
          <p:nvPr/>
        </p:nvCxnSpPr>
        <p:spPr bwMode="auto">
          <a:xfrm>
            <a:off x="5967413" y="2106613"/>
            <a:ext cx="0" cy="1666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1040" name="AutoShape 16"/>
          <p:cNvCxnSpPr>
            <a:cxnSpLocks noChangeShapeType="1"/>
            <a:stCxn id="641031" idx="3"/>
            <a:endCxn id="641035" idx="7"/>
          </p:cNvCxnSpPr>
          <p:nvPr/>
        </p:nvCxnSpPr>
        <p:spPr bwMode="auto">
          <a:xfrm flipH="1">
            <a:off x="6116638" y="2986088"/>
            <a:ext cx="228600" cy="8699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1041" name="AutoShape 17"/>
          <p:cNvCxnSpPr>
            <a:cxnSpLocks noChangeShapeType="1"/>
            <a:stCxn id="641033" idx="5"/>
            <a:endCxn id="641035" idx="1"/>
          </p:cNvCxnSpPr>
          <p:nvPr/>
        </p:nvCxnSpPr>
        <p:spPr bwMode="auto">
          <a:xfrm>
            <a:off x="5322888" y="3052763"/>
            <a:ext cx="493712" cy="8032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641042" name="Group 18"/>
          <p:cNvGraphicFramePr>
            <a:graphicFrameLocks noGrp="1"/>
          </p:cNvGraphicFramePr>
          <p:nvPr/>
        </p:nvGraphicFramePr>
        <p:xfrm>
          <a:off x="4019550" y="1009650"/>
          <a:ext cx="1209675" cy="1097104"/>
        </p:xfrm>
        <a:graphic>
          <a:graphicData uri="http://schemas.openxmlformats.org/drawingml/2006/table">
            <a:tbl>
              <a:tblPr/>
              <a:tblGrid>
                <a:gridCol w="587375"/>
                <a:gridCol w="622300"/>
              </a:tblGrid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P(A)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41059" name="Group 35"/>
          <p:cNvGraphicFramePr>
            <a:graphicFrameLocks noGrp="1"/>
          </p:cNvGraphicFramePr>
          <p:nvPr/>
        </p:nvGraphicFramePr>
        <p:xfrm>
          <a:off x="7772400" y="1228725"/>
          <a:ext cx="1209675" cy="1097104"/>
        </p:xfrm>
        <a:graphic>
          <a:graphicData uri="http://schemas.openxmlformats.org/drawingml/2006/table">
            <a:tbl>
              <a:tblPr/>
              <a:tblGrid>
                <a:gridCol w="587375"/>
                <a:gridCol w="622300"/>
              </a:tblGrid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P(B)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41076" name="Group 52"/>
          <p:cNvGraphicFramePr>
            <a:graphicFrameLocks noGrp="1"/>
          </p:cNvGraphicFramePr>
          <p:nvPr/>
        </p:nvGraphicFramePr>
        <p:xfrm>
          <a:off x="6605588" y="3213100"/>
          <a:ext cx="2052637" cy="1646238"/>
        </p:xfrm>
        <a:graphic>
          <a:graphicData uri="http://schemas.openxmlformats.org/drawingml/2006/table">
            <a:tbl>
              <a:tblPr/>
              <a:tblGrid>
                <a:gridCol w="369887"/>
                <a:gridCol w="320675"/>
                <a:gridCol w="320675"/>
                <a:gridCol w="1041400"/>
              </a:tblGrid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B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P(C|A,B)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41112" name="Group 88"/>
          <p:cNvGraphicFramePr>
            <a:graphicFrameLocks noGrp="1"/>
          </p:cNvGraphicFramePr>
          <p:nvPr/>
        </p:nvGraphicFramePr>
        <p:xfrm>
          <a:off x="3719513" y="4327525"/>
          <a:ext cx="2052637" cy="549276"/>
        </p:xfrm>
        <a:graphic>
          <a:graphicData uri="http://schemas.openxmlformats.org/drawingml/2006/table">
            <a:tbl>
              <a:tblPr/>
              <a:tblGrid>
                <a:gridCol w="369887"/>
                <a:gridCol w="320675"/>
                <a:gridCol w="320675"/>
                <a:gridCol w="10414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C 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P(E|A,C,D)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41132" name="Text Box 108"/>
          <p:cNvSpPr txBox="1">
            <a:spLocks noChangeArrowheads="1"/>
          </p:cNvSpPr>
          <p:nvPr/>
        </p:nvSpPr>
        <p:spPr bwMode="auto">
          <a:xfrm>
            <a:off x="152400" y="1952625"/>
            <a:ext cx="322897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…again by the chain rule: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P(A,B,C,D,</a:t>
            </a:r>
            <a:r>
              <a:rPr lang="en-US" sz="20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E) </a:t>
            </a: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=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  P(</a:t>
            </a:r>
            <a:r>
              <a:rPr lang="en-US" sz="20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E | A,B,C</a:t>
            </a: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,D) *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  P(</a:t>
            </a:r>
            <a:r>
              <a:rPr lang="en-US" sz="20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D | A,B,C) </a:t>
            </a: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*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  P(C | A,B ) *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  P(B </a:t>
            </a:r>
            <a:r>
              <a:rPr lang="en-US" sz="20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| A) </a:t>
            </a: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*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  P(A)     </a:t>
            </a:r>
          </a:p>
        </p:txBody>
      </p:sp>
      <p:sp>
        <p:nvSpPr>
          <p:cNvPr id="641133" name="Text Box 109"/>
          <p:cNvSpPr txBox="1">
            <a:spLocks noChangeArrowheads="1"/>
          </p:cNvSpPr>
          <p:nvPr/>
        </p:nvSpPr>
        <p:spPr bwMode="auto">
          <a:xfrm>
            <a:off x="228600" y="876300"/>
            <a:ext cx="35728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We could construct the joint and compute P(E=B|D=swap)     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 flipH="1">
            <a:off x="1311677" y="2904565"/>
            <a:ext cx="260253" cy="308535"/>
          </a:xfrm>
          <a:prstGeom prst="line">
            <a:avLst/>
          </a:prstGeom>
          <a:solidFill>
            <a:srgbClr val="CCFF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1051425" y="3560434"/>
            <a:ext cx="864039" cy="113601"/>
          </a:xfrm>
          <a:prstGeom prst="line">
            <a:avLst/>
          </a:prstGeom>
          <a:solidFill>
            <a:srgbClr val="CCFF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H="1">
            <a:off x="1051427" y="4354513"/>
            <a:ext cx="260250" cy="139264"/>
          </a:xfrm>
          <a:prstGeom prst="line">
            <a:avLst/>
          </a:prstGeom>
          <a:solidFill>
            <a:srgbClr val="CCFF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47588" y="6121503"/>
            <a:ext cx="2911668" cy="736497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Extra slides from </a:t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</a:rPr>
              <a:t>last semester</a:t>
            </a:r>
          </a:p>
        </p:txBody>
      </p:sp>
    </p:spTree>
    <p:extLst>
      <p:ext uri="{BB962C8B-B14F-4D97-AF65-F5344CB8AC3E}">
        <p14:creationId xmlns:p14="http://schemas.microsoft.com/office/powerpoint/2010/main" val="153025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-257175"/>
            <a:ext cx="8534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The </a:t>
            </a:r>
            <a:r>
              <a:rPr lang="en-US" sz="2800" smtClean="0">
                <a:cs typeface="+mj-cs"/>
              </a:rPr>
              <a:t>(highly practical)</a:t>
            </a:r>
            <a:r>
              <a:rPr lang="en-US" sz="4000" smtClean="0">
                <a:cs typeface="+mj-cs"/>
              </a:rPr>
              <a:t> Monty Hall problem</a:t>
            </a:r>
          </a:p>
        </p:txBody>
      </p:sp>
      <p:sp>
        <p:nvSpPr>
          <p:cNvPr id="645123" name="Oval 3"/>
          <p:cNvSpPr>
            <a:spLocks noChangeArrowheads="1"/>
          </p:cNvSpPr>
          <p:nvPr/>
        </p:nvSpPr>
        <p:spPr bwMode="auto">
          <a:xfrm>
            <a:off x="5748338" y="1525588"/>
            <a:ext cx="438150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645124" name="Oval 4"/>
          <p:cNvSpPr>
            <a:spLocks noChangeArrowheads="1"/>
          </p:cNvSpPr>
          <p:nvPr/>
        </p:nvSpPr>
        <p:spPr bwMode="auto">
          <a:xfrm>
            <a:off x="6757988" y="1525588"/>
            <a:ext cx="438150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645125" name="Text Box 5"/>
          <p:cNvSpPr txBox="1">
            <a:spLocks noChangeArrowheads="1"/>
          </p:cNvSpPr>
          <p:nvPr/>
        </p:nvSpPr>
        <p:spPr bwMode="auto">
          <a:xfrm>
            <a:off x="5243513" y="1141413"/>
            <a:ext cx="1144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First guess</a:t>
            </a:r>
          </a:p>
        </p:txBody>
      </p:sp>
      <p:sp>
        <p:nvSpPr>
          <p:cNvPr id="645126" name="Text Box 6"/>
          <p:cNvSpPr txBox="1">
            <a:spLocks noChangeArrowheads="1"/>
          </p:cNvSpPr>
          <p:nvPr/>
        </p:nvSpPr>
        <p:spPr bwMode="auto">
          <a:xfrm>
            <a:off x="6545263" y="1150938"/>
            <a:ext cx="1189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The money</a:t>
            </a:r>
          </a:p>
        </p:txBody>
      </p:sp>
      <p:sp>
        <p:nvSpPr>
          <p:cNvPr id="645127" name="Oval 7"/>
          <p:cNvSpPr>
            <a:spLocks noChangeArrowheads="1"/>
          </p:cNvSpPr>
          <p:nvPr/>
        </p:nvSpPr>
        <p:spPr bwMode="auto">
          <a:xfrm>
            <a:off x="6281738" y="2487613"/>
            <a:ext cx="438150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645128" name="Text Box 8"/>
          <p:cNvSpPr txBox="1">
            <a:spLocks noChangeArrowheads="1"/>
          </p:cNvSpPr>
          <p:nvPr/>
        </p:nvSpPr>
        <p:spPr bwMode="auto">
          <a:xfrm>
            <a:off x="6715125" y="2484438"/>
            <a:ext cx="984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The goat</a:t>
            </a:r>
          </a:p>
        </p:txBody>
      </p:sp>
      <p:sp>
        <p:nvSpPr>
          <p:cNvPr id="645129" name="Oval 9"/>
          <p:cNvSpPr>
            <a:spLocks noChangeArrowheads="1"/>
          </p:cNvSpPr>
          <p:nvPr/>
        </p:nvSpPr>
        <p:spPr bwMode="auto">
          <a:xfrm>
            <a:off x="4924425" y="2554288"/>
            <a:ext cx="466725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D</a:t>
            </a:r>
          </a:p>
        </p:txBody>
      </p:sp>
      <p:sp>
        <p:nvSpPr>
          <p:cNvPr id="645130" name="Text Box 10"/>
          <p:cNvSpPr txBox="1">
            <a:spLocks noChangeArrowheads="1"/>
          </p:cNvSpPr>
          <p:nvPr/>
        </p:nvSpPr>
        <p:spPr bwMode="auto">
          <a:xfrm>
            <a:off x="4892675" y="2036763"/>
            <a:ext cx="13081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Stick or swap?</a:t>
            </a:r>
          </a:p>
        </p:txBody>
      </p:sp>
      <p:sp>
        <p:nvSpPr>
          <p:cNvPr id="645131" name="Oval 11"/>
          <p:cNvSpPr>
            <a:spLocks noChangeArrowheads="1"/>
          </p:cNvSpPr>
          <p:nvPr/>
        </p:nvSpPr>
        <p:spPr bwMode="auto">
          <a:xfrm>
            <a:off x="5754688" y="3792538"/>
            <a:ext cx="423862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645132" name="Text Box 12"/>
          <p:cNvSpPr txBox="1">
            <a:spLocks noChangeArrowheads="1"/>
          </p:cNvSpPr>
          <p:nvPr/>
        </p:nvSpPr>
        <p:spPr bwMode="auto">
          <a:xfrm>
            <a:off x="4232275" y="3913188"/>
            <a:ext cx="1409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Second guess</a:t>
            </a:r>
          </a:p>
        </p:txBody>
      </p:sp>
      <p:cxnSp>
        <p:nvCxnSpPr>
          <p:cNvPr id="645133" name="AutoShape 13"/>
          <p:cNvCxnSpPr>
            <a:cxnSpLocks noChangeShapeType="1"/>
            <a:stCxn id="645124" idx="3"/>
            <a:endCxn id="645127" idx="0"/>
          </p:cNvCxnSpPr>
          <p:nvPr/>
        </p:nvCxnSpPr>
        <p:spPr bwMode="auto">
          <a:xfrm flipH="1">
            <a:off x="6500813" y="2024063"/>
            <a:ext cx="320675" cy="4445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5134" name="AutoShape 14"/>
          <p:cNvCxnSpPr>
            <a:cxnSpLocks noChangeShapeType="1"/>
            <a:stCxn id="645123" idx="5"/>
            <a:endCxn id="645127" idx="0"/>
          </p:cNvCxnSpPr>
          <p:nvPr/>
        </p:nvCxnSpPr>
        <p:spPr bwMode="auto">
          <a:xfrm>
            <a:off x="6122988" y="2024063"/>
            <a:ext cx="377825" cy="4445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5135" name="AutoShape 15"/>
          <p:cNvCxnSpPr>
            <a:cxnSpLocks noChangeShapeType="1"/>
            <a:stCxn id="645123" idx="4"/>
            <a:endCxn id="645131" idx="0"/>
          </p:cNvCxnSpPr>
          <p:nvPr/>
        </p:nvCxnSpPr>
        <p:spPr bwMode="auto">
          <a:xfrm>
            <a:off x="5967413" y="2106613"/>
            <a:ext cx="0" cy="1666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5136" name="AutoShape 16"/>
          <p:cNvCxnSpPr>
            <a:cxnSpLocks noChangeShapeType="1"/>
            <a:stCxn id="645127" idx="3"/>
            <a:endCxn id="645131" idx="7"/>
          </p:cNvCxnSpPr>
          <p:nvPr/>
        </p:nvCxnSpPr>
        <p:spPr bwMode="auto">
          <a:xfrm flipH="1">
            <a:off x="6116638" y="2986088"/>
            <a:ext cx="228600" cy="8699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5137" name="AutoShape 17"/>
          <p:cNvCxnSpPr>
            <a:cxnSpLocks noChangeShapeType="1"/>
            <a:stCxn id="645129" idx="5"/>
            <a:endCxn id="645131" idx="1"/>
          </p:cNvCxnSpPr>
          <p:nvPr/>
        </p:nvCxnSpPr>
        <p:spPr bwMode="auto">
          <a:xfrm>
            <a:off x="5322888" y="3052763"/>
            <a:ext cx="493712" cy="8032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645138" name="Group 18"/>
          <p:cNvGraphicFramePr>
            <a:graphicFrameLocks noGrp="1"/>
          </p:cNvGraphicFramePr>
          <p:nvPr/>
        </p:nvGraphicFramePr>
        <p:xfrm>
          <a:off x="4019550" y="1009650"/>
          <a:ext cx="1209675" cy="1097104"/>
        </p:xfrm>
        <a:graphic>
          <a:graphicData uri="http://schemas.openxmlformats.org/drawingml/2006/table">
            <a:tbl>
              <a:tblPr/>
              <a:tblGrid>
                <a:gridCol w="587375"/>
                <a:gridCol w="622300"/>
              </a:tblGrid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P(A)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45155" name="Group 35"/>
          <p:cNvGraphicFramePr>
            <a:graphicFrameLocks noGrp="1"/>
          </p:cNvGraphicFramePr>
          <p:nvPr/>
        </p:nvGraphicFramePr>
        <p:xfrm>
          <a:off x="7772400" y="1228725"/>
          <a:ext cx="1209675" cy="1097104"/>
        </p:xfrm>
        <a:graphic>
          <a:graphicData uri="http://schemas.openxmlformats.org/drawingml/2006/table">
            <a:tbl>
              <a:tblPr/>
              <a:tblGrid>
                <a:gridCol w="587375"/>
                <a:gridCol w="622300"/>
              </a:tblGrid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P(B)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45172" name="Group 52"/>
          <p:cNvGraphicFramePr>
            <a:graphicFrameLocks noGrp="1"/>
          </p:cNvGraphicFramePr>
          <p:nvPr/>
        </p:nvGraphicFramePr>
        <p:xfrm>
          <a:off x="6605588" y="3213100"/>
          <a:ext cx="2052637" cy="1646238"/>
        </p:xfrm>
        <a:graphic>
          <a:graphicData uri="http://schemas.openxmlformats.org/drawingml/2006/table">
            <a:tbl>
              <a:tblPr/>
              <a:tblGrid>
                <a:gridCol w="369887"/>
                <a:gridCol w="320675"/>
                <a:gridCol w="320675"/>
                <a:gridCol w="1041400"/>
              </a:tblGrid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B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P(C|A,B)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45207" name="Group 87"/>
          <p:cNvGraphicFramePr>
            <a:graphicFrameLocks noGrp="1"/>
          </p:cNvGraphicFramePr>
          <p:nvPr/>
        </p:nvGraphicFramePr>
        <p:xfrm>
          <a:off x="3719513" y="4327525"/>
          <a:ext cx="2052637" cy="549276"/>
        </p:xfrm>
        <a:graphic>
          <a:graphicData uri="http://schemas.openxmlformats.org/drawingml/2006/table">
            <a:tbl>
              <a:tblPr/>
              <a:tblGrid>
                <a:gridCol w="369887"/>
                <a:gridCol w="320675"/>
                <a:gridCol w="320675"/>
                <a:gridCol w="10414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C 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P(E|A,C,D)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45228" name="Text Box 108"/>
          <p:cNvSpPr txBox="1">
            <a:spLocks noChangeArrowheads="1"/>
          </p:cNvSpPr>
          <p:nvPr/>
        </p:nvSpPr>
        <p:spPr bwMode="auto">
          <a:xfrm>
            <a:off x="695325" y="1133475"/>
            <a:ext cx="29337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The joint table has…?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229" name="Text Box 109"/>
          <p:cNvSpPr txBox="1">
            <a:spLocks noChangeArrowheads="1"/>
          </p:cNvSpPr>
          <p:nvPr/>
        </p:nvSpPr>
        <p:spPr bwMode="auto">
          <a:xfrm>
            <a:off x="762000" y="1809750"/>
            <a:ext cx="2933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3*3*3*2*3 = 162 rows</a:t>
            </a:r>
          </a:p>
        </p:txBody>
      </p:sp>
      <p:sp>
        <p:nvSpPr>
          <p:cNvPr id="645230" name="Text Box 110"/>
          <p:cNvSpPr txBox="1">
            <a:spLocks noChangeArrowheads="1"/>
          </p:cNvSpPr>
          <p:nvPr/>
        </p:nvSpPr>
        <p:spPr bwMode="auto">
          <a:xfrm>
            <a:off x="781050" y="2324100"/>
            <a:ext cx="29337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20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conditional probability tables </a:t>
            </a: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(CPTs) shown have … ?</a:t>
            </a:r>
          </a:p>
        </p:txBody>
      </p:sp>
      <p:sp>
        <p:nvSpPr>
          <p:cNvPr id="645231" name="Text Box 111"/>
          <p:cNvSpPr txBox="1">
            <a:spLocks noChangeArrowheads="1"/>
          </p:cNvSpPr>
          <p:nvPr/>
        </p:nvSpPr>
        <p:spPr bwMode="auto">
          <a:xfrm>
            <a:off x="571500" y="3486150"/>
            <a:ext cx="2933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3 + 3 + 3*3*3 + 2*3*3 = 51 rows &lt; 162 rows</a:t>
            </a:r>
          </a:p>
        </p:txBody>
      </p:sp>
      <p:sp>
        <p:nvSpPr>
          <p:cNvPr id="645232" name="Text Box 112"/>
          <p:cNvSpPr txBox="1">
            <a:spLocks noChangeArrowheads="1"/>
          </p:cNvSpPr>
          <p:nvPr/>
        </p:nvSpPr>
        <p:spPr bwMode="auto">
          <a:xfrm>
            <a:off x="4772025" y="2400300"/>
            <a:ext cx="3810000" cy="298767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Big questions: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why</a:t>
            </a: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are the CPTs smaller?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how </a:t>
            </a:r>
            <a:r>
              <a:rPr lang="en-US" sz="2000" i="1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much</a:t>
            </a: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smaller</a:t>
            </a: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are the CPTs than the joint?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can we compute the answers to queries like P(E=</a:t>
            </a:r>
            <a:r>
              <a:rPr lang="en-US" sz="2000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B|d</a:t>
            </a: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) </a:t>
            </a:r>
            <a:r>
              <a:rPr lang="en-US" sz="2000" i="1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without </a:t>
            </a:r>
            <a:r>
              <a:rPr lang="en-US" sz="20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building the joint probability tables, just using the CPTs?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47588" y="6121503"/>
            <a:ext cx="2911668" cy="736497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Extra slides from </a:t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</a:rPr>
              <a:t>last semester</a:t>
            </a:r>
          </a:p>
        </p:txBody>
      </p:sp>
    </p:spTree>
    <p:extLst>
      <p:ext uri="{BB962C8B-B14F-4D97-AF65-F5344CB8AC3E}">
        <p14:creationId xmlns:p14="http://schemas.microsoft.com/office/powerpoint/2010/main" val="390716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28" grpId="0"/>
      <p:bldP spid="645229" grpId="0"/>
      <p:bldP spid="645230" grpId="0"/>
      <p:bldP spid="645231" grpId="0"/>
      <p:bldP spid="645232" grpId="0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-257175"/>
            <a:ext cx="8534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The </a:t>
            </a:r>
            <a:r>
              <a:rPr lang="en-US" sz="2800" smtClean="0">
                <a:cs typeface="+mj-cs"/>
              </a:rPr>
              <a:t>(highly practical)</a:t>
            </a:r>
            <a:r>
              <a:rPr lang="en-US" sz="4000" smtClean="0">
                <a:cs typeface="+mj-cs"/>
              </a:rPr>
              <a:t> Monty Hall problem</a:t>
            </a:r>
          </a:p>
        </p:txBody>
      </p:sp>
      <p:sp>
        <p:nvSpPr>
          <p:cNvPr id="649219" name="Oval 3"/>
          <p:cNvSpPr>
            <a:spLocks noChangeArrowheads="1"/>
          </p:cNvSpPr>
          <p:nvPr/>
        </p:nvSpPr>
        <p:spPr bwMode="auto">
          <a:xfrm>
            <a:off x="5748338" y="1525588"/>
            <a:ext cx="438150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649220" name="Oval 4"/>
          <p:cNvSpPr>
            <a:spLocks noChangeArrowheads="1"/>
          </p:cNvSpPr>
          <p:nvPr/>
        </p:nvSpPr>
        <p:spPr bwMode="auto">
          <a:xfrm>
            <a:off x="6757988" y="1525588"/>
            <a:ext cx="438150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649221" name="Text Box 5"/>
          <p:cNvSpPr txBox="1">
            <a:spLocks noChangeArrowheads="1"/>
          </p:cNvSpPr>
          <p:nvPr/>
        </p:nvSpPr>
        <p:spPr bwMode="auto">
          <a:xfrm>
            <a:off x="5243513" y="1141413"/>
            <a:ext cx="1144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First guess</a:t>
            </a:r>
          </a:p>
        </p:txBody>
      </p:sp>
      <p:sp>
        <p:nvSpPr>
          <p:cNvPr id="649222" name="Text Box 6"/>
          <p:cNvSpPr txBox="1">
            <a:spLocks noChangeArrowheads="1"/>
          </p:cNvSpPr>
          <p:nvPr/>
        </p:nvSpPr>
        <p:spPr bwMode="auto">
          <a:xfrm>
            <a:off x="6545263" y="1150938"/>
            <a:ext cx="1189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The money</a:t>
            </a:r>
          </a:p>
        </p:txBody>
      </p:sp>
      <p:sp>
        <p:nvSpPr>
          <p:cNvPr id="649223" name="Oval 7"/>
          <p:cNvSpPr>
            <a:spLocks noChangeArrowheads="1"/>
          </p:cNvSpPr>
          <p:nvPr/>
        </p:nvSpPr>
        <p:spPr bwMode="auto">
          <a:xfrm>
            <a:off x="6281738" y="2487613"/>
            <a:ext cx="438150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649224" name="Text Box 8"/>
          <p:cNvSpPr txBox="1">
            <a:spLocks noChangeArrowheads="1"/>
          </p:cNvSpPr>
          <p:nvPr/>
        </p:nvSpPr>
        <p:spPr bwMode="auto">
          <a:xfrm>
            <a:off x="6715125" y="2484438"/>
            <a:ext cx="984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The goat</a:t>
            </a:r>
          </a:p>
        </p:txBody>
      </p:sp>
      <p:sp>
        <p:nvSpPr>
          <p:cNvPr id="649225" name="Oval 9"/>
          <p:cNvSpPr>
            <a:spLocks noChangeArrowheads="1"/>
          </p:cNvSpPr>
          <p:nvPr/>
        </p:nvSpPr>
        <p:spPr bwMode="auto">
          <a:xfrm>
            <a:off x="4924425" y="2554288"/>
            <a:ext cx="466725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D</a:t>
            </a:r>
          </a:p>
        </p:txBody>
      </p:sp>
      <p:sp>
        <p:nvSpPr>
          <p:cNvPr id="649226" name="Text Box 10"/>
          <p:cNvSpPr txBox="1">
            <a:spLocks noChangeArrowheads="1"/>
          </p:cNvSpPr>
          <p:nvPr/>
        </p:nvSpPr>
        <p:spPr bwMode="auto">
          <a:xfrm>
            <a:off x="4892675" y="2036763"/>
            <a:ext cx="13081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Stick or swap?</a:t>
            </a:r>
          </a:p>
        </p:txBody>
      </p:sp>
      <p:sp>
        <p:nvSpPr>
          <p:cNvPr id="649227" name="Oval 11"/>
          <p:cNvSpPr>
            <a:spLocks noChangeArrowheads="1"/>
          </p:cNvSpPr>
          <p:nvPr/>
        </p:nvSpPr>
        <p:spPr bwMode="auto">
          <a:xfrm>
            <a:off x="5754688" y="3792538"/>
            <a:ext cx="423862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649228" name="Text Box 12"/>
          <p:cNvSpPr txBox="1">
            <a:spLocks noChangeArrowheads="1"/>
          </p:cNvSpPr>
          <p:nvPr/>
        </p:nvSpPr>
        <p:spPr bwMode="auto">
          <a:xfrm>
            <a:off x="4232275" y="3913188"/>
            <a:ext cx="1409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Second guess</a:t>
            </a:r>
          </a:p>
        </p:txBody>
      </p:sp>
      <p:cxnSp>
        <p:nvCxnSpPr>
          <p:cNvPr id="649229" name="AutoShape 13"/>
          <p:cNvCxnSpPr>
            <a:cxnSpLocks noChangeShapeType="1"/>
            <a:stCxn id="649220" idx="3"/>
            <a:endCxn id="649223" idx="0"/>
          </p:cNvCxnSpPr>
          <p:nvPr/>
        </p:nvCxnSpPr>
        <p:spPr bwMode="auto">
          <a:xfrm flipH="1">
            <a:off x="6500813" y="2024063"/>
            <a:ext cx="320675" cy="4445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9230" name="AutoShape 14"/>
          <p:cNvCxnSpPr>
            <a:cxnSpLocks noChangeShapeType="1"/>
            <a:stCxn id="649219" idx="5"/>
            <a:endCxn id="649223" idx="0"/>
          </p:cNvCxnSpPr>
          <p:nvPr/>
        </p:nvCxnSpPr>
        <p:spPr bwMode="auto">
          <a:xfrm>
            <a:off x="6122988" y="2024063"/>
            <a:ext cx="377825" cy="4445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9231" name="AutoShape 15"/>
          <p:cNvCxnSpPr>
            <a:cxnSpLocks noChangeShapeType="1"/>
            <a:stCxn id="649219" idx="4"/>
            <a:endCxn id="649227" idx="0"/>
          </p:cNvCxnSpPr>
          <p:nvPr/>
        </p:nvCxnSpPr>
        <p:spPr bwMode="auto">
          <a:xfrm>
            <a:off x="5967413" y="2106613"/>
            <a:ext cx="0" cy="1666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9232" name="AutoShape 16"/>
          <p:cNvCxnSpPr>
            <a:cxnSpLocks noChangeShapeType="1"/>
            <a:stCxn id="649223" idx="3"/>
            <a:endCxn id="649227" idx="7"/>
          </p:cNvCxnSpPr>
          <p:nvPr/>
        </p:nvCxnSpPr>
        <p:spPr bwMode="auto">
          <a:xfrm flipH="1">
            <a:off x="6116638" y="2986088"/>
            <a:ext cx="228600" cy="8699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9233" name="AutoShape 17"/>
          <p:cNvCxnSpPr>
            <a:cxnSpLocks noChangeShapeType="1"/>
            <a:stCxn id="649225" idx="5"/>
            <a:endCxn id="649227" idx="1"/>
          </p:cNvCxnSpPr>
          <p:nvPr/>
        </p:nvCxnSpPr>
        <p:spPr bwMode="auto">
          <a:xfrm>
            <a:off x="5322888" y="3052763"/>
            <a:ext cx="493712" cy="8032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649234" name="Group 18"/>
          <p:cNvGraphicFramePr>
            <a:graphicFrameLocks noGrp="1"/>
          </p:cNvGraphicFramePr>
          <p:nvPr/>
        </p:nvGraphicFramePr>
        <p:xfrm>
          <a:off x="4019550" y="1009650"/>
          <a:ext cx="1209675" cy="1097104"/>
        </p:xfrm>
        <a:graphic>
          <a:graphicData uri="http://schemas.openxmlformats.org/drawingml/2006/table">
            <a:tbl>
              <a:tblPr/>
              <a:tblGrid>
                <a:gridCol w="587375"/>
                <a:gridCol w="622300"/>
              </a:tblGrid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P(A)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49251" name="Group 35"/>
          <p:cNvGraphicFramePr>
            <a:graphicFrameLocks noGrp="1"/>
          </p:cNvGraphicFramePr>
          <p:nvPr/>
        </p:nvGraphicFramePr>
        <p:xfrm>
          <a:off x="7772400" y="1228725"/>
          <a:ext cx="1209675" cy="1097104"/>
        </p:xfrm>
        <a:graphic>
          <a:graphicData uri="http://schemas.openxmlformats.org/drawingml/2006/table">
            <a:tbl>
              <a:tblPr/>
              <a:tblGrid>
                <a:gridCol w="587375"/>
                <a:gridCol w="622300"/>
              </a:tblGrid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B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P(B)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0.33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49268" name="Group 52"/>
          <p:cNvGraphicFramePr>
            <a:graphicFrameLocks noGrp="1"/>
          </p:cNvGraphicFramePr>
          <p:nvPr/>
        </p:nvGraphicFramePr>
        <p:xfrm>
          <a:off x="6605588" y="3213100"/>
          <a:ext cx="2052637" cy="1646238"/>
        </p:xfrm>
        <a:graphic>
          <a:graphicData uri="http://schemas.openxmlformats.org/drawingml/2006/table">
            <a:tbl>
              <a:tblPr/>
              <a:tblGrid>
                <a:gridCol w="369887"/>
                <a:gridCol w="320675"/>
                <a:gridCol w="320675"/>
                <a:gridCol w="1041400"/>
              </a:tblGrid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B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C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P(C|A,B)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0.5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1.0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49303" name="Group 87"/>
          <p:cNvGraphicFramePr>
            <a:graphicFrameLocks noGrp="1"/>
          </p:cNvGraphicFramePr>
          <p:nvPr/>
        </p:nvGraphicFramePr>
        <p:xfrm>
          <a:off x="3719513" y="4327525"/>
          <a:ext cx="2052637" cy="549276"/>
        </p:xfrm>
        <a:graphic>
          <a:graphicData uri="http://schemas.openxmlformats.org/drawingml/2006/table">
            <a:tbl>
              <a:tblPr/>
              <a:tblGrid>
                <a:gridCol w="369887"/>
                <a:gridCol w="320675"/>
                <a:gridCol w="320675"/>
                <a:gridCol w="10414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A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C 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D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P(E|A,C,D)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…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49324" name="Text Box 108"/>
          <p:cNvSpPr txBox="1">
            <a:spLocks noChangeArrowheads="1"/>
          </p:cNvSpPr>
          <p:nvPr/>
        </p:nvSpPr>
        <p:spPr bwMode="auto">
          <a:xfrm>
            <a:off x="161925" y="1152525"/>
            <a:ext cx="34480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Why</a:t>
            </a: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is the CPTs representation smaller? Follow the money! (B)</a:t>
            </a:r>
          </a:p>
        </p:txBody>
      </p:sp>
      <p:graphicFrame>
        <p:nvGraphicFramePr>
          <p:cNvPr id="649325" name="Object 109"/>
          <p:cNvGraphicFramePr>
            <a:graphicFrameLocks noChangeAspect="1"/>
          </p:cNvGraphicFramePr>
          <p:nvPr/>
        </p:nvGraphicFramePr>
        <p:xfrm>
          <a:off x="273050" y="2413000"/>
          <a:ext cx="3943350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5" name="Equation" r:id="rId4" imgW="2438400" imgH="914400" progId="Equation.3">
                  <p:embed/>
                </p:oleObj>
              </mc:Choice>
              <mc:Fallback>
                <p:oleObj name="Equation" r:id="rId4" imgW="24384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" y="2413000"/>
                        <a:ext cx="3943350" cy="14795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9326" name="Object 110"/>
          <p:cNvGraphicFramePr>
            <a:graphicFrameLocks noChangeAspect="1"/>
          </p:cNvGraphicFramePr>
          <p:nvPr/>
        </p:nvGraphicFramePr>
        <p:xfrm>
          <a:off x="127000" y="3944938"/>
          <a:ext cx="465455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6" name="Equation" r:id="rId6" imgW="2425700" imgH="660400" progId="Equation.3">
                  <p:embed/>
                </p:oleObj>
              </mc:Choice>
              <mc:Fallback>
                <p:oleObj name="Equation" r:id="rId6" imgW="24257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" y="3944938"/>
                        <a:ext cx="4654550" cy="1273175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9327" name="Text Box 111"/>
          <p:cNvSpPr txBox="1">
            <a:spLocks noChangeArrowheads="1"/>
          </p:cNvSpPr>
          <p:nvPr/>
        </p:nvSpPr>
        <p:spPr bwMode="auto">
          <a:xfrm>
            <a:off x="6477000" y="3133725"/>
            <a:ext cx="2438400" cy="100647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E is </a:t>
            </a:r>
            <a:r>
              <a:rPr lang="en-US" sz="20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conditionally independent</a:t>
            </a: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of B given A,D,C</a:t>
            </a:r>
          </a:p>
        </p:txBody>
      </p:sp>
      <p:graphicFrame>
        <p:nvGraphicFramePr>
          <p:cNvPr id="649328" name="Object 112"/>
          <p:cNvGraphicFramePr>
            <a:graphicFrameLocks noChangeAspect="1"/>
          </p:cNvGraphicFramePr>
          <p:nvPr/>
        </p:nvGraphicFramePr>
        <p:xfrm>
          <a:off x="5703888" y="4222750"/>
          <a:ext cx="2606675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7" name="Equation" r:id="rId8" imgW="952087" imgH="203112" progId="Equation.3">
                  <p:embed/>
                </p:oleObj>
              </mc:Choice>
              <mc:Fallback>
                <p:oleObj name="Equation" r:id="rId8" imgW="952087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3888" y="4222750"/>
                        <a:ext cx="2606675" cy="5588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9329" name="Object 113"/>
          <p:cNvGraphicFramePr>
            <a:graphicFrameLocks noChangeAspect="1"/>
          </p:cNvGraphicFramePr>
          <p:nvPr/>
        </p:nvGraphicFramePr>
        <p:xfrm>
          <a:off x="5118100" y="4908550"/>
          <a:ext cx="347503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8" name="Equation" r:id="rId10" imgW="1269449" imgH="203112" progId="Equation.3">
                  <p:embed/>
                </p:oleObj>
              </mc:Choice>
              <mc:Fallback>
                <p:oleObj name="Equation" r:id="rId10" imgW="126944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8100" y="4908550"/>
                        <a:ext cx="3475038" cy="5588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47588" y="6121503"/>
            <a:ext cx="2911668" cy="736497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Extra slides from </a:t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</a:rPr>
              <a:t>last semester</a:t>
            </a:r>
          </a:p>
        </p:txBody>
      </p:sp>
    </p:spTree>
    <p:extLst>
      <p:ext uri="{BB962C8B-B14F-4D97-AF65-F5344CB8AC3E}">
        <p14:creationId xmlns:p14="http://schemas.microsoft.com/office/powerpoint/2010/main" val="123853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32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-257175"/>
            <a:ext cx="8534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The </a:t>
            </a:r>
            <a:r>
              <a:rPr lang="en-US" sz="2800" smtClean="0">
                <a:cs typeface="+mj-cs"/>
              </a:rPr>
              <a:t>(highly practical)</a:t>
            </a:r>
            <a:r>
              <a:rPr lang="en-US" sz="4000" smtClean="0">
                <a:cs typeface="+mj-cs"/>
              </a:rPr>
              <a:t> Monty Hall problem</a:t>
            </a:r>
          </a:p>
        </p:txBody>
      </p:sp>
      <p:sp>
        <p:nvSpPr>
          <p:cNvPr id="706563" name="Oval 3"/>
          <p:cNvSpPr>
            <a:spLocks noChangeArrowheads="1"/>
          </p:cNvSpPr>
          <p:nvPr/>
        </p:nvSpPr>
        <p:spPr bwMode="auto">
          <a:xfrm>
            <a:off x="5748338" y="1525588"/>
            <a:ext cx="438150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706564" name="Oval 4"/>
          <p:cNvSpPr>
            <a:spLocks noChangeArrowheads="1"/>
          </p:cNvSpPr>
          <p:nvPr/>
        </p:nvSpPr>
        <p:spPr bwMode="auto">
          <a:xfrm>
            <a:off x="6757988" y="1525588"/>
            <a:ext cx="438150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706565" name="Text Box 5"/>
          <p:cNvSpPr txBox="1">
            <a:spLocks noChangeArrowheads="1"/>
          </p:cNvSpPr>
          <p:nvPr/>
        </p:nvSpPr>
        <p:spPr bwMode="auto">
          <a:xfrm>
            <a:off x="5243513" y="1141413"/>
            <a:ext cx="1144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First guess</a:t>
            </a:r>
          </a:p>
        </p:txBody>
      </p:sp>
      <p:sp>
        <p:nvSpPr>
          <p:cNvPr id="706566" name="Text Box 6"/>
          <p:cNvSpPr txBox="1">
            <a:spLocks noChangeArrowheads="1"/>
          </p:cNvSpPr>
          <p:nvPr/>
        </p:nvSpPr>
        <p:spPr bwMode="auto">
          <a:xfrm>
            <a:off x="6545263" y="1150938"/>
            <a:ext cx="1189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The money</a:t>
            </a:r>
          </a:p>
        </p:txBody>
      </p:sp>
      <p:sp>
        <p:nvSpPr>
          <p:cNvPr id="706567" name="Oval 7"/>
          <p:cNvSpPr>
            <a:spLocks noChangeArrowheads="1"/>
          </p:cNvSpPr>
          <p:nvPr/>
        </p:nvSpPr>
        <p:spPr bwMode="auto">
          <a:xfrm>
            <a:off x="6281738" y="2487613"/>
            <a:ext cx="438150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706568" name="Text Box 8"/>
          <p:cNvSpPr txBox="1">
            <a:spLocks noChangeArrowheads="1"/>
          </p:cNvSpPr>
          <p:nvPr/>
        </p:nvSpPr>
        <p:spPr bwMode="auto">
          <a:xfrm>
            <a:off x="6715125" y="2484438"/>
            <a:ext cx="984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The goat</a:t>
            </a:r>
          </a:p>
        </p:txBody>
      </p:sp>
      <p:sp>
        <p:nvSpPr>
          <p:cNvPr id="706569" name="Oval 9"/>
          <p:cNvSpPr>
            <a:spLocks noChangeArrowheads="1"/>
          </p:cNvSpPr>
          <p:nvPr/>
        </p:nvSpPr>
        <p:spPr bwMode="auto">
          <a:xfrm>
            <a:off x="4924425" y="2554288"/>
            <a:ext cx="466725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D</a:t>
            </a:r>
          </a:p>
        </p:txBody>
      </p:sp>
      <p:sp>
        <p:nvSpPr>
          <p:cNvPr id="706570" name="Text Box 10"/>
          <p:cNvSpPr txBox="1">
            <a:spLocks noChangeArrowheads="1"/>
          </p:cNvSpPr>
          <p:nvPr/>
        </p:nvSpPr>
        <p:spPr bwMode="auto">
          <a:xfrm>
            <a:off x="4892675" y="2036763"/>
            <a:ext cx="13081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Stick or swap?</a:t>
            </a:r>
          </a:p>
        </p:txBody>
      </p:sp>
      <p:sp>
        <p:nvSpPr>
          <p:cNvPr id="706571" name="Oval 11"/>
          <p:cNvSpPr>
            <a:spLocks noChangeArrowheads="1"/>
          </p:cNvSpPr>
          <p:nvPr/>
        </p:nvSpPr>
        <p:spPr bwMode="auto">
          <a:xfrm>
            <a:off x="5754688" y="3792538"/>
            <a:ext cx="423862" cy="561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706572" name="Text Box 12"/>
          <p:cNvSpPr txBox="1">
            <a:spLocks noChangeArrowheads="1"/>
          </p:cNvSpPr>
          <p:nvPr/>
        </p:nvSpPr>
        <p:spPr bwMode="auto">
          <a:xfrm>
            <a:off x="4232275" y="3913188"/>
            <a:ext cx="1409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Second guess</a:t>
            </a:r>
          </a:p>
        </p:txBody>
      </p:sp>
      <p:cxnSp>
        <p:nvCxnSpPr>
          <p:cNvPr id="706573" name="AutoShape 13"/>
          <p:cNvCxnSpPr>
            <a:cxnSpLocks noChangeShapeType="1"/>
            <a:stCxn id="706564" idx="3"/>
            <a:endCxn id="706567" idx="0"/>
          </p:cNvCxnSpPr>
          <p:nvPr/>
        </p:nvCxnSpPr>
        <p:spPr bwMode="auto">
          <a:xfrm flipH="1">
            <a:off x="6500813" y="2024063"/>
            <a:ext cx="320675" cy="4445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06574" name="AutoShape 14"/>
          <p:cNvCxnSpPr>
            <a:cxnSpLocks noChangeShapeType="1"/>
            <a:stCxn id="706563" idx="5"/>
            <a:endCxn id="706567" idx="0"/>
          </p:cNvCxnSpPr>
          <p:nvPr/>
        </p:nvCxnSpPr>
        <p:spPr bwMode="auto">
          <a:xfrm>
            <a:off x="6122988" y="2024063"/>
            <a:ext cx="377825" cy="4445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06575" name="AutoShape 15"/>
          <p:cNvCxnSpPr>
            <a:cxnSpLocks noChangeShapeType="1"/>
            <a:stCxn id="706563" idx="4"/>
            <a:endCxn id="706571" idx="0"/>
          </p:cNvCxnSpPr>
          <p:nvPr/>
        </p:nvCxnSpPr>
        <p:spPr bwMode="auto">
          <a:xfrm>
            <a:off x="5967413" y="2106613"/>
            <a:ext cx="0" cy="1666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06576" name="AutoShape 16"/>
          <p:cNvCxnSpPr>
            <a:cxnSpLocks noChangeShapeType="1"/>
            <a:stCxn id="706567" idx="3"/>
            <a:endCxn id="706571" idx="7"/>
          </p:cNvCxnSpPr>
          <p:nvPr/>
        </p:nvCxnSpPr>
        <p:spPr bwMode="auto">
          <a:xfrm flipH="1">
            <a:off x="6116638" y="2986088"/>
            <a:ext cx="228600" cy="8699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06577" name="AutoShape 17"/>
          <p:cNvCxnSpPr>
            <a:cxnSpLocks noChangeShapeType="1"/>
            <a:stCxn id="706569" idx="5"/>
            <a:endCxn id="706571" idx="1"/>
          </p:cNvCxnSpPr>
          <p:nvPr/>
        </p:nvCxnSpPr>
        <p:spPr bwMode="auto">
          <a:xfrm>
            <a:off x="5322888" y="3052763"/>
            <a:ext cx="493712" cy="8032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06673" name="Text Box 113"/>
          <p:cNvSpPr txBox="1">
            <a:spLocks noChangeArrowheads="1"/>
          </p:cNvSpPr>
          <p:nvPr/>
        </p:nvSpPr>
        <p:spPr bwMode="auto">
          <a:xfrm>
            <a:off x="296863" y="1273175"/>
            <a:ext cx="44513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What are the conditional indepencies?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I&lt;A, {B}, C&gt; ?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I&lt;A, {C}, B&gt; ?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I&lt;E,  {A,C}, B&gt; ?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I&lt;D, {E}, B&gt; ?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47588" y="6121503"/>
            <a:ext cx="2911668" cy="736497"/>
          </a:xfrm>
          <a:prstGeom prst="rect">
            <a:avLst/>
          </a:prstGeom>
          <a:solidFill>
            <a:srgbClr val="000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Extra slides from </a:t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</a:rPr>
              <a:t>last semester</a:t>
            </a:r>
          </a:p>
        </p:txBody>
      </p:sp>
    </p:spTree>
    <p:extLst>
      <p:ext uri="{BB962C8B-B14F-4D97-AF65-F5344CB8AC3E}">
        <p14:creationId xmlns:p14="http://schemas.microsoft.com/office/powerpoint/2010/main" val="1084644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7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Graphical Models:</a:t>
            </a:r>
            <a:br>
              <a:rPr lang="en-US" dirty="0" smtClean="0"/>
            </a:br>
            <a:r>
              <a:rPr lang="en-US" dirty="0" smtClean="0"/>
              <a:t>Determining Conditional Independencies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3069492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Structured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Most of the models we’ve seen so far were for </a:t>
            </a:r>
            <a:r>
              <a:rPr lang="en-US" b="1" dirty="0" smtClean="0"/>
              <a:t>classification</a:t>
            </a:r>
          </a:p>
          <a:p>
            <a:pPr lvl="1"/>
            <a:r>
              <a:rPr lang="en-US" dirty="0" smtClean="0"/>
              <a:t>Given observations:	 	</a:t>
            </a:r>
            <a:r>
              <a:rPr lang="en-US" b="1" i="1" dirty="0" smtClean="0">
                <a:latin typeface="Times New Roman"/>
                <a:cs typeface="Times New Roman"/>
              </a:rPr>
              <a:t>x</a:t>
            </a:r>
            <a:r>
              <a:rPr lang="en-US" i="1" dirty="0" smtClean="0">
                <a:latin typeface="Times New Roman"/>
                <a:cs typeface="Times New Roman"/>
              </a:rPr>
              <a:t> = (x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i="1" dirty="0" smtClean="0">
                <a:latin typeface="Times New Roman"/>
                <a:cs typeface="Times New Roman"/>
              </a:rPr>
              <a:t>, x</a:t>
            </a:r>
            <a:r>
              <a:rPr lang="en-US" i="1" baseline="-25000" dirty="0">
                <a:latin typeface="Times New Roman"/>
                <a:cs typeface="Times New Roman"/>
              </a:rPr>
              <a:t>2</a:t>
            </a:r>
            <a:r>
              <a:rPr lang="en-US" i="1" dirty="0" smtClean="0">
                <a:latin typeface="Times New Roman"/>
                <a:cs typeface="Times New Roman"/>
              </a:rPr>
              <a:t>, …, </a:t>
            </a:r>
            <a:r>
              <a:rPr lang="en-US" i="1" dirty="0" err="1" smtClean="0">
                <a:latin typeface="Times New Roman"/>
                <a:cs typeface="Times New Roman"/>
              </a:rPr>
              <a:t>x</a:t>
            </a:r>
            <a:r>
              <a:rPr lang="en-US" i="1" baseline="-25000" dirty="0" err="1">
                <a:latin typeface="Times New Roman"/>
                <a:cs typeface="Times New Roman"/>
              </a:rPr>
              <a:t>K</a:t>
            </a:r>
            <a:r>
              <a:rPr lang="en-US" i="1" dirty="0" smtClean="0">
                <a:latin typeface="Times New Roman"/>
                <a:cs typeface="Times New Roman"/>
              </a:rPr>
              <a:t>) 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redict a (binary) </a:t>
            </a:r>
            <a:r>
              <a:rPr lang="en-US" b="1" dirty="0" smtClean="0">
                <a:solidFill>
                  <a:schemeClr val="accent3"/>
                </a:solidFill>
              </a:rPr>
              <a:t>label:	</a:t>
            </a:r>
            <a:r>
              <a:rPr lang="en-US" i="1" dirty="0" smtClean="0">
                <a:latin typeface="Times New Roman"/>
                <a:cs typeface="Times New Roman"/>
              </a:rPr>
              <a:t>y</a:t>
            </a:r>
          </a:p>
          <a:p>
            <a:r>
              <a:rPr lang="en-US" dirty="0" smtClean="0"/>
              <a:t>Many real-world problems require </a:t>
            </a:r>
            <a:r>
              <a:rPr lang="en-US" b="1" dirty="0" smtClean="0"/>
              <a:t>structured prediction</a:t>
            </a:r>
          </a:p>
          <a:p>
            <a:pPr lvl="1"/>
            <a:r>
              <a:rPr lang="en-US" dirty="0"/>
              <a:t>Given </a:t>
            </a:r>
            <a:r>
              <a:rPr lang="en-US" dirty="0" smtClean="0"/>
              <a:t>observations: 		</a:t>
            </a:r>
            <a:r>
              <a:rPr lang="en-US" b="1" i="1" dirty="0" smtClean="0">
                <a:latin typeface="Times New Roman"/>
                <a:cs typeface="Times New Roman"/>
              </a:rPr>
              <a:t>x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i="1" dirty="0">
                <a:latin typeface="Times New Roman"/>
                <a:cs typeface="Times New Roman"/>
              </a:rPr>
              <a:t>= (x</a:t>
            </a:r>
            <a:r>
              <a:rPr lang="en-US" i="1" baseline="-25000" dirty="0">
                <a:latin typeface="Times New Roman"/>
                <a:cs typeface="Times New Roman"/>
              </a:rPr>
              <a:t>1</a:t>
            </a:r>
            <a:r>
              <a:rPr lang="en-US" i="1" dirty="0">
                <a:latin typeface="Times New Roman"/>
                <a:cs typeface="Times New Roman"/>
              </a:rPr>
              <a:t>, x</a:t>
            </a:r>
            <a:r>
              <a:rPr lang="en-US" i="1" baseline="-25000" dirty="0">
                <a:latin typeface="Times New Roman"/>
                <a:cs typeface="Times New Roman"/>
              </a:rPr>
              <a:t>2</a:t>
            </a:r>
            <a:r>
              <a:rPr lang="en-US" i="1" dirty="0">
                <a:latin typeface="Times New Roman"/>
                <a:cs typeface="Times New Roman"/>
              </a:rPr>
              <a:t>, …, </a:t>
            </a:r>
            <a:r>
              <a:rPr lang="en-US" i="1" dirty="0" err="1">
                <a:latin typeface="Times New Roman"/>
                <a:cs typeface="Times New Roman"/>
              </a:rPr>
              <a:t>x</a:t>
            </a:r>
            <a:r>
              <a:rPr lang="en-US" i="1" baseline="-25000" dirty="0" err="1">
                <a:latin typeface="Times New Roman"/>
                <a:cs typeface="Times New Roman"/>
              </a:rPr>
              <a:t>K</a:t>
            </a:r>
            <a:r>
              <a:rPr lang="en-US" i="1" dirty="0">
                <a:latin typeface="Times New Roman"/>
                <a:cs typeface="Times New Roman"/>
              </a:rPr>
              <a:t>) </a:t>
            </a:r>
          </a:p>
          <a:p>
            <a:pPr lvl="1"/>
            <a:r>
              <a:rPr lang="en-US" dirty="0"/>
              <a:t>Predict </a:t>
            </a:r>
            <a:r>
              <a:rPr lang="en-US" dirty="0" smtClean="0"/>
              <a:t>a </a:t>
            </a:r>
            <a:r>
              <a:rPr lang="en-US" b="1" dirty="0" smtClean="0">
                <a:solidFill>
                  <a:schemeClr val="accent1"/>
                </a:solidFill>
              </a:rPr>
              <a:t>structure:</a:t>
            </a:r>
            <a:r>
              <a:rPr lang="en-US" dirty="0" smtClean="0">
                <a:solidFill>
                  <a:schemeClr val="accent1"/>
                </a:solidFill>
              </a:rPr>
              <a:t> 		</a:t>
            </a:r>
            <a:r>
              <a:rPr lang="en-US" b="1" i="1" dirty="0" smtClean="0">
                <a:latin typeface="Times New Roman"/>
                <a:cs typeface="Times New Roman"/>
              </a:rPr>
              <a:t>y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i="1" dirty="0">
                <a:latin typeface="Times New Roman"/>
                <a:cs typeface="Times New Roman"/>
              </a:rPr>
              <a:t>= </a:t>
            </a:r>
            <a:r>
              <a:rPr lang="en-US" i="1" dirty="0" smtClean="0">
                <a:latin typeface="Times New Roman"/>
                <a:cs typeface="Times New Roman"/>
              </a:rPr>
              <a:t>(y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i="1" dirty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y</a:t>
            </a:r>
            <a:r>
              <a:rPr lang="en-US" i="1" baseline="-25000" dirty="0" smtClean="0">
                <a:latin typeface="Times New Roman"/>
                <a:cs typeface="Times New Roman"/>
              </a:rPr>
              <a:t>2</a:t>
            </a:r>
            <a:r>
              <a:rPr lang="en-US" i="1" dirty="0">
                <a:latin typeface="Times New Roman"/>
                <a:cs typeface="Times New Roman"/>
              </a:rPr>
              <a:t>, …, </a:t>
            </a:r>
            <a:r>
              <a:rPr lang="en-US" i="1" dirty="0" err="1" smtClean="0">
                <a:latin typeface="Times New Roman"/>
                <a:cs typeface="Times New Roman"/>
              </a:rPr>
              <a:t>y</a:t>
            </a:r>
            <a:r>
              <a:rPr lang="en-US" i="1" baseline="-25000" dirty="0" err="1">
                <a:latin typeface="Times New Roman"/>
                <a:cs typeface="Times New Roman"/>
              </a:rPr>
              <a:t>J</a:t>
            </a:r>
            <a:r>
              <a:rPr lang="en-US" i="1" dirty="0" smtClean="0">
                <a:latin typeface="Times New Roman"/>
                <a:cs typeface="Times New Roman"/>
              </a:rPr>
              <a:t>) </a:t>
            </a:r>
          </a:p>
          <a:p>
            <a:r>
              <a:rPr lang="en-US" dirty="0" smtClean="0"/>
              <a:t>Some </a:t>
            </a:r>
            <a:r>
              <a:rPr lang="en-US" i="1" dirty="0" smtClean="0"/>
              <a:t>classification</a:t>
            </a:r>
            <a:r>
              <a:rPr lang="en-US" dirty="0" smtClean="0"/>
              <a:t> problems benefit from </a:t>
            </a:r>
            <a:r>
              <a:rPr lang="en-US" b="1" dirty="0" smtClean="0"/>
              <a:t>latent</a:t>
            </a:r>
            <a:r>
              <a:rPr lang="en-US" dirty="0" smtClean="0"/>
              <a:t> </a:t>
            </a:r>
            <a:r>
              <a:rPr lang="en-US" b="1" dirty="0" smtClean="0"/>
              <a:t>structure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3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cs typeface="+mj-cs"/>
              </a:rPr>
              <a:t>What Independencies does a Bayes Net Model?</a:t>
            </a:r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255000" cy="5181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In order for a Bayesian network to model a probability distribution, the following must be true:</a:t>
            </a:r>
          </a:p>
          <a:p>
            <a:pPr lvl="1" eaLnBrk="1" hangingPunct="1">
              <a:buFontTx/>
              <a:buNone/>
              <a:defRPr/>
            </a:pPr>
            <a:r>
              <a:rPr lang="en-US" sz="2000" dirty="0" smtClean="0"/>
              <a:t>    Each variable is conditionally independent of all its non-descendants in the graph given the value of all its parents.</a:t>
            </a:r>
          </a:p>
          <a:p>
            <a:pPr eaLnBrk="1" hangingPunct="1">
              <a:defRPr/>
            </a:pPr>
            <a:endParaRPr lang="en-US" sz="2400" dirty="0" smtClean="0">
              <a:cs typeface="+mn-cs"/>
            </a:endParaRPr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This </a:t>
            </a:r>
            <a:r>
              <a:rPr lang="en-US" sz="2400" dirty="0" smtClean="0"/>
              <a:t>follows from</a:t>
            </a:r>
            <a:endParaRPr lang="en-US" sz="2400" dirty="0" smtClean="0">
              <a:cs typeface="+mn-cs"/>
            </a:endParaRPr>
          </a:p>
          <a:p>
            <a:pPr eaLnBrk="1" hangingPunct="1">
              <a:defRPr/>
            </a:pPr>
            <a:endParaRPr lang="en-US" sz="2400" dirty="0" smtClean="0">
              <a:cs typeface="+mn-cs"/>
            </a:endParaRPr>
          </a:p>
          <a:p>
            <a:pPr eaLnBrk="1" hangingPunct="1">
              <a:buFontTx/>
              <a:buNone/>
              <a:defRPr/>
            </a:pPr>
            <a:endParaRPr lang="en-US" sz="2400" dirty="0" smtClean="0">
              <a:cs typeface="+mn-cs"/>
            </a:endParaRPr>
          </a:p>
          <a:p>
            <a:pPr eaLnBrk="1" hangingPunct="1">
              <a:defRPr/>
            </a:pPr>
            <a:endParaRPr lang="en-US" sz="2400" dirty="0" smtClean="0">
              <a:cs typeface="+mn-cs"/>
            </a:endParaRPr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But what else does it imply?</a:t>
            </a:r>
          </a:p>
          <a:p>
            <a:pPr eaLnBrk="1" hangingPunct="1">
              <a:defRPr/>
            </a:pPr>
            <a:endParaRPr lang="en-US" sz="2400" dirty="0" smtClean="0">
              <a:cs typeface="+mn-cs"/>
            </a:endParaRPr>
          </a:p>
          <a:p>
            <a:pPr lvl="1" eaLnBrk="1" hangingPunct="1">
              <a:defRPr/>
            </a:pPr>
            <a:endParaRPr lang="en-US" sz="2000" dirty="0" smtClean="0"/>
          </a:p>
        </p:txBody>
      </p:sp>
      <p:graphicFrame>
        <p:nvGraphicFramePr>
          <p:cNvPr id="7885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758187"/>
              </p:ext>
            </p:extLst>
          </p:nvPr>
        </p:nvGraphicFramePr>
        <p:xfrm>
          <a:off x="3354377" y="3360332"/>
          <a:ext cx="4630195" cy="1936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Equation" r:id="rId4" imgW="2209800" imgH="927100" progId="Equation.3">
                  <p:embed/>
                </p:oleObj>
              </mc:Choice>
              <mc:Fallback>
                <p:oleObj name="Equation" r:id="rId4" imgW="2209800" imgH="927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4377" y="3360332"/>
                        <a:ext cx="4630195" cy="19366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870500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4"/>
          <p:cNvSpPr txBox="1">
            <a:spLocks/>
          </p:cNvSpPr>
          <p:nvPr/>
        </p:nvSpPr>
        <p:spPr>
          <a:xfrm>
            <a:off x="2728889" y="1448652"/>
            <a:ext cx="3073479" cy="4459199"/>
          </a:xfrm>
          <a:prstGeom prst="rect">
            <a:avLst/>
          </a:prstGeom>
          <a:solidFill>
            <a:srgbClr val="008000">
              <a:alpha val="46000"/>
            </a:srgbClr>
          </a:solidFill>
        </p:spPr>
        <p:txBody>
          <a:bodyPr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b="1" dirty="0" smtClean="0"/>
              <a:t>Common Parent</a:t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endParaRPr lang="en-US" sz="2600" dirty="0" smtClean="0"/>
          </a:p>
        </p:txBody>
      </p:sp>
      <p:sp>
        <p:nvSpPr>
          <p:cNvPr id="26" name="Content Placeholder 4"/>
          <p:cNvSpPr txBox="1">
            <a:spLocks/>
          </p:cNvSpPr>
          <p:nvPr/>
        </p:nvSpPr>
        <p:spPr>
          <a:xfrm>
            <a:off x="5985736" y="1448652"/>
            <a:ext cx="3073479" cy="4459199"/>
          </a:xfrm>
          <a:prstGeom prst="rect">
            <a:avLst/>
          </a:prstGeom>
          <a:solidFill>
            <a:srgbClr val="008000">
              <a:alpha val="46000"/>
            </a:srgbClr>
          </a:solidFill>
        </p:spPr>
        <p:txBody>
          <a:bodyPr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b="1" dirty="0" smtClean="0"/>
              <a:t>V-Structure</a:t>
            </a:r>
            <a:endParaRPr lang="en-US" sz="2600" dirty="0" smtClean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02298" y="1448652"/>
            <a:ext cx="2243628" cy="4459199"/>
          </a:xfrm>
          <a:prstGeom prst="rect">
            <a:avLst/>
          </a:prstGeom>
          <a:solidFill>
            <a:srgbClr val="008000">
              <a:alpha val="46000"/>
            </a:srgbClr>
          </a:solidFill>
        </p:spPr>
        <p:txBody>
          <a:bodyPr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b="1" dirty="0" smtClean="0"/>
              <a:t>Cascade</a:t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100" dirty="0"/>
              <a:t>What Independencies does a Bayes Net Model?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51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02298" y="1088289"/>
            <a:ext cx="3600450" cy="3603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Three cases of interest…</a:t>
            </a:r>
            <a:endParaRPr lang="en-US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914400" y="2286000"/>
            <a:ext cx="685800" cy="2971800"/>
            <a:chOff x="1008" y="1536"/>
            <a:chExt cx="432" cy="1872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008" y="1536"/>
              <a:ext cx="432" cy="4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cs typeface="+mn-cs"/>
                </a:rPr>
                <a:t>Z</a:t>
              </a: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008" y="2256"/>
              <a:ext cx="432" cy="43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cs typeface="+mn-cs"/>
                </a:rPr>
                <a:t>Y</a:t>
              </a: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1008" y="2976"/>
              <a:ext cx="432" cy="4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cs typeface="+mn-cs"/>
                </a:rPr>
                <a:t>X</a:t>
              </a:r>
            </a:p>
          </p:txBody>
        </p:sp>
        <p:cxnSp>
          <p:nvCxnSpPr>
            <p:cNvPr id="9" name="AutoShape 8"/>
            <p:cNvCxnSpPr>
              <a:cxnSpLocks noChangeShapeType="1"/>
              <a:stCxn id="6" idx="4"/>
              <a:endCxn id="7" idx="0"/>
            </p:cNvCxnSpPr>
            <p:nvPr/>
          </p:nvCxnSpPr>
          <p:spPr bwMode="auto">
            <a:xfrm>
              <a:off x="1224" y="1977"/>
              <a:ext cx="0" cy="27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AutoShape 9"/>
            <p:cNvCxnSpPr>
              <a:cxnSpLocks noChangeShapeType="1"/>
              <a:stCxn id="7" idx="4"/>
              <a:endCxn id="8" idx="0"/>
            </p:cNvCxnSpPr>
            <p:nvPr/>
          </p:nvCxnSpPr>
          <p:spPr bwMode="auto">
            <a:xfrm>
              <a:off x="1224" y="2697"/>
              <a:ext cx="0" cy="27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3142427" y="2781300"/>
            <a:ext cx="2362200" cy="1600200"/>
            <a:chOff x="1920" y="1584"/>
            <a:chExt cx="1488" cy="1008"/>
          </a:xfrm>
        </p:grpSpPr>
        <p:sp>
          <p:nvSpPr>
            <p:cNvPr id="13" name="Oval 5"/>
            <p:cNvSpPr>
              <a:spLocks noChangeArrowheads="1"/>
            </p:cNvSpPr>
            <p:nvPr/>
          </p:nvSpPr>
          <p:spPr bwMode="auto">
            <a:xfrm>
              <a:off x="2496" y="1584"/>
              <a:ext cx="384" cy="38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 dirty="0">
                  <a:latin typeface="Times New Roman" charset="0"/>
                  <a:cs typeface="+mn-cs"/>
                </a:rPr>
                <a:t>Y</a:t>
              </a:r>
            </a:p>
          </p:txBody>
        </p:sp>
        <p:sp>
          <p:nvSpPr>
            <p:cNvPr id="14" name="Oval 6"/>
            <p:cNvSpPr>
              <a:spLocks noChangeArrowheads="1"/>
            </p:cNvSpPr>
            <p:nvPr/>
          </p:nvSpPr>
          <p:spPr bwMode="auto">
            <a:xfrm>
              <a:off x="1920" y="2208"/>
              <a:ext cx="384" cy="38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cs typeface="+mn-cs"/>
                </a:rPr>
                <a:t>X</a:t>
              </a:r>
            </a:p>
          </p:txBody>
        </p:sp>
        <p:sp>
          <p:nvSpPr>
            <p:cNvPr id="15" name="Oval 7"/>
            <p:cNvSpPr>
              <a:spLocks noChangeArrowheads="1"/>
            </p:cNvSpPr>
            <p:nvPr/>
          </p:nvSpPr>
          <p:spPr bwMode="auto">
            <a:xfrm>
              <a:off x="3024" y="2208"/>
              <a:ext cx="384" cy="38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cs typeface="+mn-cs"/>
                </a:rPr>
                <a:t>Z</a:t>
              </a:r>
            </a:p>
          </p:txBody>
        </p:sp>
        <p:cxnSp>
          <p:nvCxnSpPr>
            <p:cNvPr id="16" name="AutoShape 8"/>
            <p:cNvCxnSpPr>
              <a:cxnSpLocks noChangeShapeType="1"/>
              <a:stCxn id="13" idx="3"/>
              <a:endCxn id="14" idx="7"/>
            </p:cNvCxnSpPr>
            <p:nvPr/>
          </p:nvCxnSpPr>
          <p:spPr bwMode="auto">
            <a:xfrm flipH="1">
              <a:off x="2248" y="1921"/>
              <a:ext cx="304" cy="33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AutoShape 9"/>
            <p:cNvCxnSpPr>
              <a:cxnSpLocks noChangeShapeType="1"/>
              <a:stCxn id="13" idx="5"/>
              <a:endCxn id="15" idx="1"/>
            </p:cNvCxnSpPr>
            <p:nvPr/>
          </p:nvCxnSpPr>
          <p:spPr bwMode="auto">
            <a:xfrm>
              <a:off x="2824" y="1921"/>
              <a:ext cx="256" cy="33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6377752" y="2895600"/>
            <a:ext cx="2438400" cy="1371600"/>
            <a:chOff x="6096000" y="1447800"/>
            <a:chExt cx="2438400" cy="1371600"/>
          </a:xfrm>
        </p:grpSpPr>
        <p:sp>
          <p:nvSpPr>
            <p:cNvPr id="19" name="Oval 4"/>
            <p:cNvSpPr>
              <a:spLocks noChangeArrowheads="1"/>
            </p:cNvSpPr>
            <p:nvPr/>
          </p:nvSpPr>
          <p:spPr bwMode="auto">
            <a:xfrm>
              <a:off x="7924800" y="1447800"/>
              <a:ext cx="609600" cy="6096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cs typeface="+mn-cs"/>
                </a:rPr>
                <a:t>Z</a:t>
              </a:r>
            </a:p>
          </p:txBody>
        </p:sp>
        <p:sp>
          <p:nvSpPr>
            <p:cNvPr id="20" name="Oval 5"/>
            <p:cNvSpPr>
              <a:spLocks noChangeArrowheads="1"/>
            </p:cNvSpPr>
            <p:nvPr/>
          </p:nvSpPr>
          <p:spPr bwMode="auto">
            <a:xfrm>
              <a:off x="6096000" y="1447800"/>
              <a:ext cx="609600" cy="6096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cs typeface="+mn-cs"/>
                </a:rPr>
                <a:t>X</a:t>
              </a:r>
            </a:p>
          </p:txBody>
        </p:sp>
        <p:sp>
          <p:nvSpPr>
            <p:cNvPr id="21" name="Oval 6"/>
            <p:cNvSpPr>
              <a:spLocks noChangeArrowheads="1"/>
            </p:cNvSpPr>
            <p:nvPr/>
          </p:nvSpPr>
          <p:spPr bwMode="auto">
            <a:xfrm>
              <a:off x="7010400" y="2209800"/>
              <a:ext cx="609600" cy="6096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cs typeface="+mn-cs"/>
                </a:rPr>
                <a:t>Y</a:t>
              </a:r>
            </a:p>
          </p:txBody>
        </p:sp>
        <p:cxnSp>
          <p:nvCxnSpPr>
            <p:cNvPr id="22" name="AutoShape 7"/>
            <p:cNvCxnSpPr>
              <a:cxnSpLocks noChangeShapeType="1"/>
              <a:stCxn id="20" idx="5"/>
              <a:endCxn id="21" idx="1"/>
            </p:cNvCxnSpPr>
            <p:nvPr/>
          </p:nvCxnSpPr>
          <p:spPr bwMode="auto">
            <a:xfrm>
              <a:off x="6616700" y="1982788"/>
              <a:ext cx="482600" cy="3016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AutoShape 8"/>
            <p:cNvCxnSpPr>
              <a:cxnSpLocks noChangeShapeType="1"/>
              <a:stCxn id="19" idx="3"/>
              <a:endCxn id="21" idx="7"/>
            </p:cNvCxnSpPr>
            <p:nvPr/>
          </p:nvCxnSpPr>
          <p:spPr bwMode="auto">
            <a:xfrm flipH="1">
              <a:off x="7531100" y="1982788"/>
              <a:ext cx="482600" cy="3016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4" name="Oval 6"/>
            <p:cNvSpPr>
              <a:spLocks noChangeArrowheads="1"/>
            </p:cNvSpPr>
            <p:nvPr/>
          </p:nvSpPr>
          <p:spPr bwMode="auto">
            <a:xfrm>
              <a:off x="7010400" y="2209800"/>
              <a:ext cx="609600" cy="609600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 dirty="0">
                  <a:latin typeface="Times New Roman" charset="0"/>
                  <a:cs typeface="+mn-cs"/>
                </a:rPr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2298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4"/>
          <p:cNvSpPr txBox="1">
            <a:spLocks/>
          </p:cNvSpPr>
          <p:nvPr/>
        </p:nvSpPr>
        <p:spPr>
          <a:xfrm>
            <a:off x="2728889" y="1448652"/>
            <a:ext cx="3073479" cy="4459199"/>
          </a:xfrm>
          <a:prstGeom prst="rect">
            <a:avLst/>
          </a:prstGeom>
          <a:solidFill>
            <a:srgbClr val="008000">
              <a:alpha val="46000"/>
            </a:srgbClr>
          </a:solidFill>
        </p:spPr>
        <p:txBody>
          <a:bodyPr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b="1" dirty="0" smtClean="0"/>
              <a:t>Common Parent</a:t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endParaRPr lang="en-US" sz="2600" dirty="0" smtClean="0"/>
          </a:p>
        </p:txBody>
      </p:sp>
      <p:sp>
        <p:nvSpPr>
          <p:cNvPr id="26" name="Content Placeholder 4"/>
          <p:cNvSpPr txBox="1">
            <a:spLocks/>
          </p:cNvSpPr>
          <p:nvPr/>
        </p:nvSpPr>
        <p:spPr>
          <a:xfrm>
            <a:off x="5985736" y="1448652"/>
            <a:ext cx="3073479" cy="4459199"/>
          </a:xfrm>
          <a:prstGeom prst="rect">
            <a:avLst/>
          </a:prstGeom>
          <a:solidFill>
            <a:srgbClr val="008000">
              <a:alpha val="46000"/>
            </a:srgbClr>
          </a:solidFill>
        </p:spPr>
        <p:txBody>
          <a:bodyPr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b="1" dirty="0" smtClean="0"/>
              <a:t>V-Structure</a:t>
            </a:r>
            <a:endParaRPr lang="en-US" sz="2600" dirty="0" smtClean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02298" y="1448652"/>
            <a:ext cx="2243628" cy="4459199"/>
          </a:xfrm>
          <a:prstGeom prst="rect">
            <a:avLst/>
          </a:prstGeom>
          <a:solidFill>
            <a:srgbClr val="008000">
              <a:alpha val="46000"/>
            </a:srgbClr>
          </a:solidFill>
        </p:spPr>
        <p:txBody>
          <a:bodyPr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b="1" dirty="0" smtClean="0"/>
              <a:t>Cascade</a:t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100" dirty="0"/>
              <a:t>What Independencies does a Bayes Net Model?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52</a:t>
            </a:fld>
            <a:endParaRPr lang="en-US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914400" y="2286000"/>
            <a:ext cx="685800" cy="2971800"/>
            <a:chOff x="1008" y="1536"/>
            <a:chExt cx="432" cy="1872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008" y="1536"/>
              <a:ext cx="432" cy="4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cs typeface="+mn-cs"/>
                </a:rPr>
                <a:t>Z</a:t>
              </a: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008" y="2256"/>
              <a:ext cx="432" cy="4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cs typeface="+mn-cs"/>
                </a:rPr>
                <a:t>Y</a:t>
              </a: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1008" y="2976"/>
              <a:ext cx="432" cy="4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cs typeface="+mn-cs"/>
                </a:rPr>
                <a:t>X</a:t>
              </a:r>
            </a:p>
          </p:txBody>
        </p:sp>
        <p:cxnSp>
          <p:nvCxnSpPr>
            <p:cNvPr id="9" name="AutoShape 8"/>
            <p:cNvCxnSpPr>
              <a:cxnSpLocks noChangeShapeType="1"/>
              <a:stCxn id="6" idx="4"/>
              <a:endCxn id="7" idx="0"/>
            </p:cNvCxnSpPr>
            <p:nvPr/>
          </p:nvCxnSpPr>
          <p:spPr bwMode="auto">
            <a:xfrm>
              <a:off x="1224" y="1977"/>
              <a:ext cx="0" cy="27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AutoShape 9"/>
            <p:cNvCxnSpPr>
              <a:cxnSpLocks noChangeShapeType="1"/>
              <a:stCxn id="7" idx="4"/>
              <a:endCxn id="8" idx="0"/>
            </p:cNvCxnSpPr>
            <p:nvPr/>
          </p:nvCxnSpPr>
          <p:spPr bwMode="auto">
            <a:xfrm>
              <a:off x="1224" y="2697"/>
              <a:ext cx="0" cy="27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3142427" y="2781300"/>
            <a:ext cx="2362200" cy="1600200"/>
            <a:chOff x="1920" y="1584"/>
            <a:chExt cx="1488" cy="1008"/>
          </a:xfrm>
        </p:grpSpPr>
        <p:sp>
          <p:nvSpPr>
            <p:cNvPr id="13" name="Oval 5"/>
            <p:cNvSpPr>
              <a:spLocks noChangeArrowheads="1"/>
            </p:cNvSpPr>
            <p:nvPr/>
          </p:nvSpPr>
          <p:spPr bwMode="auto">
            <a:xfrm>
              <a:off x="2496" y="1584"/>
              <a:ext cx="384" cy="384"/>
            </a:xfrm>
            <a:prstGeom prst="ellipse">
              <a:avLst/>
            </a:prstGeom>
            <a:solidFill>
              <a:srgbClr val="7F7F7F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 dirty="0">
                  <a:latin typeface="Times New Roman" charset="0"/>
                  <a:cs typeface="+mn-cs"/>
                </a:rPr>
                <a:t>Y</a:t>
              </a:r>
            </a:p>
          </p:txBody>
        </p:sp>
        <p:sp>
          <p:nvSpPr>
            <p:cNvPr id="14" name="Oval 6"/>
            <p:cNvSpPr>
              <a:spLocks noChangeArrowheads="1"/>
            </p:cNvSpPr>
            <p:nvPr/>
          </p:nvSpPr>
          <p:spPr bwMode="auto">
            <a:xfrm>
              <a:off x="1920" y="2208"/>
              <a:ext cx="384" cy="38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cs typeface="+mn-cs"/>
                </a:rPr>
                <a:t>X</a:t>
              </a:r>
            </a:p>
          </p:txBody>
        </p:sp>
        <p:sp>
          <p:nvSpPr>
            <p:cNvPr id="15" name="Oval 7"/>
            <p:cNvSpPr>
              <a:spLocks noChangeArrowheads="1"/>
            </p:cNvSpPr>
            <p:nvPr/>
          </p:nvSpPr>
          <p:spPr bwMode="auto">
            <a:xfrm>
              <a:off x="3024" y="2208"/>
              <a:ext cx="384" cy="38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cs typeface="+mn-cs"/>
                </a:rPr>
                <a:t>Z</a:t>
              </a:r>
            </a:p>
          </p:txBody>
        </p:sp>
        <p:cxnSp>
          <p:nvCxnSpPr>
            <p:cNvPr id="16" name="AutoShape 8"/>
            <p:cNvCxnSpPr>
              <a:cxnSpLocks noChangeShapeType="1"/>
              <a:stCxn id="13" idx="3"/>
              <a:endCxn id="14" idx="7"/>
            </p:cNvCxnSpPr>
            <p:nvPr/>
          </p:nvCxnSpPr>
          <p:spPr bwMode="auto">
            <a:xfrm flipH="1">
              <a:off x="2248" y="1921"/>
              <a:ext cx="304" cy="33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AutoShape 9"/>
            <p:cNvCxnSpPr>
              <a:cxnSpLocks noChangeShapeType="1"/>
              <a:stCxn id="13" idx="5"/>
              <a:endCxn id="15" idx="1"/>
            </p:cNvCxnSpPr>
            <p:nvPr/>
          </p:nvCxnSpPr>
          <p:spPr bwMode="auto">
            <a:xfrm>
              <a:off x="2824" y="1921"/>
              <a:ext cx="256" cy="33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6377752" y="2895600"/>
            <a:ext cx="2438400" cy="1371600"/>
            <a:chOff x="6096000" y="1447800"/>
            <a:chExt cx="2438400" cy="1371600"/>
          </a:xfrm>
        </p:grpSpPr>
        <p:sp>
          <p:nvSpPr>
            <p:cNvPr id="19" name="Oval 4"/>
            <p:cNvSpPr>
              <a:spLocks noChangeArrowheads="1"/>
            </p:cNvSpPr>
            <p:nvPr/>
          </p:nvSpPr>
          <p:spPr bwMode="auto">
            <a:xfrm>
              <a:off x="7924800" y="1447800"/>
              <a:ext cx="609600" cy="6096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cs typeface="+mn-cs"/>
                </a:rPr>
                <a:t>Z</a:t>
              </a:r>
            </a:p>
          </p:txBody>
        </p:sp>
        <p:sp>
          <p:nvSpPr>
            <p:cNvPr id="20" name="Oval 5"/>
            <p:cNvSpPr>
              <a:spLocks noChangeArrowheads="1"/>
            </p:cNvSpPr>
            <p:nvPr/>
          </p:nvSpPr>
          <p:spPr bwMode="auto">
            <a:xfrm>
              <a:off x="6096000" y="1447800"/>
              <a:ext cx="609600" cy="6096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cs typeface="+mn-cs"/>
                </a:rPr>
                <a:t>X</a:t>
              </a:r>
            </a:p>
          </p:txBody>
        </p:sp>
        <p:sp>
          <p:nvSpPr>
            <p:cNvPr id="21" name="Oval 6"/>
            <p:cNvSpPr>
              <a:spLocks noChangeArrowheads="1"/>
            </p:cNvSpPr>
            <p:nvPr/>
          </p:nvSpPr>
          <p:spPr bwMode="auto">
            <a:xfrm>
              <a:off x="7010400" y="2209800"/>
              <a:ext cx="609600" cy="6096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cs typeface="+mn-cs"/>
                </a:rPr>
                <a:t>Y</a:t>
              </a:r>
            </a:p>
          </p:txBody>
        </p:sp>
        <p:cxnSp>
          <p:nvCxnSpPr>
            <p:cNvPr id="22" name="AutoShape 7"/>
            <p:cNvCxnSpPr>
              <a:cxnSpLocks noChangeShapeType="1"/>
              <a:stCxn id="20" idx="5"/>
              <a:endCxn id="21" idx="1"/>
            </p:cNvCxnSpPr>
            <p:nvPr/>
          </p:nvCxnSpPr>
          <p:spPr bwMode="auto">
            <a:xfrm>
              <a:off x="6616700" y="1982788"/>
              <a:ext cx="482600" cy="3016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AutoShape 8"/>
            <p:cNvCxnSpPr>
              <a:cxnSpLocks noChangeShapeType="1"/>
              <a:stCxn id="19" idx="3"/>
              <a:endCxn id="21" idx="7"/>
            </p:cNvCxnSpPr>
            <p:nvPr/>
          </p:nvCxnSpPr>
          <p:spPr bwMode="auto">
            <a:xfrm flipH="1">
              <a:off x="7531100" y="1982788"/>
              <a:ext cx="482600" cy="3016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4" name="Oval 6"/>
            <p:cNvSpPr>
              <a:spLocks noChangeArrowheads="1"/>
            </p:cNvSpPr>
            <p:nvPr/>
          </p:nvSpPr>
          <p:spPr bwMode="auto">
            <a:xfrm>
              <a:off x="7010400" y="2209800"/>
              <a:ext cx="609600" cy="609600"/>
            </a:xfrm>
            <a:prstGeom prst="ellipse">
              <a:avLst/>
            </a:prstGeom>
            <a:solidFill>
              <a:srgbClr val="7F7F7F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 dirty="0">
                  <a:latin typeface="Times New Roman" charset="0"/>
                  <a:cs typeface="+mn-cs"/>
                </a:rPr>
                <a:t>Y</a:t>
              </a:r>
            </a:p>
          </p:txBody>
        </p:sp>
      </p:grp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436211"/>
            <a:ext cx="1732002" cy="371143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27" y="5436211"/>
            <a:ext cx="1732002" cy="371143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452" y="5380142"/>
            <a:ext cx="1834042" cy="3930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2298" y="6057921"/>
            <a:ext cx="5600070" cy="663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200" dirty="0" smtClean="0"/>
              <a:t>Knowing Y </a:t>
            </a:r>
            <a:br>
              <a:rPr lang="en-US" sz="2200" dirty="0" smtClean="0"/>
            </a:br>
            <a:r>
              <a:rPr lang="en-US" sz="2200" b="1" dirty="0" smtClean="0"/>
              <a:t>decouples</a:t>
            </a:r>
            <a:r>
              <a:rPr lang="en-US" sz="2200" dirty="0" smtClean="0"/>
              <a:t> X and Z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85735" y="6057921"/>
            <a:ext cx="3073479" cy="663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200" dirty="0" smtClean="0"/>
              <a:t>Knowing Y </a:t>
            </a:r>
            <a:br>
              <a:rPr lang="en-US" sz="2200" dirty="0" smtClean="0"/>
            </a:br>
            <a:r>
              <a:rPr lang="en-US" sz="2200" b="1" dirty="0" smtClean="0"/>
              <a:t>couples</a:t>
            </a:r>
            <a:r>
              <a:rPr lang="en-US" sz="2200" dirty="0" smtClean="0"/>
              <a:t> X and Z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202298" y="1088289"/>
            <a:ext cx="3600450" cy="360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mtClean="0"/>
              <a:t>Three cases of interest…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0658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Whiteboard</a:t>
            </a:r>
            <a:endParaRPr lang="en-US" i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302909" y="3167432"/>
            <a:ext cx="2586601" cy="151964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(The other two cases can easily be shown just as easily.)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53</a:t>
            </a:fld>
            <a:endParaRPr lang="en-US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2728889" y="1448652"/>
            <a:ext cx="3073479" cy="4459199"/>
          </a:xfrm>
          <a:prstGeom prst="rect">
            <a:avLst/>
          </a:prstGeom>
          <a:solidFill>
            <a:srgbClr val="008000">
              <a:alpha val="46000"/>
            </a:srgbClr>
          </a:solidFill>
        </p:spPr>
        <p:txBody>
          <a:bodyPr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b="1" dirty="0" smtClean="0"/>
              <a:t>Common Parent</a:t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b="1" dirty="0" smtClean="0"/>
              <a:t/>
            </a:r>
            <a:br>
              <a:rPr lang="en-US" sz="2600" b="1" dirty="0" smtClean="0"/>
            </a:br>
            <a:endParaRPr lang="en-US" sz="2600" dirty="0" smtClean="0"/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3142427" y="2781300"/>
            <a:ext cx="2362200" cy="1600200"/>
            <a:chOff x="1920" y="1584"/>
            <a:chExt cx="1488" cy="1008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2496" y="1584"/>
              <a:ext cx="384" cy="384"/>
            </a:xfrm>
            <a:prstGeom prst="ellipse">
              <a:avLst/>
            </a:prstGeom>
            <a:solidFill>
              <a:srgbClr val="7F7F7F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 dirty="0">
                  <a:latin typeface="Times New Roman" charset="0"/>
                  <a:cs typeface="+mn-cs"/>
                </a:rPr>
                <a:t>Y</a:t>
              </a:r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1920" y="2208"/>
              <a:ext cx="384" cy="38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cs typeface="+mn-cs"/>
                </a:rPr>
                <a:t>X</a:t>
              </a: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3024" y="2208"/>
              <a:ext cx="384" cy="38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cs typeface="+mn-cs"/>
                </a:rPr>
                <a:t>Z</a:t>
              </a:r>
            </a:p>
          </p:txBody>
        </p:sp>
        <p:cxnSp>
          <p:nvCxnSpPr>
            <p:cNvPr id="12" name="AutoShape 8"/>
            <p:cNvCxnSpPr>
              <a:cxnSpLocks noChangeShapeType="1"/>
              <a:stCxn id="9" idx="3"/>
              <a:endCxn id="10" idx="7"/>
            </p:cNvCxnSpPr>
            <p:nvPr/>
          </p:nvCxnSpPr>
          <p:spPr bwMode="auto">
            <a:xfrm flipH="1">
              <a:off x="2248" y="1921"/>
              <a:ext cx="304" cy="33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AutoShape 9"/>
            <p:cNvCxnSpPr>
              <a:cxnSpLocks noChangeShapeType="1"/>
              <a:stCxn id="9" idx="5"/>
              <a:endCxn id="11" idx="1"/>
            </p:cNvCxnSpPr>
            <p:nvPr/>
          </p:nvCxnSpPr>
          <p:spPr bwMode="auto">
            <a:xfrm>
              <a:off x="2824" y="1921"/>
              <a:ext cx="256" cy="33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27" y="5436211"/>
            <a:ext cx="1732002" cy="371143"/>
          </a:xfrm>
          <a:prstGeom prst="rect">
            <a:avLst/>
          </a:prstGeom>
        </p:spPr>
      </p:pic>
      <p:sp>
        <p:nvSpPr>
          <p:cNvPr id="15" name="Content Placeholder 5"/>
          <p:cNvSpPr txBox="1">
            <a:spLocks/>
          </p:cNvSpPr>
          <p:nvPr/>
        </p:nvSpPr>
        <p:spPr>
          <a:xfrm>
            <a:off x="457200" y="3167433"/>
            <a:ext cx="2271689" cy="128901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Proof of conditional independence</a:t>
            </a:r>
          </a:p>
        </p:txBody>
      </p:sp>
    </p:spTree>
    <p:extLst>
      <p:ext uri="{BB962C8B-B14F-4D97-AF65-F5344CB8AC3E}">
        <p14:creationId xmlns:p14="http://schemas.microsoft.com/office/powerpoint/2010/main" val="3433269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4"/>
          <p:cNvSpPr txBox="1">
            <a:spLocks/>
          </p:cNvSpPr>
          <p:nvPr/>
        </p:nvSpPr>
        <p:spPr>
          <a:xfrm>
            <a:off x="4475727" y="1200150"/>
            <a:ext cx="4595202" cy="2408395"/>
          </a:xfrm>
          <a:prstGeom prst="rect">
            <a:avLst/>
          </a:prstGeom>
          <a:solidFill>
            <a:srgbClr val="008000">
              <a:alpha val="46000"/>
            </a:srgbClr>
          </a:solidFill>
        </p:spPr>
        <p:txBody>
          <a:bodyPr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sz="2600" dirty="0" smtClean="0"/>
          </a:p>
        </p:txBody>
      </p:sp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cs typeface="+mj-cs"/>
              </a:rPr>
              <a:t>The </a:t>
            </a:r>
            <a:r>
              <a:rPr lang="ja-JP" altLang="en-US" sz="3600" dirty="0" smtClean="0">
                <a:latin typeface="Arial"/>
                <a:cs typeface="+mj-cs"/>
              </a:rPr>
              <a:t>“</a:t>
            </a:r>
            <a:r>
              <a:rPr lang="en-US" sz="3600" dirty="0" smtClean="0">
                <a:cs typeface="+mj-cs"/>
              </a:rPr>
              <a:t>Burglar Alarm</a:t>
            </a:r>
            <a:r>
              <a:rPr lang="ja-JP" altLang="en-US" sz="3600" dirty="0" smtClean="0">
                <a:latin typeface="Arial"/>
                <a:cs typeface="+mj-cs"/>
              </a:rPr>
              <a:t>”</a:t>
            </a:r>
            <a:r>
              <a:rPr lang="en-US" sz="3600" dirty="0" smtClean="0">
                <a:cs typeface="+mj-cs"/>
              </a:rPr>
              <a:t> example</a:t>
            </a:r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450" y="1200150"/>
            <a:ext cx="4304277" cy="501015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cs typeface="+mn-cs"/>
              </a:rPr>
              <a:t>Your house has a twitchy burglar alarm that is also sometimes triggered by earthquakes.</a:t>
            </a:r>
          </a:p>
          <a:p>
            <a:pPr eaLnBrk="1" hangingPunct="1">
              <a:defRPr/>
            </a:pPr>
            <a:r>
              <a:rPr lang="en-US" sz="2000" dirty="0" smtClean="0">
                <a:cs typeface="+mn-cs"/>
              </a:rPr>
              <a:t>Earth arguably doesn’t care whether your house is currently being burgled</a:t>
            </a:r>
          </a:p>
          <a:p>
            <a:pPr eaLnBrk="1" hangingPunct="1">
              <a:defRPr/>
            </a:pPr>
            <a:r>
              <a:rPr lang="en-US" sz="2000" dirty="0" smtClean="0">
                <a:cs typeface="+mn-cs"/>
              </a:rPr>
              <a:t>While you are on vacation, one of your neighbors calls and tells you your home’s burglar alarm is ringing.  Uh oh!</a:t>
            </a:r>
          </a:p>
          <a:p>
            <a:pPr eaLnBrk="1" hangingPunct="1">
              <a:defRPr/>
            </a:pPr>
            <a:endParaRPr lang="en-US" sz="2000" dirty="0" smtClean="0">
              <a:cs typeface="+mn-cs"/>
            </a:endParaRPr>
          </a:p>
        </p:txBody>
      </p:sp>
      <p:grpSp>
        <p:nvGrpSpPr>
          <p:cNvPr id="91139" name="Group 4"/>
          <p:cNvGrpSpPr>
            <a:grpSpLocks/>
          </p:cNvGrpSpPr>
          <p:nvPr/>
        </p:nvGrpSpPr>
        <p:grpSpPr bwMode="auto">
          <a:xfrm>
            <a:off x="4600575" y="1343025"/>
            <a:ext cx="4343400" cy="1981200"/>
            <a:chOff x="1248" y="912"/>
            <a:chExt cx="3024" cy="1536"/>
          </a:xfrm>
        </p:grpSpPr>
        <p:sp>
          <p:nvSpPr>
            <p:cNvPr id="679941" name="Oval 5"/>
            <p:cNvSpPr>
              <a:spLocks noChangeArrowheads="1"/>
            </p:cNvSpPr>
            <p:nvPr/>
          </p:nvSpPr>
          <p:spPr bwMode="auto">
            <a:xfrm>
              <a:off x="1248" y="912"/>
              <a:ext cx="1152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000" i="1" dirty="0">
                  <a:latin typeface="Times New Roman" charset="0"/>
                  <a:cs typeface="+mn-cs"/>
                </a:rPr>
                <a:t>Burglar</a:t>
              </a:r>
              <a:endParaRPr lang="en-US" sz="2400" i="1" dirty="0">
                <a:latin typeface="Times New Roman" charset="0"/>
                <a:cs typeface="+mn-cs"/>
              </a:endParaRPr>
            </a:p>
          </p:txBody>
        </p:sp>
        <p:sp>
          <p:nvSpPr>
            <p:cNvPr id="679942" name="Oval 6"/>
            <p:cNvSpPr>
              <a:spLocks noChangeArrowheads="1"/>
            </p:cNvSpPr>
            <p:nvPr/>
          </p:nvSpPr>
          <p:spPr bwMode="auto">
            <a:xfrm>
              <a:off x="3120" y="912"/>
              <a:ext cx="1152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000" i="1" dirty="0">
                  <a:latin typeface="Times New Roman" charset="0"/>
                  <a:cs typeface="+mn-cs"/>
                </a:rPr>
                <a:t>Earthquake</a:t>
              </a:r>
              <a:endParaRPr lang="en-US" sz="2400" i="1" dirty="0">
                <a:latin typeface="Times New Roman" charset="0"/>
                <a:cs typeface="+mn-cs"/>
              </a:endParaRPr>
            </a:p>
          </p:txBody>
        </p:sp>
        <p:sp>
          <p:nvSpPr>
            <p:cNvPr id="679943" name="Oval 7"/>
            <p:cNvSpPr>
              <a:spLocks noChangeArrowheads="1"/>
            </p:cNvSpPr>
            <p:nvPr/>
          </p:nvSpPr>
          <p:spPr bwMode="auto">
            <a:xfrm>
              <a:off x="2208" y="1440"/>
              <a:ext cx="1152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000" i="1" dirty="0">
                  <a:latin typeface="Times New Roman" charset="0"/>
                  <a:cs typeface="+mn-cs"/>
                </a:rPr>
                <a:t>Alarm</a:t>
              </a:r>
              <a:endParaRPr lang="en-US" sz="2400" i="1" dirty="0">
                <a:latin typeface="Times New Roman" charset="0"/>
                <a:cs typeface="+mn-cs"/>
              </a:endParaRPr>
            </a:p>
          </p:txBody>
        </p:sp>
        <p:sp>
          <p:nvSpPr>
            <p:cNvPr id="679944" name="Oval 8"/>
            <p:cNvSpPr>
              <a:spLocks noChangeArrowheads="1"/>
            </p:cNvSpPr>
            <p:nvPr/>
          </p:nvSpPr>
          <p:spPr bwMode="auto">
            <a:xfrm>
              <a:off x="2208" y="2112"/>
              <a:ext cx="1152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000" i="1" dirty="0">
                  <a:latin typeface="Times New Roman" charset="0"/>
                  <a:cs typeface="+mn-cs"/>
                </a:rPr>
                <a:t>Phone Call</a:t>
              </a:r>
            </a:p>
          </p:txBody>
        </p:sp>
        <p:cxnSp>
          <p:nvCxnSpPr>
            <p:cNvPr id="679945" name="AutoShape 9"/>
            <p:cNvCxnSpPr>
              <a:cxnSpLocks noChangeShapeType="1"/>
              <a:stCxn id="679941" idx="5"/>
              <a:endCxn id="679943" idx="1"/>
            </p:cNvCxnSpPr>
            <p:nvPr/>
          </p:nvCxnSpPr>
          <p:spPr bwMode="auto">
            <a:xfrm>
              <a:off x="2231" y="1209"/>
              <a:ext cx="146" cy="27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79946" name="AutoShape 10"/>
            <p:cNvCxnSpPr>
              <a:cxnSpLocks noChangeShapeType="1"/>
              <a:stCxn id="679942" idx="3"/>
              <a:endCxn id="679943" idx="7"/>
            </p:cNvCxnSpPr>
            <p:nvPr/>
          </p:nvCxnSpPr>
          <p:spPr bwMode="auto">
            <a:xfrm flipH="1">
              <a:off x="3191" y="1209"/>
              <a:ext cx="98" cy="27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79947" name="AutoShape 11"/>
            <p:cNvCxnSpPr>
              <a:cxnSpLocks noChangeShapeType="1"/>
              <a:stCxn id="679943" idx="4"/>
              <a:endCxn id="679944" idx="0"/>
            </p:cNvCxnSpPr>
            <p:nvPr/>
          </p:nvCxnSpPr>
          <p:spPr bwMode="auto">
            <a:xfrm>
              <a:off x="2784" y="1785"/>
              <a:ext cx="0" cy="32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2" name="TextBox 11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457200" y="4707302"/>
            <a:ext cx="8057237" cy="15029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Quiz: True or False?  </a:t>
            </a: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476" y="5439215"/>
            <a:ext cx="4515728" cy="28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89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4"/>
          <p:cNvSpPr txBox="1">
            <a:spLocks/>
          </p:cNvSpPr>
          <p:nvPr/>
        </p:nvSpPr>
        <p:spPr>
          <a:xfrm>
            <a:off x="4475727" y="1200150"/>
            <a:ext cx="4595202" cy="2408395"/>
          </a:xfrm>
          <a:prstGeom prst="rect">
            <a:avLst/>
          </a:prstGeom>
          <a:solidFill>
            <a:srgbClr val="008000">
              <a:alpha val="46000"/>
            </a:srgbClr>
          </a:solidFill>
        </p:spPr>
        <p:txBody>
          <a:bodyPr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sz="2600" dirty="0" smtClean="0"/>
          </a:p>
        </p:txBody>
      </p:sp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/>
              <a:t>The </a:t>
            </a:r>
            <a:r>
              <a:rPr lang="ja-JP" altLang="en-US" sz="3600" dirty="0">
                <a:latin typeface="Arial"/>
              </a:rPr>
              <a:t>“</a:t>
            </a:r>
            <a:r>
              <a:rPr lang="en-US" sz="3600" dirty="0"/>
              <a:t>Burglar Alarm</a:t>
            </a:r>
            <a:r>
              <a:rPr lang="ja-JP" altLang="en-US" sz="3600" dirty="0">
                <a:latin typeface="Arial"/>
              </a:rPr>
              <a:t>”</a:t>
            </a:r>
            <a:r>
              <a:rPr lang="en-US" sz="3600" dirty="0"/>
              <a:t> example</a:t>
            </a:r>
            <a:endParaRPr lang="en-US" sz="3600" dirty="0" smtClean="0">
              <a:cs typeface="+mj-cs"/>
            </a:endParaRP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62050"/>
            <a:ext cx="4352828" cy="4924425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cs typeface="+mn-cs"/>
              </a:rPr>
              <a:t>But now suppose you learn that there was a medium-sized earthquake in your neighborhood.  Oh, whew!  Probably not a burglar after all.</a:t>
            </a:r>
          </a:p>
          <a:p>
            <a:pPr eaLnBrk="1" hangingPunct="1">
              <a:defRPr/>
            </a:pPr>
            <a:r>
              <a:rPr lang="en-US" sz="2000" dirty="0" smtClean="0">
                <a:cs typeface="+mn-cs"/>
              </a:rPr>
              <a:t>Earthquake </a:t>
            </a:r>
            <a:r>
              <a:rPr lang="ja-JP" altLang="en-US" sz="2000" dirty="0" smtClean="0">
                <a:latin typeface="Arial"/>
                <a:cs typeface="+mn-cs"/>
              </a:rPr>
              <a:t>“</a:t>
            </a:r>
            <a:r>
              <a:rPr lang="en-US" sz="2000" dirty="0" smtClean="0">
                <a:cs typeface="+mn-cs"/>
              </a:rPr>
              <a:t>explains away</a:t>
            </a:r>
            <a:r>
              <a:rPr lang="ja-JP" altLang="en-US" sz="2000" dirty="0" smtClean="0">
                <a:latin typeface="Arial"/>
                <a:cs typeface="+mn-cs"/>
              </a:rPr>
              <a:t>”</a:t>
            </a:r>
            <a:r>
              <a:rPr lang="en-US" sz="2000" dirty="0" smtClean="0">
                <a:cs typeface="+mn-cs"/>
              </a:rPr>
              <a:t> the hypothetical burglar.</a:t>
            </a:r>
          </a:p>
          <a:p>
            <a:pPr eaLnBrk="1" hangingPunct="1">
              <a:defRPr/>
            </a:pPr>
            <a:r>
              <a:rPr lang="en-US" sz="2000" dirty="0" smtClean="0">
                <a:cs typeface="+mn-cs"/>
              </a:rPr>
              <a:t>But then it must </a:t>
            </a:r>
            <a:r>
              <a:rPr lang="en-US" sz="2000" b="1" dirty="0" smtClean="0">
                <a:cs typeface="+mn-cs"/>
              </a:rPr>
              <a:t>not</a:t>
            </a:r>
            <a:r>
              <a:rPr lang="en-US" sz="2000" dirty="0" smtClean="0">
                <a:cs typeface="+mn-cs"/>
              </a:rPr>
              <a:t> be the case that </a:t>
            </a:r>
          </a:p>
          <a:p>
            <a:pPr eaLnBrk="1" hangingPunct="1">
              <a:buFontTx/>
              <a:buNone/>
              <a:defRPr/>
            </a:pPr>
            <a:r>
              <a:rPr lang="en-US" sz="2000" dirty="0" smtClean="0">
                <a:cs typeface="+mn-cs"/>
              </a:rPr>
              <a:t/>
            </a:r>
            <a:br>
              <a:rPr lang="en-US" sz="2000" dirty="0" smtClean="0">
                <a:cs typeface="+mn-cs"/>
              </a:rPr>
            </a:br>
            <a:r>
              <a:rPr lang="en-US" sz="2000" dirty="0" smtClean="0">
                <a:cs typeface="+mn-cs"/>
              </a:rPr>
              <a:t>even though</a:t>
            </a:r>
          </a:p>
          <a:p>
            <a:pPr eaLnBrk="1" hangingPunct="1">
              <a:buFontTx/>
              <a:buNone/>
              <a:defRPr/>
            </a:pPr>
            <a:r>
              <a:rPr lang="en-US" sz="2000" dirty="0" smtClean="0">
                <a:cs typeface="+mn-cs"/>
              </a:rPr>
              <a:t>   </a:t>
            </a:r>
            <a:endParaRPr lang="en-US" sz="2400" dirty="0" smtClean="0">
              <a:cs typeface="+mn-cs"/>
            </a:endParaRPr>
          </a:p>
        </p:txBody>
      </p: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4600575" y="1343025"/>
            <a:ext cx="4343400" cy="1981200"/>
            <a:chOff x="1248" y="912"/>
            <a:chExt cx="3024" cy="1536"/>
          </a:xfrm>
        </p:grpSpPr>
        <p:sp>
          <p:nvSpPr>
            <p:cNvPr id="13" name="Oval 5"/>
            <p:cNvSpPr>
              <a:spLocks noChangeArrowheads="1"/>
            </p:cNvSpPr>
            <p:nvPr/>
          </p:nvSpPr>
          <p:spPr bwMode="auto">
            <a:xfrm>
              <a:off x="1248" y="912"/>
              <a:ext cx="1152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000" i="1" dirty="0" smtClean="0">
                  <a:latin typeface="Times New Roman" charset="0"/>
                  <a:cs typeface="+mn-cs"/>
                </a:rPr>
                <a:t>Burglar</a:t>
              </a:r>
              <a:endParaRPr lang="en-US" sz="2400" i="1" dirty="0">
                <a:latin typeface="Times New Roman" charset="0"/>
                <a:cs typeface="+mn-cs"/>
              </a:endParaRPr>
            </a:p>
          </p:txBody>
        </p:sp>
        <p:sp>
          <p:nvSpPr>
            <p:cNvPr id="14" name="Oval 6"/>
            <p:cNvSpPr>
              <a:spLocks noChangeArrowheads="1"/>
            </p:cNvSpPr>
            <p:nvPr/>
          </p:nvSpPr>
          <p:spPr bwMode="auto">
            <a:xfrm>
              <a:off x="3120" y="912"/>
              <a:ext cx="1152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000" i="1" dirty="0" smtClean="0">
                  <a:latin typeface="Times New Roman" charset="0"/>
                  <a:cs typeface="+mn-cs"/>
                </a:rPr>
                <a:t>Earthquake</a:t>
              </a:r>
              <a:endParaRPr lang="en-US" sz="2400" i="1" dirty="0">
                <a:latin typeface="Times New Roman" charset="0"/>
                <a:cs typeface="+mn-cs"/>
              </a:endParaRPr>
            </a:p>
          </p:txBody>
        </p:sp>
        <p:sp>
          <p:nvSpPr>
            <p:cNvPr id="15" name="Oval 7"/>
            <p:cNvSpPr>
              <a:spLocks noChangeArrowheads="1"/>
            </p:cNvSpPr>
            <p:nvPr/>
          </p:nvSpPr>
          <p:spPr bwMode="auto">
            <a:xfrm>
              <a:off x="2208" y="1440"/>
              <a:ext cx="1152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000" i="1" dirty="0">
                  <a:latin typeface="Times New Roman" charset="0"/>
                  <a:cs typeface="+mn-cs"/>
                </a:rPr>
                <a:t>Alarm</a:t>
              </a:r>
              <a:endParaRPr lang="en-US" sz="2400" i="1" dirty="0">
                <a:latin typeface="Times New Roman" charset="0"/>
                <a:cs typeface="+mn-cs"/>
              </a:endParaRPr>
            </a:p>
          </p:txBody>
        </p:sp>
        <p:sp>
          <p:nvSpPr>
            <p:cNvPr id="16" name="Oval 8"/>
            <p:cNvSpPr>
              <a:spLocks noChangeArrowheads="1"/>
            </p:cNvSpPr>
            <p:nvPr/>
          </p:nvSpPr>
          <p:spPr bwMode="auto">
            <a:xfrm>
              <a:off x="2208" y="2112"/>
              <a:ext cx="1152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000" i="1" dirty="0">
                  <a:latin typeface="Times New Roman" charset="0"/>
                  <a:cs typeface="+mn-cs"/>
                </a:rPr>
                <a:t>Phone Call</a:t>
              </a:r>
            </a:p>
          </p:txBody>
        </p:sp>
        <p:cxnSp>
          <p:nvCxnSpPr>
            <p:cNvPr id="17" name="AutoShape 9"/>
            <p:cNvCxnSpPr>
              <a:cxnSpLocks noChangeShapeType="1"/>
              <a:stCxn id="13" idx="5"/>
              <a:endCxn id="15" idx="1"/>
            </p:cNvCxnSpPr>
            <p:nvPr/>
          </p:nvCxnSpPr>
          <p:spPr bwMode="auto">
            <a:xfrm>
              <a:off x="2231" y="1209"/>
              <a:ext cx="146" cy="27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" name="AutoShape 10"/>
            <p:cNvCxnSpPr>
              <a:cxnSpLocks noChangeShapeType="1"/>
              <a:stCxn id="14" idx="3"/>
              <a:endCxn id="15" idx="7"/>
            </p:cNvCxnSpPr>
            <p:nvPr/>
          </p:nvCxnSpPr>
          <p:spPr bwMode="auto">
            <a:xfrm flipH="1">
              <a:off x="3191" y="1209"/>
              <a:ext cx="98" cy="27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" name="AutoShape 11"/>
            <p:cNvCxnSpPr>
              <a:cxnSpLocks noChangeShapeType="1"/>
              <a:stCxn id="15" idx="4"/>
              <a:endCxn id="16" idx="0"/>
            </p:cNvCxnSpPr>
            <p:nvPr/>
          </p:nvCxnSpPr>
          <p:spPr bwMode="auto">
            <a:xfrm>
              <a:off x="2784" y="1785"/>
              <a:ext cx="0" cy="32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0" name="TextBox 19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78" y="4166163"/>
            <a:ext cx="4515728" cy="282233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78" y="4900876"/>
            <a:ext cx="2896279" cy="25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35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D-Separation (Definition </a:t>
            </a:r>
            <a:r>
              <a:rPr lang="en-US" dirty="0" smtClean="0"/>
              <a:t>#1)</a:t>
            </a:r>
            <a:endParaRPr lang="en-US" dirty="0" smtClean="0">
              <a:cs typeface="+mj-cs"/>
            </a:endParaRP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Fortunately, there is a relatively simple algorithm for determining whether two variables in a Bayesian network are conditionally independent: </a:t>
            </a:r>
            <a:r>
              <a:rPr lang="en-US" sz="2400" i="1" dirty="0" smtClean="0">
                <a:cs typeface="+mn-cs"/>
              </a:rPr>
              <a:t>d-separation</a:t>
            </a:r>
            <a:r>
              <a:rPr lang="en-US" sz="2400" dirty="0" smtClean="0">
                <a:cs typeface="+mn-cs"/>
              </a:rPr>
              <a:t>.</a:t>
            </a:r>
          </a:p>
          <a:p>
            <a:pPr eaLnBrk="1" hangingPunct="1">
              <a:defRPr/>
            </a:pPr>
            <a:endParaRPr lang="en-US" sz="2400" dirty="0" smtClean="0">
              <a:cs typeface="+mn-cs"/>
            </a:endParaRPr>
          </a:p>
          <a:p>
            <a:pPr>
              <a:defRPr/>
            </a:pPr>
            <a:r>
              <a:rPr lang="en-US" sz="2400" b="1" dirty="0" smtClean="0">
                <a:cs typeface="+mn-cs"/>
              </a:rPr>
              <a:t>Definition</a:t>
            </a:r>
            <a:r>
              <a:rPr lang="en-US" sz="2400" dirty="0" smtClean="0">
                <a:cs typeface="+mn-cs"/>
              </a:rPr>
              <a:t>: variables </a:t>
            </a:r>
            <a:r>
              <a:rPr lang="en-US" sz="2400" i="1" dirty="0" smtClean="0">
                <a:cs typeface="+mn-cs"/>
              </a:rPr>
              <a:t>X</a:t>
            </a:r>
            <a:r>
              <a:rPr lang="en-US" sz="2400" dirty="0" smtClean="0">
                <a:cs typeface="+mn-cs"/>
              </a:rPr>
              <a:t> and </a:t>
            </a:r>
            <a:r>
              <a:rPr lang="en-US" sz="2400" i="1" dirty="0" smtClean="0">
                <a:cs typeface="+mn-cs"/>
              </a:rPr>
              <a:t>Z</a:t>
            </a:r>
            <a:r>
              <a:rPr lang="en-US" sz="2400" dirty="0" smtClean="0">
                <a:cs typeface="+mn-cs"/>
              </a:rPr>
              <a:t> are </a:t>
            </a:r>
            <a:r>
              <a:rPr lang="en-US" sz="2400" i="1" dirty="0" smtClean="0">
                <a:cs typeface="+mn-cs"/>
              </a:rPr>
              <a:t>d-separated</a:t>
            </a:r>
            <a:r>
              <a:rPr lang="en-US" sz="2400" dirty="0" smtClean="0"/>
              <a:t> </a:t>
            </a:r>
            <a:r>
              <a:rPr lang="en-US" sz="2400" dirty="0" smtClean="0">
                <a:cs typeface="+mn-cs"/>
              </a:rPr>
              <a:t>(conditionally independent) given a set of evidence variables </a:t>
            </a:r>
            <a:r>
              <a:rPr lang="en-US" sz="2400" i="1" dirty="0" smtClean="0">
                <a:cs typeface="+mn-cs"/>
              </a:rPr>
              <a:t>E</a:t>
            </a:r>
            <a:r>
              <a:rPr lang="en-US" sz="2400" dirty="0" smtClean="0">
                <a:cs typeface="+mn-cs"/>
              </a:rPr>
              <a:t> </a:t>
            </a:r>
            <a:r>
              <a:rPr lang="en-US" sz="2400" dirty="0" err="1" smtClean="0">
                <a:cs typeface="+mn-cs"/>
              </a:rPr>
              <a:t>iff</a:t>
            </a:r>
            <a:r>
              <a:rPr lang="en-US" sz="2400" dirty="0" smtClean="0">
                <a:cs typeface="+mn-cs"/>
              </a:rPr>
              <a:t> every undirected path from </a:t>
            </a:r>
            <a:r>
              <a:rPr lang="en-US" sz="2400" i="1" dirty="0" smtClean="0">
                <a:cs typeface="+mn-cs"/>
              </a:rPr>
              <a:t>X</a:t>
            </a:r>
            <a:r>
              <a:rPr lang="en-US" sz="2400" dirty="0" smtClean="0">
                <a:cs typeface="+mn-cs"/>
              </a:rPr>
              <a:t> to </a:t>
            </a:r>
            <a:r>
              <a:rPr lang="en-US" sz="2400" i="1" dirty="0" smtClean="0">
                <a:cs typeface="+mn-cs"/>
              </a:rPr>
              <a:t>Z </a:t>
            </a:r>
            <a:r>
              <a:rPr lang="en-US" sz="2400" dirty="0" smtClean="0">
                <a:cs typeface="+mn-cs"/>
              </a:rPr>
              <a:t>is </a:t>
            </a:r>
            <a:r>
              <a:rPr lang="en-US" sz="2400" dirty="0" smtClean="0">
                <a:latin typeface="Arial"/>
              </a:rPr>
              <a:t>“</a:t>
            </a:r>
            <a:r>
              <a:rPr lang="en-US" sz="2400" dirty="0" smtClean="0">
                <a:cs typeface="+mn-cs"/>
              </a:rPr>
              <a:t>blocked</a:t>
            </a:r>
            <a:r>
              <a:rPr lang="en-US" sz="2400" dirty="0" smtClean="0">
                <a:latin typeface="Arial"/>
              </a:rPr>
              <a:t>”</a:t>
            </a:r>
            <a:r>
              <a:rPr lang="en-US" sz="2400" dirty="0" smtClean="0">
                <a:cs typeface="+mn-cs"/>
              </a:rPr>
              <a:t>, where a path is </a:t>
            </a:r>
            <a:r>
              <a:rPr lang="en-US" sz="2400" dirty="0" smtClean="0">
                <a:latin typeface="Arial"/>
              </a:rPr>
              <a:t>“</a:t>
            </a:r>
            <a:r>
              <a:rPr lang="en-US" sz="2400" dirty="0" smtClean="0">
                <a:cs typeface="+mn-cs"/>
              </a:rPr>
              <a:t>blocked</a:t>
            </a:r>
            <a:r>
              <a:rPr lang="en-US" sz="2400" dirty="0" smtClean="0">
                <a:latin typeface="Arial"/>
              </a:rPr>
              <a:t>” </a:t>
            </a:r>
            <a:r>
              <a:rPr lang="en-US" sz="2400" dirty="0" err="1" smtClean="0">
                <a:cs typeface="+mn-cs"/>
              </a:rPr>
              <a:t>iff</a:t>
            </a:r>
            <a:r>
              <a:rPr lang="en-US" sz="2400" dirty="0" smtClean="0">
                <a:cs typeface="+mn-cs"/>
              </a:rPr>
              <a:t> one or more of the following conditions is true: ...</a:t>
            </a:r>
            <a:br>
              <a:rPr lang="en-US" sz="2400" dirty="0" smtClean="0">
                <a:cs typeface="+mn-cs"/>
              </a:rPr>
            </a:br>
            <a:endParaRPr lang="en-US" sz="2400" dirty="0" smtClean="0">
              <a:cs typeface="+mn-cs"/>
            </a:endParaRPr>
          </a:p>
        </p:txBody>
      </p:sp>
      <p:sp>
        <p:nvSpPr>
          <p:cNvPr id="684036" name="Text Box 4"/>
          <p:cNvSpPr txBox="1">
            <a:spLocks noChangeArrowheads="1"/>
          </p:cNvSpPr>
          <p:nvPr/>
        </p:nvSpPr>
        <p:spPr bwMode="auto">
          <a:xfrm>
            <a:off x="886934" y="4856679"/>
            <a:ext cx="64171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>
                <a:cs typeface="+mn-cs"/>
              </a:rPr>
              <a:t>ie</a:t>
            </a:r>
            <a:r>
              <a:rPr lang="en-US" dirty="0">
                <a:cs typeface="+mn-cs"/>
              </a:rPr>
              <a:t>. X and Z are dependent </a:t>
            </a:r>
            <a:r>
              <a:rPr lang="en-US" dirty="0" err="1">
                <a:cs typeface="+mn-cs"/>
              </a:rPr>
              <a:t>iff</a:t>
            </a:r>
            <a:r>
              <a:rPr lang="en-US" dirty="0">
                <a:cs typeface="+mn-cs"/>
              </a:rPr>
              <a:t> there exists an unblocked path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2243096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/>
              <a:t>D-Separation (Definition #1)</a:t>
            </a:r>
            <a:endParaRPr lang="en-US" sz="3600" dirty="0" smtClean="0">
              <a:cs typeface="+mj-cs"/>
            </a:endParaRPr>
          </a:p>
        </p:txBody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0975" y="1343025"/>
            <a:ext cx="8574088" cy="51054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There exists a variable Y on the path such that</a:t>
            </a:r>
          </a:p>
          <a:p>
            <a:pPr lvl="1" eaLnBrk="1" hangingPunct="1">
              <a:defRPr/>
            </a:pPr>
            <a:r>
              <a:rPr lang="en-US" sz="2000" dirty="0" smtClean="0"/>
              <a:t>it </a:t>
            </a:r>
            <a:r>
              <a:rPr lang="en-US" sz="2000" b="1" dirty="0" smtClean="0"/>
              <a:t>is</a:t>
            </a:r>
            <a:r>
              <a:rPr lang="en-US" sz="2000" dirty="0" smtClean="0"/>
              <a:t> in the evidence set </a:t>
            </a:r>
            <a:r>
              <a:rPr lang="en-US" sz="2000" i="1" dirty="0" smtClean="0"/>
              <a:t>E</a:t>
            </a:r>
            <a:endParaRPr lang="en-US" sz="2000" dirty="0" smtClean="0"/>
          </a:p>
          <a:p>
            <a:pPr lvl="1" eaLnBrk="1" hangingPunct="1">
              <a:defRPr/>
            </a:pPr>
            <a:r>
              <a:rPr lang="en-US" sz="2000" dirty="0" smtClean="0"/>
              <a:t>the arcs putting </a:t>
            </a:r>
            <a:r>
              <a:rPr lang="en-US" sz="2000" i="1" dirty="0" smtClean="0"/>
              <a:t>Y</a:t>
            </a:r>
            <a:r>
              <a:rPr lang="en-US" sz="2000" dirty="0" smtClean="0"/>
              <a:t> in the path are </a:t>
            </a:r>
            <a:r>
              <a:rPr lang="ja-JP" altLang="en-US" sz="2000" dirty="0" smtClean="0">
                <a:latin typeface="Arial"/>
              </a:rPr>
              <a:t>“</a:t>
            </a:r>
            <a:r>
              <a:rPr lang="en-US" sz="2000" dirty="0" smtClean="0"/>
              <a:t>tail-to-tail</a:t>
            </a:r>
            <a:r>
              <a:rPr lang="ja-JP" altLang="en-US" sz="2000" dirty="0" smtClean="0">
                <a:latin typeface="Arial"/>
              </a:rPr>
              <a:t>”</a:t>
            </a:r>
            <a:endParaRPr lang="en-US" sz="2000" dirty="0" smtClean="0"/>
          </a:p>
          <a:p>
            <a:pPr lvl="1" eaLnBrk="1" hangingPunct="1">
              <a:defRPr/>
            </a:pPr>
            <a:endParaRPr lang="en-US" sz="2000" dirty="0" smtClean="0"/>
          </a:p>
          <a:p>
            <a:pPr lvl="1"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Or, there exists a variable </a:t>
            </a:r>
            <a:r>
              <a:rPr lang="en-US" sz="2400" i="1" dirty="0" smtClean="0">
                <a:cs typeface="+mn-cs"/>
              </a:rPr>
              <a:t>Y</a:t>
            </a:r>
            <a:r>
              <a:rPr lang="en-US" sz="2400" dirty="0" smtClean="0">
                <a:cs typeface="+mn-cs"/>
              </a:rPr>
              <a:t> on the path such that</a:t>
            </a:r>
          </a:p>
          <a:p>
            <a:pPr lvl="1" eaLnBrk="1" hangingPunct="1">
              <a:defRPr/>
            </a:pPr>
            <a:r>
              <a:rPr lang="en-US" sz="2000" dirty="0" smtClean="0"/>
              <a:t>it </a:t>
            </a:r>
            <a:r>
              <a:rPr lang="en-US" sz="2000" b="1" dirty="0" smtClean="0"/>
              <a:t>is</a:t>
            </a:r>
            <a:r>
              <a:rPr lang="en-US" sz="2000" dirty="0" smtClean="0"/>
              <a:t> in the evidence set </a:t>
            </a:r>
            <a:r>
              <a:rPr lang="en-US" sz="2000" i="1" dirty="0" smtClean="0"/>
              <a:t>E</a:t>
            </a:r>
            <a:endParaRPr lang="en-US" sz="2000" dirty="0" smtClean="0"/>
          </a:p>
          <a:p>
            <a:pPr lvl="1" eaLnBrk="1" hangingPunct="1">
              <a:defRPr/>
            </a:pPr>
            <a:r>
              <a:rPr lang="en-US" sz="2000" dirty="0" smtClean="0"/>
              <a:t>the arcs putting </a:t>
            </a:r>
            <a:r>
              <a:rPr lang="en-US" sz="2000" i="1" dirty="0" smtClean="0"/>
              <a:t>Y</a:t>
            </a:r>
            <a:r>
              <a:rPr lang="en-US" sz="2000" dirty="0" smtClean="0"/>
              <a:t> in the path are </a:t>
            </a:r>
            <a:r>
              <a:rPr lang="ja-JP" altLang="en-US" sz="2000" dirty="0" smtClean="0">
                <a:latin typeface="Arial"/>
              </a:rPr>
              <a:t>“</a:t>
            </a:r>
            <a:r>
              <a:rPr lang="en-US" sz="2000" dirty="0" smtClean="0"/>
              <a:t>tail-to-head</a:t>
            </a:r>
            <a:r>
              <a:rPr lang="ja-JP" altLang="en-US" sz="2000" dirty="0" smtClean="0">
                <a:latin typeface="Arial"/>
              </a:rPr>
              <a:t>”</a:t>
            </a:r>
            <a:endParaRPr lang="en-US" sz="2000" dirty="0" smtClean="0"/>
          </a:p>
          <a:p>
            <a:pPr lvl="1"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Or, ...</a:t>
            </a:r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</p:txBody>
      </p:sp>
      <p:grpSp>
        <p:nvGrpSpPr>
          <p:cNvPr id="97283" name="Group 4"/>
          <p:cNvGrpSpPr>
            <a:grpSpLocks/>
          </p:cNvGrpSpPr>
          <p:nvPr/>
        </p:nvGrpSpPr>
        <p:grpSpPr bwMode="auto">
          <a:xfrm>
            <a:off x="2876550" y="2695575"/>
            <a:ext cx="2514600" cy="533400"/>
            <a:chOff x="1872" y="1920"/>
            <a:chExt cx="1584" cy="336"/>
          </a:xfrm>
        </p:grpSpPr>
        <p:sp>
          <p:nvSpPr>
            <p:cNvPr id="686085" name="Oval 5"/>
            <p:cNvSpPr>
              <a:spLocks noChangeArrowheads="1"/>
            </p:cNvSpPr>
            <p:nvPr/>
          </p:nvSpPr>
          <p:spPr bwMode="auto">
            <a:xfrm>
              <a:off x="2496" y="1920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2400">
                  <a:latin typeface="Times New Roman" charset="0"/>
                  <a:cs typeface="+mn-cs"/>
                </a:rPr>
                <a:t>Y</a:t>
              </a:r>
            </a:p>
          </p:txBody>
        </p:sp>
        <p:sp>
          <p:nvSpPr>
            <p:cNvPr id="686086" name="Oval 6"/>
            <p:cNvSpPr>
              <a:spLocks noChangeArrowheads="1"/>
            </p:cNvSpPr>
            <p:nvPr/>
          </p:nvSpPr>
          <p:spPr bwMode="auto">
            <a:xfrm>
              <a:off x="3120" y="1920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86087" name="Oval 7"/>
            <p:cNvSpPr>
              <a:spLocks noChangeArrowheads="1"/>
            </p:cNvSpPr>
            <p:nvPr/>
          </p:nvSpPr>
          <p:spPr bwMode="auto">
            <a:xfrm>
              <a:off x="1872" y="1920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cxnSp>
          <p:nvCxnSpPr>
            <p:cNvPr id="686088" name="AutoShape 8"/>
            <p:cNvCxnSpPr>
              <a:cxnSpLocks noChangeShapeType="1"/>
              <a:stCxn id="686085" idx="2"/>
              <a:endCxn id="686087" idx="6"/>
            </p:cNvCxnSpPr>
            <p:nvPr/>
          </p:nvCxnSpPr>
          <p:spPr bwMode="auto">
            <a:xfrm flipH="1">
              <a:off x="2217" y="2088"/>
              <a:ext cx="27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86089" name="AutoShape 9"/>
            <p:cNvCxnSpPr>
              <a:cxnSpLocks noChangeShapeType="1"/>
              <a:stCxn id="686085" idx="6"/>
              <a:endCxn id="686086" idx="2"/>
            </p:cNvCxnSpPr>
            <p:nvPr/>
          </p:nvCxnSpPr>
          <p:spPr bwMode="auto">
            <a:xfrm>
              <a:off x="2841" y="2088"/>
              <a:ext cx="27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686090" name="Oval 10"/>
          <p:cNvSpPr>
            <a:spLocks noChangeArrowheads="1"/>
          </p:cNvSpPr>
          <p:nvPr/>
        </p:nvSpPr>
        <p:spPr bwMode="auto">
          <a:xfrm>
            <a:off x="5715000" y="2905125"/>
            <a:ext cx="1524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091" name="Oval 11"/>
          <p:cNvSpPr>
            <a:spLocks noChangeArrowheads="1"/>
          </p:cNvSpPr>
          <p:nvPr/>
        </p:nvSpPr>
        <p:spPr bwMode="auto">
          <a:xfrm>
            <a:off x="6096000" y="2905125"/>
            <a:ext cx="1524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092" name="Oval 12"/>
          <p:cNvSpPr>
            <a:spLocks noChangeArrowheads="1"/>
          </p:cNvSpPr>
          <p:nvPr/>
        </p:nvSpPr>
        <p:spPr bwMode="auto">
          <a:xfrm>
            <a:off x="6477000" y="2905125"/>
            <a:ext cx="1524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093" name="Oval 13"/>
          <p:cNvSpPr>
            <a:spLocks noChangeArrowheads="1"/>
          </p:cNvSpPr>
          <p:nvPr/>
        </p:nvSpPr>
        <p:spPr bwMode="auto">
          <a:xfrm>
            <a:off x="1828800" y="2905125"/>
            <a:ext cx="1524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094" name="Oval 14"/>
          <p:cNvSpPr>
            <a:spLocks noChangeArrowheads="1"/>
          </p:cNvSpPr>
          <p:nvPr/>
        </p:nvSpPr>
        <p:spPr bwMode="auto">
          <a:xfrm>
            <a:off x="2209800" y="2905125"/>
            <a:ext cx="1524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095" name="Oval 15"/>
          <p:cNvSpPr>
            <a:spLocks noChangeArrowheads="1"/>
          </p:cNvSpPr>
          <p:nvPr/>
        </p:nvSpPr>
        <p:spPr bwMode="auto">
          <a:xfrm>
            <a:off x="2590800" y="2905125"/>
            <a:ext cx="1524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096" name="Oval 16"/>
          <p:cNvSpPr>
            <a:spLocks noChangeArrowheads="1"/>
          </p:cNvSpPr>
          <p:nvPr/>
        </p:nvSpPr>
        <p:spPr bwMode="auto">
          <a:xfrm>
            <a:off x="3962400" y="48387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400">
                <a:latin typeface="Times New Roman" charset="0"/>
                <a:cs typeface="+mn-cs"/>
              </a:rPr>
              <a:t>Y</a:t>
            </a:r>
          </a:p>
        </p:txBody>
      </p:sp>
      <p:sp>
        <p:nvSpPr>
          <p:cNvPr id="686097" name="Oval 17"/>
          <p:cNvSpPr>
            <a:spLocks noChangeArrowheads="1"/>
          </p:cNvSpPr>
          <p:nvPr/>
        </p:nvSpPr>
        <p:spPr bwMode="auto">
          <a:xfrm>
            <a:off x="4953000" y="48387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098" name="Oval 18"/>
          <p:cNvSpPr>
            <a:spLocks noChangeArrowheads="1"/>
          </p:cNvSpPr>
          <p:nvPr/>
        </p:nvSpPr>
        <p:spPr bwMode="auto">
          <a:xfrm>
            <a:off x="2971800" y="48387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cxnSp>
        <p:nvCxnSpPr>
          <p:cNvPr id="686099" name="AutoShape 19"/>
          <p:cNvCxnSpPr>
            <a:cxnSpLocks noChangeShapeType="1"/>
            <a:stCxn id="686096" idx="6"/>
            <a:endCxn id="686097" idx="2"/>
          </p:cNvCxnSpPr>
          <p:nvPr/>
        </p:nvCxnSpPr>
        <p:spPr bwMode="auto">
          <a:xfrm>
            <a:off x="4510088" y="5105400"/>
            <a:ext cx="4286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86100" name="Oval 20"/>
          <p:cNvSpPr>
            <a:spLocks noChangeArrowheads="1"/>
          </p:cNvSpPr>
          <p:nvPr/>
        </p:nvSpPr>
        <p:spPr bwMode="auto">
          <a:xfrm>
            <a:off x="5715000" y="5067300"/>
            <a:ext cx="1524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101" name="Oval 21"/>
          <p:cNvSpPr>
            <a:spLocks noChangeArrowheads="1"/>
          </p:cNvSpPr>
          <p:nvPr/>
        </p:nvSpPr>
        <p:spPr bwMode="auto">
          <a:xfrm>
            <a:off x="6096000" y="5067300"/>
            <a:ext cx="1524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102" name="Oval 22"/>
          <p:cNvSpPr>
            <a:spLocks noChangeArrowheads="1"/>
          </p:cNvSpPr>
          <p:nvPr/>
        </p:nvSpPr>
        <p:spPr bwMode="auto">
          <a:xfrm>
            <a:off x="6477000" y="5067300"/>
            <a:ext cx="1524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103" name="Oval 23"/>
          <p:cNvSpPr>
            <a:spLocks noChangeArrowheads="1"/>
          </p:cNvSpPr>
          <p:nvPr/>
        </p:nvSpPr>
        <p:spPr bwMode="auto">
          <a:xfrm>
            <a:off x="1828800" y="5067300"/>
            <a:ext cx="1524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104" name="Oval 24"/>
          <p:cNvSpPr>
            <a:spLocks noChangeArrowheads="1"/>
          </p:cNvSpPr>
          <p:nvPr/>
        </p:nvSpPr>
        <p:spPr bwMode="auto">
          <a:xfrm>
            <a:off x="2209800" y="5067300"/>
            <a:ext cx="1524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105" name="Oval 25"/>
          <p:cNvSpPr>
            <a:spLocks noChangeArrowheads="1"/>
          </p:cNvSpPr>
          <p:nvPr/>
        </p:nvSpPr>
        <p:spPr bwMode="auto">
          <a:xfrm>
            <a:off x="2590800" y="5067300"/>
            <a:ext cx="1524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cxnSp>
        <p:nvCxnSpPr>
          <p:cNvPr id="686106" name="AutoShape 26"/>
          <p:cNvCxnSpPr>
            <a:cxnSpLocks noChangeShapeType="1"/>
            <a:stCxn id="686098" idx="6"/>
            <a:endCxn id="686096" idx="2"/>
          </p:cNvCxnSpPr>
          <p:nvPr/>
        </p:nvCxnSpPr>
        <p:spPr bwMode="auto">
          <a:xfrm>
            <a:off x="3519488" y="5105400"/>
            <a:ext cx="4286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86107" name="Text Box 27"/>
          <p:cNvSpPr txBox="1">
            <a:spLocks noChangeArrowheads="1"/>
          </p:cNvSpPr>
          <p:nvPr/>
        </p:nvSpPr>
        <p:spPr bwMode="auto">
          <a:xfrm>
            <a:off x="7200900" y="1685925"/>
            <a:ext cx="17145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cs typeface="+mn-cs"/>
              </a:rPr>
              <a:t>unknown</a:t>
            </a:r>
            <a:r>
              <a:rPr lang="en-US" dirty="0">
                <a:cs typeface="+mn-cs"/>
              </a:rPr>
              <a:t> </a:t>
            </a:r>
            <a:r>
              <a:rPr lang="ja-JP" altLang="en-US" dirty="0">
                <a:latin typeface="Arial"/>
                <a:cs typeface="+mn-cs"/>
              </a:rPr>
              <a:t>“</a:t>
            </a:r>
            <a:r>
              <a:rPr lang="en-US" dirty="0">
                <a:cs typeface="+mn-cs"/>
              </a:rPr>
              <a:t>common causes</a:t>
            </a:r>
            <a:r>
              <a:rPr lang="ja-JP" altLang="en-US" dirty="0">
                <a:latin typeface="Arial"/>
                <a:cs typeface="+mn-cs"/>
              </a:rPr>
              <a:t>”</a:t>
            </a:r>
            <a:r>
              <a:rPr lang="en-US" dirty="0">
                <a:cs typeface="+mn-cs"/>
              </a:rPr>
              <a:t> of X and Z impose dependency</a:t>
            </a:r>
          </a:p>
        </p:txBody>
      </p:sp>
      <p:sp>
        <p:nvSpPr>
          <p:cNvPr id="686108" name="Text Box 28"/>
          <p:cNvSpPr txBox="1">
            <a:spLocks noChangeArrowheads="1"/>
          </p:cNvSpPr>
          <p:nvPr/>
        </p:nvSpPr>
        <p:spPr bwMode="auto">
          <a:xfrm>
            <a:off x="7213600" y="4015772"/>
            <a:ext cx="1714500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cs typeface="+mn-cs"/>
              </a:rPr>
              <a:t>unknown</a:t>
            </a:r>
            <a:r>
              <a:rPr lang="en-US" dirty="0">
                <a:cs typeface="+mn-cs"/>
              </a:rPr>
              <a:t> </a:t>
            </a:r>
            <a:r>
              <a:rPr lang="ja-JP" altLang="en-US" dirty="0">
                <a:latin typeface="Arial"/>
                <a:cs typeface="+mn-cs"/>
              </a:rPr>
              <a:t>“</a:t>
            </a:r>
            <a:r>
              <a:rPr lang="en-US" dirty="0">
                <a:cs typeface="+mn-cs"/>
              </a:rPr>
              <a:t>causal chains</a:t>
            </a:r>
            <a:r>
              <a:rPr lang="ja-JP" altLang="en-US" dirty="0">
                <a:latin typeface="Arial"/>
                <a:cs typeface="+mn-cs"/>
              </a:rPr>
              <a:t>”</a:t>
            </a:r>
            <a:r>
              <a:rPr lang="en-US" dirty="0">
                <a:cs typeface="+mn-cs"/>
              </a:rPr>
              <a:t> connecting X an Z impose dependency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68616" y="997097"/>
            <a:ext cx="5962650" cy="425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600" b="1" smtClean="0">
                <a:solidFill>
                  <a:srgbClr val="3891A7"/>
                </a:solidFill>
              </a:rPr>
              <a:t>A path is </a:t>
            </a:r>
            <a:r>
              <a:rPr lang="ja-JP" altLang="en-US" sz="3600" b="1" smtClean="0">
                <a:solidFill>
                  <a:srgbClr val="3891A7"/>
                </a:solidFill>
                <a:latin typeface="Arial"/>
              </a:rPr>
              <a:t>“</a:t>
            </a:r>
            <a:r>
              <a:rPr lang="en-US" sz="3600" b="1" smtClean="0">
                <a:solidFill>
                  <a:srgbClr val="3891A7"/>
                </a:solidFill>
              </a:rPr>
              <a:t>blocked</a:t>
            </a:r>
            <a:r>
              <a:rPr lang="ja-JP" altLang="en-US" sz="3600" b="1" smtClean="0">
                <a:solidFill>
                  <a:srgbClr val="3891A7"/>
                </a:solidFill>
                <a:latin typeface="Arial"/>
              </a:rPr>
              <a:t>”</a:t>
            </a:r>
            <a:r>
              <a:rPr lang="en-US" sz="3600" b="1" smtClean="0">
                <a:solidFill>
                  <a:srgbClr val="3891A7"/>
                </a:solidFill>
              </a:rPr>
              <a:t> when...</a:t>
            </a:r>
            <a:endParaRPr lang="en-US" sz="3600" b="1" dirty="0" smtClean="0">
              <a:solidFill>
                <a:srgbClr val="3891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45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7" grpId="0"/>
      <p:bldP spid="68610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7800" y="228600"/>
            <a:ext cx="8737600" cy="7620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D-Separation (Definition #1)</a:t>
            </a:r>
            <a:endParaRPr lang="en-US" sz="3200" dirty="0" smtClean="0">
              <a:cs typeface="+mj-cs"/>
            </a:endParaRPr>
          </a:p>
        </p:txBody>
      </p:sp>
      <p:sp>
        <p:nvSpPr>
          <p:cNvPr id="68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574088" cy="2278063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… Or, there exists a variable </a:t>
            </a:r>
            <a:r>
              <a:rPr lang="en-US" sz="2400" i="1" dirty="0"/>
              <a:t>Y</a:t>
            </a:r>
            <a:r>
              <a:rPr lang="en-US" sz="2400" dirty="0" smtClean="0">
                <a:cs typeface="+mn-cs"/>
              </a:rPr>
              <a:t> </a:t>
            </a:r>
            <a:r>
              <a:rPr lang="en-US" sz="2400" dirty="0" smtClean="0">
                <a:cs typeface="+mn-cs"/>
              </a:rPr>
              <a:t>on the path such that</a:t>
            </a:r>
          </a:p>
          <a:p>
            <a:pPr lvl="1" eaLnBrk="1" hangingPunct="1">
              <a:defRPr/>
            </a:pPr>
            <a:r>
              <a:rPr lang="en-US" sz="2000" dirty="0" smtClean="0"/>
              <a:t>it </a:t>
            </a:r>
            <a:r>
              <a:rPr lang="en-US" sz="2000" b="1" dirty="0" smtClean="0"/>
              <a:t>is NOT </a:t>
            </a:r>
            <a:r>
              <a:rPr lang="en-US" sz="2000" dirty="0" smtClean="0"/>
              <a:t>in the evidence set </a:t>
            </a:r>
            <a:r>
              <a:rPr lang="en-US" sz="2000" i="1" dirty="0" smtClean="0"/>
              <a:t>E</a:t>
            </a:r>
            <a:endParaRPr lang="en-US" sz="2000" dirty="0" smtClean="0"/>
          </a:p>
          <a:p>
            <a:pPr lvl="1" eaLnBrk="1" hangingPunct="1">
              <a:defRPr/>
            </a:pPr>
            <a:r>
              <a:rPr lang="en-US" sz="2000" b="1" dirty="0" smtClean="0"/>
              <a:t>neither are any of its descendants</a:t>
            </a:r>
          </a:p>
          <a:p>
            <a:pPr lvl="1" eaLnBrk="1" hangingPunct="1">
              <a:defRPr/>
            </a:pPr>
            <a:r>
              <a:rPr lang="en-US" sz="2000" dirty="0" smtClean="0"/>
              <a:t>the arcs putting </a:t>
            </a:r>
            <a:r>
              <a:rPr lang="en-US" sz="2000" i="1" dirty="0" smtClean="0"/>
              <a:t>Y </a:t>
            </a:r>
            <a:r>
              <a:rPr lang="en-US" sz="2000" dirty="0" smtClean="0"/>
              <a:t>on the path are </a:t>
            </a:r>
            <a:r>
              <a:rPr lang="ja-JP" altLang="en-US" sz="2000" dirty="0" smtClean="0">
                <a:latin typeface="Arial"/>
              </a:rPr>
              <a:t>“</a:t>
            </a:r>
            <a:r>
              <a:rPr lang="en-US" sz="2000" dirty="0" smtClean="0"/>
              <a:t>head-to-head</a:t>
            </a:r>
            <a:r>
              <a:rPr lang="ja-JP" altLang="en-US" sz="2000" dirty="0" smtClean="0">
                <a:latin typeface="Arial"/>
              </a:rPr>
              <a:t>”</a:t>
            </a:r>
            <a:endParaRPr lang="en-US" sz="2000" dirty="0" smtClean="0"/>
          </a:p>
          <a:p>
            <a:pPr lvl="1" eaLnBrk="1" hangingPunct="1">
              <a:defRPr/>
            </a:pPr>
            <a:endParaRPr lang="en-US" sz="2000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688132" name="Oval 4"/>
          <p:cNvSpPr>
            <a:spLocks noChangeArrowheads="1"/>
          </p:cNvSpPr>
          <p:nvPr/>
        </p:nvSpPr>
        <p:spPr bwMode="auto">
          <a:xfrm>
            <a:off x="3390900" y="33813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400">
                <a:latin typeface="Times New Roman" charset="0"/>
                <a:cs typeface="+mn-cs"/>
              </a:rPr>
              <a:t>Y</a:t>
            </a:r>
          </a:p>
        </p:txBody>
      </p:sp>
      <p:sp>
        <p:nvSpPr>
          <p:cNvPr id="688133" name="Oval 5"/>
          <p:cNvSpPr>
            <a:spLocks noChangeArrowheads="1"/>
          </p:cNvSpPr>
          <p:nvPr/>
        </p:nvSpPr>
        <p:spPr bwMode="auto">
          <a:xfrm>
            <a:off x="4381500" y="33813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8134" name="Oval 6"/>
          <p:cNvSpPr>
            <a:spLocks noChangeArrowheads="1"/>
          </p:cNvSpPr>
          <p:nvPr/>
        </p:nvSpPr>
        <p:spPr bwMode="auto">
          <a:xfrm>
            <a:off x="2400300" y="33813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8135" name="Oval 7"/>
          <p:cNvSpPr>
            <a:spLocks noChangeArrowheads="1"/>
          </p:cNvSpPr>
          <p:nvPr/>
        </p:nvSpPr>
        <p:spPr bwMode="auto">
          <a:xfrm>
            <a:off x="5143500" y="3609975"/>
            <a:ext cx="1524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8136" name="Oval 8"/>
          <p:cNvSpPr>
            <a:spLocks noChangeArrowheads="1"/>
          </p:cNvSpPr>
          <p:nvPr/>
        </p:nvSpPr>
        <p:spPr bwMode="auto">
          <a:xfrm>
            <a:off x="5524500" y="3609975"/>
            <a:ext cx="1524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8137" name="Oval 9"/>
          <p:cNvSpPr>
            <a:spLocks noChangeArrowheads="1"/>
          </p:cNvSpPr>
          <p:nvPr/>
        </p:nvSpPr>
        <p:spPr bwMode="auto">
          <a:xfrm>
            <a:off x="5905500" y="3609975"/>
            <a:ext cx="1524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8138" name="Oval 10"/>
          <p:cNvSpPr>
            <a:spLocks noChangeArrowheads="1"/>
          </p:cNvSpPr>
          <p:nvPr/>
        </p:nvSpPr>
        <p:spPr bwMode="auto">
          <a:xfrm>
            <a:off x="1257300" y="3609975"/>
            <a:ext cx="1524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8139" name="Oval 11"/>
          <p:cNvSpPr>
            <a:spLocks noChangeArrowheads="1"/>
          </p:cNvSpPr>
          <p:nvPr/>
        </p:nvSpPr>
        <p:spPr bwMode="auto">
          <a:xfrm>
            <a:off x="1638300" y="3609975"/>
            <a:ext cx="1524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8140" name="Oval 12"/>
          <p:cNvSpPr>
            <a:spLocks noChangeArrowheads="1"/>
          </p:cNvSpPr>
          <p:nvPr/>
        </p:nvSpPr>
        <p:spPr bwMode="auto">
          <a:xfrm>
            <a:off x="2019300" y="3609975"/>
            <a:ext cx="152400" cy="1524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cxnSp>
        <p:nvCxnSpPr>
          <p:cNvPr id="688141" name="AutoShape 13"/>
          <p:cNvCxnSpPr>
            <a:cxnSpLocks noChangeShapeType="1"/>
            <a:stCxn id="688134" idx="6"/>
            <a:endCxn id="688132" idx="2"/>
          </p:cNvCxnSpPr>
          <p:nvPr/>
        </p:nvCxnSpPr>
        <p:spPr bwMode="auto">
          <a:xfrm>
            <a:off x="2947988" y="3648075"/>
            <a:ext cx="4286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88142" name="AutoShape 14"/>
          <p:cNvCxnSpPr>
            <a:cxnSpLocks noChangeShapeType="1"/>
            <a:stCxn id="688133" idx="2"/>
            <a:endCxn id="688132" idx="6"/>
          </p:cNvCxnSpPr>
          <p:nvPr/>
        </p:nvCxnSpPr>
        <p:spPr bwMode="auto">
          <a:xfrm flipH="1">
            <a:off x="3938588" y="3648075"/>
            <a:ext cx="4286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88143" name="Text Box 15"/>
          <p:cNvSpPr txBox="1">
            <a:spLocks noChangeArrowheads="1"/>
          </p:cNvSpPr>
          <p:nvPr/>
        </p:nvSpPr>
        <p:spPr bwMode="auto">
          <a:xfrm>
            <a:off x="6572250" y="3211244"/>
            <a:ext cx="2247900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u="sng" dirty="0">
                <a:cs typeface="+mn-cs"/>
              </a:rPr>
              <a:t>Known</a:t>
            </a:r>
            <a:r>
              <a:rPr lang="en-US" i="1" dirty="0">
                <a:cs typeface="+mn-cs"/>
              </a:rPr>
              <a:t> </a:t>
            </a:r>
            <a:r>
              <a:rPr lang="en-US" dirty="0">
                <a:cs typeface="+mn-cs"/>
              </a:rPr>
              <a:t> </a:t>
            </a:r>
            <a:r>
              <a:rPr lang="ja-JP" altLang="en-US" dirty="0">
                <a:latin typeface="Arial"/>
                <a:cs typeface="+mn-cs"/>
              </a:rPr>
              <a:t>“</a:t>
            </a:r>
            <a:r>
              <a:rPr lang="en-US" dirty="0">
                <a:cs typeface="+mn-cs"/>
              </a:rPr>
              <a:t>common symptoms</a:t>
            </a:r>
            <a:r>
              <a:rPr lang="ja-JP" altLang="en-US" dirty="0">
                <a:latin typeface="Arial"/>
                <a:cs typeface="+mn-cs"/>
              </a:rPr>
              <a:t>”</a:t>
            </a:r>
            <a:r>
              <a:rPr lang="en-US" dirty="0">
                <a:cs typeface="+mn-cs"/>
              </a:rPr>
              <a:t> of X and Z impose dependencies… X may </a:t>
            </a:r>
            <a:r>
              <a:rPr lang="ja-JP" altLang="en-US" dirty="0">
                <a:latin typeface="Arial"/>
                <a:cs typeface="+mn-cs"/>
              </a:rPr>
              <a:t>“</a:t>
            </a:r>
            <a:r>
              <a:rPr lang="en-US" dirty="0">
                <a:cs typeface="+mn-cs"/>
              </a:rPr>
              <a:t>explain away</a:t>
            </a:r>
            <a:r>
              <a:rPr lang="ja-JP" altLang="en-US" dirty="0">
                <a:latin typeface="Arial"/>
                <a:cs typeface="+mn-cs"/>
              </a:rPr>
              <a:t>”</a:t>
            </a:r>
            <a:r>
              <a:rPr lang="en-US" dirty="0">
                <a:cs typeface="+mn-cs"/>
              </a:rPr>
              <a:t> Z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68616" y="997097"/>
            <a:ext cx="5962650" cy="425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600" b="1" smtClean="0">
                <a:solidFill>
                  <a:srgbClr val="3891A7"/>
                </a:solidFill>
              </a:rPr>
              <a:t>A path is </a:t>
            </a:r>
            <a:r>
              <a:rPr lang="ja-JP" altLang="en-US" sz="3600" b="1" smtClean="0">
                <a:solidFill>
                  <a:srgbClr val="3891A7"/>
                </a:solidFill>
                <a:latin typeface="Arial"/>
              </a:rPr>
              <a:t>“</a:t>
            </a:r>
            <a:r>
              <a:rPr lang="en-US" sz="3600" b="1" smtClean="0">
                <a:solidFill>
                  <a:srgbClr val="3891A7"/>
                </a:solidFill>
              </a:rPr>
              <a:t>blocked</a:t>
            </a:r>
            <a:r>
              <a:rPr lang="ja-JP" altLang="en-US" sz="3600" b="1" smtClean="0">
                <a:solidFill>
                  <a:srgbClr val="3891A7"/>
                </a:solidFill>
                <a:latin typeface="Arial"/>
              </a:rPr>
              <a:t>”</a:t>
            </a:r>
            <a:r>
              <a:rPr lang="en-US" sz="3600" b="1" smtClean="0">
                <a:solidFill>
                  <a:srgbClr val="3891A7"/>
                </a:solidFill>
              </a:rPr>
              <a:t> when...</a:t>
            </a:r>
            <a:endParaRPr lang="en-US" sz="3600" b="1" dirty="0" smtClean="0">
              <a:solidFill>
                <a:srgbClr val="3891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281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814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D-Separation (Definition #2)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0760"/>
            <a:ext cx="8229600" cy="326716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D-separation criterion for Bayesian networks (D for Directed edges):</a:t>
            </a:r>
          </a:p>
          <a:p>
            <a:pPr>
              <a:buFont typeface="Wingdings" pitchFamily="2" charset="2"/>
              <a:buNone/>
            </a:pPr>
            <a:r>
              <a:rPr lang="en-US" b="1" dirty="0" smtClean="0"/>
              <a:t>	</a:t>
            </a:r>
          </a:p>
          <a:p>
            <a:pPr>
              <a:buFont typeface="Wingdings" pitchFamily="2" charset="2"/>
              <a:buNone/>
            </a:pPr>
            <a:r>
              <a:rPr lang="en-US" b="1" dirty="0" smtClean="0"/>
              <a:t>	Definition</a:t>
            </a:r>
            <a:r>
              <a:rPr lang="en-US" dirty="0" smtClean="0"/>
              <a:t>: variables X and Y are </a:t>
            </a:r>
            <a:r>
              <a:rPr lang="en-US" i="1" dirty="0" smtClean="0">
                <a:solidFill>
                  <a:srgbClr val="CC3300"/>
                </a:solidFill>
              </a:rPr>
              <a:t>D-separated</a:t>
            </a:r>
            <a:r>
              <a:rPr lang="en-US" dirty="0" smtClean="0"/>
              <a:t> (conditionally independent) given Z if they are separated in the </a:t>
            </a:r>
            <a:r>
              <a:rPr lang="en-US" i="1" dirty="0" smtClean="0">
                <a:solidFill>
                  <a:srgbClr val="CC3300"/>
                </a:solidFill>
              </a:rPr>
              <a:t>moralized </a:t>
            </a:r>
            <a:r>
              <a:rPr lang="en-US" i="1" dirty="0" smtClean="0">
                <a:solidFill>
                  <a:srgbClr val="3891A7"/>
                </a:solidFill>
              </a:rPr>
              <a:t>ancestral</a:t>
            </a:r>
            <a:r>
              <a:rPr lang="en-US" dirty="0" smtClean="0"/>
              <a:t> graph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r>
              <a:rPr lang="en-US" dirty="0" smtClean="0"/>
              <a:t>Example:</a:t>
            </a:r>
          </a:p>
          <a:p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© Eric Xing @ CMU, 2006-2011</a:t>
            </a: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F549-F879-4053-8685-4286A63136EA}" type="slidenum">
              <a:rPr lang="en-US" altLang="en-US" smtClean="0"/>
              <a:pPr/>
              <a:t>59</a:t>
            </a:fld>
            <a:endParaRPr lang="en-US" altLang="en-US"/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365684"/>
            <a:ext cx="8229600" cy="18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5346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Structured Prediction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Examples of structured prediction</a:t>
            </a:r>
          </a:p>
          <a:p>
            <a:pPr lvl="1"/>
            <a:r>
              <a:rPr lang="en-US" dirty="0" smtClean="0"/>
              <a:t>Part-of-speech (POS) tagging</a:t>
            </a:r>
          </a:p>
          <a:p>
            <a:pPr lvl="1"/>
            <a:r>
              <a:rPr lang="en-US" dirty="0" smtClean="0"/>
              <a:t>Handwriting recognition</a:t>
            </a:r>
          </a:p>
          <a:p>
            <a:pPr lvl="1"/>
            <a:r>
              <a:rPr lang="en-US" dirty="0" smtClean="0"/>
              <a:t>Speech recognition</a:t>
            </a:r>
          </a:p>
          <a:p>
            <a:pPr lvl="1"/>
            <a:r>
              <a:rPr lang="en-US" dirty="0" smtClean="0"/>
              <a:t>Word alignment</a:t>
            </a:r>
          </a:p>
          <a:p>
            <a:pPr lvl="1"/>
            <a:r>
              <a:rPr lang="en-US" dirty="0" smtClean="0"/>
              <a:t>Congressional voting</a:t>
            </a:r>
          </a:p>
          <a:p>
            <a:r>
              <a:rPr lang="en-US" b="1" dirty="0" smtClean="0"/>
              <a:t>Examples of latent structure</a:t>
            </a:r>
          </a:p>
          <a:p>
            <a:pPr lvl="1"/>
            <a:r>
              <a:rPr lang="en-US" dirty="0" smtClean="0"/>
              <a:t>Object recognition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51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D-</a:t>
            </a:r>
            <a:r>
              <a:rPr lang="en-US" dirty="0" smtClean="0"/>
              <a:t>Separation</a:t>
            </a:r>
            <a:endParaRPr lang="en-US" dirty="0" smtClean="0">
              <a:cs typeface="+mj-cs"/>
            </a:endParaRPr>
          </a:p>
        </p:txBody>
      </p:sp>
      <p:sp>
        <p:nvSpPr>
          <p:cNvPr id="69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cs typeface="+mn-cs"/>
              </a:rPr>
              <a:t>Theorem [</a:t>
            </a:r>
            <a:r>
              <a:rPr lang="en-US" sz="2000" dirty="0" err="1" smtClean="0">
                <a:cs typeface="+mn-cs"/>
              </a:rPr>
              <a:t>Verma</a:t>
            </a:r>
            <a:r>
              <a:rPr lang="en-US" sz="2000" dirty="0" smtClean="0">
                <a:cs typeface="+mn-cs"/>
              </a:rPr>
              <a:t> &amp; Pearl, 1998]:</a:t>
            </a:r>
          </a:p>
          <a:p>
            <a:pPr lvl="1" eaLnBrk="1" hangingPunct="1">
              <a:defRPr/>
            </a:pPr>
            <a:r>
              <a:rPr lang="en-US" sz="2000" dirty="0" smtClean="0"/>
              <a:t>If a set of evidence variables </a:t>
            </a:r>
            <a:r>
              <a:rPr lang="en-US" sz="2000" i="1" dirty="0" smtClean="0"/>
              <a:t>E </a:t>
            </a:r>
            <a:r>
              <a:rPr lang="en-US" sz="2000" dirty="0" smtClean="0"/>
              <a:t>d-separates </a:t>
            </a:r>
            <a:r>
              <a:rPr lang="en-US" sz="2000" i="1" dirty="0" smtClean="0"/>
              <a:t>X</a:t>
            </a:r>
            <a:r>
              <a:rPr lang="en-US" sz="2000" dirty="0" smtClean="0"/>
              <a:t> and </a:t>
            </a:r>
            <a:r>
              <a:rPr lang="en-US" sz="2000" i="1" dirty="0" smtClean="0"/>
              <a:t>Z</a:t>
            </a:r>
            <a:r>
              <a:rPr lang="en-US" sz="2000" dirty="0" smtClean="0"/>
              <a:t> in a Bayesian network</a:t>
            </a:r>
            <a:r>
              <a:rPr lang="en-US" sz="2000" dirty="0" smtClean="0">
                <a:latin typeface="Arial"/>
              </a:rPr>
              <a:t>’</a:t>
            </a:r>
            <a:r>
              <a:rPr lang="en-US" sz="2000" dirty="0" smtClean="0"/>
              <a:t>s graph, then </a:t>
            </a:r>
            <a:r>
              <a:rPr lang="en-US" sz="2000" i="1" dirty="0" smtClean="0"/>
              <a:t>I</a:t>
            </a:r>
            <a:r>
              <a:rPr lang="en-US" sz="2000" dirty="0" smtClean="0"/>
              <a:t>&lt;</a:t>
            </a:r>
            <a:r>
              <a:rPr lang="en-US" sz="2000" i="1" dirty="0" smtClean="0"/>
              <a:t>X</a:t>
            </a:r>
            <a:r>
              <a:rPr lang="en-US" sz="2000" dirty="0" smtClean="0"/>
              <a:t>, </a:t>
            </a:r>
            <a:r>
              <a:rPr lang="en-US" sz="2000" i="1" dirty="0" smtClean="0"/>
              <a:t>E</a:t>
            </a:r>
            <a:r>
              <a:rPr lang="en-US" sz="2000" dirty="0" smtClean="0"/>
              <a:t>, </a:t>
            </a:r>
            <a:r>
              <a:rPr lang="en-US" sz="2000" i="1" dirty="0" smtClean="0"/>
              <a:t>Z</a:t>
            </a:r>
            <a:r>
              <a:rPr lang="en-US" sz="2000" dirty="0" smtClean="0"/>
              <a:t>&gt;.</a:t>
            </a:r>
          </a:p>
          <a:p>
            <a:pPr eaLnBrk="1" hangingPunct="1">
              <a:defRPr/>
            </a:pPr>
            <a:r>
              <a:rPr lang="en-US" sz="2000" i="1" dirty="0" smtClean="0">
                <a:cs typeface="+mn-cs"/>
              </a:rPr>
              <a:t>d</a:t>
            </a:r>
            <a:r>
              <a:rPr lang="en-US" sz="2000" dirty="0" smtClean="0">
                <a:cs typeface="+mn-cs"/>
              </a:rPr>
              <a:t>-separation can be computed in linear time using a depth-first-search-like algorithm.</a:t>
            </a:r>
          </a:p>
          <a:p>
            <a:pPr eaLnBrk="1" hangingPunct="1">
              <a:defRPr/>
            </a:pPr>
            <a:r>
              <a:rPr lang="en-US" sz="2000" dirty="0" smtClean="0"/>
              <a:t>Be careful: d-separation finds what </a:t>
            </a:r>
            <a:r>
              <a:rPr lang="en-US" sz="2000" i="1" dirty="0" smtClean="0"/>
              <a:t>must </a:t>
            </a:r>
            <a:r>
              <a:rPr lang="en-US" sz="2000" dirty="0" smtClean="0"/>
              <a:t>be conditionally independent</a:t>
            </a:r>
            <a:endParaRPr lang="en-US" dirty="0" smtClean="0">
              <a:cs typeface="+mn-cs"/>
            </a:endParaRPr>
          </a:p>
          <a:p>
            <a:pPr lvl="1" eaLnBrk="1" hangingPunct="1">
              <a:defRPr/>
            </a:pPr>
            <a:r>
              <a:rPr lang="ja-JP" altLang="en-US" sz="2400" dirty="0" smtClean="0">
                <a:latin typeface="Arial"/>
              </a:rPr>
              <a:t>“</a:t>
            </a:r>
            <a:r>
              <a:rPr lang="en-US" sz="2000" dirty="0" smtClean="0"/>
              <a:t>Might</a:t>
            </a:r>
            <a:r>
              <a:rPr lang="ja-JP" altLang="en-US" sz="2000" dirty="0" smtClean="0">
                <a:latin typeface="Arial"/>
              </a:rPr>
              <a:t>”</a:t>
            </a:r>
            <a:r>
              <a:rPr lang="en-US" sz="2000" dirty="0" smtClean="0"/>
              <a:t>: Variables may actually be independent when they</a:t>
            </a:r>
            <a:r>
              <a:rPr lang="en-US" sz="2000" dirty="0" smtClean="0">
                <a:latin typeface="Arial"/>
              </a:rPr>
              <a:t>’</a:t>
            </a:r>
            <a:r>
              <a:rPr lang="en-US" sz="2000" dirty="0" smtClean="0"/>
              <a:t>re not d-separated, depending on the actual probabilities involved</a:t>
            </a: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159795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“Bayes-ball” and D-Separation</a:t>
            </a:r>
          </a:p>
        </p:txBody>
      </p:sp>
      <p:sp>
        <p:nvSpPr>
          <p:cNvPr id="82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2676"/>
            <a:ext cx="8229600" cy="4552912"/>
          </a:xfrm>
        </p:spPr>
        <p:txBody>
          <a:bodyPr/>
          <a:lstStyle/>
          <a:p>
            <a:r>
              <a:rPr lang="en-US" sz="2000" dirty="0" smtClean="0">
                <a:latin typeface="Comic Sans MS" pitchFamily="66" charset="0"/>
              </a:rPr>
              <a:t>X </a:t>
            </a:r>
            <a:r>
              <a:rPr lang="en-US" sz="2000" dirty="0" smtClean="0"/>
              <a:t>is </a:t>
            </a:r>
            <a:r>
              <a:rPr lang="en-US" sz="2000" b="1" dirty="0" smtClean="0">
                <a:solidFill>
                  <a:srgbClr val="CC3300"/>
                </a:solidFill>
              </a:rPr>
              <a:t>d-separated</a:t>
            </a:r>
            <a:r>
              <a:rPr lang="en-US" sz="2000" dirty="0" smtClean="0"/>
              <a:t> (directed-separated) from Z given Y if we can't send a ball from any node in X to any node in Z using the "</a:t>
            </a:r>
            <a:r>
              <a:rPr lang="en-US" sz="2000" i="1" dirty="0" smtClean="0">
                <a:solidFill>
                  <a:srgbClr val="CC3300"/>
                </a:solidFill>
              </a:rPr>
              <a:t>Bayes-ball</a:t>
            </a:r>
            <a:r>
              <a:rPr lang="en-US" sz="2000" dirty="0" smtClean="0"/>
              <a:t>" algorithm illustrated bellow (and plus some boundary conditions):</a:t>
            </a:r>
          </a:p>
          <a:p>
            <a:endParaRPr lang="en-US" sz="2000" dirty="0" smtClean="0"/>
          </a:p>
        </p:txBody>
      </p:sp>
      <p:pic>
        <p:nvPicPr>
          <p:cNvPr id="820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1213" y="2971800"/>
            <a:ext cx="3227387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2" name="Text Box 5"/>
          <p:cNvSpPr txBox="1">
            <a:spLocks noChangeArrowheads="1"/>
          </p:cNvSpPr>
          <p:nvPr/>
        </p:nvSpPr>
        <p:spPr bwMode="auto">
          <a:xfrm>
            <a:off x="4343400" y="3313113"/>
            <a:ext cx="4648200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buFontTx/>
              <a:buChar char="•"/>
            </a:pPr>
            <a:r>
              <a:rPr lang="en-US" sz="2000" dirty="0" err="1">
                <a:solidFill>
                  <a:srgbClr val="333399"/>
                </a:solidFill>
              </a:rPr>
              <a:t>Defn</a:t>
            </a:r>
            <a:r>
              <a:rPr lang="en-US" sz="2000" dirty="0">
                <a:solidFill>
                  <a:srgbClr val="333399"/>
                </a:solidFill>
              </a:rPr>
              <a:t>: </a:t>
            </a:r>
            <a:r>
              <a:rPr lang="en-US" sz="2000" i="1" dirty="0">
                <a:solidFill>
                  <a:srgbClr val="333399"/>
                </a:solidFill>
                <a:latin typeface="Comic Sans MS" pitchFamily="66" charset="0"/>
              </a:rPr>
              <a:t>I</a:t>
            </a:r>
            <a:r>
              <a:rPr lang="en-US" sz="2000" dirty="0">
                <a:solidFill>
                  <a:srgbClr val="333399"/>
                </a:solidFill>
              </a:rPr>
              <a:t>(</a:t>
            </a:r>
            <a:r>
              <a:rPr lang="en-US" sz="2000" i="1" dirty="0">
                <a:solidFill>
                  <a:srgbClr val="333399"/>
                </a:solidFill>
                <a:latin typeface="Comic Sans MS" pitchFamily="66" charset="0"/>
              </a:rPr>
              <a:t>G</a:t>
            </a:r>
            <a:r>
              <a:rPr lang="en-US" sz="2000" dirty="0">
                <a:solidFill>
                  <a:srgbClr val="333399"/>
                </a:solidFill>
              </a:rPr>
              <a:t>)</a:t>
            </a:r>
            <a:r>
              <a:rPr lang="en-US" sz="2000" dirty="0">
                <a:solidFill>
                  <a:srgbClr val="333399"/>
                </a:solidFill>
                <a:latin typeface="Symbol" pitchFamily="18" charset="2"/>
              </a:rPr>
              <a:t>=</a:t>
            </a:r>
            <a:r>
              <a:rPr lang="en-US" sz="2000" dirty="0">
                <a:solidFill>
                  <a:srgbClr val="333399"/>
                </a:solidFill>
              </a:rPr>
              <a:t>all independence properties that correspond to d-separation:</a:t>
            </a:r>
          </a:p>
          <a:p>
            <a:pPr marL="228600" indent="-228600">
              <a:buFontTx/>
              <a:buChar char="•"/>
            </a:pPr>
            <a:endParaRPr lang="en-US" sz="2000" dirty="0">
              <a:solidFill>
                <a:srgbClr val="333399"/>
              </a:solidFill>
            </a:endParaRPr>
          </a:p>
          <a:p>
            <a:pPr marL="228600" indent="-228600">
              <a:buFontTx/>
              <a:buChar char="•"/>
            </a:pPr>
            <a:endParaRPr lang="en-US" sz="2200" dirty="0">
              <a:solidFill>
                <a:srgbClr val="333399"/>
              </a:solidFill>
            </a:endParaRPr>
          </a:p>
          <a:p>
            <a:pPr marL="228600" indent="-228600">
              <a:buFontTx/>
              <a:buChar char="•"/>
            </a:pPr>
            <a:endParaRPr lang="en-US" sz="2200" dirty="0">
              <a:solidFill>
                <a:srgbClr val="333399"/>
              </a:solidFill>
            </a:endParaRPr>
          </a:p>
          <a:p>
            <a:pPr marL="228600" indent="-228600">
              <a:buFontTx/>
              <a:buChar char="•"/>
            </a:pPr>
            <a:endParaRPr lang="en-US" sz="2200" dirty="0">
              <a:solidFill>
                <a:srgbClr val="333399"/>
              </a:solidFill>
            </a:endParaRPr>
          </a:p>
          <a:p>
            <a:pPr marL="228600" indent="-228600">
              <a:buFontTx/>
              <a:buChar char="•"/>
            </a:pPr>
            <a:r>
              <a:rPr lang="en-US" sz="2000" dirty="0">
                <a:solidFill>
                  <a:srgbClr val="333399"/>
                </a:solidFill>
              </a:rPr>
              <a:t>D-separation is sound and complete</a:t>
            </a: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4843463" y="4800600"/>
          <a:ext cx="346392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" name="Equation" r:id="rId5" imgW="2044440" imgH="279360" progId="Equation.3">
                  <p:embed/>
                </p:oleObj>
              </mc:Choice>
              <mc:Fallback>
                <p:oleObj name="Equation" r:id="rId5" imgW="204444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3463" y="4800600"/>
                        <a:ext cx="3463925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F549-F879-4053-8685-4286A63136EA}" type="slidenum">
              <a:rPr lang="en-US" altLang="en-US" smtClean="0"/>
              <a:pPr/>
              <a:t>61</a:t>
            </a:fld>
            <a:endParaRPr lang="en-US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© Eric Xing @ CMU, 2006-2011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4141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457200" y="2944257"/>
            <a:ext cx="38100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600" dirty="0" smtClean="0">
                <a:solidFill>
                  <a:srgbClr val="333399"/>
                </a:solidFill>
                <a:cs typeface="Arial" charset="0"/>
              </a:rPr>
              <a:t>A node </a:t>
            </a:r>
            <a:r>
              <a:rPr lang="en-US" sz="2600" dirty="0">
                <a:solidFill>
                  <a:srgbClr val="333399"/>
                </a:solidFill>
                <a:cs typeface="Arial" charset="0"/>
              </a:rPr>
              <a:t>is </a:t>
            </a:r>
            <a:r>
              <a:rPr lang="en-US" sz="2600" dirty="0">
                <a:solidFill>
                  <a:srgbClr val="CC3300"/>
                </a:solidFill>
                <a:cs typeface="Arial" charset="0"/>
              </a:rPr>
              <a:t>conditionally independent</a:t>
            </a:r>
            <a:r>
              <a:rPr lang="en-US" sz="2600" dirty="0">
                <a:solidFill>
                  <a:srgbClr val="333399"/>
                </a:solidFill>
                <a:cs typeface="Arial" charset="0"/>
              </a:rPr>
              <a:t> of every other node in the network outside its </a:t>
            </a:r>
            <a:r>
              <a:rPr lang="en-US" sz="2600" dirty="0">
                <a:solidFill>
                  <a:srgbClr val="CC66FF"/>
                </a:solidFill>
                <a:cs typeface="Arial" charset="0"/>
              </a:rPr>
              <a:t>Markov </a:t>
            </a:r>
            <a:r>
              <a:rPr lang="en-US" sz="2600" dirty="0" smtClean="0">
                <a:solidFill>
                  <a:srgbClr val="CC66FF"/>
                </a:solidFill>
                <a:cs typeface="Arial" charset="0"/>
              </a:rPr>
              <a:t>blanket</a:t>
            </a:r>
            <a:endParaRPr lang="en-US" sz="2600" dirty="0"/>
          </a:p>
        </p:txBody>
      </p:sp>
      <p:sp>
        <p:nvSpPr>
          <p:cNvPr id="28675" name="Oval 3"/>
          <p:cNvSpPr>
            <a:spLocks noChangeAspect="1" noChangeArrowheads="1"/>
          </p:cNvSpPr>
          <p:nvPr/>
        </p:nvSpPr>
        <p:spPr bwMode="auto">
          <a:xfrm>
            <a:off x="4953000" y="3810000"/>
            <a:ext cx="852488" cy="376238"/>
          </a:xfrm>
          <a:prstGeom prst="ellipse">
            <a:avLst/>
          </a:prstGeom>
          <a:solidFill>
            <a:srgbClr val="66FF33"/>
          </a:solidFill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pPr algn="ctr" eaLnBrk="0" hangingPunct="0"/>
            <a:endParaRPr lang="en-US" sz="1400" i="1">
              <a:latin typeface="Comic Sans MS" pitchFamily="66" charset="0"/>
              <a:cs typeface="Arial" charset="0"/>
            </a:endParaRPr>
          </a:p>
        </p:txBody>
      </p:sp>
      <p:sp>
        <p:nvSpPr>
          <p:cNvPr id="28676" name="Oval 4"/>
          <p:cNvSpPr>
            <a:spLocks noChangeAspect="1" noChangeArrowheads="1"/>
          </p:cNvSpPr>
          <p:nvPr/>
        </p:nvSpPr>
        <p:spPr bwMode="auto">
          <a:xfrm>
            <a:off x="7119938" y="4618038"/>
            <a:ext cx="833437" cy="376237"/>
          </a:xfrm>
          <a:prstGeom prst="ellipse">
            <a:avLst/>
          </a:prstGeom>
          <a:solidFill>
            <a:srgbClr val="66FF33"/>
          </a:solidFill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pPr algn="ctr" eaLnBrk="0" hangingPunct="0"/>
            <a:endParaRPr lang="en-US" sz="1400" i="1">
              <a:latin typeface="Comic Sans MS" pitchFamily="66" charset="0"/>
              <a:cs typeface="Arial" charset="0"/>
            </a:endParaRPr>
          </a:p>
        </p:txBody>
      </p:sp>
      <p:sp>
        <p:nvSpPr>
          <p:cNvPr id="28677" name="Oval 5"/>
          <p:cNvSpPr>
            <a:spLocks noChangeAspect="1" noChangeArrowheads="1"/>
          </p:cNvSpPr>
          <p:nvPr/>
        </p:nvSpPr>
        <p:spPr bwMode="auto">
          <a:xfrm>
            <a:off x="6103938" y="3808413"/>
            <a:ext cx="815975" cy="37782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400" i="1">
                <a:latin typeface="Comic Sans MS" pitchFamily="66" charset="0"/>
                <a:cs typeface="Arial" charset="0"/>
              </a:rPr>
              <a:t>X</a:t>
            </a:r>
          </a:p>
        </p:txBody>
      </p:sp>
      <p:sp>
        <p:nvSpPr>
          <p:cNvPr id="28678" name="Oval 6"/>
          <p:cNvSpPr>
            <a:spLocks noChangeAspect="1" noChangeArrowheads="1"/>
          </p:cNvSpPr>
          <p:nvPr/>
        </p:nvSpPr>
        <p:spPr bwMode="auto">
          <a:xfrm>
            <a:off x="5911850" y="4659313"/>
            <a:ext cx="795338" cy="377825"/>
          </a:xfrm>
          <a:prstGeom prst="ellipse">
            <a:avLst/>
          </a:prstGeom>
          <a:solidFill>
            <a:srgbClr val="66FF33"/>
          </a:solidFill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pPr algn="ctr" eaLnBrk="0" hangingPunct="0"/>
            <a:endParaRPr lang="en-US" sz="1400" i="1">
              <a:latin typeface="Comic Sans MS" pitchFamily="66" charset="0"/>
              <a:cs typeface="Arial" charset="0"/>
            </a:endParaRPr>
          </a:p>
        </p:txBody>
      </p:sp>
      <p:sp>
        <p:nvSpPr>
          <p:cNvPr id="28679" name="Oval 7"/>
          <p:cNvSpPr>
            <a:spLocks noChangeAspect="1" noChangeArrowheads="1"/>
          </p:cNvSpPr>
          <p:nvPr/>
        </p:nvSpPr>
        <p:spPr bwMode="auto">
          <a:xfrm>
            <a:off x="5784850" y="5462588"/>
            <a:ext cx="754063" cy="377825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pPr algn="ctr" eaLnBrk="0" hangingPunct="0"/>
            <a:endParaRPr lang="en-US" sz="1400" i="1">
              <a:latin typeface="Comic Sans MS" pitchFamily="66" charset="0"/>
              <a:cs typeface="Arial" charset="0"/>
            </a:endParaRPr>
          </a:p>
        </p:txBody>
      </p:sp>
      <p:sp>
        <p:nvSpPr>
          <p:cNvPr id="28680" name="Line 8"/>
          <p:cNvSpPr>
            <a:spLocks noChangeAspect="1" noChangeShapeType="1"/>
          </p:cNvSpPr>
          <p:nvPr/>
        </p:nvSpPr>
        <p:spPr bwMode="auto">
          <a:xfrm>
            <a:off x="5529263" y="4175125"/>
            <a:ext cx="693737" cy="482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Line 9"/>
          <p:cNvSpPr>
            <a:spLocks noChangeAspect="1" noChangeShapeType="1"/>
          </p:cNvSpPr>
          <p:nvPr/>
        </p:nvSpPr>
        <p:spPr bwMode="auto">
          <a:xfrm flipH="1">
            <a:off x="6378575" y="4191000"/>
            <a:ext cx="138113" cy="4730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8682" name="AutoShape 10"/>
          <p:cNvCxnSpPr>
            <a:cxnSpLocks noChangeAspect="1" noChangeShapeType="1"/>
            <a:stCxn id="28678" idx="4"/>
            <a:endCxn id="28679" idx="0"/>
          </p:cNvCxnSpPr>
          <p:nvPr/>
        </p:nvCxnSpPr>
        <p:spPr bwMode="auto">
          <a:xfrm flipH="1">
            <a:off x="6162675" y="5048250"/>
            <a:ext cx="146050" cy="4032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8683" name="Oval 11"/>
          <p:cNvSpPr>
            <a:spLocks noChangeAspect="1" noChangeArrowheads="1"/>
          </p:cNvSpPr>
          <p:nvPr/>
        </p:nvSpPr>
        <p:spPr bwMode="auto">
          <a:xfrm>
            <a:off x="5151438" y="2135188"/>
            <a:ext cx="852487" cy="376237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pPr algn="ctr" eaLnBrk="0" hangingPunct="0"/>
            <a:endParaRPr lang="en-US" sz="1400" i="1">
              <a:latin typeface="Comic Sans MS" pitchFamily="66" charset="0"/>
              <a:cs typeface="Arial" charset="0"/>
            </a:endParaRPr>
          </a:p>
        </p:txBody>
      </p:sp>
      <p:sp>
        <p:nvSpPr>
          <p:cNvPr id="28684" name="Oval 12"/>
          <p:cNvSpPr>
            <a:spLocks noChangeAspect="1" noChangeArrowheads="1"/>
          </p:cNvSpPr>
          <p:nvPr/>
        </p:nvSpPr>
        <p:spPr bwMode="auto">
          <a:xfrm>
            <a:off x="4992688" y="2984500"/>
            <a:ext cx="833437" cy="376238"/>
          </a:xfrm>
          <a:prstGeom prst="ellipse">
            <a:avLst/>
          </a:prstGeom>
          <a:solidFill>
            <a:srgbClr val="66FF33"/>
          </a:solidFill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400" i="1">
                <a:latin typeface="Comic Sans MS" pitchFamily="66" charset="0"/>
                <a:cs typeface="Arial" charset="0"/>
              </a:rPr>
              <a:t>Y</a:t>
            </a:r>
            <a:r>
              <a:rPr lang="en-US" sz="1400" i="1" baseline="-25000">
                <a:latin typeface="Comic Sans MS" pitchFamily="66" charset="0"/>
                <a:cs typeface="Arial" charset="0"/>
              </a:rPr>
              <a:t>1</a:t>
            </a:r>
            <a:endParaRPr lang="en-US" sz="1400" i="1">
              <a:latin typeface="Comic Sans MS" pitchFamily="66" charset="0"/>
              <a:cs typeface="Arial" charset="0"/>
            </a:endParaRPr>
          </a:p>
        </p:txBody>
      </p:sp>
      <p:sp>
        <p:nvSpPr>
          <p:cNvPr id="28685" name="Oval 13"/>
          <p:cNvSpPr>
            <a:spLocks noChangeAspect="1" noChangeArrowheads="1"/>
          </p:cNvSpPr>
          <p:nvPr/>
        </p:nvSpPr>
        <p:spPr bwMode="auto">
          <a:xfrm>
            <a:off x="6303963" y="2133600"/>
            <a:ext cx="814387" cy="377825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pPr algn="ctr" eaLnBrk="0" hangingPunct="0"/>
            <a:endParaRPr lang="en-US" sz="1400" i="1">
              <a:latin typeface="Comic Sans MS" pitchFamily="66" charset="0"/>
              <a:cs typeface="Arial" charset="0"/>
            </a:endParaRPr>
          </a:p>
        </p:txBody>
      </p:sp>
      <p:sp>
        <p:nvSpPr>
          <p:cNvPr id="28686" name="Oval 14"/>
          <p:cNvSpPr>
            <a:spLocks noChangeAspect="1" noChangeArrowheads="1"/>
          </p:cNvSpPr>
          <p:nvPr/>
        </p:nvSpPr>
        <p:spPr bwMode="auto">
          <a:xfrm>
            <a:off x="6110288" y="2984500"/>
            <a:ext cx="795337" cy="377825"/>
          </a:xfrm>
          <a:prstGeom prst="ellipse">
            <a:avLst/>
          </a:prstGeom>
          <a:solidFill>
            <a:srgbClr val="66FF33"/>
          </a:solidFill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400" i="1">
                <a:latin typeface="Comic Sans MS" pitchFamily="66" charset="0"/>
                <a:cs typeface="Arial" charset="0"/>
              </a:rPr>
              <a:t>Y</a:t>
            </a:r>
            <a:r>
              <a:rPr lang="en-US" sz="1400" i="1" baseline="-25000">
                <a:latin typeface="Comic Sans MS" pitchFamily="66" charset="0"/>
                <a:cs typeface="Arial" charset="0"/>
              </a:rPr>
              <a:t>2</a:t>
            </a:r>
          </a:p>
        </p:txBody>
      </p:sp>
      <p:sp>
        <p:nvSpPr>
          <p:cNvPr id="28687" name="Line 15"/>
          <p:cNvSpPr>
            <a:spLocks noChangeAspect="1" noChangeShapeType="1"/>
          </p:cNvSpPr>
          <p:nvPr/>
        </p:nvSpPr>
        <p:spPr bwMode="auto">
          <a:xfrm flipH="1">
            <a:off x="5391150" y="2505075"/>
            <a:ext cx="217488" cy="482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8" name="Line 16"/>
          <p:cNvSpPr>
            <a:spLocks noChangeAspect="1" noChangeShapeType="1"/>
          </p:cNvSpPr>
          <p:nvPr/>
        </p:nvSpPr>
        <p:spPr bwMode="auto">
          <a:xfrm>
            <a:off x="5729288" y="2501900"/>
            <a:ext cx="692150" cy="4810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Line 17"/>
          <p:cNvSpPr>
            <a:spLocks noChangeAspect="1" noChangeShapeType="1"/>
          </p:cNvSpPr>
          <p:nvPr/>
        </p:nvSpPr>
        <p:spPr bwMode="auto">
          <a:xfrm flipH="1">
            <a:off x="6577013" y="2517775"/>
            <a:ext cx="139700" cy="4714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8690" name="AutoShape 18"/>
          <p:cNvCxnSpPr>
            <a:cxnSpLocks noChangeAspect="1" noChangeShapeType="1"/>
            <a:stCxn id="28686" idx="4"/>
            <a:endCxn id="28677" idx="0"/>
          </p:cNvCxnSpPr>
          <p:nvPr/>
        </p:nvCxnSpPr>
        <p:spPr bwMode="auto">
          <a:xfrm>
            <a:off x="6508750" y="3373438"/>
            <a:ext cx="3175" cy="4238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8691" name="Line 19"/>
          <p:cNvSpPr>
            <a:spLocks noChangeAspect="1" noChangeShapeType="1"/>
          </p:cNvSpPr>
          <p:nvPr/>
        </p:nvSpPr>
        <p:spPr bwMode="auto">
          <a:xfrm>
            <a:off x="5407025" y="3352800"/>
            <a:ext cx="744538" cy="5032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2" name="Oval 20"/>
          <p:cNvSpPr>
            <a:spLocks noChangeAspect="1" noChangeArrowheads="1"/>
          </p:cNvSpPr>
          <p:nvPr/>
        </p:nvSpPr>
        <p:spPr bwMode="auto">
          <a:xfrm>
            <a:off x="7232650" y="3757613"/>
            <a:ext cx="852488" cy="376237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pPr algn="ctr" eaLnBrk="0" hangingPunct="0"/>
            <a:endParaRPr lang="en-US" sz="1400" i="1">
              <a:latin typeface="Comic Sans MS" pitchFamily="66" charset="0"/>
              <a:cs typeface="Arial" charset="0"/>
            </a:endParaRPr>
          </a:p>
        </p:txBody>
      </p:sp>
      <p:cxnSp>
        <p:nvCxnSpPr>
          <p:cNvPr id="28693" name="AutoShape 21"/>
          <p:cNvCxnSpPr>
            <a:cxnSpLocks noChangeAspect="1" noChangeShapeType="1"/>
            <a:stCxn id="28686" idx="5"/>
            <a:endCxn id="28692" idx="1"/>
          </p:cNvCxnSpPr>
          <p:nvPr/>
        </p:nvCxnSpPr>
        <p:spPr bwMode="auto">
          <a:xfrm>
            <a:off x="6789738" y="3317875"/>
            <a:ext cx="568325" cy="4841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8694" name="AutoShape 22"/>
          <p:cNvSpPr>
            <a:spLocks noChangeAspect="1" noChangeArrowheads="1"/>
          </p:cNvSpPr>
          <p:nvPr/>
        </p:nvSpPr>
        <p:spPr bwMode="auto">
          <a:xfrm>
            <a:off x="6394450" y="6073775"/>
            <a:ext cx="1395413" cy="371475"/>
          </a:xfrm>
          <a:prstGeom prst="wedgeRoundRectCallout">
            <a:avLst>
              <a:gd name="adj1" fmla="val -56486"/>
              <a:gd name="adj2" fmla="val -117523"/>
              <a:gd name="adj3" fmla="val 16667"/>
            </a:avLst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latin typeface="Comic Sans MS" pitchFamily="66" charset="0"/>
                <a:cs typeface="Arial" charset="0"/>
              </a:rPr>
              <a:t>Descendent</a:t>
            </a:r>
          </a:p>
        </p:txBody>
      </p:sp>
      <p:sp>
        <p:nvSpPr>
          <p:cNvPr id="28695" name="AutoShape 23"/>
          <p:cNvSpPr>
            <a:spLocks noChangeAspect="1" noChangeArrowheads="1"/>
          </p:cNvSpPr>
          <p:nvPr/>
        </p:nvSpPr>
        <p:spPr bwMode="auto">
          <a:xfrm>
            <a:off x="7219950" y="1762125"/>
            <a:ext cx="1136650" cy="371475"/>
          </a:xfrm>
          <a:prstGeom prst="wedgeRoundRectCallout">
            <a:avLst>
              <a:gd name="adj1" fmla="val -62431"/>
              <a:gd name="adj2" fmla="val 102139"/>
              <a:gd name="adj3" fmla="val 16667"/>
            </a:avLst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latin typeface="Comic Sans MS" pitchFamily="66" charset="0"/>
                <a:cs typeface="Arial" charset="0"/>
              </a:rPr>
              <a:t>Ancestor</a:t>
            </a:r>
          </a:p>
        </p:txBody>
      </p:sp>
      <p:sp>
        <p:nvSpPr>
          <p:cNvPr id="28696" name="AutoShape 24"/>
          <p:cNvSpPr>
            <a:spLocks noChangeAspect="1" noChangeArrowheads="1"/>
          </p:cNvSpPr>
          <p:nvPr/>
        </p:nvSpPr>
        <p:spPr bwMode="auto">
          <a:xfrm>
            <a:off x="7346950" y="2776538"/>
            <a:ext cx="882650" cy="371475"/>
          </a:xfrm>
          <a:prstGeom prst="wedgeRoundRectCallout">
            <a:avLst>
              <a:gd name="adj1" fmla="val -100912"/>
              <a:gd name="adj2" fmla="val 46153"/>
              <a:gd name="adj3" fmla="val 16667"/>
            </a:avLst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rgbClr val="CC66FF"/>
                </a:solidFill>
                <a:latin typeface="Comic Sans MS" pitchFamily="66" charset="0"/>
                <a:cs typeface="Arial" charset="0"/>
              </a:rPr>
              <a:t>Parent</a:t>
            </a:r>
          </a:p>
        </p:txBody>
      </p:sp>
      <p:sp>
        <p:nvSpPr>
          <p:cNvPr id="28697" name="AutoShape 25"/>
          <p:cNvSpPr>
            <a:spLocks noChangeAspect="1" noChangeArrowheads="1"/>
          </p:cNvSpPr>
          <p:nvPr/>
        </p:nvSpPr>
        <p:spPr bwMode="auto">
          <a:xfrm>
            <a:off x="7149220" y="5477351"/>
            <a:ext cx="1286047" cy="408623"/>
          </a:xfrm>
          <a:prstGeom prst="wedgeRoundRectCallout">
            <a:avLst>
              <a:gd name="adj1" fmla="val -7116"/>
              <a:gd name="adj2" fmla="val -184190"/>
              <a:gd name="adj3" fmla="val 16667"/>
            </a:avLst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dirty="0" smtClean="0">
                <a:solidFill>
                  <a:srgbClr val="CC66FF"/>
                </a:solidFill>
                <a:latin typeface="Comic Sans MS" pitchFamily="66" charset="0"/>
                <a:cs typeface="Arial" charset="0"/>
              </a:rPr>
              <a:t>Co-parent</a:t>
            </a:r>
            <a:endParaRPr lang="en-US" dirty="0">
              <a:solidFill>
                <a:srgbClr val="CC66FF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8698" name="AutoShape 26"/>
          <p:cNvSpPr>
            <a:spLocks noChangeAspect="1" noChangeArrowheads="1"/>
          </p:cNvSpPr>
          <p:nvPr/>
        </p:nvSpPr>
        <p:spPr bwMode="auto">
          <a:xfrm>
            <a:off x="7146045" y="5477351"/>
            <a:ext cx="1286047" cy="408623"/>
          </a:xfrm>
          <a:prstGeom prst="wedgeRoundRectCallout">
            <a:avLst>
              <a:gd name="adj1" fmla="val -187194"/>
              <a:gd name="adj2" fmla="val -362764"/>
              <a:gd name="adj3" fmla="val 16667"/>
            </a:avLst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dirty="0" smtClean="0">
                <a:solidFill>
                  <a:srgbClr val="CC66FF"/>
                </a:solidFill>
                <a:latin typeface="Comic Sans MS" pitchFamily="66" charset="0"/>
                <a:cs typeface="Arial" charset="0"/>
              </a:rPr>
              <a:t>Co-</a:t>
            </a:r>
            <a:r>
              <a:rPr lang="en-US" dirty="0">
                <a:solidFill>
                  <a:srgbClr val="CC66FF"/>
                </a:solidFill>
                <a:latin typeface="Comic Sans MS" pitchFamily="66" charset="0"/>
                <a:cs typeface="Arial" charset="0"/>
              </a:rPr>
              <a:t>parent</a:t>
            </a:r>
          </a:p>
        </p:txBody>
      </p:sp>
      <p:sp>
        <p:nvSpPr>
          <p:cNvPr id="28699" name="AutoShape 27"/>
          <p:cNvSpPr>
            <a:spLocks noChangeAspect="1" noChangeArrowheads="1"/>
          </p:cNvSpPr>
          <p:nvPr/>
        </p:nvSpPr>
        <p:spPr bwMode="auto">
          <a:xfrm>
            <a:off x="5132388" y="5095875"/>
            <a:ext cx="706437" cy="371475"/>
          </a:xfrm>
          <a:prstGeom prst="wedgeRoundRectCallout">
            <a:avLst>
              <a:gd name="adj1" fmla="val 67528"/>
              <a:gd name="adj2" fmla="val -82907"/>
              <a:gd name="adj3" fmla="val 16667"/>
            </a:avLst>
          </a:prstGeom>
          <a:solidFill>
            <a:schemeClr val="accent1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rgbClr val="CC66FF"/>
                </a:solidFill>
                <a:latin typeface="Comic Sans MS" pitchFamily="66" charset="0"/>
                <a:cs typeface="Arial" charset="0"/>
              </a:rPr>
              <a:t>Child</a:t>
            </a: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7572375" y="4114800"/>
            <a:ext cx="762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6734175" y="4800600"/>
            <a:ext cx="3810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02" name="Oval 30"/>
          <p:cNvSpPr>
            <a:spLocks noChangeAspect="1" noChangeArrowheads="1"/>
          </p:cNvSpPr>
          <p:nvPr/>
        </p:nvSpPr>
        <p:spPr bwMode="auto">
          <a:xfrm>
            <a:off x="4732338" y="4575175"/>
            <a:ext cx="754062" cy="377825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pPr algn="ctr" eaLnBrk="0" hangingPunct="0"/>
            <a:endParaRPr lang="en-US" sz="1400" i="1">
              <a:latin typeface="Comic Sans MS" pitchFamily="66" charset="0"/>
              <a:cs typeface="Arial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5105400" y="4191000"/>
            <a:ext cx="152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04" name="Rectangle 3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Markov Blanket</a:t>
            </a:r>
            <a:endParaRPr lang="en-US" sz="4000" dirty="0" smtClean="0"/>
          </a:p>
        </p:txBody>
      </p:sp>
      <p:sp>
        <p:nvSpPr>
          <p:cNvPr id="597025" name="AutoShape 33"/>
          <p:cNvSpPr>
            <a:spLocks noChangeArrowheads="1"/>
          </p:cNvSpPr>
          <p:nvPr/>
        </p:nvSpPr>
        <p:spPr bwMode="auto">
          <a:xfrm>
            <a:off x="5791200" y="3276600"/>
            <a:ext cx="1524000" cy="1371600"/>
          </a:xfrm>
          <a:prstGeom prst="irregularSeal2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FC620-C6B9-49BD-AA1C-2FA7D4C50EAA}" type="slidenum">
              <a:rPr lang="en-US" altLang="en-US" smtClean="0"/>
              <a:pPr/>
              <a:t>62</a:t>
            </a:fld>
            <a:endParaRPr lang="en-US" altLang="en-US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© Eric Xing @ CMU, 2006-2011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660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970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970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025" grpId="0" animBg="1"/>
      <p:bldP spid="597025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457200" y="1600200"/>
            <a:ext cx="3810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/>
            <a:r>
              <a:rPr lang="en-US" sz="2400" dirty="0">
                <a:solidFill>
                  <a:srgbClr val="333399"/>
                </a:solidFill>
                <a:cs typeface="Arial" charset="0"/>
              </a:rPr>
              <a:t>Structure: </a:t>
            </a:r>
            <a:r>
              <a:rPr lang="en-US" sz="2400" i="1" dirty="0">
                <a:solidFill>
                  <a:srgbClr val="333399"/>
                </a:solidFill>
                <a:cs typeface="Arial" charset="0"/>
              </a:rPr>
              <a:t>DAG</a:t>
            </a:r>
          </a:p>
          <a:p>
            <a:pPr marL="225425" indent="-225425"/>
            <a:endParaRPr lang="en-US" sz="2000" dirty="0">
              <a:solidFill>
                <a:srgbClr val="333399"/>
              </a:solidFill>
              <a:cs typeface="Arial" charset="0"/>
            </a:endParaRPr>
          </a:p>
          <a:p>
            <a:pPr marL="225425" indent="-225425">
              <a:buFontTx/>
              <a:buChar char="•"/>
            </a:pPr>
            <a:r>
              <a:rPr lang="en-US" sz="2000" dirty="0">
                <a:solidFill>
                  <a:srgbClr val="333399"/>
                </a:solidFill>
                <a:cs typeface="Arial" charset="0"/>
              </a:rPr>
              <a:t>Meaning: a node is </a:t>
            </a:r>
            <a:r>
              <a:rPr lang="en-US" sz="2000" dirty="0">
                <a:solidFill>
                  <a:srgbClr val="CC3300"/>
                </a:solidFill>
                <a:cs typeface="Arial" charset="0"/>
              </a:rPr>
              <a:t>conditionally independent</a:t>
            </a:r>
            <a:r>
              <a:rPr lang="en-US" sz="2000" dirty="0">
                <a:solidFill>
                  <a:srgbClr val="333399"/>
                </a:solidFill>
                <a:cs typeface="Arial" charset="0"/>
              </a:rPr>
              <a:t> of every other node in the network outside its </a:t>
            </a:r>
            <a:r>
              <a:rPr lang="en-US" sz="2000" dirty="0">
                <a:solidFill>
                  <a:srgbClr val="CC66FF"/>
                </a:solidFill>
                <a:cs typeface="Arial" charset="0"/>
              </a:rPr>
              <a:t>Markov blanket</a:t>
            </a:r>
          </a:p>
          <a:p>
            <a:pPr marL="225425" indent="-225425">
              <a:buFontTx/>
              <a:buChar char="•"/>
            </a:pPr>
            <a:endParaRPr lang="en-US" sz="2000" dirty="0">
              <a:solidFill>
                <a:srgbClr val="CC66FF"/>
              </a:solidFill>
              <a:cs typeface="Arial" charset="0"/>
            </a:endParaRPr>
          </a:p>
          <a:p>
            <a:pPr marL="225425" indent="-225425">
              <a:buFontTx/>
              <a:buChar char="•"/>
            </a:pPr>
            <a:r>
              <a:rPr lang="en-US" sz="2000" dirty="0">
                <a:solidFill>
                  <a:srgbClr val="333399"/>
                </a:solidFill>
                <a:cs typeface="Arial" charset="0"/>
              </a:rPr>
              <a:t>Local conditional distributions (</a:t>
            </a:r>
            <a:r>
              <a:rPr lang="en-US" sz="2000" dirty="0">
                <a:solidFill>
                  <a:srgbClr val="CC3300"/>
                </a:solidFill>
                <a:cs typeface="Arial" charset="0"/>
              </a:rPr>
              <a:t>CPD</a:t>
            </a:r>
            <a:r>
              <a:rPr lang="en-US" sz="2000" dirty="0">
                <a:solidFill>
                  <a:srgbClr val="333399"/>
                </a:solidFill>
                <a:cs typeface="Arial" charset="0"/>
              </a:rPr>
              <a:t>) and the </a:t>
            </a:r>
            <a:r>
              <a:rPr lang="en-US" sz="2000" dirty="0">
                <a:solidFill>
                  <a:srgbClr val="CC3300"/>
                </a:solidFill>
                <a:cs typeface="Arial" charset="0"/>
              </a:rPr>
              <a:t>DAG</a:t>
            </a:r>
            <a:r>
              <a:rPr lang="en-US" sz="2000" dirty="0">
                <a:solidFill>
                  <a:srgbClr val="333399"/>
                </a:solidFill>
                <a:cs typeface="Arial" charset="0"/>
              </a:rPr>
              <a:t> completely determine the </a:t>
            </a:r>
            <a:r>
              <a:rPr lang="en-US" sz="2000" dirty="0">
                <a:solidFill>
                  <a:srgbClr val="CC3300"/>
                </a:solidFill>
                <a:cs typeface="Arial" charset="0"/>
              </a:rPr>
              <a:t>joint</a:t>
            </a:r>
            <a:r>
              <a:rPr lang="en-US" sz="2000" dirty="0">
                <a:solidFill>
                  <a:srgbClr val="333399"/>
                </a:solidFill>
                <a:cs typeface="Arial" charset="0"/>
              </a:rPr>
              <a:t> dist. </a:t>
            </a:r>
          </a:p>
          <a:p>
            <a:pPr marL="225425" indent="-225425">
              <a:buFontTx/>
              <a:buChar char="•"/>
            </a:pPr>
            <a:endParaRPr lang="en-US" sz="2000" dirty="0">
              <a:solidFill>
                <a:srgbClr val="333399"/>
              </a:solidFill>
              <a:cs typeface="Arial" charset="0"/>
            </a:endParaRPr>
          </a:p>
          <a:p>
            <a:pPr marL="225425" indent="-225425">
              <a:buFontTx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Give </a:t>
            </a:r>
            <a:r>
              <a:rPr lang="en-US" sz="2000" dirty="0">
                <a:solidFill>
                  <a:srgbClr val="CC3300"/>
                </a:solidFill>
              </a:rPr>
              <a:t>causality</a:t>
            </a:r>
            <a:r>
              <a:rPr lang="en-US" sz="2000" dirty="0">
                <a:solidFill>
                  <a:schemeClr val="accent2"/>
                </a:solidFill>
              </a:rPr>
              <a:t> relationships, and facilitate a </a:t>
            </a:r>
            <a:r>
              <a:rPr lang="en-US" sz="2000" dirty="0">
                <a:solidFill>
                  <a:srgbClr val="CC3300"/>
                </a:solidFill>
              </a:rPr>
              <a:t>generative</a:t>
            </a:r>
            <a:r>
              <a:rPr lang="en-US" sz="2000" dirty="0">
                <a:solidFill>
                  <a:schemeClr val="accent2"/>
                </a:solidFill>
              </a:rPr>
              <a:t> process</a:t>
            </a:r>
            <a:endParaRPr lang="en-US" sz="1800" dirty="0"/>
          </a:p>
        </p:txBody>
      </p:sp>
      <p:sp>
        <p:nvSpPr>
          <p:cNvPr id="28675" name="Oval 3"/>
          <p:cNvSpPr>
            <a:spLocks noChangeAspect="1" noChangeArrowheads="1"/>
          </p:cNvSpPr>
          <p:nvPr/>
        </p:nvSpPr>
        <p:spPr bwMode="auto">
          <a:xfrm>
            <a:off x="4953000" y="3810000"/>
            <a:ext cx="852488" cy="376238"/>
          </a:xfrm>
          <a:prstGeom prst="ellipse">
            <a:avLst/>
          </a:prstGeom>
          <a:solidFill>
            <a:srgbClr val="66FF33"/>
          </a:solidFill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pPr algn="ctr" eaLnBrk="0" hangingPunct="0"/>
            <a:endParaRPr lang="en-US" sz="1400" i="1">
              <a:latin typeface="Comic Sans MS" pitchFamily="66" charset="0"/>
              <a:cs typeface="Arial" charset="0"/>
            </a:endParaRPr>
          </a:p>
        </p:txBody>
      </p:sp>
      <p:sp>
        <p:nvSpPr>
          <p:cNvPr id="28676" name="Oval 4"/>
          <p:cNvSpPr>
            <a:spLocks noChangeAspect="1" noChangeArrowheads="1"/>
          </p:cNvSpPr>
          <p:nvPr/>
        </p:nvSpPr>
        <p:spPr bwMode="auto">
          <a:xfrm>
            <a:off x="7119938" y="4618038"/>
            <a:ext cx="833437" cy="376237"/>
          </a:xfrm>
          <a:prstGeom prst="ellipse">
            <a:avLst/>
          </a:prstGeom>
          <a:solidFill>
            <a:srgbClr val="66FF33"/>
          </a:solidFill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pPr algn="ctr" eaLnBrk="0" hangingPunct="0"/>
            <a:endParaRPr lang="en-US" sz="1400" i="1">
              <a:latin typeface="Comic Sans MS" pitchFamily="66" charset="0"/>
              <a:cs typeface="Arial" charset="0"/>
            </a:endParaRPr>
          </a:p>
        </p:txBody>
      </p:sp>
      <p:sp>
        <p:nvSpPr>
          <p:cNvPr id="28677" name="Oval 5"/>
          <p:cNvSpPr>
            <a:spLocks noChangeAspect="1" noChangeArrowheads="1"/>
          </p:cNvSpPr>
          <p:nvPr/>
        </p:nvSpPr>
        <p:spPr bwMode="auto">
          <a:xfrm>
            <a:off x="6103938" y="3808413"/>
            <a:ext cx="815975" cy="37782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400" i="1">
                <a:latin typeface="Comic Sans MS" pitchFamily="66" charset="0"/>
                <a:cs typeface="Arial" charset="0"/>
              </a:rPr>
              <a:t>X</a:t>
            </a:r>
          </a:p>
        </p:txBody>
      </p:sp>
      <p:sp>
        <p:nvSpPr>
          <p:cNvPr id="28678" name="Oval 6"/>
          <p:cNvSpPr>
            <a:spLocks noChangeAspect="1" noChangeArrowheads="1"/>
          </p:cNvSpPr>
          <p:nvPr/>
        </p:nvSpPr>
        <p:spPr bwMode="auto">
          <a:xfrm>
            <a:off x="5911850" y="4659313"/>
            <a:ext cx="795338" cy="377825"/>
          </a:xfrm>
          <a:prstGeom prst="ellipse">
            <a:avLst/>
          </a:prstGeom>
          <a:solidFill>
            <a:srgbClr val="66FF33"/>
          </a:solidFill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pPr algn="ctr" eaLnBrk="0" hangingPunct="0"/>
            <a:endParaRPr lang="en-US" sz="1400" i="1">
              <a:latin typeface="Comic Sans MS" pitchFamily="66" charset="0"/>
              <a:cs typeface="Arial" charset="0"/>
            </a:endParaRPr>
          </a:p>
        </p:txBody>
      </p:sp>
      <p:sp>
        <p:nvSpPr>
          <p:cNvPr id="28679" name="Oval 7"/>
          <p:cNvSpPr>
            <a:spLocks noChangeAspect="1" noChangeArrowheads="1"/>
          </p:cNvSpPr>
          <p:nvPr/>
        </p:nvSpPr>
        <p:spPr bwMode="auto">
          <a:xfrm>
            <a:off x="5784850" y="5462588"/>
            <a:ext cx="754063" cy="377825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pPr algn="ctr" eaLnBrk="0" hangingPunct="0"/>
            <a:endParaRPr lang="en-US" sz="1400" i="1">
              <a:latin typeface="Comic Sans MS" pitchFamily="66" charset="0"/>
              <a:cs typeface="Arial" charset="0"/>
            </a:endParaRPr>
          </a:p>
        </p:txBody>
      </p:sp>
      <p:sp>
        <p:nvSpPr>
          <p:cNvPr id="28680" name="Line 8"/>
          <p:cNvSpPr>
            <a:spLocks noChangeAspect="1" noChangeShapeType="1"/>
          </p:cNvSpPr>
          <p:nvPr/>
        </p:nvSpPr>
        <p:spPr bwMode="auto">
          <a:xfrm>
            <a:off x="5529263" y="4175125"/>
            <a:ext cx="693737" cy="482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Line 9"/>
          <p:cNvSpPr>
            <a:spLocks noChangeAspect="1" noChangeShapeType="1"/>
          </p:cNvSpPr>
          <p:nvPr/>
        </p:nvSpPr>
        <p:spPr bwMode="auto">
          <a:xfrm flipH="1">
            <a:off x="6378575" y="4191000"/>
            <a:ext cx="138113" cy="4730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8682" name="AutoShape 10"/>
          <p:cNvCxnSpPr>
            <a:cxnSpLocks noChangeAspect="1" noChangeShapeType="1"/>
            <a:stCxn id="28678" idx="4"/>
            <a:endCxn id="28679" idx="0"/>
          </p:cNvCxnSpPr>
          <p:nvPr/>
        </p:nvCxnSpPr>
        <p:spPr bwMode="auto">
          <a:xfrm flipH="1">
            <a:off x="6162675" y="5048250"/>
            <a:ext cx="146050" cy="4032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8683" name="Oval 11"/>
          <p:cNvSpPr>
            <a:spLocks noChangeAspect="1" noChangeArrowheads="1"/>
          </p:cNvSpPr>
          <p:nvPr/>
        </p:nvSpPr>
        <p:spPr bwMode="auto">
          <a:xfrm>
            <a:off x="5151438" y="2135188"/>
            <a:ext cx="852487" cy="376237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pPr algn="ctr" eaLnBrk="0" hangingPunct="0"/>
            <a:endParaRPr lang="en-US" sz="1400" i="1">
              <a:latin typeface="Comic Sans MS" pitchFamily="66" charset="0"/>
              <a:cs typeface="Arial" charset="0"/>
            </a:endParaRPr>
          </a:p>
        </p:txBody>
      </p:sp>
      <p:sp>
        <p:nvSpPr>
          <p:cNvPr id="28684" name="Oval 12"/>
          <p:cNvSpPr>
            <a:spLocks noChangeAspect="1" noChangeArrowheads="1"/>
          </p:cNvSpPr>
          <p:nvPr/>
        </p:nvSpPr>
        <p:spPr bwMode="auto">
          <a:xfrm>
            <a:off x="4992688" y="2984500"/>
            <a:ext cx="833437" cy="376238"/>
          </a:xfrm>
          <a:prstGeom prst="ellipse">
            <a:avLst/>
          </a:prstGeom>
          <a:solidFill>
            <a:srgbClr val="66FF33"/>
          </a:solidFill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400" i="1">
                <a:latin typeface="Comic Sans MS" pitchFamily="66" charset="0"/>
                <a:cs typeface="Arial" charset="0"/>
              </a:rPr>
              <a:t>Y</a:t>
            </a:r>
            <a:r>
              <a:rPr lang="en-US" sz="1400" i="1" baseline="-25000">
                <a:latin typeface="Comic Sans MS" pitchFamily="66" charset="0"/>
                <a:cs typeface="Arial" charset="0"/>
              </a:rPr>
              <a:t>1</a:t>
            </a:r>
            <a:endParaRPr lang="en-US" sz="1400" i="1">
              <a:latin typeface="Comic Sans MS" pitchFamily="66" charset="0"/>
              <a:cs typeface="Arial" charset="0"/>
            </a:endParaRPr>
          </a:p>
        </p:txBody>
      </p:sp>
      <p:sp>
        <p:nvSpPr>
          <p:cNvPr id="28685" name="Oval 13"/>
          <p:cNvSpPr>
            <a:spLocks noChangeAspect="1" noChangeArrowheads="1"/>
          </p:cNvSpPr>
          <p:nvPr/>
        </p:nvSpPr>
        <p:spPr bwMode="auto">
          <a:xfrm>
            <a:off x="6303963" y="2133600"/>
            <a:ext cx="814387" cy="377825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pPr algn="ctr" eaLnBrk="0" hangingPunct="0"/>
            <a:endParaRPr lang="en-US" sz="1400" i="1">
              <a:latin typeface="Comic Sans MS" pitchFamily="66" charset="0"/>
              <a:cs typeface="Arial" charset="0"/>
            </a:endParaRPr>
          </a:p>
        </p:txBody>
      </p:sp>
      <p:sp>
        <p:nvSpPr>
          <p:cNvPr id="28686" name="Oval 14"/>
          <p:cNvSpPr>
            <a:spLocks noChangeAspect="1" noChangeArrowheads="1"/>
          </p:cNvSpPr>
          <p:nvPr/>
        </p:nvSpPr>
        <p:spPr bwMode="auto">
          <a:xfrm>
            <a:off x="6110288" y="2984500"/>
            <a:ext cx="795337" cy="377825"/>
          </a:xfrm>
          <a:prstGeom prst="ellipse">
            <a:avLst/>
          </a:prstGeom>
          <a:solidFill>
            <a:srgbClr val="66FF33"/>
          </a:solidFill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400" i="1">
                <a:latin typeface="Comic Sans MS" pitchFamily="66" charset="0"/>
                <a:cs typeface="Arial" charset="0"/>
              </a:rPr>
              <a:t>Y</a:t>
            </a:r>
            <a:r>
              <a:rPr lang="en-US" sz="1400" i="1" baseline="-25000">
                <a:latin typeface="Comic Sans MS" pitchFamily="66" charset="0"/>
                <a:cs typeface="Arial" charset="0"/>
              </a:rPr>
              <a:t>2</a:t>
            </a:r>
          </a:p>
        </p:txBody>
      </p:sp>
      <p:sp>
        <p:nvSpPr>
          <p:cNvPr id="28687" name="Line 15"/>
          <p:cNvSpPr>
            <a:spLocks noChangeAspect="1" noChangeShapeType="1"/>
          </p:cNvSpPr>
          <p:nvPr/>
        </p:nvSpPr>
        <p:spPr bwMode="auto">
          <a:xfrm flipH="1">
            <a:off x="5391150" y="2505075"/>
            <a:ext cx="217488" cy="482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8" name="Line 16"/>
          <p:cNvSpPr>
            <a:spLocks noChangeAspect="1" noChangeShapeType="1"/>
          </p:cNvSpPr>
          <p:nvPr/>
        </p:nvSpPr>
        <p:spPr bwMode="auto">
          <a:xfrm>
            <a:off x="5729288" y="2501900"/>
            <a:ext cx="692150" cy="4810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Line 17"/>
          <p:cNvSpPr>
            <a:spLocks noChangeAspect="1" noChangeShapeType="1"/>
          </p:cNvSpPr>
          <p:nvPr/>
        </p:nvSpPr>
        <p:spPr bwMode="auto">
          <a:xfrm flipH="1">
            <a:off x="6577013" y="2517775"/>
            <a:ext cx="139700" cy="4714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8690" name="AutoShape 18"/>
          <p:cNvCxnSpPr>
            <a:cxnSpLocks noChangeAspect="1" noChangeShapeType="1"/>
            <a:stCxn id="28686" idx="4"/>
            <a:endCxn id="28677" idx="0"/>
          </p:cNvCxnSpPr>
          <p:nvPr/>
        </p:nvCxnSpPr>
        <p:spPr bwMode="auto">
          <a:xfrm>
            <a:off x="6508750" y="3373438"/>
            <a:ext cx="3175" cy="4238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8691" name="Line 19"/>
          <p:cNvSpPr>
            <a:spLocks noChangeAspect="1" noChangeShapeType="1"/>
          </p:cNvSpPr>
          <p:nvPr/>
        </p:nvSpPr>
        <p:spPr bwMode="auto">
          <a:xfrm>
            <a:off x="5407025" y="3352800"/>
            <a:ext cx="744538" cy="5032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2" name="Oval 20"/>
          <p:cNvSpPr>
            <a:spLocks noChangeAspect="1" noChangeArrowheads="1"/>
          </p:cNvSpPr>
          <p:nvPr/>
        </p:nvSpPr>
        <p:spPr bwMode="auto">
          <a:xfrm>
            <a:off x="7232650" y="3757613"/>
            <a:ext cx="852488" cy="376237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pPr algn="ctr" eaLnBrk="0" hangingPunct="0"/>
            <a:endParaRPr lang="en-US" sz="1400" i="1">
              <a:latin typeface="Comic Sans MS" pitchFamily="66" charset="0"/>
              <a:cs typeface="Arial" charset="0"/>
            </a:endParaRPr>
          </a:p>
        </p:txBody>
      </p:sp>
      <p:cxnSp>
        <p:nvCxnSpPr>
          <p:cNvPr id="28693" name="AutoShape 21"/>
          <p:cNvCxnSpPr>
            <a:cxnSpLocks noChangeAspect="1" noChangeShapeType="1"/>
            <a:stCxn id="28686" idx="5"/>
            <a:endCxn id="28692" idx="1"/>
          </p:cNvCxnSpPr>
          <p:nvPr/>
        </p:nvCxnSpPr>
        <p:spPr bwMode="auto">
          <a:xfrm>
            <a:off x="6789738" y="3317875"/>
            <a:ext cx="568325" cy="4841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7572375" y="4114800"/>
            <a:ext cx="762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6734175" y="4800600"/>
            <a:ext cx="3810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02" name="Oval 30"/>
          <p:cNvSpPr>
            <a:spLocks noChangeAspect="1" noChangeArrowheads="1"/>
          </p:cNvSpPr>
          <p:nvPr/>
        </p:nvSpPr>
        <p:spPr bwMode="auto">
          <a:xfrm>
            <a:off x="4732338" y="4575175"/>
            <a:ext cx="754062" cy="377825"/>
          </a:xfrm>
          <a:prstGeom prst="ellipse">
            <a:avLst/>
          </a:prstGeom>
          <a:solidFill>
            <a:srgbClr val="FF9966"/>
          </a:solidFill>
          <a:ln w="28575">
            <a:solidFill>
              <a:schemeClr val="tx1"/>
            </a:solidFill>
            <a:round/>
            <a:headEnd type="none" w="sm" len="sm"/>
            <a:tailEnd/>
          </a:ln>
        </p:spPr>
        <p:txBody>
          <a:bodyPr wrap="none" anchor="ctr"/>
          <a:lstStyle/>
          <a:p>
            <a:pPr algn="ctr" eaLnBrk="0" hangingPunct="0"/>
            <a:endParaRPr lang="en-US" sz="1400" i="1">
              <a:latin typeface="Comic Sans MS" pitchFamily="66" charset="0"/>
              <a:cs typeface="Arial" charset="0"/>
            </a:endParaRPr>
          </a:p>
        </p:txBody>
      </p:sp>
      <p:sp>
        <p:nvSpPr>
          <p:cNvPr id="28703" name="Line 31"/>
          <p:cNvSpPr>
            <a:spLocks noChangeShapeType="1"/>
          </p:cNvSpPr>
          <p:nvPr/>
        </p:nvSpPr>
        <p:spPr bwMode="auto">
          <a:xfrm flipH="1">
            <a:off x="5105400" y="4191000"/>
            <a:ext cx="152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04" name="Rectangle 3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Summary: Bayesian Networks</a:t>
            </a:r>
            <a:endParaRPr lang="en-US" sz="4000" dirty="0" smtClean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FC620-C6B9-49BD-AA1C-2FA7D4C50EAA}" type="slidenum">
              <a:rPr lang="en-US" altLang="en-US" smtClean="0"/>
              <a:pPr/>
              <a:t>63</a:t>
            </a:fld>
            <a:endParaRPr lang="en-US" altLang="en-US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© Eric Xing @ CMU, 2006-2011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1367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24" name="Group 196"/>
          <p:cNvGrpSpPr>
            <a:grpSpLocks/>
          </p:cNvGrpSpPr>
          <p:nvPr/>
        </p:nvGrpSpPr>
        <p:grpSpPr bwMode="auto">
          <a:xfrm>
            <a:off x="1128713" y="2763838"/>
            <a:ext cx="6210300" cy="841375"/>
            <a:chOff x="711" y="2875"/>
            <a:chExt cx="3912" cy="530"/>
          </a:xfrm>
        </p:grpSpPr>
        <p:grpSp>
          <p:nvGrpSpPr>
            <p:cNvPr id="41065" name="Group 274"/>
            <p:cNvGrpSpPr>
              <a:grpSpLocks/>
            </p:cNvGrpSpPr>
            <p:nvPr/>
          </p:nvGrpSpPr>
          <p:grpSpPr bwMode="auto">
            <a:xfrm>
              <a:off x="711" y="2909"/>
              <a:ext cx="3912" cy="496"/>
              <a:chOff x="1109405" y="2058552"/>
              <a:chExt cx="6209145" cy="786974"/>
            </a:xfrm>
          </p:grpSpPr>
          <p:sp>
            <p:nvSpPr>
              <p:cNvPr id="276" name="Oval 275"/>
              <p:cNvSpPr/>
              <p:nvPr/>
            </p:nvSpPr>
            <p:spPr>
              <a:xfrm>
                <a:off x="2263302" y="2060138"/>
                <a:ext cx="360296" cy="364927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n</a:t>
                </a:r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3364822" y="2060138"/>
                <a:ext cx="360296" cy="364927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n</a:t>
                </a:r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4482215" y="2058552"/>
                <a:ext cx="360296" cy="364927"/>
              </a:xfrm>
              <a:prstGeom prst="ellipse">
                <a:avLst/>
              </a:prstGeom>
              <a:solidFill>
                <a:schemeClr val="accent3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v</a:t>
                </a:r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5588497" y="2060138"/>
                <a:ext cx="360295" cy="364927"/>
              </a:xfrm>
              <a:prstGeom prst="ellipse">
                <a:avLst/>
              </a:prstGeom>
              <a:solidFill>
                <a:schemeClr val="accent3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d</a:t>
                </a:r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6688429" y="2058552"/>
                <a:ext cx="360296" cy="364927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n</a:t>
                </a:r>
              </a:p>
            </p:txBody>
          </p:sp>
          <p:sp>
            <p:nvSpPr>
              <p:cNvPr id="41072" name="TextBox 280"/>
              <p:cNvSpPr txBox="1">
                <a:spLocks noChangeArrowheads="1"/>
              </p:cNvSpPr>
              <p:nvPr/>
            </p:nvSpPr>
            <p:spPr bwMode="auto">
              <a:xfrm>
                <a:off x="1109405" y="2212456"/>
                <a:ext cx="963433" cy="363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sz="1400">
                    <a:solidFill>
                      <a:srgbClr val="475A8D"/>
                    </a:solidFill>
                    <a:latin typeface="Candara" pitchFamily="34" charset="0"/>
                  </a:rPr>
                  <a:t>Sample 2:</a:t>
                </a:r>
              </a:p>
            </p:txBody>
          </p:sp>
          <p:grpSp>
            <p:nvGrpSpPr>
              <p:cNvPr id="41073" name="Group 281"/>
              <p:cNvGrpSpPr>
                <a:grpSpLocks/>
              </p:cNvGrpSpPr>
              <p:nvPr/>
            </p:nvGrpSpPr>
            <p:grpSpPr bwMode="auto">
              <a:xfrm>
                <a:off x="1967849" y="2496632"/>
                <a:ext cx="5350701" cy="246041"/>
                <a:chOff x="492120" y="3950977"/>
                <a:chExt cx="8067290" cy="370958"/>
              </a:xfrm>
            </p:grpSpPr>
            <p:sp>
              <p:nvSpPr>
                <p:cNvPr id="41079" name="TextBox 287"/>
                <p:cNvSpPr txBox="1">
                  <a:spLocks noChangeArrowheads="1"/>
                </p:cNvSpPr>
                <p:nvPr/>
              </p:nvSpPr>
              <p:spPr bwMode="auto">
                <a:xfrm>
                  <a:off x="492120" y="3962637"/>
                  <a:ext cx="1330509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time</a:t>
                  </a:r>
                </a:p>
              </p:txBody>
            </p:sp>
            <p:sp>
              <p:nvSpPr>
                <p:cNvPr id="41080" name="TextBox 288"/>
                <p:cNvSpPr txBox="1">
                  <a:spLocks noChangeArrowheads="1"/>
                </p:cNvSpPr>
                <p:nvPr/>
              </p:nvSpPr>
              <p:spPr bwMode="auto">
                <a:xfrm>
                  <a:off x="3769260" y="395097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like</a:t>
                  </a:r>
                </a:p>
              </p:txBody>
            </p:sp>
            <p:sp>
              <p:nvSpPr>
                <p:cNvPr id="41081" name="TextBox 289"/>
                <p:cNvSpPr txBox="1">
                  <a:spLocks noChangeArrowheads="1"/>
                </p:cNvSpPr>
                <p:nvPr/>
              </p:nvSpPr>
              <p:spPr bwMode="auto">
                <a:xfrm>
                  <a:off x="2084801" y="3957332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flies</a:t>
                  </a:r>
                </a:p>
              </p:txBody>
            </p:sp>
            <p:sp>
              <p:nvSpPr>
                <p:cNvPr id="41082" name="TextBox 290"/>
                <p:cNvSpPr txBox="1">
                  <a:spLocks noChangeArrowheads="1"/>
                </p:cNvSpPr>
                <p:nvPr/>
              </p:nvSpPr>
              <p:spPr bwMode="auto">
                <a:xfrm>
                  <a:off x="5446910" y="396263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an</a:t>
                  </a:r>
                </a:p>
              </p:txBody>
            </p:sp>
            <p:sp>
              <p:nvSpPr>
                <p:cNvPr id="41083" name="TextBox 291"/>
                <p:cNvSpPr txBox="1">
                  <a:spLocks noChangeArrowheads="1"/>
                </p:cNvSpPr>
                <p:nvPr/>
              </p:nvSpPr>
              <p:spPr bwMode="auto">
                <a:xfrm>
                  <a:off x="7108264" y="396263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arrow</a:t>
                  </a:r>
                </a:p>
              </p:txBody>
            </p:sp>
          </p:grpSp>
          <p:sp>
            <p:nvSpPr>
              <p:cNvPr id="283" name="Oval 282"/>
              <p:cNvSpPr/>
              <p:nvPr/>
            </p:nvSpPr>
            <p:spPr>
              <a:xfrm>
                <a:off x="2236320" y="2480599"/>
                <a:ext cx="360295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3336253" y="2480599"/>
                <a:ext cx="360296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4453645" y="2479011"/>
                <a:ext cx="360296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5559927" y="2480599"/>
                <a:ext cx="360295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6661447" y="2479011"/>
                <a:ext cx="360295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</p:grpSp>
        <p:sp>
          <p:nvSpPr>
            <p:cNvPr id="2" name="TextBox 273"/>
            <p:cNvSpPr txBox="1"/>
            <p:nvPr/>
          </p:nvSpPr>
          <p:spPr>
            <a:xfrm>
              <a:off x="711" y="2875"/>
              <a:ext cx="3840" cy="528"/>
            </a:xfrm>
            <a:prstGeom prst="rect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475A8D"/>
                </a:solidFill>
                <a:latin typeface="Candara" pitchFamily="34" charset="0"/>
              </a:endParaRPr>
            </a:p>
          </p:txBody>
        </p:sp>
      </p:grpSp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/>
              <a:t>Dataset for Supervised </a:t>
            </a:r>
            <a:br>
              <a:rPr lang="en-US" sz="3600" dirty="0" smtClean="0"/>
            </a:br>
            <a:r>
              <a:rPr lang="en-US" sz="3600" dirty="0" smtClean="0"/>
              <a:t>Part-of-Speech (POS) Tagging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5C1AC-3F6C-4163-AEBF-7557DCBE3682}" type="slidenum">
              <a:rPr lang="en-US"/>
              <a:pPr>
                <a:defRPr/>
              </a:pPr>
              <a:t>7</a:t>
            </a:fld>
            <a:endParaRPr lang="en-US"/>
          </a:p>
        </p:txBody>
      </p:sp>
      <p:grpSp>
        <p:nvGrpSpPr>
          <p:cNvPr id="22721" name="Group 193"/>
          <p:cNvGrpSpPr>
            <a:grpSpLocks/>
          </p:cNvGrpSpPr>
          <p:nvPr/>
        </p:nvGrpSpPr>
        <p:grpSpPr bwMode="auto">
          <a:xfrm>
            <a:off x="1100138" y="1892300"/>
            <a:ext cx="6208712" cy="838200"/>
            <a:chOff x="699" y="1200"/>
            <a:chExt cx="3911" cy="528"/>
          </a:xfrm>
        </p:grpSpPr>
        <p:grpSp>
          <p:nvGrpSpPr>
            <p:cNvPr id="41007" name="Group 8"/>
            <p:cNvGrpSpPr>
              <a:grpSpLocks/>
            </p:cNvGrpSpPr>
            <p:nvPr/>
          </p:nvGrpSpPr>
          <p:grpSpPr bwMode="auto">
            <a:xfrm>
              <a:off x="699" y="1226"/>
              <a:ext cx="3911" cy="495"/>
              <a:chOff x="1109405" y="2058552"/>
              <a:chExt cx="6209145" cy="786974"/>
            </a:xfrm>
          </p:grpSpPr>
          <p:sp>
            <p:nvSpPr>
              <p:cNvPr id="115" name="Oval 114"/>
              <p:cNvSpPr/>
              <p:nvPr/>
            </p:nvSpPr>
            <p:spPr>
              <a:xfrm>
                <a:off x="2263597" y="2060142"/>
                <a:ext cx="360388" cy="365664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n</a:t>
                </a: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3363812" y="2060142"/>
                <a:ext cx="360387" cy="365664"/>
              </a:xfrm>
              <a:prstGeom prst="ellipse">
                <a:avLst/>
              </a:prstGeom>
              <a:solidFill>
                <a:schemeClr val="accent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v</a:t>
                </a: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4481490" y="2058552"/>
                <a:ext cx="360387" cy="365664"/>
              </a:xfrm>
              <a:prstGeom prst="ellipse">
                <a:avLst/>
              </a:prstGeom>
              <a:solidFill>
                <a:schemeClr val="accent2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p</a:t>
                </a: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5588054" y="2060142"/>
                <a:ext cx="360388" cy="365664"/>
              </a:xfrm>
              <a:prstGeom prst="ellipse">
                <a:avLst/>
              </a:prstGeom>
              <a:solidFill>
                <a:schemeClr val="accent3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d</a:t>
                </a: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6688269" y="2058552"/>
                <a:ext cx="360387" cy="365664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n</a:t>
                </a: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1109405" y="2212768"/>
                <a:ext cx="963679" cy="364074"/>
              </a:xfrm>
              <a:prstGeom prst="rect">
                <a:avLst/>
              </a:prstGeom>
              <a:noFill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accent6"/>
                    </a:solidFill>
                    <a:latin typeface="+mn-lt"/>
                    <a:cs typeface="+mn-cs"/>
                  </a:rPr>
                  <a:t>Sample 1:</a:t>
                </a:r>
              </a:p>
            </p:txBody>
          </p:sp>
          <p:grpSp>
            <p:nvGrpSpPr>
              <p:cNvPr id="41015" name="Group 192"/>
              <p:cNvGrpSpPr>
                <a:grpSpLocks/>
              </p:cNvGrpSpPr>
              <p:nvPr/>
            </p:nvGrpSpPr>
            <p:grpSpPr bwMode="auto">
              <a:xfrm>
                <a:off x="1967849" y="2496632"/>
                <a:ext cx="5350701" cy="246041"/>
                <a:chOff x="492120" y="3950977"/>
                <a:chExt cx="8067290" cy="370958"/>
              </a:xfrm>
            </p:grpSpPr>
            <p:sp>
              <p:nvSpPr>
                <p:cNvPr id="41021" name="TextBox 193"/>
                <p:cNvSpPr txBox="1">
                  <a:spLocks noChangeArrowheads="1"/>
                </p:cNvSpPr>
                <p:nvPr/>
              </p:nvSpPr>
              <p:spPr bwMode="auto">
                <a:xfrm>
                  <a:off x="492120" y="3962637"/>
                  <a:ext cx="1330509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time</a:t>
                  </a:r>
                </a:p>
              </p:txBody>
            </p:sp>
            <p:sp>
              <p:nvSpPr>
                <p:cNvPr id="41022" name="TextBox 194"/>
                <p:cNvSpPr txBox="1">
                  <a:spLocks noChangeArrowheads="1"/>
                </p:cNvSpPr>
                <p:nvPr/>
              </p:nvSpPr>
              <p:spPr bwMode="auto">
                <a:xfrm>
                  <a:off x="3769260" y="395097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like</a:t>
                  </a:r>
                </a:p>
              </p:txBody>
            </p:sp>
            <p:sp>
              <p:nvSpPr>
                <p:cNvPr id="41023" name="TextBox 195"/>
                <p:cNvSpPr txBox="1">
                  <a:spLocks noChangeArrowheads="1"/>
                </p:cNvSpPr>
                <p:nvPr/>
              </p:nvSpPr>
              <p:spPr bwMode="auto">
                <a:xfrm>
                  <a:off x="2084801" y="3957332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flies</a:t>
                  </a:r>
                </a:p>
              </p:txBody>
            </p:sp>
            <p:sp>
              <p:nvSpPr>
                <p:cNvPr id="41024" name="TextBox 196"/>
                <p:cNvSpPr txBox="1">
                  <a:spLocks noChangeArrowheads="1"/>
                </p:cNvSpPr>
                <p:nvPr/>
              </p:nvSpPr>
              <p:spPr bwMode="auto">
                <a:xfrm>
                  <a:off x="5446910" y="396263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an</a:t>
                  </a:r>
                </a:p>
              </p:txBody>
            </p:sp>
            <p:sp>
              <p:nvSpPr>
                <p:cNvPr id="41025" name="TextBox 197"/>
                <p:cNvSpPr txBox="1">
                  <a:spLocks noChangeArrowheads="1"/>
                </p:cNvSpPr>
                <p:nvPr/>
              </p:nvSpPr>
              <p:spPr bwMode="auto">
                <a:xfrm>
                  <a:off x="7108264" y="396263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arrow</a:t>
                  </a:r>
                </a:p>
              </p:txBody>
            </p:sp>
          </p:grpSp>
          <p:sp>
            <p:nvSpPr>
              <p:cNvPr id="199" name="Oval 198"/>
              <p:cNvSpPr/>
              <p:nvPr/>
            </p:nvSpPr>
            <p:spPr>
              <a:xfrm>
                <a:off x="2235020" y="2479862"/>
                <a:ext cx="360388" cy="365664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3336822" y="2479862"/>
                <a:ext cx="360388" cy="365664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4454500" y="2478271"/>
                <a:ext cx="360388" cy="365664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5561065" y="2479862"/>
                <a:ext cx="358800" cy="365664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6661279" y="2478271"/>
                <a:ext cx="360388" cy="365664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</p:grpSp>
        <p:sp>
          <p:nvSpPr>
            <p:cNvPr id="3" name="TextBox 273"/>
            <p:cNvSpPr txBox="1"/>
            <p:nvPr/>
          </p:nvSpPr>
          <p:spPr>
            <a:xfrm>
              <a:off x="720" y="1200"/>
              <a:ext cx="3840" cy="528"/>
            </a:xfrm>
            <a:prstGeom prst="rect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475A8D"/>
                </a:solidFill>
                <a:latin typeface="Candara" pitchFamily="34" charset="0"/>
              </a:endParaRPr>
            </a:p>
          </p:txBody>
        </p:sp>
      </p:grpSp>
      <p:grpSp>
        <p:nvGrpSpPr>
          <p:cNvPr id="22722" name="Group 194"/>
          <p:cNvGrpSpPr>
            <a:grpSpLocks/>
          </p:cNvGrpSpPr>
          <p:nvPr/>
        </p:nvGrpSpPr>
        <p:grpSpPr bwMode="auto">
          <a:xfrm>
            <a:off x="1127125" y="4557713"/>
            <a:ext cx="6210300" cy="839787"/>
            <a:chOff x="710" y="1743"/>
            <a:chExt cx="3912" cy="529"/>
          </a:xfrm>
        </p:grpSpPr>
        <p:grpSp>
          <p:nvGrpSpPr>
            <p:cNvPr id="40988" name="Group 238"/>
            <p:cNvGrpSpPr>
              <a:grpSpLocks/>
            </p:cNvGrpSpPr>
            <p:nvPr/>
          </p:nvGrpSpPr>
          <p:grpSpPr bwMode="auto">
            <a:xfrm>
              <a:off x="710" y="1776"/>
              <a:ext cx="3912" cy="496"/>
              <a:chOff x="1109405" y="2058552"/>
              <a:chExt cx="6209145" cy="786974"/>
            </a:xfrm>
          </p:grpSpPr>
          <p:sp>
            <p:nvSpPr>
              <p:cNvPr id="240" name="Oval 239"/>
              <p:cNvSpPr/>
              <p:nvPr/>
            </p:nvSpPr>
            <p:spPr>
              <a:xfrm>
                <a:off x="2263303" y="2060139"/>
                <a:ext cx="360295" cy="364927"/>
              </a:xfrm>
              <a:prstGeom prst="ellipse">
                <a:avLst/>
              </a:prstGeom>
              <a:solidFill>
                <a:schemeClr val="accent3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p</a:t>
                </a:r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3364823" y="2060139"/>
                <a:ext cx="360295" cy="364927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n</a:t>
                </a:r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4482216" y="2058552"/>
                <a:ext cx="360295" cy="364927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n</a:t>
                </a:r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5588497" y="2060139"/>
                <a:ext cx="360296" cy="364927"/>
              </a:xfrm>
              <a:prstGeom prst="ellipse">
                <a:avLst/>
              </a:prstGeom>
              <a:solidFill>
                <a:schemeClr val="accent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v</a:t>
                </a:r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6688430" y="2058552"/>
                <a:ext cx="360295" cy="364927"/>
              </a:xfrm>
              <a:prstGeom prst="ellipse">
                <a:avLst/>
              </a:prstGeom>
              <a:solidFill>
                <a:schemeClr val="accent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v</a:t>
                </a:r>
              </a:p>
            </p:txBody>
          </p:sp>
          <p:sp>
            <p:nvSpPr>
              <p:cNvPr id="40995" name="TextBox 244"/>
              <p:cNvSpPr txBox="1">
                <a:spLocks noChangeArrowheads="1"/>
              </p:cNvSpPr>
              <p:nvPr/>
            </p:nvSpPr>
            <p:spPr bwMode="auto">
              <a:xfrm>
                <a:off x="1109405" y="2212457"/>
                <a:ext cx="963434" cy="3633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en-US" sz="1400">
                    <a:solidFill>
                      <a:srgbClr val="475A8D"/>
                    </a:solidFill>
                    <a:latin typeface="Candara" pitchFamily="34" charset="0"/>
                  </a:rPr>
                  <a:t>Sample 4:</a:t>
                </a:r>
              </a:p>
            </p:txBody>
          </p:sp>
          <p:grpSp>
            <p:nvGrpSpPr>
              <p:cNvPr id="40996" name="Group 245"/>
              <p:cNvGrpSpPr>
                <a:grpSpLocks/>
              </p:cNvGrpSpPr>
              <p:nvPr/>
            </p:nvGrpSpPr>
            <p:grpSpPr bwMode="auto">
              <a:xfrm>
                <a:off x="1967849" y="2496632"/>
                <a:ext cx="5350701" cy="246041"/>
                <a:chOff x="492120" y="3950977"/>
                <a:chExt cx="8067290" cy="370958"/>
              </a:xfrm>
            </p:grpSpPr>
            <p:sp>
              <p:nvSpPr>
                <p:cNvPr id="41002" name="TextBox 251"/>
                <p:cNvSpPr txBox="1">
                  <a:spLocks noChangeArrowheads="1"/>
                </p:cNvSpPr>
                <p:nvPr/>
              </p:nvSpPr>
              <p:spPr bwMode="auto">
                <a:xfrm>
                  <a:off x="492120" y="3962637"/>
                  <a:ext cx="1330509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with</a:t>
                  </a:r>
                </a:p>
              </p:txBody>
            </p:sp>
            <p:sp>
              <p:nvSpPr>
                <p:cNvPr id="41003" name="TextBox 252"/>
                <p:cNvSpPr txBox="1">
                  <a:spLocks noChangeArrowheads="1"/>
                </p:cNvSpPr>
                <p:nvPr/>
              </p:nvSpPr>
              <p:spPr bwMode="auto">
                <a:xfrm>
                  <a:off x="3769260" y="395097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you</a:t>
                  </a:r>
                </a:p>
              </p:txBody>
            </p:sp>
            <p:sp>
              <p:nvSpPr>
                <p:cNvPr id="41004" name="TextBox 253"/>
                <p:cNvSpPr txBox="1">
                  <a:spLocks noChangeArrowheads="1"/>
                </p:cNvSpPr>
                <p:nvPr/>
              </p:nvSpPr>
              <p:spPr bwMode="auto">
                <a:xfrm>
                  <a:off x="2084801" y="3957332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time</a:t>
                  </a:r>
                </a:p>
              </p:txBody>
            </p:sp>
            <p:sp>
              <p:nvSpPr>
                <p:cNvPr id="41005" name="TextBox 254"/>
                <p:cNvSpPr txBox="1">
                  <a:spLocks noChangeArrowheads="1"/>
                </p:cNvSpPr>
                <p:nvPr/>
              </p:nvSpPr>
              <p:spPr bwMode="auto">
                <a:xfrm>
                  <a:off x="5446910" y="396263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will</a:t>
                  </a:r>
                </a:p>
              </p:txBody>
            </p:sp>
            <p:sp>
              <p:nvSpPr>
                <p:cNvPr id="41006" name="TextBox 255"/>
                <p:cNvSpPr txBox="1">
                  <a:spLocks noChangeArrowheads="1"/>
                </p:cNvSpPr>
                <p:nvPr/>
              </p:nvSpPr>
              <p:spPr bwMode="auto">
                <a:xfrm>
                  <a:off x="7108264" y="396263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see</a:t>
                  </a:r>
                </a:p>
              </p:txBody>
            </p:sp>
          </p:grpSp>
          <p:sp>
            <p:nvSpPr>
              <p:cNvPr id="247" name="Oval 246"/>
              <p:cNvSpPr/>
              <p:nvPr/>
            </p:nvSpPr>
            <p:spPr>
              <a:xfrm>
                <a:off x="2236320" y="2480599"/>
                <a:ext cx="360296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3336254" y="2480599"/>
                <a:ext cx="360295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4453646" y="2479012"/>
                <a:ext cx="360295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5559927" y="2480599"/>
                <a:ext cx="360296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6661447" y="2479012"/>
                <a:ext cx="360296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</p:grpSp>
        <p:sp>
          <p:nvSpPr>
            <p:cNvPr id="5" name="TextBox 273"/>
            <p:cNvSpPr txBox="1"/>
            <p:nvPr/>
          </p:nvSpPr>
          <p:spPr>
            <a:xfrm>
              <a:off x="710" y="1743"/>
              <a:ext cx="3840" cy="528"/>
            </a:xfrm>
            <a:prstGeom prst="rect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475A8D"/>
                </a:solidFill>
                <a:latin typeface="Candara" pitchFamily="34" charset="0"/>
              </a:endParaRPr>
            </a:p>
          </p:txBody>
        </p:sp>
      </p:grpSp>
      <p:grpSp>
        <p:nvGrpSpPr>
          <p:cNvPr id="22723" name="Group 195"/>
          <p:cNvGrpSpPr>
            <a:grpSpLocks/>
          </p:cNvGrpSpPr>
          <p:nvPr/>
        </p:nvGrpSpPr>
        <p:grpSpPr bwMode="auto">
          <a:xfrm>
            <a:off x="1109663" y="3663950"/>
            <a:ext cx="6208712" cy="838200"/>
            <a:chOff x="699" y="2308"/>
            <a:chExt cx="3911" cy="528"/>
          </a:xfrm>
        </p:grpSpPr>
        <p:grpSp>
          <p:nvGrpSpPr>
            <p:cNvPr id="40969" name="Group 220"/>
            <p:cNvGrpSpPr>
              <a:grpSpLocks/>
            </p:cNvGrpSpPr>
            <p:nvPr/>
          </p:nvGrpSpPr>
          <p:grpSpPr bwMode="auto">
            <a:xfrm>
              <a:off x="699" y="2340"/>
              <a:ext cx="3911" cy="496"/>
              <a:chOff x="1109405" y="2058552"/>
              <a:chExt cx="6209145" cy="786974"/>
            </a:xfrm>
          </p:grpSpPr>
          <p:sp>
            <p:nvSpPr>
              <p:cNvPr id="222" name="Oval 221"/>
              <p:cNvSpPr/>
              <p:nvPr/>
            </p:nvSpPr>
            <p:spPr>
              <a:xfrm>
                <a:off x="2263597" y="2060139"/>
                <a:ext cx="360388" cy="364927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n</a:t>
                </a:r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3363812" y="2060139"/>
                <a:ext cx="360387" cy="364927"/>
              </a:xfrm>
              <a:prstGeom prst="ellipse">
                <a:avLst/>
              </a:prstGeom>
              <a:solidFill>
                <a:schemeClr val="accent1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v</a:t>
                </a:r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4481490" y="2058552"/>
                <a:ext cx="360387" cy="364927"/>
              </a:xfrm>
              <a:prstGeom prst="ellipse">
                <a:avLst/>
              </a:prstGeom>
              <a:solidFill>
                <a:schemeClr val="accent2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p</a:t>
                </a:r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5588054" y="2060139"/>
                <a:ext cx="360388" cy="364927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n</a:t>
                </a:r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6688269" y="2058552"/>
                <a:ext cx="360387" cy="364927"/>
              </a:xfrm>
              <a:prstGeom prst="ellipse">
                <a:avLst/>
              </a:prstGeom>
              <a:solidFill>
                <a:schemeClr val="accent4"/>
              </a:solidFill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Rockwell"/>
                    <a:cs typeface="Rockwell"/>
                  </a:rPr>
                  <a:t>n</a:t>
                </a:r>
              </a:p>
            </p:txBody>
          </p:sp>
          <p:sp>
            <p:nvSpPr>
              <p:cNvPr id="227" name="TextBox 226"/>
              <p:cNvSpPr txBox="1"/>
              <p:nvPr/>
            </p:nvSpPr>
            <p:spPr>
              <a:xfrm>
                <a:off x="1109405" y="2212457"/>
                <a:ext cx="963679" cy="363340"/>
              </a:xfrm>
              <a:prstGeom prst="rect">
                <a:avLst/>
              </a:prstGeom>
              <a:noFill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accent6"/>
                    </a:solidFill>
                    <a:latin typeface="+mn-lt"/>
                    <a:cs typeface="+mn-cs"/>
                  </a:rPr>
                  <a:t>Sample 3:</a:t>
                </a:r>
              </a:p>
            </p:txBody>
          </p:sp>
          <p:grpSp>
            <p:nvGrpSpPr>
              <p:cNvPr id="40977" name="Group 227"/>
              <p:cNvGrpSpPr>
                <a:grpSpLocks/>
              </p:cNvGrpSpPr>
              <p:nvPr/>
            </p:nvGrpSpPr>
            <p:grpSpPr bwMode="auto">
              <a:xfrm>
                <a:off x="1967849" y="2496632"/>
                <a:ext cx="5350701" cy="246041"/>
                <a:chOff x="492120" y="3950977"/>
                <a:chExt cx="8067290" cy="370958"/>
              </a:xfrm>
            </p:grpSpPr>
            <p:sp>
              <p:nvSpPr>
                <p:cNvPr id="40983" name="TextBox 233"/>
                <p:cNvSpPr txBox="1">
                  <a:spLocks noChangeArrowheads="1"/>
                </p:cNvSpPr>
                <p:nvPr/>
              </p:nvSpPr>
              <p:spPr bwMode="auto">
                <a:xfrm>
                  <a:off x="492120" y="3962637"/>
                  <a:ext cx="1330509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flies</a:t>
                  </a:r>
                </a:p>
              </p:txBody>
            </p:sp>
            <p:sp>
              <p:nvSpPr>
                <p:cNvPr id="40984" name="TextBox 234"/>
                <p:cNvSpPr txBox="1">
                  <a:spLocks noChangeArrowheads="1"/>
                </p:cNvSpPr>
                <p:nvPr/>
              </p:nvSpPr>
              <p:spPr bwMode="auto">
                <a:xfrm>
                  <a:off x="3769260" y="395097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with</a:t>
                  </a:r>
                </a:p>
              </p:txBody>
            </p:sp>
            <p:sp>
              <p:nvSpPr>
                <p:cNvPr id="40985" name="TextBox 235"/>
                <p:cNvSpPr txBox="1">
                  <a:spLocks noChangeArrowheads="1"/>
                </p:cNvSpPr>
                <p:nvPr/>
              </p:nvSpPr>
              <p:spPr bwMode="auto">
                <a:xfrm>
                  <a:off x="2084801" y="3957332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fly</a:t>
                  </a:r>
                </a:p>
              </p:txBody>
            </p:sp>
            <p:sp>
              <p:nvSpPr>
                <p:cNvPr id="40986" name="TextBox 236"/>
                <p:cNvSpPr txBox="1">
                  <a:spLocks noChangeArrowheads="1"/>
                </p:cNvSpPr>
                <p:nvPr/>
              </p:nvSpPr>
              <p:spPr bwMode="auto">
                <a:xfrm>
                  <a:off x="5446910" y="396263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their</a:t>
                  </a:r>
                </a:p>
              </p:txBody>
            </p:sp>
            <p:sp>
              <p:nvSpPr>
                <p:cNvPr id="40987" name="TextBox 237"/>
                <p:cNvSpPr txBox="1">
                  <a:spLocks noChangeArrowheads="1"/>
                </p:cNvSpPr>
                <p:nvPr/>
              </p:nvSpPr>
              <p:spPr bwMode="auto">
                <a:xfrm>
                  <a:off x="7108264" y="3962637"/>
                  <a:ext cx="1451146" cy="359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US" sz="1200">
                      <a:latin typeface="Rockwell"/>
                      <a:ea typeface="Rockwell"/>
                      <a:cs typeface="Rockwell"/>
                    </a:rPr>
                    <a:t>wings</a:t>
                  </a:r>
                </a:p>
              </p:txBody>
            </p:sp>
          </p:grpSp>
          <p:sp>
            <p:nvSpPr>
              <p:cNvPr id="229" name="Oval 228"/>
              <p:cNvSpPr/>
              <p:nvPr/>
            </p:nvSpPr>
            <p:spPr>
              <a:xfrm>
                <a:off x="2235020" y="2480599"/>
                <a:ext cx="360388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3336822" y="2480599"/>
                <a:ext cx="360388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4454500" y="2479012"/>
                <a:ext cx="360388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5561065" y="2480599"/>
                <a:ext cx="358800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6661279" y="2479012"/>
                <a:ext cx="360388" cy="364927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tx1"/>
                  </a:solidFill>
                  <a:latin typeface="Rockwell"/>
                  <a:cs typeface="Rockwell"/>
                </a:endParaRPr>
              </a:p>
            </p:txBody>
          </p:sp>
        </p:grpSp>
        <p:sp>
          <p:nvSpPr>
            <p:cNvPr id="274" name="TextBox 273"/>
            <p:cNvSpPr txBox="1"/>
            <p:nvPr/>
          </p:nvSpPr>
          <p:spPr>
            <a:xfrm>
              <a:off x="710" y="2308"/>
              <a:ext cx="3840" cy="528"/>
            </a:xfrm>
            <a:prstGeom prst="rect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475A8D"/>
                </a:solidFill>
                <a:latin typeface="Candara" pitchFamily="34" charset="0"/>
              </a:endParaRPr>
            </a:p>
          </p:txBody>
        </p:sp>
      </p:grpSp>
      <p:pic>
        <p:nvPicPr>
          <p:cNvPr id="153" name="Picture 15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395" y="1252344"/>
            <a:ext cx="2534827" cy="359782"/>
          </a:xfrm>
          <a:prstGeom prst="rect">
            <a:avLst/>
          </a:prstGeom>
        </p:spPr>
      </p:pic>
      <p:sp>
        <p:nvSpPr>
          <p:cNvPr id="154" name="Content Placeholder 2"/>
          <p:cNvSpPr txBox="1">
            <a:spLocks/>
          </p:cNvSpPr>
          <p:nvPr/>
        </p:nvSpPr>
        <p:spPr>
          <a:xfrm>
            <a:off x="543748" y="1230629"/>
            <a:ext cx="2993437" cy="548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Data: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7337189" y="1919709"/>
            <a:ext cx="1073033" cy="762827"/>
            <a:chOff x="7337189" y="1919709"/>
            <a:chExt cx="1073033" cy="762827"/>
          </a:xfrm>
        </p:grpSpPr>
        <p:sp>
          <p:nvSpPr>
            <p:cNvPr id="6" name="Right Brace 5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ight Brace 154"/>
            <p:cNvSpPr/>
            <p:nvPr/>
          </p:nvSpPr>
          <p:spPr>
            <a:xfrm>
              <a:off x="7337189" y="2378837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72962" y="1919709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 smtClean="0">
                  <a:latin typeface="Times New Roman"/>
                  <a:cs typeface="Times New Roman"/>
                </a:rPr>
                <a:t>y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(1)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7572962" y="231217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>
                  <a:latin typeface="Times New Roman"/>
                  <a:cs typeface="Times New Roman"/>
                </a:rPr>
                <a:t>x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(1)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7337189" y="2819400"/>
            <a:ext cx="1073033" cy="762827"/>
            <a:chOff x="7337189" y="1919709"/>
            <a:chExt cx="1073033" cy="762827"/>
          </a:xfrm>
        </p:grpSpPr>
        <p:sp>
          <p:nvSpPr>
            <p:cNvPr id="158" name="Right Brace 157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ight Brace 158"/>
            <p:cNvSpPr/>
            <p:nvPr/>
          </p:nvSpPr>
          <p:spPr>
            <a:xfrm>
              <a:off x="7337189" y="2378837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7572962" y="1919709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 smtClean="0">
                  <a:latin typeface="Times New Roman"/>
                  <a:cs typeface="Times New Roman"/>
                </a:rPr>
                <a:t>y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(2)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572962" y="231217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>
                  <a:latin typeface="Times New Roman"/>
                  <a:cs typeface="Times New Roman"/>
                </a:rPr>
                <a:t>x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(2)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7339013" y="3678595"/>
            <a:ext cx="1073033" cy="762827"/>
            <a:chOff x="7337189" y="1919709"/>
            <a:chExt cx="1073033" cy="762827"/>
          </a:xfrm>
        </p:grpSpPr>
        <p:sp>
          <p:nvSpPr>
            <p:cNvPr id="163" name="Right Brace 162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ight Brace 163"/>
            <p:cNvSpPr/>
            <p:nvPr/>
          </p:nvSpPr>
          <p:spPr>
            <a:xfrm>
              <a:off x="7337189" y="2378837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7572962" y="1919709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 smtClean="0">
                  <a:latin typeface="Times New Roman"/>
                  <a:cs typeface="Times New Roman"/>
                </a:rPr>
                <a:t>y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(3)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7572962" y="231217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>
                  <a:latin typeface="Times New Roman"/>
                  <a:cs typeface="Times New Roman"/>
                </a:rPr>
                <a:t>x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(3)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7339249" y="4557713"/>
            <a:ext cx="1073033" cy="762827"/>
            <a:chOff x="7337189" y="1919709"/>
            <a:chExt cx="1073033" cy="762827"/>
          </a:xfrm>
        </p:grpSpPr>
        <p:sp>
          <p:nvSpPr>
            <p:cNvPr id="168" name="Right Brace 167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ight Brace 168"/>
            <p:cNvSpPr/>
            <p:nvPr/>
          </p:nvSpPr>
          <p:spPr>
            <a:xfrm>
              <a:off x="7337189" y="2378837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572962" y="1919709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 smtClean="0">
                  <a:latin typeface="Times New Roman"/>
                  <a:cs typeface="Times New Roman"/>
                </a:rPr>
                <a:t>y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(4)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572962" y="231217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>
                  <a:latin typeface="Times New Roman"/>
                  <a:cs typeface="Times New Roman"/>
                </a:rPr>
                <a:t>x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(4)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522717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Box 273"/>
          <p:cNvSpPr txBox="1"/>
          <p:nvPr/>
        </p:nvSpPr>
        <p:spPr bwMode="auto">
          <a:xfrm>
            <a:off x="1138025" y="4774805"/>
            <a:ext cx="6336731" cy="146620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defRPr/>
            </a:pPr>
            <a:endParaRPr lang="en-US" sz="1800">
              <a:solidFill>
                <a:srgbClr val="475A8D"/>
              </a:solidFill>
              <a:latin typeface="Candara" pitchFamily="34" charset="0"/>
            </a:endParaRPr>
          </a:p>
        </p:txBody>
      </p:sp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/>
              <a:t>Dataset for Supervised </a:t>
            </a:r>
            <a:br>
              <a:rPr lang="en-US" sz="3600" dirty="0" smtClean="0"/>
            </a:br>
            <a:r>
              <a:rPr lang="en-US" sz="3600" dirty="0" smtClean="0"/>
              <a:t>Handwriting Recognition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5C1AC-3F6C-4163-AEBF-7557DCBE3682}" type="slidenum">
              <a:rPr lang="en-US"/>
              <a:pPr>
                <a:defRPr/>
              </a:pPr>
              <a:t>8</a:t>
            </a:fld>
            <a:endParaRPr lang="en-US"/>
          </a:p>
        </p:txBody>
      </p:sp>
      <p:pic>
        <p:nvPicPr>
          <p:cNvPr id="153" name="Picture 15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395" y="1252344"/>
            <a:ext cx="2534827" cy="359782"/>
          </a:xfrm>
          <a:prstGeom prst="rect">
            <a:avLst/>
          </a:prstGeom>
        </p:spPr>
      </p:pic>
      <p:sp>
        <p:nvSpPr>
          <p:cNvPr id="154" name="Content Placeholder 2"/>
          <p:cNvSpPr txBox="1">
            <a:spLocks/>
          </p:cNvSpPr>
          <p:nvPr/>
        </p:nvSpPr>
        <p:spPr>
          <a:xfrm>
            <a:off x="543748" y="1230629"/>
            <a:ext cx="2993437" cy="548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Data:</a:t>
            </a: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b="73295"/>
          <a:stretch/>
        </p:blipFill>
        <p:spPr>
          <a:xfrm>
            <a:off x="1811395" y="2277323"/>
            <a:ext cx="5658811" cy="968316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5"/>
          <a:srcRect t="34090" b="34091"/>
          <a:stretch/>
        </p:blipFill>
        <p:spPr>
          <a:xfrm>
            <a:off x="1285204" y="3570217"/>
            <a:ext cx="5658810" cy="1153738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6"/>
          <a:srcRect t="69999" b="-1723"/>
          <a:stretch/>
        </p:blipFill>
        <p:spPr>
          <a:xfrm>
            <a:off x="1275126" y="5048732"/>
            <a:ext cx="5658809" cy="1150305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Figures from (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Chatzis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Demiris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2013)</a:t>
            </a:r>
          </a:p>
        </p:txBody>
      </p:sp>
      <p:sp>
        <p:nvSpPr>
          <p:cNvPr id="132" name="TextBox 273"/>
          <p:cNvSpPr txBox="1"/>
          <p:nvPr/>
        </p:nvSpPr>
        <p:spPr bwMode="auto">
          <a:xfrm>
            <a:off x="1133474" y="1779431"/>
            <a:ext cx="6336731" cy="146620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defRPr/>
            </a:pPr>
            <a:endParaRPr lang="en-US" sz="1800">
              <a:solidFill>
                <a:srgbClr val="475A8D"/>
              </a:solidFill>
              <a:latin typeface="Candara" pitchFamily="34" charset="0"/>
            </a:endParaRPr>
          </a:p>
        </p:txBody>
      </p:sp>
      <p:sp>
        <p:nvSpPr>
          <p:cNvPr id="133" name="Oval 132"/>
          <p:cNvSpPr/>
          <p:nvPr/>
        </p:nvSpPr>
        <p:spPr bwMode="auto">
          <a:xfrm>
            <a:off x="2118346" y="1925563"/>
            <a:ext cx="360363" cy="365125"/>
          </a:xfrm>
          <a:prstGeom prst="ellipse">
            <a:avLst/>
          </a:prstGeom>
          <a:solidFill>
            <a:schemeClr val="accent6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u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34" name="Oval 133"/>
          <p:cNvSpPr/>
          <p:nvPr/>
        </p:nvSpPr>
        <p:spPr bwMode="auto">
          <a:xfrm>
            <a:off x="3172014" y="1925083"/>
            <a:ext cx="360362" cy="365125"/>
          </a:xfrm>
          <a:prstGeom prst="ellipse">
            <a:avLst/>
          </a:prstGeom>
          <a:solidFill>
            <a:schemeClr val="accent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/>
                <a:cs typeface="Rockwell"/>
              </a:rPr>
              <a:t>e</a:t>
            </a:r>
          </a:p>
        </p:txBody>
      </p:sp>
      <p:sp>
        <p:nvSpPr>
          <p:cNvPr id="135" name="Oval 134"/>
          <p:cNvSpPr/>
          <p:nvPr/>
        </p:nvSpPr>
        <p:spPr bwMode="auto">
          <a:xfrm>
            <a:off x="4251491" y="1936915"/>
            <a:ext cx="360362" cy="365125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/>
                <a:cs typeface="Rockwell"/>
              </a:rPr>
              <a:t>p</a:t>
            </a:r>
          </a:p>
        </p:txBody>
      </p:sp>
      <p:sp>
        <p:nvSpPr>
          <p:cNvPr id="136" name="Oval 135"/>
          <p:cNvSpPr/>
          <p:nvPr/>
        </p:nvSpPr>
        <p:spPr bwMode="auto">
          <a:xfrm>
            <a:off x="5250768" y="1935163"/>
            <a:ext cx="360363" cy="365125"/>
          </a:xfrm>
          <a:prstGeom prst="ellipse">
            <a:avLst/>
          </a:prstGeom>
          <a:solidFill>
            <a:schemeClr val="accent3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/>
                <a:cs typeface="Rockwell"/>
              </a:rPr>
              <a:t>c</a:t>
            </a:r>
          </a:p>
        </p:txBody>
      </p:sp>
      <p:sp>
        <p:nvSpPr>
          <p:cNvPr id="137" name="Oval 136"/>
          <p:cNvSpPr/>
          <p:nvPr/>
        </p:nvSpPr>
        <p:spPr bwMode="auto">
          <a:xfrm>
            <a:off x="5791678" y="1933575"/>
            <a:ext cx="360362" cy="36512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/>
                <a:cs typeface="Rockwell"/>
              </a:rPr>
              <a:t>t</a:t>
            </a:r>
          </a:p>
        </p:txBody>
      </p:sp>
      <p:sp>
        <p:nvSpPr>
          <p:cNvPr id="138" name="TextBox 137"/>
          <p:cNvSpPr txBox="1"/>
          <p:nvPr/>
        </p:nvSpPr>
        <p:spPr bwMode="auto">
          <a:xfrm>
            <a:off x="1100138" y="1802931"/>
            <a:ext cx="963612" cy="363537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6"/>
                </a:solidFill>
                <a:latin typeface="+mn-lt"/>
                <a:cs typeface="+mn-cs"/>
              </a:rPr>
              <a:t>Sample 1:</a:t>
            </a:r>
          </a:p>
        </p:txBody>
      </p:sp>
      <p:grpSp>
        <p:nvGrpSpPr>
          <p:cNvPr id="150" name="Group 149"/>
          <p:cNvGrpSpPr/>
          <p:nvPr/>
        </p:nvGrpSpPr>
        <p:grpSpPr>
          <a:xfrm>
            <a:off x="7576168" y="1926048"/>
            <a:ext cx="1062954" cy="1198670"/>
            <a:chOff x="7337189" y="1908842"/>
            <a:chExt cx="1062954" cy="1198670"/>
          </a:xfrm>
        </p:grpSpPr>
        <p:sp>
          <p:nvSpPr>
            <p:cNvPr id="151" name="Right Brace 150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ight Brace 151"/>
            <p:cNvSpPr/>
            <p:nvPr/>
          </p:nvSpPr>
          <p:spPr>
            <a:xfrm>
              <a:off x="7337189" y="2449397"/>
              <a:ext cx="160279" cy="658115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562883" y="1908842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 smtClean="0">
                  <a:latin typeface="Times New Roman"/>
                  <a:cs typeface="Times New Roman"/>
                </a:rPr>
                <a:t>y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(1)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7562883" y="2553805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>
                  <a:latin typeface="Times New Roman"/>
                  <a:cs typeface="Times New Roman"/>
                </a:rPr>
                <a:t>x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(1)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</p:grpSp>
      <p:sp>
        <p:nvSpPr>
          <p:cNvPr id="174" name="Oval 173"/>
          <p:cNvSpPr/>
          <p:nvPr/>
        </p:nvSpPr>
        <p:spPr bwMode="auto">
          <a:xfrm>
            <a:off x="2651267" y="1925083"/>
            <a:ext cx="360363" cy="365125"/>
          </a:xfrm>
          <a:prstGeom prst="ellipse">
            <a:avLst/>
          </a:prstGeom>
          <a:solidFill>
            <a:schemeClr val="accent4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n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75" name="Oval 174"/>
          <p:cNvSpPr/>
          <p:nvPr/>
        </p:nvSpPr>
        <p:spPr bwMode="auto">
          <a:xfrm>
            <a:off x="3731102" y="1925563"/>
            <a:ext cx="360362" cy="3651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/>
                <a:cs typeface="Rockwell"/>
              </a:rPr>
              <a:t>x</a:t>
            </a:r>
          </a:p>
        </p:txBody>
      </p:sp>
      <p:sp>
        <p:nvSpPr>
          <p:cNvPr id="176" name="Oval 175"/>
          <p:cNvSpPr/>
          <p:nvPr/>
        </p:nvSpPr>
        <p:spPr bwMode="auto">
          <a:xfrm>
            <a:off x="4769039" y="1936915"/>
            <a:ext cx="360362" cy="365125"/>
          </a:xfrm>
          <a:prstGeom prst="ellipse">
            <a:avLst/>
          </a:prstGeom>
          <a:solidFill>
            <a:schemeClr val="accent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/>
                <a:cs typeface="Rockwell"/>
              </a:rPr>
              <a:t>e</a:t>
            </a:r>
          </a:p>
        </p:txBody>
      </p:sp>
      <p:sp>
        <p:nvSpPr>
          <p:cNvPr id="177" name="Oval 176"/>
          <p:cNvSpPr/>
          <p:nvPr/>
        </p:nvSpPr>
        <p:spPr bwMode="auto">
          <a:xfrm>
            <a:off x="6858793" y="1936915"/>
            <a:ext cx="360363" cy="36512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/>
                <a:cs typeface="Rockwell"/>
              </a:rPr>
              <a:t>d</a:t>
            </a:r>
          </a:p>
        </p:txBody>
      </p:sp>
      <p:sp>
        <p:nvSpPr>
          <p:cNvPr id="178" name="Oval 177"/>
          <p:cNvSpPr/>
          <p:nvPr/>
        </p:nvSpPr>
        <p:spPr bwMode="auto">
          <a:xfrm>
            <a:off x="6348056" y="1936915"/>
            <a:ext cx="360362" cy="365125"/>
          </a:xfrm>
          <a:prstGeom prst="ellipse">
            <a:avLst/>
          </a:prstGeom>
          <a:solidFill>
            <a:schemeClr val="accent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/>
                <a:cs typeface="Rockwell"/>
              </a:rPr>
              <a:t>e</a:t>
            </a:r>
          </a:p>
        </p:txBody>
      </p:sp>
      <p:sp>
        <p:nvSpPr>
          <p:cNvPr id="179" name="TextBox 273"/>
          <p:cNvSpPr txBox="1"/>
          <p:nvPr/>
        </p:nvSpPr>
        <p:spPr bwMode="auto">
          <a:xfrm>
            <a:off x="1138025" y="3277118"/>
            <a:ext cx="6336731" cy="146620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defRPr/>
            </a:pPr>
            <a:endParaRPr lang="en-US" sz="1800">
              <a:solidFill>
                <a:srgbClr val="475A8D"/>
              </a:solidFill>
              <a:latin typeface="Candara" pitchFamily="34" charset="0"/>
            </a:endParaRPr>
          </a:p>
        </p:txBody>
      </p:sp>
      <p:sp>
        <p:nvSpPr>
          <p:cNvPr id="180" name="Oval 179"/>
          <p:cNvSpPr/>
          <p:nvPr/>
        </p:nvSpPr>
        <p:spPr bwMode="auto">
          <a:xfrm>
            <a:off x="2122897" y="3423250"/>
            <a:ext cx="360363" cy="365125"/>
          </a:xfrm>
          <a:prstGeom prst="ellipse">
            <a:avLst/>
          </a:prstGeom>
          <a:solidFill>
            <a:schemeClr val="accent6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v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81" name="Oval 180"/>
          <p:cNvSpPr/>
          <p:nvPr/>
        </p:nvSpPr>
        <p:spPr bwMode="auto">
          <a:xfrm>
            <a:off x="3176565" y="3422770"/>
            <a:ext cx="360362" cy="365125"/>
          </a:xfrm>
          <a:prstGeom prst="ellipse">
            <a:avLst/>
          </a:prstGeom>
          <a:solidFill>
            <a:schemeClr val="bg2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l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82" name="Oval 181"/>
          <p:cNvSpPr/>
          <p:nvPr/>
        </p:nvSpPr>
        <p:spPr bwMode="auto">
          <a:xfrm>
            <a:off x="4256042" y="3434602"/>
            <a:ext cx="360362" cy="365125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a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83" name="Oval 182"/>
          <p:cNvSpPr/>
          <p:nvPr/>
        </p:nvSpPr>
        <p:spPr bwMode="auto">
          <a:xfrm>
            <a:off x="5255319" y="3432850"/>
            <a:ext cx="360363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tx1"/>
                </a:solidFill>
                <a:latin typeface="Rockwell"/>
                <a:cs typeface="Rockwell"/>
              </a:rPr>
              <a:t>i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84" name="Oval 183"/>
          <p:cNvSpPr/>
          <p:nvPr/>
        </p:nvSpPr>
        <p:spPr bwMode="auto">
          <a:xfrm>
            <a:off x="5796229" y="3431262"/>
            <a:ext cx="360362" cy="365125"/>
          </a:xfrm>
          <a:prstGeom prst="ellipse">
            <a:avLst/>
          </a:prstGeom>
          <a:solidFill>
            <a:schemeClr val="accent3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c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85" name="TextBox 184"/>
          <p:cNvSpPr txBox="1"/>
          <p:nvPr/>
        </p:nvSpPr>
        <p:spPr bwMode="auto">
          <a:xfrm>
            <a:off x="1104689" y="3300618"/>
            <a:ext cx="963612" cy="363537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6"/>
                </a:solidFill>
                <a:latin typeface="+mn-lt"/>
                <a:cs typeface="+mn-cs"/>
              </a:rPr>
              <a:t>Sample </a:t>
            </a:r>
            <a:r>
              <a:rPr lang="en-US" sz="1400" dirty="0" smtClean="0">
                <a:solidFill>
                  <a:schemeClr val="accent6"/>
                </a:solidFill>
                <a:latin typeface="+mn-lt"/>
                <a:cs typeface="+mn-cs"/>
              </a:rPr>
              <a:t>2:</a:t>
            </a:r>
            <a:endParaRPr lang="en-US" sz="1400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sp>
        <p:nvSpPr>
          <p:cNvPr id="191" name="Oval 190"/>
          <p:cNvSpPr/>
          <p:nvPr/>
        </p:nvSpPr>
        <p:spPr bwMode="auto">
          <a:xfrm>
            <a:off x="2655818" y="3422770"/>
            <a:ext cx="360363" cy="3651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o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92" name="Oval 191"/>
          <p:cNvSpPr/>
          <p:nvPr/>
        </p:nvSpPr>
        <p:spPr bwMode="auto">
          <a:xfrm>
            <a:off x="3735653" y="3423250"/>
            <a:ext cx="360362" cy="365125"/>
          </a:xfrm>
          <a:prstGeom prst="ellipse">
            <a:avLst/>
          </a:prstGeom>
          <a:solidFill>
            <a:srgbClr val="C32D2E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c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93" name="Oval 192"/>
          <p:cNvSpPr/>
          <p:nvPr/>
        </p:nvSpPr>
        <p:spPr bwMode="auto">
          <a:xfrm>
            <a:off x="4773590" y="3434602"/>
            <a:ext cx="360362" cy="365125"/>
          </a:xfrm>
          <a:prstGeom prst="ellipse">
            <a:avLst/>
          </a:prstGeom>
          <a:solidFill>
            <a:schemeClr val="accent4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n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98" name="Oval 197"/>
          <p:cNvSpPr/>
          <p:nvPr/>
        </p:nvSpPr>
        <p:spPr bwMode="auto">
          <a:xfrm>
            <a:off x="2122897" y="4920937"/>
            <a:ext cx="360363" cy="365125"/>
          </a:xfrm>
          <a:prstGeom prst="ellipse">
            <a:avLst/>
          </a:prstGeom>
          <a:solidFill>
            <a:schemeClr val="accent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e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204" name="Oval 203"/>
          <p:cNvSpPr/>
          <p:nvPr/>
        </p:nvSpPr>
        <p:spPr bwMode="auto">
          <a:xfrm>
            <a:off x="3176565" y="4920457"/>
            <a:ext cx="360362" cy="365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b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205" name="Oval 204"/>
          <p:cNvSpPr/>
          <p:nvPr/>
        </p:nvSpPr>
        <p:spPr bwMode="auto">
          <a:xfrm>
            <a:off x="4256042" y="4932289"/>
            <a:ext cx="360362" cy="365125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a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206" name="Oval 205"/>
          <p:cNvSpPr/>
          <p:nvPr/>
        </p:nvSpPr>
        <p:spPr bwMode="auto">
          <a:xfrm>
            <a:off x="5255319" y="4930537"/>
            <a:ext cx="360363" cy="365125"/>
          </a:xfrm>
          <a:prstGeom prst="ellipse">
            <a:avLst/>
          </a:prstGeom>
          <a:solidFill>
            <a:schemeClr val="accent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e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207" name="Oval 206"/>
          <p:cNvSpPr/>
          <p:nvPr/>
        </p:nvSpPr>
        <p:spPr bwMode="auto">
          <a:xfrm>
            <a:off x="5796229" y="4928949"/>
            <a:ext cx="360362" cy="365125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/>
                <a:cs typeface="Rockwell"/>
              </a:rPr>
              <a:t>s</a:t>
            </a:r>
          </a:p>
        </p:txBody>
      </p:sp>
      <p:sp>
        <p:nvSpPr>
          <p:cNvPr id="208" name="TextBox 207"/>
          <p:cNvSpPr txBox="1"/>
          <p:nvPr/>
        </p:nvSpPr>
        <p:spPr bwMode="auto">
          <a:xfrm>
            <a:off x="1104689" y="4798305"/>
            <a:ext cx="963612" cy="363537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6"/>
                </a:solidFill>
                <a:latin typeface="+mn-lt"/>
                <a:cs typeface="+mn-cs"/>
              </a:rPr>
              <a:t>Sample </a:t>
            </a:r>
            <a:r>
              <a:rPr lang="en-US" sz="1400" dirty="0" smtClean="0">
                <a:solidFill>
                  <a:schemeClr val="accent6"/>
                </a:solidFill>
                <a:latin typeface="+mn-lt"/>
                <a:cs typeface="+mn-cs"/>
              </a:rPr>
              <a:t>2:</a:t>
            </a:r>
            <a:endParaRPr lang="en-US" sz="1400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sp>
        <p:nvSpPr>
          <p:cNvPr id="214" name="Oval 213"/>
          <p:cNvSpPr/>
          <p:nvPr/>
        </p:nvSpPr>
        <p:spPr bwMode="auto">
          <a:xfrm>
            <a:off x="2655818" y="4920457"/>
            <a:ext cx="360363" cy="36512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m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215" name="Oval 214"/>
          <p:cNvSpPr/>
          <p:nvPr/>
        </p:nvSpPr>
        <p:spPr bwMode="auto">
          <a:xfrm>
            <a:off x="3735653" y="4920937"/>
            <a:ext cx="360362" cy="3651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r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216" name="Oval 215"/>
          <p:cNvSpPr/>
          <p:nvPr/>
        </p:nvSpPr>
        <p:spPr bwMode="auto">
          <a:xfrm>
            <a:off x="4773590" y="4932289"/>
            <a:ext cx="360362" cy="365125"/>
          </a:xfrm>
          <a:prstGeom prst="ellipse">
            <a:avLst/>
          </a:prstGeom>
          <a:solidFill>
            <a:schemeClr val="accent3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c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grpSp>
        <p:nvGrpSpPr>
          <p:cNvPr id="217" name="Group 216"/>
          <p:cNvGrpSpPr/>
          <p:nvPr/>
        </p:nvGrpSpPr>
        <p:grpSpPr>
          <a:xfrm>
            <a:off x="7580719" y="3356756"/>
            <a:ext cx="1072797" cy="1187804"/>
            <a:chOff x="7337425" y="1919709"/>
            <a:chExt cx="1072797" cy="1187804"/>
          </a:xfrm>
        </p:grpSpPr>
        <p:sp>
          <p:nvSpPr>
            <p:cNvPr id="218" name="Right Brace 217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ight Brace 218"/>
            <p:cNvSpPr/>
            <p:nvPr/>
          </p:nvSpPr>
          <p:spPr>
            <a:xfrm>
              <a:off x="7339249" y="2426285"/>
              <a:ext cx="158455" cy="681228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7572962" y="1919709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 smtClean="0">
                  <a:latin typeface="Times New Roman"/>
                  <a:cs typeface="Times New Roman"/>
                </a:rPr>
                <a:t>y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(2)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7572962" y="2593835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>
                  <a:latin typeface="Times New Roman"/>
                  <a:cs typeface="Times New Roman"/>
                </a:rPr>
                <a:t>x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(2)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7582543" y="4890569"/>
            <a:ext cx="1073033" cy="1227078"/>
            <a:chOff x="7337189" y="1919709"/>
            <a:chExt cx="1073033" cy="1227078"/>
          </a:xfrm>
        </p:grpSpPr>
        <p:sp>
          <p:nvSpPr>
            <p:cNvPr id="234" name="Right Brace 233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ight Brace 234"/>
            <p:cNvSpPr/>
            <p:nvPr/>
          </p:nvSpPr>
          <p:spPr>
            <a:xfrm>
              <a:off x="7337189" y="2419157"/>
              <a:ext cx="160515" cy="727630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7572962" y="1919709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 smtClean="0">
                  <a:latin typeface="Times New Roman"/>
                  <a:cs typeface="Times New Roman"/>
                </a:rPr>
                <a:t>y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(3)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7572962" y="2587456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>
                  <a:latin typeface="Times New Roman"/>
                  <a:cs typeface="Times New Roman"/>
                </a:rPr>
                <a:t>x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(3)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35680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273"/>
          <p:cNvSpPr txBox="1"/>
          <p:nvPr/>
        </p:nvSpPr>
        <p:spPr bwMode="auto">
          <a:xfrm>
            <a:off x="1168358" y="4224613"/>
            <a:ext cx="6336731" cy="213173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defRPr/>
            </a:pPr>
            <a:endParaRPr lang="en-US" sz="1800">
              <a:solidFill>
                <a:srgbClr val="475A8D"/>
              </a:solidFill>
              <a:latin typeface="Candara" pitchFamily="34" charset="0"/>
            </a:endParaRPr>
          </a:p>
        </p:txBody>
      </p:sp>
      <p:sp>
        <p:nvSpPr>
          <p:cNvPr id="132" name="TextBox 273"/>
          <p:cNvSpPr txBox="1"/>
          <p:nvPr/>
        </p:nvSpPr>
        <p:spPr bwMode="auto">
          <a:xfrm>
            <a:off x="1133474" y="1779431"/>
            <a:ext cx="6336731" cy="220206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defRPr/>
            </a:pPr>
            <a:endParaRPr lang="en-US" sz="1800">
              <a:solidFill>
                <a:srgbClr val="475A8D"/>
              </a:solidFill>
              <a:latin typeface="Candara" pitchFamily="34" charset="0"/>
            </a:endParaRPr>
          </a:p>
        </p:txBody>
      </p:sp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/>
              <a:t>Dataset for Supervised </a:t>
            </a:r>
            <a:br>
              <a:rPr lang="en-US" sz="3600" dirty="0" smtClean="0"/>
            </a:br>
            <a:r>
              <a:rPr lang="en-US" sz="3600" dirty="0" smtClean="0"/>
              <a:t>Phoneme (Speech) Recognition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5C1AC-3F6C-4163-AEBF-7557DCBE3682}" type="slidenum">
              <a:rPr lang="en-US"/>
              <a:pPr>
                <a:defRPr/>
              </a:pPr>
              <a:t>9</a:t>
            </a:fld>
            <a:endParaRPr lang="en-US"/>
          </a:p>
        </p:txBody>
      </p:sp>
      <p:pic>
        <p:nvPicPr>
          <p:cNvPr id="153" name="Picture 15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395" y="1252344"/>
            <a:ext cx="2534827" cy="359782"/>
          </a:xfrm>
          <a:prstGeom prst="rect">
            <a:avLst/>
          </a:prstGeom>
        </p:spPr>
      </p:pic>
      <p:sp>
        <p:nvSpPr>
          <p:cNvPr id="154" name="Content Placeholder 2"/>
          <p:cNvSpPr txBox="1">
            <a:spLocks/>
          </p:cNvSpPr>
          <p:nvPr/>
        </p:nvSpPr>
        <p:spPr>
          <a:xfrm>
            <a:off x="543748" y="1230629"/>
            <a:ext cx="2993437" cy="548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Data:</a:t>
            </a:r>
            <a:endParaRPr lang="en-US" sz="2000" dirty="0"/>
          </a:p>
        </p:txBody>
      </p:sp>
      <p:sp>
        <p:nvSpPr>
          <p:cNvPr id="114" name="TextBox 113"/>
          <p:cNvSpPr txBox="1"/>
          <p:nvPr/>
        </p:nvSpPr>
        <p:spPr>
          <a:xfrm>
            <a:off x="0" y="6515289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Figures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from (Jansen &amp;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Niyogi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2013)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3" name="Oval 132"/>
          <p:cNvSpPr/>
          <p:nvPr/>
        </p:nvSpPr>
        <p:spPr bwMode="auto">
          <a:xfrm>
            <a:off x="2118346" y="1925563"/>
            <a:ext cx="360363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h#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34" name="Oval 133"/>
          <p:cNvSpPr/>
          <p:nvPr/>
        </p:nvSpPr>
        <p:spPr bwMode="auto">
          <a:xfrm>
            <a:off x="3172014" y="1925083"/>
            <a:ext cx="360362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 smtClean="0">
                <a:solidFill>
                  <a:schemeClr val="tx1"/>
                </a:solidFill>
                <a:latin typeface="Rockwell"/>
                <a:cs typeface="Rockwell"/>
              </a:rPr>
              <a:t>ih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35" name="Oval 134"/>
          <p:cNvSpPr/>
          <p:nvPr/>
        </p:nvSpPr>
        <p:spPr bwMode="auto">
          <a:xfrm>
            <a:off x="4251491" y="1936915"/>
            <a:ext cx="360362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w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36" name="Oval 135"/>
          <p:cNvSpPr/>
          <p:nvPr/>
        </p:nvSpPr>
        <p:spPr bwMode="auto">
          <a:xfrm>
            <a:off x="5250768" y="1935163"/>
            <a:ext cx="360363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/>
                <a:cs typeface="Rockwell"/>
              </a:rPr>
              <a:t>z</a:t>
            </a:r>
          </a:p>
        </p:txBody>
      </p:sp>
      <p:sp>
        <p:nvSpPr>
          <p:cNvPr id="137" name="Oval 136"/>
          <p:cNvSpPr/>
          <p:nvPr/>
        </p:nvSpPr>
        <p:spPr bwMode="auto">
          <a:xfrm>
            <a:off x="5791678" y="1933575"/>
            <a:ext cx="360362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 smtClean="0">
                <a:solidFill>
                  <a:schemeClr val="tx1"/>
                </a:solidFill>
                <a:latin typeface="Rockwell"/>
                <a:cs typeface="Rockwell"/>
              </a:rPr>
              <a:t>iy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38" name="TextBox 137"/>
          <p:cNvSpPr txBox="1"/>
          <p:nvPr/>
        </p:nvSpPr>
        <p:spPr bwMode="auto">
          <a:xfrm>
            <a:off x="1100138" y="1802931"/>
            <a:ext cx="963612" cy="363537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6"/>
                </a:solidFill>
                <a:latin typeface="+mn-lt"/>
                <a:cs typeface="+mn-cs"/>
              </a:rPr>
              <a:t>Sample 1:</a:t>
            </a:r>
          </a:p>
        </p:txBody>
      </p:sp>
      <p:grpSp>
        <p:nvGrpSpPr>
          <p:cNvPr id="150" name="Group 149"/>
          <p:cNvGrpSpPr/>
          <p:nvPr/>
        </p:nvGrpSpPr>
        <p:grpSpPr>
          <a:xfrm>
            <a:off x="7576168" y="1926048"/>
            <a:ext cx="1062954" cy="1527727"/>
            <a:chOff x="7337189" y="1908842"/>
            <a:chExt cx="1062954" cy="1527727"/>
          </a:xfrm>
        </p:grpSpPr>
        <p:sp>
          <p:nvSpPr>
            <p:cNvPr id="151" name="Right Brace 150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ight Brace 151"/>
            <p:cNvSpPr/>
            <p:nvPr/>
          </p:nvSpPr>
          <p:spPr>
            <a:xfrm>
              <a:off x="7337189" y="2778454"/>
              <a:ext cx="160279" cy="658115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562883" y="1908842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 smtClean="0">
                  <a:latin typeface="Times New Roman"/>
                  <a:cs typeface="Times New Roman"/>
                </a:rPr>
                <a:t>y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(1)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7562883" y="2882862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>
                  <a:latin typeface="Times New Roman"/>
                  <a:cs typeface="Times New Roman"/>
                </a:rPr>
                <a:t>x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(1)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</p:grpSp>
      <p:sp>
        <p:nvSpPr>
          <p:cNvPr id="174" name="Oval 173"/>
          <p:cNvSpPr/>
          <p:nvPr/>
        </p:nvSpPr>
        <p:spPr bwMode="auto">
          <a:xfrm>
            <a:off x="2651267" y="1925083"/>
            <a:ext cx="360363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dh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75" name="Oval 174"/>
          <p:cNvSpPr/>
          <p:nvPr/>
        </p:nvSpPr>
        <p:spPr bwMode="auto">
          <a:xfrm>
            <a:off x="3731102" y="1925563"/>
            <a:ext cx="360362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s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76" name="Oval 175"/>
          <p:cNvSpPr/>
          <p:nvPr/>
        </p:nvSpPr>
        <p:spPr bwMode="auto">
          <a:xfrm>
            <a:off x="4769039" y="1936915"/>
            <a:ext cx="360362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uh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77" name="Oval 176"/>
          <p:cNvSpPr/>
          <p:nvPr/>
        </p:nvSpPr>
        <p:spPr bwMode="auto">
          <a:xfrm>
            <a:off x="6858793" y="1936915"/>
            <a:ext cx="360363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 smtClean="0">
                <a:solidFill>
                  <a:schemeClr val="tx1"/>
                </a:solidFill>
                <a:latin typeface="Rockwell"/>
                <a:cs typeface="Rockwell"/>
              </a:rPr>
              <a:t>iy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178" name="Oval 177"/>
          <p:cNvSpPr/>
          <p:nvPr/>
        </p:nvSpPr>
        <p:spPr bwMode="auto">
          <a:xfrm>
            <a:off x="6348056" y="1936915"/>
            <a:ext cx="360362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z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/>
          <a:srcRect l="3042" t="12042" r="47993"/>
          <a:stretch/>
        </p:blipFill>
        <p:spPr>
          <a:xfrm>
            <a:off x="2061448" y="2570332"/>
            <a:ext cx="5100810" cy="128463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/>
          <a:srcRect l="51951" t="11405" r="6535"/>
          <a:stretch/>
        </p:blipFill>
        <p:spPr>
          <a:xfrm>
            <a:off x="2118346" y="4977395"/>
            <a:ext cx="3757600" cy="1293932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 bwMode="auto">
          <a:xfrm>
            <a:off x="2153230" y="4370745"/>
            <a:ext cx="360363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/>
                <a:cs typeface="Rockwell"/>
              </a:rPr>
              <a:t>f</a:t>
            </a:r>
          </a:p>
        </p:txBody>
      </p:sp>
      <p:sp>
        <p:nvSpPr>
          <p:cNvPr id="62" name="Oval 61"/>
          <p:cNvSpPr/>
          <p:nvPr/>
        </p:nvSpPr>
        <p:spPr bwMode="auto">
          <a:xfrm>
            <a:off x="3206898" y="4370265"/>
            <a:ext cx="360362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r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4286375" y="4382097"/>
            <a:ext cx="360362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s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5285652" y="4380345"/>
            <a:ext cx="360363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h#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66" name="TextBox 65"/>
          <p:cNvSpPr txBox="1"/>
          <p:nvPr/>
        </p:nvSpPr>
        <p:spPr bwMode="auto">
          <a:xfrm>
            <a:off x="1135022" y="4248113"/>
            <a:ext cx="963612" cy="363537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6"/>
                </a:solidFill>
                <a:latin typeface="+mn-lt"/>
                <a:cs typeface="+mn-cs"/>
              </a:rPr>
              <a:t>Sample </a:t>
            </a:r>
            <a:r>
              <a:rPr lang="en-US" sz="1400" dirty="0" smtClean="0">
                <a:solidFill>
                  <a:schemeClr val="accent6"/>
                </a:solidFill>
                <a:latin typeface="+mn-lt"/>
                <a:cs typeface="+mn-cs"/>
              </a:rPr>
              <a:t>2:</a:t>
            </a:r>
            <a:endParaRPr lang="en-US" sz="1400" dirty="0">
              <a:solidFill>
                <a:schemeClr val="accent6"/>
              </a:solidFill>
              <a:latin typeface="+mn-lt"/>
              <a:cs typeface="+mn-cs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2686151" y="4370265"/>
            <a:ext cx="360363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 smtClean="0">
                <a:solidFill>
                  <a:schemeClr val="tx1"/>
                </a:solidFill>
                <a:latin typeface="Rockwell"/>
                <a:cs typeface="Rockwell"/>
              </a:rPr>
              <a:t>ao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3765986" y="4370745"/>
            <a:ext cx="360362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ah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4803923" y="4382097"/>
            <a:ext cx="360362" cy="3651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1"/>
                </a:solidFill>
                <a:latin typeface="Rockwell"/>
                <a:cs typeface="Rockwell"/>
              </a:rPr>
              <a:t>s</a:t>
            </a:r>
            <a:endParaRPr lang="en-US" sz="1400" dirty="0">
              <a:solidFill>
                <a:schemeClr val="tx1"/>
              </a:solidFill>
              <a:latin typeface="Rockwell"/>
              <a:cs typeface="Rockwell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7611052" y="4304251"/>
            <a:ext cx="1072797" cy="1701482"/>
            <a:chOff x="7337425" y="1919709"/>
            <a:chExt cx="1072797" cy="1701482"/>
          </a:xfrm>
        </p:grpSpPr>
        <p:sp>
          <p:nvSpPr>
            <p:cNvPr id="71" name="Right Brace 70"/>
            <p:cNvSpPr/>
            <p:nvPr/>
          </p:nvSpPr>
          <p:spPr>
            <a:xfrm>
              <a:off x="7337425" y="1958149"/>
              <a:ext cx="160279" cy="303699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ight Brace 71"/>
            <p:cNvSpPr/>
            <p:nvPr/>
          </p:nvSpPr>
          <p:spPr>
            <a:xfrm>
              <a:off x="7339249" y="2939963"/>
              <a:ext cx="158455" cy="681228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572962" y="1919709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 smtClean="0">
                  <a:latin typeface="Times New Roman"/>
                  <a:cs typeface="Times New Roman"/>
                </a:rPr>
                <a:t>y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(2)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572962" y="3107513"/>
              <a:ext cx="837260" cy="34213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b="1" i="1" dirty="0">
                  <a:latin typeface="Times New Roman"/>
                  <a:cs typeface="Times New Roman"/>
                </a:rPr>
                <a:t>x</a:t>
              </a:r>
              <a:r>
                <a:rPr lang="en-US" b="1" i="1" baseline="30000" dirty="0" smtClean="0">
                  <a:latin typeface="Times New Roman"/>
                  <a:cs typeface="Times New Roman"/>
                </a:rPr>
                <a:t>(2)</a:t>
              </a:r>
              <a:endParaRPr lang="en-US" b="1" i="1" dirty="0" smtClean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913515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bit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41715</TotalTime>
  <Words>4192</Words>
  <Application>Microsoft Macintosh PowerPoint</Application>
  <PresentationFormat>On-screen Show (4:3)</PresentationFormat>
  <Paragraphs>1191</Paragraphs>
  <Slides>63</Slides>
  <Notes>36</Notes>
  <HiddenSlides>2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Office Theme</vt:lpstr>
      <vt:lpstr>Network</vt:lpstr>
      <vt:lpstr>Contemporary Portrait</vt:lpstr>
      <vt:lpstr>1_Office Theme</vt:lpstr>
      <vt:lpstr>2_Office Theme</vt:lpstr>
      <vt:lpstr>Equation</vt:lpstr>
      <vt:lpstr>Directed Graphical Models (aka. Bayesian Networks)</vt:lpstr>
      <vt:lpstr>Reminders</vt:lpstr>
      <vt:lpstr>Outline</vt:lpstr>
      <vt:lpstr>Motivation</vt:lpstr>
      <vt:lpstr>Structured Prediction</vt:lpstr>
      <vt:lpstr>Structured Prediction Examples</vt:lpstr>
      <vt:lpstr>Dataset for Supervised  Part-of-Speech (POS) Tagging</vt:lpstr>
      <vt:lpstr>Dataset for Supervised  Handwriting Recognition</vt:lpstr>
      <vt:lpstr>Dataset for Supervised  Phoneme (Speech) Recognition</vt:lpstr>
      <vt:lpstr>Word Alignment / Phrase Extraction</vt:lpstr>
      <vt:lpstr>Congressional Voting</vt:lpstr>
      <vt:lpstr>Structured Prediction Examples</vt:lpstr>
      <vt:lpstr>Case Study: Object Recognition</vt:lpstr>
      <vt:lpstr>Case Study: Object Recognition</vt:lpstr>
      <vt:lpstr>Case Study: Object Recognition</vt:lpstr>
      <vt:lpstr>Case Study: Object Recognition</vt:lpstr>
      <vt:lpstr>Structured Prediction</vt:lpstr>
      <vt:lpstr>Machine Learning</vt:lpstr>
      <vt:lpstr>Machine Learning</vt:lpstr>
      <vt:lpstr>Background</vt:lpstr>
      <vt:lpstr>Background: Chain Rule of Probability</vt:lpstr>
      <vt:lpstr>Background: Conditional Independence</vt:lpstr>
      <vt:lpstr>Directed Graphical Models</vt:lpstr>
      <vt:lpstr>Whiteboard</vt:lpstr>
      <vt:lpstr>Bayesian Network</vt:lpstr>
      <vt:lpstr>Bayesian Network</vt:lpstr>
      <vt:lpstr>Bayesian Network</vt:lpstr>
      <vt:lpstr>Qualitative Specification</vt:lpstr>
      <vt:lpstr>Whiteboard</vt:lpstr>
      <vt:lpstr>Towards quantitative specification of probability distribution</vt:lpstr>
      <vt:lpstr>Quantitative Specification</vt:lpstr>
      <vt:lpstr>Conditional probability tables (CPTs)</vt:lpstr>
      <vt:lpstr>Conditional probability density func. (CPDs)</vt:lpstr>
      <vt:lpstr>Conditional Independencies</vt:lpstr>
      <vt:lpstr>Conditionally Independent Observations</vt:lpstr>
      <vt:lpstr>“Plate” Notation</vt:lpstr>
      <vt:lpstr>Example: Gaussian Model</vt:lpstr>
      <vt:lpstr>Bayesian models</vt:lpstr>
      <vt:lpstr>More examples</vt:lpstr>
      <vt:lpstr>Example: The Monty Hall Problem</vt:lpstr>
      <vt:lpstr>The (highly practical) Monty Hall problem</vt:lpstr>
      <vt:lpstr>The (highly practical) Monty Hall problem</vt:lpstr>
      <vt:lpstr>The (highly practical) Monty Hall problem</vt:lpstr>
      <vt:lpstr>The (highly practical) Monty Hall problem</vt:lpstr>
      <vt:lpstr>The (highly practical) Monty Hall problem</vt:lpstr>
      <vt:lpstr>The (highly practical) Monty Hall problem</vt:lpstr>
      <vt:lpstr>The (highly practical) Monty Hall problem</vt:lpstr>
      <vt:lpstr>The (highly practical) Monty Hall problem</vt:lpstr>
      <vt:lpstr>Graphical Models: Determining Conditional Independencies</vt:lpstr>
      <vt:lpstr>What Independencies does a Bayes Net Model?</vt:lpstr>
      <vt:lpstr>What Independencies does a Bayes Net Model?</vt:lpstr>
      <vt:lpstr>What Independencies does a Bayes Net Model?</vt:lpstr>
      <vt:lpstr>Whiteboard</vt:lpstr>
      <vt:lpstr>The “Burglar Alarm” example</vt:lpstr>
      <vt:lpstr>The “Burglar Alarm” example</vt:lpstr>
      <vt:lpstr>D-Separation (Definition #1)</vt:lpstr>
      <vt:lpstr>D-Separation (Definition #1)</vt:lpstr>
      <vt:lpstr>D-Separation (Definition #1)</vt:lpstr>
      <vt:lpstr>D-Separation (Definition #2)</vt:lpstr>
      <vt:lpstr>D-Separation</vt:lpstr>
      <vt:lpstr>“Bayes-ball” and D-Separation</vt:lpstr>
      <vt:lpstr>Markov Blanket</vt:lpstr>
      <vt:lpstr>Summary: Bayesian Networks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Gormley</dc:creator>
  <cp:lastModifiedBy>Matt Gormley</cp:lastModifiedBy>
  <cp:revision>2692</cp:revision>
  <dcterms:created xsi:type="dcterms:W3CDTF">2014-04-15T19:33:39Z</dcterms:created>
  <dcterms:modified xsi:type="dcterms:W3CDTF">2016-12-11T20:05:44Z</dcterms:modified>
</cp:coreProperties>
</file>