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46"/>
  </p:notesMasterIdLst>
  <p:handoutMasterIdLst>
    <p:handoutMasterId r:id="rId47"/>
  </p:handoutMasterIdLst>
  <p:sldIdLst>
    <p:sldId id="843" r:id="rId2"/>
    <p:sldId id="1035" r:id="rId3"/>
    <p:sldId id="1082" r:id="rId4"/>
    <p:sldId id="1093" r:id="rId5"/>
    <p:sldId id="1068" r:id="rId6"/>
    <p:sldId id="1067" r:id="rId7"/>
    <p:sldId id="1053" r:id="rId8"/>
    <p:sldId id="1054" r:id="rId9"/>
    <p:sldId id="1055" r:id="rId10"/>
    <p:sldId id="1056" r:id="rId11"/>
    <p:sldId id="1057" r:id="rId12"/>
    <p:sldId id="1059" r:id="rId13"/>
    <p:sldId id="1095" r:id="rId14"/>
    <p:sldId id="1061" r:id="rId15"/>
    <p:sldId id="1094" r:id="rId16"/>
    <p:sldId id="1128" r:id="rId17"/>
    <p:sldId id="1115" r:id="rId18"/>
    <p:sldId id="1116" r:id="rId19"/>
    <p:sldId id="1117" r:id="rId20"/>
    <p:sldId id="1118" r:id="rId21"/>
    <p:sldId id="1119" r:id="rId22"/>
    <p:sldId id="1120" r:id="rId23"/>
    <p:sldId id="1121" r:id="rId24"/>
    <p:sldId id="1122" r:id="rId25"/>
    <p:sldId id="1045" r:id="rId26"/>
    <p:sldId id="1096" r:id="rId27"/>
    <p:sldId id="1046" r:id="rId28"/>
    <p:sldId id="1047" r:id="rId29"/>
    <p:sldId id="1048" r:id="rId30"/>
    <p:sldId id="1106" r:id="rId31"/>
    <p:sldId id="1066" r:id="rId32"/>
    <p:sldId id="1107" r:id="rId33"/>
    <p:sldId id="1049" r:id="rId34"/>
    <p:sldId id="1050" r:id="rId35"/>
    <p:sldId id="1070" r:id="rId36"/>
    <p:sldId id="1071" r:id="rId37"/>
    <p:sldId id="1108" r:id="rId38"/>
    <p:sldId id="1051" r:id="rId39"/>
    <p:sldId id="1052" r:id="rId40"/>
    <p:sldId id="1081" r:id="rId41"/>
    <p:sldId id="1127" r:id="rId42"/>
    <p:sldId id="1073" r:id="rId43"/>
    <p:sldId id="1062" r:id="rId44"/>
    <p:sldId id="1029" r:id="rId45"/>
  </p:sldIdLst>
  <p:sldSz cx="9144000" cy="6858000" type="screen4x3"/>
  <p:notesSz cx="6985000" cy="9283700"/>
  <p:embeddedFontLst>
    <p:embeddedFont>
      <p:font typeface="Cambria Math" panose="02040503050406030204" pitchFamily="18" charset="0"/>
      <p:regular r:id="rId48"/>
    </p:embeddedFont>
    <p:embeddedFont>
      <p:font typeface="Comic Sans MS" panose="030F0702030302020204" pitchFamily="66" charset="0"/>
      <p:regular r:id="rId49"/>
      <p:bold r:id="rId50"/>
    </p:embeddedFont>
  </p:embeddedFontLst>
  <p:custDataLst>
    <p:tags r:id="rId5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FF6600"/>
    <a:srgbClr val="99FFCC"/>
    <a:srgbClr val="009999"/>
    <a:srgbClr val="000000"/>
    <a:srgbClr val="003366"/>
    <a:srgbClr val="E3055F"/>
    <a:srgbClr val="99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8" autoAdjust="0"/>
    <p:restoredTop sz="93371" autoAdjust="0"/>
  </p:normalViewPr>
  <p:slideViewPr>
    <p:cSldViewPr>
      <p:cViewPr varScale="1">
        <p:scale>
          <a:sx n="83" d="100"/>
          <a:sy n="83" d="100"/>
        </p:scale>
        <p:origin x="-137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134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203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203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AB7E75-D5CC-46DE-ABBD-50713EB65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0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203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880" y="4409446"/>
            <a:ext cx="5589241" cy="41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203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fld id="{2FD84249-BFF7-40C6-99A5-AB25FDE05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16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D76A0E5-B821-412F-99E5-E21FF7AEC7E9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4249-BFF7-40C6-99A5-AB25FDE059E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3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4249-BFF7-40C6-99A5-AB25FDE059E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38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4249-BFF7-40C6-99A5-AB25FDE059E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3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4249-BFF7-40C6-99A5-AB25FDE059E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38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B6EF2-52C9-476B-873D-2549877B3DDB}" type="slidenum">
              <a:rPr lang="en-US"/>
              <a:pPr/>
              <a:t>42</a:t>
            </a:fld>
            <a:endParaRPr lang="en-US"/>
          </a:p>
        </p:txBody>
      </p:sp>
      <p:sp>
        <p:nvSpPr>
          <p:cNvPr id="181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53" y="4412566"/>
            <a:ext cx="5121095" cy="417548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1167" indent="-285064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0257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96360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2462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08565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64668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0770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76873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C3B9BA2-64D1-41D7-973D-2CEA252DAF9F}" type="slidenum">
              <a:rPr lang="en-US" sz="1200">
                <a:latin typeface="Arial" charset="0"/>
              </a:rPr>
              <a:pPr eaLnBrk="1" hangingPunct="1"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4E072-1921-4137-B563-2E754B06BCD9}" type="slidenum">
              <a:rPr lang="en-US"/>
              <a:pPr/>
              <a:t>2</a:t>
            </a:fld>
            <a:endParaRPr lang="en-US"/>
          </a:p>
        </p:txBody>
      </p:sp>
      <p:sp>
        <p:nvSpPr>
          <p:cNvPr id="182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53" y="4412566"/>
            <a:ext cx="5121095" cy="417548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1pPr>
            <a:lvl2pPr marL="727571" indent="-279835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2pPr>
            <a:lvl3pPr marL="1119340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3pPr>
            <a:lvl4pPr marL="1567076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4pPr>
            <a:lvl5pPr marL="2014812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5pPr>
            <a:lvl6pPr marL="2462548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6pPr>
            <a:lvl7pPr marL="2910284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7pPr>
            <a:lvl8pPr marL="3358020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8pPr>
            <a:lvl9pPr marL="3805756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924540-E001-4107-8502-23D9F11E5E2B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1pPr>
            <a:lvl2pPr marL="727571" indent="-279835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2pPr>
            <a:lvl3pPr marL="1119340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3pPr>
            <a:lvl4pPr marL="1567076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4pPr>
            <a:lvl5pPr marL="2014812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5pPr>
            <a:lvl6pPr marL="2462548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6pPr>
            <a:lvl7pPr marL="2910284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7pPr>
            <a:lvl8pPr marL="3358020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8pPr>
            <a:lvl9pPr marL="3805756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924540-E001-4107-8502-23D9F11E5E2B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4E072-1921-4137-B563-2E754B06BCD9}" type="slidenum">
              <a:rPr lang="en-US"/>
              <a:pPr/>
              <a:t>5</a:t>
            </a:fld>
            <a:endParaRPr lang="en-US"/>
          </a:p>
        </p:txBody>
      </p:sp>
      <p:sp>
        <p:nvSpPr>
          <p:cNvPr id="182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53" y="4412566"/>
            <a:ext cx="5121095" cy="417548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1167" indent="-285064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0257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96360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2462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08565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64668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0770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76873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873499D-B55E-4F70-8129-D0A7BB51C949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4249-BFF7-40C6-99A5-AB25FDE059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4249-BFF7-40C6-99A5-AB25FDE059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3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4249-BFF7-40C6-99A5-AB25FDE059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3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38EA-EDC5-4160-8033-1412CCD0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C9C7-7806-4714-B562-8943C394E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0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A637-FAB1-4EC9-B06F-061AC061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8740F-BCDD-4EE6-A0E5-3DE20423C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ECAF-76C4-47C4-8A6F-70B388F32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0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0FEC-9A6A-455B-AFC4-0BF70734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C953-F52A-4D4C-9B9D-86BE0DD06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ADD2-DEC4-4119-A7B4-BAAF7329F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24E5-D858-40EB-9439-76F623807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F32A-C3C2-422D-9603-FAA004138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5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DFAA-47D3-4402-837B-0323FFE62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B211-44BB-447C-B87B-D007ED6B3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fld id="{E5BE2F24-99DB-4732-96BB-961BF0F9C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2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33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7" Type="http://schemas.openxmlformats.org/officeDocument/2006/relationships/image" Target="../media/image3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hyperlink" Target="http://images.google.com/imgres?imgurl=http://www.ebgm.jussieu.fr/~debrevern/PBs/images/protein_04.jpg&amp;imgrefurl=http://www.ebgm.jussieu.fr/~debrevern/PBs/coding.html&amp;h=496&amp;w=709&amp;sz=50&amp;hl=en&amp;start=8&amp;tbnid=RCESdcwRtVouHM:&amp;tbnh=98&amp;tbnw=140&amp;prev=/images?q=protein&amp;gbv=2&amp;hl=en" TargetMode="Externa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43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5" Type="http://schemas.openxmlformats.org/officeDocument/2006/relationships/image" Target="../media/image44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29.jpeg"/><Relationship Id="rId10" Type="http://schemas.openxmlformats.org/officeDocument/2006/relationships/image" Target="../media/image54.jpeg"/><Relationship Id="rId4" Type="http://schemas.openxmlformats.org/officeDocument/2006/relationships/image" Target="../media/image28.jpeg"/><Relationship Id="rId9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676400" y="38100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CC"/>
                </a:solidFill>
              </a:rPr>
              <a:t>Maria-</a:t>
            </a:r>
            <a:r>
              <a:rPr lang="en-US" sz="2800" dirty="0" err="1">
                <a:solidFill>
                  <a:srgbClr val="0000CC"/>
                </a:solidFill>
              </a:rPr>
              <a:t>Florina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Balcan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76400" y="43434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10/12/2016</a:t>
            </a:r>
            <a:endParaRPr lang="en-US" sz="24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2057400"/>
            <a:ext cx="830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4200" dirty="0" smtClean="0">
                <a:solidFill>
                  <a:srgbClr val="0000CC"/>
                </a:solidFill>
              </a:rPr>
              <a:t>Clustering. </a:t>
            </a:r>
          </a:p>
          <a:p>
            <a:pPr eaLnBrk="1" hangingPunct="1">
              <a:lnSpc>
                <a:spcPct val="125000"/>
              </a:lnSpc>
            </a:pPr>
            <a:r>
              <a:rPr lang="en-US" sz="4200" dirty="0" smtClean="0">
                <a:solidFill>
                  <a:srgbClr val="0000CC"/>
                </a:solidFill>
              </a:rPr>
              <a:t>Unsupervised Learning</a:t>
            </a:r>
            <a:endParaRPr lang="en-US" sz="4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8600" y="1066800"/>
            <a:ext cx="7696200" cy="137160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An Easy Case for k-means: k=1</a:t>
            </a:r>
            <a:endParaRPr lang="en-US" sz="3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1600200"/>
                <a:ext cx="65532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Output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00CC"/>
                        </a:solidFill>
                        <a:latin typeface="Cambria Math"/>
                      </a:rPr>
                      <m:t>𝒄</m:t>
                    </m:r>
                    <m:r>
                      <a:rPr lang="en-US" sz="2200" b="1" i="1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to minimize</a:t>
                </a:r>
              </a:p>
            </p:txBody>
          </p:sp>
        </mc:Choice>
        <mc:Fallback xmlns="">
          <p:sp>
            <p:nvSpPr>
              <p:cNvPr id="2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600200"/>
                <a:ext cx="65532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14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 txBox="1">
                <a:spLocks noChangeArrowheads="1"/>
              </p:cNvSpPr>
              <p:nvPr/>
            </p:nvSpPr>
            <p:spPr bwMode="auto">
              <a:xfrm>
                <a:off x="3924300" y="1524000"/>
                <a:ext cx="23241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=1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bSup>
                      <m:sSup>
                        <m:sSup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𝐢</m:t>
                                      </m:r>
                                    </m:sup>
                                  </m:sSup>
                                  <m:r>
                                    <a:rPr lang="en-US" sz="2200" b="0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b="1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𝐜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300" y="1524000"/>
                <a:ext cx="2324100" cy="762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228600" y="2590800"/>
            <a:ext cx="541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Solution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"/>
              <p:cNvSpPr txBox="1">
                <a:spLocks noChangeArrowheads="1"/>
              </p:cNvSpPr>
              <p:nvPr/>
            </p:nvSpPr>
            <p:spPr bwMode="auto">
              <a:xfrm>
                <a:off x="381000" y="3886200"/>
                <a:ext cx="73914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n</m:t>
                          </m:r>
                        </m:den>
                      </m:f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=1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bSup>
                      <m:sSup>
                        <m:sSupPr>
                          <m:ctrlPr>
                            <a:rPr lang="en-US" sz="2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2200" b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𝐢</m:t>
                                      </m:r>
                                    </m:sup>
                                  </m:sSup>
                                  <m:r>
                                    <a:rPr lang="en-US" sz="220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b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𝐜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𝛍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b="1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𝐜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n</m:t>
                          </m:r>
                        </m:den>
                      </m:f>
                      <m:sSubSup>
                        <m:sSubSupPr>
                          <m:ctrlPr>
                            <a:rPr lang="en-US" sz="2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US" sz="22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=1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sz="22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bSup>
                      <m:sSup>
                        <m:sSupPr>
                          <m:ctrlPr>
                            <a:rPr lang="en-US" sz="2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2200" b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𝐢</m:t>
                                      </m:r>
                                    </m:sup>
                                  </m:sSup>
                                  <m:r>
                                    <a:rPr lang="en-US" sz="220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b="1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𝛍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886200"/>
                <a:ext cx="7391400" cy="1219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"/>
              <p:cNvSpPr txBox="1">
                <a:spLocks noChangeArrowheads="1"/>
              </p:cNvSpPr>
              <p:nvPr/>
            </p:nvSpPr>
            <p:spPr bwMode="auto">
              <a:xfrm>
                <a:off x="304800" y="5638800"/>
                <a:ext cx="54102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So, the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optimal choice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𝐜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is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𝛍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638800"/>
                <a:ext cx="5410200" cy="685800"/>
              </a:xfrm>
              <a:prstGeom prst="rect">
                <a:avLst/>
              </a:prstGeom>
              <a:blipFill rotWithShape="1">
                <a:blip r:embed="rId6"/>
                <a:stretch>
                  <a:fillRect l="-13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"/>
              <p:cNvSpPr txBox="1">
                <a:spLocks noChangeArrowheads="1"/>
              </p:cNvSpPr>
              <p:nvPr/>
            </p:nvSpPr>
            <p:spPr bwMode="auto">
              <a:xfrm>
                <a:off x="1600200" y="2362200"/>
                <a:ext cx="51054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>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he optimal choice is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𝛍</m:t>
                    </m:r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n</m:t>
                        </m:r>
                      </m:den>
                    </m:f>
                    <m:sSubSup>
                      <m:sSubSupPr>
                        <m:ctrlPr>
                          <a:rPr lang="en-US" sz="2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=1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𝐢</m:t>
                        </m:r>
                      </m:sup>
                    </m:sSup>
                  </m:oMath>
                </a14:m>
                <a:endParaRPr lang="en-US" sz="22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2362200"/>
                <a:ext cx="5105400" cy="1219200"/>
              </a:xfrm>
              <a:prstGeom prst="rect">
                <a:avLst/>
              </a:prstGeom>
              <a:blipFill rotWithShape="1">
                <a:blip r:embed="rId7"/>
                <a:stretch>
                  <a:fillRect l="-15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6858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Input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A set of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datapoints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6858000" cy="762000"/>
              </a:xfrm>
              <a:prstGeom prst="rect">
                <a:avLst/>
              </a:prstGeom>
              <a:blipFill rotWithShape="1">
                <a:blip r:embed="rId8"/>
                <a:stretch>
                  <a:fillRect l="-14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2400" y="48768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Avg</a:t>
            </a:r>
            <a:r>
              <a:rPr lang="en-US" sz="1800" dirty="0" smtClean="0">
                <a:solidFill>
                  <a:schemeClr val="tx1"/>
                </a:solidFill>
              </a:rPr>
              <a:t> k-means cost </a:t>
            </a:r>
            <a:r>
              <a:rPr lang="en-US" sz="1800" dirty="0" err="1" smtClean="0">
                <a:solidFill>
                  <a:schemeClr val="tx1"/>
                </a:solidFill>
              </a:rPr>
              <a:t>wrt</a:t>
            </a:r>
            <a:r>
              <a:rPr lang="en-US" sz="1800" dirty="0" smtClean="0">
                <a:solidFill>
                  <a:schemeClr val="tx1"/>
                </a:solidFill>
              </a:rPr>
              <a:t> c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3962400" y="4800600"/>
                <a:ext cx="28194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Avg k-means cost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wrt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μ</m:t>
                    </m:r>
                  </m:oMath>
                </a14:m>
                <a:endParaRPr lang="en-US" sz="18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4800600"/>
                <a:ext cx="2819400" cy="685800"/>
              </a:xfrm>
              <a:prstGeom prst="rect">
                <a:avLst/>
              </a:prstGeom>
              <a:blipFill rotWithShape="1">
                <a:blip r:embed="rId9"/>
                <a:stretch>
                  <a:fillRect l="-1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28600" y="3276600"/>
            <a:ext cx="541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Idea: </a:t>
            </a:r>
            <a:r>
              <a:rPr lang="en-US" sz="2200" dirty="0" smtClean="0">
                <a:solidFill>
                  <a:schemeClr val="tx1"/>
                </a:solidFill>
              </a:rPr>
              <a:t>bias/variance like decomposition</a:t>
            </a:r>
          </a:p>
        </p:txBody>
      </p:sp>
    </p:spTree>
    <p:extLst>
      <p:ext uri="{BB962C8B-B14F-4D97-AF65-F5344CB8AC3E}">
        <p14:creationId xmlns:p14="http://schemas.microsoft.com/office/powerpoint/2010/main" val="16094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8600" y="1066800"/>
            <a:ext cx="7696200" cy="137160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Another Easy Case for k-means: d=1</a:t>
            </a:r>
            <a:endParaRPr lang="en-US" sz="3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1600200"/>
                <a:ext cx="65532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Output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00CC"/>
                        </a:solidFill>
                        <a:latin typeface="Cambria Math"/>
                      </a:rPr>
                      <m:t>𝒄</m:t>
                    </m:r>
                    <m:r>
                      <a:rPr lang="en-US" sz="2200" b="1" i="1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to minimize</a:t>
                </a:r>
              </a:p>
            </p:txBody>
          </p:sp>
        </mc:Choice>
        <mc:Fallback xmlns="">
          <p:sp>
            <p:nvSpPr>
              <p:cNvPr id="2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600200"/>
                <a:ext cx="65532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14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 txBox="1">
                <a:spLocks noChangeArrowheads="1"/>
              </p:cNvSpPr>
              <p:nvPr/>
            </p:nvSpPr>
            <p:spPr bwMode="auto">
              <a:xfrm>
                <a:off x="3924300" y="1524000"/>
                <a:ext cx="23241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=1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bSup>
                      <m:sSup>
                        <m:sSup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𝐢</m:t>
                                      </m:r>
                                    </m:sup>
                                  </m:sSup>
                                  <m:r>
                                    <a:rPr lang="en-US" sz="2200" b="0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b="1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𝐜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300" y="1524000"/>
                <a:ext cx="2324100" cy="762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2514600"/>
                <a:ext cx="80010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Extra-credit homework question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Hint: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dynamic programming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O</m:t>
                    </m:r>
                    <m: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k</m:t>
                    </m:r>
                    <m: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514600"/>
                <a:ext cx="8001000" cy="990600"/>
              </a:xfrm>
              <a:prstGeom prst="rect">
                <a:avLst/>
              </a:prstGeom>
              <a:blipFill rotWithShape="1">
                <a:blip r:embed="rId5"/>
                <a:stretch>
                  <a:fillRect l="-1220" t="-617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6858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Input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A set of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datapoints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6858000" cy="762000"/>
              </a:xfrm>
              <a:prstGeom prst="rect">
                <a:avLst/>
              </a:prstGeom>
              <a:blipFill rotWithShape="1">
                <a:blip r:embed="rId6"/>
                <a:stretch>
                  <a:fillRect l="-14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6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1828800"/>
            <a:ext cx="8077200" cy="342900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1676400"/>
                <a:ext cx="6858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b="1" dirty="0" smtClean="0">
                    <a:solidFill>
                      <a:schemeClr val="tx1"/>
                    </a:solidFill>
                  </a:rPr>
                  <a:t>Input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A set of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datapoints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𝐧</m:t>
                        </m:r>
                      </m:sup>
                    </m:sSup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676400"/>
                <a:ext cx="6858000" cy="762000"/>
              </a:xfrm>
              <a:prstGeom prst="rect">
                <a:avLst/>
              </a:prstGeom>
              <a:blipFill rotWithShape="1">
                <a:blip r:embed="rId2"/>
                <a:stretch>
                  <a:fillRect l="-11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Common Heuristic in Practice:</a:t>
            </a:r>
          </a:p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The Lloyd’s </a:t>
            </a:r>
            <a:r>
              <a:rPr lang="en-US" sz="3200" dirty="0">
                <a:solidFill>
                  <a:srgbClr val="0000CC"/>
                </a:solidFill>
              </a:rPr>
              <a:t>method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3200400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Repeat</a:t>
            </a:r>
            <a:r>
              <a:rPr lang="en-US" sz="2200" dirty="0" smtClean="0">
                <a:solidFill>
                  <a:schemeClr val="tx1"/>
                </a:solidFill>
              </a:rPr>
              <a:t> until there is no further change in the cost.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"/>
              <p:cNvSpPr txBox="1">
                <a:spLocks noChangeArrowheads="1"/>
              </p:cNvSpPr>
              <p:nvPr/>
            </p:nvSpPr>
            <p:spPr bwMode="auto">
              <a:xfrm>
                <a:off x="1295400" y="3886200"/>
                <a:ext cx="69342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For each </a:t>
                </a:r>
                <a:r>
                  <a:rPr lang="en-US" sz="2200" dirty="0">
                    <a:solidFill>
                      <a:srgbClr val="0000CC"/>
                    </a:solidFill>
                  </a:rPr>
                  <a:t>j</a:t>
                </a:r>
                <a:r>
                  <a:rPr lang="en-US" sz="22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whose closest center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3886200"/>
                <a:ext cx="6934200" cy="685800"/>
              </a:xfrm>
              <a:prstGeom prst="rect">
                <a:avLst/>
              </a:prstGeom>
              <a:blipFill rotWithShape="1">
                <a:blip r:embed="rId3"/>
                <a:stretch>
                  <a:fillRect l="-1055" r="-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"/>
              <p:cNvSpPr txBox="1">
                <a:spLocks noChangeArrowheads="1"/>
              </p:cNvSpPr>
              <p:nvPr/>
            </p:nvSpPr>
            <p:spPr bwMode="auto">
              <a:xfrm>
                <a:off x="1295400" y="4495800"/>
                <a:ext cx="4724400" cy="688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For each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j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mean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4495800"/>
                <a:ext cx="4724400" cy="688180"/>
              </a:xfrm>
              <a:prstGeom prst="rect">
                <a:avLst/>
              </a:prstGeom>
              <a:blipFill rotWithShape="1">
                <a:blip r:embed="rId4"/>
                <a:stretch>
                  <a:fillRect l="-1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2362200"/>
                <a:ext cx="6705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b="1" dirty="0" smtClean="0">
                    <a:solidFill>
                      <a:schemeClr val="tx1"/>
                    </a:solidFill>
                  </a:rPr>
                  <a:t>Initialize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200" b="1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</a:t>
                </a:r>
              </a:p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            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2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2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in any way.</a:t>
                </a:r>
              </a:p>
            </p:txBody>
          </p:sp>
        </mc:Choice>
        <mc:Fallback xmlns="">
          <p:sp>
            <p:nvSpPr>
              <p:cNvPr id="1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362200"/>
                <a:ext cx="6705600" cy="990600"/>
              </a:xfrm>
              <a:prstGeom prst="rect">
                <a:avLst/>
              </a:prstGeom>
              <a:blipFill rotWithShape="1">
                <a:blip r:embed="rId5"/>
                <a:stretch>
                  <a:fillRect l="-1182" b="-61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9906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[Least </a:t>
            </a:r>
            <a:r>
              <a:rPr lang="en-US" sz="1400" dirty="0">
                <a:solidFill>
                  <a:schemeClr val="tx1"/>
                </a:solidFill>
              </a:rPr>
              <a:t>squares quantization in </a:t>
            </a:r>
            <a:r>
              <a:rPr lang="en-US" sz="1400" dirty="0" smtClean="0">
                <a:solidFill>
                  <a:schemeClr val="tx1"/>
                </a:solidFill>
              </a:rPr>
              <a:t>PCM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Lloyd,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IEEE Transactions on Information </a:t>
            </a:r>
            <a:r>
              <a:rPr lang="en-US" sz="1400" dirty="0" smtClean="0">
                <a:solidFill>
                  <a:schemeClr val="tx1"/>
                </a:solidFill>
              </a:rPr>
              <a:t>Theory, 1982]</a:t>
            </a:r>
            <a:endParaRPr lang="en-US" sz="14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61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1828800"/>
            <a:ext cx="8077200" cy="342900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1676400"/>
                <a:ext cx="6858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Input</a:t>
                </a:r>
                <a:r>
                  <a:rPr lang="en-US" sz="2200" dirty="0">
                    <a:solidFill>
                      <a:schemeClr val="tx1"/>
                    </a:solidFill>
                  </a:rPr>
                  <a:t>: A set of</a:t>
                </a:r>
                <a:r>
                  <a:rPr lang="en-US" sz="2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datapoints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𝐧</m:t>
                        </m:r>
                      </m:sup>
                    </m:sSup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676400"/>
                <a:ext cx="6858000" cy="762000"/>
              </a:xfrm>
              <a:prstGeom prst="rect">
                <a:avLst/>
              </a:prstGeom>
              <a:blipFill rotWithShape="1">
                <a:blip r:embed="rId2"/>
                <a:stretch>
                  <a:fillRect l="-11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Common Heuristic in Practice:</a:t>
            </a:r>
          </a:p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The Lloyd’s </a:t>
            </a:r>
            <a:r>
              <a:rPr lang="en-US" sz="3200" dirty="0">
                <a:solidFill>
                  <a:srgbClr val="0000CC"/>
                </a:solidFill>
              </a:rPr>
              <a:t>method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3200400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Repeat</a:t>
            </a:r>
            <a:r>
              <a:rPr lang="en-US" sz="2200" dirty="0" smtClean="0">
                <a:solidFill>
                  <a:schemeClr val="tx1"/>
                </a:solidFill>
              </a:rPr>
              <a:t> until there is no further change in the cost.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"/>
              <p:cNvSpPr txBox="1">
                <a:spLocks noChangeArrowheads="1"/>
              </p:cNvSpPr>
              <p:nvPr/>
            </p:nvSpPr>
            <p:spPr bwMode="auto">
              <a:xfrm>
                <a:off x="1295400" y="3886200"/>
                <a:ext cx="69342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For each </a:t>
                </a:r>
                <a:r>
                  <a:rPr lang="en-US" sz="2200" dirty="0">
                    <a:solidFill>
                      <a:srgbClr val="0000CC"/>
                    </a:solidFill>
                  </a:rPr>
                  <a:t>j</a:t>
                </a:r>
                <a:r>
                  <a:rPr lang="en-US" sz="22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whose closest center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3886200"/>
                <a:ext cx="6934200" cy="685800"/>
              </a:xfrm>
              <a:prstGeom prst="rect">
                <a:avLst/>
              </a:prstGeom>
              <a:blipFill rotWithShape="1">
                <a:blip r:embed="rId3"/>
                <a:stretch>
                  <a:fillRect l="-1055" r="-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"/>
              <p:cNvSpPr txBox="1">
                <a:spLocks noChangeArrowheads="1"/>
              </p:cNvSpPr>
              <p:nvPr/>
            </p:nvSpPr>
            <p:spPr bwMode="auto">
              <a:xfrm>
                <a:off x="1295400" y="4495800"/>
                <a:ext cx="4724400" cy="688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For each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j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mean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4495800"/>
                <a:ext cx="4724400" cy="688180"/>
              </a:xfrm>
              <a:prstGeom prst="rect">
                <a:avLst/>
              </a:prstGeom>
              <a:blipFill rotWithShape="1">
                <a:blip r:embed="rId4"/>
                <a:stretch>
                  <a:fillRect l="-1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2362200"/>
                <a:ext cx="6705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b="1" dirty="0" smtClean="0">
                    <a:solidFill>
                      <a:schemeClr val="tx1"/>
                    </a:solidFill>
                  </a:rPr>
                  <a:t>Initialize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200" b="1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</a:t>
                </a:r>
              </a:p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            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2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2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in any way.</a:t>
                </a:r>
              </a:p>
            </p:txBody>
          </p:sp>
        </mc:Choice>
        <mc:Fallback xmlns="">
          <p:sp>
            <p:nvSpPr>
              <p:cNvPr id="1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362200"/>
                <a:ext cx="6705600" cy="990600"/>
              </a:xfrm>
              <a:prstGeom prst="rect">
                <a:avLst/>
              </a:prstGeom>
              <a:blipFill rotWithShape="1">
                <a:blip r:embed="rId5"/>
                <a:stretch>
                  <a:fillRect l="-1182" b="-61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9906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[Least </a:t>
            </a:r>
            <a:r>
              <a:rPr lang="en-US" sz="1400" dirty="0">
                <a:solidFill>
                  <a:schemeClr val="tx1"/>
                </a:solidFill>
              </a:rPr>
              <a:t>squares quantization in </a:t>
            </a:r>
            <a:r>
              <a:rPr lang="en-US" sz="1400" dirty="0" smtClean="0">
                <a:solidFill>
                  <a:schemeClr val="tx1"/>
                </a:solidFill>
              </a:rPr>
              <a:t>PCM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Lloyd,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IEEE Transactions on Information </a:t>
            </a:r>
            <a:r>
              <a:rPr lang="en-US" sz="1400" dirty="0" smtClean="0">
                <a:solidFill>
                  <a:schemeClr val="tx1"/>
                </a:solidFill>
              </a:rPr>
              <a:t>Theory, 1982]</a:t>
            </a:r>
            <a:endParaRPr lang="en-US" sz="1400" b="1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5481639"/>
                <a:ext cx="3581400" cy="1147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dirty="0" smtClean="0">
                    <a:solidFill>
                      <a:srgbClr val="CC00CC"/>
                    </a:solidFill>
                  </a:rPr>
                  <a:t>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200" b="1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rgbClr val="CC00CC"/>
                    </a:solidFill>
                  </a:rPr>
                  <a:t>fixed, pick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2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2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endParaRPr lang="en-US" sz="2200" dirty="0" smtClean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481639"/>
                <a:ext cx="3581400" cy="1147761"/>
              </a:xfrm>
              <a:prstGeom prst="rect">
                <a:avLst/>
              </a:prstGeom>
              <a:blipFill rotWithShape="1">
                <a:blip r:embed="rId6"/>
                <a:stretch>
                  <a:fillRect l="-2215" r="-15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 flipV="1">
            <a:off x="629771" y="4414839"/>
            <a:ext cx="818029" cy="1218010"/>
          </a:xfrm>
          <a:prstGeom prst="straightConnector1">
            <a:avLst/>
          </a:prstGeom>
          <a:noFill/>
          <a:ln w="3175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4191000" y="4953000"/>
            <a:ext cx="990600" cy="819746"/>
          </a:xfrm>
          <a:prstGeom prst="straightConnector1">
            <a:avLst/>
          </a:prstGeom>
          <a:noFill/>
          <a:ln w="3175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"/>
              <p:cNvSpPr txBox="1">
                <a:spLocks noChangeArrowheads="1"/>
              </p:cNvSpPr>
              <p:nvPr/>
            </p:nvSpPr>
            <p:spPr bwMode="auto">
              <a:xfrm>
                <a:off x="4572000" y="5467945"/>
                <a:ext cx="35814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dirty="0" smtClean="0">
                    <a:solidFill>
                      <a:srgbClr val="CC00CC"/>
                    </a:solidFill>
                  </a:rPr>
                  <a:t>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CC00CC"/>
                    </a:solidFill>
                  </a:rPr>
                  <a:t> fixed, pick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200" b="1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dirty="0" smtClean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1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467945"/>
                <a:ext cx="3581400" cy="1219200"/>
              </a:xfrm>
              <a:prstGeom prst="rect">
                <a:avLst/>
              </a:prstGeom>
              <a:blipFill rotWithShape="1">
                <a:blip r:embed="rId7"/>
                <a:stretch>
                  <a:fillRect l="-2041" r="-28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9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1143000"/>
            <a:ext cx="8610600" cy="342900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6858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Input</a:t>
                </a:r>
                <a:r>
                  <a:rPr lang="en-US" sz="2200" dirty="0">
                    <a:solidFill>
                      <a:schemeClr val="tx1"/>
                    </a:solidFill>
                  </a:rPr>
                  <a:t>: A set of</a:t>
                </a:r>
                <a:r>
                  <a:rPr lang="en-US" sz="2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datapoints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200" b="1" i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𝐧</m:t>
                        </m:r>
                      </m:sup>
                    </m:sSup>
                    <m:r>
                      <a:rPr lang="en-US" sz="2200" b="1" i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68580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11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Common Heuristic: The Lloyd’s </a:t>
            </a:r>
            <a:r>
              <a:rPr lang="en-US" sz="3200" dirty="0">
                <a:solidFill>
                  <a:srgbClr val="0000CC"/>
                </a:solidFill>
              </a:rPr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1676400"/>
                <a:ext cx="6705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b="1" dirty="0" smtClean="0">
                    <a:solidFill>
                      <a:schemeClr val="tx1"/>
                    </a:solidFill>
                  </a:rPr>
                  <a:t>Initialize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 i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𝐤</m:t>
                        </m:r>
                      </m:sub>
                    </m:sSub>
                    <m:r>
                      <a:rPr lang="en-US" sz="2200" b="1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</a:t>
                </a:r>
              </a:p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            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2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2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in any way.</a:t>
                </a:r>
              </a:p>
            </p:txBody>
          </p:sp>
        </mc:Choice>
        <mc:Fallback xmlns="">
          <p:sp>
            <p:nvSpPr>
              <p:cNvPr id="4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676400"/>
                <a:ext cx="6705600" cy="990600"/>
              </a:xfrm>
              <a:prstGeom prst="rect">
                <a:avLst/>
              </a:prstGeom>
              <a:blipFill rotWithShape="1">
                <a:blip r:embed="rId4"/>
                <a:stretch>
                  <a:fillRect l="-1182" b="-55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2514600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Repeat</a:t>
            </a:r>
            <a:r>
              <a:rPr lang="en-US" sz="2200" dirty="0" smtClean="0">
                <a:solidFill>
                  <a:schemeClr val="tx1"/>
                </a:solidFill>
              </a:rPr>
              <a:t> until there is no further change in the cost.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 txBox="1">
                <a:spLocks noChangeArrowheads="1"/>
              </p:cNvSpPr>
              <p:nvPr/>
            </p:nvSpPr>
            <p:spPr bwMode="auto">
              <a:xfrm>
                <a:off x="1295400" y="3200400"/>
                <a:ext cx="69342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For each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j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whose closest center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3200400"/>
                <a:ext cx="6934200" cy="685800"/>
              </a:xfrm>
              <a:prstGeom prst="rect">
                <a:avLst/>
              </a:prstGeom>
              <a:blipFill rotWithShape="1">
                <a:blip r:embed="rId5"/>
                <a:stretch>
                  <a:fillRect l="-1055" r="-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1295400" y="3810000"/>
                <a:ext cx="4724400" cy="688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For each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j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mean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3810000"/>
                <a:ext cx="4724400" cy="688180"/>
              </a:xfrm>
              <a:prstGeom prst="rect">
                <a:avLst/>
              </a:prstGeom>
              <a:blipFill rotWithShape="1">
                <a:blip r:embed="rId6"/>
                <a:stretch>
                  <a:fillRect l="-1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2400" y="4648200"/>
            <a:ext cx="4610100" cy="91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Note</a:t>
            </a:r>
            <a:r>
              <a:rPr lang="en-US" sz="2200" dirty="0" smtClean="0">
                <a:solidFill>
                  <a:schemeClr val="tx1"/>
                </a:solidFill>
              </a:rPr>
              <a:t>: it always converges.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5486400"/>
            <a:ext cx="6781800" cy="91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the cost always drops and </a:t>
            </a:r>
          </a:p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there is only a finite #s of </a:t>
            </a:r>
            <a:r>
              <a:rPr lang="en-US" sz="2200" dirty="0" err="1" smtClean="0">
                <a:solidFill>
                  <a:schemeClr val="tx1"/>
                </a:solidFill>
              </a:rPr>
              <a:t>Voronoi</a:t>
            </a:r>
            <a:r>
              <a:rPr lang="en-US" sz="2200" dirty="0" smtClean="0">
                <a:solidFill>
                  <a:schemeClr val="tx1"/>
                </a:solidFill>
              </a:rPr>
              <a:t> partitions </a:t>
            </a:r>
            <a:r>
              <a:rPr lang="en-US" sz="1600" dirty="0" smtClean="0">
                <a:solidFill>
                  <a:schemeClr val="tx1"/>
                </a:solidFill>
              </a:rPr>
              <a:t>(so a finite # of values the cost could take)</a:t>
            </a:r>
          </a:p>
        </p:txBody>
      </p:sp>
    </p:spTree>
    <p:extLst>
      <p:ext uri="{BB962C8B-B14F-4D97-AF65-F5344CB8AC3E}">
        <p14:creationId xmlns:p14="http://schemas.microsoft.com/office/powerpoint/2010/main" val="994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914400"/>
            <a:ext cx="7620000" cy="259080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762000"/>
                <a:ext cx="6858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Input</a:t>
                </a:r>
                <a:r>
                  <a:rPr lang="en-US" sz="1800" dirty="0">
                    <a:solidFill>
                      <a:schemeClr val="tx1"/>
                    </a:solidFill>
                  </a:rPr>
                  <a:t>: A set of</a:t>
                </a:r>
                <a:r>
                  <a:rPr lang="en-US" sz="1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1800" dirty="0">
                    <a:solidFill>
                      <a:srgbClr val="0000CC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datapoints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18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1800" b="1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18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8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18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𝐧</m:t>
                        </m:r>
                      </m:sup>
                    </m:sSup>
                    <m:r>
                      <a:rPr lang="en-US" sz="1800" b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62000"/>
                <a:ext cx="68580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8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>
                <a:solidFill>
                  <a:srgbClr val="0000CC"/>
                </a:solidFill>
              </a:rPr>
              <a:t>Initialization </a:t>
            </a:r>
            <a:r>
              <a:rPr lang="en-US" sz="3200" dirty="0" smtClean="0">
                <a:solidFill>
                  <a:srgbClr val="0000CC"/>
                </a:solidFill>
              </a:rPr>
              <a:t> for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the Lloyd’s </a:t>
            </a:r>
            <a:r>
              <a:rPr lang="en-US" sz="3200" dirty="0">
                <a:solidFill>
                  <a:srgbClr val="0000CC"/>
                </a:solidFill>
              </a:rPr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6705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Initialize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18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18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18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𝐤</m:t>
                        </m:r>
                      </m:sub>
                    </m:sSub>
                    <m:r>
                      <a:rPr lang="en-US" sz="1800" b="1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and</a:t>
                </a:r>
              </a:p>
              <a:p>
                <a:pPr algn="l" eaLnBrk="1" hangingPunct="1">
                  <a:lnSpc>
                    <a:spcPct val="125000"/>
                  </a:lnSpc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          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18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18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in any way.</a:t>
                </a:r>
              </a:p>
            </p:txBody>
          </p:sp>
        </mc:Choice>
        <mc:Fallback xmlns="">
          <p:sp>
            <p:nvSpPr>
              <p:cNvPr id="4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6705600" cy="990600"/>
              </a:xfrm>
              <a:prstGeom prst="rect">
                <a:avLst/>
              </a:prstGeom>
              <a:blipFill rotWithShape="1">
                <a:blip r:embed="rId4"/>
                <a:stretch>
                  <a:fillRect l="-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752600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Repeat</a:t>
            </a:r>
            <a:r>
              <a:rPr lang="en-US" sz="1800" dirty="0" smtClean="0">
                <a:solidFill>
                  <a:schemeClr val="tx1"/>
                </a:solidFill>
              </a:rPr>
              <a:t> until there is no further change in the cost.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 txBox="1">
                <a:spLocks noChangeArrowheads="1"/>
              </p:cNvSpPr>
              <p:nvPr/>
            </p:nvSpPr>
            <p:spPr bwMode="auto">
              <a:xfrm>
                <a:off x="1295400" y="2362200"/>
                <a:ext cx="69342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For each </a:t>
                </a:r>
                <a:r>
                  <a:rPr lang="en-US" sz="1800" dirty="0" smtClean="0">
                    <a:solidFill>
                      <a:srgbClr val="0000CC"/>
                    </a:solidFill>
                  </a:rPr>
                  <a:t>j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1800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a:rPr lang="en-US" sz="18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whose closest center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2362200"/>
                <a:ext cx="6934200" cy="685800"/>
              </a:xfrm>
              <a:prstGeom prst="rect">
                <a:avLst/>
              </a:prstGeom>
              <a:blipFill rotWithShape="1">
                <a:blip r:embed="rId5"/>
                <a:stretch>
                  <a:fillRect l="-6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1295400" y="2819400"/>
                <a:ext cx="4724400" cy="688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For each </a:t>
                </a:r>
                <a:r>
                  <a:rPr lang="en-US" sz="1800" dirty="0" smtClean="0">
                    <a:solidFill>
                      <a:srgbClr val="0000CC"/>
                    </a:solidFill>
                  </a:rPr>
                  <a:t>j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18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mean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endParaRPr lang="en-US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2819400"/>
                <a:ext cx="4724400" cy="688180"/>
              </a:xfrm>
              <a:prstGeom prst="rect">
                <a:avLst/>
              </a:prstGeom>
              <a:blipFill rotWithShape="1">
                <a:blip r:embed="rId6"/>
                <a:stretch>
                  <a:fillRect l="-9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3505200"/>
            <a:ext cx="8991600" cy="8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Initialization </a:t>
            </a:r>
            <a:r>
              <a:rPr lang="en-US" sz="2200" dirty="0">
                <a:solidFill>
                  <a:srgbClr val="C00000"/>
                </a:solidFill>
              </a:rPr>
              <a:t>is crucial </a:t>
            </a:r>
            <a:r>
              <a:rPr lang="en-US" sz="1800" dirty="0" smtClean="0">
                <a:solidFill>
                  <a:schemeClr val="tx1"/>
                </a:solidFill>
              </a:rPr>
              <a:t>(how fast it converges, quality of solution output)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2400" y="3962400"/>
            <a:ext cx="8153400" cy="8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Discuss techniques  </a:t>
            </a:r>
            <a:r>
              <a:rPr lang="en-US" sz="2200" dirty="0" smtClean="0">
                <a:solidFill>
                  <a:schemeClr val="tx1"/>
                </a:solidFill>
              </a:rPr>
              <a:t>commonly used in practice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38200" y="4495800"/>
            <a:ext cx="723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andom centers from the </a:t>
            </a:r>
            <a:r>
              <a:rPr lang="en-US" sz="1800" dirty="0" err="1" smtClean="0">
                <a:solidFill>
                  <a:schemeClr val="tx1"/>
                </a:solidFill>
              </a:rPr>
              <a:t>datapoints</a:t>
            </a:r>
            <a:r>
              <a:rPr lang="en-US" sz="1800" dirty="0" smtClean="0">
                <a:solidFill>
                  <a:schemeClr val="tx1"/>
                </a:solidFill>
              </a:rPr>
              <a:t> (repeat a few times)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838200" y="5410200"/>
            <a:ext cx="723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K-means ++ (works well and has provable guarantees)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838200" y="49530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Furthest traversal</a:t>
            </a:r>
          </a:p>
        </p:txBody>
      </p:sp>
    </p:spTree>
    <p:extLst>
      <p:ext uri="{BB962C8B-B14F-4D97-AF65-F5344CB8AC3E}">
        <p14:creationId xmlns:p14="http://schemas.microsoft.com/office/powerpoint/2010/main" val="28024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2743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Lloyd’s method: Random Initialization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95400" y="4495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510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2438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038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74268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4492752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5486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11184" y="2057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04800" y="990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Example</a:t>
            </a:r>
            <a:r>
              <a:rPr lang="en-US" sz="2400" dirty="0" smtClean="0">
                <a:solidFill>
                  <a:srgbClr val="0000CC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Given a set of </a:t>
            </a:r>
            <a:r>
              <a:rPr lang="en-US" sz="2400" dirty="0" err="1" smtClean="0">
                <a:solidFill>
                  <a:schemeClr val="tx1"/>
                </a:solidFill>
              </a:rPr>
              <a:t>datapoints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Lloyd’s method: Random Initialization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95400" y="44958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510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2438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74268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4492752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5486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11184" y="2057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04800" y="990600"/>
            <a:ext cx="541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Select initial centers at random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Lloyd’s method: Random Initialization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95400" y="44958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510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2438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74268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4492752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5486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6" idx="1"/>
            <a:endCxn id="5" idx="5"/>
          </p:cNvCxnSpPr>
          <p:nvPr/>
        </p:nvCxnSpPr>
        <p:spPr>
          <a:xfrm flipH="1" flipV="1">
            <a:off x="1425482" y="4625882"/>
            <a:ext cx="578036" cy="5018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3"/>
            <a:endCxn id="8" idx="7"/>
          </p:cNvCxnSpPr>
          <p:nvPr/>
        </p:nvCxnSpPr>
        <p:spPr>
          <a:xfrm flipH="1">
            <a:off x="2644682" y="2187482"/>
            <a:ext cx="1588820" cy="18734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5"/>
            <a:endCxn id="12" idx="1"/>
          </p:cNvCxnSpPr>
          <p:nvPr/>
        </p:nvCxnSpPr>
        <p:spPr>
          <a:xfrm>
            <a:off x="4778282" y="3635282"/>
            <a:ext cx="959036" cy="879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12" idx="0"/>
          </p:cNvCxnSpPr>
          <p:nvPr/>
        </p:nvCxnSpPr>
        <p:spPr>
          <a:xfrm>
            <a:off x="5257800" y="2590800"/>
            <a:ext cx="533400" cy="19019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12" idx="6"/>
          </p:cNvCxnSpPr>
          <p:nvPr/>
        </p:nvCxnSpPr>
        <p:spPr>
          <a:xfrm flipH="1" flipV="1">
            <a:off x="5867400" y="4568952"/>
            <a:ext cx="1600200" cy="2499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1"/>
            <a:endCxn id="12" idx="4"/>
          </p:cNvCxnSpPr>
          <p:nvPr/>
        </p:nvCxnSpPr>
        <p:spPr>
          <a:xfrm flipH="1" flipV="1">
            <a:off x="5791200" y="4645152"/>
            <a:ext cx="631918" cy="8635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211184" y="2057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04800" y="9906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Assign each point to its nearest center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Lloyd’s method: Random Initialization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 sz="3400" dirty="0" smtClean="0"/>
              <a:t>Clustering, Informal Goals</a:t>
            </a:r>
            <a:endParaRPr lang="en-US" sz="3400" dirty="0"/>
          </a:p>
        </p:txBody>
      </p:sp>
      <p:sp>
        <p:nvSpPr>
          <p:cNvPr id="1827851" name="Rectangle 11"/>
          <p:cNvSpPr>
            <a:spLocks noChangeArrowheads="1"/>
          </p:cNvSpPr>
          <p:nvPr/>
        </p:nvSpPr>
        <p:spPr bwMode="auto">
          <a:xfrm>
            <a:off x="228600" y="10668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sz="2200" b="1" dirty="0" smtClean="0"/>
              <a:t>Goal</a:t>
            </a:r>
            <a:r>
              <a:rPr lang="en-US" sz="2200" dirty="0" smtClean="0"/>
              <a:t>: </a:t>
            </a:r>
            <a:r>
              <a:rPr lang="en-US" sz="2200" dirty="0"/>
              <a:t>Automatically </a:t>
            </a:r>
            <a:r>
              <a:rPr lang="en-US" sz="2200" dirty="0" smtClean="0"/>
              <a:t>partition </a:t>
            </a:r>
            <a:r>
              <a:rPr lang="en-US" sz="2200" dirty="0" smtClean="0">
                <a:solidFill>
                  <a:srgbClr val="FF0066"/>
                </a:solidFill>
              </a:rPr>
              <a:t>unlabeled</a:t>
            </a:r>
            <a:r>
              <a:rPr lang="en-US" sz="2200" dirty="0" smtClean="0"/>
              <a:t> </a:t>
            </a:r>
            <a:r>
              <a:rPr lang="en-US" sz="2200" dirty="0"/>
              <a:t>data into groups of similar </a:t>
            </a:r>
            <a:r>
              <a:rPr lang="en-US" sz="2200" dirty="0" err="1" smtClean="0"/>
              <a:t>datapoints</a:t>
            </a:r>
            <a:r>
              <a:rPr lang="en-US" sz="2200" dirty="0"/>
              <a:t>.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2400" y="20574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sz="2200" dirty="0"/>
              <a:t> </a:t>
            </a:r>
            <a:r>
              <a:rPr lang="en-US" sz="2200" b="1" dirty="0" smtClean="0"/>
              <a:t>Question</a:t>
            </a:r>
            <a:r>
              <a:rPr lang="en-US" sz="2200" dirty="0" smtClean="0"/>
              <a:t>: When and why would we want to do this?</a:t>
            </a:r>
            <a:endParaRPr lang="en-US" sz="2200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81000" y="32766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200" dirty="0" smtClean="0"/>
              <a:t>• </a:t>
            </a:r>
            <a:r>
              <a:rPr lang="en-US" sz="2200" dirty="0"/>
              <a:t>Automatically organizing </a:t>
            </a:r>
            <a:r>
              <a:rPr lang="en-US" sz="2200" dirty="0" smtClean="0"/>
              <a:t>data.</a:t>
            </a:r>
            <a:endParaRPr lang="en-US" sz="2200" dirty="0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52400" y="26670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sz="2200" dirty="0"/>
              <a:t> </a:t>
            </a:r>
            <a:r>
              <a:rPr lang="en-US" sz="2200" b="1" dirty="0" smtClean="0"/>
              <a:t>Useful for:</a:t>
            </a:r>
            <a:endParaRPr lang="en-US" sz="2200" dirty="0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990600" y="4800600"/>
            <a:ext cx="7162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200" dirty="0" smtClean="0"/>
              <a:t>• </a:t>
            </a:r>
            <a:r>
              <a:rPr lang="en-US" sz="1800" dirty="0"/>
              <a:t>Representing high-dimensional data in a low-dimensional </a:t>
            </a:r>
            <a:r>
              <a:rPr lang="en-US" sz="1800" dirty="0" smtClean="0"/>
              <a:t>space (e.g., for visualization purposes).</a:t>
            </a:r>
            <a:endParaRPr lang="en-US" sz="1800" dirty="0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81000" y="38100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200" dirty="0" smtClean="0"/>
              <a:t>• </a:t>
            </a:r>
            <a:r>
              <a:rPr lang="en-US" sz="2200" dirty="0"/>
              <a:t>Understanding hidden structure in </a:t>
            </a:r>
            <a:r>
              <a:rPr lang="en-US" sz="2200" dirty="0" smtClean="0"/>
              <a:t>data.</a:t>
            </a:r>
            <a:endParaRPr lang="en-US" sz="2200" dirty="0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57200" y="4343400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200" dirty="0" smtClean="0"/>
              <a:t>• Preprocessing for further analysis.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74596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95400" y="4495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510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2438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1184" y="2057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74268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449275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5486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6" idx="1"/>
            <a:endCxn id="18" idx="5"/>
          </p:cNvCxnSpPr>
          <p:nvPr/>
        </p:nvCxnSpPr>
        <p:spPr>
          <a:xfrm flipH="1" flipV="1">
            <a:off x="1765715" y="4931173"/>
            <a:ext cx="237803" cy="1965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29" idx="7"/>
          </p:cNvCxnSpPr>
          <p:nvPr/>
        </p:nvCxnSpPr>
        <p:spPr>
          <a:xfrm flipH="1">
            <a:off x="3477260" y="2187482"/>
            <a:ext cx="756242" cy="8914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5"/>
            <a:endCxn id="34" idx="2"/>
          </p:cNvCxnSpPr>
          <p:nvPr/>
        </p:nvCxnSpPr>
        <p:spPr>
          <a:xfrm>
            <a:off x="4778282" y="3635282"/>
            <a:ext cx="1165928" cy="7081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34" idx="1"/>
          </p:cNvCxnSpPr>
          <p:nvPr/>
        </p:nvCxnSpPr>
        <p:spPr>
          <a:xfrm>
            <a:off x="5257800" y="2590800"/>
            <a:ext cx="708728" cy="16987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34" idx="6"/>
          </p:cNvCxnSpPr>
          <p:nvPr/>
        </p:nvCxnSpPr>
        <p:spPr>
          <a:xfrm flipH="1" flipV="1">
            <a:off x="6096610" y="4343400"/>
            <a:ext cx="1370990" cy="4754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1"/>
            <a:endCxn id="34" idx="4"/>
          </p:cNvCxnSpPr>
          <p:nvPr/>
        </p:nvCxnSpPr>
        <p:spPr>
          <a:xfrm flipH="1" flipV="1">
            <a:off x="6020410" y="4419600"/>
            <a:ext cx="402708" cy="10891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635633" y="4801091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5" idx="5"/>
            <a:endCxn id="18" idx="1"/>
          </p:cNvCxnSpPr>
          <p:nvPr/>
        </p:nvCxnSpPr>
        <p:spPr>
          <a:xfrm>
            <a:off x="1425482" y="4625882"/>
            <a:ext cx="232469" cy="1975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347178" y="305660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8" idx="7"/>
            <a:endCxn id="29" idx="3"/>
          </p:cNvCxnSpPr>
          <p:nvPr/>
        </p:nvCxnSpPr>
        <p:spPr>
          <a:xfrm flipV="1">
            <a:off x="2644682" y="3186684"/>
            <a:ext cx="724814" cy="8742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944210" y="42672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12" idx="7"/>
            <a:endCxn id="34" idx="3"/>
          </p:cNvCxnSpPr>
          <p:nvPr/>
        </p:nvCxnSpPr>
        <p:spPr>
          <a:xfrm flipV="1">
            <a:off x="5845082" y="4397282"/>
            <a:ext cx="121446" cy="117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04800" y="9906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Recompute</a:t>
            </a:r>
            <a:r>
              <a:rPr lang="en-US" sz="2400" dirty="0" smtClean="0">
                <a:solidFill>
                  <a:schemeClr val="tx1"/>
                </a:solidFill>
              </a:rPr>
              <a:t> optimal centers given a fixed clustering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Lloyd’s method: Random Initialization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95400" y="4495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510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2438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1184" y="2057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74268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449275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5486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6" idx="1"/>
            <a:endCxn id="18" idx="5"/>
          </p:cNvCxnSpPr>
          <p:nvPr/>
        </p:nvCxnSpPr>
        <p:spPr>
          <a:xfrm flipH="1" flipV="1">
            <a:off x="1765715" y="4931173"/>
            <a:ext cx="237803" cy="1965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29" idx="7"/>
          </p:cNvCxnSpPr>
          <p:nvPr/>
        </p:nvCxnSpPr>
        <p:spPr>
          <a:xfrm flipH="1">
            <a:off x="3477260" y="2187482"/>
            <a:ext cx="756242" cy="8914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29" idx="6"/>
          </p:cNvCxnSpPr>
          <p:nvPr/>
        </p:nvCxnSpPr>
        <p:spPr>
          <a:xfrm flipH="1" flipV="1">
            <a:off x="3499578" y="3132802"/>
            <a:ext cx="1148622" cy="4485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34" idx="1"/>
          </p:cNvCxnSpPr>
          <p:nvPr/>
        </p:nvCxnSpPr>
        <p:spPr>
          <a:xfrm>
            <a:off x="5257800" y="2590800"/>
            <a:ext cx="708728" cy="16987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34" idx="6"/>
          </p:cNvCxnSpPr>
          <p:nvPr/>
        </p:nvCxnSpPr>
        <p:spPr>
          <a:xfrm flipH="1" flipV="1">
            <a:off x="6096610" y="4343400"/>
            <a:ext cx="1370990" cy="4754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1"/>
            <a:endCxn id="34" idx="4"/>
          </p:cNvCxnSpPr>
          <p:nvPr/>
        </p:nvCxnSpPr>
        <p:spPr>
          <a:xfrm flipH="1" flipV="1">
            <a:off x="6020410" y="4419600"/>
            <a:ext cx="402708" cy="10891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635633" y="4801091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5" idx="5"/>
            <a:endCxn id="18" idx="1"/>
          </p:cNvCxnSpPr>
          <p:nvPr/>
        </p:nvCxnSpPr>
        <p:spPr>
          <a:xfrm>
            <a:off x="1425482" y="4625882"/>
            <a:ext cx="232469" cy="1975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347178" y="305660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8" idx="3"/>
            <a:endCxn id="18" idx="7"/>
          </p:cNvCxnSpPr>
          <p:nvPr/>
        </p:nvCxnSpPr>
        <p:spPr>
          <a:xfrm flipH="1">
            <a:off x="1765715" y="4168682"/>
            <a:ext cx="771203" cy="6547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944210" y="42672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12" idx="7"/>
            <a:endCxn id="34" idx="3"/>
          </p:cNvCxnSpPr>
          <p:nvPr/>
        </p:nvCxnSpPr>
        <p:spPr>
          <a:xfrm flipV="1">
            <a:off x="5845082" y="4397282"/>
            <a:ext cx="121446" cy="117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04800" y="9906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Assign each point to its nearest center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Lloyd’s method: Random Initialization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95400" y="4495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510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2438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1184" y="2057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74268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449275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5486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6" idx="0"/>
            <a:endCxn id="18" idx="4"/>
          </p:cNvCxnSpPr>
          <p:nvPr/>
        </p:nvCxnSpPr>
        <p:spPr>
          <a:xfrm flipV="1">
            <a:off x="2057400" y="4734035"/>
            <a:ext cx="0" cy="3713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29" idx="0"/>
          </p:cNvCxnSpPr>
          <p:nvPr/>
        </p:nvCxnSpPr>
        <p:spPr>
          <a:xfrm>
            <a:off x="4287384" y="2209800"/>
            <a:ext cx="194258" cy="5981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29" idx="5"/>
          </p:cNvCxnSpPr>
          <p:nvPr/>
        </p:nvCxnSpPr>
        <p:spPr>
          <a:xfrm flipH="1" flipV="1">
            <a:off x="4535524" y="2938035"/>
            <a:ext cx="188876" cy="5671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34" idx="1"/>
          </p:cNvCxnSpPr>
          <p:nvPr/>
        </p:nvCxnSpPr>
        <p:spPr>
          <a:xfrm>
            <a:off x="5257800" y="2590800"/>
            <a:ext cx="839183" cy="13994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34" idx="6"/>
          </p:cNvCxnSpPr>
          <p:nvPr/>
        </p:nvCxnSpPr>
        <p:spPr>
          <a:xfrm flipH="1" flipV="1">
            <a:off x="6227065" y="4044086"/>
            <a:ext cx="1240535" cy="7748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1"/>
            <a:endCxn id="34" idx="4"/>
          </p:cNvCxnSpPr>
          <p:nvPr/>
        </p:nvCxnSpPr>
        <p:spPr>
          <a:xfrm flipH="1" flipV="1">
            <a:off x="6150865" y="4120286"/>
            <a:ext cx="272253" cy="13884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81200" y="4581635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5" idx="5"/>
            <a:endCxn id="18" idx="1"/>
          </p:cNvCxnSpPr>
          <p:nvPr/>
        </p:nvCxnSpPr>
        <p:spPr>
          <a:xfrm flipV="1">
            <a:off x="1425482" y="4603953"/>
            <a:ext cx="578036" cy="219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05442" y="280795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8" idx="3"/>
            <a:endCxn id="18" idx="7"/>
          </p:cNvCxnSpPr>
          <p:nvPr/>
        </p:nvCxnSpPr>
        <p:spPr>
          <a:xfrm flipH="1">
            <a:off x="2111282" y="4168682"/>
            <a:ext cx="425636" cy="4352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074665" y="3967886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12" idx="7"/>
            <a:endCxn id="34" idx="3"/>
          </p:cNvCxnSpPr>
          <p:nvPr/>
        </p:nvCxnSpPr>
        <p:spPr>
          <a:xfrm flipV="1">
            <a:off x="5845082" y="4097968"/>
            <a:ext cx="251901" cy="4171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04800" y="9906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Recompute</a:t>
            </a:r>
            <a:r>
              <a:rPr lang="en-US" sz="2400" dirty="0" smtClean="0">
                <a:solidFill>
                  <a:schemeClr val="tx1"/>
                </a:solidFill>
              </a:rPr>
              <a:t> optimal centers given a fixed clustering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Lloyd’s method: Random Initialization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95400" y="4495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510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2438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1184" y="2057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74268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449275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5486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6" idx="0"/>
            <a:endCxn id="18" idx="4"/>
          </p:cNvCxnSpPr>
          <p:nvPr/>
        </p:nvCxnSpPr>
        <p:spPr>
          <a:xfrm flipV="1">
            <a:off x="2057400" y="4734035"/>
            <a:ext cx="0" cy="3713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29" idx="0"/>
          </p:cNvCxnSpPr>
          <p:nvPr/>
        </p:nvCxnSpPr>
        <p:spPr>
          <a:xfrm>
            <a:off x="4287384" y="2209800"/>
            <a:ext cx="194258" cy="5981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29" idx="5"/>
          </p:cNvCxnSpPr>
          <p:nvPr/>
        </p:nvCxnSpPr>
        <p:spPr>
          <a:xfrm flipH="1" flipV="1">
            <a:off x="4535524" y="2938035"/>
            <a:ext cx="188876" cy="5671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29" idx="7"/>
          </p:cNvCxnSpPr>
          <p:nvPr/>
        </p:nvCxnSpPr>
        <p:spPr>
          <a:xfrm flipH="1">
            <a:off x="4535524" y="2568482"/>
            <a:ext cx="668394" cy="261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34" idx="6"/>
          </p:cNvCxnSpPr>
          <p:nvPr/>
        </p:nvCxnSpPr>
        <p:spPr>
          <a:xfrm flipH="1" flipV="1">
            <a:off x="6227065" y="4044086"/>
            <a:ext cx="1240535" cy="7748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1"/>
            <a:endCxn id="34" idx="4"/>
          </p:cNvCxnSpPr>
          <p:nvPr/>
        </p:nvCxnSpPr>
        <p:spPr>
          <a:xfrm flipH="1" flipV="1">
            <a:off x="6150865" y="4120286"/>
            <a:ext cx="272253" cy="13884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81200" y="4581635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5" idx="5"/>
            <a:endCxn id="18" idx="1"/>
          </p:cNvCxnSpPr>
          <p:nvPr/>
        </p:nvCxnSpPr>
        <p:spPr>
          <a:xfrm flipV="1">
            <a:off x="1425482" y="4603953"/>
            <a:ext cx="578036" cy="219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05442" y="280795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8" idx="3"/>
            <a:endCxn id="18" idx="7"/>
          </p:cNvCxnSpPr>
          <p:nvPr/>
        </p:nvCxnSpPr>
        <p:spPr>
          <a:xfrm flipH="1">
            <a:off x="2111282" y="4168682"/>
            <a:ext cx="425636" cy="4352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074665" y="3967886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12" idx="7"/>
            <a:endCxn id="34" idx="3"/>
          </p:cNvCxnSpPr>
          <p:nvPr/>
        </p:nvCxnSpPr>
        <p:spPr>
          <a:xfrm flipV="1">
            <a:off x="5845082" y="4097968"/>
            <a:ext cx="251901" cy="4171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04800" y="9906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Assign each point to its nearest center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Lloyd’s method: Random Initialization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5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95400" y="4495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510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2438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1184" y="2057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74268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449275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5486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6" idx="0"/>
            <a:endCxn id="18" idx="4"/>
          </p:cNvCxnSpPr>
          <p:nvPr/>
        </p:nvCxnSpPr>
        <p:spPr>
          <a:xfrm flipV="1">
            <a:off x="2057400" y="4734035"/>
            <a:ext cx="0" cy="3713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29" idx="0"/>
          </p:cNvCxnSpPr>
          <p:nvPr/>
        </p:nvCxnSpPr>
        <p:spPr>
          <a:xfrm>
            <a:off x="4341266" y="2187482"/>
            <a:ext cx="364896" cy="5442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29" idx="4"/>
          </p:cNvCxnSpPr>
          <p:nvPr/>
        </p:nvCxnSpPr>
        <p:spPr>
          <a:xfrm flipH="1" flipV="1">
            <a:off x="4706162" y="2884153"/>
            <a:ext cx="18238" cy="6210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29" idx="7"/>
          </p:cNvCxnSpPr>
          <p:nvPr/>
        </p:nvCxnSpPr>
        <p:spPr>
          <a:xfrm flipH="1">
            <a:off x="4760044" y="2568482"/>
            <a:ext cx="443874" cy="1855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34" idx="6"/>
          </p:cNvCxnSpPr>
          <p:nvPr/>
        </p:nvCxnSpPr>
        <p:spPr>
          <a:xfrm flipH="1">
            <a:off x="6689751" y="4818888"/>
            <a:ext cx="777849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7"/>
            <a:endCxn id="34" idx="4"/>
          </p:cNvCxnSpPr>
          <p:nvPr/>
        </p:nvCxnSpPr>
        <p:spPr>
          <a:xfrm flipV="1">
            <a:off x="6530882" y="5047488"/>
            <a:ext cx="82669" cy="4612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81200" y="4581635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5" idx="5"/>
            <a:endCxn id="18" idx="1"/>
          </p:cNvCxnSpPr>
          <p:nvPr/>
        </p:nvCxnSpPr>
        <p:spPr>
          <a:xfrm flipV="1">
            <a:off x="1425482" y="4603953"/>
            <a:ext cx="578036" cy="219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629962" y="273175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8" idx="3"/>
            <a:endCxn id="18" idx="7"/>
          </p:cNvCxnSpPr>
          <p:nvPr/>
        </p:nvCxnSpPr>
        <p:spPr>
          <a:xfrm flipH="1">
            <a:off x="2111282" y="4168682"/>
            <a:ext cx="425636" cy="4352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537351" y="489508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12" idx="5"/>
            <a:endCxn id="34" idx="1"/>
          </p:cNvCxnSpPr>
          <p:nvPr/>
        </p:nvCxnSpPr>
        <p:spPr>
          <a:xfrm>
            <a:off x="5845082" y="4622834"/>
            <a:ext cx="714587" cy="2945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04800" y="9906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Recompute</a:t>
            </a:r>
            <a:r>
              <a:rPr lang="en-US" sz="2400" dirty="0" smtClean="0">
                <a:solidFill>
                  <a:schemeClr val="tx1"/>
                </a:solidFill>
              </a:rPr>
              <a:t> optimal centers given a fixed clustering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Lloyd’s method: Random Initialization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81000" y="55626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Get a good  quality solution in this example.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 bwMode="auto">
          <a:xfrm>
            <a:off x="1828800" y="3200400"/>
            <a:ext cx="58674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752600" y="2667000"/>
            <a:ext cx="5867400" cy="4572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752600" y="2057400"/>
            <a:ext cx="5867400" cy="457200"/>
          </a:xfrm>
          <a:prstGeom prst="ellipse">
            <a:avLst/>
          </a:prstGeom>
          <a:solidFill>
            <a:srgbClr val="99FFCC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3352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5000" y="27979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220980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2000" y="279799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2000" y="3349752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72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239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2000" y="279799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39000" y="27979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72000" y="3352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235952" y="334975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9" idx="6"/>
            <a:endCxn id="33" idx="2"/>
          </p:cNvCxnSpPr>
          <p:nvPr/>
        </p:nvCxnSpPr>
        <p:spPr>
          <a:xfrm>
            <a:off x="2057400" y="2285018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057400" y="2895600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057400" y="3429000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  <a:endCxn id="39" idx="6"/>
          </p:cNvCxnSpPr>
          <p:nvPr/>
        </p:nvCxnSpPr>
        <p:spPr>
          <a:xfrm flipH="1">
            <a:off x="4724400" y="3425952"/>
            <a:ext cx="2511552" cy="3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724400" y="2895600"/>
            <a:ext cx="2499360" cy="3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2"/>
            <a:endCxn id="33" idx="6"/>
          </p:cNvCxnSpPr>
          <p:nvPr/>
        </p:nvCxnSpPr>
        <p:spPr>
          <a:xfrm flipH="1">
            <a:off x="4724400" y="2285018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4000" dirty="0">
                <a:solidFill>
                  <a:srgbClr val="0000CC"/>
                </a:solidFill>
              </a:rPr>
              <a:t>Lloyd’s </a:t>
            </a:r>
            <a:r>
              <a:rPr lang="en-US" sz="4000" dirty="0" smtClean="0">
                <a:solidFill>
                  <a:srgbClr val="0000CC"/>
                </a:solidFill>
              </a:rPr>
              <a:t>method: Performance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04800" y="4572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It always converges, but it may converge at a local optimum that is different from the global optimum, and in fact could be arbitrarily worse in terms of its score</a:t>
            </a:r>
            <a:r>
              <a:rPr lang="en-US" sz="2200" dirty="0" smtClean="0"/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 bwMode="auto">
          <a:xfrm>
            <a:off x="1828800" y="3200400"/>
            <a:ext cx="58674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752600" y="2667000"/>
            <a:ext cx="5867400" cy="4572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752600" y="2057400"/>
            <a:ext cx="5867400" cy="457200"/>
          </a:xfrm>
          <a:prstGeom prst="ellipse">
            <a:avLst/>
          </a:prstGeom>
          <a:solidFill>
            <a:srgbClr val="99FFCC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3352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5000" y="27979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220980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2000" y="279799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2000" y="3349752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72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239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2000" y="279799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39000" y="27979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72000" y="3352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235952" y="334975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9" idx="6"/>
            <a:endCxn id="33" idx="2"/>
          </p:cNvCxnSpPr>
          <p:nvPr/>
        </p:nvCxnSpPr>
        <p:spPr>
          <a:xfrm>
            <a:off x="2057400" y="2285018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057400" y="2895600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057400" y="3429000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  <a:endCxn id="39" idx="6"/>
          </p:cNvCxnSpPr>
          <p:nvPr/>
        </p:nvCxnSpPr>
        <p:spPr>
          <a:xfrm flipH="1">
            <a:off x="4724400" y="3425952"/>
            <a:ext cx="2511552" cy="3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724400" y="2895600"/>
            <a:ext cx="2499360" cy="3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2"/>
            <a:endCxn id="33" idx="6"/>
          </p:cNvCxnSpPr>
          <p:nvPr/>
        </p:nvCxnSpPr>
        <p:spPr>
          <a:xfrm flipH="1">
            <a:off x="4724400" y="2285018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4000" dirty="0">
                <a:solidFill>
                  <a:srgbClr val="0000CC"/>
                </a:solidFill>
              </a:rPr>
              <a:t>Lloyd’s </a:t>
            </a:r>
            <a:r>
              <a:rPr lang="en-US" sz="4000" dirty="0" smtClean="0">
                <a:solidFill>
                  <a:srgbClr val="0000CC"/>
                </a:solidFill>
              </a:rPr>
              <a:t>method: Performance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04800" y="45720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04800" y="4572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>
                <a:solidFill>
                  <a:schemeClr val="tx1"/>
                </a:solidFill>
              </a:rPr>
              <a:t>L</a:t>
            </a:r>
            <a:r>
              <a:rPr lang="en-US" sz="2200" dirty="0" smtClean="0">
                <a:solidFill>
                  <a:schemeClr val="tx1"/>
                </a:solidFill>
              </a:rPr>
              <a:t>ocal </a:t>
            </a:r>
            <a:r>
              <a:rPr lang="en-US" sz="2200" dirty="0">
                <a:solidFill>
                  <a:schemeClr val="tx1"/>
                </a:solidFill>
              </a:rPr>
              <a:t>optimum: every point is assigned to its nearest center and every center is the mean value of its </a:t>
            </a:r>
            <a:r>
              <a:rPr lang="en-US" sz="2200" dirty="0" smtClean="0">
                <a:solidFill>
                  <a:schemeClr val="tx1"/>
                </a:solidFill>
              </a:rPr>
              <a:t>points.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1752600" y="4495800"/>
            <a:ext cx="838200" cy="1828800"/>
          </a:xfrm>
          <a:prstGeom prst="ellipse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419600" y="4495800"/>
            <a:ext cx="838200" cy="18288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086600" y="4572000"/>
            <a:ext cx="8382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5867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53125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47234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33600" y="530650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00600" y="5315644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67600" y="5300404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00600" y="47234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67600" y="47234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800600" y="531259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531259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800600" y="5867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64552" y="586435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9" idx="4"/>
            <a:endCxn id="8" idx="0"/>
          </p:cNvCxnSpPr>
          <p:nvPr/>
        </p:nvCxnSpPr>
        <p:spPr>
          <a:xfrm>
            <a:off x="2209800" y="4875818"/>
            <a:ext cx="0" cy="4367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0"/>
            <a:endCxn id="37" idx="4"/>
          </p:cNvCxnSpPr>
          <p:nvPr/>
        </p:nvCxnSpPr>
        <p:spPr>
          <a:xfrm flipV="1">
            <a:off x="4876800" y="5464996"/>
            <a:ext cx="0" cy="4024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" idx="0"/>
            <a:endCxn id="8" idx="4"/>
          </p:cNvCxnSpPr>
          <p:nvPr/>
        </p:nvCxnSpPr>
        <p:spPr>
          <a:xfrm flipV="1">
            <a:off x="2209800" y="5464996"/>
            <a:ext cx="0" cy="4024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0"/>
            <a:endCxn id="38" idx="4"/>
          </p:cNvCxnSpPr>
          <p:nvPr/>
        </p:nvCxnSpPr>
        <p:spPr>
          <a:xfrm flipV="1">
            <a:off x="7540752" y="5464996"/>
            <a:ext cx="3048" cy="3993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4"/>
            <a:endCxn id="37" idx="0"/>
          </p:cNvCxnSpPr>
          <p:nvPr/>
        </p:nvCxnSpPr>
        <p:spPr>
          <a:xfrm>
            <a:off x="4876800" y="4875818"/>
            <a:ext cx="0" cy="4367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4"/>
            <a:endCxn id="38" idx="0"/>
          </p:cNvCxnSpPr>
          <p:nvPr/>
        </p:nvCxnSpPr>
        <p:spPr>
          <a:xfrm>
            <a:off x="7543800" y="4875818"/>
            <a:ext cx="0" cy="4367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4000" dirty="0">
                <a:solidFill>
                  <a:srgbClr val="0000CC"/>
                </a:solidFill>
              </a:rPr>
              <a:t>Lloyd’s method: Performance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81000" y="32766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.It is arbitrarily </a:t>
            </a:r>
            <a:r>
              <a:rPr lang="en-US" sz="2400" dirty="0">
                <a:solidFill>
                  <a:schemeClr val="tx1"/>
                </a:solidFill>
              </a:rPr>
              <a:t>worse than optimum </a:t>
            </a:r>
            <a:r>
              <a:rPr lang="en-US" sz="2400" dirty="0" smtClean="0">
                <a:solidFill>
                  <a:schemeClr val="tx1"/>
                </a:solidFill>
              </a:rPr>
              <a:t>solution….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6" name="Picture 49" descr="MCj04344070000[1]"/>
          <p:cNvPicPr>
            <a:picLocks noChangeAspect="1" noChangeArrowheads="1"/>
          </p:cNvPicPr>
          <p:nvPr/>
        </p:nvPicPr>
        <p:blipFill>
          <a:blip r:embed="rId2" cstate="print">
            <a:lum bright="-1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92500"/>
            <a:ext cx="52164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 bwMode="auto">
          <a:xfrm>
            <a:off x="1752600" y="2362200"/>
            <a:ext cx="58674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676400" y="1828800"/>
            <a:ext cx="5867400" cy="4572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676400" y="1219200"/>
            <a:ext cx="5867400" cy="457200"/>
          </a:xfrm>
          <a:prstGeom prst="ellipse">
            <a:avLst/>
          </a:prstGeom>
          <a:solidFill>
            <a:srgbClr val="99FFCC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2514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828800" y="19597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28800" y="13706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95800" y="137160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95800" y="195979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2511552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95800" y="13706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62800" y="13706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95800" y="195979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62800" y="19597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495800" y="2514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159752" y="251155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35" idx="6"/>
            <a:endCxn id="50" idx="2"/>
          </p:cNvCxnSpPr>
          <p:nvPr/>
        </p:nvCxnSpPr>
        <p:spPr>
          <a:xfrm>
            <a:off x="1981200" y="1446818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981200" y="2057400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981200" y="2590800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5" idx="2"/>
            <a:endCxn id="54" idx="6"/>
          </p:cNvCxnSpPr>
          <p:nvPr/>
        </p:nvCxnSpPr>
        <p:spPr>
          <a:xfrm flipH="1">
            <a:off x="4648200" y="2587752"/>
            <a:ext cx="2511552" cy="3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4648200" y="2057400"/>
            <a:ext cx="2499360" cy="3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1" idx="2"/>
            <a:endCxn id="50" idx="6"/>
          </p:cNvCxnSpPr>
          <p:nvPr/>
        </p:nvCxnSpPr>
        <p:spPr>
          <a:xfrm flipH="1">
            <a:off x="4648200" y="1446818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4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05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22848" y="2132618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48256" y="2514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4008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19800" y="2123474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44768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943600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7000" y="2514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770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48400" y="2895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33116" y="4800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85516" y="4189527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00884" y="42667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04516" y="44191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99716" y="42667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99716" y="45715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33116" y="43429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33116" y="45715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604516" y="47239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452116" y="48001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124456" y="2819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189988" y="2169194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705356" y="22463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808988" y="23987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504188" y="22463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504188" y="25511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037588" y="23225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08988" y="27035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56588" y="27797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542032" y="457918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69336" y="4645745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04516" y="44243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77000" y="2744877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4000" dirty="0">
                <a:solidFill>
                  <a:srgbClr val="0000CC"/>
                </a:solidFill>
              </a:rPr>
              <a:t>Lloyd’s method: Performance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3733800" y="3810000"/>
            <a:ext cx="476141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This bad performance, can happen even with well separated Gaussian clusters.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657600" y="3798338"/>
            <a:ext cx="4876800" cy="1604682"/>
          </a:xfrm>
          <a:prstGeom prst="rect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05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44768" y="2245394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48256" y="2514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4008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19800" y="2123474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44768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943600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7000" y="2514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770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48400" y="2895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33116" y="4800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85516" y="4189527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00884" y="42667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04516" y="44191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99716" y="42667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99716" y="45715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33116" y="43429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33116" y="45715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604516" y="47239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452116" y="48001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124456" y="2819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189988" y="2169194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705356" y="22463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808988" y="23987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504188" y="22463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504188" y="25511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037588" y="23225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08988" y="27035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56588" y="27797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542032" y="457918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69336" y="4576725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3516" y="3505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48400" y="2744877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20265229">
            <a:off x="1019134" y="1219200"/>
            <a:ext cx="2459736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0265229">
            <a:off x="5643720" y="1870196"/>
            <a:ext cx="1164514" cy="715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0265229">
            <a:off x="5818543" y="2547748"/>
            <a:ext cx="1164514" cy="715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4000" dirty="0">
                <a:solidFill>
                  <a:srgbClr val="0000CC"/>
                </a:solidFill>
              </a:rPr>
              <a:t>Lloyd’s method: Performance</a:t>
            </a: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4648200" y="36576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This </a:t>
            </a:r>
            <a:r>
              <a:rPr lang="en-US" sz="2200" dirty="0">
                <a:solidFill>
                  <a:schemeClr val="tx1"/>
                </a:solidFill>
              </a:rPr>
              <a:t>bad performance, can happen even with well separated Gaussian clusters.</a:t>
            </a:r>
          </a:p>
        </p:txBody>
      </p:sp>
      <p:pic>
        <p:nvPicPr>
          <p:cNvPr id="61" name="Picture 49" descr="MCj04344070000[1]"/>
          <p:cNvPicPr>
            <a:picLocks noChangeAspect="1" noChangeArrowheads="1"/>
          </p:cNvPicPr>
          <p:nvPr/>
        </p:nvPicPr>
        <p:blipFill>
          <a:blip r:embed="rId2" cstate="print">
            <a:lum bright="-1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3" y="5486140"/>
            <a:ext cx="52164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4648200" y="5269980"/>
            <a:ext cx="3886200" cy="97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Some Gaussian are combined…..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648200" y="3729318"/>
            <a:ext cx="4191000" cy="2595282"/>
          </a:xfrm>
          <a:prstGeom prst="rect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3048000"/>
            <a:ext cx="7473950" cy="1173162"/>
            <a:chOff x="912" y="2285"/>
            <a:chExt cx="4708" cy="739"/>
          </a:xfrm>
        </p:grpSpPr>
        <p:pic>
          <p:nvPicPr>
            <p:cNvPr id="3081" name="Picture 3" descr="Fig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6" b="63898"/>
            <a:stretch>
              <a:fillRect/>
            </a:stretch>
          </p:blipFill>
          <p:spPr bwMode="auto">
            <a:xfrm>
              <a:off x="2016" y="2336"/>
              <a:ext cx="360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4" descr="protein_04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285"/>
              <a:ext cx="1056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7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91600" cy="533400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n-US" sz="2000" dirty="0" smtClean="0">
                <a:latin typeface="+mj-lt"/>
              </a:rPr>
              <a:t>Cluster news articles or web pages or search results by topic.</a:t>
            </a:r>
            <a:endParaRPr lang="en-US" sz="2000" dirty="0" smtClean="0"/>
          </a:p>
          <a:p>
            <a:pPr eaLnBrk="1" hangingPunct="1">
              <a:buClrTx/>
              <a:defRPr/>
            </a:pPr>
            <a:endParaRPr lang="en-US" sz="2000" dirty="0" smtClean="0"/>
          </a:p>
        </p:txBody>
      </p:sp>
      <p:sp>
        <p:nvSpPr>
          <p:cNvPr id="417798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(Clustering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comes up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everywhere…)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" name="Picture 21" descr="spor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90675"/>
            <a:ext cx="1123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mod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524000"/>
            <a:ext cx="1289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mo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524000"/>
            <a:ext cx="10334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nina_b_fou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538288"/>
            <a:ext cx="10874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52400" y="2286000"/>
            <a:ext cx="899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defRPr/>
            </a:pPr>
            <a:endParaRPr lang="en-US" sz="2000" dirty="0" smtClean="0"/>
          </a:p>
          <a:p>
            <a:pPr eaLnBrk="1" hangingPunct="1">
              <a:buClrTx/>
              <a:defRPr/>
            </a:pPr>
            <a:r>
              <a:rPr lang="en-US" sz="2000" dirty="0" smtClean="0">
                <a:latin typeface="+mj-lt"/>
              </a:rPr>
              <a:t>Cluster protein sequences by function or genes according to expression profile.</a:t>
            </a:r>
            <a:endParaRPr lang="en-US" sz="2000" dirty="0" smtClean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52400" y="41148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defRPr/>
            </a:pPr>
            <a:endParaRPr lang="en-US" sz="2000" dirty="0" smtClean="0"/>
          </a:p>
          <a:p>
            <a:pPr eaLnBrk="1" hangingPunct="1">
              <a:buClrTx/>
              <a:defRPr/>
            </a:pPr>
            <a:r>
              <a:rPr lang="en-US" sz="2000" dirty="0" smtClean="0">
                <a:latin typeface="+mj-lt"/>
              </a:rPr>
              <a:t>Cluster users of social networks by interest (community detection)</a:t>
            </a:r>
            <a:r>
              <a:rPr lang="en-US" sz="2000" dirty="0" smtClean="0"/>
              <a:t>.</a:t>
            </a:r>
          </a:p>
        </p:txBody>
      </p:sp>
      <p:pic>
        <p:nvPicPr>
          <p:cNvPr id="13" name="Picture 4" descr="faceboo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74" y="5004583"/>
            <a:ext cx="2064553" cy="15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730693" y="5047327"/>
            <a:ext cx="1340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000000"/>
                </a:solidFill>
              </a:rPr>
              <a:t>Facebook network</a:t>
            </a:r>
          </a:p>
        </p:txBody>
      </p:sp>
      <p:pic>
        <p:nvPicPr>
          <p:cNvPr id="15" name="Picture 7" descr="twit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22" y="4966323"/>
            <a:ext cx="1638906" cy="150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391400" y="5004583"/>
            <a:ext cx="12702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000000"/>
                </a:solidFill>
              </a:rPr>
              <a:t>Twitter Network</a:t>
            </a:r>
          </a:p>
        </p:txBody>
      </p:sp>
    </p:spTree>
    <p:extLst>
      <p:ext uri="{BB962C8B-B14F-4D97-AF65-F5344CB8AC3E}">
        <p14:creationId xmlns:p14="http://schemas.microsoft.com/office/powerpoint/2010/main" val="34910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 build="p"/>
      <p:bldP spid="11" grpId="0"/>
      <p:bldP spid="12" grpId="0"/>
      <p:bldP spid="14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4000" dirty="0">
                <a:solidFill>
                  <a:srgbClr val="0000CC"/>
                </a:solidFill>
              </a:rPr>
              <a:t>Lloyd’s method: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2"/>
              <p:cNvSpPr txBox="1">
                <a:spLocks noChangeArrowheads="1"/>
              </p:cNvSpPr>
              <p:nvPr/>
            </p:nvSpPr>
            <p:spPr bwMode="auto">
              <a:xfrm>
                <a:off x="719254" y="2971800"/>
                <a:ext cx="7891346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For k equal-sized Gaussians,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Pr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[each initial center is in a different Gaussian]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254" y="2971800"/>
                <a:ext cx="7891346" cy="1676400"/>
              </a:xfrm>
              <a:prstGeom prst="rect">
                <a:avLst/>
              </a:prstGeom>
              <a:blipFill rotWithShape="1">
                <a:blip r:embed="rId2"/>
                <a:stretch>
                  <a:fillRect l="-927" r="-1313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795454" y="4292191"/>
            <a:ext cx="6367346" cy="97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Becomes unlikely as k gets large.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1295400"/>
            <a:ext cx="8610600" cy="12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If we do random initialization, as </a:t>
            </a:r>
            <a:r>
              <a:rPr lang="en-US" sz="2200" dirty="0">
                <a:solidFill>
                  <a:srgbClr val="0000CC"/>
                </a:solidFill>
              </a:rPr>
              <a:t>k</a:t>
            </a:r>
            <a:r>
              <a:rPr lang="en-US" sz="2200" dirty="0">
                <a:solidFill>
                  <a:schemeClr val="tx1"/>
                </a:solidFill>
              </a:rPr>
              <a:t> increases, </a:t>
            </a:r>
            <a:r>
              <a:rPr lang="en-US" sz="2200" dirty="0" smtClean="0">
                <a:solidFill>
                  <a:schemeClr val="tx1"/>
                </a:solidFill>
              </a:rPr>
              <a:t>it becomes </a:t>
            </a:r>
            <a:r>
              <a:rPr lang="en-US" sz="2200" dirty="0">
                <a:solidFill>
                  <a:schemeClr val="tx1"/>
                </a:solidFill>
              </a:rPr>
              <a:t>more likely we won’t have perfectly picked one center per Gaussian in our </a:t>
            </a:r>
            <a:r>
              <a:rPr lang="en-US" sz="2200" dirty="0" smtClean="0">
                <a:solidFill>
                  <a:schemeClr val="tx1"/>
                </a:solidFill>
              </a:rPr>
              <a:t>initialization (so </a:t>
            </a:r>
            <a:r>
              <a:rPr lang="en-US" sz="2400" dirty="0" smtClean="0">
                <a:solidFill>
                  <a:schemeClr val="tx1"/>
                </a:solidFill>
              </a:rPr>
              <a:t>Lloyd’s method will output a bad solution</a:t>
            </a:r>
            <a:r>
              <a:rPr lang="en-US" sz="2200" dirty="0" smtClean="0">
                <a:solidFill>
                  <a:schemeClr val="tx1"/>
                </a:solidFill>
              </a:rPr>
              <a:t>).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3063" y="6858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Another </a:t>
            </a:r>
            <a:r>
              <a:rPr lang="en-US" sz="3600" dirty="0">
                <a:solidFill>
                  <a:srgbClr val="0000CC"/>
                </a:solidFill>
              </a:rPr>
              <a:t>I</a:t>
            </a:r>
            <a:r>
              <a:rPr lang="en-US" sz="3600" dirty="0" smtClean="0">
                <a:solidFill>
                  <a:srgbClr val="0000CC"/>
                </a:solidFill>
              </a:rPr>
              <a:t>nitialization </a:t>
            </a:r>
            <a:r>
              <a:rPr lang="en-US" sz="3600" dirty="0">
                <a:solidFill>
                  <a:srgbClr val="0000CC"/>
                </a:solidFill>
              </a:rPr>
              <a:t>I</a:t>
            </a:r>
            <a:r>
              <a:rPr lang="en-US" sz="3600" dirty="0" smtClean="0">
                <a:solidFill>
                  <a:srgbClr val="0000CC"/>
                </a:solidFill>
              </a:rPr>
              <a:t>dea: Furthest Point </a:t>
            </a:r>
            <a:r>
              <a:rPr lang="en-US" sz="3600" dirty="0">
                <a:solidFill>
                  <a:srgbClr val="0000CC"/>
                </a:solidFill>
              </a:rPr>
              <a:t>H</a:t>
            </a:r>
            <a:r>
              <a:rPr lang="en-US" sz="3600" dirty="0" smtClean="0">
                <a:solidFill>
                  <a:srgbClr val="0000CC"/>
                </a:solidFill>
              </a:rPr>
              <a:t>euristic</a:t>
            </a:r>
            <a:endParaRPr lang="en-US" sz="36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"/>
              <p:cNvSpPr txBox="1">
                <a:spLocks noChangeArrowheads="1"/>
              </p:cNvSpPr>
              <p:nvPr/>
            </p:nvSpPr>
            <p:spPr bwMode="auto">
              <a:xfrm>
                <a:off x="349624" y="2133600"/>
                <a:ext cx="6858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arbitrarily (or at random).</a:t>
                </a:r>
              </a:p>
            </p:txBody>
          </p:sp>
        </mc:Choice>
        <mc:Fallback xmlns="">
          <p:sp>
            <p:nvSpPr>
              <p:cNvPr id="4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624" y="2133600"/>
                <a:ext cx="6858000" cy="762000"/>
              </a:xfrm>
              <a:prstGeom prst="rect">
                <a:avLst/>
              </a:prstGeom>
              <a:blipFill rotWithShape="1">
                <a:blip r:embed="rId2"/>
                <a:stretch>
                  <a:fillRect l="-10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2"/>
              <p:cNvSpPr txBox="1">
                <a:spLocks noChangeArrowheads="1"/>
              </p:cNvSpPr>
              <p:nvPr/>
            </p:nvSpPr>
            <p:spPr bwMode="auto">
              <a:xfrm>
                <a:off x="990600" y="3352800"/>
                <a:ext cx="70104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among datapoints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that is farthest from previously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352800"/>
                <a:ext cx="7010400" cy="990600"/>
              </a:xfrm>
              <a:prstGeom prst="rect">
                <a:avLst/>
              </a:prstGeom>
              <a:blipFill rotWithShape="1">
                <a:blip r:embed="rId3"/>
                <a:stretch>
                  <a:fillRect l="-1043" b="-73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2"/>
              <p:cNvSpPr txBox="1">
                <a:spLocks noChangeArrowheads="1"/>
              </p:cNvSpPr>
              <p:nvPr/>
            </p:nvSpPr>
            <p:spPr bwMode="auto">
              <a:xfrm>
                <a:off x="358357" y="2792506"/>
                <a:ext cx="4383306" cy="560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solidFill>
                          <a:srgbClr val="0000CC"/>
                        </a:solidFill>
                        <a:latin typeface="Cambria Math"/>
                      </a:rPr>
                      <m:t>j</m:t>
                    </m:r>
                    <m:r>
                      <a:rPr lang="en-US" sz="2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=2, …,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k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357" y="2792506"/>
                <a:ext cx="4383306" cy="560294"/>
              </a:xfrm>
              <a:prstGeom prst="rect">
                <a:avLst/>
              </a:prstGeom>
              <a:blipFill rotWithShape="1">
                <a:blip r:embed="rId4"/>
                <a:stretch>
                  <a:fillRect l="-1669" b="-108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381000" y="4648200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Fixes the Gaussian problem. But it can be thrown off by outliers….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05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88980" y="2209695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48256" y="2514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4008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19800" y="2123474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44768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943600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7000" y="2514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770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48400" y="2895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33116" y="4800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85516" y="4189527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00884" y="42667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04516" y="44191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99716" y="42667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99716" y="45715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33116" y="43429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33116" y="45715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604516" y="47239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452116" y="48001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124456" y="2819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189988" y="2169194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705356" y="22463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808988" y="23987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504188" y="22463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504188" y="25511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037588" y="23225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08988" y="27035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56588" y="27797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542032" y="457918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69336" y="4576725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04516" y="44243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524000" y="2246376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533400" y="533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Furthest point heuristic does well on previous example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0" y="12954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28212" y="3403354"/>
            <a:ext cx="626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430268" y="2139172"/>
            <a:ext cx="932054" cy="375428"/>
            <a:chOff x="4430268" y="1967502"/>
            <a:chExt cx="932054" cy="375428"/>
          </a:xfrm>
        </p:grpSpPr>
        <p:sp>
          <p:nvSpPr>
            <p:cNvPr id="9" name="Oval 8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4845" y="1967502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(0,1)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36997" y="4038600"/>
            <a:ext cx="989128" cy="375428"/>
            <a:chOff x="4430268" y="1967502"/>
            <a:chExt cx="989128" cy="375428"/>
          </a:xfrm>
        </p:grpSpPr>
        <p:sp>
          <p:nvSpPr>
            <p:cNvPr id="58" name="Oval 57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31387" y="1967502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(0,-1)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55191" y="2833854"/>
            <a:ext cx="688009" cy="744760"/>
            <a:chOff x="4197987" y="1598170"/>
            <a:chExt cx="688009" cy="744760"/>
          </a:xfrm>
        </p:grpSpPr>
        <p:sp>
          <p:nvSpPr>
            <p:cNvPr id="66" name="Oval 65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97987" y="1598170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(-2,0)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62513" y="2904482"/>
            <a:ext cx="617477" cy="577578"/>
            <a:chOff x="4353177" y="1765352"/>
            <a:chExt cx="617477" cy="577578"/>
          </a:xfrm>
        </p:grpSpPr>
        <p:sp>
          <p:nvSpPr>
            <p:cNvPr id="88" name="Oval 87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53177" y="1765352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(3,0)</a:t>
              </a:r>
              <a:endParaRPr lang="en-US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2471114" y="345059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6200" y="3327154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48200" y="42672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/>
              <a:t>Furthest point initialization heuristic sensitive to outliers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487534" y="1681972"/>
            <a:ext cx="213597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Assume </a:t>
            </a:r>
            <a:r>
              <a:rPr lang="en-US" sz="2200" dirty="0" smtClean="0">
                <a:solidFill>
                  <a:srgbClr val="0000CC"/>
                </a:solidFill>
              </a:rPr>
              <a:t>k=3</a:t>
            </a:r>
            <a:endParaRPr lang="en-US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0" y="12954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28212" y="3403354"/>
            <a:ext cx="626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430268" y="2139172"/>
            <a:ext cx="932054" cy="375428"/>
            <a:chOff x="4430268" y="1967502"/>
            <a:chExt cx="932054" cy="375428"/>
          </a:xfrm>
        </p:grpSpPr>
        <p:sp>
          <p:nvSpPr>
            <p:cNvPr id="9" name="Oval 8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4845" y="1967502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(0,1)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36997" y="4038600"/>
            <a:ext cx="989128" cy="375428"/>
            <a:chOff x="4430268" y="1967502"/>
            <a:chExt cx="989128" cy="375428"/>
          </a:xfrm>
        </p:grpSpPr>
        <p:sp>
          <p:nvSpPr>
            <p:cNvPr id="58" name="Oval 57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31387" y="1967502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(0,-1)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55191" y="2833854"/>
            <a:ext cx="688009" cy="744760"/>
            <a:chOff x="4197987" y="1598170"/>
            <a:chExt cx="688009" cy="744760"/>
          </a:xfrm>
        </p:grpSpPr>
        <p:sp>
          <p:nvSpPr>
            <p:cNvPr id="66" name="Oval 65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97987" y="1598170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(-2,0)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62513" y="2904482"/>
            <a:ext cx="617477" cy="577578"/>
            <a:chOff x="4353177" y="1765352"/>
            <a:chExt cx="617477" cy="577578"/>
          </a:xfrm>
        </p:grpSpPr>
        <p:sp>
          <p:nvSpPr>
            <p:cNvPr id="88" name="Oval 87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53177" y="1765352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(3,0)</a:t>
              </a:r>
              <a:endParaRPr lang="en-US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2352190" y="3353324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6200" y="3327154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57600" y="1219200"/>
            <a:ext cx="1829872" cy="44828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44273" y="3040511"/>
            <a:ext cx="853955" cy="789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01412" y="3040511"/>
            <a:ext cx="853955" cy="789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/>
              <a:t>Furthest point initialization heuristic sensitive to outliers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87534" y="1681972"/>
            <a:ext cx="213597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Assume </a:t>
            </a:r>
            <a:r>
              <a:rPr lang="en-US" sz="2200" dirty="0" smtClean="0">
                <a:solidFill>
                  <a:srgbClr val="0000CC"/>
                </a:solidFill>
              </a:rPr>
              <a:t>k=3</a:t>
            </a:r>
            <a:endParaRPr lang="en-US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1000" y="2514600"/>
            <a:ext cx="8382000" cy="236220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2"/>
              <p:cNvSpPr txBox="1">
                <a:spLocks noChangeArrowheads="1"/>
              </p:cNvSpPr>
              <p:nvPr/>
            </p:nvSpPr>
            <p:spPr bwMode="auto">
              <a:xfrm>
                <a:off x="0" y="152400"/>
                <a:ext cx="87630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:r>
                  <a:rPr lang="en-US" sz="3200" dirty="0" smtClean="0">
                    <a:solidFill>
                      <a:srgbClr val="0000CC"/>
                    </a:solidFill>
                  </a:rPr>
                  <a:t>K-means++ Initialization: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 sampling </a:t>
                </a:r>
                <a:r>
                  <a:rPr lang="en-US" sz="2000" dirty="0" smtClean="0">
                    <a:solidFill>
                      <a:srgbClr val="0000CC"/>
                    </a:solidFill>
                  </a:rPr>
                  <a:t>[AV07]</a:t>
                </a:r>
                <a:endParaRPr 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2400"/>
                <a:ext cx="8763000" cy="838200"/>
              </a:xfrm>
              <a:prstGeom prst="rect">
                <a:avLst/>
              </a:prstGeom>
              <a:blipFill rotWithShape="1">
                <a:blip r:embed="rId3"/>
                <a:stretch>
                  <a:fillRect b="-94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"/>
              <p:cNvSpPr txBox="1">
                <a:spLocks noChangeArrowheads="1"/>
              </p:cNvSpPr>
              <p:nvPr/>
            </p:nvSpPr>
            <p:spPr bwMode="auto">
              <a:xfrm>
                <a:off x="425824" y="2514600"/>
                <a:ext cx="6858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at random.</a:t>
                </a:r>
              </a:p>
            </p:txBody>
          </p:sp>
        </mc:Choice>
        <mc:Fallback xmlns="">
          <p:sp>
            <p:nvSpPr>
              <p:cNvPr id="4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824" y="2514600"/>
                <a:ext cx="68580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10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2"/>
              <p:cNvSpPr txBox="1">
                <a:spLocks noChangeArrowheads="1"/>
              </p:cNvSpPr>
              <p:nvPr/>
            </p:nvSpPr>
            <p:spPr bwMode="auto">
              <a:xfrm>
                <a:off x="990600" y="3200400"/>
                <a:ext cx="7924800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among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according to the distribution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200400"/>
                <a:ext cx="7924800" cy="1295400"/>
              </a:xfrm>
              <a:prstGeom prst="rect">
                <a:avLst/>
              </a:prstGeom>
              <a:blipFill rotWithShape="1">
                <a:blip r:embed="rId5"/>
                <a:stretch>
                  <a:fillRect l="-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2"/>
              <p:cNvSpPr txBox="1">
                <a:spLocks noChangeArrowheads="1"/>
              </p:cNvSpPr>
              <p:nvPr/>
            </p:nvSpPr>
            <p:spPr bwMode="auto">
              <a:xfrm>
                <a:off x="434557" y="3173506"/>
                <a:ext cx="4383306" cy="560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solidFill>
                          <a:srgbClr val="0000CC"/>
                        </a:solidFill>
                        <a:latin typeface="Cambria Math"/>
                      </a:rPr>
                      <m:t>j</m:t>
                    </m:r>
                    <m:r>
                      <a:rPr lang="en-US" sz="2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=2, …,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k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557" y="3173506"/>
                <a:ext cx="4383306" cy="560294"/>
              </a:xfrm>
              <a:prstGeom prst="rect">
                <a:avLst/>
              </a:prstGeom>
              <a:blipFill rotWithShape="1">
                <a:blip r:embed="rId6"/>
                <a:stretch>
                  <a:fillRect l="-1530" b="-108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838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571500" indent="-5715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Interpolate between random and furthest </a:t>
            </a:r>
            <a:r>
              <a:rPr lang="en-US" sz="2200" dirty="0">
                <a:solidFill>
                  <a:schemeClr val="tx1"/>
                </a:solidFill>
              </a:rPr>
              <a:t>point </a:t>
            </a:r>
            <a:r>
              <a:rPr lang="en-US" sz="2200" dirty="0" smtClean="0">
                <a:solidFill>
                  <a:schemeClr val="tx1"/>
                </a:solidFill>
              </a:rPr>
              <a:t>initialization</a:t>
            </a:r>
            <a:endParaRPr lang="en-US" sz="2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 txBox="1">
                <a:spLocks noChangeArrowheads="1"/>
              </p:cNvSpPr>
              <p:nvPr/>
            </p:nvSpPr>
            <p:spPr bwMode="auto">
              <a:xfrm>
                <a:off x="1828800" y="3733800"/>
                <a:ext cx="47244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𝐏𝐫</m:t>
                          </m:r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𝐜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𝐣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𝐢</m:t>
                          </m:r>
                        </m:sup>
                      </m:sSup>
                      <m:r>
                        <a:rPr lang="en-US" sz="2000" b="1" i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∝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𝐦𝐢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𝐧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𝐣</m:t>
                              </m:r>
                            </m:e>
                            <m:sup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𝐣</m:t>
                          </m:r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2000" b="1" i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𝐢</m:t>
                                      </m:r>
                                    </m:sup>
                                  </m:sSup>
                                  <m:r>
                                    <a:rPr lang="en-US" sz="2000" b="1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𝐜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0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𝐣</m:t>
                                          </m:r>
                                        </m:e>
                                        <m:sup>
                                          <m:r>
                                            <a:rPr lang="en-US" sz="2000" b="1" i="0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3733800"/>
                <a:ext cx="4724400" cy="12192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1600200"/>
                <a:ext cx="87630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571500" indent="-5715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Let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D(</a:t>
                </a:r>
                <a:r>
                  <a:rPr lang="en-US" sz="2200" b="1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)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be the distance between a point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its nearest center. Chose the next center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sz="22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0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2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𝐱</m:t>
                    </m:r>
                    <m:r>
                      <a:rPr lang="en-US" sz="2200" i="0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600200"/>
                <a:ext cx="8763000" cy="838200"/>
              </a:xfrm>
              <a:prstGeom prst="rect">
                <a:avLst/>
              </a:prstGeom>
              <a:blipFill rotWithShape="1">
                <a:blip r:embed="rId8"/>
                <a:stretch>
                  <a:fillRect l="-765" t="-4380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3810000" y="4114800"/>
            <a:ext cx="2286000" cy="685800"/>
          </a:xfrm>
          <a:prstGeom prst="ellipse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/>
              <p:cNvSpPr txBox="1">
                <a:spLocks noChangeArrowheads="1"/>
              </p:cNvSpPr>
              <p:nvPr/>
            </p:nvSpPr>
            <p:spPr bwMode="auto">
              <a:xfrm>
                <a:off x="5867400" y="3886200"/>
                <a:ext cx="16002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i="0" dirty="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D</m:t>
                          </m:r>
                        </m:e>
                        <m:sup>
                          <m:r>
                            <a:rPr lang="en-US" sz="2200" i="0" dirty="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0" dirty="0" smtClean="0">
                          <a:solidFill>
                            <a:srgbClr val="CC00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200" b="1" i="1" dirty="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0" dirty="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2200" b="1" i="0" dirty="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𝐢</m:t>
                          </m:r>
                        </m:sup>
                      </m:sSup>
                      <m:r>
                        <a:rPr lang="en-US" sz="2200" i="0" dirty="0" smtClean="0">
                          <a:solidFill>
                            <a:srgbClr val="CC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3886200"/>
                <a:ext cx="1600200" cy="1143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2400" y="5105400"/>
            <a:ext cx="8610600" cy="762001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5105401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</a:rPr>
              <a:t>Theorem: </a:t>
            </a:r>
            <a:r>
              <a:rPr lang="en-US" sz="2000" dirty="0"/>
              <a:t>K-means++ </a:t>
            </a:r>
            <a:r>
              <a:rPr lang="en-US" sz="2000" dirty="0" smtClean="0"/>
              <a:t>always attains an </a:t>
            </a:r>
            <a:r>
              <a:rPr lang="en-US" sz="2000" dirty="0" smtClean="0">
                <a:solidFill>
                  <a:srgbClr val="0000CC"/>
                </a:solidFill>
              </a:rPr>
              <a:t>O(log k) </a:t>
            </a:r>
            <a:r>
              <a:rPr lang="en-US" sz="2000" dirty="0" smtClean="0"/>
              <a:t>approximation to optimal k-means solution in expectation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60960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buNone/>
              <a:defRPr/>
            </a:pPr>
            <a:r>
              <a:rPr lang="en-US" sz="2000" kern="0" noProof="0" dirty="0" smtClean="0">
                <a:solidFill>
                  <a:srgbClr val="000000"/>
                </a:solidFill>
                <a:latin typeface="+mj-lt"/>
              </a:rPr>
              <a:t>Running Lloyd’s</a:t>
            </a:r>
            <a:r>
              <a:rPr lang="en-US" sz="2000" kern="0" dirty="0" smtClean="0">
                <a:solidFill>
                  <a:srgbClr val="000000"/>
                </a:solidFill>
                <a:latin typeface="+mj-lt"/>
              </a:rPr>
              <a:t> can only further improve the cost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.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2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2"/>
              <p:cNvSpPr txBox="1">
                <a:spLocks noChangeArrowheads="1"/>
              </p:cNvSpPr>
              <p:nvPr/>
            </p:nvSpPr>
            <p:spPr bwMode="auto">
              <a:xfrm>
                <a:off x="0" y="152400"/>
                <a:ext cx="87630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:r>
                  <a:rPr lang="en-US" sz="3600" dirty="0" smtClean="0">
                    <a:solidFill>
                      <a:srgbClr val="0000CC"/>
                    </a:solidFill>
                  </a:rPr>
                  <a:t>K-means++ Idea: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sz="36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00CC"/>
                    </a:solidFill>
                  </a:rPr>
                  <a:t> sampling</a:t>
                </a:r>
                <a:endParaRPr lang="en-US" sz="3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2400"/>
                <a:ext cx="8763000" cy="83820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9906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571500" indent="-5715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Interpolate between random and furthest </a:t>
            </a:r>
            <a:r>
              <a:rPr lang="en-US" sz="2200" dirty="0">
                <a:solidFill>
                  <a:schemeClr val="tx1"/>
                </a:solidFill>
              </a:rPr>
              <a:t>point </a:t>
            </a:r>
            <a:r>
              <a:rPr lang="en-US" sz="2200" dirty="0" smtClean="0">
                <a:solidFill>
                  <a:schemeClr val="tx1"/>
                </a:solidFill>
              </a:rPr>
              <a:t>initialization</a:t>
            </a:r>
            <a:endParaRPr lang="en-US" sz="2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1752600"/>
                <a:ext cx="87630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571500" indent="-5715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Let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D(</a:t>
                </a:r>
                <a:r>
                  <a:rPr lang="en-US" sz="2200" b="1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)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be the distance between a point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its nearest center. Chose the next center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  <m:r>
                      <a:rPr lang="en-US" sz="2200" i="0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2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𝐱</m:t>
                    </m:r>
                    <m:r>
                      <a:rPr lang="en-US" sz="2200" i="0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752600"/>
                <a:ext cx="8763000" cy="838200"/>
              </a:xfrm>
              <a:prstGeom prst="rect">
                <a:avLst/>
              </a:prstGeom>
              <a:blipFill rotWithShape="1">
                <a:blip r:embed="rId3"/>
                <a:stretch>
                  <a:fillRect l="-765" t="-4380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"/>
              <p:cNvSpPr txBox="1">
                <a:spLocks noChangeArrowheads="1"/>
              </p:cNvSpPr>
              <p:nvPr/>
            </p:nvSpPr>
            <p:spPr bwMode="auto">
              <a:xfrm>
                <a:off x="609600" y="2895600"/>
                <a:ext cx="4495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, random sampling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895600"/>
                <a:ext cx="4495800" cy="609600"/>
              </a:xfrm>
              <a:prstGeom prst="rect">
                <a:avLst/>
              </a:prstGeom>
              <a:blipFill rotWithShape="1">
                <a:blip r:embed="rId4"/>
                <a:stretch>
                  <a:fillRect l="-1491" b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609600" y="3505200"/>
                <a:ext cx="73914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=∞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furthest point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(Side note: it actually works well for k-center)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505200"/>
                <a:ext cx="7391400" cy="838200"/>
              </a:xfrm>
              <a:prstGeom prst="rect">
                <a:avLst/>
              </a:prstGeom>
              <a:blipFill rotWithShape="1">
                <a:blip r:embed="rId5"/>
                <a:stretch>
                  <a:fillRect l="-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 txBox="1">
                <a:spLocks noChangeArrowheads="1"/>
              </p:cNvSpPr>
              <p:nvPr/>
            </p:nvSpPr>
            <p:spPr bwMode="auto">
              <a:xfrm>
                <a:off x="609600" y="4267200"/>
                <a:ext cx="4495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k-means</a:t>
                </a:r>
                <a:r>
                  <a:rPr lang="en-US" sz="2400" dirty="0">
                    <a:solidFill>
                      <a:schemeClr val="tx1"/>
                    </a:solidFill>
                  </a:rPr>
                  <a:t>++</a:t>
                </a:r>
                <a:r>
                  <a:rPr lang="en-US" sz="2400" dirty="0">
                    <a:solidFill>
                      <a:srgbClr val="0000CC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267200"/>
                <a:ext cx="4495800" cy="609600"/>
              </a:xfrm>
              <a:prstGeom prst="rect">
                <a:avLst/>
              </a:prstGeom>
              <a:blipFill rotWithShape="1">
                <a:blip r:embed="rId6"/>
                <a:stretch>
                  <a:fillRect l="-1491" b="-1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 txBox="1">
                <a:spLocks noChangeArrowheads="1"/>
              </p:cNvSpPr>
              <p:nvPr/>
            </p:nvSpPr>
            <p:spPr bwMode="auto">
              <a:xfrm>
                <a:off x="637903" y="5334000"/>
                <a:ext cx="4495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1600" dirty="0">
                    <a:solidFill>
                      <a:schemeClr val="tx1"/>
                    </a:solidFill>
                  </a:rPr>
                  <a:t>Side note: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works well for k-median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903" y="5334000"/>
                <a:ext cx="4495800" cy="609600"/>
              </a:xfrm>
              <a:prstGeom prst="rect">
                <a:avLst/>
              </a:prstGeom>
              <a:blipFill rotWithShape="1">
                <a:blip r:embed="rId7"/>
                <a:stretch>
                  <a:fillRect l="-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3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K-means++ approximation factor intuition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4171" y="2337518"/>
            <a:ext cx="8610600" cy="7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To get a constant-factor approximation for a given cluster, it turns out to be enough to have a random center from that cluster.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4171" y="3415469"/>
            <a:ext cx="8610600" cy="7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Ideally, after each center is chosen, we would set weights to 0 for points in its cluster, 1 for points outside its cluster.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4171" y="4493420"/>
            <a:ext cx="8610600" cy="7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K-means++ is an approximation to this that we can run without knowing the clusters in advance.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143000"/>
            <a:ext cx="8610600" cy="762001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143001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</a:rPr>
              <a:t>Theorem: </a:t>
            </a:r>
            <a:r>
              <a:rPr lang="en-US" sz="2000" dirty="0"/>
              <a:t>K-means++ </a:t>
            </a:r>
            <a:r>
              <a:rPr lang="en-US" sz="2000" dirty="0" smtClean="0"/>
              <a:t>always attains an </a:t>
            </a:r>
            <a:r>
              <a:rPr lang="en-US" sz="2000" dirty="0" smtClean="0">
                <a:solidFill>
                  <a:srgbClr val="0000CC"/>
                </a:solidFill>
              </a:rPr>
              <a:t>O(log k) </a:t>
            </a:r>
            <a:r>
              <a:rPr lang="en-US" sz="2000" dirty="0" smtClean="0"/>
              <a:t>approximation to optimal k-means solution in expectation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6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0" y="12954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28212" y="3403354"/>
            <a:ext cx="626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430268" y="2139172"/>
            <a:ext cx="932054" cy="375428"/>
            <a:chOff x="4430268" y="1967502"/>
            <a:chExt cx="932054" cy="375428"/>
          </a:xfrm>
        </p:grpSpPr>
        <p:sp>
          <p:nvSpPr>
            <p:cNvPr id="9" name="Oval 8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4845" y="1967502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(0,1)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36997" y="4038600"/>
            <a:ext cx="989128" cy="375428"/>
            <a:chOff x="4430268" y="1967502"/>
            <a:chExt cx="989128" cy="375428"/>
          </a:xfrm>
        </p:grpSpPr>
        <p:sp>
          <p:nvSpPr>
            <p:cNvPr id="58" name="Oval 57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31387" y="1967502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(0,-1)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55191" y="2833854"/>
            <a:ext cx="688009" cy="744760"/>
            <a:chOff x="4197987" y="1598170"/>
            <a:chExt cx="688009" cy="744760"/>
          </a:xfrm>
        </p:grpSpPr>
        <p:sp>
          <p:nvSpPr>
            <p:cNvPr id="66" name="Oval 65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97987" y="1598170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(-2,0)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62513" y="2904482"/>
            <a:ext cx="617477" cy="577578"/>
            <a:chOff x="4353177" y="1765352"/>
            <a:chExt cx="617477" cy="577578"/>
          </a:xfrm>
        </p:grpSpPr>
        <p:sp>
          <p:nvSpPr>
            <p:cNvPr id="88" name="Oval 87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53177" y="1765352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(3,0)</a:t>
              </a:r>
              <a:endParaRPr lang="en-US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2471114" y="345059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237313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48200" y="42672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5334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/>
              <a:t>K-means ++ Fix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 animBg="1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0" y="12954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28212" y="3403354"/>
            <a:ext cx="626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436997" y="2819400"/>
            <a:ext cx="932054" cy="375428"/>
            <a:chOff x="4430268" y="1967502"/>
            <a:chExt cx="932054" cy="375428"/>
          </a:xfrm>
        </p:grpSpPr>
        <p:sp>
          <p:nvSpPr>
            <p:cNvPr id="9" name="Oval 8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4845" y="1967502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(0,1)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51293" y="3539252"/>
            <a:ext cx="989128" cy="375428"/>
            <a:chOff x="4430268" y="1967502"/>
            <a:chExt cx="989128" cy="375428"/>
          </a:xfrm>
        </p:grpSpPr>
        <p:sp>
          <p:nvSpPr>
            <p:cNvPr id="58" name="Oval 57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31387" y="1967502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(0,-1)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50591" y="2840212"/>
            <a:ext cx="688009" cy="744760"/>
            <a:chOff x="4197987" y="1598170"/>
            <a:chExt cx="688009" cy="744760"/>
          </a:xfrm>
        </p:grpSpPr>
        <p:sp>
          <p:nvSpPr>
            <p:cNvPr id="66" name="Oval 65"/>
            <p:cNvSpPr/>
            <p:nvPr/>
          </p:nvSpPr>
          <p:spPr>
            <a:xfrm>
              <a:off x="4430268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509516" y="218443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37710" y="209397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495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61510" y="20381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97987" y="1598170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(-2,0)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62513" y="2904482"/>
            <a:ext cx="851515" cy="577578"/>
            <a:chOff x="4353177" y="1765352"/>
            <a:chExt cx="851515" cy="577578"/>
          </a:xfrm>
        </p:grpSpPr>
        <p:sp>
          <p:nvSpPr>
            <p:cNvPr id="88" name="Oval 87"/>
            <p:cNvSpPr/>
            <p:nvPr/>
          </p:nvSpPr>
          <p:spPr>
            <a:xfrm>
              <a:off x="4585716" y="219053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53177" y="1765352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(100,0)</a:t>
              </a:r>
              <a:endParaRPr lang="en-US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3766514" y="345695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5052" y="332463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6637" y="3665726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5334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/>
              <a:t>K-means ++ Fix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304800" y="9906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If the outlier should be in its own cluster…</a:t>
            </a:r>
          </a:p>
        </p:txBody>
      </p:sp>
    </p:spTree>
    <p:extLst>
      <p:ext uri="{BB962C8B-B14F-4D97-AF65-F5344CB8AC3E}">
        <p14:creationId xmlns:p14="http://schemas.microsoft.com/office/powerpoint/2010/main" val="9448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91600" cy="533400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n-US" sz="2000" dirty="0" smtClean="0">
                <a:latin typeface="+mj-lt"/>
              </a:rPr>
              <a:t>Cluster customers according to purchase history.</a:t>
            </a:r>
            <a:endParaRPr lang="en-US" sz="2000" dirty="0" smtClean="0"/>
          </a:p>
          <a:p>
            <a:pPr eaLnBrk="1" hangingPunct="1">
              <a:buClrTx/>
              <a:defRPr/>
            </a:pPr>
            <a:endParaRPr lang="en-US" sz="2000" dirty="0" smtClean="0"/>
          </a:p>
        </p:txBody>
      </p:sp>
      <p:sp>
        <p:nvSpPr>
          <p:cNvPr id="417798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(Clustering comes up everywhere…)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76200" y="26670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defRPr/>
            </a:pPr>
            <a:endParaRPr lang="en-US" sz="2000" dirty="0" smtClean="0"/>
          </a:p>
          <a:p>
            <a:pPr eaLnBrk="1" hangingPunct="1">
              <a:buClrTx/>
              <a:defRPr/>
            </a:pPr>
            <a:r>
              <a:rPr lang="en-US" sz="2000" dirty="0" smtClean="0">
                <a:latin typeface="+mj-lt"/>
              </a:rPr>
              <a:t>Cluster </a:t>
            </a:r>
            <a:r>
              <a:rPr lang="en-US" sz="2000" dirty="0" smtClean="0"/>
              <a:t>galaxies or </a:t>
            </a:r>
            <a:r>
              <a:rPr lang="en-US" sz="2000" dirty="0"/>
              <a:t>nearby </a:t>
            </a:r>
            <a:r>
              <a:rPr lang="en-US" sz="2000" dirty="0" smtClean="0"/>
              <a:t>stars</a:t>
            </a:r>
            <a:r>
              <a:rPr lang="en-US" sz="2000" dirty="0"/>
              <a:t> </a:t>
            </a:r>
            <a:r>
              <a:rPr lang="en-US" sz="2000" dirty="0" smtClean="0"/>
              <a:t>(e.g. </a:t>
            </a:r>
            <a:r>
              <a:rPr lang="en-US" sz="2000" dirty="0"/>
              <a:t>Sloan Digital Sky </a:t>
            </a:r>
            <a:r>
              <a:rPr lang="en-US" sz="2000" dirty="0" smtClean="0"/>
              <a:t>Survey)</a:t>
            </a:r>
          </a:p>
        </p:txBody>
      </p:sp>
      <p:pic>
        <p:nvPicPr>
          <p:cNvPr id="18" name="Picture 17" descr="Supernovae found by SDSS-I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3"/>
          <a:stretch/>
        </p:blipFill>
        <p:spPr bwMode="auto">
          <a:xfrm>
            <a:off x="2133600" y="3657600"/>
            <a:ext cx="442924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64970"/>
            <a:ext cx="1600200" cy="1154430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76785"/>
            <a:ext cx="838200" cy="108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76200" y="53340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Tx/>
              <a:buNone/>
              <a:defRPr/>
            </a:pPr>
            <a:endParaRPr lang="en-US" sz="2000" dirty="0" smtClean="0"/>
          </a:p>
          <a:p>
            <a:pPr eaLnBrk="1" hangingPunct="1">
              <a:buClrTx/>
              <a:defRPr/>
            </a:pPr>
            <a:r>
              <a:rPr lang="en-US" sz="2000" dirty="0" smtClean="0">
                <a:latin typeface="+mj-lt"/>
              </a:rPr>
              <a:t>And many </a:t>
            </a:r>
            <a:r>
              <a:rPr lang="en-US" sz="2000" dirty="0" err="1" smtClean="0">
                <a:latin typeface="+mj-lt"/>
              </a:rPr>
              <a:t>many</a:t>
            </a:r>
            <a:r>
              <a:rPr lang="en-US" sz="2000" dirty="0" smtClean="0">
                <a:latin typeface="+mj-lt"/>
              </a:rPr>
              <a:t> more applications….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076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9600" y="2667000"/>
            <a:ext cx="5334000" cy="160258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K-means++/</a:t>
            </a:r>
            <a:r>
              <a:rPr lang="en-US" sz="3200" kern="0" dirty="0">
                <a:solidFill>
                  <a:srgbClr val="000000"/>
                </a:solidFill>
              </a:rPr>
              <a:t> </a:t>
            </a:r>
            <a:r>
              <a:rPr lang="en-US" sz="3200" kern="0" dirty="0">
                <a:solidFill>
                  <a:srgbClr val="0000CC"/>
                </a:solidFill>
              </a:rPr>
              <a:t>Lloyd’s</a:t>
            </a:r>
            <a:r>
              <a:rPr lang="en-US" sz="3200" kern="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Running Time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2514600"/>
            <a:ext cx="518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Repeat</a:t>
            </a:r>
            <a:r>
              <a:rPr lang="en-US" sz="1600" dirty="0" smtClean="0">
                <a:solidFill>
                  <a:schemeClr val="tx1"/>
                </a:solidFill>
              </a:rPr>
              <a:t> until there is no change in the cost.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 txBox="1">
                <a:spLocks noChangeArrowheads="1"/>
              </p:cNvSpPr>
              <p:nvPr/>
            </p:nvSpPr>
            <p:spPr bwMode="auto">
              <a:xfrm>
                <a:off x="685800" y="3124200"/>
                <a:ext cx="5562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For each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j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1600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whose closest center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124200"/>
                <a:ext cx="5562600" cy="685800"/>
              </a:xfrm>
              <a:prstGeom prst="rect">
                <a:avLst/>
              </a:prstGeom>
              <a:blipFill rotWithShape="1">
                <a:blip r:embed="rId3"/>
                <a:stretch>
                  <a:fillRect l="-4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914400" y="3581400"/>
                <a:ext cx="4724400" cy="688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For each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j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16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mean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3581400"/>
                <a:ext cx="4724400" cy="688180"/>
              </a:xfrm>
              <a:prstGeom prst="rect">
                <a:avLst/>
              </a:prstGeom>
              <a:blipFill rotWithShape="1">
                <a:blip r:embed="rId4"/>
                <a:stretch>
                  <a:fillRect l="-3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926183" y="2630090"/>
            <a:ext cx="2836817" cy="13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Each round takes time </a:t>
            </a:r>
            <a:r>
              <a:rPr lang="en-US" sz="2200" dirty="0" smtClean="0">
                <a:solidFill>
                  <a:srgbClr val="0000CC"/>
                </a:solidFill>
              </a:rPr>
              <a:t>O(</a:t>
            </a:r>
            <a:r>
              <a:rPr lang="en-US" sz="2200" dirty="0" err="1" smtClean="0">
                <a:solidFill>
                  <a:srgbClr val="0000CC"/>
                </a:solidFill>
              </a:rPr>
              <a:t>nkd</a:t>
            </a:r>
            <a:r>
              <a:rPr lang="en-US" sz="2200" dirty="0" smtClean="0">
                <a:solidFill>
                  <a:srgbClr val="0000CC"/>
                </a:solidFill>
              </a:rPr>
              <a:t>).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09005" y="1066800"/>
            <a:ext cx="8610600" cy="7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K-means ++ initialization: </a:t>
            </a:r>
            <a:r>
              <a:rPr lang="en-US" sz="2200" dirty="0" smtClean="0">
                <a:solidFill>
                  <a:srgbClr val="0000CC"/>
                </a:solidFill>
              </a:rPr>
              <a:t>O(</a:t>
            </a:r>
            <a:r>
              <a:rPr lang="en-US" sz="2200" dirty="0" err="1" smtClean="0">
                <a:solidFill>
                  <a:srgbClr val="0000CC"/>
                </a:solidFill>
              </a:rPr>
              <a:t>nd</a:t>
            </a:r>
            <a:r>
              <a:rPr lang="en-US" sz="2200" dirty="0" smtClean="0">
                <a:solidFill>
                  <a:srgbClr val="0000CC"/>
                </a:solidFill>
              </a:rPr>
              <a:t>) </a:t>
            </a:r>
            <a:r>
              <a:rPr lang="en-US" sz="2200" dirty="0" smtClean="0">
                <a:solidFill>
                  <a:schemeClr val="tx1"/>
                </a:solidFill>
              </a:rPr>
              <a:t>and one pass over data to select next center. So </a:t>
            </a:r>
            <a:r>
              <a:rPr lang="en-US" sz="2200" dirty="0">
                <a:solidFill>
                  <a:srgbClr val="0000CC"/>
                </a:solidFill>
              </a:rPr>
              <a:t>O(</a:t>
            </a:r>
            <a:r>
              <a:rPr lang="en-US" sz="2200" dirty="0" err="1">
                <a:solidFill>
                  <a:srgbClr val="0000CC"/>
                </a:solidFill>
              </a:rPr>
              <a:t>nkd</a:t>
            </a:r>
            <a:r>
              <a:rPr lang="en-US" sz="2200" dirty="0" smtClean="0">
                <a:solidFill>
                  <a:srgbClr val="0000CC"/>
                </a:solidFill>
              </a:rPr>
              <a:t>) </a:t>
            </a:r>
            <a:r>
              <a:rPr lang="en-US" sz="2200" dirty="0" smtClean="0">
                <a:solidFill>
                  <a:schemeClr val="tx1"/>
                </a:solidFill>
              </a:rPr>
              <a:t>time in total</a:t>
            </a:r>
            <a:r>
              <a:rPr lang="en-US" sz="2200" dirty="0" smtClean="0">
                <a:solidFill>
                  <a:srgbClr val="0000CC"/>
                </a:solidFill>
              </a:rPr>
              <a:t>.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28600" y="1752600"/>
            <a:ext cx="2590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Lloyd’s </a:t>
            </a:r>
            <a:r>
              <a:rPr lang="en-US" sz="2200" dirty="0" smtClean="0">
                <a:solidFill>
                  <a:schemeClr val="tx1"/>
                </a:solidFill>
              </a:rPr>
              <a:t>method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61259" y="4419600"/>
            <a:ext cx="809897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Exponential # of rounds in the worst case </a:t>
            </a:r>
            <a:r>
              <a:rPr lang="en-US" sz="2000" dirty="0" smtClean="0">
                <a:solidFill>
                  <a:srgbClr val="0000CC"/>
                </a:solidFill>
              </a:rPr>
              <a:t>[</a:t>
            </a:r>
            <a:r>
              <a:rPr lang="en-US" sz="2000" dirty="0">
                <a:solidFill>
                  <a:srgbClr val="0000CC"/>
                </a:solidFill>
              </a:rPr>
              <a:t>AV07</a:t>
            </a:r>
            <a:r>
              <a:rPr lang="en-US" sz="2000" dirty="0" smtClean="0">
                <a:solidFill>
                  <a:srgbClr val="0000CC"/>
                </a:solidFill>
              </a:rPr>
              <a:t>]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83029" y="5257800"/>
            <a:ext cx="863237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Expected polynomial time in the smoothed analysis (non worst-case) model!</a:t>
            </a:r>
          </a:p>
        </p:txBody>
      </p:sp>
    </p:spTree>
    <p:extLst>
      <p:ext uri="{BB962C8B-B14F-4D97-AF65-F5344CB8AC3E}">
        <p14:creationId xmlns:p14="http://schemas.microsoft.com/office/powerpoint/2010/main" val="6371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K-means++/</a:t>
            </a:r>
            <a:r>
              <a:rPr lang="en-US" sz="3200" kern="0" dirty="0">
                <a:solidFill>
                  <a:srgbClr val="0000CC"/>
                </a:solidFill>
              </a:rPr>
              <a:t> Lloyd’s </a:t>
            </a:r>
            <a:r>
              <a:rPr lang="en-US" sz="3200" dirty="0" smtClean="0">
                <a:solidFill>
                  <a:srgbClr val="0000CC"/>
                </a:solidFill>
              </a:rPr>
              <a:t>Summary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61259" y="2819400"/>
            <a:ext cx="809897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Exponential # of rounds in the worst case </a:t>
            </a:r>
            <a:r>
              <a:rPr lang="en-US" sz="2000" dirty="0" smtClean="0">
                <a:solidFill>
                  <a:srgbClr val="0000CC"/>
                </a:solidFill>
              </a:rPr>
              <a:t>[</a:t>
            </a:r>
            <a:r>
              <a:rPr lang="en-US" sz="2000" dirty="0">
                <a:solidFill>
                  <a:srgbClr val="0000CC"/>
                </a:solidFill>
              </a:rPr>
              <a:t>AV07</a:t>
            </a:r>
            <a:r>
              <a:rPr lang="en-US" sz="2000" dirty="0" smtClean="0">
                <a:solidFill>
                  <a:srgbClr val="0000CC"/>
                </a:solidFill>
              </a:rPr>
              <a:t>]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83029" y="3429000"/>
            <a:ext cx="863237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Expected polynomial time in the smoothed analysis model!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8600" y="1371601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000" dirty="0" smtClean="0"/>
              <a:t>K-means</a:t>
            </a:r>
            <a:r>
              <a:rPr lang="en-US" sz="2000" dirty="0"/>
              <a:t>++ </a:t>
            </a:r>
            <a:r>
              <a:rPr lang="en-US" sz="2000" dirty="0" smtClean="0"/>
              <a:t>always attains an </a:t>
            </a:r>
            <a:r>
              <a:rPr lang="en-US" sz="2000" dirty="0" smtClean="0">
                <a:solidFill>
                  <a:srgbClr val="0000CC"/>
                </a:solidFill>
              </a:rPr>
              <a:t>O(log k) </a:t>
            </a:r>
            <a:r>
              <a:rPr lang="en-US" sz="2000" dirty="0" smtClean="0"/>
              <a:t>approximation to optimal k-means solution in expectation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000" kern="0" noProof="0" dirty="0" smtClean="0">
                <a:solidFill>
                  <a:srgbClr val="000000"/>
                </a:solidFill>
                <a:latin typeface="+mj-lt"/>
              </a:rPr>
              <a:t>Running </a:t>
            </a:r>
            <a:r>
              <a:rPr lang="en-US" sz="2000" dirty="0"/>
              <a:t>Lloyd’s </a:t>
            </a:r>
            <a:r>
              <a:rPr lang="en-US" sz="2000" kern="0" dirty="0" smtClean="0">
                <a:solidFill>
                  <a:srgbClr val="000000"/>
                </a:solidFill>
                <a:latin typeface="+mj-lt"/>
              </a:rPr>
              <a:t>can only further improve the cost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.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04800" y="4343400"/>
            <a:ext cx="863237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Does well in practice.</a:t>
            </a:r>
          </a:p>
        </p:txBody>
      </p:sp>
    </p:spTree>
    <p:extLst>
      <p:ext uri="{BB962C8B-B14F-4D97-AF65-F5344CB8AC3E}">
        <p14:creationId xmlns:p14="http://schemas.microsoft.com/office/powerpoint/2010/main" val="4272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762000"/>
          </a:xfrm>
        </p:spPr>
        <p:txBody>
          <a:bodyPr/>
          <a:lstStyle/>
          <a:p>
            <a:r>
              <a:rPr lang="en-US" sz="3000" dirty="0" smtClean="0"/>
              <a:t>What value of k???</a:t>
            </a:r>
            <a:endParaRPr lang="en-US" sz="3000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33400" y="2685871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old-out validation/cross-validation </a:t>
            </a:r>
            <a:r>
              <a:rPr lang="en-US" sz="2400" dirty="0"/>
              <a:t>on auxiliary </a:t>
            </a:r>
            <a:r>
              <a:rPr lang="en-US" sz="2400" dirty="0" smtClean="0"/>
              <a:t>task (e.g</a:t>
            </a:r>
            <a:r>
              <a:rPr lang="en-US" sz="2400" dirty="0"/>
              <a:t>., supervised learning task).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3400" y="1390471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Heuristic</a:t>
            </a:r>
            <a:r>
              <a:rPr lang="en-US" sz="2400" dirty="0"/>
              <a:t>: Find large gap between k </a:t>
            </a:r>
            <a:r>
              <a:rPr lang="en-US" sz="2400" dirty="0" smtClean="0"/>
              <a:t>-1-means </a:t>
            </a:r>
            <a:r>
              <a:rPr lang="en-US" sz="2400" dirty="0"/>
              <a:t>cost and k-means cost.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0638" y="4034135"/>
            <a:ext cx="699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Try hierarchical clustering.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16"/>
          <p:cNvSpPr>
            <a:spLocks noChangeAspect="1" noChangeArrowheads="1"/>
          </p:cNvSpPr>
          <p:nvPr/>
        </p:nvSpPr>
        <p:spPr bwMode="auto">
          <a:xfrm>
            <a:off x="6108700" y="1066800"/>
            <a:ext cx="1179513" cy="6191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Oval 17"/>
          <p:cNvSpPr>
            <a:spLocks noChangeAspect="1" noChangeArrowheads="1"/>
          </p:cNvSpPr>
          <p:nvPr/>
        </p:nvSpPr>
        <p:spPr bwMode="auto">
          <a:xfrm>
            <a:off x="5394325" y="2087562"/>
            <a:ext cx="858838" cy="5302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Oval 18"/>
          <p:cNvSpPr>
            <a:spLocks noChangeAspect="1" noChangeArrowheads="1"/>
          </p:cNvSpPr>
          <p:nvPr/>
        </p:nvSpPr>
        <p:spPr bwMode="auto">
          <a:xfrm>
            <a:off x="4652963" y="3030537"/>
            <a:ext cx="695325" cy="4286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19"/>
          <p:cNvSpPr>
            <a:spLocks noChangeAspect="1" noChangeArrowheads="1"/>
          </p:cNvSpPr>
          <p:nvPr/>
        </p:nvSpPr>
        <p:spPr bwMode="auto">
          <a:xfrm>
            <a:off x="7167563" y="2087562"/>
            <a:ext cx="858837" cy="5286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20"/>
          <p:cNvSpPr>
            <a:spLocks noChangeAspect="1" noChangeArrowheads="1"/>
          </p:cNvSpPr>
          <p:nvPr/>
        </p:nvSpPr>
        <p:spPr bwMode="auto">
          <a:xfrm>
            <a:off x="5872163" y="3011487"/>
            <a:ext cx="695325" cy="4286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21"/>
          <p:cNvSpPr>
            <a:spLocks noChangeAspect="1" noChangeArrowheads="1"/>
          </p:cNvSpPr>
          <p:nvPr/>
        </p:nvSpPr>
        <p:spPr bwMode="auto">
          <a:xfrm>
            <a:off x="6842125" y="3001962"/>
            <a:ext cx="695325" cy="43021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Oval 22"/>
          <p:cNvSpPr>
            <a:spLocks noChangeAspect="1" noChangeArrowheads="1"/>
          </p:cNvSpPr>
          <p:nvPr/>
        </p:nvSpPr>
        <p:spPr bwMode="auto">
          <a:xfrm>
            <a:off x="7878763" y="3011487"/>
            <a:ext cx="695325" cy="4286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15"/>
          <p:cNvSpPr txBox="1">
            <a:spLocks noChangeAspect="1" noChangeArrowheads="1"/>
          </p:cNvSpPr>
          <p:nvPr/>
        </p:nvSpPr>
        <p:spPr bwMode="auto">
          <a:xfrm>
            <a:off x="4654550" y="3094037"/>
            <a:ext cx="836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/>
              <a:t>soccer</a:t>
            </a:r>
          </a:p>
        </p:txBody>
      </p:sp>
      <p:sp>
        <p:nvSpPr>
          <p:cNvPr id="4106" name="Text Box 16"/>
          <p:cNvSpPr txBox="1">
            <a:spLocks noChangeAspect="1" noChangeArrowheads="1"/>
          </p:cNvSpPr>
          <p:nvPr/>
        </p:nvSpPr>
        <p:spPr bwMode="auto">
          <a:xfrm>
            <a:off x="5464175" y="2163762"/>
            <a:ext cx="788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/>
              <a:t>sports</a:t>
            </a:r>
          </a:p>
        </p:txBody>
      </p:sp>
      <p:sp>
        <p:nvSpPr>
          <p:cNvPr id="4107" name="Text Box 17"/>
          <p:cNvSpPr txBox="1">
            <a:spLocks noChangeAspect="1" noChangeArrowheads="1"/>
          </p:cNvSpPr>
          <p:nvPr/>
        </p:nvSpPr>
        <p:spPr bwMode="auto">
          <a:xfrm>
            <a:off x="7167563" y="2163762"/>
            <a:ext cx="877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/>
              <a:t>fashion</a:t>
            </a:r>
          </a:p>
        </p:txBody>
      </p:sp>
      <p:sp>
        <p:nvSpPr>
          <p:cNvPr id="4108" name="Text Box 18"/>
          <p:cNvSpPr txBox="1">
            <a:spLocks noChangeAspect="1" noChangeArrowheads="1"/>
          </p:cNvSpPr>
          <p:nvPr/>
        </p:nvSpPr>
        <p:spPr bwMode="auto">
          <a:xfrm>
            <a:off x="6918325" y="3097212"/>
            <a:ext cx="630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/>
              <a:t>Gucci</a:t>
            </a:r>
          </a:p>
        </p:txBody>
      </p:sp>
      <p:sp>
        <p:nvSpPr>
          <p:cNvPr id="4109" name="Text Box 19"/>
          <p:cNvSpPr txBox="1">
            <a:spLocks noChangeAspect="1" noChangeArrowheads="1"/>
          </p:cNvSpPr>
          <p:nvPr/>
        </p:nvSpPr>
        <p:spPr bwMode="auto">
          <a:xfrm>
            <a:off x="5872163" y="2925762"/>
            <a:ext cx="77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/>
              <a:t>tennis</a:t>
            </a:r>
            <a:r>
              <a:rPr lang="en-US" sz="2400"/>
              <a:t> </a:t>
            </a:r>
          </a:p>
        </p:txBody>
      </p:sp>
      <p:sp>
        <p:nvSpPr>
          <p:cNvPr id="4110" name="Text Box 20"/>
          <p:cNvSpPr txBox="1">
            <a:spLocks noChangeAspect="1" noChangeArrowheads="1"/>
          </p:cNvSpPr>
          <p:nvPr/>
        </p:nvSpPr>
        <p:spPr bwMode="auto">
          <a:xfrm>
            <a:off x="7777163" y="3046412"/>
            <a:ext cx="985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/>
              <a:t>Lacoste</a:t>
            </a:r>
            <a:r>
              <a:rPr lang="en-US" sz="1600"/>
              <a:t> </a:t>
            </a:r>
          </a:p>
        </p:txBody>
      </p:sp>
      <p:sp>
        <p:nvSpPr>
          <p:cNvPr id="4111" name="Text Box 21"/>
          <p:cNvSpPr txBox="1">
            <a:spLocks noChangeAspect="1" noChangeArrowheads="1"/>
          </p:cNvSpPr>
          <p:nvPr/>
        </p:nvSpPr>
        <p:spPr bwMode="auto">
          <a:xfrm>
            <a:off x="6061075" y="1214437"/>
            <a:ext cx="1185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All topics</a:t>
            </a:r>
          </a:p>
        </p:txBody>
      </p:sp>
      <p:sp>
        <p:nvSpPr>
          <p:cNvPr id="4112" name="Line 22"/>
          <p:cNvSpPr>
            <a:spLocks noChangeShapeType="1"/>
          </p:cNvSpPr>
          <p:nvPr/>
        </p:nvSpPr>
        <p:spPr bwMode="auto">
          <a:xfrm flipH="1">
            <a:off x="7091363" y="2544762"/>
            <a:ext cx="304800" cy="474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 flipH="1">
            <a:off x="5110163" y="2544762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 flipH="1">
            <a:off x="5872163" y="1630362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7015163" y="1630362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>
            <a:off x="7777163" y="2544762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6024563" y="2544762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CC"/>
                </a:solidFill>
              </a:rPr>
              <a:t>Hierarchical </a:t>
            </a:r>
            <a:r>
              <a:rPr lang="en-US" sz="4000" dirty="0">
                <a:solidFill>
                  <a:srgbClr val="0000CC"/>
                </a:solidFill>
              </a:rPr>
              <a:t>C</a:t>
            </a:r>
            <a:r>
              <a:rPr lang="en-US" sz="4000" dirty="0" smtClean="0">
                <a:solidFill>
                  <a:srgbClr val="0000CC"/>
                </a:solidFill>
              </a:rPr>
              <a:t>lustering</a:t>
            </a:r>
            <a:endParaRPr lang="en-US" sz="4000" dirty="0" smtClean="0"/>
          </a:p>
        </p:txBody>
      </p:sp>
      <p:sp>
        <p:nvSpPr>
          <p:cNvPr id="25" name="Freeform 40"/>
          <p:cNvSpPr>
            <a:spLocks/>
          </p:cNvSpPr>
          <p:nvPr/>
        </p:nvSpPr>
        <p:spPr bwMode="auto">
          <a:xfrm>
            <a:off x="4648200" y="2697162"/>
            <a:ext cx="4648200" cy="1066800"/>
          </a:xfrm>
          <a:custGeom>
            <a:avLst/>
            <a:gdLst>
              <a:gd name="T0" fmla="*/ 0 w 3888"/>
              <a:gd name="T1" fmla="*/ 0 h 720"/>
              <a:gd name="T2" fmla="*/ 1392 w 3888"/>
              <a:gd name="T3" fmla="*/ 48 h 720"/>
              <a:gd name="T4" fmla="*/ 1728 w 3888"/>
              <a:gd name="T5" fmla="*/ 192 h 720"/>
              <a:gd name="T6" fmla="*/ 1824 w 3888"/>
              <a:gd name="T7" fmla="*/ 624 h 720"/>
              <a:gd name="T8" fmla="*/ 3888 w 3888"/>
              <a:gd name="T9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8" h="720">
                <a:moveTo>
                  <a:pt x="0" y="0"/>
                </a:moveTo>
                <a:cubicBezTo>
                  <a:pt x="552" y="8"/>
                  <a:pt x="1104" y="16"/>
                  <a:pt x="1392" y="48"/>
                </a:cubicBezTo>
                <a:cubicBezTo>
                  <a:pt x="1680" y="80"/>
                  <a:pt x="1656" y="96"/>
                  <a:pt x="1728" y="192"/>
                </a:cubicBezTo>
                <a:cubicBezTo>
                  <a:pt x="1800" y="288"/>
                  <a:pt x="1464" y="536"/>
                  <a:pt x="1824" y="624"/>
                </a:cubicBezTo>
                <a:cubicBezTo>
                  <a:pt x="2184" y="712"/>
                  <a:pt x="3036" y="716"/>
                  <a:pt x="3888" y="720"/>
                </a:cubicBezTo>
              </a:path>
            </a:pathLst>
          </a:custGeom>
          <a:noFill/>
          <a:ln w="349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41"/>
          <p:cNvSpPr>
            <a:spLocks/>
          </p:cNvSpPr>
          <p:nvPr/>
        </p:nvSpPr>
        <p:spPr bwMode="auto">
          <a:xfrm>
            <a:off x="4267200" y="2392362"/>
            <a:ext cx="4800600" cy="1295400"/>
          </a:xfrm>
          <a:custGeom>
            <a:avLst/>
            <a:gdLst>
              <a:gd name="T0" fmla="*/ 0 w 4512"/>
              <a:gd name="T1" fmla="*/ 720 h 800"/>
              <a:gd name="T2" fmla="*/ 1344 w 4512"/>
              <a:gd name="T3" fmla="*/ 768 h 800"/>
              <a:gd name="T4" fmla="*/ 2208 w 4512"/>
              <a:gd name="T5" fmla="*/ 720 h 800"/>
              <a:gd name="T6" fmla="*/ 2640 w 4512"/>
              <a:gd name="T7" fmla="*/ 288 h 800"/>
              <a:gd name="T8" fmla="*/ 4128 w 4512"/>
              <a:gd name="T9" fmla="*/ 192 h 800"/>
              <a:gd name="T10" fmla="*/ 4512 w 4512"/>
              <a:gd name="T1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2" h="800">
                <a:moveTo>
                  <a:pt x="0" y="720"/>
                </a:moveTo>
                <a:cubicBezTo>
                  <a:pt x="488" y="744"/>
                  <a:pt x="976" y="768"/>
                  <a:pt x="1344" y="768"/>
                </a:cubicBezTo>
                <a:cubicBezTo>
                  <a:pt x="1712" y="768"/>
                  <a:pt x="1992" y="800"/>
                  <a:pt x="2208" y="720"/>
                </a:cubicBezTo>
                <a:cubicBezTo>
                  <a:pt x="2424" y="640"/>
                  <a:pt x="2320" y="376"/>
                  <a:pt x="2640" y="288"/>
                </a:cubicBezTo>
                <a:cubicBezTo>
                  <a:pt x="2960" y="200"/>
                  <a:pt x="3816" y="240"/>
                  <a:pt x="4128" y="192"/>
                </a:cubicBezTo>
                <a:cubicBezTo>
                  <a:pt x="4440" y="144"/>
                  <a:pt x="4476" y="72"/>
                  <a:pt x="4512" y="0"/>
                </a:cubicBezTo>
              </a:path>
            </a:pathLst>
          </a:custGeom>
          <a:noFill/>
          <a:ln w="349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04800" y="1008915"/>
            <a:ext cx="4533181" cy="2572485"/>
            <a:chOff x="224040" y="1378610"/>
            <a:chExt cx="9307405" cy="3498190"/>
          </a:xfrm>
        </p:grpSpPr>
        <p:sp>
          <p:nvSpPr>
            <p:cNvPr id="28" name="Oval 2"/>
            <p:cNvSpPr>
              <a:spLocks noChangeArrowheads="1"/>
            </p:cNvSpPr>
            <p:nvPr/>
          </p:nvSpPr>
          <p:spPr bwMode="auto">
            <a:xfrm>
              <a:off x="224040" y="1676400"/>
              <a:ext cx="2743200" cy="28352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3500640" y="1768475"/>
              <a:ext cx="5105400" cy="3108325"/>
            </a:xfrm>
            <a:prstGeom prst="ellipse">
              <a:avLst/>
            </a:prstGeom>
            <a:solidFill>
              <a:srgbClr val="FFFFF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" name="Picture 12" descr="nina_b_fou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03" y="3384550"/>
              <a:ext cx="1087437" cy="730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3" descr="nina_b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640" y="3429000"/>
              <a:ext cx="1169988" cy="693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spo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040" y="2590800"/>
              <a:ext cx="1077913" cy="769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5" descr="mod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440" y="3886200"/>
              <a:ext cx="1033463" cy="75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6" descr="sport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40" y="2276475"/>
              <a:ext cx="1123950" cy="69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7" descr="moda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640" y="2747963"/>
              <a:ext cx="1233488" cy="7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moda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440" y="1905000"/>
              <a:ext cx="1289050" cy="776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1" descr="moda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6777240" y="2282825"/>
              <a:ext cx="1143000" cy="839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2" descr="moda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040" y="2819400"/>
              <a:ext cx="1023938" cy="104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 rot="3000000">
              <a:off x="2199551" y="1676507"/>
              <a:ext cx="1290903" cy="695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[sports]</a:t>
              </a: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 rot="2400000">
              <a:off x="7398061" y="2101847"/>
              <a:ext cx="2133384" cy="460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[fashion]</a:t>
              </a:r>
            </a:p>
          </p:txBody>
        </p:sp>
      </p:grp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81000" y="4362271"/>
            <a:ext cx="6993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A hierarchy might be more natural.</a:t>
            </a:r>
            <a:endParaRPr lang="en-US" sz="2200" dirty="0"/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81000" y="4903113"/>
            <a:ext cx="838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Different users might care about different levels of granularity or even </a:t>
            </a:r>
            <a:r>
              <a:rPr lang="en-US" sz="2200" dirty="0" err="1" smtClean="0"/>
              <a:t>prunings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502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7253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What You Should Know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 bwMode="auto">
          <a:xfrm>
            <a:off x="381000" y="12954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Partitional</a:t>
            </a:r>
            <a:r>
              <a:rPr lang="en-US" sz="2400" dirty="0" smtClean="0">
                <a:solidFill>
                  <a:srgbClr val="000000"/>
                </a:solidFill>
              </a:rPr>
              <a:t> Clustering. k-means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and k-means ++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990600" y="1905000"/>
            <a:ext cx="510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Lloyd’s </a:t>
            </a:r>
            <a:r>
              <a:rPr lang="en-US" sz="2400" dirty="0" smtClean="0"/>
              <a:t>method</a:t>
            </a:r>
            <a:endParaRPr lang="en-US" sz="2400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990600" y="24384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Initialization techniques (random, furthest traversal, k-means++)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10600" cy="762000"/>
          </a:xfrm>
        </p:spPr>
        <p:txBody>
          <a:bodyPr/>
          <a:lstStyle/>
          <a:p>
            <a:r>
              <a:rPr lang="en-US" sz="3400" dirty="0" smtClean="0"/>
              <a:t>Clustering</a:t>
            </a:r>
            <a:endParaRPr lang="en-US" sz="3400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1219200"/>
            <a:ext cx="175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sz="2200" b="1" dirty="0" smtClean="0"/>
              <a:t>Today</a:t>
            </a:r>
            <a:r>
              <a:rPr lang="en-US" sz="2200" dirty="0"/>
              <a:t>: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33400" y="1752600"/>
            <a:ext cx="4495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O</a:t>
            </a:r>
            <a:r>
              <a:rPr lang="en-US" sz="2200" dirty="0" smtClean="0"/>
              <a:t>bjective based clustering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09600" y="3124200"/>
            <a:ext cx="4495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Hierarchical clustering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219200" y="2438400"/>
            <a:ext cx="4495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K-means clustering</a:t>
            </a:r>
          </a:p>
        </p:txBody>
      </p:sp>
    </p:spTree>
    <p:extLst>
      <p:ext uri="{BB962C8B-B14F-4D97-AF65-F5344CB8AC3E}">
        <p14:creationId xmlns:p14="http://schemas.microsoft.com/office/powerpoint/2010/main" val="1764198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en-US" sz="3400" dirty="0" smtClean="0"/>
              <a:t>Objective Based Clustering</a:t>
            </a:r>
          </a:p>
        </p:txBody>
      </p:sp>
      <p:sp>
        <p:nvSpPr>
          <p:cNvPr id="3075" name="Rectangle 29"/>
          <p:cNvSpPr>
            <a:spLocks noChangeArrowheads="1"/>
          </p:cNvSpPr>
          <p:nvPr/>
        </p:nvSpPr>
        <p:spPr bwMode="auto">
          <a:xfrm>
            <a:off x="228600" y="28956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spcBef>
                <a:spcPct val="20000"/>
              </a:spcBef>
              <a:buSzPct val="101000"/>
            </a:pPr>
            <a:r>
              <a:rPr lang="en-US" sz="2400" b="1" dirty="0" smtClean="0"/>
              <a:t>Goal</a:t>
            </a:r>
            <a:r>
              <a:rPr lang="en-US" sz="2400" dirty="0" smtClean="0"/>
              <a:t>: </a:t>
            </a:r>
            <a:r>
              <a:rPr lang="en-US" sz="2400" dirty="0"/>
              <a:t>output a </a:t>
            </a:r>
            <a:r>
              <a:rPr lang="en-US" sz="2400" dirty="0">
                <a:solidFill>
                  <a:srgbClr val="0000CC"/>
                </a:solidFill>
              </a:rPr>
              <a:t>partition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CC"/>
                </a:solidFill>
              </a:rPr>
              <a:t>of the data.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67400" y="2465376"/>
            <a:ext cx="2840195" cy="1420825"/>
            <a:chOff x="223838" y="1874096"/>
            <a:chExt cx="10085585" cy="4283817"/>
          </a:xfrm>
        </p:grpSpPr>
        <p:sp>
          <p:nvSpPr>
            <p:cNvPr id="3077" name="Oval 2"/>
            <p:cNvSpPr>
              <a:spLocks noChangeArrowheads="1"/>
            </p:cNvSpPr>
            <p:nvPr/>
          </p:nvSpPr>
          <p:spPr bwMode="auto">
            <a:xfrm>
              <a:off x="223838" y="2957513"/>
              <a:ext cx="2743200" cy="28352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Oval 3"/>
            <p:cNvSpPr>
              <a:spLocks noChangeArrowheads="1"/>
            </p:cNvSpPr>
            <p:nvPr/>
          </p:nvSpPr>
          <p:spPr bwMode="auto">
            <a:xfrm>
              <a:off x="3500438" y="3049588"/>
              <a:ext cx="5105400" cy="3108325"/>
            </a:xfrm>
            <a:prstGeom prst="ellipse">
              <a:avLst/>
            </a:prstGeom>
            <a:solidFill>
              <a:srgbClr val="FFFFF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9" name="Picture 12" descr="nina_b_fou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" y="4665663"/>
              <a:ext cx="1087438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3" descr="nina_b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38" y="4685400"/>
              <a:ext cx="1169986" cy="69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4" descr="spo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838" y="3871913"/>
              <a:ext cx="1077912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5" descr="mod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238" y="5167313"/>
              <a:ext cx="1033462" cy="75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6" descr="sport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57588"/>
              <a:ext cx="1123950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7" descr="moda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438" y="4029075"/>
              <a:ext cx="1233487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8" descr="moda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238" y="3186113"/>
              <a:ext cx="1289050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1" descr="moda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6777038" y="3563938"/>
              <a:ext cx="1143000" cy="83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2" descr="moda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838" y="4100513"/>
              <a:ext cx="1023937" cy="104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 Box 25"/>
            <p:cNvSpPr txBox="1">
              <a:spLocks noChangeArrowheads="1"/>
            </p:cNvSpPr>
            <p:nvPr/>
          </p:nvSpPr>
          <p:spPr bwMode="auto">
            <a:xfrm rot="3000000">
              <a:off x="1413722" y="2704069"/>
              <a:ext cx="2862157" cy="120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accent2"/>
                  </a:solidFill>
                </a:rPr>
                <a:t>[sports]</a:t>
              </a:r>
            </a:p>
          </p:txBody>
        </p:sp>
        <p:sp>
          <p:nvSpPr>
            <p:cNvPr id="3089" name="Text Box 26"/>
            <p:cNvSpPr txBox="1">
              <a:spLocks noChangeArrowheads="1"/>
            </p:cNvSpPr>
            <p:nvPr/>
          </p:nvSpPr>
          <p:spPr bwMode="auto">
            <a:xfrm rot="2400000">
              <a:off x="6619677" y="3102780"/>
              <a:ext cx="3689746" cy="1020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accent2"/>
                  </a:solidFill>
                </a:rPr>
                <a:t>[fashion]</a:t>
              </a:r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04800" y="1219200"/>
            <a:ext cx="8001000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200" b="1" u="none" dirty="0" smtClean="0"/>
              <a:t>Input</a:t>
            </a:r>
            <a:r>
              <a:rPr lang="en-US" sz="2200" u="none" dirty="0" smtClean="0"/>
              <a:t>: A set  </a:t>
            </a:r>
            <a:r>
              <a:rPr lang="en-US" sz="2200" u="none" dirty="0" smtClean="0">
                <a:solidFill>
                  <a:srgbClr val="0000CC"/>
                </a:solidFill>
              </a:rPr>
              <a:t>S</a:t>
            </a:r>
            <a:r>
              <a:rPr lang="en-US" sz="2200" u="none" dirty="0" smtClean="0"/>
              <a:t> of </a:t>
            </a:r>
            <a:r>
              <a:rPr lang="en-US" sz="2200" u="none" dirty="0" smtClean="0">
                <a:solidFill>
                  <a:srgbClr val="0000CC"/>
                </a:solidFill>
              </a:rPr>
              <a:t>n</a:t>
            </a:r>
            <a:r>
              <a:rPr lang="en-US" sz="2200" u="none" dirty="0" smtClean="0"/>
              <a:t> points, also a </a:t>
            </a:r>
            <a:r>
              <a:rPr lang="en-US" sz="2200" u="none" dirty="0">
                <a:solidFill>
                  <a:srgbClr val="FF0066"/>
                </a:solidFill>
              </a:rPr>
              <a:t>distance/dissimilarity </a:t>
            </a:r>
            <a:r>
              <a:rPr lang="en-US" sz="2200" u="none" dirty="0" smtClean="0"/>
              <a:t>measure specifying the distance </a:t>
            </a:r>
            <a:r>
              <a:rPr lang="en-US" sz="2200" u="none" dirty="0" smtClean="0">
                <a:solidFill>
                  <a:srgbClr val="0000CC"/>
                </a:solidFill>
              </a:rPr>
              <a:t>d(</a:t>
            </a:r>
            <a:r>
              <a:rPr lang="en-US" sz="2200" u="none" dirty="0" err="1" smtClean="0">
                <a:solidFill>
                  <a:srgbClr val="0000CC"/>
                </a:solidFill>
              </a:rPr>
              <a:t>x,y</a:t>
            </a:r>
            <a:r>
              <a:rPr lang="en-US" sz="2200" u="none" dirty="0" smtClean="0">
                <a:solidFill>
                  <a:srgbClr val="0000CC"/>
                </a:solidFill>
              </a:rPr>
              <a:t>)</a:t>
            </a:r>
            <a:r>
              <a:rPr lang="en-US" sz="2200" u="none" dirty="0" smtClean="0"/>
              <a:t> between pairs </a:t>
            </a:r>
            <a:r>
              <a:rPr lang="en-US" sz="2200" u="none" dirty="0" smtClean="0">
                <a:solidFill>
                  <a:srgbClr val="0000CC"/>
                </a:solidFill>
              </a:rPr>
              <a:t>(</a:t>
            </a:r>
            <a:r>
              <a:rPr lang="en-US" sz="2200" u="none" dirty="0" err="1" smtClean="0">
                <a:solidFill>
                  <a:srgbClr val="0000CC"/>
                </a:solidFill>
              </a:rPr>
              <a:t>x,y</a:t>
            </a:r>
            <a:r>
              <a:rPr lang="en-US" sz="2200" u="none" dirty="0" smtClean="0">
                <a:solidFill>
                  <a:srgbClr val="0000CC"/>
                </a:solidFill>
              </a:rPr>
              <a:t>)</a:t>
            </a:r>
            <a:r>
              <a:rPr lang="en-US" sz="2200" u="none" dirty="0" smtClean="0"/>
              <a:t>.</a:t>
            </a:r>
            <a:endParaRPr lang="en-US" sz="2200" u="none" dirty="0"/>
          </a:p>
        </p:txBody>
      </p:sp>
      <p:sp>
        <p:nvSpPr>
          <p:cNvPr id="20" name="Rectangle 19"/>
          <p:cNvSpPr/>
          <p:nvPr/>
        </p:nvSpPr>
        <p:spPr>
          <a:xfrm>
            <a:off x="76200" y="2057400"/>
            <a:ext cx="7848600" cy="3698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1200150" lvl="2" indent="-285750" algn="l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1800" u="none" kern="0" dirty="0">
                <a:solidFill>
                  <a:schemeClr val="bg2"/>
                </a:solidFill>
              </a:rPr>
              <a:t>E.g</a:t>
            </a:r>
            <a:r>
              <a:rPr lang="en-US" sz="1800" u="none" kern="0" dirty="0" smtClean="0">
                <a:solidFill>
                  <a:schemeClr val="bg2"/>
                </a:solidFill>
              </a:rPr>
              <a:t>., </a:t>
            </a:r>
            <a:r>
              <a:rPr lang="en-US" sz="1800" u="none" kern="0" dirty="0">
                <a:solidFill>
                  <a:schemeClr val="bg2"/>
                </a:solidFill>
              </a:rPr>
              <a:t># keywords in common, edit distance, wavelets </a:t>
            </a:r>
            <a:r>
              <a:rPr lang="en-US" sz="1800" u="none" kern="0" dirty="0" err="1">
                <a:solidFill>
                  <a:schemeClr val="bg2"/>
                </a:solidFill>
              </a:rPr>
              <a:t>coef</a:t>
            </a:r>
            <a:r>
              <a:rPr lang="en-US" sz="1800" u="none" kern="0" dirty="0">
                <a:solidFill>
                  <a:schemeClr val="bg2"/>
                </a:solidFill>
              </a:rPr>
              <a:t>., etc.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76200" y="4800600"/>
                <a:ext cx="6019801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spcBef>
                    <a:spcPct val="20000"/>
                  </a:spcBef>
                  <a:buClr>
                    <a:srgbClr val="FF0000"/>
                  </a:buClr>
                  <a:buFontTx/>
                  <a:buChar char="–"/>
                  <a:defRPr/>
                </a:pPr>
                <a:r>
                  <a:rPr lang="en-US" sz="2000" u="none" kern="0" dirty="0" smtClean="0">
                    <a:solidFill>
                      <a:schemeClr val="accent6"/>
                    </a:solidFill>
                    <a:latin typeface="+mn-lt"/>
                  </a:rPr>
                  <a:t>k-median</a:t>
                </a:r>
                <a:r>
                  <a:rPr lang="en-US" sz="2000" u="none" kern="0" dirty="0">
                    <a:latin typeface="+mn-lt"/>
                  </a:rPr>
                  <a:t>: find center 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000" b="1" i="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0" u="none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000" b="1" i="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0" u="none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000" b="1" i="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𝐤</m:t>
                        </m:r>
                      </m:sub>
                    </m:sSub>
                  </m:oMath>
                </a14:m>
                <a:r>
                  <a:rPr lang="en-US" sz="2000" u="none" dirty="0" smtClean="0"/>
                  <a:t> to </a:t>
                </a:r>
              </a:p>
              <a:p>
                <a:pPr algn="l">
                  <a:spcBef>
                    <a:spcPct val="20000"/>
                  </a:spcBef>
                  <a:buClr>
                    <a:srgbClr val="FF0000"/>
                  </a:buClr>
                  <a:defRPr/>
                </a:pPr>
                <a:r>
                  <a:rPr lang="en-US" sz="2000" u="none" dirty="0"/>
                  <a:t> </a:t>
                </a:r>
                <a:r>
                  <a:rPr lang="en-US" sz="2000" u="none" dirty="0" smtClean="0"/>
                  <a:t>               minimize </a:t>
                </a:r>
                <a14:m>
                  <m:oMath xmlns:m="http://schemas.openxmlformats.org/officeDocument/2006/math">
                    <m:r>
                      <a:rPr lang="en-US" sz="2000" i="1" u="none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000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=1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sty m:val="p"/>
                      </m:rPr>
                      <a:rPr lang="en-US" sz="2000" u="none">
                        <a:solidFill>
                          <a:srgbClr val="0000CC"/>
                        </a:solidFill>
                        <a:latin typeface="Cambria Math"/>
                      </a:rPr>
                      <m:t>mi</m:t>
                    </m:r>
                    <m:sSub>
                      <m:sSubPr>
                        <m:ctrlPr>
                          <a:rPr lang="en-US" sz="2000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  <m: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 u="none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u="none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1, …,</m:t>
                            </m:r>
                            <m:r>
                              <m:rPr>
                                <m:sty m:val="p"/>
                              </m:rPr>
                              <a:rPr lang="en-US" sz="2000" u="none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</m:d>
                      </m:sub>
                    </m:sSub>
                    <m:r>
                      <m:rPr>
                        <m:sty m:val="p"/>
                      </m:rPr>
                      <a:rPr lang="en-US" sz="2000" i="0" u="none">
                        <a:solidFill>
                          <a:srgbClr val="0000CC"/>
                        </a:solidFill>
                        <a:latin typeface="Cambria Math"/>
                      </a:rPr>
                      <m:t>d</m:t>
                    </m:r>
                    <m:r>
                      <a:rPr lang="en-US" sz="2000" i="1" u="none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000" b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𝐢</m:t>
                        </m:r>
                      </m:sup>
                    </m:sSup>
                    <m:r>
                      <a:rPr lang="en-US" sz="2000" i="1" u="none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000" b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sz="2000" i="1" u="none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u="none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800600"/>
                <a:ext cx="6019801" cy="685800"/>
              </a:xfrm>
              <a:prstGeom prst="rect">
                <a:avLst/>
              </a:prstGeom>
              <a:blipFill rotWithShape="1">
                <a:blip r:embed="rId12"/>
                <a:stretch>
                  <a:fillRect l="-1520" t="-11607" b="-294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76200" y="3809999"/>
                <a:ext cx="6248400" cy="890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u="sng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spcBef>
                    <a:spcPct val="20000"/>
                  </a:spcBef>
                  <a:buClr>
                    <a:srgbClr val="FF0000"/>
                  </a:buClr>
                  <a:buFontTx/>
                  <a:buChar char="–"/>
                  <a:defRPr/>
                </a:pPr>
                <a:r>
                  <a:rPr lang="en-US" sz="2000" u="none" dirty="0" smtClean="0">
                    <a:solidFill>
                      <a:schemeClr val="accent6"/>
                    </a:solidFill>
                  </a:rPr>
                  <a:t>k-means</a:t>
                </a:r>
                <a:r>
                  <a:rPr lang="en-US" sz="2000" u="none" dirty="0"/>
                  <a:t>: </a:t>
                </a:r>
                <a:r>
                  <a:rPr lang="en-US" sz="2000" u="none" kern="0" dirty="0"/>
                  <a:t>find center 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u="none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u="none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00" u="none" dirty="0"/>
                  <a:t> to </a:t>
                </a:r>
                <a:endParaRPr lang="en-US" sz="2000" u="none" dirty="0" smtClean="0"/>
              </a:p>
              <a:p>
                <a:pPr algn="l">
                  <a:spcBef>
                    <a:spcPct val="20000"/>
                  </a:spcBef>
                  <a:buClr>
                    <a:srgbClr val="FF0000"/>
                  </a:buClr>
                  <a:defRPr/>
                </a:pPr>
                <a:r>
                  <a:rPr lang="en-US" sz="2000" u="none" dirty="0"/>
                  <a:t> </a:t>
                </a:r>
                <a:r>
                  <a:rPr lang="en-US" sz="2000" u="none" dirty="0" smtClean="0"/>
                  <a:t>               </a:t>
                </a:r>
                <a:r>
                  <a:rPr lang="en-US" sz="2000" u="none" dirty="0"/>
                  <a:t>min</a:t>
                </a:r>
                <a:r>
                  <a:rPr lang="en-US" sz="2000" u="none" dirty="0" smtClean="0"/>
                  <a:t>imize</a:t>
                </a:r>
                <a:r>
                  <a:rPr lang="en-US" sz="2000" u="none" dirty="0"/>
                  <a:t> </a:t>
                </a:r>
                <a14:m>
                  <m:oMath xmlns:m="http://schemas.openxmlformats.org/officeDocument/2006/math">
                    <m:r>
                      <a:rPr lang="en-US" sz="2000" i="1" u="none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000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=1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sty m:val="p"/>
                      </m:rPr>
                      <a:rPr lang="en-US" sz="2000" u="none">
                        <a:solidFill>
                          <a:srgbClr val="0000CC"/>
                        </a:solidFill>
                        <a:latin typeface="Cambria Math"/>
                      </a:rPr>
                      <m:t>mi</m:t>
                    </m:r>
                    <m:sSub>
                      <m:sSubPr>
                        <m:ctrlPr>
                          <a:rPr lang="en-US" sz="2000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j</m:t>
                        </m:r>
                        <m:r>
                          <a:rPr lang="en-US" sz="200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 u="none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u="none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1, …,</m:t>
                            </m:r>
                            <m:r>
                              <m:rPr>
                                <m:sty m:val="p"/>
                              </m:rPr>
                              <a:rPr lang="en-US" sz="2000" u="none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sz="2000" b="0" i="1" u="none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sz="2000" b="0" i="0" u="none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u="none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000" b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𝐢</m:t>
                        </m:r>
                      </m:sup>
                    </m:sSup>
                    <m:r>
                      <a:rPr lang="en-US" sz="2000" i="1" u="none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 u="none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000" b="1" u="none">
                            <a:solidFill>
                              <a:srgbClr val="0000CC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sz="2000" i="1" u="none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u="none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3809999"/>
                <a:ext cx="6248400" cy="890587"/>
              </a:xfrm>
              <a:prstGeom prst="rect">
                <a:avLst/>
              </a:prstGeom>
              <a:blipFill rotWithShape="1">
                <a:blip r:embed="rId13"/>
                <a:stretch>
                  <a:fillRect l="-1463" t="-89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" y="58674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r>
              <a:rPr lang="en-US" sz="2000" u="none" dirty="0" smtClean="0">
                <a:solidFill>
                  <a:schemeClr val="accent6"/>
                </a:solidFill>
              </a:rPr>
              <a:t>K-center</a:t>
            </a:r>
            <a:r>
              <a:rPr lang="en-US" sz="2000" u="none" dirty="0" smtClean="0"/>
              <a:t>: </a:t>
            </a:r>
            <a:r>
              <a:rPr lang="en-US" sz="2000" u="none" dirty="0"/>
              <a:t>find </a:t>
            </a:r>
            <a:r>
              <a:rPr lang="en-US" sz="2000" u="none" dirty="0" smtClean="0"/>
              <a:t>partition to minimize the maximum radius</a:t>
            </a:r>
            <a:endParaRPr lang="en-US" sz="2000" u="none" dirty="0">
              <a:solidFill>
                <a:schemeClr val="accent6"/>
              </a:solidFill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096001" y="4267199"/>
            <a:ext cx="2057399" cy="1371601"/>
            <a:chOff x="6019800" y="3886200"/>
            <a:chExt cx="2514600" cy="2438400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467600" y="5334000"/>
              <a:ext cx="1066800" cy="9906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019800" y="4724400"/>
              <a:ext cx="1219200" cy="144780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7543800" y="5334000"/>
              <a:ext cx="3476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u="none"/>
                <a:t>z</a:t>
              </a: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6464300" y="5562600"/>
              <a:ext cx="544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u="none"/>
                <a:t>  x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6438900" y="4648200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u="none"/>
                <a:t>y</a:t>
              </a: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H="1" flipV="1">
              <a:off x="6477000" y="54102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7772400" y="5638800"/>
              <a:ext cx="2286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6477000" y="4953000"/>
              <a:ext cx="762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196013" y="5181600"/>
              <a:ext cx="4333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u="none"/>
                <a:t>c</a:t>
              </a:r>
              <a:r>
                <a:rPr lang="en-US" u="none" baseline="-25000"/>
                <a:t>1</a:t>
              </a: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7916863" y="5562600"/>
              <a:ext cx="465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u="none"/>
                <a:t>c</a:t>
              </a:r>
              <a:r>
                <a:rPr lang="en-US" u="none" baseline="-25000"/>
                <a:t>2</a:t>
              </a: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315200" y="3886200"/>
              <a:ext cx="1066800" cy="99060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7467600" y="3962400"/>
              <a:ext cx="3337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u="none"/>
                <a:t>s</a:t>
              </a: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7696200" y="4267200"/>
              <a:ext cx="2286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7840663" y="4191000"/>
              <a:ext cx="4683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u="none"/>
                <a:t>c</a:t>
              </a:r>
              <a:r>
                <a:rPr lang="en-US" u="none" baseline="-2500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131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2400" y="1295400"/>
            <a:ext cx="7696200" cy="320040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1219200"/>
                <a:ext cx="6858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Input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A set of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datapoints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219200"/>
                <a:ext cx="6858000" cy="762000"/>
              </a:xfrm>
              <a:prstGeom prst="rect">
                <a:avLst/>
              </a:prstGeom>
              <a:blipFill rotWithShape="1">
                <a:blip r:embed="rId2"/>
                <a:stretch>
                  <a:fillRect l="-1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 smtClean="0">
                <a:solidFill>
                  <a:srgbClr val="0000CC"/>
                </a:solidFill>
              </a:rPr>
              <a:t>Euclidean k-means Clustering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140977" y="1600200"/>
            <a:ext cx="320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target #clusters </a:t>
            </a:r>
            <a:r>
              <a:rPr lang="en-US" sz="2200" dirty="0" smtClean="0">
                <a:solidFill>
                  <a:srgbClr val="0000CC"/>
                </a:solidFill>
              </a:rPr>
              <a:t>k</a:t>
            </a:r>
            <a:endParaRPr lang="en-US" sz="2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2133600"/>
                <a:ext cx="65532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Output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k representatives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133600"/>
                <a:ext cx="65532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2819400"/>
                <a:ext cx="67056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Objective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200" b="1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to minimize</a:t>
                </a:r>
              </a:p>
            </p:txBody>
          </p:sp>
        </mc:Choice>
        <mc:Fallback xmlns="">
          <p:sp>
            <p:nvSpPr>
              <p:cNvPr id="2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819400"/>
                <a:ext cx="67056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1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 txBox="1">
                <a:spLocks noChangeArrowheads="1"/>
              </p:cNvSpPr>
              <p:nvPr/>
            </p:nvSpPr>
            <p:spPr bwMode="auto">
              <a:xfrm>
                <a:off x="304800" y="3581400"/>
                <a:ext cx="67056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=1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mi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j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1, …,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</m:d>
                        </m:sub>
                      </m:sSub>
                      <m:sSup>
                        <m:sSup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𝐢</m:t>
                                      </m:r>
                                    </m:sup>
                                  </m:sSup>
                                  <m:r>
                                    <a:rPr lang="en-US" sz="2200" b="0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𝐜</m:t>
                                      </m:r>
                                    </m:e>
                                    <m:sub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581400"/>
                <a:ext cx="6705600" cy="762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76600"/>
            <a:ext cx="3200400" cy="34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2400" y="1295400"/>
            <a:ext cx="7696200" cy="320040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1219200"/>
                <a:ext cx="6858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Input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A set of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datapoints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219200"/>
                <a:ext cx="68580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1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>
                <a:solidFill>
                  <a:srgbClr val="0000CC"/>
                </a:solidFill>
              </a:rPr>
              <a:t>Euclidean k-means Clustering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140977" y="1600200"/>
            <a:ext cx="320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target #clusters </a:t>
            </a:r>
            <a:r>
              <a:rPr lang="en-US" sz="2200" dirty="0" smtClean="0">
                <a:solidFill>
                  <a:srgbClr val="0000CC"/>
                </a:solidFill>
              </a:rPr>
              <a:t>k</a:t>
            </a:r>
            <a:endParaRPr lang="en-US" sz="2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2133600"/>
                <a:ext cx="65532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Output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k representatives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133600"/>
                <a:ext cx="65532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2819400"/>
                <a:ext cx="67056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Objective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200" b="1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to minimize</a:t>
                </a:r>
              </a:p>
            </p:txBody>
          </p:sp>
        </mc:Choice>
        <mc:Fallback xmlns="">
          <p:sp>
            <p:nvSpPr>
              <p:cNvPr id="2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819400"/>
                <a:ext cx="6705600" cy="762000"/>
              </a:xfrm>
              <a:prstGeom prst="rect">
                <a:avLst/>
              </a:prstGeom>
              <a:blipFill rotWithShape="1">
                <a:blip r:embed="rId5"/>
                <a:stretch>
                  <a:fillRect l="-1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 txBox="1">
                <a:spLocks noChangeArrowheads="1"/>
              </p:cNvSpPr>
              <p:nvPr/>
            </p:nvSpPr>
            <p:spPr bwMode="auto">
              <a:xfrm>
                <a:off x="304800" y="3581400"/>
                <a:ext cx="67056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=1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C00CC"/>
                          </a:solidFill>
                          <a:latin typeface="Cambria Math"/>
                        </a:rPr>
                        <m:t>mi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j</m:t>
                          </m:r>
                          <m:r>
                            <a:rPr lang="en-US" sz="2200" b="0" i="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 smtClean="0"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0" smtClean="0"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1, …,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</m:d>
                        </m:sub>
                      </m:sSub>
                      <m:sSup>
                        <m:sSup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𝐢</m:t>
                                      </m:r>
                                    </m:sup>
                                  </m:sSup>
                                  <m:r>
                                    <a:rPr lang="en-US" sz="2200" b="0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b="1" i="1" smtClean="0">
                                          <a:solidFill>
                                            <a:srgbClr val="CC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0" smtClean="0">
                                          <a:solidFill>
                                            <a:srgbClr val="CC00CC"/>
                                          </a:solidFill>
                                          <a:latin typeface="Cambria Math"/>
                                        </a:rPr>
                                        <m:t>𝐜</m:t>
                                      </m:r>
                                    </m:e>
                                    <m:sub>
                                      <m:r>
                                        <a:rPr lang="en-US" sz="2200" b="1" i="0" smtClean="0">
                                          <a:solidFill>
                                            <a:srgbClr val="CC00CC"/>
                                          </a:solidFill>
                                          <a:latin typeface="Cambria Math"/>
                                        </a:rPr>
                                        <m:t>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581400"/>
                <a:ext cx="6705600" cy="762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28600" y="4953000"/>
            <a:ext cx="642677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000" dirty="0" smtClean="0">
                <a:solidFill>
                  <a:srgbClr val="CC00CC"/>
                </a:solidFill>
              </a:rPr>
              <a:t>Natural assignment: each point assigned to its closest center, leads to a </a:t>
            </a:r>
            <a:r>
              <a:rPr lang="en-US" sz="2000" dirty="0" err="1" smtClean="0">
                <a:solidFill>
                  <a:srgbClr val="CC00CC"/>
                </a:solidFill>
              </a:rPr>
              <a:t>Voronoi</a:t>
            </a:r>
            <a:r>
              <a:rPr lang="en-US" sz="2000" dirty="0" smtClean="0">
                <a:solidFill>
                  <a:srgbClr val="CC00CC"/>
                </a:solidFill>
              </a:rPr>
              <a:t> partition.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3048000" y="4271961"/>
            <a:ext cx="304800" cy="985839"/>
          </a:xfrm>
          <a:prstGeom prst="straightConnector1">
            <a:avLst/>
          </a:prstGeom>
          <a:noFill/>
          <a:ln w="3175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76600"/>
            <a:ext cx="3200400" cy="34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2400" y="1295400"/>
            <a:ext cx="7467600" cy="297180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1219200"/>
                <a:ext cx="6858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Input</a:t>
                </a:r>
                <a:r>
                  <a:rPr lang="en-US" sz="2200" dirty="0">
                    <a:solidFill>
                      <a:schemeClr val="tx1"/>
                    </a:solidFill>
                  </a:rPr>
                  <a:t>: A set of</a:t>
                </a:r>
                <a:r>
                  <a:rPr lang="en-US" sz="2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datapoints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219200"/>
                <a:ext cx="6858000" cy="762000"/>
              </a:xfrm>
              <a:prstGeom prst="rect">
                <a:avLst/>
              </a:prstGeom>
              <a:blipFill rotWithShape="1">
                <a:blip r:embed="rId2"/>
                <a:stretch>
                  <a:fillRect l="-10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200" dirty="0">
                <a:solidFill>
                  <a:srgbClr val="0000CC"/>
                </a:solidFill>
              </a:rPr>
              <a:t>Euclidean k-means Clustering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140977" y="1600200"/>
            <a:ext cx="320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target #clusters </a:t>
            </a:r>
            <a:r>
              <a:rPr lang="en-US" sz="2200" dirty="0" smtClean="0">
                <a:solidFill>
                  <a:srgbClr val="0000CC"/>
                </a:solidFill>
              </a:rPr>
              <a:t>k</a:t>
            </a:r>
            <a:endParaRPr lang="en-US" sz="2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2133600"/>
                <a:ext cx="65532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Output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k representatives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 i="0" smtClean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133600"/>
                <a:ext cx="65532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2819400"/>
                <a:ext cx="67056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Objective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sz="2200" b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200" b="1" i="1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to minimize</a:t>
                </a:r>
              </a:p>
            </p:txBody>
          </p:sp>
        </mc:Choice>
        <mc:Fallback xmlns="">
          <p:sp>
            <p:nvSpPr>
              <p:cNvPr id="2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819400"/>
                <a:ext cx="67056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1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 txBox="1">
                <a:spLocks noChangeArrowheads="1"/>
              </p:cNvSpPr>
              <p:nvPr/>
            </p:nvSpPr>
            <p:spPr bwMode="auto">
              <a:xfrm>
                <a:off x="304800" y="3352800"/>
                <a:ext cx="67056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=1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mi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j</m:t>
                          </m:r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1, …,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</m:d>
                        </m:sub>
                      </m:sSub>
                      <m:sSup>
                        <m:sSupPr>
                          <m:ctrlPr>
                            <a:rPr lang="en-US" sz="2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𝐢</m:t>
                                      </m:r>
                                    </m:sup>
                                  </m:sSup>
                                  <m:r>
                                    <a:rPr lang="en-US" sz="2200" b="0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𝐜</m:t>
                                      </m:r>
                                    </m:e>
                                    <m:sub>
                                      <m:r>
                                        <a:rPr lang="en-US" sz="2200" b="1" i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352800"/>
                <a:ext cx="6705600" cy="762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52400" y="4114800"/>
            <a:ext cx="5334000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Computational complexity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4953000"/>
                <a:ext cx="4756624" cy="927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u="none">
                    <a:solidFill>
                      <a:srgbClr val="003366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u="sng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defRPr>
                </a:lvl9pPr>
              </a:lstStyle>
              <a:p>
                <a:pPr algn="l" eaLnBrk="1" hangingPunct="1">
                  <a:lnSpc>
                    <a:spcPct val="125000"/>
                  </a:lnSpc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NP hard: even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k</m:t>
                    </m:r>
                    <m: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[Dagupta’08]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d</m:t>
                    </m:r>
                    <m:r>
                      <a:rPr 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[Mahajan-Nimbhorkar-Varadarajan09]</a:t>
                </a:r>
              </a:p>
            </p:txBody>
          </p:sp>
        </mc:Choice>
        <mc:Fallback xmlns="">
          <p:sp>
            <p:nvSpPr>
              <p:cNvPr id="4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953000"/>
                <a:ext cx="4756624" cy="927101"/>
              </a:xfrm>
              <a:prstGeom prst="rect">
                <a:avLst/>
              </a:prstGeom>
              <a:blipFill rotWithShape="1">
                <a:blip r:embed="rId6"/>
                <a:stretch>
                  <a:fillRect l="-1667" r="-3333"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808260"/>
            <a:ext cx="1312070" cy="131207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8600" y="5715001"/>
            <a:ext cx="495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There are a couple of easy cases…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322"/>
  <p:tag name="FIRSTADMINISTRATOR@E6LKEPEFUVWXY596" val="3819"/>
</p:tagLst>
</file>

<file path=ppt/theme/theme1.xml><?xml version="1.0" encoding="utf-8"?>
<a:theme xmlns:a="http://schemas.openxmlformats.org/drawingml/2006/main" name="clustering">
  <a:themeElements>
    <a:clrScheme name="cluster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ustering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uster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uster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approx stability</Template>
  <TotalTime>106484</TotalTime>
  <Words>2770</Words>
  <Application>Microsoft Office PowerPoint</Application>
  <PresentationFormat>On-screen Show (4:3)</PresentationFormat>
  <Paragraphs>264</Paragraphs>
  <Slides>44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Cambria Math</vt:lpstr>
      <vt:lpstr>Times New Roman</vt:lpstr>
      <vt:lpstr>Comic Sans MS</vt:lpstr>
      <vt:lpstr>clustering</vt:lpstr>
      <vt:lpstr>PowerPoint Presentation</vt:lpstr>
      <vt:lpstr>Clustering, Informal Goals</vt:lpstr>
      <vt:lpstr>PowerPoint Presentation</vt:lpstr>
      <vt:lpstr>PowerPoint Presentation</vt:lpstr>
      <vt:lpstr>Clustering</vt:lpstr>
      <vt:lpstr>Objective Based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value of k???</vt:lpstr>
      <vt:lpstr>Hierarchical Clustering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Sponsored Search Acution Design Via Machine Learning</dc:title>
  <dc:creator>Maria-Florina Balcan</dc:creator>
  <cp:lastModifiedBy>Maria Florina Balcan</cp:lastModifiedBy>
  <cp:revision>2828</cp:revision>
  <cp:lastPrinted>2015-04-06T14:50:30Z</cp:lastPrinted>
  <dcterms:created xsi:type="dcterms:W3CDTF">2005-06-02T18:13:09Z</dcterms:created>
  <dcterms:modified xsi:type="dcterms:W3CDTF">2016-10-18T21:24:33Z</dcterms:modified>
</cp:coreProperties>
</file>