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</p:sldMasterIdLst>
  <p:notesMasterIdLst>
    <p:notesMasterId r:id="rId46"/>
  </p:notesMasterIdLst>
  <p:sldIdLst>
    <p:sldId id="256" r:id="rId2"/>
    <p:sldId id="453" r:id="rId3"/>
    <p:sldId id="455" r:id="rId4"/>
    <p:sldId id="456" r:id="rId5"/>
    <p:sldId id="406" r:id="rId6"/>
    <p:sldId id="410" r:id="rId7"/>
    <p:sldId id="408" r:id="rId8"/>
    <p:sldId id="415" r:id="rId9"/>
    <p:sldId id="416" r:id="rId10"/>
    <p:sldId id="411" r:id="rId11"/>
    <p:sldId id="425" r:id="rId12"/>
    <p:sldId id="467" r:id="rId13"/>
    <p:sldId id="417" r:id="rId14"/>
    <p:sldId id="412" r:id="rId15"/>
    <p:sldId id="423" r:id="rId16"/>
    <p:sldId id="426" r:id="rId17"/>
    <p:sldId id="421" r:id="rId18"/>
    <p:sldId id="428" r:id="rId19"/>
    <p:sldId id="429" r:id="rId20"/>
    <p:sldId id="431" r:id="rId21"/>
    <p:sldId id="432" r:id="rId22"/>
    <p:sldId id="434" r:id="rId23"/>
    <p:sldId id="435" r:id="rId24"/>
    <p:sldId id="430" r:id="rId25"/>
    <p:sldId id="440" r:id="rId26"/>
    <p:sldId id="441" r:id="rId27"/>
    <p:sldId id="438" r:id="rId28"/>
    <p:sldId id="442" r:id="rId29"/>
    <p:sldId id="443" r:id="rId30"/>
    <p:sldId id="444" r:id="rId31"/>
    <p:sldId id="445" r:id="rId32"/>
    <p:sldId id="447" r:id="rId33"/>
    <p:sldId id="446" r:id="rId34"/>
    <p:sldId id="450" r:id="rId35"/>
    <p:sldId id="448" r:id="rId36"/>
    <p:sldId id="439" r:id="rId37"/>
    <p:sldId id="458" r:id="rId38"/>
    <p:sldId id="460" r:id="rId39"/>
    <p:sldId id="461" r:id="rId40"/>
    <p:sldId id="462" r:id="rId41"/>
    <p:sldId id="464" r:id="rId42"/>
    <p:sldId id="463" r:id="rId43"/>
    <p:sldId id="465" r:id="rId44"/>
    <p:sldId id="466" r:id="rId45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FF00"/>
    <a:srgbClr val="2684C6"/>
    <a:srgbClr val="F3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 autoAdjust="0"/>
    <p:restoredTop sz="78720" autoAdjust="0"/>
  </p:normalViewPr>
  <p:slideViewPr>
    <p:cSldViewPr snapToGrid="0" showGuides="1">
      <p:cViewPr varScale="1">
        <p:scale>
          <a:sx n="90" d="100"/>
          <a:sy n="90" d="100"/>
        </p:scale>
        <p:origin x="1254" y="84"/>
      </p:cViewPr>
      <p:guideLst>
        <p:guide orient="horz" pos="2228"/>
        <p:guide pos="2880"/>
      </p:guideLst>
    </p:cSldViewPr>
  </p:slideViewPr>
  <p:notesTextViewPr>
    <p:cViewPr>
      <p:scale>
        <a:sx n="95" d="100"/>
        <a:sy n="95" d="100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337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AB29C-AE81-4ED6-9670-F4A2FCED7FF6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18A74-9F74-4A8F-8A00-4AA239D5C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09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14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28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71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604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03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37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7423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667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23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982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30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946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550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262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855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136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544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911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952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926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646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10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30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713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394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10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170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877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35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49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28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44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31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25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91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328777"/>
            <a:ext cx="7543800" cy="285590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b="1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69928"/>
            <a:ext cx="7543800" cy="1293749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b="1" cap="all" spc="2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74894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6"/>
          <p:cNvSpPr/>
          <p:nvPr userDrawn="1"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8"/>
          <p:cNvSpPr/>
          <p:nvPr userDrawn="1"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39238"/>
            <a:ext cx="82912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cap="none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err="1"/>
              <a:t>CoreScope</a:t>
            </a:r>
            <a:r>
              <a:rPr lang="en-US" dirty="0"/>
              <a:t>: Graph Mining Using k-Core Analysis - Patterns, Anomalies and Algorithms</a:t>
            </a:r>
            <a:endParaRPr lang="en-US" b="0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384" y="6439238"/>
            <a:ext cx="797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/>
              <a:t>/36</a:t>
            </a:r>
          </a:p>
        </p:txBody>
      </p:sp>
    </p:spTree>
    <p:extLst>
      <p:ext uri="{BB962C8B-B14F-4D97-AF65-F5344CB8AC3E}">
        <p14:creationId xmlns:p14="http://schemas.microsoft.com/office/powerpoint/2010/main" val="3524578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90000" indent="-180000">
              <a:buFont typeface="Arial" panose="020B0604020202020204" pitchFamily="34" charset="0"/>
              <a:buChar char="•"/>
              <a:defRPr sz="2800"/>
            </a:lvl1pPr>
            <a:lvl2pPr>
              <a:defRPr sz="2400"/>
            </a:lvl2pPr>
            <a:lvl3pPr marL="566928" indent="-182880">
              <a:buFont typeface="Wingdings" panose="05000000000000000000" pitchFamily="2" charset="2"/>
              <a:buChar char="§"/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39238"/>
            <a:ext cx="82912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cap="none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err="1"/>
              <a:t>CoreScope</a:t>
            </a:r>
            <a:r>
              <a:rPr lang="en-US" dirty="0"/>
              <a:t>: Graph Mining Using k-Core Analysis - Patterns, Anomalies and Algorithms</a:t>
            </a:r>
            <a:endParaRPr lang="en-US" b="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384" y="6439238"/>
            <a:ext cx="797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/>
              <a:t>/36</a:t>
            </a:r>
          </a:p>
        </p:txBody>
      </p:sp>
    </p:spTree>
    <p:extLst>
      <p:ext uri="{BB962C8B-B14F-4D97-AF65-F5344CB8AC3E}">
        <p14:creationId xmlns:p14="http://schemas.microsoft.com/office/powerpoint/2010/main" val="428698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6"/>
          <p:cNvSpPr/>
          <p:nvPr userDrawn="1"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8"/>
          <p:cNvSpPr/>
          <p:nvPr userDrawn="1"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39238"/>
            <a:ext cx="82912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cap="none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err="1"/>
              <a:t>CoreScope</a:t>
            </a:r>
            <a:r>
              <a:rPr lang="en-US" dirty="0"/>
              <a:t>: Graph Mining Using k-Core Analysis - Patterns, Anomalies and Algorithms</a:t>
            </a:r>
            <a:endParaRPr lang="en-US" b="0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384" y="6439238"/>
            <a:ext cx="797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/>
              <a:t>/36</a:t>
            </a:r>
          </a:p>
        </p:txBody>
      </p:sp>
    </p:spTree>
    <p:extLst>
      <p:ext uri="{BB962C8B-B14F-4D97-AF65-F5344CB8AC3E}">
        <p14:creationId xmlns:p14="http://schemas.microsoft.com/office/powerpoint/2010/main" val="867796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421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581151"/>
            <a:ext cx="3703320" cy="4287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581151"/>
            <a:ext cx="3703320" cy="4287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39238"/>
            <a:ext cx="82912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cap="none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err="1"/>
              <a:t>CoreScope</a:t>
            </a:r>
            <a:r>
              <a:rPr lang="en-US" dirty="0"/>
              <a:t>: Graph Mining Using k-Core Analysis - Patterns, Anomalies and Algorithms</a:t>
            </a:r>
            <a:endParaRPr lang="en-US" b="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384" y="6439238"/>
            <a:ext cx="797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/>
              <a:t>/36</a:t>
            </a:r>
          </a:p>
        </p:txBody>
      </p:sp>
    </p:spTree>
    <p:extLst>
      <p:ext uri="{BB962C8B-B14F-4D97-AF65-F5344CB8AC3E}">
        <p14:creationId xmlns:p14="http://schemas.microsoft.com/office/powerpoint/2010/main" val="2308824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230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52220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370985"/>
            <a:ext cx="3703320" cy="349811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52220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370985"/>
            <a:ext cx="3703320" cy="34981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439238"/>
            <a:ext cx="82912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cap="none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err="1"/>
              <a:t>CoreScope</a:t>
            </a:r>
            <a:r>
              <a:rPr lang="en-US" dirty="0"/>
              <a:t>: Graph Mining Using k-Core Analysis - Patterns, Anomalies and Algorithms</a:t>
            </a:r>
            <a:endParaRPr lang="en-US" b="0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312384" y="6439238"/>
            <a:ext cx="797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/>
              <a:t>/36</a:t>
            </a:r>
          </a:p>
        </p:txBody>
      </p:sp>
    </p:spTree>
    <p:extLst>
      <p:ext uri="{BB962C8B-B14F-4D97-AF65-F5344CB8AC3E}">
        <p14:creationId xmlns:p14="http://schemas.microsoft.com/office/powerpoint/2010/main" val="883130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39238"/>
            <a:ext cx="82912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cap="none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err="1"/>
              <a:t>CoreScope</a:t>
            </a:r>
            <a:r>
              <a:rPr lang="en-US" dirty="0"/>
              <a:t>: Graph Mining Using k-Core Analysis - Patterns, Anomalies and Algorithms</a:t>
            </a:r>
            <a:endParaRPr lang="en-US" b="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384" y="6439238"/>
            <a:ext cx="797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/>
              <a:t>/36</a:t>
            </a:r>
          </a:p>
        </p:txBody>
      </p:sp>
    </p:spTree>
    <p:extLst>
      <p:ext uri="{BB962C8B-B14F-4D97-AF65-F5344CB8AC3E}">
        <p14:creationId xmlns:p14="http://schemas.microsoft.com/office/powerpoint/2010/main" val="2658810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0547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461430"/>
            <a:ext cx="7543801" cy="440766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949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6"/>
          <p:cNvSpPr/>
          <p:nvPr userDrawn="1"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8"/>
          <p:cNvSpPr/>
          <p:nvPr userDrawn="1"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4222" y="6439238"/>
            <a:ext cx="82070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cap="none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M-Zoom:</a:t>
            </a:r>
            <a:r>
              <a:rPr lang="en-US" b="0" dirty="0"/>
              <a:t> Fast Dense-Block Detection in Tensors with Quality Guarantees 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384" y="6439238"/>
            <a:ext cx="797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/>
              <a:t>/36</a:t>
            </a:r>
          </a:p>
        </p:txBody>
      </p:sp>
      <p:pic>
        <p:nvPicPr>
          <p:cNvPr id="15" name="Picture 10" descr="Image result for northeastern university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771" y="30861"/>
            <a:ext cx="2676308" cy="38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1.bp.blogspot.com/-Pc06SPv0I7I/VXE6IZAY4wI/AAAAAAAABBM/au28SupbTFw/s320/1024px-Carnegie_Mellon_University_seal.svg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2" y="25366"/>
            <a:ext cx="406897" cy="40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09205" y="135825"/>
            <a:ext cx="2416875" cy="2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9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em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10" Type="http://schemas.openxmlformats.org/officeDocument/2006/relationships/image" Target="../media/image17.png"/><Relationship Id="rId4" Type="http://schemas.openxmlformats.org/officeDocument/2006/relationships/image" Target="../media/image500.png"/><Relationship Id="rId9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0.png"/><Relationship Id="rId5" Type="http://schemas.openxmlformats.org/officeDocument/2006/relationships/image" Target="../media/image21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1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5" Type="http://schemas.openxmlformats.org/officeDocument/2006/relationships/image" Target="../media/image480.png"/><Relationship Id="rId4" Type="http://schemas.openxmlformats.org/officeDocument/2006/relationships/image" Target="../media/image470.png"/><Relationship Id="rId9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17.png"/><Relationship Id="rId4" Type="http://schemas.openxmlformats.org/officeDocument/2006/relationships/image" Target="../media/image6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6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0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36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2.png"/><Relationship Id="rId4" Type="http://schemas.openxmlformats.org/officeDocument/2006/relationships/image" Target="../media/image52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17.png"/><Relationship Id="rId4" Type="http://schemas.openxmlformats.org/officeDocument/2006/relationships/image" Target="../media/image24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25038" y="421473"/>
            <a:ext cx="7543800" cy="2855908"/>
          </a:xfrm>
        </p:spPr>
        <p:txBody>
          <a:bodyPr>
            <a:normAutofit/>
          </a:bodyPr>
          <a:lstStyle/>
          <a:p>
            <a:r>
              <a:rPr lang="en-US" altLang="ko-KR" sz="4000" dirty="0" err="1">
                <a:solidFill>
                  <a:schemeClr val="accent2"/>
                </a:solidFill>
                <a:ea typeface="Arial" charset="0"/>
                <a:cs typeface="Arial" charset="0"/>
              </a:rPr>
              <a:t>CoreScope</a:t>
            </a:r>
            <a:r>
              <a:rPr lang="en-US" altLang="ko-KR" sz="4000" dirty="0">
                <a:solidFill>
                  <a:schemeClr val="accent2"/>
                </a:solidFill>
                <a:latin typeface="+mj-lt"/>
                <a:ea typeface="Arial" charset="0"/>
                <a:cs typeface="Arial" charset="0"/>
              </a:rPr>
              <a:t>: </a:t>
            </a:r>
            <a:br>
              <a:rPr lang="en-US" altLang="ko-KR" sz="4000" dirty="0">
                <a:solidFill>
                  <a:schemeClr val="accent2"/>
                </a:solidFill>
                <a:latin typeface="+mj-lt"/>
                <a:ea typeface="Arial" charset="0"/>
                <a:cs typeface="Arial" charset="0"/>
              </a:rPr>
            </a:br>
            <a:r>
              <a:rPr lang="en-US" altLang="ko-KR" sz="4000" dirty="0">
                <a:latin typeface="+mj-lt"/>
                <a:ea typeface="Arial" charset="0"/>
                <a:cs typeface="Arial" charset="0"/>
              </a:rPr>
              <a:t>Graph Mining Using k-Core Analysis </a:t>
            </a:r>
            <a:br>
              <a:rPr lang="en-US" altLang="ko-KR" sz="4000" dirty="0">
                <a:latin typeface="+mj-lt"/>
                <a:ea typeface="Arial" charset="0"/>
                <a:cs typeface="Arial" charset="0"/>
              </a:rPr>
            </a:br>
            <a:r>
              <a:rPr lang="en-US" altLang="ko-KR" sz="4000" dirty="0">
                <a:latin typeface="+mj-lt"/>
                <a:ea typeface="Arial" charset="0"/>
                <a:cs typeface="Arial" charset="0"/>
              </a:rPr>
              <a:t>- Patterns, Anomalies and Algorithms</a:t>
            </a:r>
            <a:endParaRPr lang="ko-KR" altLang="en-US" sz="4000" dirty="0"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01449" y="5132315"/>
            <a:ext cx="2976075" cy="94917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ko-KR" sz="2600" b="0" u="sng" cap="none" spc="0" dirty="0">
                <a:solidFill>
                  <a:schemeClr val="tx1"/>
                </a:solidFill>
                <a:ea typeface="Helvetica" charset="0"/>
                <a:cs typeface="Helvetica" charset="0"/>
              </a:rPr>
              <a:t>Kijung Shin</a:t>
            </a:r>
            <a:endParaRPr lang="en-US" altLang="ko-KR" sz="2600" b="0" cap="none" spc="0" dirty="0">
              <a:solidFill>
                <a:schemeClr val="tx1"/>
              </a:solidFill>
              <a:ea typeface="Helvetica" charset="0"/>
              <a:cs typeface="Helvetica" charset="0"/>
            </a:endParaRPr>
          </a:p>
          <a:p>
            <a:pPr algn="ctr">
              <a:lnSpc>
                <a:spcPct val="100000"/>
              </a:lnSpc>
            </a:pPr>
            <a:r>
              <a:rPr lang="en-US" altLang="ko-KR" sz="2000" b="0" i="1" cap="none" spc="0" dirty="0">
                <a:solidFill>
                  <a:schemeClr val="tx1"/>
                </a:solidFill>
                <a:ea typeface="Helvetica" charset="0"/>
                <a:cs typeface="Helvetica" charset="0"/>
              </a:rPr>
              <a:t>Carnegie Mellon University  </a:t>
            </a:r>
            <a:endParaRPr lang="ko-KR" altLang="en-US" sz="2000" b="0" i="1" cap="none" spc="0" dirty="0">
              <a:solidFill>
                <a:schemeClr val="tx1"/>
              </a:solidFill>
              <a:ea typeface="Helvetica" charset="0"/>
              <a:cs typeface="Helvetica" charset="0"/>
            </a:endParaRPr>
          </a:p>
        </p:txBody>
      </p:sp>
      <p:pic>
        <p:nvPicPr>
          <p:cNvPr id="19" name="Picture 2" descr="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708" y="3449030"/>
            <a:ext cx="1249284" cy="15116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023" y="3423797"/>
            <a:ext cx="1304925" cy="1562100"/>
          </a:xfrm>
          <a:prstGeom prst="rect">
            <a:avLst/>
          </a:prstGeom>
        </p:spPr>
      </p:pic>
      <p:pic>
        <p:nvPicPr>
          <p:cNvPr id="10" name="Picture 2" descr="Image result for icd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7" y="6945"/>
            <a:ext cx="4392312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Tina Eliassi-Ra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492" y="3439510"/>
            <a:ext cx="1242673" cy="153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부제목 2"/>
          <p:cNvSpPr txBox="1">
            <a:spLocks/>
          </p:cNvSpPr>
          <p:nvPr/>
        </p:nvSpPr>
        <p:spPr>
          <a:xfrm>
            <a:off x="3148881" y="5132315"/>
            <a:ext cx="2976075" cy="949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b="1" kern="1200" cap="all" spc="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ko-KR" sz="2600" b="0" cap="none" spc="0" dirty="0">
                <a:solidFill>
                  <a:schemeClr val="tx1"/>
                </a:solidFill>
                <a:ea typeface="Helvetica" charset="0"/>
                <a:cs typeface="Helvetica" charset="0"/>
              </a:rPr>
              <a:t>Tina </a:t>
            </a:r>
            <a:r>
              <a:rPr lang="en-US" altLang="ko-KR" sz="2600" b="0" cap="none" spc="0" dirty="0" err="1">
                <a:solidFill>
                  <a:schemeClr val="tx1"/>
                </a:solidFill>
                <a:ea typeface="Helvetica" charset="0"/>
                <a:cs typeface="Helvetica" charset="0"/>
              </a:rPr>
              <a:t>Eliassi</a:t>
            </a:r>
            <a:r>
              <a:rPr lang="en-US" altLang="ko-KR" sz="2600" b="0" cap="none" spc="0" dirty="0">
                <a:solidFill>
                  <a:schemeClr val="tx1"/>
                </a:solidFill>
                <a:ea typeface="Helvetica" charset="0"/>
                <a:cs typeface="Helvetica" charset="0"/>
              </a:rPr>
              <a:t>-Rad</a:t>
            </a:r>
          </a:p>
          <a:p>
            <a:pPr algn="ctr">
              <a:lnSpc>
                <a:spcPct val="100000"/>
              </a:lnSpc>
            </a:pPr>
            <a:r>
              <a:rPr lang="en-US" altLang="ko-KR" sz="2000" b="0" i="1" cap="none" spc="0" dirty="0">
                <a:solidFill>
                  <a:schemeClr val="tx1"/>
                </a:solidFill>
                <a:ea typeface="Helvetica" charset="0"/>
                <a:cs typeface="Helvetica" charset="0"/>
              </a:rPr>
              <a:t>Northeastern University</a:t>
            </a:r>
            <a:endParaRPr lang="ko-KR" altLang="en-US" sz="2000" b="0" i="1" cap="none" spc="0" dirty="0">
              <a:solidFill>
                <a:schemeClr val="tx1"/>
              </a:solidFill>
              <a:ea typeface="Helvetica" charset="0"/>
              <a:cs typeface="Helvetica" charset="0"/>
            </a:endParaRPr>
          </a:p>
        </p:txBody>
      </p:sp>
      <p:sp>
        <p:nvSpPr>
          <p:cNvPr id="14" name="부제목 2"/>
          <p:cNvSpPr txBox="1">
            <a:spLocks/>
          </p:cNvSpPr>
          <p:nvPr/>
        </p:nvSpPr>
        <p:spPr>
          <a:xfrm>
            <a:off x="5996313" y="5132315"/>
            <a:ext cx="2976075" cy="949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b="1" kern="1200" cap="all" spc="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ko-KR" sz="2600" b="0" cap="none" spc="0" dirty="0">
                <a:solidFill>
                  <a:schemeClr val="tx1"/>
                </a:solidFill>
                <a:ea typeface="Helvetica" charset="0"/>
                <a:cs typeface="Helvetica" charset="0"/>
              </a:rPr>
              <a:t>Christos </a:t>
            </a:r>
            <a:r>
              <a:rPr lang="en-US" altLang="ko-KR" sz="2600" b="0" cap="none" spc="0" dirty="0" err="1">
                <a:solidFill>
                  <a:schemeClr val="tx1"/>
                </a:solidFill>
                <a:ea typeface="Helvetica" charset="0"/>
                <a:cs typeface="Helvetica" charset="0"/>
              </a:rPr>
              <a:t>Faloutsos</a:t>
            </a:r>
            <a:endParaRPr lang="en-US" altLang="ko-KR" sz="2600" b="0" cap="none" spc="0" dirty="0">
              <a:solidFill>
                <a:schemeClr val="tx1"/>
              </a:solidFill>
              <a:ea typeface="Helvetica" charset="0"/>
              <a:cs typeface="Helvetica" charset="0"/>
            </a:endParaRPr>
          </a:p>
          <a:p>
            <a:pPr algn="ctr">
              <a:lnSpc>
                <a:spcPct val="100000"/>
              </a:lnSpc>
            </a:pPr>
            <a:r>
              <a:rPr lang="en-US" altLang="ko-KR" sz="2000" b="0" i="1" cap="none" spc="0" dirty="0">
                <a:solidFill>
                  <a:schemeClr val="tx1"/>
                </a:solidFill>
                <a:ea typeface="Helvetica" charset="0"/>
                <a:cs typeface="Helvetica" charset="0"/>
              </a:rPr>
              <a:t>Carnegie Mellon University  </a:t>
            </a:r>
            <a:endParaRPr lang="ko-KR" altLang="en-US" sz="2000" b="0" i="1" cap="none" spc="0" dirty="0">
              <a:solidFill>
                <a:schemeClr val="tx1"/>
              </a:solidFill>
              <a:ea typeface="Helvetica" charset="0"/>
              <a:cs typeface="Helvetica" charset="0"/>
            </a:endParaRPr>
          </a:p>
          <a:p>
            <a:pPr algn="ctr">
              <a:lnSpc>
                <a:spcPct val="100000"/>
              </a:lnSpc>
            </a:pPr>
            <a:endParaRPr lang="ko-KR" altLang="en-US" sz="1800" b="0" i="1" cap="none" spc="0" dirty="0">
              <a:solidFill>
                <a:schemeClr val="tx1"/>
              </a:solidFill>
              <a:ea typeface="Helvetica" charset="0"/>
              <a:cs typeface="Helvetica" charset="0"/>
            </a:endParaRPr>
          </a:p>
        </p:txBody>
      </p:sp>
      <p:pic>
        <p:nvPicPr>
          <p:cNvPr id="1032" name="Picture 8" descr="http://1.bp.blogspot.com/-Pc06SPv0I7I/VXE6IZAY4wI/AAAAAAAABBM/au28SupbTFw/s320/1024px-Carnegie_Mellon_University_seal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890" y="51907"/>
            <a:ext cx="579957" cy="57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northeastern universit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829" y="707468"/>
            <a:ext cx="3806805" cy="54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3724" y="217964"/>
            <a:ext cx="3475750" cy="31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3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68"/>
    </mc:Choice>
    <mc:Fallback xmlns="">
      <p:transition spd="slow" advTm="1826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Mirror Pattern: Anomalies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err="1"/>
              <a:t>CoreScope</a:t>
            </a:r>
            <a:r>
              <a:rPr lang="en-US" dirty="0"/>
              <a:t>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r>
              <a:rPr lang="en-US" dirty="0"/>
              <a:t>/36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255656" y="1456704"/>
            <a:ext cx="4636165" cy="1684348"/>
            <a:chOff x="4255656" y="1456704"/>
            <a:chExt cx="4636165" cy="16843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71479" y="2010121"/>
              <a:ext cx="3520342" cy="1130931"/>
            </a:xfrm>
            <a:prstGeom prst="rect">
              <a:avLst/>
            </a:prstGeom>
          </p:spPr>
        </p:pic>
        <p:pic>
          <p:nvPicPr>
            <p:cNvPr id="6150" name="Picture 6" descr="I will follow you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5656" y="1559752"/>
              <a:ext cx="1007805" cy="1343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71479" y="1456704"/>
              <a:ext cx="3520342" cy="55368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2200" y="3133909"/>
            <a:ext cx="3914994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748" y="3133909"/>
            <a:ext cx="3908985" cy="27432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933700" y="3969655"/>
            <a:ext cx="323850" cy="32385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411075" y="3438868"/>
            <a:ext cx="911284" cy="229238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534713" y="3617735"/>
            <a:ext cx="0" cy="543805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432862" y="3619120"/>
            <a:ext cx="2018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433799" y="4136645"/>
            <a:ext cx="2018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077731" y="3650086"/>
            <a:ext cx="561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4X</a:t>
            </a:r>
          </a:p>
        </p:txBody>
      </p:sp>
      <p:grpSp>
        <p:nvGrpSpPr>
          <p:cNvPr id="19" name="Group 18"/>
          <p:cNvGrpSpPr/>
          <p:nvPr/>
        </p:nvGrpSpPr>
        <p:grpSpPr>
          <a:xfrm rot="5400000">
            <a:off x="7353210" y="3087384"/>
            <a:ext cx="213590" cy="543805"/>
            <a:chOff x="4233899" y="4118480"/>
            <a:chExt cx="213590" cy="543805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4334813" y="4118480"/>
              <a:ext cx="0" cy="543805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245662" y="4119865"/>
              <a:ext cx="20182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233899" y="4637390"/>
              <a:ext cx="20182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7148228" y="2911176"/>
            <a:ext cx="754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20X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24848" y="5846622"/>
            <a:ext cx="2318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Email Network in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097125" y="5877109"/>
            <a:ext cx="2355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Social Network in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69226" y="1558989"/>
            <a:ext cx="2078113" cy="1491836"/>
            <a:chOff x="1569226" y="1558989"/>
            <a:chExt cx="2078113" cy="1491836"/>
          </a:xfrm>
        </p:grpSpPr>
        <p:pic>
          <p:nvPicPr>
            <p:cNvPr id="1026" name="Picture 2" descr="http://images.usatoday.com/life/_photos/2005/04/22/inside-enron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59" y="1558989"/>
              <a:ext cx="1401380" cy="1401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569226" y="2589160"/>
              <a:ext cx="10194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CEO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3255" y="5609370"/>
            <a:ext cx="751656" cy="7081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97262" y="5645320"/>
            <a:ext cx="806760" cy="63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1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48" y="3141052"/>
            <a:ext cx="3899971" cy="2743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387" y="3141052"/>
            <a:ext cx="3908985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Mirror Pattern: Anomalies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err="1"/>
              <a:t>CoreScope</a:t>
            </a:r>
            <a:r>
              <a:rPr lang="en-US" dirty="0"/>
              <a:t>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r>
              <a:rPr lang="en-US" dirty="0"/>
              <a:t>/36</a:t>
            </a:r>
          </a:p>
        </p:txBody>
      </p:sp>
      <p:sp>
        <p:nvSpPr>
          <p:cNvPr id="16" name="Oval 15"/>
          <p:cNvSpPr/>
          <p:nvPr/>
        </p:nvSpPr>
        <p:spPr>
          <a:xfrm>
            <a:off x="6480044" y="3453380"/>
            <a:ext cx="405526" cy="271427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 rot="5400000">
            <a:off x="7033899" y="2888623"/>
            <a:ext cx="213590" cy="796187"/>
            <a:chOff x="4233899" y="4118480"/>
            <a:chExt cx="213590" cy="543805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4334813" y="4118480"/>
              <a:ext cx="0" cy="543805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245662" y="4119865"/>
              <a:ext cx="20182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233899" y="4637390"/>
              <a:ext cx="20182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6844480" y="3218896"/>
            <a:ext cx="754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28X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9271" y="5846622"/>
            <a:ext cx="31874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Patent Citation Network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580017" y="5877109"/>
            <a:ext cx="2355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Social 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Network in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527510" y="3374036"/>
            <a:ext cx="453995" cy="17272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 rot="5400000">
            <a:off x="3117896" y="2902703"/>
            <a:ext cx="213590" cy="723806"/>
            <a:chOff x="4233899" y="4118480"/>
            <a:chExt cx="213590" cy="543805"/>
          </a:xfrm>
        </p:grpSpPr>
        <p:cxnSp>
          <p:nvCxnSpPr>
            <p:cNvPr id="39" name="Straight Arrow Connector 38"/>
            <p:cNvCxnSpPr/>
            <p:nvPr/>
          </p:nvCxnSpPr>
          <p:spPr>
            <a:xfrm>
              <a:off x="4334813" y="4118480"/>
              <a:ext cx="0" cy="543805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245662" y="4119865"/>
              <a:ext cx="20182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4233899" y="4637390"/>
              <a:ext cx="20182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2985599" y="3159144"/>
            <a:ext cx="595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6X</a:t>
            </a:r>
          </a:p>
        </p:txBody>
      </p:sp>
      <p:pic>
        <p:nvPicPr>
          <p:cNvPr id="1032" name="Picture 8" descr="http://www.vtagion.com/wp-content/uploads/2013/01/copy-and-paste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764" y="1906739"/>
            <a:ext cx="1887886" cy="112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3798" y="2032562"/>
            <a:ext cx="2192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Copy-and-paste</a:t>
            </a:r>
          </a:p>
          <a:p>
            <a:pPr algn="ctr"/>
            <a:r>
              <a:rPr lang="en-US" sz="2400" b="1" dirty="0"/>
              <a:t>References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0276" y="1775914"/>
            <a:ext cx="1387136" cy="1344291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4994692" y="2032560"/>
            <a:ext cx="2192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Isolated </a:t>
            </a:r>
          </a:p>
          <a:p>
            <a:pPr algn="ctr"/>
            <a:r>
              <a:rPr lang="en-US" sz="2400" b="1" dirty="0"/>
              <a:t>Near-clique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1290" y="5564085"/>
            <a:ext cx="741163" cy="7253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1318" y="5897273"/>
            <a:ext cx="1907438" cy="41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6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Mirror Pattern: Anomalies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r>
              <a:rPr lang="en-US" dirty="0"/>
              <a:t>/36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49" y="2314762"/>
            <a:ext cx="3918857" cy="27432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029796" y="2868897"/>
            <a:ext cx="207632" cy="210312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 rot="5400000">
            <a:off x="2519834" y="2042656"/>
            <a:ext cx="239638" cy="956342"/>
            <a:chOff x="4233899" y="4111983"/>
            <a:chExt cx="213590" cy="533090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4334815" y="4111983"/>
              <a:ext cx="0" cy="53309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245662" y="4119865"/>
              <a:ext cx="20182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233899" y="4637390"/>
              <a:ext cx="20182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2320708" y="2459223"/>
            <a:ext cx="740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69X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993" y="5304169"/>
            <a:ext cx="3074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NotreDame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Web graph</a:t>
            </a:r>
          </a:p>
        </p:txBody>
      </p:sp>
      <p:pic>
        <p:nvPicPr>
          <p:cNvPr id="1026" name="Picture 2" descr="Image result for 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521" y="5319796"/>
            <a:ext cx="875783" cy="49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/>
          <p:cNvSpPr txBox="1"/>
          <p:nvPr/>
        </p:nvSpPr>
        <p:spPr>
          <a:xfrm>
            <a:off x="4673605" y="1587516"/>
            <a:ext cx="3922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Propeller-Shaped Subgraph</a:t>
            </a: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605" y="2200226"/>
            <a:ext cx="4265549" cy="35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16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Mirror Pattern: Algorithm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r>
              <a:rPr lang="en-US" dirty="0"/>
              <a:t>/36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91974" y="1774906"/>
            <a:ext cx="7018626" cy="1384995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 Question</a:t>
            </a:r>
            <a:r>
              <a:rPr lang="en-US" sz="2800" dirty="0">
                <a:solidFill>
                  <a:srgbClr val="C00000"/>
                </a:solidFill>
              </a:rPr>
              <a:t>: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can we measure the deviation 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from Mirror Pattern?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32198" y="3667339"/>
                <a:ext cx="7079216" cy="1430520"/>
              </a:xfrm>
              <a:prstGeom prst="rect">
                <a:avLst/>
              </a:prstGeom>
              <a:noFill/>
              <a:ln w="12700" cmpd="dbl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70C0"/>
                    </a:solidFill>
                  </a:rPr>
                  <a:t> Answer: </a:t>
                </a:r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Deviation of node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is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𝒅𝒆𝒗𝒊𝒂𝒕𝒊𝒐𝒏</m:t>
                      </m:r>
                      <m:d>
                        <m:dPr>
                          <m:ctrlPr>
                            <a:rPr lang="en-US" sz="2800" b="1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d>
                      <m:r>
                        <a:rPr lang="en-US" sz="28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sz="2800" b="1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func>
                        <m:funcPr>
                          <m:ctrlPr>
                            <a:rPr lang="en-US" sz="2800" b="1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800" b="1" i="0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𝐥𝐨𝐠</m:t>
                          </m:r>
                        </m:fName>
                        <m:e>
                          <m:d>
                            <m:dPr>
                              <m:ctrlPr>
                                <a:rPr lang="en-US" sz="2800" b="1" i="1" dirty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dirty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𝒓𝒂𝒏</m:t>
                              </m:r>
                              <m:sSub>
                                <m:sSubPr>
                                  <m:ctrlPr>
                                    <a:rPr lang="en-US" sz="2800" b="1" i="1" dirty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dirty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n-US" sz="2800" b="1" i="1" dirty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b="1" i="1" dirty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1" i="1" dirty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2800" b="1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2800" b="1" i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800" b="1" i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𝐥𝐨𝐠</m:t>
                          </m:r>
                        </m:fName>
                        <m:e>
                          <m:d>
                            <m:dPr>
                              <m:ctrlPr>
                                <a:rPr lang="en-US" sz="2800" b="1" i="1" dirty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dirty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𝒓𝒂𝒏</m:t>
                              </m:r>
                              <m:sSub>
                                <m:sSubPr>
                                  <m:ctrlPr>
                                    <a:rPr lang="en-US" sz="2800" b="1" i="1" dirty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dirty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n-US" sz="2800" b="1" i="1" dirty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𝒅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b="1" i="1" dirty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1" i="1" dirty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2800" b="1" i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198" y="3667339"/>
                <a:ext cx="7079216" cy="1430520"/>
              </a:xfrm>
              <a:prstGeom prst="rect">
                <a:avLst/>
              </a:prstGeom>
              <a:blipFill rotWithShape="0">
                <a:blip r:embed="rId3"/>
                <a:stretch>
                  <a:fillRect l="-515" t="-3814"/>
                </a:stretch>
              </a:blipFill>
              <a:ln w="12700" cmpd="dbl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23358"/>
            <a:ext cx="1522607" cy="10056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070" y="3394412"/>
            <a:ext cx="1358009" cy="12270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32198" y="5245558"/>
                <a:ext cx="6899960" cy="954107"/>
              </a:xfrm>
              <a:prstGeom prst="rect">
                <a:avLst/>
              </a:prstGeom>
              <a:noFill/>
              <a:ln w="12700" cmpd="dbl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Cambria Math" panose="02040503050406030204" pitchFamily="18" charset="0"/>
                  </a:rPr>
                  <a:t>*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𝑟𝑎𝑛</m:t>
                    </m:r>
                    <m:sSub>
                      <m:sSubPr>
                        <m:ctrlPr>
                          <a:rPr lang="en-US" sz="28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8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sz="28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: ranking of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in terms of </a:t>
                </a:r>
                <a:r>
                  <a:rPr lang="en-US" sz="28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coreness</a:t>
                </a:r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Cambria Math" panose="02040503050406030204" pitchFamily="18" charset="0"/>
                  </a:rPr>
                  <a:t>*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𝑟𝑎𝑛</m:t>
                    </m:r>
                    <m:sSub>
                      <m:sSubPr>
                        <m:ctrlPr>
                          <a:rPr lang="en-US" sz="28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n-US" sz="28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: ranking of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in terms of degree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198" y="5245558"/>
                <a:ext cx="6899960" cy="954107"/>
              </a:xfrm>
              <a:prstGeom prst="rect">
                <a:avLst/>
              </a:prstGeom>
              <a:blipFill>
                <a:blip r:embed="rId6"/>
                <a:stretch>
                  <a:fillRect l="-1767" t="-5732" r="-88" b="-17197"/>
                </a:stretch>
              </a:blipFill>
              <a:ln w="12700" cmpd="dbl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8348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Mirror Pattern: Algorithm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r>
              <a:rPr lang="en-US" dirty="0"/>
              <a:t>/36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2960" y="1597105"/>
            <a:ext cx="7814310" cy="954107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        Algorithm 1: </a:t>
            </a:r>
            <a:r>
              <a:rPr lang="en-US" sz="2800" b="1" i="1" dirty="0"/>
              <a:t>Core-A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Anomaly Detection based on Mirror Pattern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22961" y="5747963"/>
                <a:ext cx="45704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Time Complexity: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𝑶</m:t>
                    </m:r>
                    <m:r>
                      <a:rPr lang="en-US" sz="2800" b="1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1" dirty="0" err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sz="2800" b="1" i="1" dirty="0" err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1" i="1" dirty="0" err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2800" b="1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1" y="5747963"/>
                <a:ext cx="4570450" cy="523220"/>
              </a:xfrm>
              <a:prstGeom prst="rect">
                <a:avLst/>
              </a:prstGeom>
              <a:blipFill rotWithShape="0">
                <a:blip r:embed="rId3"/>
                <a:stretch>
                  <a:fillRect l="-2667"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822960" y="2564320"/>
            <a:ext cx="7814310" cy="3108543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Input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a graph </a:t>
            </a:r>
          </a:p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Output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suspiciousness of every node</a:t>
            </a:r>
          </a:p>
          <a:p>
            <a:pPr marL="514350" indent="-514350">
              <a:buAutoNum type="arabicPeriod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compute the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degree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every node</a:t>
            </a:r>
          </a:p>
          <a:p>
            <a:pPr marL="514350" indent="-514350">
              <a:buAutoNum type="arabicPeriod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rank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terms of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degree</a:t>
            </a:r>
          </a:p>
          <a:p>
            <a:pPr marL="514350" indent="-514350">
              <a:buAutoNum type="arabicPeriod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compute the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coreness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every node</a:t>
            </a:r>
          </a:p>
          <a:p>
            <a:pPr marL="514350" indent="-514350">
              <a:buAutoNum type="arabicPeriod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rank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terms of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coreness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514350">
              <a:buAutoNum type="arabicPeriod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compute the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deviation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every node</a:t>
            </a:r>
          </a:p>
        </p:txBody>
      </p:sp>
      <p:pic>
        <p:nvPicPr>
          <p:cNvPr id="7172" name="Picture 4" descr="Image result for algorith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79" y="1239455"/>
            <a:ext cx="1414562" cy="152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38458" y="5771522"/>
            <a:ext cx="4306980" cy="55853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591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Mirror Pattern: Experiment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r>
              <a:rPr lang="en-US" dirty="0"/>
              <a:t>/36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91974" y="2210335"/>
            <a:ext cx="7018626" cy="1384995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 Question</a:t>
            </a:r>
            <a:r>
              <a:rPr lang="en-US" sz="2800" dirty="0">
                <a:solidFill>
                  <a:srgbClr val="C00000"/>
                </a:solidFill>
              </a:rPr>
              <a:t>: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Does </a:t>
            </a:r>
            <a:r>
              <a:rPr lang="en-US" sz="28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Core-A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detect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different anomalies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with other dense-subgraph based algorithms?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198" y="4291451"/>
            <a:ext cx="7062532" cy="954107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 Answer: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Yes, they are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complementary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8787"/>
            <a:ext cx="1522607" cy="10056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070" y="4018524"/>
            <a:ext cx="1358009" cy="122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31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Mirror Pattern: Experiment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r>
              <a:rPr lang="en-US" dirty="0"/>
              <a:t>/36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539" y="3014571"/>
            <a:ext cx="3149208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440" y="3014314"/>
            <a:ext cx="3200400" cy="2743714"/>
          </a:xfrm>
          <a:prstGeom prst="rect">
            <a:avLst/>
          </a:prstGeom>
        </p:spPr>
      </p:pic>
      <p:sp>
        <p:nvSpPr>
          <p:cNvPr id="12" name="Triangle 17"/>
          <p:cNvSpPr/>
          <p:nvPr/>
        </p:nvSpPr>
        <p:spPr>
          <a:xfrm>
            <a:off x="3635845" y="2640607"/>
            <a:ext cx="290855" cy="250737"/>
          </a:xfrm>
          <a:prstGeom prst="triangle">
            <a:avLst/>
          </a:prstGeom>
          <a:noFill/>
          <a:ln w="38100">
            <a:solidFill>
              <a:srgbClr val="FA78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35665" y="2640607"/>
            <a:ext cx="261257" cy="261257"/>
          </a:xfrm>
          <a:prstGeom prst="rect">
            <a:avLst/>
          </a:prstGeom>
          <a:noFill/>
          <a:ln w="38100">
            <a:solidFill>
              <a:srgbClr val="00B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41532" y="2545505"/>
            <a:ext cx="7520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Core-A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 (Proposed)         Densest Subgraph (Shin et al. 2016)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62351" y="5818324"/>
            <a:ext cx="2456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Email Network in 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44732" y="5818324"/>
            <a:ext cx="34560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Social Network in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Youtube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9874" y="1512007"/>
            <a:ext cx="7018626" cy="954107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 Question</a:t>
            </a:r>
            <a:r>
              <a:rPr lang="en-US" sz="2800" dirty="0">
                <a:solidFill>
                  <a:srgbClr val="C00000"/>
                </a:solidFill>
              </a:rPr>
              <a:t>: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</a:t>
            </a:r>
            <a:r>
              <a:rPr lang="en-US" sz="28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accurately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does </a:t>
            </a:r>
            <a:r>
              <a:rPr lang="en-US" sz="28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Core-A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detect injected subgraph with different sizes?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00" y="1460459"/>
            <a:ext cx="1522607" cy="10056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731" y="5730107"/>
            <a:ext cx="603701" cy="568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2256" y="5818324"/>
            <a:ext cx="1064624" cy="470788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H="1">
            <a:off x="2080028" y="3269709"/>
            <a:ext cx="244140" cy="28813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354645" y="3044446"/>
            <a:ext cx="10470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Core-A</a:t>
            </a:r>
            <a:endParaRPr lang="en-US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6115872" y="3197283"/>
            <a:ext cx="244140" cy="28813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390489" y="2972020"/>
            <a:ext cx="10470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Core-A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8190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Mirror Pattern: Algorithm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r>
              <a:rPr lang="en-US" dirty="0"/>
              <a:t>/36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91974" y="1992620"/>
            <a:ext cx="7018626" cy="1384995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 Question</a:t>
            </a:r>
            <a:r>
              <a:rPr lang="en-US" sz="2800" dirty="0">
                <a:solidFill>
                  <a:srgbClr val="C00000"/>
                </a:solidFill>
              </a:rPr>
              <a:t>: 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can we detect anomalies accurately regardless of the size of subgraphs?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4800" y="3872352"/>
                <a:ext cx="7289930" cy="1885581"/>
              </a:xfrm>
              <a:prstGeom prst="rect">
                <a:avLst/>
              </a:prstGeom>
              <a:noFill/>
              <a:ln w="12700" cmpd="dbl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70C0"/>
                    </a:solidFill>
                  </a:rPr>
                  <a:t> Answer: </a:t>
                </a:r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Combine both methods:</a:t>
                </a:r>
              </a:p>
              <a:p>
                <a:pPr algn="ctr"/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Detecting the subgraph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8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′(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maximizing</a:t>
                </a:r>
              </a:p>
              <a:p>
                <a:pPr algn="ctr"/>
                <a:endPara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𝑠𝑢𝑠𝑝𝑖𝑐𝑖𝑜𝑢𝑠𝑛𝑒𝑠𝑠</m:t>
                      </m:r>
                      <m:d>
                        <m:dPr>
                          <m:ctrlPr>
                            <a:rPr lang="en-US" sz="2400" b="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400" i="1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’</m:t>
                          </m:r>
                        </m:e>
                      </m:d>
                      <m:r>
                        <a:rPr lang="en-US" sz="2400" b="0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𝑑𝑒𝑣𝑖𝑎𝑡𝑖𝑜𝑛</m:t>
                              </m:r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872352"/>
                <a:ext cx="7289930" cy="1885581"/>
              </a:xfrm>
              <a:prstGeom prst="rect">
                <a:avLst/>
              </a:prstGeom>
              <a:blipFill>
                <a:blip r:embed="rId3"/>
                <a:stretch>
                  <a:fillRect l="-501" t="-2564"/>
                </a:stretch>
              </a:blipFill>
              <a:ln w="12700" cmpd="dbl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41072"/>
            <a:ext cx="1522607" cy="100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070" y="3904224"/>
            <a:ext cx="1358009" cy="122703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3396343" y="5828691"/>
            <a:ext cx="9289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95126" y="5835948"/>
            <a:ext cx="251361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18393" y="5835948"/>
            <a:ext cx="1262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Density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44570" y="5828691"/>
            <a:ext cx="2471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Average Deviation</a:t>
            </a:r>
          </a:p>
        </p:txBody>
      </p:sp>
    </p:spTree>
    <p:extLst>
      <p:ext uri="{BB962C8B-B14F-4D97-AF65-F5344CB8AC3E}">
        <p14:creationId xmlns:p14="http://schemas.microsoft.com/office/powerpoint/2010/main" val="4050032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Mirror Pattern: Algorithm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r>
              <a:rPr lang="en-US" dirty="0"/>
              <a:t>/36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2960" y="1901906"/>
            <a:ext cx="7814310" cy="954107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        Algorithm 2: </a:t>
            </a:r>
            <a:r>
              <a:rPr lang="en-US" sz="2800" b="1" i="1" dirty="0"/>
              <a:t>Core-A++</a:t>
            </a:r>
          </a:p>
          <a:p>
            <a:pPr algn="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Combine </a:t>
            </a:r>
            <a:r>
              <a:rPr lang="en-US" sz="28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Core-A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with Densest Subgraph Method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2961" y="5138928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Time complexity for 2-approximation: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2960" y="2869121"/>
            <a:ext cx="7814310" cy="2246769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Input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a graph</a:t>
            </a:r>
          </a:p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Output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suspicious dense subgraph</a:t>
            </a:r>
          </a:p>
          <a:p>
            <a:pPr marL="514350" indent="-514350">
              <a:buAutoNum type="arabicPeriod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compute the deviation of every node (</a:t>
            </a:r>
            <a:r>
              <a:rPr lang="en-US" sz="28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core-A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514350" indent="-514350">
              <a:buAutoNum type="arabicPeriod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find the subgraph maximizing 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suspiciousness </a:t>
            </a:r>
          </a:p>
          <a:p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(</a:t>
            </a:r>
            <a:r>
              <a:rPr lang="en-US" sz="2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Hooi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al. 2016)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172" name="Picture 4" descr="Image result for algorith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79" y="1544256"/>
            <a:ext cx="1414562" cy="152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317024" y="5691410"/>
            <a:ext cx="2555671" cy="51765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396139" y="5721696"/>
                <a:ext cx="233544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d>
                        <m:dPr>
                          <m:ctrlPr>
                            <a:rPr lang="en-US" sz="2400" b="1" i="1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dirty="0" err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2400" b="1" i="1" dirty="0" err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2400" b="1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400" b="1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𝒎𝒍𝒐𝒈</m:t>
                              </m:r>
                            </m:fName>
                            <m:e>
                              <m:r>
                                <a:rPr lang="en-US" sz="2400" b="1" i="1" dirty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139" y="5721696"/>
                <a:ext cx="2335448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2205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Mirror Pattern: Experiment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r>
              <a:rPr lang="en-US" dirty="0"/>
              <a:t>/36</a:t>
            </a:r>
          </a:p>
        </p:txBody>
      </p:sp>
      <p:sp>
        <p:nvSpPr>
          <p:cNvPr id="17" name="Oval 16"/>
          <p:cNvSpPr/>
          <p:nvPr/>
        </p:nvSpPr>
        <p:spPr>
          <a:xfrm>
            <a:off x="793165" y="2572212"/>
            <a:ext cx="261257" cy="261257"/>
          </a:xfrm>
          <a:prstGeom prst="ellipse">
            <a:avLst/>
          </a:prstGeom>
          <a:noFill/>
          <a:ln w="38100">
            <a:solidFill>
              <a:srgbClr val="699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iangle 17"/>
          <p:cNvSpPr/>
          <p:nvPr/>
        </p:nvSpPr>
        <p:spPr>
          <a:xfrm>
            <a:off x="5503422" y="2572212"/>
            <a:ext cx="290855" cy="250737"/>
          </a:xfrm>
          <a:prstGeom prst="triangle">
            <a:avLst/>
          </a:prstGeom>
          <a:noFill/>
          <a:ln w="38100">
            <a:solidFill>
              <a:srgbClr val="FA78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90276" y="2572212"/>
            <a:ext cx="261257" cy="261257"/>
          </a:xfrm>
          <a:prstGeom prst="rect">
            <a:avLst/>
          </a:prstGeom>
          <a:noFill/>
          <a:ln w="38100">
            <a:solidFill>
              <a:srgbClr val="00B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80360" y="2477110"/>
            <a:ext cx="7263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a typeface="Arial" charset="0"/>
                <a:cs typeface="Arial" charset="0"/>
              </a:rPr>
              <a:t> </a:t>
            </a:r>
            <a:r>
              <a:rPr lang="en-US" sz="2400" b="1" i="1" dirty="0">
                <a:ea typeface="Arial" charset="0"/>
                <a:cs typeface="Arial" charset="0"/>
              </a:rPr>
              <a:t>Core-A++ </a:t>
            </a:r>
            <a:r>
              <a:rPr lang="en-US" sz="2400" dirty="0">
                <a:ea typeface="Arial" charset="0"/>
                <a:cs typeface="Arial" charset="0"/>
              </a:rPr>
              <a:t>(Proposed)         </a:t>
            </a:r>
            <a:r>
              <a:rPr lang="en-US" sz="2400" b="1" i="1" dirty="0">
                <a:ea typeface="Arial" charset="0"/>
                <a:cs typeface="Arial" charset="0"/>
              </a:rPr>
              <a:t>Core-A</a:t>
            </a:r>
            <a:r>
              <a:rPr lang="en-US" sz="2400" dirty="0">
                <a:ea typeface="Arial" charset="0"/>
                <a:cs typeface="Arial" charset="0"/>
              </a:rPr>
              <a:t>          Densest Subgraph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" y="3031500"/>
            <a:ext cx="319835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013" y="3031500"/>
            <a:ext cx="3208097" cy="2743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00378" y="1467795"/>
            <a:ext cx="7018626" cy="954107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 Question</a:t>
            </a:r>
            <a:r>
              <a:rPr lang="en-US" sz="2800" dirty="0">
                <a:solidFill>
                  <a:srgbClr val="C00000"/>
                </a:solidFill>
              </a:rPr>
              <a:t>: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accurately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does </a:t>
            </a:r>
            <a:r>
              <a:rPr lang="en-US" sz="28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Core-A++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detect injected subgraph with different sizes?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04" y="1416247"/>
            <a:ext cx="1522607" cy="100565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06621" y="5818324"/>
            <a:ext cx="2525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Email Network in 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144732" y="5818324"/>
            <a:ext cx="34560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Social Network in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Youtube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731" y="5730107"/>
            <a:ext cx="603701" cy="5687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2256" y="5797059"/>
            <a:ext cx="1064624" cy="470788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H="1">
            <a:off x="2834027" y="3248108"/>
            <a:ext cx="244140" cy="28813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108644" y="3022845"/>
            <a:ext cx="13585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>
                <a:solidFill>
                  <a:schemeClr val="tx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Core-A++</a:t>
            </a:r>
            <a:endParaRPr lang="en-US" sz="2400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7241184" y="3185303"/>
            <a:ext cx="244140" cy="28813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515801" y="2960040"/>
            <a:ext cx="13585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>
                <a:solidFill>
                  <a:schemeClr val="tx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Core-A++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40917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Motivation: k-Core Analysis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r>
              <a:rPr lang="en-US" dirty="0"/>
              <a:t>/36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510" y="3590884"/>
            <a:ext cx="2022717" cy="19867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40" y="3522700"/>
            <a:ext cx="2223037" cy="2123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66879" y="5598979"/>
            <a:ext cx="2895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Graph Visualization</a:t>
            </a:r>
          </a:p>
          <a:p>
            <a:pPr algn="ctr"/>
            <a:r>
              <a:rPr lang="en-US" dirty="0"/>
              <a:t>(Alvarez-Hamelin et al. 2005)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4931" y="5598979"/>
            <a:ext cx="3314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Influential Spreader 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Kitsak</a:t>
            </a:r>
            <a:r>
              <a:rPr lang="en-US" dirty="0"/>
              <a:t> et al. 2010)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29621" y="5598979"/>
            <a:ext cx="28277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Densest </a:t>
            </a:r>
            <a:r>
              <a:rPr lang="en-US" sz="2400" dirty="0" err="1"/>
              <a:t>Subgraph</a:t>
            </a:r>
            <a:endParaRPr lang="en-US" sz="2400" dirty="0"/>
          </a:p>
          <a:p>
            <a:pPr algn="ctr"/>
            <a:r>
              <a:rPr lang="en-US" dirty="0"/>
              <a:t>(Andersen et al, 2009)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46223" y="2941566"/>
            <a:ext cx="2934521" cy="523220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Layered Structure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41475" y="2941566"/>
            <a:ext cx="2806931" cy="523220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Dense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Subgraphs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40413" y="1540762"/>
            <a:ext cx="3277013" cy="646331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k-Cores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a Graph</a:t>
            </a:r>
          </a:p>
        </p:txBody>
      </p:sp>
      <p:sp>
        <p:nvSpPr>
          <p:cNvPr id="22" name="Right Arrow 21"/>
          <p:cNvSpPr/>
          <p:nvPr/>
        </p:nvSpPr>
        <p:spPr>
          <a:xfrm rot="7711168">
            <a:off x="3342125" y="2347309"/>
            <a:ext cx="616688" cy="460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3888832" flipH="1">
            <a:off x="5450915" y="2347309"/>
            <a:ext cx="616688" cy="460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8663" y="3627194"/>
            <a:ext cx="1986593" cy="19470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34606" y="2302260"/>
            <a:ext cx="1675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individually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09192" y="2302260"/>
            <a:ext cx="1675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together</a:t>
            </a:r>
          </a:p>
        </p:txBody>
      </p:sp>
    </p:spTree>
    <p:extLst>
      <p:ext uri="{BB962C8B-B14F-4D97-AF65-F5344CB8AC3E}">
        <p14:creationId xmlns:p14="http://schemas.microsoft.com/office/powerpoint/2010/main" val="35827620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age result for road ma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889" y="2264229"/>
            <a:ext cx="3048000" cy="395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Map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r>
              <a:rPr lang="en-US" dirty="0"/>
              <a:t>/36</a:t>
            </a:r>
          </a:p>
        </p:txBody>
      </p:sp>
      <p:pic>
        <p:nvPicPr>
          <p:cNvPr id="8" name="Picture 10" descr="Image result for finish 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108" y="1575702"/>
            <a:ext cx="1266252" cy="63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822959" y="1461430"/>
            <a:ext cx="7543801" cy="4407664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Introduction</a:t>
            </a:r>
          </a:p>
          <a:p>
            <a:r>
              <a:rPr lang="en-US" dirty="0"/>
              <a:t>Definition of K-Cores</a:t>
            </a:r>
          </a:p>
          <a:p>
            <a:r>
              <a:rPr lang="en-US" dirty="0"/>
              <a:t>Pattern 1: “Mirror Pattern”</a:t>
            </a:r>
          </a:p>
          <a:p>
            <a:r>
              <a:rPr lang="en-US" dirty="0">
                <a:solidFill>
                  <a:srgbClr val="C00000"/>
                </a:solidFill>
              </a:rPr>
              <a:t>Pattern 2: “Core-Triangle Pattern” &lt;&lt;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Pattern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Analysis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Algorithm: </a:t>
            </a:r>
            <a:r>
              <a:rPr lang="en-US" b="1" i="1" dirty="0">
                <a:solidFill>
                  <a:srgbClr val="C00000"/>
                </a:solidFill>
              </a:rPr>
              <a:t>Core-D (Degeneracy in Graph Stream)</a:t>
            </a:r>
            <a:r>
              <a:rPr lang="en-US" dirty="0">
                <a:solidFill>
                  <a:srgbClr val="C00000"/>
                </a:solidFill>
              </a:rPr>
              <a:t> </a:t>
            </a:r>
            <a:endParaRPr lang="en-US" dirty="0"/>
          </a:p>
          <a:p>
            <a:r>
              <a:rPr lang="en-US" dirty="0"/>
              <a:t>Pattern 3: “Structural-Core Pattern”</a:t>
            </a:r>
          </a:p>
          <a:p>
            <a:r>
              <a:rPr lang="en-US" dirty="0"/>
              <a:t>Conclusion</a:t>
            </a:r>
          </a:p>
          <a:p>
            <a:endParaRPr lang="en-US" dirty="0"/>
          </a:p>
        </p:txBody>
      </p:sp>
      <p:pic>
        <p:nvPicPr>
          <p:cNvPr id="12" name="Picture 6" descr="Image result for car top 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15320">
            <a:off x="7718297" y="3746312"/>
            <a:ext cx="698450" cy="37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105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77" y="286605"/>
            <a:ext cx="8092440" cy="1054704"/>
          </a:xfrm>
        </p:spPr>
        <p:txBody>
          <a:bodyPr/>
          <a:lstStyle/>
          <a:p>
            <a:r>
              <a:rPr lang="en-US" dirty="0"/>
              <a:t>Core-Triangle Pattern: Question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r>
              <a:rPr lang="en-US" dirty="0"/>
              <a:t>/36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68174" y="1702090"/>
            <a:ext cx="7247226" cy="954107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 Question</a:t>
            </a:r>
            <a:r>
              <a:rPr lang="en-US" sz="2800" dirty="0">
                <a:solidFill>
                  <a:srgbClr val="C00000"/>
                </a:solidFill>
              </a:rPr>
              <a:t>: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is the key factor determining degeneracy?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650542"/>
            <a:ext cx="1522607" cy="1005655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99159" y="2831855"/>
            <a:ext cx="7844791" cy="92244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[Reminder</a:t>
            </a:r>
            <a:r>
              <a:rPr lang="en-US" dirty="0"/>
              <a:t>]  </a:t>
            </a:r>
            <a:r>
              <a:rPr lang="en-US" b="1" dirty="0"/>
              <a:t>Degeneracy</a:t>
            </a:r>
            <a:r>
              <a:rPr lang="en-US" dirty="0"/>
              <a:t> of a graph is the </a:t>
            </a:r>
            <a:r>
              <a:rPr lang="en-US" b="1" dirty="0"/>
              <a:t>highest value k </a:t>
            </a:r>
            <a:r>
              <a:rPr lang="en-US" dirty="0"/>
              <a:t>such that the k-core exists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632" y="3927786"/>
            <a:ext cx="7032914" cy="232400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50279" y="5737951"/>
            <a:ext cx="223141" cy="3228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0673" y="5197800"/>
            <a:ext cx="1668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Degeneracy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210247" y="5621574"/>
            <a:ext cx="240456" cy="31090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058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07" y="2982116"/>
            <a:ext cx="4660900" cy="330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Core-Triangle Pattern: Pattern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r>
              <a:rPr lang="en-US" dirty="0"/>
              <a:t>/36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353893" y="1555378"/>
                <a:ext cx="7552363" cy="1421864"/>
              </a:xfrm>
              <a:prstGeom prst="rect">
                <a:avLst/>
              </a:prstGeom>
              <a:noFill/>
              <a:ln w="12700" cmpd="dbl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Pattern 2: Core-Triangle Pattern </a:t>
                </a:r>
              </a:p>
              <a:p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Power-law between triangle count and degeneracy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𝑫𝒆𝒈𝒆𝒏𝒆𝒓𝒂𝒄𝒚</m:t>
                      </m:r>
                      <m:r>
                        <a:rPr lang="en-US" sz="28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8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1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#</m:t>
                              </m:r>
                              <m:r>
                                <a:rPr lang="en-US" sz="2800" b="1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𝑻𝒓𝒊𝒂𝒏𝒈𝒍𝒆𝒔</m:t>
                              </m:r>
                            </m:e>
                          </m:d>
                        </m:e>
                        <m:sup>
                          <m:r>
                            <a:rPr lang="en-US" sz="28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8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8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893" y="1555378"/>
                <a:ext cx="7552363" cy="1421864"/>
              </a:xfrm>
              <a:prstGeom prst="rect">
                <a:avLst/>
              </a:prstGeom>
              <a:blipFill rotWithShape="0">
                <a:blip r:embed="rId4"/>
                <a:stretch>
                  <a:fillRect l="-1531" t="-3404" r="-1048"/>
                </a:stretch>
              </a:blipFill>
              <a:ln w="12700" cmpd="dbl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/>
          <p:cNvSpPr/>
          <p:nvPr/>
        </p:nvSpPr>
        <p:spPr>
          <a:xfrm>
            <a:off x="5666645" y="3524497"/>
            <a:ext cx="261257" cy="261257"/>
          </a:xfrm>
          <a:prstGeom prst="ellipse">
            <a:avLst/>
          </a:prstGeom>
          <a:solidFill>
            <a:srgbClr val="699EFF"/>
          </a:solidFill>
          <a:ln w="38100">
            <a:solidFill>
              <a:srgbClr val="699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7"/>
          <p:cNvSpPr/>
          <p:nvPr/>
        </p:nvSpPr>
        <p:spPr>
          <a:xfrm>
            <a:off x="5637046" y="5195542"/>
            <a:ext cx="290855" cy="250737"/>
          </a:xfrm>
          <a:prstGeom prst="triangle">
            <a:avLst/>
          </a:prstGeom>
          <a:solidFill>
            <a:srgbClr val="FA786D"/>
          </a:solidFill>
          <a:ln w="38100">
            <a:solidFill>
              <a:srgbClr val="FA78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666644" y="4079668"/>
            <a:ext cx="261257" cy="261257"/>
          </a:xfrm>
          <a:prstGeom prst="rect">
            <a:avLst/>
          </a:prstGeom>
          <a:solidFill>
            <a:srgbClr val="00BA38"/>
          </a:solidFill>
          <a:ln w="38100">
            <a:solidFill>
              <a:srgbClr val="00B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946448" y="3315094"/>
            <a:ext cx="26060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Social Network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Web Graph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Citation Network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Internet Topology</a:t>
            </a:r>
          </a:p>
        </p:txBody>
      </p:sp>
      <p:sp>
        <p:nvSpPr>
          <p:cNvPr id="17" name="Diamond 16"/>
          <p:cNvSpPr/>
          <p:nvPr/>
        </p:nvSpPr>
        <p:spPr>
          <a:xfrm>
            <a:off x="5623324" y="4602721"/>
            <a:ext cx="320906" cy="320906"/>
          </a:xfrm>
          <a:prstGeom prst="diamond">
            <a:avLst/>
          </a:prstGeom>
          <a:solidFill>
            <a:srgbClr val="C77DFF"/>
          </a:solidFill>
          <a:ln w="38100">
            <a:solidFill>
              <a:srgbClr val="C77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466087" y="3358636"/>
            <a:ext cx="3086456" cy="2308324"/>
          </a:xfrm>
          <a:prstGeom prst="rect">
            <a:avLst/>
          </a:prstGeom>
          <a:noFill/>
          <a:ln w="254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1677935" y="3370443"/>
            <a:ext cx="3201090" cy="198290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552958" y="3186196"/>
            <a:ext cx="1725522" cy="370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179441" y="4964709"/>
                <a:ext cx="17208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Slope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</a:rPr>
                  <a:t> 1/3</a:t>
                </a: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9441" y="4964709"/>
                <a:ext cx="1720852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5674" t="-10526" r="-2837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1658" y="4618110"/>
            <a:ext cx="1802107" cy="3340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0138" y="3037576"/>
            <a:ext cx="1653988" cy="342386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10" idx="3"/>
          </p:cNvCxnSpPr>
          <p:nvPr/>
        </p:nvCxnSpPr>
        <p:spPr>
          <a:xfrm>
            <a:off x="4124126" y="3208769"/>
            <a:ext cx="470734" cy="8724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4280720" y="4219074"/>
            <a:ext cx="163833" cy="45672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9539" y="1745673"/>
            <a:ext cx="1289517" cy="1059278"/>
            <a:chOff x="42789" y="1651359"/>
            <a:chExt cx="1424569" cy="117021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89" y="1651359"/>
              <a:ext cx="884657" cy="110363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663" y="2437842"/>
              <a:ext cx="1304695" cy="3837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190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904" y="286605"/>
            <a:ext cx="7844790" cy="1054704"/>
          </a:xfrm>
        </p:spPr>
        <p:txBody>
          <a:bodyPr/>
          <a:lstStyle/>
          <a:p>
            <a:r>
              <a:rPr lang="en-US" dirty="0"/>
              <a:t>Core-Triangle Pattern: Analysis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r>
              <a:rPr lang="en-US" dirty="0"/>
              <a:t>/36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90" y="2624141"/>
            <a:ext cx="3915327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299" y="2624141"/>
            <a:ext cx="3889717" cy="274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62205" y="5310691"/>
            <a:ext cx="286289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Kronecker</a:t>
            </a:r>
            <a:r>
              <a:rPr lang="en-US" sz="28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Graph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Leskovec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al. 2010)</a:t>
            </a: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42892" y="5352144"/>
            <a:ext cx="288617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ER Random Graph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500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58468" y="5908604"/>
            <a:ext cx="4985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*Detailed Conditions are in the paper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0763" y="1487698"/>
            <a:ext cx="7018626" cy="954107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 Question</a:t>
            </a:r>
            <a:r>
              <a:rPr lang="en-US" sz="2800" dirty="0">
                <a:solidFill>
                  <a:srgbClr val="C00000"/>
                </a:solidFill>
              </a:rPr>
              <a:t>: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can we explain this pattern?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89" y="1436150"/>
            <a:ext cx="1522607" cy="10056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20763" y="4207610"/>
                <a:ext cx="17208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Slope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=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</a:rPr>
                  <a:t> 1/3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0763" y="4207610"/>
                <a:ext cx="1720852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5300" t="-10526" r="-2827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868298" y="4191618"/>
                <a:ext cx="17208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Slope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=</m:t>
                    </m:r>
                  </m:oMath>
                </a14:m>
                <a:r>
                  <a:rPr lang="en-US" sz="2400" b="1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1/3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298" y="4191618"/>
                <a:ext cx="1720852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5674" t="-10667" r="-283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4252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Core-Triangle Pattern: Algorithm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r>
              <a:rPr lang="en-US" dirty="0"/>
              <a:t>/36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91974" y="1745878"/>
            <a:ext cx="7018626" cy="1384995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 Question</a:t>
            </a:r>
            <a:r>
              <a:rPr lang="en-US" sz="2800" dirty="0">
                <a:solidFill>
                  <a:srgbClr val="C00000"/>
                </a:solidFill>
              </a:rPr>
              <a:t>: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can we exploit the relation between 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triangle count and degeneracy?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2198" y="3536707"/>
            <a:ext cx="7062532" cy="954107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 Answer: 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Estimating Degeneracy in graph stream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4330"/>
            <a:ext cx="1522607" cy="100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070" y="3263780"/>
            <a:ext cx="1358009" cy="12270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03923" y="4555448"/>
                <a:ext cx="8581874" cy="18545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[Note]</a:t>
                </a:r>
              </a:p>
              <a:p>
                <a:r>
                  <a:rPr lang="en-US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- Triangle count</a:t>
                </a:r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~99%</m:t>
                    </m:r>
                  </m:oMath>
                </a14:m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accuracy in a single scan</a:t>
                </a:r>
              </a:p>
              <a:p>
                <a:r>
                  <a:rPr lang="en-US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- Degeneracy</a:t>
                </a:r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-approximation requires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8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sz="28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b>
                    </m:sSub>
                    <m:r>
                      <a:rPr lang="en-US" sz="28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scans</a:t>
                </a:r>
              </a:p>
              <a:p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                             (</a:t>
                </a:r>
                <a:r>
                  <a:rPr lang="en-US" sz="2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Farach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-Colton and Tsai, 2014)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923" y="4555448"/>
                <a:ext cx="8581874" cy="1854547"/>
              </a:xfrm>
              <a:prstGeom prst="rect">
                <a:avLst/>
              </a:prstGeom>
              <a:blipFill rotWithShape="0">
                <a:blip r:embed="rId5"/>
                <a:stretch>
                  <a:fillRect l="-1491" t="-2951" b="-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2129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Core-Triangle Pattern: Algorithm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r>
              <a:rPr lang="en-US" dirty="0"/>
              <a:t>/36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2960" y="1901906"/>
            <a:ext cx="7814310" cy="954107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        Algorithm 3: </a:t>
            </a:r>
            <a:r>
              <a:rPr lang="en-US" sz="2800" b="1" i="1" dirty="0"/>
              <a:t>Core-D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8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Estimate Degeneracy in Graph Stream</a:t>
            </a:r>
            <a:endParaRPr lang="en-US" sz="28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22960" y="2869121"/>
                <a:ext cx="7814310" cy="2616101"/>
              </a:xfrm>
              <a:prstGeom prst="rect">
                <a:avLst/>
              </a:prstGeom>
              <a:noFill/>
              <a:ln w="12700" cmpd="dbl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Input</a:t>
                </a:r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: a graph stream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Output</a:t>
                </a:r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: estimated degeneracy</a:t>
                </a:r>
              </a:p>
              <a:p>
                <a:pPr marL="514350" indent="-514350">
                  <a:buAutoNum type="arabicPeriod"/>
                </a:pPr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estimate </a:t>
                </a:r>
                <a:r>
                  <a:rPr lang="en-US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#Triangles </a:t>
                </a:r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in the single scan of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Tsourakakis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et al., 2009)</a:t>
                </a:r>
              </a:p>
              <a:p>
                <a:pPr marL="514350" indent="-514350">
                  <a:buFontTx/>
                  <a:buAutoNum type="arabicPeriod"/>
                </a:pPr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estimate the </a:t>
                </a:r>
                <a:r>
                  <a:rPr lang="en-US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Degeneracy</a:t>
                </a:r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using the relation between the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#</m:t>
                    </m:r>
                    <m:r>
                      <a:rPr lang="en-US" sz="28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𝑇𝑟𝑖𝑎𝑛𝑔𝑙𝑒𝑠</m:t>
                    </m:r>
                  </m:oMath>
                </a14:m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and Degeneracy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" y="2869121"/>
                <a:ext cx="7814310" cy="2616101"/>
              </a:xfrm>
              <a:prstGeom prst="rect">
                <a:avLst/>
              </a:prstGeom>
              <a:blipFill>
                <a:blip r:embed="rId3"/>
                <a:stretch>
                  <a:fillRect l="-1558" t="-2088" r="-78" b="-5568"/>
                </a:stretch>
              </a:blipFill>
              <a:ln w="12700" cmpd="dbl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4" descr="Image result for algorith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79" y="1544256"/>
            <a:ext cx="1414562" cy="152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46944" y="5686696"/>
            <a:ext cx="6709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Number of scans of the graph stream: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2959" y="5668808"/>
            <a:ext cx="6135779" cy="55853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325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054704"/>
          </a:xfrm>
        </p:spPr>
        <p:txBody>
          <a:bodyPr>
            <a:normAutofit/>
          </a:bodyPr>
          <a:lstStyle/>
          <a:p>
            <a:r>
              <a:rPr lang="en-US" sz="4200" dirty="0"/>
              <a:t>Core-Triangle Pattern: Experiment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r>
              <a:rPr lang="en-US" dirty="0"/>
              <a:t>/36</a:t>
            </a:r>
          </a:p>
        </p:txBody>
      </p:sp>
      <p:sp>
        <p:nvSpPr>
          <p:cNvPr id="9" name="Rectangle 8"/>
          <p:cNvSpPr/>
          <p:nvPr/>
        </p:nvSpPr>
        <p:spPr>
          <a:xfrm>
            <a:off x="1059904" y="5803080"/>
            <a:ext cx="2355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Social 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Network in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77434" y="5808714"/>
            <a:ext cx="23957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Email Network in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00378" y="1543995"/>
            <a:ext cx="7018626" cy="954107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 Question</a:t>
            </a:r>
            <a:r>
              <a:rPr lang="en-US" sz="2800" dirty="0">
                <a:solidFill>
                  <a:srgbClr val="C00000"/>
                </a:solidFill>
              </a:rPr>
              <a:t>: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fast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accurately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does </a:t>
            </a:r>
          </a:p>
          <a:p>
            <a:r>
              <a:rPr lang="en-US" sz="28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Core-D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estimate degeneracy?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4" y="1492447"/>
            <a:ext cx="1522607" cy="1005655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491099" y="2646087"/>
            <a:ext cx="261257" cy="261257"/>
          </a:xfrm>
          <a:prstGeom prst="ellipse">
            <a:avLst/>
          </a:prstGeom>
          <a:noFill/>
          <a:ln w="38100">
            <a:solidFill>
              <a:srgbClr val="699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61607" y="2526833"/>
            <a:ext cx="2539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ea typeface="Arial" charset="0"/>
                <a:cs typeface="Arial" charset="0"/>
              </a:rPr>
              <a:t>Core-D</a:t>
            </a:r>
            <a:r>
              <a:rPr lang="en-US" sz="2400" dirty="0">
                <a:ea typeface="Arial" charset="0"/>
                <a:cs typeface="Arial" charset="0"/>
              </a:rPr>
              <a:t> (Proposed)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196546" y="2646087"/>
            <a:ext cx="261257" cy="261257"/>
          </a:xfrm>
          <a:prstGeom prst="rect">
            <a:avLst/>
          </a:prstGeom>
          <a:solidFill>
            <a:srgbClr val="FA786D"/>
          </a:solidFill>
          <a:ln w="38100">
            <a:solidFill>
              <a:srgbClr val="FA78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riangle 47"/>
          <p:cNvSpPr/>
          <p:nvPr/>
        </p:nvSpPr>
        <p:spPr>
          <a:xfrm>
            <a:off x="3553651" y="2651347"/>
            <a:ext cx="290855" cy="250737"/>
          </a:xfrm>
          <a:prstGeom prst="triangle">
            <a:avLst/>
          </a:prstGeom>
          <a:solidFill>
            <a:srgbClr val="FA786D"/>
          </a:solidFill>
          <a:ln w="38100">
            <a:solidFill>
              <a:srgbClr val="FA78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873238" y="2526833"/>
                <a:ext cx="23464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ea typeface="Arial" charset="0"/>
                    <a:cs typeface="Arial" charset="0"/>
                  </a:rPr>
                  <a:t>LogPass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=8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sz="2400" dirty="0"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238" y="2526833"/>
                <a:ext cx="2346469" cy="461665"/>
              </a:xfrm>
              <a:prstGeom prst="rect">
                <a:avLst/>
              </a:prstGeom>
              <a:blipFill>
                <a:blip r:embed="rId4"/>
                <a:stretch>
                  <a:fillRect l="-3896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Diamond 25"/>
          <p:cNvSpPr/>
          <p:nvPr/>
        </p:nvSpPr>
        <p:spPr>
          <a:xfrm>
            <a:off x="7555295" y="2616262"/>
            <a:ext cx="320906" cy="320906"/>
          </a:xfrm>
          <a:prstGeom prst="diamond">
            <a:avLst/>
          </a:prstGeom>
          <a:solidFill>
            <a:srgbClr val="FA786D"/>
          </a:solidFill>
          <a:ln w="38100">
            <a:solidFill>
              <a:srgbClr val="FA78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491945" y="2526833"/>
                <a:ext cx="9558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𝛼</m:t>
                      </m:r>
                      <m:r>
                        <a:rPr lang="en-US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=4</m:t>
                      </m:r>
                    </m:oMath>
                  </m:oMathPara>
                </a14:m>
                <a:endParaRPr lang="en-US" sz="24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1945" y="2526833"/>
                <a:ext cx="955880" cy="461665"/>
              </a:xfrm>
              <a:prstGeom prst="rect">
                <a:avLst/>
              </a:prstGeom>
              <a:blipFill>
                <a:blip r:embed="rId5"/>
                <a:stretch>
                  <a:fillRect r="-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7905570" y="2526833"/>
                <a:ext cx="10237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2</m:t>
                      </m:r>
                    </m:oMath>
                  </m:oMathPara>
                </a14:m>
                <a:endParaRPr lang="en-US" sz="24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570" y="2526833"/>
                <a:ext cx="1023743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7970" y="3060052"/>
            <a:ext cx="3094442" cy="27432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041" y="3060052"/>
            <a:ext cx="3094442" cy="2743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0977" y="5744976"/>
            <a:ext cx="603701" cy="5687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2882" y="5793957"/>
            <a:ext cx="1064624" cy="470788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2331750" y="4272288"/>
            <a:ext cx="217355" cy="36082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631011" y="3838819"/>
            <a:ext cx="10550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>
                <a:solidFill>
                  <a:schemeClr val="tx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Core-D</a:t>
            </a:r>
            <a:endParaRPr lang="en-US" sz="2400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219707" y="4300484"/>
            <a:ext cx="204846" cy="44169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5668997" y="3871290"/>
            <a:ext cx="10550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Core-D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55484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age result for road ma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889" y="2264229"/>
            <a:ext cx="3048000" cy="395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Map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r>
              <a:rPr lang="en-US" dirty="0"/>
              <a:t>/36</a:t>
            </a:r>
          </a:p>
        </p:txBody>
      </p:sp>
      <p:pic>
        <p:nvPicPr>
          <p:cNvPr id="8" name="Picture 10" descr="Image result for finish 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108" y="1575702"/>
            <a:ext cx="1266252" cy="63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822959" y="1461430"/>
            <a:ext cx="7543801" cy="440766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Introduction</a:t>
            </a:r>
          </a:p>
          <a:p>
            <a:r>
              <a:rPr lang="en-US" dirty="0"/>
              <a:t>Pattern 1: “Mirror Pattern” </a:t>
            </a:r>
          </a:p>
          <a:p>
            <a:r>
              <a:rPr lang="en-US" dirty="0"/>
              <a:t>Pattern 2: “Core-Triangle Pattern”</a:t>
            </a:r>
          </a:p>
          <a:p>
            <a:r>
              <a:rPr lang="en-US" dirty="0">
                <a:solidFill>
                  <a:srgbClr val="C00000"/>
                </a:solidFill>
              </a:rPr>
              <a:t>Pattern 3: “Structural-Core Pattern” &lt;&lt;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Pattern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Algorithm: </a:t>
            </a:r>
            <a:r>
              <a:rPr lang="en-US" b="1" i="1" dirty="0">
                <a:solidFill>
                  <a:srgbClr val="C00000"/>
                </a:solidFill>
              </a:rPr>
              <a:t>Core-S (Spreader Identification)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Conclusion</a:t>
            </a:r>
          </a:p>
          <a:p>
            <a:endParaRPr lang="en-US" dirty="0"/>
          </a:p>
        </p:txBody>
      </p:sp>
      <p:pic>
        <p:nvPicPr>
          <p:cNvPr id="12" name="Picture 6" descr="Image result for car top 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62861">
            <a:off x="6944025" y="2916638"/>
            <a:ext cx="377414" cy="20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851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996" y="286605"/>
            <a:ext cx="8646504" cy="1054704"/>
          </a:xfrm>
        </p:spPr>
        <p:txBody>
          <a:bodyPr>
            <a:normAutofit/>
          </a:bodyPr>
          <a:lstStyle/>
          <a:p>
            <a:r>
              <a:rPr lang="en-US" dirty="0"/>
              <a:t>Structural-Core Pattern</a:t>
            </a:r>
            <a:r>
              <a:rPr lang="en-US"/>
              <a:t>: Question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r>
              <a:rPr lang="en-US" dirty="0"/>
              <a:t>/36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06274" y="1686310"/>
            <a:ext cx="7075776" cy="954107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 Question</a:t>
            </a:r>
            <a:r>
              <a:rPr lang="en-US" sz="2800" dirty="0">
                <a:solidFill>
                  <a:srgbClr val="C00000"/>
                </a:solidFill>
              </a:rPr>
              <a:t>: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degeneracy-cores have structural patterns? Are they cliques?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634762"/>
            <a:ext cx="1522607" cy="10056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373721" y="2834853"/>
                <a:ext cx="7543801" cy="922446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Autofit/>
              </a:bodyPr>
              <a:lstStyle>
                <a:lvl1pPr marL="90000" indent="-18000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2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2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b="1" dirty="0"/>
                  <a:t>[Reminder</a:t>
                </a:r>
                <a:r>
                  <a:rPr lang="en-US" dirty="0"/>
                  <a:t>]  </a:t>
                </a:r>
              </a:p>
              <a:p>
                <a:pPr marL="0" indent="0">
                  <a:buNone/>
                </a:pPr>
                <a:r>
                  <a:rPr lang="en-US" b="1" dirty="0"/>
                  <a:t>Degeneracy-core</a:t>
                </a:r>
                <a:r>
                  <a:rPr lang="en-US" dirty="0"/>
                  <a:t> is the k-core with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=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𝑑𝑒𝑔𝑒𝑛𝑒𝑟𝑎𝑐𝑦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              </a:t>
                </a:r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721" y="2834853"/>
                <a:ext cx="7543801" cy="922446"/>
              </a:xfrm>
              <a:prstGeom prst="rect">
                <a:avLst/>
              </a:prstGeom>
              <a:blipFill rotWithShape="0">
                <a:blip r:embed="rId4"/>
                <a:stretch>
                  <a:fillRect l="-2827" t="-10596" b="-31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632" y="3927786"/>
            <a:ext cx="7032914" cy="232400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66335" y="4673600"/>
            <a:ext cx="1134532" cy="10498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3652209">
            <a:off x="3409307" y="5534633"/>
            <a:ext cx="546103" cy="326016"/>
          </a:xfrm>
          <a:prstGeom prst="rightArrow">
            <a:avLst>
              <a:gd name="adj1" fmla="val 50000"/>
              <a:gd name="adj2" fmla="val 6593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33895" y="5818763"/>
            <a:ext cx="2366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Degeneracy-core</a:t>
            </a:r>
          </a:p>
        </p:txBody>
      </p:sp>
    </p:spTree>
    <p:extLst>
      <p:ext uri="{BB962C8B-B14F-4D97-AF65-F5344CB8AC3E}">
        <p14:creationId xmlns:p14="http://schemas.microsoft.com/office/powerpoint/2010/main" val="2839805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Structural-Core Pattern: Pattern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err="1"/>
              <a:t>CoreScope</a:t>
            </a:r>
            <a:r>
              <a:rPr lang="en-US" dirty="0"/>
              <a:t>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r>
              <a:rPr lang="en-US" dirty="0"/>
              <a:t>/36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3893" y="1555378"/>
            <a:ext cx="7622721" cy="1384995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Pattern 3: Structural-Core Pattern 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Degeneracy-cores have structural patterns such as </a:t>
            </a:r>
          </a:p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core-periphery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communities</a:t>
            </a:r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67" y="3016573"/>
            <a:ext cx="2528353" cy="2743200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793" y="3016573"/>
            <a:ext cx="2496859" cy="2743200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3324" y="3056147"/>
            <a:ext cx="2706986" cy="2743200"/>
          </a:xfrm>
          <a:prstGeom prst="rect">
            <a:avLst/>
          </a:prstGeom>
        </p:spPr>
      </p:pic>
      <p:sp>
        <p:nvSpPr>
          <p:cNvPr id="153" name="Rectangle 152"/>
          <p:cNvSpPr/>
          <p:nvPr/>
        </p:nvSpPr>
        <p:spPr>
          <a:xfrm>
            <a:off x="576216" y="5860748"/>
            <a:ext cx="2081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Core-periphery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3622650" y="5860748"/>
            <a:ext cx="19111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Communities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6753464" y="5860748"/>
            <a:ext cx="1791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Combination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76216" y="3551274"/>
            <a:ext cx="1832133" cy="183209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397852" y="3554626"/>
            <a:ext cx="357170" cy="215841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6200000">
            <a:off x="1495343" y="4467387"/>
            <a:ext cx="324189" cy="216712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476661" y="3542895"/>
            <a:ext cx="369269" cy="33569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845930" y="3876551"/>
            <a:ext cx="422859" cy="4228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268789" y="4299401"/>
            <a:ext cx="502920" cy="50292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782813" y="4802984"/>
            <a:ext cx="403451" cy="38720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188176" y="5190185"/>
            <a:ext cx="485260" cy="52285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 rot="20251304">
            <a:off x="1836079" y="3914333"/>
            <a:ext cx="6094522" cy="96958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Nodes in degeneracy-cores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are not homogeneous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94" y="5677684"/>
            <a:ext cx="1477477" cy="27251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6073" y="5595976"/>
            <a:ext cx="441755" cy="4161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9096" y="5632455"/>
            <a:ext cx="1085808" cy="298698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9781" y="1695007"/>
            <a:ext cx="1289517" cy="1059278"/>
            <a:chOff x="42789" y="1651359"/>
            <a:chExt cx="1424569" cy="1170217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89" y="1651359"/>
              <a:ext cx="884657" cy="110363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663" y="2437842"/>
              <a:ext cx="1304695" cy="3837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729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15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r>
              <a:rPr lang="en-US" dirty="0"/>
              <a:t>/36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4740" y="1626417"/>
            <a:ext cx="7093302" cy="4555093"/>
          </a:xfrm>
          <a:prstGeom prst="rect">
            <a:avLst/>
          </a:prstGeom>
          <a:noFill/>
          <a:ln w="12700" cmpd="dbl"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Question 1 [Patterns]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What are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common patterns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regarding k-cores    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occurring across graphs in diverse domains?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(e.g.,                         ,                 ,                )</a:t>
            </a:r>
            <a:endParaRPr lang="en-US" sz="500" b="1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Question 2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b="1" dirty="0">
                <a:solidFill>
                  <a:srgbClr val="C00000"/>
                </a:solidFill>
              </a:rPr>
              <a:t>[Anomalies]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What are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anomalies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deviating from 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these patterns?</a:t>
            </a:r>
          </a:p>
          <a:p>
            <a:endParaRPr lang="en-US" sz="500" b="1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Question 3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b="1" dirty="0">
                <a:solidFill>
                  <a:srgbClr val="C00000"/>
                </a:solidFill>
              </a:rPr>
              <a:t>[Algorithms]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 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can these patterns and anomalies be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used for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designing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algorithms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22" y="2965311"/>
            <a:ext cx="1972805" cy="415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867" y="3011805"/>
            <a:ext cx="1046085" cy="3440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192" y="3001551"/>
            <a:ext cx="1115123" cy="354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7238" y="3514432"/>
            <a:ext cx="1007105" cy="1047750"/>
          </a:xfrm>
          <a:prstGeom prst="rect">
            <a:avLst/>
          </a:prstGeom>
          <a:ln>
            <a:noFill/>
          </a:ln>
        </p:spPr>
      </p:pic>
      <p:pic>
        <p:nvPicPr>
          <p:cNvPr id="13" name="Picture 4" descr="Image result for algorith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214" y="4885613"/>
            <a:ext cx="1175427" cy="126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7350551" y="2044469"/>
            <a:ext cx="1255376" cy="1031233"/>
            <a:chOff x="401106" y="1778469"/>
            <a:chExt cx="1424569" cy="117021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106" y="1778469"/>
              <a:ext cx="884657" cy="110363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980" y="2564952"/>
              <a:ext cx="1304695" cy="3837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24446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100" dirty="0"/>
              <a:t>Structural-Core Pattern: Algorithm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r>
              <a:rPr lang="en-US" dirty="0"/>
              <a:t>/36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06274" y="1506391"/>
            <a:ext cx="7075776" cy="1384995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 Question</a:t>
            </a:r>
            <a:r>
              <a:rPr lang="en-US" sz="2800" dirty="0">
                <a:solidFill>
                  <a:srgbClr val="C00000"/>
                </a:solidFill>
              </a:rPr>
              <a:t>: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Nodes in degeneracy-cores are known as influential spreaders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Kitsak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al. 2010).</a:t>
            </a:r>
            <a:endParaRPr lang="en-US" sz="2400" dirty="0">
              <a:solidFill>
                <a:srgbClr val="C00000"/>
              </a:solidFill>
            </a:endParaRPr>
          </a:p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better spreaders exist among them?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511993"/>
            <a:ext cx="1522607" cy="1005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29" y="2987822"/>
            <a:ext cx="3854902" cy="2743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36309" y="5803080"/>
            <a:ext cx="3135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Social Network in Orkut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26881" y="5833567"/>
            <a:ext cx="23957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Email Network in.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548" y="2987822"/>
            <a:ext cx="3891170" cy="274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8185" y="5744976"/>
            <a:ext cx="603701" cy="5687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8866" y="5823567"/>
            <a:ext cx="1103696" cy="3690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058229" y="4307066"/>
                <a:ext cx="14696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panose="02040503050406030204" pitchFamily="18" charset="0"/>
                      </a:rPr>
                      <m:t>r</m:t>
                    </m:r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=0.9</m:t>
                    </m:r>
                    <m:r>
                      <a:rPr lang="en-US" altLang="ko-KR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229" y="4307066"/>
                <a:ext cx="1469698" cy="461665"/>
              </a:xfrm>
              <a:prstGeom prst="rect">
                <a:avLst/>
              </a:prstGeom>
              <a:blipFill rotWithShape="0">
                <a:blip r:embed="rId8"/>
                <a:stretch>
                  <a:fillRect l="-6224" t="-10667" r="-5809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280487" y="4321945"/>
                <a:ext cx="14696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panose="02040503050406030204" pitchFamily="18" charset="0"/>
                      </a:rPr>
                      <m:t>r</m:t>
                    </m:r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  <a:ea typeface="Cambria Math" panose="02040503050406030204" pitchFamily="18" charset="0"/>
                      </a:rPr>
                      <m:t>84</m:t>
                    </m:r>
                  </m:oMath>
                </a14:m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487" y="4321945"/>
                <a:ext cx="1469698" cy="461665"/>
              </a:xfrm>
              <a:prstGeom prst="rect">
                <a:avLst/>
              </a:prstGeom>
              <a:blipFill rotWithShape="0">
                <a:blip r:embed="rId9"/>
                <a:stretch>
                  <a:fillRect l="-5809" t="-10526" r="-6224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55819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/>
              <a:t>Structural-Core Pattern: Algorithm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r>
              <a:rPr lang="en-US" dirty="0"/>
              <a:t>/36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2960" y="1901906"/>
            <a:ext cx="7814310" cy="954107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        Algorithm 3: </a:t>
            </a:r>
            <a:r>
              <a:rPr lang="en-US" sz="2800" b="1" i="1" dirty="0"/>
              <a:t>Core-S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8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Fast Identification of Spreaders</a:t>
            </a:r>
            <a:endParaRPr lang="en-US" sz="28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22960" y="2869121"/>
                <a:ext cx="7814310" cy="2246769"/>
              </a:xfrm>
              <a:prstGeom prst="rect">
                <a:avLst/>
              </a:prstGeom>
              <a:noFill/>
              <a:ln w="12700" cmpd="dbl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Input</a:t>
                </a:r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: a graph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number of spreaders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sz="2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Output</a:t>
                </a:r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good spreaders</a:t>
                </a:r>
              </a:p>
              <a:p>
                <a:pPr marL="514350" indent="-514350">
                  <a:buAutoNum type="arabicPeriod"/>
                </a:pPr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compute the </a:t>
                </a:r>
                <a:r>
                  <a:rPr lang="en-US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degeneracy-core</a:t>
                </a:r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in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514350" indent="-514350">
                  <a:buFontTx/>
                  <a:buAutoNum type="arabicPeriod"/>
                </a:pPr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choose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en-US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good spreaders </a:t>
                </a:r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within the degeneracy-core (e.g., by Eigenvector Centrality)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" y="2869121"/>
                <a:ext cx="7814310" cy="2246769"/>
              </a:xfrm>
              <a:prstGeom prst="rect">
                <a:avLst/>
              </a:prstGeom>
              <a:blipFill>
                <a:blip r:embed="rId3"/>
                <a:stretch>
                  <a:fillRect l="-1558" t="-2432" r="-935" b="-6757"/>
                </a:stretch>
              </a:blipFill>
              <a:ln w="12700" cmpd="dbl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4" descr="Image result for algorith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79" y="1544256"/>
            <a:ext cx="1414562" cy="152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94991" y="5254344"/>
                <a:ext cx="801624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- Time complexity for degeneracy-core: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𝑶</m:t>
                    </m:r>
                    <m:r>
                      <a:rPr lang="en-US" sz="2800" b="1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1" dirty="0" err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sz="2800" b="1" i="1" dirty="0" err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1" i="1" dirty="0" err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2800" b="1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- Size of degeneracy cores: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0.6% of the entire graph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991" y="5254344"/>
                <a:ext cx="8016240" cy="954107"/>
              </a:xfrm>
              <a:prstGeom prst="rect">
                <a:avLst/>
              </a:prstGeom>
              <a:blipFill>
                <a:blip r:embed="rId5"/>
                <a:stretch>
                  <a:fillRect l="-1521" t="-6410" r="-152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6448845" y="5254344"/>
            <a:ext cx="1687766" cy="55853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0972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/>
              <a:t>Structural-Core Pattern: Algorithm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err="1"/>
              <a:t>CoreScope</a:t>
            </a:r>
            <a:r>
              <a:rPr lang="en-US" dirty="0"/>
              <a:t>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r>
              <a:rPr lang="en-US" dirty="0"/>
              <a:t>/36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06274" y="1506391"/>
            <a:ext cx="7075776" cy="954107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 Question</a:t>
            </a:r>
            <a:r>
              <a:rPr lang="en-US" sz="2800" dirty="0">
                <a:solidFill>
                  <a:srgbClr val="C00000"/>
                </a:solidFill>
              </a:rPr>
              <a:t>: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fast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accurately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does</a:t>
            </a:r>
          </a:p>
          <a:p>
            <a:r>
              <a:rPr lang="en-US" sz="28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Core-S</a:t>
            </a:r>
            <a:r>
              <a:rPr lang="en-US" sz="2800" b="1" i="1" dirty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identify good spreaders?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511993"/>
            <a:ext cx="1522607" cy="10056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36309" y="5803080"/>
            <a:ext cx="3135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Social Network in Orkut</a:t>
            </a:r>
          </a:p>
        </p:txBody>
      </p:sp>
      <p:sp>
        <p:nvSpPr>
          <p:cNvPr id="12" name="Oval 11"/>
          <p:cNvSpPr/>
          <p:nvPr/>
        </p:nvSpPr>
        <p:spPr>
          <a:xfrm>
            <a:off x="552450" y="2628890"/>
            <a:ext cx="261257" cy="261257"/>
          </a:xfrm>
          <a:prstGeom prst="ellipse">
            <a:avLst/>
          </a:prstGeom>
          <a:noFill/>
          <a:ln w="38100">
            <a:solidFill>
              <a:srgbClr val="699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7"/>
          <p:cNvSpPr/>
          <p:nvPr/>
        </p:nvSpPr>
        <p:spPr>
          <a:xfrm>
            <a:off x="6118671" y="2628890"/>
            <a:ext cx="290855" cy="250737"/>
          </a:xfrm>
          <a:prstGeom prst="triangle">
            <a:avLst/>
          </a:prstGeom>
          <a:noFill/>
          <a:ln w="38100">
            <a:solidFill>
              <a:srgbClr val="FA78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347445" y="2628890"/>
            <a:ext cx="261257" cy="261257"/>
          </a:xfrm>
          <a:prstGeom prst="rect">
            <a:avLst/>
          </a:prstGeom>
          <a:noFill/>
          <a:ln w="38100">
            <a:solidFill>
              <a:srgbClr val="00B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20770" y="2533788"/>
            <a:ext cx="7984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ea typeface="Arial" charset="0"/>
                <a:cs typeface="Arial" charset="0"/>
              </a:rPr>
              <a:t>Core-S</a:t>
            </a:r>
            <a:r>
              <a:rPr lang="en-US" sz="2400" dirty="0">
                <a:ea typeface="Arial" charset="0"/>
                <a:cs typeface="Arial" charset="0"/>
              </a:rPr>
              <a:t> (Proposed)        K-Core        K-Truss        Eigen Centrality</a:t>
            </a:r>
          </a:p>
        </p:txBody>
      </p:sp>
      <p:sp>
        <p:nvSpPr>
          <p:cNvPr id="16" name="Diamond 15"/>
          <p:cNvSpPr/>
          <p:nvPr/>
        </p:nvSpPr>
        <p:spPr>
          <a:xfrm>
            <a:off x="4651642" y="2603510"/>
            <a:ext cx="320906" cy="320906"/>
          </a:xfrm>
          <a:prstGeom prst="diamond">
            <a:avLst/>
          </a:prstGeom>
          <a:noFill/>
          <a:ln w="38100">
            <a:solidFill>
              <a:srgbClr val="C77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866" y="5823567"/>
            <a:ext cx="1103696" cy="36903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626881" y="5833567"/>
            <a:ext cx="23957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Email Network in.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185" y="5766241"/>
            <a:ext cx="603701" cy="568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459" y="3039426"/>
            <a:ext cx="3122195" cy="274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9307" y="3039426"/>
            <a:ext cx="3103787" cy="27432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 flipV="1">
            <a:off x="2327568" y="3780133"/>
            <a:ext cx="199504" cy="34229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342223" y="4066588"/>
            <a:ext cx="1003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Core-S</a:t>
            </a:r>
            <a:endParaRPr lang="en-US" sz="2400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6752710" y="3738751"/>
            <a:ext cx="199504" cy="34229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767365" y="4025206"/>
            <a:ext cx="1003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Core-S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56739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age result for road ma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889" y="2264229"/>
            <a:ext cx="3048000" cy="395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Map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r>
              <a:rPr lang="en-US" dirty="0"/>
              <a:t>/36</a:t>
            </a:r>
          </a:p>
        </p:txBody>
      </p:sp>
      <p:pic>
        <p:nvPicPr>
          <p:cNvPr id="8" name="Picture 10" descr="Image result for finish 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108" y="1575702"/>
            <a:ext cx="1266252" cy="63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822959" y="1461430"/>
            <a:ext cx="7543801" cy="440766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Introduction</a:t>
            </a:r>
          </a:p>
          <a:p>
            <a:r>
              <a:rPr lang="en-US" dirty="0"/>
              <a:t>Definition of K-Cores</a:t>
            </a:r>
          </a:p>
          <a:p>
            <a:r>
              <a:rPr lang="en-US" dirty="0"/>
              <a:t>Pattern 1: “Mirror Pattern” </a:t>
            </a:r>
          </a:p>
          <a:p>
            <a:r>
              <a:rPr lang="en-US" dirty="0"/>
              <a:t>Pattern 2: “Core-Triangle Pattern”</a:t>
            </a:r>
          </a:p>
          <a:p>
            <a:r>
              <a:rPr lang="en-US" dirty="0"/>
              <a:t>Pattern 3: “Structural-Core Pattern”</a:t>
            </a:r>
          </a:p>
          <a:p>
            <a:r>
              <a:rPr lang="en-US" dirty="0">
                <a:solidFill>
                  <a:srgbClr val="C00000"/>
                </a:solidFill>
              </a:rPr>
              <a:t>Conclusion &lt;&lt;</a:t>
            </a:r>
          </a:p>
          <a:p>
            <a:endParaRPr lang="en-US" dirty="0"/>
          </a:p>
        </p:txBody>
      </p:sp>
      <p:pic>
        <p:nvPicPr>
          <p:cNvPr id="12" name="Picture 6" descr="Image result for car top 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40055">
            <a:off x="7646527" y="2194426"/>
            <a:ext cx="377414" cy="20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924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461430"/>
            <a:ext cx="7921796" cy="521386"/>
          </a:xfrm>
        </p:spPr>
        <p:txBody>
          <a:bodyPr/>
          <a:lstStyle/>
          <a:p>
            <a:r>
              <a:rPr lang="en-US" dirty="0"/>
              <a:t>Three </a:t>
            </a:r>
            <a:r>
              <a:rPr lang="en-US" b="1" dirty="0"/>
              <a:t>Patterns</a:t>
            </a:r>
            <a:r>
              <a:rPr lang="en-US" dirty="0"/>
              <a:t> related to k-cores in real-world graphs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34</a:t>
            </a:fld>
            <a:r>
              <a:rPr lang="en-US" dirty="0"/>
              <a:t>/36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6364" y="1987653"/>
            <a:ext cx="7599036" cy="1384995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Strong correlation between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coreness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degree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Power law between #Triangles and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degeneracy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Non-trivial structures of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degeneracy-cores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04" y="3536715"/>
            <a:ext cx="3264998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608" y="3517665"/>
            <a:ext cx="3226777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4237" y="3522502"/>
            <a:ext cx="2255823" cy="2286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64911" y="5850316"/>
            <a:ext cx="81133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</a:rPr>
              <a:t> Mirror				   Core-Triangle	        Structural-Core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6847" y="2146883"/>
            <a:ext cx="1289517" cy="1059278"/>
            <a:chOff x="42789" y="1651359"/>
            <a:chExt cx="1424569" cy="117021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89" y="1651359"/>
              <a:ext cx="884657" cy="110363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663" y="2437842"/>
              <a:ext cx="1304695" cy="3837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0800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461430"/>
            <a:ext cx="7543801" cy="4520270"/>
          </a:xfrm>
        </p:spPr>
        <p:txBody>
          <a:bodyPr/>
          <a:lstStyle/>
          <a:p>
            <a:r>
              <a:rPr lang="en-US" dirty="0"/>
              <a:t>Three </a:t>
            </a:r>
            <a:r>
              <a:rPr lang="en-US" b="1" dirty="0"/>
              <a:t>algorithms</a:t>
            </a:r>
            <a:r>
              <a:rPr lang="en-US" dirty="0"/>
              <a:t> inspired by the patterns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r>
              <a:rPr lang="en-US" dirty="0"/>
              <a:t>/36</a:t>
            </a:r>
          </a:p>
        </p:txBody>
      </p:sp>
      <p:pic>
        <p:nvPicPr>
          <p:cNvPr id="8" name="Picture 4" descr="Image result for algorith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8" y="2046306"/>
            <a:ext cx="1414562" cy="152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96666" y="2026649"/>
            <a:ext cx="7437784" cy="1384995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</a:t>
            </a:r>
            <a:r>
              <a:rPr lang="en-US" sz="28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Core-A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Anomaly detection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</a:t>
            </a:r>
            <a:r>
              <a:rPr lang="en-US" sz="28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Core-D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Degeneracy estimation in graph stream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</a:t>
            </a:r>
            <a:r>
              <a:rPr lang="en-US" sz="28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Core-S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Fast identification of good spreaders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34409" y="4000969"/>
            <a:ext cx="3148899" cy="1144015"/>
            <a:chOff x="4255656" y="1456704"/>
            <a:chExt cx="4636165" cy="168434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71479" y="2010121"/>
              <a:ext cx="3520342" cy="1130931"/>
            </a:xfrm>
            <a:prstGeom prst="rect">
              <a:avLst/>
            </a:prstGeom>
          </p:spPr>
        </p:pic>
        <p:pic>
          <p:nvPicPr>
            <p:cNvPr id="13" name="Picture 6" descr="I will follow you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5656" y="1559752"/>
              <a:ext cx="1007805" cy="1343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71479" y="1456704"/>
              <a:ext cx="3520342" cy="553681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3748" y="3627732"/>
            <a:ext cx="2578701" cy="2286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82780" y="5866615"/>
            <a:ext cx="7410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</a:rPr>
              <a:t>Core-A				    Core-D	                         Core-S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2889" y="3629768"/>
            <a:ext cx="2601829" cy="2286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3558" y="4928105"/>
            <a:ext cx="612540" cy="63726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09037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Source codes and datasets used in the paper are available at </a:t>
            </a:r>
            <a:r>
              <a:rPr lang="en-US" b="1" dirty="0">
                <a:solidFill>
                  <a:srgbClr val="C00000"/>
                </a:solidFill>
              </a:rPr>
              <a:t>https://github.com/kijungs/corescope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M-Zoom:</a:t>
            </a:r>
            <a:r>
              <a:rPr lang="en-US" b="0"/>
              <a:t> Fast Dense-Block Detection in Tensors with Quality Guarantees 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36</a:t>
            </a:fld>
            <a:r>
              <a:rPr lang="en-US" dirty="0"/>
              <a:t>/36</a:t>
            </a:r>
          </a:p>
        </p:txBody>
      </p:sp>
    </p:spTree>
    <p:extLst>
      <p:ext uri="{BB962C8B-B14F-4D97-AF65-F5344CB8AC3E}">
        <p14:creationId xmlns:p14="http://schemas.microsoft.com/office/powerpoint/2010/main" val="10777364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r>
              <a:rPr lang="en-US" dirty="0"/>
              <a:t>/36</a:t>
            </a:r>
          </a:p>
        </p:txBody>
      </p:sp>
    </p:spTree>
    <p:extLst>
      <p:ext uri="{BB962C8B-B14F-4D97-AF65-F5344CB8AC3E}">
        <p14:creationId xmlns:p14="http://schemas.microsoft.com/office/powerpoint/2010/main" val="5060729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Real-world Graphs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38</a:t>
            </a:fld>
            <a:r>
              <a:rPr lang="en-US" dirty="0"/>
              <a:t>/36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965" y="1544591"/>
            <a:ext cx="5223790" cy="469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557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Theorems (Core-Triangle Pattern)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461430"/>
            <a:ext cx="7543801" cy="553350"/>
          </a:xfrm>
        </p:spPr>
        <p:txBody>
          <a:bodyPr/>
          <a:lstStyle/>
          <a:p>
            <a:r>
              <a:rPr lang="en-US" dirty="0"/>
              <a:t>Core-Triangle Pattern in ER Random Graphs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39</a:t>
            </a:fld>
            <a:r>
              <a:rPr lang="en-US" dirty="0"/>
              <a:t>/36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53" y="2357372"/>
            <a:ext cx="7579388" cy="17168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2853" y="2357372"/>
            <a:ext cx="7623907" cy="171687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33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age result for road ma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889" y="2264229"/>
            <a:ext cx="3048000" cy="395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Map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r>
              <a:rPr lang="en-US" dirty="0"/>
              <a:t>/36</a:t>
            </a:r>
          </a:p>
        </p:txBody>
      </p:sp>
      <p:pic>
        <p:nvPicPr>
          <p:cNvPr id="8" name="Picture 10" descr="Image result for finish 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108" y="1575702"/>
            <a:ext cx="1266252" cy="63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822959" y="1461430"/>
            <a:ext cx="7543801" cy="440766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Introduction</a:t>
            </a:r>
          </a:p>
          <a:p>
            <a:r>
              <a:rPr lang="en-US" dirty="0">
                <a:solidFill>
                  <a:srgbClr val="C00000"/>
                </a:solidFill>
              </a:rPr>
              <a:t>Definition of K-Cores &lt;&lt;</a:t>
            </a:r>
          </a:p>
          <a:p>
            <a:r>
              <a:rPr lang="en-US" dirty="0"/>
              <a:t>Pattern 1: “Mirror Pattern”</a:t>
            </a:r>
          </a:p>
          <a:p>
            <a:r>
              <a:rPr lang="en-US" dirty="0"/>
              <a:t>Pattern 2: “Core-Triangle Pattern”</a:t>
            </a:r>
          </a:p>
          <a:p>
            <a:r>
              <a:rPr lang="en-US" dirty="0"/>
              <a:t>Pattern 3: “Structural-Core Pattern”</a:t>
            </a:r>
          </a:p>
          <a:p>
            <a:r>
              <a:rPr lang="en-US" dirty="0"/>
              <a:t>Conclusion</a:t>
            </a:r>
          </a:p>
          <a:p>
            <a:endParaRPr lang="en-US" dirty="0"/>
          </a:p>
        </p:txBody>
      </p:sp>
      <p:pic>
        <p:nvPicPr>
          <p:cNvPr id="11" name="Picture 6" descr="Image result for car top 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39862">
            <a:off x="6347861" y="5519369"/>
            <a:ext cx="1054113" cy="56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1450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Significance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40</a:t>
            </a:fld>
            <a:r>
              <a:rPr lang="en-US" dirty="0"/>
              <a:t>/36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460" y="1896373"/>
            <a:ext cx="6400800" cy="3987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92650" y="4418700"/>
            <a:ext cx="4587111" cy="29110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05565" y="5487562"/>
            <a:ext cx="4587111" cy="33087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372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Core-D</a:t>
            </a:r>
            <a:r>
              <a:rPr lang="en-US" dirty="0"/>
              <a:t> with other models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41</a:t>
            </a:fld>
            <a:r>
              <a:rPr lang="en-US" dirty="0"/>
              <a:t>/36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209" y="1942449"/>
            <a:ext cx="6093300" cy="35538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35590" y="5531922"/>
            <a:ext cx="3135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Social Network in Orkut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147" y="5552409"/>
            <a:ext cx="1103696" cy="36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920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Modularity &amp; C-P Score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42</a:t>
            </a:fld>
            <a:r>
              <a:rPr lang="en-US" dirty="0"/>
              <a:t>/36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491" y="1753889"/>
            <a:ext cx="7203754" cy="427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21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Bars in </a:t>
            </a:r>
            <a:r>
              <a:rPr lang="en-US" i="1" dirty="0"/>
              <a:t>Core-S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43</a:t>
            </a:fld>
            <a:r>
              <a:rPr lang="en-US" dirty="0"/>
              <a:t>/36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285" y="2657392"/>
            <a:ext cx="310896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310" y="2657392"/>
            <a:ext cx="3152086" cy="27432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52450" y="2117447"/>
            <a:ext cx="261257" cy="261257"/>
          </a:xfrm>
          <a:prstGeom prst="ellipse">
            <a:avLst/>
          </a:prstGeom>
          <a:noFill/>
          <a:ln w="38100">
            <a:solidFill>
              <a:srgbClr val="699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17"/>
          <p:cNvSpPr/>
          <p:nvPr/>
        </p:nvSpPr>
        <p:spPr>
          <a:xfrm>
            <a:off x="6118671" y="2117447"/>
            <a:ext cx="290855" cy="250737"/>
          </a:xfrm>
          <a:prstGeom prst="triangle">
            <a:avLst/>
          </a:prstGeom>
          <a:noFill/>
          <a:ln w="38100">
            <a:solidFill>
              <a:srgbClr val="FA78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347445" y="2117447"/>
            <a:ext cx="261257" cy="261257"/>
          </a:xfrm>
          <a:prstGeom prst="rect">
            <a:avLst/>
          </a:prstGeom>
          <a:noFill/>
          <a:ln w="38100">
            <a:solidFill>
              <a:srgbClr val="00BA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20770" y="2022345"/>
            <a:ext cx="7984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ea typeface="Arial" charset="0"/>
                <a:cs typeface="Arial" charset="0"/>
              </a:rPr>
              <a:t>Core-S</a:t>
            </a:r>
            <a:r>
              <a:rPr lang="en-US" sz="2400" dirty="0">
                <a:ea typeface="Arial" charset="0"/>
                <a:cs typeface="Arial" charset="0"/>
              </a:rPr>
              <a:t> (Proposed)        K-Core        K-Truss        Eigen Centrality</a:t>
            </a:r>
          </a:p>
        </p:txBody>
      </p:sp>
      <p:sp>
        <p:nvSpPr>
          <p:cNvPr id="13" name="Diamond 12"/>
          <p:cNvSpPr/>
          <p:nvPr/>
        </p:nvSpPr>
        <p:spPr>
          <a:xfrm>
            <a:off x="4651642" y="2092067"/>
            <a:ext cx="320906" cy="320906"/>
          </a:xfrm>
          <a:prstGeom prst="diamond">
            <a:avLst/>
          </a:prstGeom>
          <a:noFill/>
          <a:ln w="38100">
            <a:solidFill>
              <a:srgbClr val="C77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36309" y="5555107"/>
            <a:ext cx="3135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Social Network in Orkut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866" y="5575594"/>
            <a:ext cx="1103696" cy="3690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626881" y="5585594"/>
            <a:ext cx="23957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Email Network in.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185" y="5518268"/>
            <a:ext cx="603701" cy="5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910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Log Rank Difference?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9" y="1534582"/>
            <a:ext cx="3414103" cy="4407664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Node 1:</a:t>
            </a:r>
          </a:p>
          <a:p>
            <a:pPr lvl="1"/>
            <a:r>
              <a:rPr lang="en-US" dirty="0"/>
              <a:t>Degree: 10 millions      </a:t>
            </a:r>
          </a:p>
          <a:p>
            <a:pPr marL="201168" lvl="1" indent="0">
              <a:buNone/>
            </a:pPr>
            <a:r>
              <a:rPr lang="en-US" dirty="0"/>
              <a:t>                (Top 0.001%)</a:t>
            </a:r>
          </a:p>
          <a:p>
            <a:pPr lvl="1"/>
            <a:r>
              <a:rPr lang="en-US" dirty="0" err="1"/>
              <a:t>Coreness</a:t>
            </a:r>
            <a:r>
              <a:rPr lang="en-US" dirty="0"/>
              <a:t>: 1000</a:t>
            </a:r>
          </a:p>
          <a:p>
            <a:pPr marL="201168" lvl="1" indent="0">
              <a:buNone/>
            </a:pPr>
            <a:r>
              <a:rPr lang="en-US" dirty="0"/>
              <a:t>                (Top 10%)</a:t>
            </a:r>
          </a:p>
          <a:p>
            <a:pPr marL="201168" lvl="1" indent="0">
              <a:buNone/>
            </a:pPr>
            <a:endParaRPr lang="en-US" dirty="0"/>
          </a:p>
          <a:p>
            <a:pPr lvl="1"/>
            <a:r>
              <a:rPr lang="en-US" dirty="0"/>
              <a:t>Rank Difference: 10%</a:t>
            </a:r>
          </a:p>
          <a:p>
            <a:pPr lvl="1"/>
            <a:r>
              <a:rPr lang="en-US" dirty="0"/>
              <a:t>Log Rank Difference: 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44</a:t>
            </a:fld>
            <a:r>
              <a:rPr lang="en-US" dirty="0"/>
              <a:t>/36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905756" y="1534582"/>
            <a:ext cx="3707892" cy="440766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Node 2:</a:t>
            </a:r>
          </a:p>
          <a:p>
            <a:pPr lvl="1"/>
            <a:r>
              <a:rPr lang="en-US" dirty="0"/>
              <a:t>Degree: 3</a:t>
            </a:r>
          </a:p>
          <a:p>
            <a:pPr marL="201168" lvl="1" indent="0">
              <a:buNone/>
            </a:pPr>
            <a:r>
              <a:rPr lang="en-US" dirty="0"/>
              <a:t>               (Top 80%)</a:t>
            </a:r>
          </a:p>
          <a:p>
            <a:pPr lvl="1"/>
            <a:r>
              <a:rPr lang="en-US" dirty="0" err="1"/>
              <a:t>Coreness</a:t>
            </a:r>
            <a:r>
              <a:rPr lang="en-US" dirty="0"/>
              <a:t>: 2</a:t>
            </a:r>
          </a:p>
          <a:p>
            <a:pPr marL="201168" lvl="1" indent="0">
              <a:buNone/>
            </a:pPr>
            <a:r>
              <a:rPr lang="en-US" dirty="0"/>
              <a:t>               (Top 90%)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Rank Difference: 10%</a:t>
            </a:r>
          </a:p>
          <a:p>
            <a:pPr lvl="1"/>
            <a:r>
              <a:rPr lang="en-US" dirty="0"/>
              <a:t>Log Rank Difference: 0.05</a:t>
            </a:r>
          </a:p>
          <a:p>
            <a:pPr marL="201168" lvl="1" indent="0">
              <a:buNone/>
            </a:pP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547958" y="1677494"/>
            <a:ext cx="0" cy="4214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87545" y="1607468"/>
            <a:ext cx="2267712" cy="4616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More Suspicious</a:t>
            </a:r>
          </a:p>
        </p:txBody>
      </p:sp>
    </p:spTree>
    <p:extLst>
      <p:ext uri="{BB962C8B-B14F-4D97-AF65-F5344CB8AC3E}">
        <p14:creationId xmlns:p14="http://schemas.microsoft.com/office/powerpoint/2010/main" val="168992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Definition: k-Core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r>
              <a:rPr lang="en-US" dirty="0"/>
              <a:t>/36</a:t>
            </a:r>
          </a:p>
        </p:txBody>
      </p:sp>
      <p:sp>
        <p:nvSpPr>
          <p:cNvPr id="6" name="Oval 5"/>
          <p:cNvSpPr/>
          <p:nvPr/>
        </p:nvSpPr>
        <p:spPr>
          <a:xfrm>
            <a:off x="1832808" y="4520522"/>
            <a:ext cx="266700" cy="2667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575758" y="4520522"/>
            <a:ext cx="266700" cy="2667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832808" y="5178594"/>
            <a:ext cx="266700" cy="2667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575758" y="5178594"/>
            <a:ext cx="266700" cy="2667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6" idx="6"/>
            <a:endCxn id="9" idx="2"/>
          </p:cNvCxnSpPr>
          <p:nvPr/>
        </p:nvCxnSpPr>
        <p:spPr>
          <a:xfrm>
            <a:off x="2099508" y="4653872"/>
            <a:ext cx="47625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6" idx="5"/>
            <a:endCxn id="11" idx="1"/>
          </p:cNvCxnSpPr>
          <p:nvPr/>
        </p:nvCxnSpPr>
        <p:spPr>
          <a:xfrm>
            <a:off x="2060451" y="4748165"/>
            <a:ext cx="554364" cy="469486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" idx="7"/>
            <a:endCxn id="9" idx="3"/>
          </p:cNvCxnSpPr>
          <p:nvPr/>
        </p:nvCxnSpPr>
        <p:spPr>
          <a:xfrm flipV="1">
            <a:off x="2060451" y="4748165"/>
            <a:ext cx="554364" cy="469486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6"/>
            <a:endCxn id="11" idx="2"/>
          </p:cNvCxnSpPr>
          <p:nvPr/>
        </p:nvCxnSpPr>
        <p:spPr>
          <a:xfrm>
            <a:off x="2099508" y="5311944"/>
            <a:ext cx="47625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709108" y="4787222"/>
            <a:ext cx="0" cy="391372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966158" y="4787222"/>
            <a:ext cx="0" cy="391372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2099508" y="3961371"/>
            <a:ext cx="266700" cy="2667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012052" y="3961371"/>
            <a:ext cx="266700" cy="2667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278752" y="4854320"/>
            <a:ext cx="266700" cy="2667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>
            <a:stCxn id="9" idx="6"/>
            <a:endCxn id="34" idx="2"/>
          </p:cNvCxnSpPr>
          <p:nvPr/>
        </p:nvCxnSpPr>
        <p:spPr>
          <a:xfrm>
            <a:off x="2842458" y="4653872"/>
            <a:ext cx="436294" cy="333798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1" idx="6"/>
            <a:endCxn id="34" idx="2"/>
          </p:cNvCxnSpPr>
          <p:nvPr/>
        </p:nvCxnSpPr>
        <p:spPr>
          <a:xfrm flipV="1">
            <a:off x="2842458" y="4987670"/>
            <a:ext cx="436294" cy="32427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32" idx="5"/>
            <a:endCxn id="9" idx="1"/>
          </p:cNvCxnSpPr>
          <p:nvPr/>
        </p:nvCxnSpPr>
        <p:spPr>
          <a:xfrm>
            <a:off x="2327151" y="4189014"/>
            <a:ext cx="287664" cy="370565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33" idx="3"/>
            <a:endCxn id="9" idx="7"/>
          </p:cNvCxnSpPr>
          <p:nvPr/>
        </p:nvCxnSpPr>
        <p:spPr>
          <a:xfrm flipH="1">
            <a:off x="2803401" y="4189014"/>
            <a:ext cx="247708" cy="370565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366208" y="4094721"/>
            <a:ext cx="645844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34" idx="7"/>
            <a:endCxn id="67" idx="3"/>
          </p:cNvCxnSpPr>
          <p:nvPr/>
        </p:nvCxnSpPr>
        <p:spPr>
          <a:xfrm flipV="1">
            <a:off x="3506395" y="4669690"/>
            <a:ext cx="269673" cy="223687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/>
          <p:cNvSpPr/>
          <p:nvPr/>
        </p:nvSpPr>
        <p:spPr>
          <a:xfrm>
            <a:off x="3737011" y="4442047"/>
            <a:ext cx="266700" cy="2667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3737011" y="5301143"/>
            <a:ext cx="266700" cy="2667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>
            <a:stCxn id="70" idx="1"/>
            <a:endCxn id="34" idx="5"/>
          </p:cNvCxnSpPr>
          <p:nvPr/>
        </p:nvCxnSpPr>
        <p:spPr>
          <a:xfrm flipH="1" flipV="1">
            <a:off x="3506395" y="5081963"/>
            <a:ext cx="269673" cy="258237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74"/>
          <p:cNvSpPr/>
          <p:nvPr/>
        </p:nvSpPr>
        <p:spPr>
          <a:xfrm>
            <a:off x="1832808" y="5846658"/>
            <a:ext cx="266700" cy="2667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/>
          <p:cNvCxnSpPr>
            <a:stCxn id="75" idx="0"/>
            <a:endCxn id="10" idx="4"/>
          </p:cNvCxnSpPr>
          <p:nvPr/>
        </p:nvCxnSpPr>
        <p:spPr>
          <a:xfrm flipV="1">
            <a:off x="1966158" y="5445294"/>
            <a:ext cx="0" cy="40136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1190341" y="5175207"/>
            <a:ext cx="266700" cy="2667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/>
          <p:cNvCxnSpPr>
            <a:stCxn id="79" idx="6"/>
            <a:endCxn id="10" idx="2"/>
          </p:cNvCxnSpPr>
          <p:nvPr/>
        </p:nvCxnSpPr>
        <p:spPr>
          <a:xfrm>
            <a:off x="1457041" y="5308557"/>
            <a:ext cx="375767" cy="3387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l 82"/>
          <p:cNvSpPr/>
          <p:nvPr/>
        </p:nvSpPr>
        <p:spPr>
          <a:xfrm>
            <a:off x="734059" y="3551396"/>
            <a:ext cx="3950098" cy="2729919"/>
          </a:xfrm>
          <a:prstGeom prst="ellipse">
            <a:avLst/>
          </a:prstGeom>
          <a:noFill/>
          <a:ln w="1905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1485343" y="3749340"/>
            <a:ext cx="2258943" cy="2142862"/>
          </a:xfrm>
          <a:prstGeom prst="ellipse">
            <a:avLst/>
          </a:prstGeom>
          <a:noFill/>
          <a:ln w="190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1663689" y="4328034"/>
            <a:ext cx="1405037" cy="1332836"/>
          </a:xfrm>
          <a:prstGeom prst="ellipse">
            <a:avLst/>
          </a:prstGeom>
          <a:noFill/>
          <a:ln w="1905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584607" y="3867763"/>
            <a:ext cx="453011" cy="34760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146328" y="3457756"/>
            <a:ext cx="1136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1-Core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1133" y="4470082"/>
            <a:ext cx="1136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2-Core</a:t>
            </a:r>
          </a:p>
        </p:txBody>
      </p:sp>
      <p:cxnSp>
        <p:nvCxnSpPr>
          <p:cNvPr id="103" name="Straight Arrow Connector 102"/>
          <p:cNvCxnSpPr/>
          <p:nvPr/>
        </p:nvCxnSpPr>
        <p:spPr>
          <a:xfrm>
            <a:off x="861912" y="4862156"/>
            <a:ext cx="662762" cy="14588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590834" y="5612457"/>
            <a:ext cx="1136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3-Core</a:t>
            </a:r>
          </a:p>
        </p:txBody>
      </p:sp>
      <p:cxnSp>
        <p:nvCxnSpPr>
          <p:cNvPr id="108" name="Straight Arrow Connector 107"/>
          <p:cNvCxnSpPr/>
          <p:nvPr/>
        </p:nvCxnSpPr>
        <p:spPr>
          <a:xfrm flipV="1">
            <a:off x="1550385" y="5466441"/>
            <a:ext cx="326600" cy="29777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Oval 109"/>
          <p:cNvSpPr/>
          <p:nvPr/>
        </p:nvSpPr>
        <p:spPr>
          <a:xfrm>
            <a:off x="5016653" y="4874110"/>
            <a:ext cx="266700" cy="2667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5016653" y="5250697"/>
            <a:ext cx="266700" cy="2667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5016653" y="5614584"/>
            <a:ext cx="266700" cy="2667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5382004" y="4751763"/>
            <a:ext cx="3405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Nodes with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coreness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Nodes with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coreness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 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Nodes with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coreness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3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558800" y="1511300"/>
            <a:ext cx="82290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k-core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maximal subgraph of nodes with degree at least k in the subgraph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Degeneracy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maximum k such that the k-core exists</a:t>
            </a: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Coreness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a node: maximum k such that                                                        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                     the node is in the k-core</a:t>
            </a:r>
          </a:p>
          <a:p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3727540" y="3895548"/>
            <a:ext cx="266700" cy="2667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7" name="Straight Connector 116"/>
          <p:cNvCxnSpPr>
            <a:stCxn id="67" idx="0"/>
            <a:endCxn id="116" idx="4"/>
          </p:cNvCxnSpPr>
          <p:nvPr/>
        </p:nvCxnSpPr>
        <p:spPr>
          <a:xfrm flipH="1" flipV="1">
            <a:off x="3860890" y="4162248"/>
            <a:ext cx="9471" cy="279799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Multiply 122"/>
          <p:cNvSpPr/>
          <p:nvPr/>
        </p:nvSpPr>
        <p:spPr>
          <a:xfrm>
            <a:off x="3586480" y="3745843"/>
            <a:ext cx="563880" cy="563880"/>
          </a:xfrm>
          <a:prstGeom prst="mathMultiply">
            <a:avLst>
              <a:gd name="adj1" fmla="val 10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Multiply 127"/>
          <p:cNvSpPr/>
          <p:nvPr/>
        </p:nvSpPr>
        <p:spPr>
          <a:xfrm>
            <a:off x="1045290" y="5028975"/>
            <a:ext cx="563880" cy="563880"/>
          </a:xfrm>
          <a:prstGeom prst="mathMultiply">
            <a:avLst>
              <a:gd name="adj1" fmla="val 10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Multiply 128"/>
          <p:cNvSpPr/>
          <p:nvPr/>
        </p:nvSpPr>
        <p:spPr>
          <a:xfrm>
            <a:off x="1668978" y="5701912"/>
            <a:ext cx="563880" cy="563880"/>
          </a:xfrm>
          <a:prstGeom prst="mathMultiply">
            <a:avLst>
              <a:gd name="adj1" fmla="val 10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Multiply 129"/>
          <p:cNvSpPr/>
          <p:nvPr/>
        </p:nvSpPr>
        <p:spPr>
          <a:xfrm>
            <a:off x="3586597" y="5132498"/>
            <a:ext cx="563880" cy="563880"/>
          </a:xfrm>
          <a:prstGeom prst="mathMultiply">
            <a:avLst>
              <a:gd name="adj1" fmla="val 10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Multiply 131"/>
          <p:cNvSpPr/>
          <p:nvPr/>
        </p:nvSpPr>
        <p:spPr>
          <a:xfrm>
            <a:off x="3572703" y="4318030"/>
            <a:ext cx="563880" cy="563880"/>
          </a:xfrm>
          <a:prstGeom prst="mathMultiply">
            <a:avLst>
              <a:gd name="adj1" fmla="val 10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Multiply 133"/>
          <p:cNvSpPr/>
          <p:nvPr/>
        </p:nvSpPr>
        <p:spPr>
          <a:xfrm>
            <a:off x="1935347" y="3810772"/>
            <a:ext cx="563880" cy="563880"/>
          </a:xfrm>
          <a:prstGeom prst="mathMultiply">
            <a:avLst>
              <a:gd name="adj1" fmla="val 10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Multiply 134"/>
          <p:cNvSpPr/>
          <p:nvPr/>
        </p:nvSpPr>
        <p:spPr>
          <a:xfrm>
            <a:off x="2861848" y="3823020"/>
            <a:ext cx="563880" cy="563880"/>
          </a:xfrm>
          <a:prstGeom prst="mathMultiply">
            <a:avLst>
              <a:gd name="adj1" fmla="val 10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Multiply 135"/>
          <p:cNvSpPr/>
          <p:nvPr/>
        </p:nvSpPr>
        <p:spPr>
          <a:xfrm>
            <a:off x="3115551" y="4712763"/>
            <a:ext cx="563880" cy="563880"/>
          </a:xfrm>
          <a:prstGeom prst="mathMultiply">
            <a:avLst>
              <a:gd name="adj1" fmla="val 10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8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23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2" grpId="0" animBg="1"/>
      <p:bldP spid="132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age result for road ma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889" y="2264229"/>
            <a:ext cx="3048000" cy="395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Map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r>
              <a:rPr lang="en-US" dirty="0"/>
              <a:t>/36</a:t>
            </a:r>
          </a:p>
        </p:txBody>
      </p:sp>
      <p:pic>
        <p:nvPicPr>
          <p:cNvPr id="8" name="Picture 10" descr="Image result for finish 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108" y="1575702"/>
            <a:ext cx="1266252" cy="63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822959" y="1461430"/>
            <a:ext cx="7543801" cy="4407664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Introduction</a:t>
            </a:r>
          </a:p>
          <a:p>
            <a:r>
              <a:rPr lang="en-US" dirty="0"/>
              <a:t>Definition of K-Cores.</a:t>
            </a:r>
          </a:p>
          <a:p>
            <a:r>
              <a:rPr lang="en-US" dirty="0">
                <a:solidFill>
                  <a:srgbClr val="C00000"/>
                </a:solidFill>
              </a:rPr>
              <a:t>Pattern 1: “Mirror Pattern” &lt;&lt;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Pattern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Anomaly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Algorithm: </a:t>
            </a:r>
            <a:r>
              <a:rPr lang="en-US" b="1" i="1" dirty="0">
                <a:solidFill>
                  <a:srgbClr val="C00000"/>
                </a:solidFill>
              </a:rPr>
              <a:t>Core-A (Anomaly Detection)</a:t>
            </a:r>
            <a:r>
              <a:rPr lang="en-US" dirty="0">
                <a:solidFill>
                  <a:srgbClr val="C00000"/>
                </a:solidFill>
              </a:rPr>
              <a:t> </a:t>
            </a:r>
          </a:p>
          <a:p>
            <a:r>
              <a:rPr lang="en-US" dirty="0"/>
              <a:t>Pattern 2: “Core-Triangle Pattern”</a:t>
            </a:r>
          </a:p>
          <a:p>
            <a:r>
              <a:rPr lang="en-US" dirty="0"/>
              <a:t>Pattern 3: “Structural-Core Pattern”</a:t>
            </a:r>
          </a:p>
          <a:p>
            <a:r>
              <a:rPr lang="en-US" dirty="0"/>
              <a:t>Conclusion</a:t>
            </a:r>
          </a:p>
          <a:p>
            <a:endParaRPr lang="en-US" dirty="0"/>
          </a:p>
        </p:txBody>
      </p:sp>
      <p:pic>
        <p:nvPicPr>
          <p:cNvPr id="11" name="Picture 6" descr="Image result for car top 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23162">
            <a:off x="6944257" y="5135809"/>
            <a:ext cx="866331" cy="46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862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Mirror Pattern: Question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r>
              <a:rPr lang="en-US" dirty="0"/>
              <a:t>/36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91974" y="1681232"/>
            <a:ext cx="7075776" cy="1384995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 Question</a:t>
            </a:r>
            <a:r>
              <a:rPr lang="en-US" sz="2800" dirty="0">
                <a:solidFill>
                  <a:srgbClr val="C00000"/>
                </a:solidFill>
              </a:rPr>
              <a:t>: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is the key factor determining 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coreness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nodes?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9684"/>
            <a:ext cx="1522607" cy="1005655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46759" y="3134922"/>
            <a:ext cx="7844791" cy="926194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[Reminder</a:t>
            </a:r>
            <a:r>
              <a:rPr lang="en-US" dirty="0"/>
              <a:t>]  </a:t>
            </a:r>
            <a:r>
              <a:rPr lang="en-US" b="1" dirty="0" err="1"/>
              <a:t>Coreness</a:t>
            </a:r>
            <a:r>
              <a:rPr lang="en-US" dirty="0"/>
              <a:t> of a node is the </a:t>
            </a:r>
            <a:r>
              <a:rPr lang="en-US" b="1" dirty="0"/>
              <a:t>highest k value </a:t>
            </a:r>
            <a:r>
              <a:rPr lang="en-US" dirty="0"/>
              <a:t>such that the node is in the k-core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632" y="3927786"/>
            <a:ext cx="7032914" cy="2324008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4966602" y="4986833"/>
            <a:ext cx="2804466" cy="10458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5711536" y="4521900"/>
            <a:ext cx="2366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Coreness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098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Mirror Pattern: Pattern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r>
              <a:rPr lang="en-US" dirty="0"/>
              <a:t>/36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1165" y="1523650"/>
            <a:ext cx="7218798" cy="1384995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Pattern 1: Mirror Pattern</a:t>
            </a:r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Strong correlation between degree and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coreness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with “Boomerang” shape distribution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43" y="2998627"/>
            <a:ext cx="3917998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799" y="3027191"/>
            <a:ext cx="3921003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7985" y="5763009"/>
            <a:ext cx="3388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Social Network in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Catster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55409" y="5763009"/>
            <a:ext cx="3908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Social Network in Orkut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3916" y="5806990"/>
            <a:ext cx="1063088" cy="4035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9825" y="5801624"/>
            <a:ext cx="1103696" cy="3690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2226950" y="4518993"/>
                <a:ext cx="151996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=0.95</m:t>
                    </m:r>
                  </m:oMath>
                </a14:m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950" y="4518993"/>
                <a:ext cx="1519968" cy="461665"/>
              </a:xfrm>
              <a:prstGeom prst="rect">
                <a:avLst/>
              </a:prstGeom>
              <a:blipFill>
                <a:blip r:embed="rId7"/>
                <a:stretch>
                  <a:fillRect l="-5600" t="-10526" r="-5600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6498030" y="4541558"/>
                <a:ext cx="151996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=0.91</m:t>
                    </m:r>
                  </m:oMath>
                </a14:m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030" y="4541558"/>
                <a:ext cx="1519968" cy="461665"/>
              </a:xfrm>
              <a:prstGeom prst="rect">
                <a:avLst/>
              </a:prstGeom>
              <a:blipFill>
                <a:blip r:embed="rId8"/>
                <a:stretch>
                  <a:fillRect l="-6024" t="-10526" r="-5622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4" y="1618109"/>
            <a:ext cx="884657" cy="1103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8" y="2404592"/>
            <a:ext cx="1304695" cy="38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24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Mirror Pattern: Anomalies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CoreScope: Graph Mining Using k-Core Analysis - Patterns, Anomalies and Algorithms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r>
              <a:rPr lang="en-US" dirty="0"/>
              <a:t>/36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91974" y="2210335"/>
            <a:ext cx="7018626" cy="954107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 Question</a:t>
            </a:r>
            <a:r>
              <a:rPr lang="en-US" sz="2800" dirty="0">
                <a:solidFill>
                  <a:srgbClr val="C00000"/>
                </a:solidFill>
              </a:rPr>
              <a:t>: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all nodes follow this pattern?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198" y="4291451"/>
            <a:ext cx="7062532" cy="1384995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 Answer:</a:t>
            </a:r>
            <a:endParaRPr lang="en-US" sz="2800" b="1" dirty="0"/>
          </a:p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No!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Nodes deviating from the pattern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are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interesting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anomalies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8787"/>
            <a:ext cx="1522607" cy="10056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070" y="4018524"/>
            <a:ext cx="1358009" cy="122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8004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15147</TotalTime>
  <Words>2077</Words>
  <Application>Microsoft Office PowerPoint</Application>
  <PresentationFormat>On-screen Show (4:3)</PresentationFormat>
  <Paragraphs>440</Paragraphs>
  <Slides>44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맑은 고딕</vt:lpstr>
      <vt:lpstr>Arial</vt:lpstr>
      <vt:lpstr>Calibri</vt:lpstr>
      <vt:lpstr>Calibri Light</vt:lpstr>
      <vt:lpstr>Cambria Math</vt:lpstr>
      <vt:lpstr>Helvetica</vt:lpstr>
      <vt:lpstr>Wingdings</vt:lpstr>
      <vt:lpstr>Retrospect</vt:lpstr>
      <vt:lpstr>CoreScope:  Graph Mining Using k-Core Analysis  - Patterns, Anomalies and Algorithms</vt:lpstr>
      <vt:lpstr>Motivation: k-Core Analysis</vt:lpstr>
      <vt:lpstr>Research Questions</vt:lpstr>
      <vt:lpstr>Road Map</vt:lpstr>
      <vt:lpstr>Definition: k-Core</vt:lpstr>
      <vt:lpstr>Road Map</vt:lpstr>
      <vt:lpstr>Mirror Pattern: Question</vt:lpstr>
      <vt:lpstr>Mirror Pattern: Pattern</vt:lpstr>
      <vt:lpstr>Mirror Pattern: Anomalies</vt:lpstr>
      <vt:lpstr>Mirror Pattern: Anomalies</vt:lpstr>
      <vt:lpstr>Mirror Pattern: Anomalies</vt:lpstr>
      <vt:lpstr>Mirror Pattern: Anomalies</vt:lpstr>
      <vt:lpstr>Mirror Pattern: Algorithm</vt:lpstr>
      <vt:lpstr>Mirror Pattern: Algorithm</vt:lpstr>
      <vt:lpstr>Mirror Pattern: Experiment</vt:lpstr>
      <vt:lpstr>Mirror Pattern: Experiment</vt:lpstr>
      <vt:lpstr>Mirror Pattern: Algorithm</vt:lpstr>
      <vt:lpstr>Mirror Pattern: Algorithm</vt:lpstr>
      <vt:lpstr>Mirror Pattern: Experiment</vt:lpstr>
      <vt:lpstr>Road Map</vt:lpstr>
      <vt:lpstr>Core-Triangle Pattern: Question</vt:lpstr>
      <vt:lpstr>Core-Triangle Pattern: Pattern</vt:lpstr>
      <vt:lpstr>Core-Triangle Pattern: Analysis</vt:lpstr>
      <vt:lpstr>Core-Triangle Pattern: Algorithm</vt:lpstr>
      <vt:lpstr>Core-Triangle Pattern: Algorithm</vt:lpstr>
      <vt:lpstr>Core-Triangle Pattern: Experiment</vt:lpstr>
      <vt:lpstr>Road Map</vt:lpstr>
      <vt:lpstr>Structural-Core Pattern: Question</vt:lpstr>
      <vt:lpstr>Structural-Core Pattern: Pattern</vt:lpstr>
      <vt:lpstr>Structural-Core Pattern: Algorithm</vt:lpstr>
      <vt:lpstr>Structural-Core Pattern: Algorithm</vt:lpstr>
      <vt:lpstr>Structural-Core Pattern: Algorithm</vt:lpstr>
      <vt:lpstr>Road Map</vt:lpstr>
      <vt:lpstr>Conclusion</vt:lpstr>
      <vt:lpstr>Conclusion</vt:lpstr>
      <vt:lpstr>Thank you!</vt:lpstr>
      <vt:lpstr>Backup Slides</vt:lpstr>
      <vt:lpstr>Real-world Graphs</vt:lpstr>
      <vt:lpstr>Theorems (Core-Triangle Pattern)</vt:lpstr>
      <vt:lpstr>Statistical Significance</vt:lpstr>
      <vt:lpstr>Core-D with other models</vt:lpstr>
      <vt:lpstr>Modularity &amp; C-P Score</vt:lpstr>
      <vt:lpstr>Error Bars in Core-S</vt:lpstr>
      <vt:lpstr>Why Log Rank Difference?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신기정</dc:creator>
  <cp:lastModifiedBy>신기정</cp:lastModifiedBy>
  <cp:revision>2014</cp:revision>
  <cp:lastPrinted>2016-12-12T12:46:45Z</cp:lastPrinted>
  <dcterms:created xsi:type="dcterms:W3CDTF">2015-02-02T14:26:03Z</dcterms:created>
  <dcterms:modified xsi:type="dcterms:W3CDTF">2017-03-16T14:00:36Z</dcterms:modified>
</cp:coreProperties>
</file>